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7556500" cx="106807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33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006475" y="685800"/>
            <a:ext cx="48450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baf7677e_0_7:notes"/>
          <p:cNvSpPr/>
          <p:nvPr>
            <p:ph idx="2" type="sldImg"/>
          </p:nvPr>
        </p:nvSpPr>
        <p:spPr>
          <a:xfrm>
            <a:off x="1143002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baf7677e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006475" y="685800"/>
            <a:ext cx="48450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indent="-4064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3074987" y="-88899"/>
            <a:ext cx="4538663" cy="90852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 rot="5400000">
            <a:off x="5726113" y="2562225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 rot="5400000">
            <a:off x="1107282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801688" y="2184400"/>
            <a:ext cx="44655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5419725" y="2184400"/>
            <a:ext cx="44676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801688" y="2184400"/>
            <a:ext cx="90852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1335088" y="1236663"/>
            <a:ext cx="80106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559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70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728663" y="1884363"/>
            <a:ext cx="92124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735013" y="1852613"/>
            <a:ext cx="4519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00" lIns="91500" spcFirstLastPara="1" rIns="91500" wrap="square" tIns="915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735013" y="2760663"/>
            <a:ext cx="45198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3" type="body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00" lIns="91500" spcFirstLastPara="1" rIns="91500" wrap="square" tIns="915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4" type="body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2" type="body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4"/>
          <p:cNvSpPr/>
          <p:nvPr>
            <p:ph idx="2" type="pic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5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70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 rot="5400000">
            <a:off x="3074850" y="-88700"/>
            <a:ext cx="4539000" cy="9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6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00" lIns="91500" spcFirstLastPara="1" rIns="91500" wrap="square" tIns="915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801688" y="2184400"/>
            <a:ext cx="90852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75" lIns="52175" spcFirstLastPara="1" rIns="52175" wrap="square" tIns="52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/>
          <p:nvPr/>
        </p:nvSpPr>
        <p:spPr>
          <a:xfrm>
            <a:off x="1905000" y="3657600"/>
            <a:ext cx="399573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“Corner Extraction”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7"/>
          <p:cNvSpPr/>
          <p:nvPr/>
        </p:nvSpPr>
        <p:spPr>
          <a:xfrm>
            <a:off x="1905000" y="6477000"/>
            <a:ext cx="24159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100" y="7162546"/>
            <a:ext cx="1117600" cy="39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Algorithms for Corner &amp; Edge</a:t>
            </a:r>
            <a:br>
              <a:rPr lang="en-GB" sz="4000"/>
            </a:br>
            <a:r>
              <a:rPr lang="en-GB" sz="4000"/>
              <a:t>Extraction: SUSAN Corner Detector</a:t>
            </a:r>
            <a:endParaRPr sz="4000"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801688" y="2184400"/>
            <a:ext cx="4889499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52425" lvl="0" marL="39052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Arial"/>
              <a:buChar char="»"/>
            </a:pPr>
            <a:r>
              <a:rPr b="1" lang="en-GB" sz="3000">
                <a:solidFill>
                  <a:srgbClr val="1E1E1E"/>
                </a:solidFill>
              </a:rPr>
              <a:t>SUSAN</a:t>
            </a:r>
            <a:r>
              <a:rPr lang="en-GB" sz="3000"/>
              <a:t> – </a:t>
            </a:r>
            <a:r>
              <a:rPr b="1" lang="en-GB" sz="3000">
                <a:solidFill>
                  <a:srgbClr val="1E1E1E"/>
                </a:solidFill>
              </a:rPr>
              <a:t>S</a:t>
            </a:r>
            <a:r>
              <a:rPr lang="en-GB" sz="3000"/>
              <a:t>mallest </a:t>
            </a:r>
            <a:r>
              <a:rPr b="1" lang="en-GB" sz="3000">
                <a:solidFill>
                  <a:srgbClr val="1E1E1E"/>
                </a:solidFill>
              </a:rPr>
              <a:t>U</a:t>
            </a:r>
            <a:r>
              <a:rPr lang="en-GB" sz="3000"/>
              <a:t>ni-value </a:t>
            </a:r>
            <a:r>
              <a:rPr b="1" lang="en-GB" sz="3000">
                <a:solidFill>
                  <a:srgbClr val="1E1E1E"/>
                </a:solidFill>
              </a:rPr>
              <a:t>S</a:t>
            </a:r>
            <a:r>
              <a:rPr lang="en-GB" sz="3000"/>
              <a:t>egment </a:t>
            </a:r>
            <a:r>
              <a:rPr b="1" lang="en-GB" sz="3000">
                <a:solidFill>
                  <a:srgbClr val="1E1E1E"/>
                </a:solidFill>
              </a:rPr>
              <a:t>A</a:t>
            </a:r>
            <a:r>
              <a:rPr lang="en-GB" sz="3000"/>
              <a:t>ssimilating </a:t>
            </a:r>
            <a:r>
              <a:rPr b="1" lang="en-GB" sz="3000">
                <a:solidFill>
                  <a:srgbClr val="1E1E1E"/>
                </a:solidFill>
              </a:rPr>
              <a:t>N</a:t>
            </a:r>
            <a:r>
              <a:rPr lang="en-GB" sz="3000"/>
              <a:t>ucleus </a:t>
            </a:r>
            <a:endParaRPr sz="3000"/>
          </a:p>
          <a:p>
            <a:pPr indent="-352425" lvl="0" marL="39052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Placing circular mask over pixel to be tested (nucleus)</a:t>
            </a:r>
            <a:endParaRPr sz="3000"/>
          </a:p>
          <a:p>
            <a:pPr indent="-352425" lvl="0" marL="390525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Every pixel compared to nucleus using comparison function</a:t>
            </a:r>
            <a:endParaRPr sz="3000"/>
          </a:p>
        </p:txBody>
      </p:sp>
      <p:pic>
        <p:nvPicPr>
          <p:cNvPr id="229" name="Google Shape;229;p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650" y="3059113"/>
            <a:ext cx="39243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728663" y="1884363"/>
            <a:ext cx="9212400" cy="3143400"/>
          </a:xfrm>
          <a:prstGeom prst="rect">
            <a:avLst/>
          </a:prstGeom>
        </p:spPr>
        <p:txBody>
          <a:bodyPr anchorCtr="0" anchor="b" bIns="91500" lIns="91500" spcFirstLastPara="1" rIns="91500" wrap="square" tIns="91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anchorCtr="0" anchor="t" bIns="91500" lIns="91500" spcFirstLastPara="1" rIns="91500" wrap="square" tIns="915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anchorCtr="0" anchor="t" bIns="52175" lIns="52175" spcFirstLastPara="1" rIns="52175" wrap="square" tIns="52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 Fundamentals</a:t>
            </a:r>
            <a:endParaRPr/>
          </a:p>
        </p:txBody>
      </p:sp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801688" y="2184400"/>
            <a:ext cx="9085262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790"/>
              <a:buFont typeface="Arial"/>
              <a:buChar char="»"/>
            </a:pPr>
            <a:r>
              <a:rPr b="1" lang="en-GB" sz="2790">
                <a:solidFill>
                  <a:srgbClr val="1E1E1E"/>
                </a:solidFill>
              </a:rPr>
              <a:t>Corner Extraction </a:t>
            </a:r>
            <a:r>
              <a:rPr lang="en-GB" sz="2790"/>
              <a:t>== </a:t>
            </a:r>
            <a:r>
              <a:rPr b="1" lang="en-GB" sz="2790">
                <a:solidFill>
                  <a:srgbClr val="1E1E1E"/>
                </a:solidFill>
              </a:rPr>
              <a:t>Corner Detection</a:t>
            </a:r>
            <a:endParaRPr b="1" sz="2790">
              <a:solidFill>
                <a:srgbClr val="1E1E1E"/>
              </a:solidFill>
            </a:endParaRPr>
          </a:p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»"/>
            </a:pPr>
            <a:r>
              <a:rPr lang="en-GB" sz="2790"/>
              <a:t>Approach used within computer vision systems to: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Extract certain kinds of features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Infer contents of image </a:t>
            </a:r>
            <a:endParaRPr/>
          </a:p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»"/>
            </a:pPr>
            <a:r>
              <a:rPr lang="en-GB" sz="2790"/>
              <a:t>Usage: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Motion detection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Image registration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Video tracking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Image mosaicking 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Panorama stitching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3D modelling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0"/>
              <a:buFont typeface="Arial"/>
              <a:buChar char="–"/>
            </a:pPr>
            <a:r>
              <a:rPr lang="en-GB" sz="2790"/>
              <a:t>Object recognition </a:t>
            </a:r>
            <a:endParaRPr/>
          </a:p>
        </p:txBody>
      </p:sp>
      <p:sp>
        <p:nvSpPr>
          <p:cNvPr id="169" name="Google Shape;169;p38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E1E1E"/>
                </a:solidFill>
              </a:rPr>
              <a:t>Corner</a:t>
            </a:r>
            <a:r>
              <a:rPr lang="en-GB">
                <a:solidFill>
                  <a:srgbClr val="1E1E1E"/>
                </a:solidFill>
              </a:rPr>
              <a:t> </a:t>
            </a:r>
            <a:r>
              <a:rPr lang="en-GB"/>
              <a:t>Definitions</a:t>
            </a:r>
            <a:endParaRPr/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801688" y="2184400"/>
            <a:ext cx="4465637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90525" lvl="0" marL="39052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</a:pPr>
            <a:r>
              <a:rPr lang="en-GB"/>
              <a:t>Intersection of 2 edges</a:t>
            </a:r>
            <a:endParaRPr/>
          </a:p>
          <a:p>
            <a:pPr indent="-390525" lvl="0" marL="390525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</a:pPr>
            <a:r>
              <a:rPr lang="en-GB"/>
              <a:t>Point for which there are 2 dominant &amp; different edge directions in local neighbourhood of point</a:t>
            </a:r>
            <a:endParaRPr/>
          </a:p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2512929"/>
            <a:ext cx="4467225" cy="388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E1E1E"/>
                </a:solidFill>
              </a:rPr>
              <a:t>Interest Point </a:t>
            </a:r>
            <a:r>
              <a:rPr lang="en-GB"/>
              <a:t>Definition</a:t>
            </a:r>
            <a:endParaRPr/>
          </a:p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801688" y="2184400"/>
            <a:ext cx="9085262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»"/>
            </a:pPr>
            <a:r>
              <a:rPr lang="en-GB" sz="3060"/>
              <a:t>Point in image: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Having well-defined position, &amp;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Robustly detectable</a:t>
            </a:r>
            <a:endParaRPr/>
          </a:p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»"/>
            </a:pPr>
            <a:r>
              <a:rPr lang="en-GB" sz="3060"/>
              <a:t>Examples: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60"/>
              <a:buFont typeface="Arial"/>
              <a:buChar char="–"/>
            </a:pPr>
            <a:r>
              <a:rPr b="1" lang="en-GB" sz="3060">
                <a:solidFill>
                  <a:srgbClr val="1E1E1E"/>
                </a:solidFill>
              </a:rPr>
              <a:t>Corner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Isolated point of local intensity:</a:t>
            </a:r>
            <a:endParaRPr/>
          </a:p>
          <a:p>
            <a:pPr indent="-346075" lvl="2" marL="138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•"/>
            </a:pPr>
            <a:r>
              <a:rPr lang="en-GB" sz="3060"/>
              <a:t>Maximum, or </a:t>
            </a:r>
            <a:endParaRPr/>
          </a:p>
          <a:p>
            <a:pPr indent="-346075" lvl="2" marL="138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•"/>
            </a:pPr>
            <a:r>
              <a:rPr lang="en-GB" sz="3060"/>
              <a:t>Minimum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Line endings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Point on curve with locally maximal curvature</a:t>
            </a:r>
            <a:endParaRPr sz="3060"/>
          </a:p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E1E1E"/>
                </a:solidFill>
              </a:rPr>
              <a:t>Corners</a:t>
            </a:r>
            <a:r>
              <a:rPr lang="en-GB">
                <a:solidFill>
                  <a:srgbClr val="1E1E1E"/>
                </a:solidFill>
              </a:rPr>
              <a:t> </a:t>
            </a:r>
            <a:r>
              <a:rPr lang="en-GB"/>
              <a:t>vs. </a:t>
            </a:r>
            <a:r>
              <a:rPr b="1" lang="en-GB">
                <a:solidFill>
                  <a:srgbClr val="1E1E1E"/>
                </a:solidFill>
              </a:rPr>
              <a:t>Interest Points</a:t>
            </a:r>
            <a:endParaRPr b="1">
              <a:solidFill>
                <a:srgbClr val="1E1E1E"/>
              </a:solidFill>
            </a:endParaRPr>
          </a:p>
        </p:txBody>
      </p:sp>
      <p:sp>
        <p:nvSpPr>
          <p:cNvPr id="190" name="Google Shape;190;p41"/>
          <p:cNvSpPr txBox="1"/>
          <p:nvPr>
            <p:ph idx="1" type="body"/>
          </p:nvPr>
        </p:nvSpPr>
        <p:spPr>
          <a:xfrm>
            <a:off x="801688" y="2184400"/>
            <a:ext cx="9879012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90525" lvl="0" marL="39052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</a:pPr>
            <a:r>
              <a:rPr lang="en-GB"/>
              <a:t>In practice, most so-called </a:t>
            </a:r>
            <a:r>
              <a:rPr b="1" lang="en-GB">
                <a:solidFill>
                  <a:srgbClr val="1E1E1E"/>
                </a:solidFill>
              </a:rPr>
              <a:t>corner</a:t>
            </a:r>
            <a:r>
              <a:rPr lang="en-GB">
                <a:solidFill>
                  <a:srgbClr val="1E1E1E"/>
                </a:solidFill>
              </a:rPr>
              <a:t> </a:t>
            </a:r>
            <a:r>
              <a:rPr lang="en-GB"/>
              <a:t>detection methods detecting </a:t>
            </a:r>
            <a:r>
              <a:rPr b="1" lang="en-GB">
                <a:solidFill>
                  <a:srgbClr val="1E1E1E"/>
                </a:solidFill>
              </a:rPr>
              <a:t>interest points </a:t>
            </a:r>
            <a:r>
              <a:rPr lang="en-GB"/>
              <a:t>in general</a:t>
            </a:r>
            <a:endParaRPr/>
          </a:p>
          <a:p>
            <a:pPr indent="-390525" lvl="0" marL="390525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</a:pPr>
            <a:r>
              <a:rPr lang="en-GB"/>
              <a:t>In fact, term </a:t>
            </a:r>
            <a:r>
              <a:rPr b="1" lang="en-GB">
                <a:solidFill>
                  <a:srgbClr val="1E1E1E"/>
                </a:solidFill>
              </a:rPr>
              <a:t>corner</a:t>
            </a:r>
            <a:r>
              <a:rPr lang="en-GB">
                <a:solidFill>
                  <a:srgbClr val="1E1E1E"/>
                </a:solidFill>
              </a:rPr>
              <a:t> </a:t>
            </a:r>
            <a:r>
              <a:rPr lang="en-GB"/>
              <a:t>&amp; </a:t>
            </a:r>
            <a:r>
              <a:rPr b="1" lang="en-GB">
                <a:solidFill>
                  <a:srgbClr val="1E1E1E"/>
                </a:solidFill>
              </a:rPr>
              <a:t>interest point</a:t>
            </a:r>
            <a:r>
              <a:rPr lang="en-GB"/>
              <a:t> (&amp; also </a:t>
            </a:r>
            <a:r>
              <a:rPr b="1" lang="en-GB">
                <a:solidFill>
                  <a:srgbClr val="1E1E1E"/>
                </a:solidFill>
              </a:rPr>
              <a:t>feature</a:t>
            </a:r>
            <a:r>
              <a:rPr lang="en-GB"/>
              <a:t>) used more or less interchangeably &amp; confusingly through literature</a:t>
            </a:r>
            <a:endParaRPr/>
          </a:p>
          <a:p>
            <a:pPr indent="-390525" lvl="0" marL="390525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</a:pPr>
            <a:r>
              <a:rPr lang="en-GB"/>
              <a:t>As consequence, if only </a:t>
            </a:r>
            <a:r>
              <a:rPr b="1" lang="en-GB">
                <a:solidFill>
                  <a:srgbClr val="1E1E1E"/>
                </a:solidFill>
              </a:rPr>
              <a:t>corners</a:t>
            </a:r>
            <a:r>
              <a:rPr lang="en-GB">
                <a:solidFill>
                  <a:srgbClr val="1E1E1E"/>
                </a:solidFill>
              </a:rPr>
              <a:t> </a:t>
            </a:r>
            <a:r>
              <a:rPr lang="en-GB"/>
              <a:t>to be detected – necessary to do local analysis of detected </a:t>
            </a:r>
            <a:r>
              <a:rPr b="1" lang="en-GB">
                <a:solidFill>
                  <a:srgbClr val="1E1E1E"/>
                </a:solidFill>
              </a:rPr>
              <a:t>interest points </a:t>
            </a:r>
            <a:r>
              <a:rPr lang="en-GB"/>
              <a:t>to determine real </a:t>
            </a:r>
            <a:r>
              <a:rPr b="1" lang="en-GB">
                <a:solidFill>
                  <a:srgbClr val="1E1E1E"/>
                </a:solidFill>
              </a:rPr>
              <a:t>corners</a:t>
            </a:r>
            <a:endParaRPr/>
          </a:p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Robustness/Quality</a:t>
            </a:r>
            <a:br>
              <a:rPr lang="en-GB" sz="4500"/>
            </a:br>
            <a:r>
              <a:rPr lang="en-GB" sz="4500"/>
              <a:t>of Corner Detectors</a:t>
            </a:r>
            <a:endParaRPr sz="4500"/>
          </a:p>
        </p:txBody>
      </p:sp>
      <p:sp>
        <p:nvSpPr>
          <p:cNvPr id="197" name="Google Shape;197;p42"/>
          <p:cNvSpPr txBox="1"/>
          <p:nvPr>
            <p:ph idx="1" type="body"/>
          </p:nvPr>
        </p:nvSpPr>
        <p:spPr>
          <a:xfrm>
            <a:off x="801688" y="2184400"/>
            <a:ext cx="9085262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»"/>
            </a:pPr>
            <a:r>
              <a:rPr lang="en-GB" sz="3060"/>
              <a:t>Not usually very robust</a:t>
            </a:r>
            <a:endParaRPr/>
          </a:p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»"/>
            </a:pPr>
            <a:r>
              <a:rPr lang="en-GB" sz="3060"/>
              <a:t>Often requiring large redundancies introduced to prevent effect of individual errors from dominating recognition task </a:t>
            </a:r>
            <a:endParaRPr/>
          </a:p>
          <a:p>
            <a:pPr indent="-390525" lvl="0" marL="390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»"/>
            </a:pPr>
            <a:r>
              <a:rPr lang="en-GB" sz="3060"/>
              <a:t>Determination of quality of corner detector – its ability to detect same corner in multiple similar images, under conditions of different: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Lighting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Translation</a:t>
            </a:r>
            <a:endParaRPr/>
          </a:p>
          <a:p>
            <a:pPr indent="-366713" lvl="1" marL="8874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Rotation</a:t>
            </a:r>
            <a:endParaRPr/>
          </a:p>
          <a:p>
            <a:pPr indent="-366712" lvl="1" marL="887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0"/>
              <a:buFont typeface="Arial"/>
              <a:buChar char="–"/>
            </a:pPr>
            <a:r>
              <a:rPr lang="en-GB" sz="3060"/>
              <a:t>Other transforms</a:t>
            </a:r>
            <a:endParaRPr sz="3060"/>
          </a:p>
        </p:txBody>
      </p:sp>
      <p:sp>
        <p:nvSpPr>
          <p:cNvPr id="198" name="Google Shape;198;p42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Algorithms for Corner &amp; Edge Extraction: Canny Edge Detector</a:t>
            </a:r>
            <a:endParaRPr sz="4000"/>
          </a:p>
        </p:txBody>
      </p:sp>
      <p:pic>
        <p:nvPicPr>
          <p:cNvPr id="204" name="Google Shape;204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3900164"/>
            <a:ext cx="5261100" cy="36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3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801714" y="2184400"/>
            <a:ext cx="98790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-GB" sz="2200"/>
              <a:t>Operator using multi-stage algorithm: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GB" sz="2200"/>
              <a:t>Apply Gaussian filter to smooth image in order to remove noise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GB" sz="2200"/>
              <a:t>Find intensity gradients of image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GB" sz="2200"/>
              <a:t>Apply non-maximum suppression to get rid of spurious response to edge</a:t>
            </a:r>
            <a:r>
              <a:rPr lang="en-GB" sz="2200"/>
              <a:t> </a:t>
            </a:r>
            <a:r>
              <a:rPr lang="en-GB" sz="2200"/>
              <a:t>detection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GB" sz="2200"/>
              <a:t>Apply double threshold</a:t>
            </a:r>
            <a:r>
              <a:rPr lang="en-GB" sz="2200"/>
              <a:t> </a:t>
            </a:r>
            <a:r>
              <a:rPr lang="en-GB" sz="2200"/>
              <a:t>to</a:t>
            </a:r>
            <a:br>
              <a:rPr lang="en-GB" sz="2200"/>
            </a:br>
            <a:r>
              <a:rPr lang="en-GB" sz="2200"/>
              <a:t>determine potential</a:t>
            </a:r>
            <a:r>
              <a:rPr lang="en-GB" sz="2200"/>
              <a:t> </a:t>
            </a:r>
            <a:r>
              <a:rPr lang="en-GB" sz="2200"/>
              <a:t>edges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GB" sz="2200"/>
              <a:t>Track edge by</a:t>
            </a:r>
            <a:r>
              <a:rPr lang="en-GB" sz="2200"/>
              <a:t> </a:t>
            </a:r>
            <a:r>
              <a:rPr lang="en-GB" sz="2200"/>
              <a:t>hysteresis:</a:t>
            </a:r>
            <a:r>
              <a:rPr lang="en-GB" sz="2200"/>
              <a:t> </a:t>
            </a:r>
            <a:br>
              <a:rPr lang="en-GB" sz="2200"/>
            </a:br>
            <a:r>
              <a:rPr lang="en-GB" sz="2200"/>
              <a:t>finalize</a:t>
            </a:r>
            <a:r>
              <a:rPr lang="en-GB" sz="2200"/>
              <a:t> </a:t>
            </a:r>
            <a:r>
              <a:rPr lang="en-GB" sz="2200"/>
              <a:t>detection of edges by</a:t>
            </a:r>
            <a:br>
              <a:rPr lang="en-GB" sz="2200"/>
            </a:br>
            <a:r>
              <a:rPr lang="en-GB" sz="2200"/>
              <a:t>suppressing all other edges: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Weak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Not connected to strong </a:t>
            </a:r>
            <a:br>
              <a:rPr lang="en-GB" sz="2200"/>
            </a:br>
            <a:r>
              <a:rPr lang="en-GB" sz="2200"/>
              <a:t>edges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-GB" sz="2200"/>
              <a:t>Detecting wide range of edges in</a:t>
            </a:r>
            <a:br>
              <a:rPr lang="en-GB" sz="2200"/>
            </a:br>
            <a:r>
              <a:rPr lang="en-GB" sz="2200"/>
              <a:t>images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Algorithms for Corner &amp; Edge</a:t>
            </a:r>
            <a:br>
              <a:rPr lang="en-GB" sz="3600"/>
            </a:br>
            <a:r>
              <a:rPr lang="en-GB" sz="3600"/>
              <a:t>Extraction: Moravec Corner Detector</a:t>
            </a:r>
            <a:endParaRPr sz="3600"/>
          </a:p>
        </p:txBody>
      </p:sp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801714" y="2184400"/>
            <a:ext cx="98721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403860" lvl="0" marL="39052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One of earliest corner detection algorithms</a:t>
            </a:r>
            <a:endParaRPr sz="3000"/>
          </a:p>
          <a:p>
            <a:pPr indent="-403860" lvl="0" marL="39052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Defining corner to be point with low self-similarity</a:t>
            </a:r>
            <a:endParaRPr sz="3000"/>
          </a:p>
          <a:p>
            <a:pPr indent="-403860" lvl="0" marL="39052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Testing each pixel in image to look for corner presence</a:t>
            </a:r>
            <a:endParaRPr sz="3000"/>
          </a:p>
          <a:p>
            <a:pPr indent="-403860" lvl="0" marL="39052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Similarity measured by taking Sum of Squared Differences (SSD) between 2 patches</a:t>
            </a:r>
            <a:endParaRPr sz="3000"/>
          </a:p>
          <a:p>
            <a:pPr indent="-403860" lvl="0" marL="390525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GB" sz="3000"/>
              <a:t>Lower number</a:t>
            </a:r>
            <a:br>
              <a:rPr lang="en-GB" sz="3000"/>
            </a:br>
            <a:r>
              <a:rPr lang="en-GB" sz="3000"/>
              <a:t>indicating more</a:t>
            </a:r>
            <a:br>
              <a:rPr lang="en-GB" sz="3000"/>
            </a:br>
            <a:r>
              <a:rPr lang="en-GB" sz="3000"/>
              <a:t>similarity</a:t>
            </a:r>
            <a:endParaRPr sz="3000"/>
          </a:p>
        </p:txBody>
      </p:sp>
      <p:sp>
        <p:nvSpPr>
          <p:cNvPr id="213" name="Google Shape;213;p44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4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5880390"/>
            <a:ext cx="5254200" cy="16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Algorithms for Corner &amp; Edge</a:t>
            </a:r>
            <a:br>
              <a:rPr lang="en-GB" sz="3200"/>
            </a:br>
            <a:r>
              <a:rPr lang="en-GB" sz="3200"/>
              <a:t>Extraction: Harris Corner Detector (Operator)</a:t>
            </a:r>
            <a:endParaRPr sz="3200"/>
          </a:p>
        </p:txBody>
      </p:sp>
      <p:sp>
        <p:nvSpPr>
          <p:cNvPr id="220" name="Google Shape;220;p45"/>
          <p:cNvSpPr txBox="1"/>
          <p:nvPr>
            <p:ph idx="12" type="sldNum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1" name="Google Shape;221;p4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5108029"/>
            <a:ext cx="5261100" cy="24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5"/>
          <p:cNvSpPr txBox="1"/>
          <p:nvPr>
            <p:ph idx="1" type="body"/>
          </p:nvPr>
        </p:nvSpPr>
        <p:spPr>
          <a:xfrm>
            <a:off x="801714" y="2184400"/>
            <a:ext cx="98790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400050" lvl="0" marL="390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GB" sz="2400"/>
              <a:t>Algorithm: </a:t>
            </a:r>
            <a:endParaRPr sz="2400"/>
          </a:p>
          <a:p>
            <a:pPr indent="-376238" lvl="1" marL="88741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GB" sz="2400"/>
              <a:t>Finding points with large corner response function R</a:t>
            </a:r>
            <a:br>
              <a:rPr lang="en-GB" sz="2400"/>
            </a:br>
            <a:r>
              <a:rPr lang="en-GB" sz="2400"/>
              <a:t>(R &gt; threshold)</a:t>
            </a:r>
            <a:endParaRPr sz="2400"/>
          </a:p>
          <a:p>
            <a:pPr indent="-376238" lvl="1" marL="88741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GB" sz="2400"/>
              <a:t>Taking points of local maxima of R </a:t>
            </a:r>
            <a:endParaRPr sz="2400"/>
          </a:p>
          <a:p>
            <a:pPr indent="-400050" lvl="0" marL="390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GB" sz="2400"/>
              <a:t>Improved upon Moravec’s corner detector by considering differential of “corner score” with respect to direction directly, instead of using shifted patches</a:t>
            </a:r>
            <a:endParaRPr sz="2400"/>
          </a:p>
          <a:p>
            <a:pPr indent="-400050" lvl="0" marL="390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GB" sz="2400"/>
              <a:t>Corner score – autocorrelation</a:t>
            </a:r>
            <a:endParaRPr sz="2400"/>
          </a:p>
          <a:p>
            <a:pPr indent="-400050" lvl="0" marL="390525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GB" sz="2400"/>
              <a:t>Proved to be more accurate in</a:t>
            </a:r>
            <a:r>
              <a:rPr lang="en-GB" sz="2400"/>
              <a:t> </a:t>
            </a:r>
            <a:br>
              <a:rPr lang="en-GB" sz="2400"/>
            </a:br>
            <a:r>
              <a:rPr lang="en-GB" sz="2400"/>
              <a:t>distinguishing between edges </a:t>
            </a:r>
            <a:br>
              <a:rPr lang="en-GB" sz="2400"/>
            </a:br>
            <a:r>
              <a:rPr lang="en-GB" sz="2400"/>
              <a:t>&amp; corners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