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0"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44569-FE66-4B3F-8DD3-1E6580BC2218}" v="505" dt="2025-06-13T06:36:04.489"/>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6/13/2025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hyperlink" Target="https://github.com/av-sivasai/Edunet-Foundation"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23923" y="3537449"/>
            <a:ext cx="4637314" cy="861497"/>
          </a:xfrm>
        </p:spPr>
        <p:txBody>
          <a:bodyPr/>
          <a:lstStyle/>
          <a:p>
            <a:pPr algn="r"/>
            <a:r>
              <a:rPr lang="en-US" b="0" dirty="0">
                <a:solidFill>
                  <a:schemeClr val="tx1"/>
                </a:solidFill>
              </a:rPr>
              <a:t>Student Name – A. Venkata Siva Sai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187044" y="2307500"/>
            <a:ext cx="7004956" cy="743448"/>
          </a:xfrm>
        </p:spPr>
        <p:txBody>
          <a:bodyPr>
            <a:normAutofit fontScale="90000"/>
          </a:bodyPr>
          <a:lstStyle/>
          <a:p>
            <a:r>
              <a:rPr lang="en-GB" sz="3200" dirty="0"/>
              <a:t>Project Title – Telecom Churn Prediction</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23449" y="1875556"/>
            <a:ext cx="6995603" cy="3607987"/>
          </a:xfrm>
        </p:spPr>
        <p:txBody>
          <a:bodyPr>
            <a:normAutofit/>
          </a:bodyPr>
          <a:lstStyle/>
          <a:p>
            <a:pPr algn="just"/>
            <a:r>
              <a:rPr lang="en-US" sz="2800" dirty="0">
                <a:latin typeface="Times New Roman" panose="02020603050405020304" pitchFamily="18" charset="0"/>
                <a:cs typeface="Times New Roman" panose="02020603050405020304" pitchFamily="18" charset="0"/>
              </a:rPr>
              <a:t>The telecom company is facing high customer churn due to factors like service quality, pricing, and support. With increasing competition, the CEO aims to identify the reasons behind user departures and develop strategies to improve retention and customer satisfaction.</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2819082" y="653143"/>
            <a:ext cx="3900196" cy="550506"/>
          </a:xfrm>
        </p:spPr>
        <p:txBody>
          <a:bodyPr>
            <a:noAutofit/>
          </a:bodyPr>
          <a:lstStyle/>
          <a:p>
            <a:pPr algn="ctr"/>
            <a:r>
              <a:rPr lang="en-GB" sz="2800" b="1" dirty="0">
                <a:solidFill>
                  <a:schemeClr val="tx1"/>
                </a:solidFill>
              </a:rPr>
              <a:t>Project</a:t>
            </a:r>
            <a:r>
              <a:rPr lang="en-GB" sz="2800" b="1" dirty="0"/>
              <a:t> </a:t>
            </a:r>
            <a:r>
              <a:rPr lang="en-GB" sz="2800" b="1" dirty="0">
                <a:solidFill>
                  <a:schemeClr val="tx1"/>
                </a:solidFill>
              </a:rPr>
              <a:t>Description</a:t>
            </a:r>
            <a:br>
              <a:rPr lang="en-US" sz="2000" dirty="0"/>
            </a:br>
            <a:endParaRPr lang="en-IN" sz="2000" dirty="0"/>
          </a:p>
        </p:txBody>
      </p:sp>
      <p:sp>
        <p:nvSpPr>
          <p:cNvPr id="2" name="Content Placeholder 1">
            <a:extLst>
              <a:ext uri="{FF2B5EF4-FFF2-40B4-BE49-F238E27FC236}">
                <a16:creationId xmlns:a16="http://schemas.microsoft.com/office/drawing/2014/main" id="{500E7D6D-7DC6-0E76-0DCD-C57FDA3806BD}"/>
              </a:ext>
            </a:extLst>
          </p:cNvPr>
          <p:cNvSpPr>
            <a:spLocks noGrp="1"/>
          </p:cNvSpPr>
          <p:nvPr>
            <p:ph idx="1"/>
          </p:nvPr>
        </p:nvSpPr>
        <p:spPr>
          <a:xfrm>
            <a:off x="677334" y="1716833"/>
            <a:ext cx="7542935" cy="2855167"/>
          </a:xfrm>
        </p:spPr>
        <p:txBody>
          <a:bodyPr/>
          <a:lstStyle/>
          <a:p>
            <a:pPr marL="0" indent="0">
              <a:buNone/>
            </a:pPr>
            <a:endParaRPr lang="en-US" dirty="0"/>
          </a:p>
          <a:p>
            <a:pPr marL="0" indent="0" algn="just">
              <a:buNone/>
            </a:pPr>
            <a:r>
              <a:rPr lang="en-US" sz="2000" dirty="0"/>
              <a:t>This project aims to find out why telecom customers are leaving and how to stop them. By analyzing customer data with machine learning, we can predict who might leave and help the company take early action—like improving service or giving offers. This helps reduce customer loss, save money, and improve service quality.</a:t>
            </a:r>
          </a:p>
          <a:p>
            <a:pPr marL="0" indent="0">
              <a:buNone/>
            </a:pP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r>
              <a:rPr lang="en-US" sz="2400" dirty="0"/>
              <a:t>Telecom Companies</a:t>
            </a:r>
          </a:p>
          <a:p>
            <a:r>
              <a:rPr lang="en-US" sz="2400" dirty="0"/>
              <a:t>Data Science Team </a:t>
            </a:r>
          </a:p>
          <a:p>
            <a:r>
              <a:rPr lang="en-US" sz="2400" dirty="0"/>
              <a:t>Customer Experience Team </a:t>
            </a:r>
          </a:p>
          <a:p>
            <a:r>
              <a:rPr lang="en-US" sz="2400" dirty="0"/>
              <a:t>Sales Team</a:t>
            </a:r>
          </a:p>
          <a:p>
            <a:r>
              <a:rPr lang="en-US" sz="2400" dirty="0"/>
              <a:t>Product Team</a:t>
            </a:r>
          </a:p>
          <a:p>
            <a:endParaRPr lang="en-IN" sz="2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Google </a:t>
            </a:r>
            <a:r>
              <a:rPr lang="en-IN" dirty="0" err="1"/>
              <a:t>Colab</a:t>
            </a:r>
            <a:endParaRPr lang="en-IN" dirty="0"/>
          </a:p>
          <a:p>
            <a:pPr lvl="1">
              <a:lnSpc>
                <a:spcPct val="150000"/>
              </a:lnSpc>
            </a:pPr>
            <a:r>
              <a:rPr lang="en-IN" dirty="0" err="1"/>
              <a:t>Numpy</a:t>
            </a:r>
            <a:r>
              <a:rPr lang="en-IN" dirty="0"/>
              <a:t> and Pandas</a:t>
            </a:r>
          </a:p>
          <a:p>
            <a:pPr lvl="1">
              <a:lnSpc>
                <a:spcPct val="150000"/>
              </a:lnSpc>
            </a:pPr>
            <a:r>
              <a:rPr lang="en-IN" dirty="0"/>
              <a:t>Scikit Learn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8794614" cy="830997"/>
          </a:xfrm>
        </p:spPr>
        <p:txBody>
          <a:bodyPr>
            <a:normAutofit/>
          </a:bodyPr>
          <a:lstStyle/>
          <a:p>
            <a:pPr algn="ctr"/>
            <a:r>
              <a:rPr lang="en-GB" sz="3600" dirty="0"/>
              <a:t>RESULTS </a:t>
            </a:r>
            <a:endParaRPr lang="en-IN" sz="3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descr="A screenshot of a computer code&#10;&#10;AI-generated content may be incorrect.">
            <a:extLst>
              <a:ext uri="{FF2B5EF4-FFF2-40B4-BE49-F238E27FC236}">
                <a16:creationId xmlns:a16="http://schemas.microsoft.com/office/drawing/2014/main" id="{0B000D6B-D268-55B6-B707-267351C40F09}"/>
              </a:ext>
            </a:extLst>
          </p:cNvPr>
          <p:cNvPicPr>
            <a:picLocks noChangeAspect="1"/>
          </p:cNvPicPr>
          <p:nvPr/>
        </p:nvPicPr>
        <p:blipFill>
          <a:blip r:embed="rId3"/>
          <a:stretch>
            <a:fillRect/>
          </a:stretch>
        </p:blipFill>
        <p:spPr>
          <a:xfrm>
            <a:off x="5208970" y="1380943"/>
            <a:ext cx="3449782" cy="1490791"/>
          </a:xfrm>
          <a:prstGeom prst="rect">
            <a:avLst/>
          </a:prstGeom>
        </p:spPr>
      </p:pic>
      <p:pic>
        <p:nvPicPr>
          <p:cNvPr id="11" name="Picture 10" descr="A black line with black text&#10;&#10;AI-generated content may be incorrect.">
            <a:extLst>
              <a:ext uri="{FF2B5EF4-FFF2-40B4-BE49-F238E27FC236}">
                <a16:creationId xmlns:a16="http://schemas.microsoft.com/office/drawing/2014/main" id="{9C23ABA9-016C-F927-3D84-0D7F2AB71E56}"/>
              </a:ext>
            </a:extLst>
          </p:cNvPr>
          <p:cNvPicPr>
            <a:picLocks noChangeAspect="1"/>
          </p:cNvPicPr>
          <p:nvPr/>
        </p:nvPicPr>
        <p:blipFill>
          <a:blip r:embed="rId4"/>
          <a:stretch>
            <a:fillRect/>
          </a:stretch>
        </p:blipFill>
        <p:spPr>
          <a:xfrm>
            <a:off x="675957" y="1592865"/>
            <a:ext cx="4275139" cy="106694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DDB89912-0F3F-60A8-7785-9D6E430B25A0}"/>
              </a:ext>
            </a:extLst>
          </p:cNvPr>
          <p:cNvPicPr>
            <a:picLocks noChangeAspect="1"/>
          </p:cNvPicPr>
          <p:nvPr/>
        </p:nvPicPr>
        <p:blipFill>
          <a:blip r:embed="rId5"/>
          <a:stretch>
            <a:fillRect/>
          </a:stretch>
        </p:blipFill>
        <p:spPr>
          <a:xfrm>
            <a:off x="675957" y="3342444"/>
            <a:ext cx="9209532" cy="221010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and white math equation&#10;&#10;AI-generated content may be incorrect.">
            <a:extLst>
              <a:ext uri="{FF2B5EF4-FFF2-40B4-BE49-F238E27FC236}">
                <a16:creationId xmlns:a16="http://schemas.microsoft.com/office/drawing/2014/main" id="{D5BC0F4F-AE9A-C508-5BB1-AF3D31B09E86}"/>
              </a:ext>
            </a:extLst>
          </p:cNvPr>
          <p:cNvPicPr>
            <a:picLocks noChangeAspect="1"/>
          </p:cNvPicPr>
          <p:nvPr/>
        </p:nvPicPr>
        <p:blipFill>
          <a:blip r:embed="rId2"/>
          <a:stretch>
            <a:fillRect/>
          </a:stretch>
        </p:blipFill>
        <p:spPr>
          <a:xfrm>
            <a:off x="139047" y="304943"/>
            <a:ext cx="3362794" cy="743054"/>
          </a:xfrm>
          <a:prstGeom prst="rect">
            <a:avLst/>
          </a:prstGeom>
        </p:spPr>
      </p:pic>
      <p:pic>
        <p:nvPicPr>
          <p:cNvPr id="8" name="Picture 7" descr="A number and line with numbers&#10;&#10;AI-generated content may be incorrect.">
            <a:extLst>
              <a:ext uri="{FF2B5EF4-FFF2-40B4-BE49-F238E27FC236}">
                <a16:creationId xmlns:a16="http://schemas.microsoft.com/office/drawing/2014/main" id="{29B37C34-6DB7-6239-31F0-8AF5625276D2}"/>
              </a:ext>
            </a:extLst>
          </p:cNvPr>
          <p:cNvPicPr>
            <a:picLocks noChangeAspect="1"/>
          </p:cNvPicPr>
          <p:nvPr/>
        </p:nvPicPr>
        <p:blipFill>
          <a:blip r:embed="rId3"/>
          <a:stretch>
            <a:fillRect/>
          </a:stretch>
        </p:blipFill>
        <p:spPr>
          <a:xfrm>
            <a:off x="3501841" y="202306"/>
            <a:ext cx="5707473" cy="1124107"/>
          </a:xfrm>
          <a:prstGeom prst="rect">
            <a:avLst/>
          </a:prstGeom>
        </p:spPr>
      </p:pic>
      <p:pic>
        <p:nvPicPr>
          <p:cNvPr id="10" name="Picture 9" descr="A black line with black text&#10;&#10;AI-generated content may be incorrect.">
            <a:extLst>
              <a:ext uri="{FF2B5EF4-FFF2-40B4-BE49-F238E27FC236}">
                <a16:creationId xmlns:a16="http://schemas.microsoft.com/office/drawing/2014/main" id="{855DFB0A-37D9-F0F9-3C2B-3CEF3F95F1FC}"/>
              </a:ext>
            </a:extLst>
          </p:cNvPr>
          <p:cNvPicPr>
            <a:picLocks noChangeAspect="1"/>
          </p:cNvPicPr>
          <p:nvPr/>
        </p:nvPicPr>
        <p:blipFill>
          <a:blip r:embed="rId4"/>
          <a:stretch>
            <a:fillRect/>
          </a:stretch>
        </p:blipFill>
        <p:spPr>
          <a:xfrm>
            <a:off x="0" y="1443733"/>
            <a:ext cx="3858163" cy="885949"/>
          </a:xfrm>
          <a:prstGeom prst="rect">
            <a:avLst/>
          </a:prstGeom>
        </p:spPr>
      </p:pic>
      <p:pic>
        <p:nvPicPr>
          <p:cNvPr id="12" name="Picture 11" descr="A math equation with numbers and a couple of words&#10;&#10;AI-generated content may be incorrect.">
            <a:extLst>
              <a:ext uri="{FF2B5EF4-FFF2-40B4-BE49-F238E27FC236}">
                <a16:creationId xmlns:a16="http://schemas.microsoft.com/office/drawing/2014/main" id="{D740DBEA-8791-B861-1D6E-5B26565E8257}"/>
              </a:ext>
            </a:extLst>
          </p:cNvPr>
          <p:cNvPicPr>
            <a:picLocks noChangeAspect="1"/>
          </p:cNvPicPr>
          <p:nvPr/>
        </p:nvPicPr>
        <p:blipFill>
          <a:blip r:embed="rId5"/>
          <a:stretch>
            <a:fillRect/>
          </a:stretch>
        </p:blipFill>
        <p:spPr>
          <a:xfrm>
            <a:off x="3595146" y="1443733"/>
            <a:ext cx="5707473" cy="1152686"/>
          </a:xfrm>
          <a:prstGeom prst="rect">
            <a:avLst/>
          </a:prstGeom>
        </p:spPr>
      </p:pic>
      <p:pic>
        <p:nvPicPr>
          <p:cNvPr id="14" name="Picture 13" descr="A black line with black text&#10;&#10;AI-generated content may be incorrect.">
            <a:extLst>
              <a:ext uri="{FF2B5EF4-FFF2-40B4-BE49-F238E27FC236}">
                <a16:creationId xmlns:a16="http://schemas.microsoft.com/office/drawing/2014/main" id="{6458E0E3-354F-AC05-83FE-2649D6F01DCB}"/>
              </a:ext>
            </a:extLst>
          </p:cNvPr>
          <p:cNvPicPr>
            <a:picLocks noChangeAspect="1"/>
          </p:cNvPicPr>
          <p:nvPr/>
        </p:nvPicPr>
        <p:blipFill>
          <a:blip r:embed="rId6"/>
          <a:stretch>
            <a:fillRect/>
          </a:stretch>
        </p:blipFill>
        <p:spPr>
          <a:xfrm>
            <a:off x="139047" y="2902050"/>
            <a:ext cx="4515480" cy="885949"/>
          </a:xfrm>
          <a:prstGeom prst="rect">
            <a:avLst/>
          </a:prstGeom>
        </p:spPr>
      </p:pic>
      <p:pic>
        <p:nvPicPr>
          <p:cNvPr id="16" name="Picture 15" descr="A math equation with numbers and letters&#10;&#10;AI-generated content may be incorrect.">
            <a:extLst>
              <a:ext uri="{FF2B5EF4-FFF2-40B4-BE49-F238E27FC236}">
                <a16:creationId xmlns:a16="http://schemas.microsoft.com/office/drawing/2014/main" id="{F485DADA-D544-A760-E375-7C1C950B8F6C}"/>
              </a:ext>
            </a:extLst>
          </p:cNvPr>
          <p:cNvPicPr>
            <a:picLocks noChangeAspect="1"/>
          </p:cNvPicPr>
          <p:nvPr/>
        </p:nvPicPr>
        <p:blipFill>
          <a:blip r:embed="rId7"/>
          <a:stretch>
            <a:fillRect/>
          </a:stretch>
        </p:blipFill>
        <p:spPr>
          <a:xfrm>
            <a:off x="3501841" y="2611496"/>
            <a:ext cx="6030167" cy="1467055"/>
          </a:xfrm>
          <a:prstGeom prst="rect">
            <a:avLst/>
          </a:prstGeom>
        </p:spPr>
      </p:pic>
      <p:pic>
        <p:nvPicPr>
          <p:cNvPr id="18" name="Picture 17" descr="A math equation with black text&#10;&#10;AI-generated content may be incorrect.">
            <a:extLst>
              <a:ext uri="{FF2B5EF4-FFF2-40B4-BE49-F238E27FC236}">
                <a16:creationId xmlns:a16="http://schemas.microsoft.com/office/drawing/2014/main" id="{533DA48D-4494-5640-ADE5-5445E157E462}"/>
              </a:ext>
            </a:extLst>
          </p:cNvPr>
          <p:cNvPicPr>
            <a:picLocks noChangeAspect="1"/>
          </p:cNvPicPr>
          <p:nvPr/>
        </p:nvPicPr>
        <p:blipFill>
          <a:blip r:embed="rId8"/>
          <a:stretch>
            <a:fillRect/>
          </a:stretch>
        </p:blipFill>
        <p:spPr>
          <a:xfrm>
            <a:off x="0" y="4078551"/>
            <a:ext cx="3905795" cy="943107"/>
          </a:xfrm>
          <a:prstGeom prst="rect">
            <a:avLst/>
          </a:prstGeom>
        </p:spPr>
      </p:pic>
      <p:pic>
        <p:nvPicPr>
          <p:cNvPr id="20" name="Picture 19" descr="A number on a white background&#10;&#10;AI-generated content may be incorrect.">
            <a:extLst>
              <a:ext uri="{FF2B5EF4-FFF2-40B4-BE49-F238E27FC236}">
                <a16:creationId xmlns:a16="http://schemas.microsoft.com/office/drawing/2014/main" id="{041BDC80-3924-7C76-D49E-097C60C02746}"/>
              </a:ext>
            </a:extLst>
          </p:cNvPr>
          <p:cNvPicPr>
            <a:picLocks noChangeAspect="1"/>
          </p:cNvPicPr>
          <p:nvPr/>
        </p:nvPicPr>
        <p:blipFill>
          <a:blip r:embed="rId9"/>
          <a:stretch>
            <a:fillRect/>
          </a:stretch>
        </p:blipFill>
        <p:spPr>
          <a:xfrm>
            <a:off x="3324905" y="4078551"/>
            <a:ext cx="6897063" cy="924054"/>
          </a:xfrm>
          <a:prstGeom prst="rect">
            <a:avLst/>
          </a:prstGeom>
        </p:spPr>
      </p:pic>
      <p:sp>
        <p:nvSpPr>
          <p:cNvPr id="21" name="TextBox 20">
            <a:extLst>
              <a:ext uri="{FF2B5EF4-FFF2-40B4-BE49-F238E27FC236}">
                <a16:creationId xmlns:a16="http://schemas.microsoft.com/office/drawing/2014/main" id="{77A85D33-0A84-0445-5DC6-292E967DBC80}"/>
              </a:ext>
            </a:extLst>
          </p:cNvPr>
          <p:cNvSpPr txBox="1"/>
          <p:nvPr/>
        </p:nvSpPr>
        <p:spPr>
          <a:xfrm>
            <a:off x="567427" y="5414267"/>
            <a:ext cx="6897063" cy="369332"/>
          </a:xfrm>
          <a:prstGeom prst="rect">
            <a:avLst/>
          </a:prstGeom>
          <a:noFill/>
        </p:spPr>
        <p:txBody>
          <a:bodyPr wrap="square" rtlCol="0">
            <a:spAutoFit/>
          </a:bodyPr>
          <a:lstStyle/>
          <a:p>
            <a:r>
              <a:rPr lang="en-IN" dirty="0"/>
              <a:t>GitHub Link : </a:t>
            </a:r>
            <a:r>
              <a:rPr lang="en-IN" dirty="0">
                <a:hlinkClick r:id="rId10"/>
              </a:rPr>
              <a:t>https://github.com/av-sivasai/Edunet-Foundation</a:t>
            </a:r>
            <a:endParaRPr lang="en-IN" dirty="0"/>
          </a:p>
        </p:txBody>
      </p:sp>
    </p:spTree>
    <p:extLst>
      <p:ext uri="{BB962C8B-B14F-4D97-AF65-F5344CB8AC3E}">
        <p14:creationId xmlns:p14="http://schemas.microsoft.com/office/powerpoint/2010/main" val="115700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6884" y="219531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www.w3.org/XML/1998/namespace"/>
    <ds:schemaRef ds:uri="http://schemas.microsoft.com/office/2006/documentManagement/types"/>
    <ds:schemaRef ds:uri="http://purl.org/dc/elements/1.1/"/>
    <ds:schemaRef ds:uri="http://schemas.microsoft.com/office/infopath/2007/PartnerControls"/>
    <ds:schemaRef ds:uri="71af3243-3dd4-4a8d-8c0d-dd76da1f02a5"/>
    <ds:schemaRef ds:uri="16c05727-aa75-4e4a-9b5f-8a80a1165891"/>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755</TotalTime>
  <Words>168</Words>
  <Application>Microsoft Office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Project Title – Telecom Churn Prediction</vt:lpstr>
      <vt:lpstr>PROBLEM  STATEMENT</vt:lpstr>
      <vt:lpstr>Project Description </vt:lpstr>
      <vt:lpstr>WHO ARE THE END USERS?</vt:lpstr>
      <vt:lpstr>Technology Used</vt:lpstr>
      <vt:lpstr>RESULTS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AP23110011336 | AMULURU VENKATA SIVA SAI</cp:lastModifiedBy>
  <cp:revision>75</cp:revision>
  <dcterms:created xsi:type="dcterms:W3CDTF">2021-07-11T13:13:15Z</dcterms:created>
  <dcterms:modified xsi:type="dcterms:W3CDTF">2025-06-13T06:43:55Z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