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1" r:id="rId2"/>
    <p:sldId id="266" r:id="rId3"/>
    <p:sldId id="267" r:id="rId4"/>
    <p:sldId id="268" r:id="rId5"/>
    <p:sldId id="269" r:id="rId6"/>
    <p:sldId id="270" r:id="rId7"/>
    <p:sldId id="271" r:id="rId8"/>
    <p:sldId id="272" r:id="rId9"/>
    <p:sldId id="298" r:id="rId10"/>
    <p:sldId id="299" r:id="rId11"/>
    <p:sldId id="300" r:id="rId12"/>
    <p:sldId id="301" r:id="rId13"/>
    <p:sldId id="302" r:id="rId14"/>
    <p:sldId id="330" r:id="rId15"/>
    <p:sldId id="303" r:id="rId16"/>
    <p:sldId id="305" r:id="rId17"/>
    <p:sldId id="306" r:id="rId18"/>
    <p:sldId id="307" r:id="rId19"/>
    <p:sldId id="308" r:id="rId20"/>
    <p:sldId id="309" r:id="rId21"/>
    <p:sldId id="310" r:id="rId22"/>
    <p:sldId id="311" r:id="rId23"/>
    <p:sldId id="314" r:id="rId24"/>
    <p:sldId id="333" r:id="rId25"/>
    <p:sldId id="32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14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14/05/2019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39410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14/05/2019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87556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14/05/2019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8846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14/05/2019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331611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8A739F-5BCE-4872-9090-9B369B3674FD}" type="datetimeFigureOut">
              <a:rPr lang="en-GB" smtClean="0"/>
              <a:t>14/05/2019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15049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A739F-5BCE-4872-9090-9B369B3674FD}" type="datetimeFigureOut">
              <a:rPr lang="en-GB" smtClean="0"/>
              <a:t>14/05/2019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69062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A739F-5BCE-4872-9090-9B369B3674FD}" type="datetimeFigureOut">
              <a:rPr lang="en-GB" smtClean="0"/>
              <a:t>14/05/2019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318682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A739F-5BCE-4872-9090-9B369B3674FD}" type="datetimeFigureOut">
              <a:rPr lang="en-GB" smtClean="0"/>
              <a:t>14/05/2019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96944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A739F-5BCE-4872-9090-9B369B3674FD}" type="datetimeFigureOut">
              <a:rPr lang="en-GB" smtClean="0"/>
              <a:t>14/05/2019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189938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8A739F-5BCE-4872-9090-9B369B3674FD}" type="datetimeFigureOut">
              <a:rPr lang="en-GB" smtClean="0"/>
              <a:t>14/05/2019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34261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8A739F-5BCE-4872-9090-9B369B3674FD}" type="datetimeFigureOut">
              <a:rPr lang="en-GB" smtClean="0"/>
              <a:t>14/05/2019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409934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8A739F-5BCE-4872-9090-9B369B3674FD}" type="datetimeFigureOut">
              <a:rPr lang="en-GB" smtClean="0"/>
              <a:t>14/05/2019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F39A6-3246-4205-A053-5B96E1D0E86C}" type="slidenum">
              <a:rPr lang="en-GB" smtClean="0"/>
              <a:t>‹#›</a:t>
            </a:fld>
            <a:endParaRPr lang="en-GB"/>
          </a:p>
        </p:txBody>
      </p:sp>
    </p:spTree>
    <p:extLst>
      <p:ext uri="{BB962C8B-B14F-4D97-AF65-F5344CB8AC3E}">
        <p14:creationId xmlns:p14="http://schemas.microsoft.com/office/powerpoint/2010/main" val="1802551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395" y="1600200"/>
            <a:ext cx="7772400" cy="2387600"/>
          </a:xfrm>
        </p:spPr>
        <p:txBody>
          <a:bodyPr>
            <a:normAutofit/>
          </a:bodyPr>
          <a:lstStyle/>
          <a:p>
            <a:r>
              <a:rPr lang="en-US" dirty="0"/>
              <a:t>Categorical variables</a:t>
            </a:r>
            <a:br>
              <a:rPr lang="en-US" dirty="0"/>
            </a:br>
            <a:endParaRPr lang="fr-BE" sz="4400" dirty="0"/>
          </a:p>
        </p:txBody>
      </p:sp>
      <p:sp>
        <p:nvSpPr>
          <p:cNvPr id="3" name="Subtitle 2"/>
          <p:cNvSpPr>
            <a:spLocks noGrp="1"/>
          </p:cNvSpPr>
          <p:nvPr>
            <p:ph type="subTitle" idx="1"/>
          </p:nvPr>
        </p:nvSpPr>
        <p:spPr/>
        <p:txBody>
          <a:bodyPr/>
          <a:lstStyle/>
          <a:p>
            <a:endParaRPr lang="en-US" dirty="0"/>
          </a:p>
          <a:p>
            <a:endParaRPr lang="en-US" sz="2800" dirty="0">
              <a:solidFill>
                <a:schemeClr val="tx1"/>
              </a:solidFill>
            </a:endParaRPr>
          </a:p>
          <a:p>
            <a:r>
              <a:rPr lang="en-US" sz="2800" dirty="0">
                <a:solidFill>
                  <a:schemeClr val="tx1"/>
                </a:solidFill>
              </a:rPr>
              <a:t>Natalia Levshina © 2018</a:t>
            </a:r>
            <a:endParaRPr lang="fr-BE" sz="2800" dirty="0">
              <a:solidFill>
                <a:schemeClr val="tx1"/>
              </a:solidFill>
            </a:endParaRPr>
          </a:p>
        </p:txBody>
      </p:sp>
      <p:sp>
        <p:nvSpPr>
          <p:cNvPr id="4" name="Rectangle 3"/>
          <p:cNvSpPr/>
          <p:nvPr/>
        </p:nvSpPr>
        <p:spPr>
          <a:xfrm>
            <a:off x="2321595" y="5754662"/>
            <a:ext cx="4572000" cy="646331"/>
          </a:xfrm>
          <a:prstGeom prst="rect">
            <a:avLst/>
          </a:prstGeom>
        </p:spPr>
        <p:txBody>
          <a:bodyPr>
            <a:spAutoFit/>
          </a:bodyPr>
          <a:lstStyle/>
          <a:p>
            <a:pPr algn="ctr"/>
            <a:r>
              <a:rPr lang="en-US" dirty="0"/>
              <a:t>Tallinn University</a:t>
            </a:r>
          </a:p>
          <a:p>
            <a:pPr algn="ctr"/>
            <a:r>
              <a:rPr lang="en-US" dirty="0"/>
              <a:t>March 6 -10 2018 </a:t>
            </a:r>
            <a:endParaRPr lang="fr-BE" dirty="0"/>
          </a:p>
        </p:txBody>
      </p:sp>
      <p:pic>
        <p:nvPicPr>
          <p:cNvPr id="5" name="Picture 4">
            <a:extLst>
              <a:ext uri="{FF2B5EF4-FFF2-40B4-BE49-F238E27FC236}">
                <a16:creationId xmlns:a16="http://schemas.microsoft.com/office/drawing/2014/main" id="{917DF8E1-8538-4AD5-8900-E2315CDB2755}"/>
              </a:ext>
            </a:extLst>
          </p:cNvPr>
          <p:cNvPicPr>
            <a:picLocks noChangeAspect="1"/>
          </p:cNvPicPr>
          <p:nvPr/>
        </p:nvPicPr>
        <p:blipFill>
          <a:blip r:embed="rId2"/>
          <a:stretch>
            <a:fillRect/>
          </a:stretch>
        </p:blipFill>
        <p:spPr>
          <a:xfrm>
            <a:off x="1117601" y="454980"/>
            <a:ext cx="2692400" cy="428023"/>
          </a:xfrm>
          <a:prstGeom prst="rect">
            <a:avLst/>
          </a:prstGeom>
        </p:spPr>
      </p:pic>
      <p:pic>
        <p:nvPicPr>
          <p:cNvPr id="6" name="Picture 5">
            <a:extLst>
              <a:ext uri="{FF2B5EF4-FFF2-40B4-BE49-F238E27FC236}">
                <a16:creationId xmlns:a16="http://schemas.microsoft.com/office/drawing/2014/main" id="{F5D5FEDC-8E61-452D-BD8F-4642D11AF490}"/>
              </a:ext>
            </a:extLst>
          </p:cNvPr>
          <p:cNvPicPr>
            <a:picLocks noChangeAspect="1"/>
          </p:cNvPicPr>
          <p:nvPr/>
        </p:nvPicPr>
        <p:blipFill>
          <a:blip r:embed="rId3"/>
          <a:stretch>
            <a:fillRect/>
          </a:stretch>
        </p:blipFill>
        <p:spPr>
          <a:xfrm>
            <a:off x="6078857" y="82869"/>
            <a:ext cx="2028825" cy="1114425"/>
          </a:xfrm>
          <a:prstGeom prst="rect">
            <a:avLst/>
          </a:prstGeom>
        </p:spPr>
      </p:pic>
    </p:spTree>
    <p:extLst>
      <p:ext uri="{BB962C8B-B14F-4D97-AF65-F5344CB8AC3E}">
        <p14:creationId xmlns:p14="http://schemas.microsoft.com/office/powerpoint/2010/main" val="189632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6BF-00F4-4F60-9EC7-3CC08A7D3831}"/>
              </a:ext>
            </a:extLst>
          </p:cNvPr>
          <p:cNvSpPr>
            <a:spLocks noGrp="1"/>
          </p:cNvSpPr>
          <p:nvPr>
            <p:ph type="title"/>
          </p:nvPr>
        </p:nvSpPr>
        <p:spPr/>
        <p:txBody>
          <a:bodyPr/>
          <a:lstStyle/>
          <a:p>
            <a:r>
              <a:rPr lang="en-GB" dirty="0"/>
              <a:t>Odds and odds ratio</a:t>
            </a:r>
          </a:p>
        </p:txBody>
      </p:sp>
      <p:sp>
        <p:nvSpPr>
          <p:cNvPr id="3" name="Content Placeholder 2">
            <a:extLst>
              <a:ext uri="{FF2B5EF4-FFF2-40B4-BE49-F238E27FC236}">
                <a16:creationId xmlns:a16="http://schemas.microsoft.com/office/drawing/2014/main" id="{5A0E6C10-7A26-43C9-AD32-C24CE8F4CCB1}"/>
              </a:ext>
            </a:extLst>
          </p:cNvPr>
          <p:cNvSpPr>
            <a:spLocks noGrp="1"/>
          </p:cNvSpPr>
          <p:nvPr>
            <p:ph idx="1"/>
          </p:nvPr>
        </p:nvSpPr>
        <p:spPr/>
        <p:txBody>
          <a:bodyPr>
            <a:normAutofit lnSpcReduction="10000"/>
          </a:bodyPr>
          <a:lstStyle/>
          <a:p>
            <a:pPr marL="0" indent="0">
              <a:buNone/>
            </a:pPr>
            <a:r>
              <a:rPr lang="en-GB" dirty="0">
                <a:solidFill>
                  <a:srgbClr val="0000CC"/>
                </a:solidFill>
              </a:rPr>
              <a:t>&gt; table(Noun, Century)</a:t>
            </a:r>
          </a:p>
          <a:p>
            <a:pPr marL="0" indent="0">
              <a:buNone/>
            </a:pPr>
            <a:r>
              <a:rPr lang="en-GB" dirty="0"/>
              <a:t>      Century</a:t>
            </a:r>
          </a:p>
          <a:p>
            <a:pPr marL="0" indent="0">
              <a:buNone/>
            </a:pPr>
            <a:r>
              <a:rPr lang="en-GB" dirty="0"/>
              <a:t>Noun    XX XXI</a:t>
            </a:r>
          </a:p>
          <a:p>
            <a:pPr marL="0" indent="0">
              <a:buNone/>
            </a:pPr>
            <a:r>
              <a:rPr lang="en-GB" dirty="0"/>
              <a:t>  geek 197 473</a:t>
            </a:r>
          </a:p>
          <a:p>
            <a:pPr marL="0" indent="0">
              <a:buNone/>
            </a:pPr>
            <a:r>
              <a:rPr lang="en-GB" dirty="0"/>
              <a:t>  nerd 318 328</a:t>
            </a:r>
          </a:p>
          <a:p>
            <a:pPr marL="0" indent="0">
              <a:buNone/>
            </a:pPr>
            <a:endParaRPr lang="en-GB" dirty="0"/>
          </a:p>
          <a:p>
            <a:pPr marL="0" indent="0">
              <a:buNone/>
            </a:pPr>
            <a:r>
              <a:rPr lang="en-GB" dirty="0"/>
              <a:t>Odds geek to nerd in XX = 197/318 = 0.62</a:t>
            </a:r>
          </a:p>
          <a:p>
            <a:pPr marL="0" indent="0">
              <a:buNone/>
            </a:pPr>
            <a:r>
              <a:rPr lang="en-GB" dirty="0"/>
              <a:t>Odds geek to nerd in XXI = 473/328 = 1.44</a:t>
            </a:r>
          </a:p>
          <a:p>
            <a:pPr marL="0" indent="0">
              <a:buNone/>
            </a:pPr>
            <a:r>
              <a:rPr lang="en-GB" dirty="0"/>
              <a:t>Odds ratio (OR) = 0.62/1.44 = 0.43 </a:t>
            </a:r>
          </a:p>
        </p:txBody>
      </p:sp>
    </p:spTree>
    <p:extLst>
      <p:ext uri="{BB962C8B-B14F-4D97-AF65-F5344CB8AC3E}">
        <p14:creationId xmlns:p14="http://schemas.microsoft.com/office/powerpoint/2010/main" val="240236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BB33-A62F-40E8-8DA6-49394CE2E5CC}"/>
              </a:ext>
            </a:extLst>
          </p:cNvPr>
          <p:cNvSpPr>
            <a:spLocks noGrp="1"/>
          </p:cNvSpPr>
          <p:nvPr>
            <p:ph type="title"/>
          </p:nvPr>
        </p:nvSpPr>
        <p:spPr/>
        <p:txBody>
          <a:bodyPr/>
          <a:lstStyle/>
          <a:p>
            <a:r>
              <a:rPr lang="en-GB" dirty="0"/>
              <a:t>How to interpret odds?</a:t>
            </a:r>
          </a:p>
        </p:txBody>
      </p:sp>
      <p:sp>
        <p:nvSpPr>
          <p:cNvPr id="3" name="Content Placeholder 2">
            <a:extLst>
              <a:ext uri="{FF2B5EF4-FFF2-40B4-BE49-F238E27FC236}">
                <a16:creationId xmlns:a16="http://schemas.microsoft.com/office/drawing/2014/main" id="{B562A21B-9508-4D68-A157-B3E29A1DA5A9}"/>
              </a:ext>
            </a:extLst>
          </p:cNvPr>
          <p:cNvSpPr>
            <a:spLocks noGrp="1"/>
          </p:cNvSpPr>
          <p:nvPr>
            <p:ph idx="1"/>
          </p:nvPr>
        </p:nvSpPr>
        <p:spPr/>
        <p:txBody>
          <a:bodyPr>
            <a:normAutofit fontScale="85000" lnSpcReduction="10000"/>
          </a:bodyPr>
          <a:lstStyle/>
          <a:p>
            <a:r>
              <a:rPr lang="en-GB" dirty="0"/>
              <a:t>If odds = 1, there is no difference in the probabilities of both outcomes (i.e. geek and nerd).</a:t>
            </a:r>
          </a:p>
          <a:p>
            <a:r>
              <a:rPr lang="en-GB" dirty="0"/>
              <a:t>If odds &gt; 1, the probability of the first outcome (geek) is greater than the probability of the second outcome (nerd).</a:t>
            </a:r>
          </a:p>
          <a:p>
            <a:r>
              <a:rPr lang="en-GB" dirty="0"/>
              <a:t>If odds &lt; 1, the probability of the first outcome (geek) is smaller than the probability of the second outcome (nerd).</a:t>
            </a:r>
          </a:p>
          <a:p>
            <a:r>
              <a:rPr lang="en-GB" dirty="0"/>
              <a:t>Odds ratio = 1 means no difference in the odds. No association between the variables.</a:t>
            </a:r>
          </a:p>
          <a:p>
            <a:r>
              <a:rPr lang="en-GB" dirty="0"/>
              <a:t>Odds ratio &gt; 1 means that the first odds are greater than the second odds.</a:t>
            </a:r>
          </a:p>
          <a:p>
            <a:r>
              <a:rPr lang="en-GB" dirty="0"/>
              <a:t>Odds ratio &lt; 1 means that the first odds are smaller than the second odds.</a:t>
            </a:r>
          </a:p>
        </p:txBody>
      </p:sp>
    </p:spTree>
    <p:extLst>
      <p:ext uri="{BB962C8B-B14F-4D97-AF65-F5344CB8AC3E}">
        <p14:creationId xmlns:p14="http://schemas.microsoft.com/office/powerpoint/2010/main" val="375298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E798-09FD-4254-B8EF-810F10E401FF}"/>
              </a:ext>
            </a:extLst>
          </p:cNvPr>
          <p:cNvSpPr>
            <a:spLocks noGrp="1"/>
          </p:cNvSpPr>
          <p:nvPr>
            <p:ph type="title"/>
          </p:nvPr>
        </p:nvSpPr>
        <p:spPr/>
        <p:txBody>
          <a:bodyPr/>
          <a:lstStyle/>
          <a:p>
            <a:r>
              <a:rPr lang="en-GB" dirty="0"/>
              <a:t>A cliché example</a:t>
            </a:r>
          </a:p>
        </p:txBody>
      </p:sp>
      <p:sp>
        <p:nvSpPr>
          <p:cNvPr id="3" name="Content Placeholder 2">
            <a:extLst>
              <a:ext uri="{FF2B5EF4-FFF2-40B4-BE49-F238E27FC236}">
                <a16:creationId xmlns:a16="http://schemas.microsoft.com/office/drawing/2014/main" id="{A74C6828-FEC6-4E4D-98C1-46BE229E8C65}"/>
              </a:ext>
            </a:extLst>
          </p:cNvPr>
          <p:cNvSpPr>
            <a:spLocks noGrp="1"/>
          </p:cNvSpPr>
          <p:nvPr>
            <p:ph idx="1"/>
          </p:nvPr>
        </p:nvSpPr>
        <p:spPr/>
        <p:txBody>
          <a:bodyPr>
            <a:normAutofit fontScale="92500"/>
          </a:bodyPr>
          <a:lstStyle/>
          <a:p>
            <a:r>
              <a:rPr lang="en-GB" dirty="0"/>
              <a:t>Imagine you have 10 Belgian friends and 10 German friends. 9 of the Belgians love Belgian beers, and only 1 hates them. 9 of the German friends hate Belgian beers, and only 1 loves them.</a:t>
            </a:r>
          </a:p>
          <a:p>
            <a:endParaRPr lang="en-GB" dirty="0"/>
          </a:p>
          <a:p>
            <a:endParaRPr lang="en-GB" dirty="0"/>
          </a:p>
          <a:p>
            <a:endParaRPr lang="en-GB" dirty="0"/>
          </a:p>
          <a:p>
            <a:r>
              <a:rPr lang="en-GB" dirty="0"/>
              <a:t>Odds of love to hate for Belgians are 9/1 = 9, and for Germans 1/9 = 0.11</a:t>
            </a:r>
          </a:p>
          <a:p>
            <a:r>
              <a:rPr lang="en-GB" dirty="0"/>
              <a:t>Odds ratio is 9/0.11 = 81. This is a very strong effect.</a:t>
            </a:r>
          </a:p>
          <a:p>
            <a:pPr marL="0" indent="0">
              <a:buNone/>
            </a:pPr>
            <a:endParaRPr lang="en-GB" dirty="0"/>
          </a:p>
        </p:txBody>
      </p:sp>
      <p:graphicFrame>
        <p:nvGraphicFramePr>
          <p:cNvPr id="4" name="Table 3">
            <a:extLst>
              <a:ext uri="{FF2B5EF4-FFF2-40B4-BE49-F238E27FC236}">
                <a16:creationId xmlns:a16="http://schemas.microsoft.com/office/drawing/2014/main" id="{444C4198-BF9B-41CE-AFA6-522D67BBBEEF}"/>
              </a:ext>
            </a:extLst>
          </p:cNvPr>
          <p:cNvGraphicFramePr>
            <a:graphicFrameLocks noGrp="1"/>
          </p:cNvGraphicFramePr>
          <p:nvPr>
            <p:extLst/>
          </p:nvPr>
        </p:nvGraphicFramePr>
        <p:xfrm>
          <a:off x="2468881" y="3445034"/>
          <a:ext cx="3759201" cy="1112520"/>
        </p:xfrm>
        <a:graphic>
          <a:graphicData uri="http://schemas.openxmlformats.org/drawingml/2006/table">
            <a:tbl>
              <a:tblPr firstRow="1" bandRow="1">
                <a:tableStyleId>{2D5ABB26-0587-4C30-8999-92F81FD0307C}</a:tableStyleId>
              </a:tblPr>
              <a:tblGrid>
                <a:gridCol w="1253067">
                  <a:extLst>
                    <a:ext uri="{9D8B030D-6E8A-4147-A177-3AD203B41FA5}">
                      <a16:colId xmlns:a16="http://schemas.microsoft.com/office/drawing/2014/main" val="556740805"/>
                    </a:ext>
                  </a:extLst>
                </a:gridCol>
                <a:gridCol w="1253067">
                  <a:extLst>
                    <a:ext uri="{9D8B030D-6E8A-4147-A177-3AD203B41FA5}">
                      <a16:colId xmlns:a16="http://schemas.microsoft.com/office/drawing/2014/main" val="1641839937"/>
                    </a:ext>
                  </a:extLst>
                </a:gridCol>
                <a:gridCol w="1253067">
                  <a:extLst>
                    <a:ext uri="{9D8B030D-6E8A-4147-A177-3AD203B41FA5}">
                      <a16:colId xmlns:a16="http://schemas.microsoft.com/office/drawing/2014/main" val="1164022609"/>
                    </a:ext>
                  </a:extLst>
                </a:gridCol>
              </a:tblGrid>
              <a:tr h="370840">
                <a:tc>
                  <a:txBody>
                    <a:bodyPr/>
                    <a:lstStyle/>
                    <a:p>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Belgian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German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9331896"/>
                  </a:ext>
                </a:extLst>
              </a:tr>
              <a:tr h="370840">
                <a:tc>
                  <a:txBody>
                    <a:bodyPr/>
                    <a:lstStyle/>
                    <a:p>
                      <a:r>
                        <a:rPr lang="en-GB" dirty="0"/>
                        <a:t>Loves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863582"/>
                  </a:ext>
                </a:extLst>
              </a:tr>
              <a:tr h="370840">
                <a:tc>
                  <a:txBody>
                    <a:bodyPr/>
                    <a:lstStyle/>
                    <a:p>
                      <a:r>
                        <a:rPr lang="en-GB" dirty="0"/>
                        <a:t>Hates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5730693"/>
                  </a:ext>
                </a:extLst>
              </a:tr>
            </a:tbl>
          </a:graphicData>
        </a:graphic>
      </p:graphicFrame>
    </p:spTree>
    <p:extLst>
      <p:ext uri="{BB962C8B-B14F-4D97-AF65-F5344CB8AC3E}">
        <p14:creationId xmlns:p14="http://schemas.microsoft.com/office/powerpoint/2010/main" val="374996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0CA3-1FD7-42E0-8BD2-4572F1FA32B8}"/>
              </a:ext>
            </a:extLst>
          </p:cNvPr>
          <p:cNvSpPr>
            <a:spLocks noGrp="1"/>
          </p:cNvSpPr>
          <p:nvPr>
            <p:ph type="title"/>
          </p:nvPr>
        </p:nvSpPr>
        <p:spPr/>
        <p:txBody>
          <a:bodyPr/>
          <a:lstStyle/>
          <a:p>
            <a:r>
              <a:rPr lang="en-GB" dirty="0"/>
              <a:t>Does the order matter?</a:t>
            </a:r>
          </a:p>
        </p:txBody>
      </p:sp>
      <p:sp>
        <p:nvSpPr>
          <p:cNvPr id="3" name="Content Placeholder 2">
            <a:extLst>
              <a:ext uri="{FF2B5EF4-FFF2-40B4-BE49-F238E27FC236}">
                <a16:creationId xmlns:a16="http://schemas.microsoft.com/office/drawing/2014/main" id="{CED6208B-8708-41A6-8DC2-57632F4191DF}"/>
              </a:ext>
            </a:extLst>
          </p:cNvPr>
          <p:cNvSpPr>
            <a:spLocks noGrp="1"/>
          </p:cNvSpPr>
          <p:nvPr>
            <p:ph idx="1"/>
          </p:nvPr>
        </p:nvSpPr>
        <p:spPr/>
        <p:txBody>
          <a:bodyPr>
            <a:normAutofit fontScale="92500" lnSpcReduction="20000"/>
          </a:bodyPr>
          <a:lstStyle/>
          <a:p>
            <a:r>
              <a:rPr lang="en-GB" dirty="0"/>
              <a:t>Let’s swap the columns:</a:t>
            </a:r>
          </a:p>
          <a:p>
            <a:endParaRPr lang="en-GB" dirty="0"/>
          </a:p>
          <a:p>
            <a:endParaRPr lang="en-GB" dirty="0"/>
          </a:p>
          <a:p>
            <a:endParaRPr lang="en-GB" dirty="0"/>
          </a:p>
          <a:p>
            <a:endParaRPr lang="en-GB" dirty="0"/>
          </a:p>
          <a:p>
            <a:r>
              <a:rPr lang="en-GB" dirty="0"/>
              <a:t>OR = 0.11/9 = 0.0123</a:t>
            </a:r>
          </a:p>
          <a:p>
            <a:r>
              <a:rPr lang="en-GB" dirty="0"/>
              <a:t>But this is the inverse of 81! </a:t>
            </a:r>
          </a:p>
          <a:p>
            <a:pPr marL="457200" lvl="1" indent="0">
              <a:buNone/>
            </a:pPr>
            <a:r>
              <a:rPr lang="en-GB" dirty="0"/>
              <a:t>1/81 = 0.0123</a:t>
            </a:r>
          </a:p>
          <a:p>
            <a:pPr marL="457200" lvl="1" indent="0">
              <a:buNone/>
            </a:pPr>
            <a:endParaRPr lang="en-GB" dirty="0"/>
          </a:p>
          <a:p>
            <a:r>
              <a:rPr lang="en-GB" dirty="0"/>
              <a:t>If an association is strong, the OR is either very close to 0 (for OR &lt; 1), or very large (for OR &gt; 1).</a:t>
            </a:r>
          </a:p>
        </p:txBody>
      </p:sp>
      <p:graphicFrame>
        <p:nvGraphicFramePr>
          <p:cNvPr id="5" name="Table 4">
            <a:extLst>
              <a:ext uri="{FF2B5EF4-FFF2-40B4-BE49-F238E27FC236}">
                <a16:creationId xmlns:a16="http://schemas.microsoft.com/office/drawing/2014/main" id="{0C080A54-C9AE-414A-9ED2-4A24B218E770}"/>
              </a:ext>
            </a:extLst>
          </p:cNvPr>
          <p:cNvGraphicFramePr>
            <a:graphicFrameLocks noGrp="1"/>
          </p:cNvGraphicFramePr>
          <p:nvPr>
            <p:extLst/>
          </p:nvPr>
        </p:nvGraphicFramePr>
        <p:xfrm>
          <a:off x="2468881" y="2408714"/>
          <a:ext cx="3759201" cy="1112520"/>
        </p:xfrm>
        <a:graphic>
          <a:graphicData uri="http://schemas.openxmlformats.org/drawingml/2006/table">
            <a:tbl>
              <a:tblPr firstRow="1" bandRow="1">
                <a:tableStyleId>{2D5ABB26-0587-4C30-8999-92F81FD0307C}</a:tableStyleId>
              </a:tblPr>
              <a:tblGrid>
                <a:gridCol w="1253067">
                  <a:extLst>
                    <a:ext uri="{9D8B030D-6E8A-4147-A177-3AD203B41FA5}">
                      <a16:colId xmlns:a16="http://schemas.microsoft.com/office/drawing/2014/main" val="556740805"/>
                    </a:ext>
                  </a:extLst>
                </a:gridCol>
                <a:gridCol w="1253067">
                  <a:extLst>
                    <a:ext uri="{9D8B030D-6E8A-4147-A177-3AD203B41FA5}">
                      <a16:colId xmlns:a16="http://schemas.microsoft.com/office/drawing/2014/main" val="1641839937"/>
                    </a:ext>
                  </a:extLst>
                </a:gridCol>
                <a:gridCol w="1253067">
                  <a:extLst>
                    <a:ext uri="{9D8B030D-6E8A-4147-A177-3AD203B41FA5}">
                      <a16:colId xmlns:a16="http://schemas.microsoft.com/office/drawing/2014/main" val="1164022609"/>
                    </a:ext>
                  </a:extLst>
                </a:gridCol>
              </a:tblGrid>
              <a:tr h="370840">
                <a:tc>
                  <a:txBody>
                    <a:bodyPr/>
                    <a:lstStyle/>
                    <a:p>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German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Belgian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9331896"/>
                  </a:ext>
                </a:extLst>
              </a:tr>
              <a:tr h="370840">
                <a:tc>
                  <a:txBody>
                    <a:bodyPr/>
                    <a:lstStyle/>
                    <a:p>
                      <a:r>
                        <a:rPr lang="en-GB" dirty="0"/>
                        <a:t>Loves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863582"/>
                  </a:ext>
                </a:extLst>
              </a:tr>
              <a:tr h="370840">
                <a:tc>
                  <a:txBody>
                    <a:bodyPr/>
                    <a:lstStyle/>
                    <a:p>
                      <a:r>
                        <a:rPr lang="en-GB" dirty="0"/>
                        <a:t>Hates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5730693"/>
                  </a:ext>
                </a:extLst>
              </a:tr>
            </a:tbl>
          </a:graphicData>
        </a:graphic>
      </p:graphicFrame>
    </p:spTree>
    <p:extLst>
      <p:ext uri="{BB962C8B-B14F-4D97-AF65-F5344CB8AC3E}">
        <p14:creationId xmlns:p14="http://schemas.microsoft.com/office/powerpoint/2010/main" val="96231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9503-3D50-4EFD-955E-5C952E6E105F}"/>
              </a:ext>
            </a:extLst>
          </p:cNvPr>
          <p:cNvSpPr>
            <a:spLocks noGrp="1"/>
          </p:cNvSpPr>
          <p:nvPr>
            <p:ph type="title"/>
          </p:nvPr>
        </p:nvSpPr>
        <p:spPr/>
        <p:txBody>
          <a:bodyPr/>
          <a:lstStyle/>
          <a:p>
            <a:r>
              <a:rPr lang="en-GB" dirty="0"/>
              <a:t>Cramer’s V and other statistics</a:t>
            </a:r>
          </a:p>
        </p:txBody>
      </p:sp>
      <p:sp>
        <p:nvSpPr>
          <p:cNvPr id="3" name="Content Placeholder 2">
            <a:extLst>
              <a:ext uri="{FF2B5EF4-FFF2-40B4-BE49-F238E27FC236}">
                <a16:creationId xmlns:a16="http://schemas.microsoft.com/office/drawing/2014/main" id="{D031D877-6307-4CBE-91CA-A5E76CB860CA}"/>
              </a:ext>
            </a:extLst>
          </p:cNvPr>
          <p:cNvSpPr>
            <a:spLocks noGrp="1"/>
          </p:cNvSpPr>
          <p:nvPr>
            <p:ph idx="1"/>
          </p:nvPr>
        </p:nvSpPr>
        <p:spPr/>
        <p:txBody>
          <a:bodyPr>
            <a:normAutofit/>
          </a:bodyPr>
          <a:lstStyle/>
          <a:p>
            <a:pPr marL="0" indent="0">
              <a:buNone/>
            </a:pPr>
            <a:r>
              <a:rPr lang="en-GB" sz="2200" b="1" dirty="0">
                <a:solidFill>
                  <a:srgbClr val="3333FF"/>
                </a:solidFill>
                <a:latin typeface="Courier New" panose="02070309020205020404" pitchFamily="49" charset="0"/>
                <a:cs typeface="Courier New" panose="02070309020205020404" pitchFamily="49" charset="0"/>
              </a:rPr>
              <a:t>&gt; library(</a:t>
            </a:r>
            <a:r>
              <a:rPr lang="en-GB" sz="2200" b="1" dirty="0" err="1">
                <a:solidFill>
                  <a:srgbClr val="3333FF"/>
                </a:solidFill>
                <a:latin typeface="Courier New" panose="02070309020205020404" pitchFamily="49" charset="0"/>
                <a:cs typeface="Courier New" panose="02070309020205020404" pitchFamily="49" charset="0"/>
              </a:rPr>
              <a:t>vcd</a:t>
            </a:r>
            <a:r>
              <a:rPr lang="en-GB" sz="2200" b="1" dirty="0">
                <a:solidFill>
                  <a:srgbClr val="3333FF"/>
                </a:solidFill>
                <a:latin typeface="Courier New" panose="02070309020205020404" pitchFamily="49" charset="0"/>
                <a:cs typeface="Courier New" panose="02070309020205020404" pitchFamily="49" charset="0"/>
              </a:rPr>
              <a:t>)</a:t>
            </a:r>
          </a:p>
          <a:p>
            <a:pPr marL="0" indent="0">
              <a:buNone/>
            </a:pPr>
            <a:r>
              <a:rPr lang="en-GB" sz="2200" b="1" dirty="0">
                <a:solidFill>
                  <a:srgbClr val="3333FF"/>
                </a:solidFill>
                <a:latin typeface="Courier New" panose="02070309020205020404" pitchFamily="49" charset="0"/>
                <a:cs typeface="Courier New" panose="02070309020205020404" pitchFamily="49" charset="0"/>
              </a:rPr>
              <a:t>&gt; </a:t>
            </a:r>
            <a:r>
              <a:rPr lang="en-GB" sz="2200" b="1" dirty="0" err="1">
                <a:solidFill>
                  <a:srgbClr val="3333FF"/>
                </a:solidFill>
                <a:latin typeface="Courier New" panose="02070309020205020404" pitchFamily="49" charset="0"/>
                <a:cs typeface="Courier New" panose="02070309020205020404" pitchFamily="49" charset="0"/>
              </a:rPr>
              <a:t>assocstats</a:t>
            </a:r>
            <a:r>
              <a:rPr lang="en-GB" sz="2200" b="1" dirty="0">
                <a:solidFill>
                  <a:srgbClr val="3333FF"/>
                </a:solidFill>
                <a:latin typeface="Courier New" panose="02070309020205020404" pitchFamily="49" charset="0"/>
                <a:cs typeface="Courier New" panose="02070309020205020404" pitchFamily="49" charset="0"/>
              </a:rPr>
              <a:t>(table(Noun, Century))</a:t>
            </a:r>
          </a:p>
          <a:p>
            <a:pPr marL="0" indent="0">
              <a:buNone/>
            </a:pPr>
            <a:r>
              <a:rPr lang="en-GB" sz="2200" b="1" dirty="0">
                <a:latin typeface="Courier New" panose="02070309020205020404" pitchFamily="49" charset="0"/>
                <a:cs typeface="Courier New" panose="02070309020205020404" pitchFamily="49" charset="0"/>
              </a:rPr>
              <a:t>                    X^2 </a:t>
            </a:r>
            <a:r>
              <a:rPr lang="en-GB" sz="2200" b="1" dirty="0" err="1">
                <a:latin typeface="Courier New" panose="02070309020205020404" pitchFamily="49" charset="0"/>
                <a:cs typeface="Courier New" panose="02070309020205020404" pitchFamily="49" charset="0"/>
              </a:rPr>
              <a:t>df</a:t>
            </a:r>
            <a:r>
              <a:rPr lang="en-GB" sz="2200" b="1" dirty="0">
                <a:latin typeface="Courier New" panose="02070309020205020404" pitchFamily="49" charset="0"/>
                <a:cs typeface="Courier New" panose="02070309020205020404" pitchFamily="49" charset="0"/>
              </a:rPr>
              <a:t>   P(&gt; X^2)</a:t>
            </a:r>
          </a:p>
          <a:p>
            <a:pPr marL="0" indent="0">
              <a:buNone/>
            </a:pPr>
            <a:r>
              <a:rPr lang="en-GB" sz="2200" b="1" dirty="0">
                <a:latin typeface="Courier New" panose="02070309020205020404" pitchFamily="49" charset="0"/>
                <a:cs typeface="Courier New" panose="02070309020205020404" pitchFamily="49" charset="0"/>
              </a:rPr>
              <a:t>Likelihood Ratio 54.653  1 1.4388e-13</a:t>
            </a:r>
          </a:p>
          <a:p>
            <a:pPr marL="0" indent="0">
              <a:buNone/>
            </a:pPr>
            <a:r>
              <a:rPr lang="en-GB" sz="2200" b="1" dirty="0">
                <a:latin typeface="Courier New" panose="02070309020205020404" pitchFamily="49" charset="0"/>
                <a:cs typeface="Courier New" panose="02070309020205020404" pitchFamily="49" charset="0"/>
              </a:rPr>
              <a:t>Pearson          54.258  1 1.7586e-13</a:t>
            </a:r>
          </a:p>
          <a:p>
            <a:pPr marL="0" indent="0">
              <a:buNone/>
            </a:pPr>
            <a:endParaRPr lang="en-GB" sz="2200" b="1" dirty="0">
              <a:latin typeface="Courier New" panose="02070309020205020404" pitchFamily="49" charset="0"/>
              <a:cs typeface="Courier New" panose="02070309020205020404" pitchFamily="49" charset="0"/>
            </a:endParaRPr>
          </a:p>
          <a:p>
            <a:pPr marL="0" indent="0">
              <a:buNone/>
            </a:pPr>
            <a:r>
              <a:rPr lang="en-GB" sz="2200" b="1" dirty="0">
                <a:latin typeface="Courier New" panose="02070309020205020404" pitchFamily="49" charset="0"/>
                <a:cs typeface="Courier New" panose="02070309020205020404" pitchFamily="49" charset="0"/>
              </a:rPr>
              <a:t>Phi-Coefficient   : 0.203 </a:t>
            </a:r>
          </a:p>
          <a:p>
            <a:pPr marL="0" indent="0">
              <a:buNone/>
            </a:pPr>
            <a:r>
              <a:rPr lang="en-GB" sz="2200" b="1" dirty="0">
                <a:latin typeface="Courier New" panose="02070309020205020404" pitchFamily="49" charset="0"/>
                <a:cs typeface="Courier New" panose="02070309020205020404" pitchFamily="49" charset="0"/>
              </a:rPr>
              <a:t>Contingency </a:t>
            </a:r>
            <a:r>
              <a:rPr lang="en-GB" sz="2200" b="1" dirty="0" err="1">
                <a:latin typeface="Courier New" panose="02070309020205020404" pitchFamily="49" charset="0"/>
                <a:cs typeface="Courier New" panose="02070309020205020404" pitchFamily="49" charset="0"/>
              </a:rPr>
              <a:t>Coeff</a:t>
            </a:r>
            <a:r>
              <a:rPr lang="en-GB" sz="2200" b="1" dirty="0">
                <a:latin typeface="Courier New" panose="02070309020205020404" pitchFamily="49" charset="0"/>
                <a:cs typeface="Courier New" panose="02070309020205020404" pitchFamily="49" charset="0"/>
              </a:rPr>
              <a:t>.: 0.199 </a:t>
            </a:r>
          </a:p>
          <a:p>
            <a:pPr marL="0" indent="0">
              <a:buNone/>
            </a:pPr>
            <a:r>
              <a:rPr lang="en-GB" sz="2200" b="1" dirty="0">
                <a:latin typeface="Courier New" panose="02070309020205020404" pitchFamily="49" charset="0"/>
                <a:cs typeface="Courier New" panose="02070309020205020404" pitchFamily="49" charset="0"/>
              </a:rPr>
              <a:t>Cramer's V        : 0.203</a:t>
            </a:r>
          </a:p>
          <a:p>
            <a:pPr marL="0" indent="0">
              <a:buNone/>
            </a:pPr>
            <a:endParaRPr lang="en-GB" dirty="0"/>
          </a:p>
        </p:txBody>
      </p:sp>
    </p:spTree>
    <p:extLst>
      <p:ext uri="{BB962C8B-B14F-4D97-AF65-F5344CB8AC3E}">
        <p14:creationId xmlns:p14="http://schemas.microsoft.com/office/powerpoint/2010/main" val="11588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60B6-2DFF-428C-B297-7901F4F46F13}"/>
              </a:ext>
            </a:extLst>
          </p:cNvPr>
          <p:cNvSpPr>
            <a:spLocks noGrp="1"/>
          </p:cNvSpPr>
          <p:nvPr>
            <p:ph type="title"/>
          </p:nvPr>
        </p:nvSpPr>
        <p:spPr/>
        <p:txBody>
          <a:bodyPr/>
          <a:lstStyle/>
          <a:p>
            <a:r>
              <a:rPr lang="en-GB" dirty="0"/>
              <a:t>Hypothesis</a:t>
            </a:r>
          </a:p>
        </p:txBody>
      </p:sp>
      <p:sp>
        <p:nvSpPr>
          <p:cNvPr id="3" name="Content Placeholder 2">
            <a:extLst>
              <a:ext uri="{FF2B5EF4-FFF2-40B4-BE49-F238E27FC236}">
                <a16:creationId xmlns:a16="http://schemas.microsoft.com/office/drawing/2014/main" id="{FE120D6A-DB9E-49B2-B9C8-68B01A1F78F7}"/>
              </a:ext>
            </a:extLst>
          </p:cNvPr>
          <p:cNvSpPr>
            <a:spLocks noGrp="1"/>
          </p:cNvSpPr>
          <p:nvPr>
            <p:ph idx="1"/>
          </p:nvPr>
        </p:nvSpPr>
        <p:spPr/>
        <p:txBody>
          <a:bodyPr>
            <a:normAutofit fontScale="92500" lnSpcReduction="20000"/>
          </a:bodyPr>
          <a:lstStyle/>
          <a:p>
            <a:r>
              <a:rPr lang="en-GB" dirty="0"/>
              <a:t>Here, the odds of </a:t>
            </a:r>
            <a:r>
              <a:rPr lang="en-GB" i="1" dirty="0"/>
              <a:t>geek</a:t>
            </a:r>
            <a:r>
              <a:rPr lang="en-GB" dirty="0"/>
              <a:t> against </a:t>
            </a:r>
            <a:r>
              <a:rPr lang="en-GB" i="1" dirty="0"/>
              <a:t>nerd</a:t>
            </a:r>
            <a:r>
              <a:rPr lang="en-GB" dirty="0"/>
              <a:t> in the XX century data are smaller than the same odds in the XXI century data.</a:t>
            </a:r>
          </a:p>
          <a:p>
            <a:r>
              <a:rPr lang="en-GB" dirty="0"/>
              <a:t>But is the difference statistically significant?</a:t>
            </a:r>
          </a:p>
          <a:p>
            <a:r>
              <a:rPr lang="en-GB" dirty="0"/>
              <a:t>Null hypothesis: there is no difference between the odds of </a:t>
            </a:r>
            <a:r>
              <a:rPr lang="en-GB" i="1" dirty="0"/>
              <a:t>geek</a:t>
            </a:r>
            <a:r>
              <a:rPr lang="en-GB" dirty="0"/>
              <a:t> against </a:t>
            </a:r>
            <a:r>
              <a:rPr lang="en-GB" i="1" dirty="0"/>
              <a:t>nerd</a:t>
            </a:r>
            <a:r>
              <a:rPr lang="en-GB" dirty="0"/>
              <a:t> in the two centuries. Or there is no association between the nouns and the centuries.</a:t>
            </a:r>
          </a:p>
          <a:p>
            <a:r>
              <a:rPr lang="en-GB" dirty="0"/>
              <a:t>Alternative hypothesis: there is a difference between the odds of </a:t>
            </a:r>
            <a:r>
              <a:rPr lang="en-GB" i="1" dirty="0"/>
              <a:t>geek</a:t>
            </a:r>
            <a:r>
              <a:rPr lang="en-GB" dirty="0"/>
              <a:t> to </a:t>
            </a:r>
            <a:r>
              <a:rPr lang="en-GB" i="1" dirty="0"/>
              <a:t>nerd</a:t>
            </a:r>
            <a:r>
              <a:rPr lang="en-GB" dirty="0"/>
              <a:t>. Or one can say there is an association between the nouns and the centuries.</a:t>
            </a:r>
          </a:p>
          <a:p>
            <a:r>
              <a:rPr lang="en-GB" dirty="0"/>
              <a:t>Note: for categorical data, it is more conventional to use non-directional hypotheses.</a:t>
            </a:r>
          </a:p>
        </p:txBody>
      </p:sp>
    </p:spTree>
    <p:extLst>
      <p:ext uri="{BB962C8B-B14F-4D97-AF65-F5344CB8AC3E}">
        <p14:creationId xmlns:p14="http://schemas.microsoft.com/office/powerpoint/2010/main" val="3974676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ED53-5CB4-4FBF-800F-910A8777E71C}"/>
              </a:ext>
            </a:extLst>
          </p:cNvPr>
          <p:cNvSpPr>
            <a:spLocks noGrp="1"/>
          </p:cNvSpPr>
          <p:nvPr>
            <p:ph type="title"/>
          </p:nvPr>
        </p:nvSpPr>
        <p:spPr/>
        <p:txBody>
          <a:bodyPr/>
          <a:lstStyle/>
          <a:p>
            <a:r>
              <a:rPr lang="en-GB" dirty="0"/>
              <a:t>Chi-squared test</a:t>
            </a:r>
          </a:p>
        </p:txBody>
      </p:sp>
      <p:sp>
        <p:nvSpPr>
          <p:cNvPr id="3" name="Content Placeholder 2">
            <a:extLst>
              <a:ext uri="{FF2B5EF4-FFF2-40B4-BE49-F238E27FC236}">
                <a16:creationId xmlns:a16="http://schemas.microsoft.com/office/drawing/2014/main" id="{C41F42BD-98AA-4B9F-9E30-4FBB02568C3E}"/>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chisq.test</a:t>
            </a:r>
            <a:r>
              <a:rPr lang="en-GB" sz="2000" b="1" dirty="0">
                <a:solidFill>
                  <a:srgbClr val="0000CC"/>
                </a:solidFill>
                <a:latin typeface="Courier New" panose="02070309020205020404" pitchFamily="49" charset="0"/>
                <a:cs typeface="Courier New" panose="02070309020205020404" pitchFamily="49" charset="0"/>
              </a:rPr>
              <a:t>(table(Noun, Century))</a:t>
            </a:r>
          </a:p>
          <a:p>
            <a:pPr marL="0" indent="0">
              <a:buNone/>
            </a:pPr>
            <a:endParaRPr lang="en-GB" sz="2000" b="1" dirty="0">
              <a:latin typeface="Courier New" panose="02070309020205020404" pitchFamily="49" charset="0"/>
              <a:cs typeface="Courier New" panose="02070309020205020404" pitchFamily="49" charset="0"/>
            </a:endParaRPr>
          </a:p>
          <a:p>
            <a:pPr marL="0" indent="0">
              <a:buNone/>
            </a:pPr>
            <a:r>
              <a:rPr lang="en-GB" sz="2000" b="1" dirty="0">
                <a:latin typeface="Courier New" panose="02070309020205020404" pitchFamily="49" charset="0"/>
                <a:cs typeface="Courier New" panose="02070309020205020404" pitchFamily="49" charset="0"/>
              </a:rPr>
              <a:t>	Pearson's Chi-squared test with Yates' continuity correction</a:t>
            </a:r>
          </a:p>
          <a:p>
            <a:pPr marL="0" indent="0">
              <a:buNone/>
            </a:pPr>
            <a:endParaRPr lang="en-GB" sz="2000" b="1" dirty="0">
              <a:latin typeface="Courier New" panose="02070309020205020404" pitchFamily="49" charset="0"/>
              <a:cs typeface="Courier New" panose="02070309020205020404" pitchFamily="49" charset="0"/>
            </a:endParaRPr>
          </a:p>
          <a:p>
            <a:pPr marL="0" indent="0">
              <a:buNone/>
            </a:pPr>
            <a:r>
              <a:rPr lang="en-GB" sz="2000" b="1" dirty="0">
                <a:latin typeface="Courier New" panose="02070309020205020404" pitchFamily="49" charset="0"/>
                <a:cs typeface="Courier New" panose="02070309020205020404" pitchFamily="49" charset="0"/>
              </a:rPr>
              <a:t>data:  table(Noun, Century)</a:t>
            </a:r>
          </a:p>
          <a:p>
            <a:pPr marL="0" indent="0">
              <a:buNone/>
            </a:pPr>
            <a:r>
              <a:rPr lang="en-GB" sz="2000" b="1" dirty="0">
                <a:latin typeface="Courier New" panose="02070309020205020404" pitchFamily="49" charset="0"/>
                <a:cs typeface="Courier New" panose="02070309020205020404" pitchFamily="49" charset="0"/>
              </a:rPr>
              <a:t>X-squared = 53.429, </a:t>
            </a:r>
            <a:r>
              <a:rPr lang="en-GB" sz="2000" b="1" dirty="0" err="1">
                <a:latin typeface="Courier New" panose="02070309020205020404" pitchFamily="49" charset="0"/>
                <a:cs typeface="Courier New" panose="02070309020205020404" pitchFamily="49" charset="0"/>
              </a:rPr>
              <a:t>df</a:t>
            </a:r>
            <a:r>
              <a:rPr lang="en-GB" sz="2000" b="1" dirty="0">
                <a:latin typeface="Courier New" panose="02070309020205020404" pitchFamily="49" charset="0"/>
                <a:cs typeface="Courier New" panose="02070309020205020404" pitchFamily="49" charset="0"/>
              </a:rPr>
              <a:t> = 1, p-value = 2.681e-13</a:t>
            </a:r>
          </a:p>
        </p:txBody>
      </p:sp>
    </p:spTree>
    <p:extLst>
      <p:ext uri="{BB962C8B-B14F-4D97-AF65-F5344CB8AC3E}">
        <p14:creationId xmlns:p14="http://schemas.microsoft.com/office/powerpoint/2010/main" val="1216419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92FF-CA81-4F90-B56F-081037C68F23}"/>
              </a:ext>
            </a:extLst>
          </p:cNvPr>
          <p:cNvSpPr>
            <a:spLocks noGrp="1"/>
          </p:cNvSpPr>
          <p:nvPr>
            <p:ph type="title"/>
          </p:nvPr>
        </p:nvSpPr>
        <p:spPr/>
        <p:txBody>
          <a:bodyPr/>
          <a:lstStyle/>
          <a:p>
            <a:r>
              <a:rPr lang="en-GB" dirty="0"/>
              <a:t>What is the Chi-squared statistic?</a:t>
            </a:r>
          </a:p>
        </p:txBody>
      </p:sp>
      <p:sp>
        <p:nvSpPr>
          <p:cNvPr id="3" name="Content Placeholder 2">
            <a:extLst>
              <a:ext uri="{FF2B5EF4-FFF2-40B4-BE49-F238E27FC236}">
                <a16:creationId xmlns:a16="http://schemas.microsoft.com/office/drawing/2014/main" id="{B68113D9-6B60-462C-89C7-81EF957867CD}"/>
              </a:ext>
            </a:extLst>
          </p:cNvPr>
          <p:cNvSpPr>
            <a:spLocks noGrp="1"/>
          </p:cNvSpPr>
          <p:nvPr>
            <p:ph idx="1"/>
          </p:nvPr>
        </p:nvSpPr>
        <p:spPr/>
        <p:txBody>
          <a:bodyPr>
            <a:normAutofit fontScale="92500" lnSpcReduction="20000"/>
          </a:bodyPr>
          <a:lstStyle/>
          <a:p>
            <a:r>
              <a:rPr lang="en-GB" dirty="0"/>
              <a:t>A sum of squared deviations of the observed frequencies from the expected values divided by the expected values. </a:t>
            </a:r>
          </a:p>
          <a:p>
            <a:r>
              <a:rPr lang="en-GB" dirty="0"/>
              <a:t>The greater the deviations, the more reasons to believe that something’s going on.</a:t>
            </a:r>
          </a:p>
          <a:p>
            <a:r>
              <a:rPr lang="en-GB" dirty="0"/>
              <a:t>The expected values are those if there is no association between the variables.</a:t>
            </a:r>
          </a:p>
          <a:p>
            <a:pPr marL="0" indent="0">
              <a:buNone/>
            </a:pPr>
            <a:r>
              <a:rPr lang="en-GB" sz="2400" b="1" dirty="0">
                <a:solidFill>
                  <a:srgbClr val="0000CC"/>
                </a:solidFill>
                <a:latin typeface="Courier New" panose="02070309020205020404" pitchFamily="49" charset="0"/>
                <a:cs typeface="Courier New" panose="02070309020205020404" pitchFamily="49" charset="0"/>
              </a:rPr>
              <a:t>&gt; </a:t>
            </a:r>
            <a:r>
              <a:rPr lang="en-GB" sz="2400" b="1" dirty="0" err="1">
                <a:solidFill>
                  <a:srgbClr val="0000CC"/>
                </a:solidFill>
                <a:latin typeface="Courier New" panose="02070309020205020404" pitchFamily="49" charset="0"/>
                <a:cs typeface="Courier New" panose="02070309020205020404" pitchFamily="49" charset="0"/>
              </a:rPr>
              <a:t>chisq.test</a:t>
            </a:r>
            <a:r>
              <a:rPr lang="en-GB" sz="2400" b="1" dirty="0">
                <a:solidFill>
                  <a:srgbClr val="0000CC"/>
                </a:solidFill>
                <a:latin typeface="Courier New" panose="02070309020205020404" pitchFamily="49" charset="0"/>
                <a:cs typeface="Courier New" panose="02070309020205020404" pitchFamily="49" charset="0"/>
              </a:rPr>
              <a:t>(table(Noun, Century))$expected</a:t>
            </a:r>
          </a:p>
          <a:p>
            <a:pPr marL="0" indent="0">
              <a:buNone/>
            </a:pPr>
            <a:r>
              <a:rPr lang="en-GB" sz="2400" b="1" dirty="0">
                <a:latin typeface="Courier New" panose="02070309020205020404" pitchFamily="49" charset="0"/>
                <a:cs typeface="Courier New" panose="02070309020205020404" pitchFamily="49" charset="0"/>
              </a:rPr>
              <a:t>      Century</a:t>
            </a:r>
          </a:p>
          <a:p>
            <a:pPr marL="0" indent="0">
              <a:buNone/>
            </a:pPr>
            <a:r>
              <a:rPr lang="en-GB" sz="2400" b="1" dirty="0">
                <a:latin typeface="Courier New" panose="02070309020205020404" pitchFamily="49" charset="0"/>
                <a:cs typeface="Courier New" panose="02070309020205020404" pitchFamily="49" charset="0"/>
              </a:rPr>
              <a:t>Noun        XX     XXI</a:t>
            </a:r>
          </a:p>
          <a:p>
            <a:pPr marL="0" indent="0">
              <a:buNone/>
            </a:pPr>
            <a:r>
              <a:rPr lang="en-GB" sz="2400" b="1" dirty="0">
                <a:latin typeface="Courier New" panose="02070309020205020404" pitchFamily="49" charset="0"/>
                <a:cs typeface="Courier New" panose="02070309020205020404" pitchFamily="49" charset="0"/>
              </a:rPr>
              <a:t>  geek 262.196 407.804</a:t>
            </a:r>
          </a:p>
          <a:p>
            <a:pPr marL="0" indent="0">
              <a:buNone/>
            </a:pPr>
            <a:r>
              <a:rPr lang="en-GB" sz="2400" b="1" dirty="0">
                <a:latin typeface="Courier New" panose="02070309020205020404" pitchFamily="49" charset="0"/>
                <a:cs typeface="Courier New" panose="02070309020205020404" pitchFamily="49" charset="0"/>
              </a:rPr>
              <a:t>  nerd 252.804 393.196</a:t>
            </a:r>
          </a:p>
          <a:p>
            <a:pPr marL="0" indent="0">
              <a:buNone/>
            </a:pPr>
            <a:endParaRPr lang="en-GB" dirty="0"/>
          </a:p>
        </p:txBody>
      </p:sp>
    </p:spTree>
    <p:extLst>
      <p:ext uri="{BB962C8B-B14F-4D97-AF65-F5344CB8AC3E}">
        <p14:creationId xmlns:p14="http://schemas.microsoft.com/office/powerpoint/2010/main" val="58763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63A4-8F68-4376-A277-6DA8546E9565}"/>
              </a:ext>
            </a:extLst>
          </p:cNvPr>
          <p:cNvSpPr>
            <a:spLocks noGrp="1"/>
          </p:cNvSpPr>
          <p:nvPr>
            <p:ph type="title"/>
          </p:nvPr>
        </p:nvSpPr>
        <p:spPr/>
        <p:txBody>
          <a:bodyPr/>
          <a:lstStyle/>
          <a:p>
            <a:r>
              <a:rPr lang="en-GB" dirty="0"/>
              <a:t>Understanding expected frequencies</a:t>
            </a:r>
          </a:p>
        </p:txBody>
      </p:sp>
      <p:sp>
        <p:nvSpPr>
          <p:cNvPr id="3" name="Content Placeholder 2">
            <a:extLst>
              <a:ext uri="{FF2B5EF4-FFF2-40B4-BE49-F238E27FC236}">
                <a16:creationId xmlns:a16="http://schemas.microsoft.com/office/drawing/2014/main" id="{B4433D50-13E3-4D66-AECA-1E49254B778E}"/>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a:t>
            </a:r>
            <a:r>
              <a:rPr lang="en-GB" sz="2000" b="1" dirty="0" err="1">
                <a:solidFill>
                  <a:srgbClr val="0000CC"/>
                </a:solidFill>
                <a:latin typeface="Courier New" panose="02070309020205020404" pitchFamily="49" charset="0"/>
                <a:cs typeface="Courier New" panose="02070309020205020404" pitchFamily="49" charset="0"/>
              </a:rPr>
              <a:t>chisq.test</a:t>
            </a:r>
            <a:r>
              <a:rPr lang="en-GB" sz="2000" b="1" dirty="0">
                <a:solidFill>
                  <a:srgbClr val="0000CC"/>
                </a:solidFill>
                <a:latin typeface="Courier New" panose="02070309020205020404" pitchFamily="49" charset="0"/>
                <a:cs typeface="Courier New" panose="02070309020205020404" pitchFamily="49" charset="0"/>
              </a:rPr>
              <a:t>(table(Noun, Century))$expected, col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 main = "Expected frequencies")</a:t>
            </a:r>
          </a:p>
          <a:p>
            <a:pPr marL="0" indent="0">
              <a:buNone/>
            </a:pPr>
            <a:endParaRPr lang="en-GB" sz="2000" b="1" dirty="0">
              <a:solidFill>
                <a:srgbClr val="0000CC"/>
              </a:solidFill>
              <a:latin typeface="Courier New" panose="02070309020205020404" pitchFamily="49" charset="0"/>
              <a:cs typeface="Courier New" panose="02070309020205020404" pitchFamily="49" charset="0"/>
            </a:endParaRPr>
          </a:p>
          <a:p>
            <a:pPr marL="0" indent="0">
              <a:buNone/>
            </a:pPr>
            <a:r>
              <a:rPr lang="en-GB" sz="2000" b="1" dirty="0">
                <a:solidFill>
                  <a:srgbClr val="0000CC"/>
                </a:solidFill>
                <a:latin typeface="Courier New" panose="02070309020205020404" pitchFamily="49" charset="0"/>
                <a:cs typeface="Courier New" panose="02070309020205020404" pitchFamily="49" charset="0"/>
              </a:rPr>
              <a:t>&gt; legend("</a:t>
            </a:r>
            <a:r>
              <a:rPr lang="en-GB" sz="2000" b="1" dirty="0" err="1">
                <a:solidFill>
                  <a:srgbClr val="0000CC"/>
                </a:solidFill>
                <a:latin typeface="Courier New" panose="02070309020205020404" pitchFamily="49" charset="0"/>
                <a:cs typeface="Courier New" panose="02070309020205020404" pitchFamily="49" charset="0"/>
              </a:rPr>
              <a:t>topleft</a:t>
            </a:r>
            <a:r>
              <a:rPr lang="en-GB" sz="2000" b="1" dirty="0">
                <a:solidFill>
                  <a:srgbClr val="0000CC"/>
                </a:solidFill>
                <a:latin typeface="Courier New" panose="02070309020205020404" pitchFamily="49" charset="0"/>
                <a:cs typeface="Courier New" panose="02070309020205020404" pitchFamily="49" charset="0"/>
              </a:rPr>
              <a:t>", legend = c("geek", "nerd"), fill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7709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28122-5F4C-4906-9612-DE71BA4B846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BF5F11-824E-47C1-8704-F56E4CF05CD8}"/>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C75115A1-A3D9-4F7A-BF38-4D8253C866C5}"/>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84892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8042-471D-40C2-9490-9A88B5DE38D8}"/>
              </a:ext>
            </a:extLst>
          </p:cNvPr>
          <p:cNvSpPr>
            <a:spLocks noGrp="1"/>
          </p:cNvSpPr>
          <p:nvPr>
            <p:ph type="title"/>
          </p:nvPr>
        </p:nvSpPr>
        <p:spPr/>
        <p:txBody>
          <a:bodyPr/>
          <a:lstStyle/>
          <a:p>
            <a:r>
              <a:rPr lang="en-GB" dirty="0"/>
              <a:t>Nerds and geeks</a:t>
            </a:r>
          </a:p>
        </p:txBody>
      </p:sp>
      <p:sp>
        <p:nvSpPr>
          <p:cNvPr id="3" name="Content Placeholder 2">
            <a:extLst>
              <a:ext uri="{FF2B5EF4-FFF2-40B4-BE49-F238E27FC236}">
                <a16:creationId xmlns:a16="http://schemas.microsoft.com/office/drawing/2014/main" id="{C946B7E0-60CE-4A65-BA93-E4705AAD43BE}"/>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str(nerd)</a:t>
            </a:r>
          </a:p>
          <a:p>
            <a:pPr marL="0" indent="0">
              <a:buNone/>
            </a:pPr>
            <a:r>
              <a:rPr lang="en-GB" sz="2000" b="1" dirty="0">
                <a:latin typeface="Courier New" panose="02070309020205020404" pitchFamily="49" charset="0"/>
                <a:cs typeface="Courier New" panose="02070309020205020404" pitchFamily="49" charset="0"/>
              </a:rPr>
              <a:t>'</a:t>
            </a:r>
            <a:r>
              <a:rPr lang="en-GB" sz="2000" b="1" dirty="0" err="1">
                <a:latin typeface="Courier New" panose="02070309020205020404" pitchFamily="49" charset="0"/>
                <a:cs typeface="Courier New" panose="02070309020205020404" pitchFamily="49" charset="0"/>
              </a:rPr>
              <a:t>data.frame</a:t>
            </a:r>
            <a:r>
              <a:rPr lang="en-GB" sz="2000" b="1" dirty="0">
                <a:latin typeface="Courier New" panose="02070309020205020404" pitchFamily="49" charset="0"/>
                <a:cs typeface="Courier New" panose="02070309020205020404" pitchFamily="49" charset="0"/>
              </a:rPr>
              <a:t>':	1316 obs. of  5 variables:</a:t>
            </a:r>
          </a:p>
          <a:p>
            <a:pPr marL="0" indent="0">
              <a:buNone/>
            </a:pPr>
            <a:r>
              <a:rPr lang="en-GB" sz="2000" b="1" dirty="0">
                <a:latin typeface="Courier New" panose="02070309020205020404" pitchFamily="49" charset="0"/>
                <a:cs typeface="Courier New" panose="02070309020205020404" pitchFamily="49" charset="0"/>
              </a:rPr>
              <a:t> $ Noun    : Factor w/ 2 levels "</a:t>
            </a:r>
            <a:r>
              <a:rPr lang="en-GB" sz="2000" b="1" dirty="0" err="1">
                <a:latin typeface="Courier New" panose="02070309020205020404" pitchFamily="49" charset="0"/>
                <a:cs typeface="Courier New" panose="02070309020205020404" pitchFamily="49" charset="0"/>
              </a:rPr>
              <a:t>geek","nerd</a:t>
            </a:r>
            <a:r>
              <a:rPr lang="en-GB" sz="2000" b="1" dirty="0">
                <a:latin typeface="Courier New" panose="02070309020205020404" pitchFamily="49" charset="0"/>
                <a:cs typeface="Courier New" panose="02070309020205020404" pitchFamily="49" charset="0"/>
              </a:rPr>
              <a:t>": 2 2 2 2 2 2 2 2 2 2 ...</a:t>
            </a:r>
          </a:p>
          <a:p>
            <a:pPr marL="0" indent="0">
              <a:buNone/>
            </a:pPr>
            <a:r>
              <a:rPr lang="en-GB" sz="2000" b="1" dirty="0">
                <a:latin typeface="Courier New" panose="02070309020205020404" pitchFamily="49" charset="0"/>
                <a:cs typeface="Courier New" panose="02070309020205020404" pitchFamily="49" charset="0"/>
              </a:rPr>
              <a:t> $ </a:t>
            </a:r>
            <a:r>
              <a:rPr lang="en-GB" sz="2000" b="1" dirty="0" err="1">
                <a:latin typeface="Courier New" panose="02070309020205020404" pitchFamily="49" charset="0"/>
                <a:cs typeface="Courier New" panose="02070309020205020404" pitchFamily="49" charset="0"/>
              </a:rPr>
              <a:t>Num</a:t>
            </a:r>
            <a:r>
              <a:rPr lang="en-GB" sz="2000" b="1" dirty="0">
                <a:latin typeface="Courier New" panose="02070309020205020404" pitchFamily="49" charset="0"/>
                <a:cs typeface="Courier New" panose="02070309020205020404" pitchFamily="49" charset="0"/>
              </a:rPr>
              <a:t>     : Factor w/ 2 levels "</a:t>
            </a:r>
            <a:r>
              <a:rPr lang="en-GB" sz="2000" b="1" dirty="0" err="1">
                <a:latin typeface="Courier New" panose="02070309020205020404" pitchFamily="49" charset="0"/>
                <a:cs typeface="Courier New" panose="02070309020205020404" pitchFamily="49" charset="0"/>
              </a:rPr>
              <a:t>pl</a:t>
            </a:r>
            <a:r>
              <a:rPr lang="en-GB" sz="2000" b="1" dirty="0">
                <a:latin typeface="Courier New" panose="02070309020205020404" pitchFamily="49" charset="0"/>
                <a:cs typeface="Courier New" panose="02070309020205020404" pitchFamily="49" charset="0"/>
              </a:rPr>
              <a:t>","sg": 1 1 1 1 1 1 1 1 1 1 ...</a:t>
            </a:r>
          </a:p>
          <a:p>
            <a:pPr marL="0" indent="0">
              <a:buNone/>
            </a:pPr>
            <a:r>
              <a:rPr lang="en-GB" sz="2000" b="1" dirty="0">
                <a:latin typeface="Courier New" panose="02070309020205020404" pitchFamily="49" charset="0"/>
                <a:cs typeface="Courier New" panose="02070309020205020404" pitchFamily="49" charset="0"/>
              </a:rPr>
              <a:t> $ Century : Factor w/ 2 levels "XX","XXI": 1 2 1 1 1 2 2 1 2 1 ...</a:t>
            </a:r>
          </a:p>
          <a:p>
            <a:pPr marL="0" indent="0">
              <a:buNone/>
            </a:pPr>
            <a:r>
              <a:rPr lang="en-GB" sz="2000" b="1" dirty="0">
                <a:latin typeface="Courier New" panose="02070309020205020404" pitchFamily="49" charset="0"/>
                <a:cs typeface="Courier New" panose="02070309020205020404" pitchFamily="49" charset="0"/>
              </a:rPr>
              <a:t> $ Register: Factor w/ 4 levels "ACAD","MAG","NEWS",..: 1 1 1 1 1 1 1 1 1 1 ...</a:t>
            </a:r>
          </a:p>
          <a:p>
            <a:pPr marL="0" indent="0">
              <a:buNone/>
            </a:pPr>
            <a:r>
              <a:rPr lang="en-GB" sz="2000" b="1" dirty="0">
                <a:latin typeface="Courier New" panose="02070309020205020404" pitchFamily="49" charset="0"/>
                <a:cs typeface="Courier New" panose="02070309020205020404" pitchFamily="49" charset="0"/>
              </a:rPr>
              <a:t> $ </a:t>
            </a:r>
            <a:r>
              <a:rPr lang="en-GB" sz="2000" b="1" dirty="0" err="1">
                <a:latin typeface="Courier New" panose="02070309020205020404" pitchFamily="49" charset="0"/>
                <a:cs typeface="Courier New" panose="02070309020205020404" pitchFamily="49" charset="0"/>
              </a:rPr>
              <a:t>Eval</a:t>
            </a:r>
            <a:r>
              <a:rPr lang="en-GB" sz="2000" b="1" dirty="0">
                <a:latin typeface="Courier New" panose="02070309020205020404" pitchFamily="49" charset="0"/>
                <a:cs typeface="Courier New" panose="02070309020205020404" pitchFamily="49" charset="0"/>
              </a:rPr>
              <a:t>    : Factor w/ 3 levels "</a:t>
            </a:r>
            <a:r>
              <a:rPr lang="en-GB" sz="2000" b="1" dirty="0" err="1">
                <a:latin typeface="Courier New" panose="02070309020205020404" pitchFamily="49" charset="0"/>
                <a:cs typeface="Courier New" panose="02070309020205020404" pitchFamily="49" charset="0"/>
              </a:rPr>
              <a:t>Neg","Neutral</a:t>
            </a:r>
            <a:r>
              <a:rPr lang="en-GB" sz="2000" b="1" dirty="0">
                <a:latin typeface="Courier New" panose="02070309020205020404" pitchFamily="49" charset="0"/>
                <a:cs typeface="Courier New" panose="02070309020205020404" pitchFamily="49" charset="0"/>
              </a:rPr>
              <a:t>",..: 2 2 2 2 2 2 2 2 2 2 ..</a:t>
            </a:r>
          </a:p>
        </p:txBody>
      </p:sp>
    </p:spTree>
    <p:extLst>
      <p:ext uri="{BB962C8B-B14F-4D97-AF65-F5344CB8AC3E}">
        <p14:creationId xmlns:p14="http://schemas.microsoft.com/office/powerpoint/2010/main" val="328512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A483-ADF0-4CD5-8283-A5606312A767}"/>
              </a:ext>
            </a:extLst>
          </p:cNvPr>
          <p:cNvSpPr>
            <a:spLocks noGrp="1"/>
          </p:cNvSpPr>
          <p:nvPr>
            <p:ph type="title"/>
          </p:nvPr>
        </p:nvSpPr>
        <p:spPr/>
        <p:txBody>
          <a:bodyPr/>
          <a:lstStyle/>
          <a:p>
            <a:r>
              <a:rPr lang="en-GB" dirty="0"/>
              <a:t>What are degrees of freedom?</a:t>
            </a:r>
          </a:p>
        </p:txBody>
      </p:sp>
      <p:sp>
        <p:nvSpPr>
          <p:cNvPr id="3" name="Content Placeholder 2">
            <a:extLst>
              <a:ext uri="{FF2B5EF4-FFF2-40B4-BE49-F238E27FC236}">
                <a16:creationId xmlns:a16="http://schemas.microsoft.com/office/drawing/2014/main" id="{DC10A37F-5EB5-417F-9631-77B1BF48665B}"/>
              </a:ext>
            </a:extLst>
          </p:cNvPr>
          <p:cNvSpPr>
            <a:spLocks noGrp="1"/>
          </p:cNvSpPr>
          <p:nvPr>
            <p:ph idx="1"/>
          </p:nvPr>
        </p:nvSpPr>
        <p:spPr/>
        <p:txBody>
          <a:bodyPr/>
          <a:lstStyle/>
          <a:p>
            <a:r>
              <a:rPr lang="en-GB" dirty="0"/>
              <a:t>Degrees of freedom are necessary for computing the </a:t>
            </a:r>
            <a:r>
              <a:rPr lang="en-GB" i="1" dirty="0"/>
              <a:t>p</a:t>
            </a:r>
            <a:r>
              <a:rPr lang="en-GB" dirty="0"/>
              <a:t>-value.</a:t>
            </a:r>
          </a:p>
          <a:p>
            <a:r>
              <a:rPr lang="en-GB" dirty="0"/>
              <a:t>For a x by y table, this is x – 1 multiplied by y – 1</a:t>
            </a:r>
          </a:p>
          <a:p>
            <a:r>
              <a:rPr lang="en-GB" dirty="0"/>
              <a:t>If it’s a 2 x 2 table, then (2 – 1) x (2 – 1) = 1</a:t>
            </a:r>
          </a:p>
          <a:p>
            <a:r>
              <a:rPr lang="en-GB" dirty="0"/>
              <a:t>If it’s a 3 x 3 table, then (3 – 1) x (3 – 1) = 4</a:t>
            </a:r>
          </a:p>
          <a:p>
            <a:r>
              <a:rPr lang="en-GB" dirty="0"/>
              <a:t>They show how many cells in the table we can change without changing the row and column sums. In our case, we can only change one cell in the table (try it out!).</a:t>
            </a:r>
          </a:p>
          <a:p>
            <a:endParaRPr lang="en-GB" dirty="0"/>
          </a:p>
        </p:txBody>
      </p:sp>
    </p:spTree>
    <p:extLst>
      <p:ext uri="{BB962C8B-B14F-4D97-AF65-F5344CB8AC3E}">
        <p14:creationId xmlns:p14="http://schemas.microsoft.com/office/powerpoint/2010/main" val="2873030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3930-AAC0-4883-B507-5ADD491DF90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63F7096-6382-4516-A538-C2F8DB0DAF6D}"/>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1BBF2C06-D08B-42C3-A13F-E5ABCEEFAA26}"/>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2849869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EFC7-667C-48D4-923D-2F3C0C7D72D2}"/>
              </a:ext>
            </a:extLst>
          </p:cNvPr>
          <p:cNvSpPr>
            <a:spLocks noGrp="1"/>
          </p:cNvSpPr>
          <p:nvPr>
            <p:ph type="title"/>
          </p:nvPr>
        </p:nvSpPr>
        <p:spPr/>
        <p:txBody>
          <a:bodyPr/>
          <a:lstStyle/>
          <a:p>
            <a:r>
              <a:rPr lang="en-GB" dirty="0"/>
              <a:t>Interpretation of the results</a:t>
            </a:r>
          </a:p>
        </p:txBody>
      </p:sp>
      <p:sp>
        <p:nvSpPr>
          <p:cNvPr id="3" name="Content Placeholder 2">
            <a:extLst>
              <a:ext uri="{FF2B5EF4-FFF2-40B4-BE49-F238E27FC236}">
                <a16:creationId xmlns:a16="http://schemas.microsoft.com/office/drawing/2014/main" id="{325BA62B-DBBB-420C-BEF0-D11F44B71CE2}"/>
              </a:ext>
            </a:extLst>
          </p:cNvPr>
          <p:cNvSpPr>
            <a:spLocks noGrp="1"/>
          </p:cNvSpPr>
          <p:nvPr>
            <p:ph idx="1"/>
          </p:nvPr>
        </p:nvSpPr>
        <p:spPr/>
        <p:txBody>
          <a:bodyPr>
            <a:normAutofit fontScale="92500"/>
          </a:bodyPr>
          <a:lstStyle/>
          <a:p>
            <a:r>
              <a:rPr lang="en-GB" dirty="0"/>
              <a:t>A </a:t>
            </a:r>
            <a:r>
              <a:rPr lang="en-GB" i="1" dirty="0"/>
              <a:t>p</a:t>
            </a:r>
            <a:r>
              <a:rPr lang="en-GB" dirty="0"/>
              <a:t>-value for continuous statistics (like the Chi-squared) is computed as the proportion of the area with the given and more extreme values under the curve that corresponds to the degrees of freedom. All area = 1.</a:t>
            </a:r>
          </a:p>
          <a:p>
            <a:r>
              <a:rPr lang="en-GB" dirty="0"/>
              <a:t>Obviously, this area for Chi-squared ≥ 53 is tiny.</a:t>
            </a:r>
          </a:p>
          <a:p>
            <a:r>
              <a:rPr lang="en-GB" dirty="0"/>
              <a:t>More exactly, </a:t>
            </a:r>
            <a:r>
              <a:rPr lang="en-GB" i="1" dirty="0"/>
              <a:t>p</a:t>
            </a:r>
            <a:r>
              <a:rPr lang="en-GB" dirty="0"/>
              <a:t> = 2.681e-13, i.e. 0.0000000000002681.</a:t>
            </a:r>
          </a:p>
          <a:p>
            <a:r>
              <a:rPr lang="en-GB" dirty="0"/>
              <a:t>It’s highly unlikely to find this result by chance!</a:t>
            </a:r>
          </a:p>
          <a:p>
            <a:r>
              <a:rPr lang="en-GB" dirty="0"/>
              <a:t>We can safely reject the null hypothesis of no association.</a:t>
            </a:r>
          </a:p>
        </p:txBody>
      </p:sp>
    </p:spTree>
    <p:extLst>
      <p:ext uri="{BB962C8B-B14F-4D97-AF65-F5344CB8AC3E}">
        <p14:creationId xmlns:p14="http://schemas.microsoft.com/office/powerpoint/2010/main" val="364400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419D-CD4E-4CD9-94FB-1C0E50612874}"/>
              </a:ext>
            </a:extLst>
          </p:cNvPr>
          <p:cNvSpPr>
            <a:spLocks noGrp="1"/>
          </p:cNvSpPr>
          <p:nvPr>
            <p:ph type="title"/>
          </p:nvPr>
        </p:nvSpPr>
        <p:spPr/>
        <p:txBody>
          <a:bodyPr/>
          <a:lstStyle/>
          <a:p>
            <a:r>
              <a:rPr lang="en-GB" dirty="0"/>
              <a:t>Fisher exact test</a:t>
            </a:r>
          </a:p>
        </p:txBody>
      </p:sp>
      <p:sp>
        <p:nvSpPr>
          <p:cNvPr id="3" name="Content Placeholder 2">
            <a:extLst>
              <a:ext uri="{FF2B5EF4-FFF2-40B4-BE49-F238E27FC236}">
                <a16:creationId xmlns:a16="http://schemas.microsoft.com/office/drawing/2014/main" id="{91B622CB-0E3F-4C2D-B57E-E599A448517E}"/>
              </a:ext>
            </a:extLst>
          </p:cNvPr>
          <p:cNvSpPr>
            <a:spLocks noGrp="1"/>
          </p:cNvSpPr>
          <p:nvPr>
            <p:ph idx="1"/>
          </p:nvPr>
        </p:nvSpPr>
        <p:spPr/>
        <p:txBody>
          <a:bodyPr/>
          <a:lstStyle/>
          <a:p>
            <a:r>
              <a:rPr lang="en-GB" dirty="0"/>
              <a:t>FET should be used in those situations when one of the </a:t>
            </a:r>
            <a:r>
              <a:rPr lang="en-GB" dirty="0">
                <a:solidFill>
                  <a:srgbClr val="0000CC"/>
                </a:solidFill>
              </a:rPr>
              <a:t>expected</a:t>
            </a:r>
            <a:r>
              <a:rPr lang="en-GB" dirty="0"/>
              <a:t> frequencies is less than 5.</a:t>
            </a:r>
          </a:p>
          <a:p>
            <a:r>
              <a:rPr lang="en-GB" dirty="0"/>
              <a:t>The Chi-squared test becomes unreliable, and you get a warning.</a:t>
            </a:r>
          </a:p>
          <a:p>
            <a:r>
              <a:rPr lang="en-GB" dirty="0"/>
              <a:t>Example:</a:t>
            </a:r>
          </a:p>
          <a:p>
            <a:pPr marL="0" indent="0">
              <a:buNone/>
            </a:pPr>
            <a:endParaRPr lang="en-GB" dirty="0">
              <a:solidFill>
                <a:srgbClr val="0000CC"/>
              </a:solidFill>
              <a:latin typeface="Calibri" panose="020F0502020204030204" pitchFamily="34" charset="0"/>
              <a:cs typeface="Calibri" panose="020F0502020204030204" pitchFamily="34" charset="0"/>
            </a:endParaRPr>
          </a:p>
          <a:p>
            <a:pPr marL="0" indent="0">
              <a:buNone/>
            </a:pPr>
            <a:r>
              <a:rPr lang="en-GB" dirty="0">
                <a:solidFill>
                  <a:srgbClr val="0000CC"/>
                </a:solidFill>
                <a:latin typeface="Calibri" panose="020F0502020204030204" pitchFamily="34" charset="0"/>
                <a:cs typeface="Calibri" panose="020F0502020204030204" pitchFamily="34" charset="0"/>
              </a:rPr>
              <a:t>&gt; </a:t>
            </a:r>
            <a:r>
              <a:rPr lang="en-GB" dirty="0" err="1">
                <a:solidFill>
                  <a:srgbClr val="0000CC"/>
                </a:solidFill>
                <a:latin typeface="Calibri" panose="020F0502020204030204" pitchFamily="34" charset="0"/>
                <a:cs typeface="Calibri" panose="020F0502020204030204" pitchFamily="34" charset="0"/>
              </a:rPr>
              <a:t>fisher.test</a:t>
            </a:r>
            <a:r>
              <a:rPr lang="en-GB" dirty="0">
                <a:solidFill>
                  <a:srgbClr val="0000CC"/>
                </a:solidFill>
                <a:latin typeface="Calibri" panose="020F0502020204030204" pitchFamily="34" charset="0"/>
                <a:cs typeface="Calibri" panose="020F0502020204030204" pitchFamily="34" charset="0"/>
              </a:rPr>
              <a:t>(table(Noun, Century))</a:t>
            </a:r>
          </a:p>
          <a:p>
            <a:endParaRPr lang="en-GB" dirty="0"/>
          </a:p>
        </p:txBody>
      </p:sp>
    </p:spTree>
    <p:extLst>
      <p:ext uri="{BB962C8B-B14F-4D97-AF65-F5344CB8AC3E}">
        <p14:creationId xmlns:p14="http://schemas.microsoft.com/office/powerpoint/2010/main" val="232350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83B6-C186-441F-8523-34E4890C4A72}"/>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45CE00BA-E990-4589-84D3-82658FD3B8E1}"/>
              </a:ext>
            </a:extLst>
          </p:cNvPr>
          <p:cNvSpPr>
            <a:spLocks noGrp="1"/>
          </p:cNvSpPr>
          <p:nvPr>
            <p:ph idx="1"/>
          </p:nvPr>
        </p:nvSpPr>
        <p:spPr/>
        <p:txBody>
          <a:bodyPr>
            <a:normAutofit fontScale="92500" lnSpcReduction="10000"/>
          </a:bodyPr>
          <a:lstStyle/>
          <a:p>
            <a:r>
              <a:rPr lang="en-GB" dirty="0"/>
              <a:t>Do </a:t>
            </a:r>
            <a:r>
              <a:rPr lang="en-GB" i="1" dirty="0"/>
              <a:t>nerd</a:t>
            </a:r>
            <a:r>
              <a:rPr lang="en-GB" dirty="0"/>
              <a:t> and </a:t>
            </a:r>
            <a:r>
              <a:rPr lang="en-GB" i="1" dirty="0"/>
              <a:t>geek</a:t>
            </a:r>
            <a:r>
              <a:rPr lang="en-GB" dirty="0"/>
              <a:t> differ with regard to their positive or negative evaluation? In other words, is there an association between the variables </a:t>
            </a:r>
            <a:r>
              <a:rPr lang="en-GB" i="1" dirty="0"/>
              <a:t>Noun</a:t>
            </a:r>
            <a:r>
              <a:rPr lang="en-GB" dirty="0"/>
              <a:t> and </a:t>
            </a:r>
            <a:r>
              <a:rPr lang="en-GB" i="1" dirty="0" err="1"/>
              <a:t>Eval</a:t>
            </a:r>
            <a:r>
              <a:rPr lang="en-GB" dirty="0"/>
              <a:t>? </a:t>
            </a:r>
          </a:p>
          <a:p>
            <a:pPr lvl="1"/>
            <a:r>
              <a:rPr lang="en-GB" dirty="0"/>
              <a:t>Make a bar plot.</a:t>
            </a:r>
          </a:p>
          <a:p>
            <a:pPr lvl="1"/>
            <a:r>
              <a:rPr lang="en-GB" dirty="0"/>
              <a:t>What is the expected frequency of nerd with negative evaluation? Is it larger or smaller than the observed frequency? </a:t>
            </a:r>
          </a:p>
          <a:p>
            <a:pPr lvl="1"/>
            <a:r>
              <a:rPr lang="en-GB" dirty="0"/>
              <a:t>What is the expected frequency of geek with positive evaluation? Is it larger or smaller than the observed frequency?</a:t>
            </a:r>
          </a:p>
          <a:p>
            <a:pPr lvl="1"/>
            <a:r>
              <a:rPr lang="en-GB" dirty="0"/>
              <a:t>How many degrees of freedom does the table have?</a:t>
            </a:r>
          </a:p>
          <a:p>
            <a:pPr lvl="1"/>
            <a:r>
              <a:rPr lang="en-GB" dirty="0"/>
              <a:t>Perform the Chi-squared test and interpret it. Can you reject the null hypothesis of no association?</a:t>
            </a:r>
          </a:p>
          <a:p>
            <a:pPr marL="457200" lvl="1" indent="0">
              <a:buNone/>
            </a:pPr>
            <a:endParaRPr lang="en-GB" dirty="0"/>
          </a:p>
          <a:p>
            <a:pPr lvl="1"/>
            <a:endParaRPr lang="en-GB" dirty="0"/>
          </a:p>
        </p:txBody>
      </p:sp>
    </p:spTree>
    <p:extLst>
      <p:ext uri="{BB962C8B-B14F-4D97-AF65-F5344CB8AC3E}">
        <p14:creationId xmlns:p14="http://schemas.microsoft.com/office/powerpoint/2010/main" val="3023805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D41E-EEC0-4C1C-B572-04D53D1D2EAF}"/>
              </a:ext>
            </a:extLst>
          </p:cNvPr>
          <p:cNvSpPr>
            <a:spLocks noGrp="1"/>
          </p:cNvSpPr>
          <p:nvPr>
            <p:ph type="title"/>
          </p:nvPr>
        </p:nvSpPr>
        <p:spPr/>
        <p:txBody>
          <a:bodyPr/>
          <a:lstStyle/>
          <a:p>
            <a:r>
              <a:rPr lang="en-GB" dirty="0"/>
              <a:t>Take-home messages</a:t>
            </a:r>
          </a:p>
        </p:txBody>
      </p:sp>
      <p:sp>
        <p:nvSpPr>
          <p:cNvPr id="3" name="Content Placeholder 2">
            <a:extLst>
              <a:ext uri="{FF2B5EF4-FFF2-40B4-BE49-F238E27FC236}">
                <a16:creationId xmlns:a16="http://schemas.microsoft.com/office/drawing/2014/main" id="{023CDBF6-356F-4C0E-9354-24A463541C42}"/>
              </a:ext>
            </a:extLst>
          </p:cNvPr>
          <p:cNvSpPr>
            <a:spLocks noGrp="1"/>
          </p:cNvSpPr>
          <p:nvPr>
            <p:ph idx="1"/>
          </p:nvPr>
        </p:nvSpPr>
        <p:spPr/>
        <p:txBody>
          <a:bodyPr/>
          <a:lstStyle/>
          <a:p>
            <a:pPr marL="514350" indent="-514350">
              <a:buAutoNum type="arabicPeriod"/>
            </a:pPr>
            <a:r>
              <a:rPr lang="en-GB" dirty="0"/>
              <a:t>Use visualization tools.</a:t>
            </a:r>
          </a:p>
          <a:p>
            <a:pPr marL="514350" indent="-514350">
              <a:buAutoNum type="arabicPeriod"/>
            </a:pPr>
            <a:r>
              <a:rPr lang="en-GB" dirty="0"/>
              <a:t>For 2 by 2 tables, report the odds ratio (effect size measure). Unfortunately, it doesn’t make sense for larger tables.</a:t>
            </a:r>
          </a:p>
          <a:p>
            <a:pPr marL="514350" indent="-514350">
              <a:buAutoNum type="arabicPeriod"/>
            </a:pPr>
            <a:r>
              <a:rPr lang="en-GB" dirty="0"/>
              <a:t>If one of your expected frequencies is smaller than 5, use the Fisher Exact Test.</a:t>
            </a:r>
          </a:p>
          <a:p>
            <a:pPr marL="514350" indent="-514350">
              <a:buAutoNum type="arabicPeriod"/>
            </a:pPr>
            <a:r>
              <a:rPr lang="en-GB" dirty="0"/>
              <a:t>There’s no harm in using FET in other situations if you have not too many counts in total.</a:t>
            </a:r>
          </a:p>
          <a:p>
            <a:pPr marL="514350" indent="-514350">
              <a:buAutoNum type="arabicPeriod"/>
            </a:pPr>
            <a:endParaRPr lang="en-GB" dirty="0"/>
          </a:p>
          <a:p>
            <a:pPr marL="514350" indent="-514350">
              <a:buAutoNum type="arabicPeriod"/>
            </a:pPr>
            <a:endParaRPr lang="en-GB" dirty="0"/>
          </a:p>
        </p:txBody>
      </p:sp>
    </p:spTree>
    <p:extLst>
      <p:ext uri="{BB962C8B-B14F-4D97-AF65-F5344CB8AC3E}">
        <p14:creationId xmlns:p14="http://schemas.microsoft.com/office/powerpoint/2010/main" val="351408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68BC-CEA9-4B4E-8C6F-493E2AB81665}"/>
              </a:ext>
            </a:extLst>
          </p:cNvPr>
          <p:cNvSpPr>
            <a:spLocks noGrp="1"/>
          </p:cNvSpPr>
          <p:nvPr>
            <p:ph type="title"/>
          </p:nvPr>
        </p:nvSpPr>
        <p:spPr/>
        <p:txBody>
          <a:bodyPr/>
          <a:lstStyle/>
          <a:p>
            <a:r>
              <a:rPr lang="en-GB" dirty="0"/>
              <a:t>Noun by Century</a:t>
            </a:r>
          </a:p>
        </p:txBody>
      </p:sp>
      <p:sp>
        <p:nvSpPr>
          <p:cNvPr id="3" name="Content Placeholder 2">
            <a:extLst>
              <a:ext uri="{FF2B5EF4-FFF2-40B4-BE49-F238E27FC236}">
                <a16:creationId xmlns:a16="http://schemas.microsoft.com/office/drawing/2014/main" id="{1F3AE5E0-4B06-401E-BE01-00A8F5FF217B}"/>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attach(nerd)</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table(Noun, Century)</a:t>
            </a:r>
          </a:p>
          <a:p>
            <a:pPr marL="0" indent="0">
              <a:buNone/>
            </a:pPr>
            <a:r>
              <a:rPr lang="en-GB" sz="2000" b="1" dirty="0">
                <a:latin typeface="Courier New" panose="02070309020205020404" pitchFamily="49" charset="0"/>
                <a:cs typeface="Courier New" panose="02070309020205020404" pitchFamily="49" charset="0"/>
              </a:rPr>
              <a:t>      Century</a:t>
            </a:r>
          </a:p>
          <a:p>
            <a:pPr marL="0" indent="0">
              <a:buNone/>
            </a:pPr>
            <a:r>
              <a:rPr lang="en-GB" sz="2000" b="1" dirty="0">
                <a:latin typeface="Courier New" panose="02070309020205020404" pitchFamily="49" charset="0"/>
                <a:cs typeface="Courier New" panose="02070309020205020404" pitchFamily="49" charset="0"/>
              </a:rPr>
              <a:t>Noun    XX XXI</a:t>
            </a:r>
          </a:p>
          <a:p>
            <a:pPr marL="0" indent="0">
              <a:buNone/>
            </a:pPr>
            <a:r>
              <a:rPr lang="en-GB" sz="2000" b="1" dirty="0">
                <a:latin typeface="Courier New" panose="02070309020205020404" pitchFamily="49" charset="0"/>
                <a:cs typeface="Courier New" panose="02070309020205020404" pitchFamily="49" charset="0"/>
              </a:rPr>
              <a:t>  geek 197 473</a:t>
            </a:r>
          </a:p>
          <a:p>
            <a:pPr marL="0" indent="0">
              <a:buNone/>
            </a:pPr>
            <a:r>
              <a:rPr lang="en-GB" sz="2000" b="1" dirty="0">
                <a:latin typeface="Courier New" panose="02070309020205020404" pitchFamily="49" charset="0"/>
                <a:cs typeface="Courier New" panose="02070309020205020404" pitchFamily="49" charset="0"/>
              </a:rPr>
              <a:t>  nerd 318 328</a:t>
            </a:r>
          </a:p>
          <a:p>
            <a:pPr marL="0" indent="0">
              <a:buNone/>
            </a:pPr>
            <a:endParaRPr lang="en-GB" dirty="0"/>
          </a:p>
        </p:txBody>
      </p:sp>
    </p:spTree>
    <p:extLst>
      <p:ext uri="{BB962C8B-B14F-4D97-AF65-F5344CB8AC3E}">
        <p14:creationId xmlns:p14="http://schemas.microsoft.com/office/powerpoint/2010/main" val="240237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CF32-71DB-4B31-A156-8BC732912D7C}"/>
              </a:ext>
            </a:extLst>
          </p:cNvPr>
          <p:cNvSpPr>
            <a:spLocks noGrp="1"/>
          </p:cNvSpPr>
          <p:nvPr>
            <p:ph type="title"/>
          </p:nvPr>
        </p:nvSpPr>
        <p:spPr/>
        <p:txBody>
          <a:bodyPr/>
          <a:lstStyle/>
          <a:p>
            <a:r>
              <a:rPr lang="en-GB" dirty="0"/>
              <a:t>Proportions for two-dimensional tables</a:t>
            </a:r>
          </a:p>
        </p:txBody>
      </p:sp>
      <p:sp>
        <p:nvSpPr>
          <p:cNvPr id="3" name="Content Placeholder 2">
            <a:extLst>
              <a:ext uri="{FF2B5EF4-FFF2-40B4-BE49-F238E27FC236}">
                <a16:creationId xmlns:a16="http://schemas.microsoft.com/office/drawing/2014/main" id="{6BAE67D6-8BE0-41E0-9BC1-79DC53E44D5B}"/>
              </a:ext>
            </a:extLst>
          </p:cNvPr>
          <p:cNvSpPr>
            <a:spLocks noGrp="1"/>
          </p:cNvSpPr>
          <p:nvPr>
            <p:ph idx="1"/>
          </p:nvPr>
        </p:nvSpPr>
        <p:spPr/>
        <p:txBody>
          <a:bodyPr>
            <a:normAutofit fontScale="55000" lnSpcReduction="20000"/>
          </a:bodyPr>
          <a:lstStyle/>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prop.table</a:t>
            </a:r>
            <a:r>
              <a:rPr lang="en-GB" b="1" dirty="0">
                <a:solidFill>
                  <a:srgbClr val="0000CC"/>
                </a:solidFill>
                <a:latin typeface="Courier New" panose="02070309020205020404" pitchFamily="49" charset="0"/>
                <a:cs typeface="Courier New" panose="02070309020205020404" pitchFamily="49" charset="0"/>
              </a:rPr>
              <a:t>(table(Noun, Century)) </a:t>
            </a:r>
            <a:r>
              <a:rPr lang="en-GB" b="1" dirty="0">
                <a:latin typeface="Courier New" panose="02070309020205020404" pitchFamily="49" charset="0"/>
                <a:cs typeface="Courier New" panose="02070309020205020404" pitchFamily="49" charset="0"/>
              </a:rPr>
              <a:t>#all cells sum up to 1</a:t>
            </a:r>
          </a:p>
          <a:p>
            <a:pPr marL="0" indent="0">
              <a:buNone/>
            </a:pPr>
            <a:r>
              <a:rPr lang="en-GB" b="1" dirty="0">
                <a:latin typeface="Courier New" panose="02070309020205020404" pitchFamily="49" charset="0"/>
                <a:cs typeface="Courier New" panose="02070309020205020404" pitchFamily="49" charset="0"/>
              </a:rPr>
              <a:t>      Century</a:t>
            </a:r>
          </a:p>
          <a:p>
            <a:pPr marL="0" indent="0">
              <a:buNone/>
            </a:pPr>
            <a:r>
              <a:rPr lang="en-GB" b="1" dirty="0">
                <a:latin typeface="Courier New" panose="02070309020205020404" pitchFamily="49" charset="0"/>
                <a:cs typeface="Courier New" panose="02070309020205020404" pitchFamily="49" charset="0"/>
              </a:rPr>
              <a:t>Noun          XX       XXI</a:t>
            </a:r>
          </a:p>
          <a:p>
            <a:pPr marL="0" indent="0">
              <a:buNone/>
            </a:pPr>
            <a:r>
              <a:rPr lang="en-GB" b="1" dirty="0">
                <a:latin typeface="Courier New" panose="02070309020205020404" pitchFamily="49" charset="0"/>
                <a:cs typeface="Courier New" panose="02070309020205020404" pitchFamily="49" charset="0"/>
              </a:rPr>
              <a:t>  geek 0.1496960 0.3594225</a:t>
            </a:r>
          </a:p>
          <a:p>
            <a:pPr marL="0" indent="0">
              <a:buNone/>
            </a:pPr>
            <a:r>
              <a:rPr lang="en-GB" b="1" dirty="0">
                <a:latin typeface="Courier New" panose="02070309020205020404" pitchFamily="49" charset="0"/>
                <a:cs typeface="Courier New" panose="02070309020205020404" pitchFamily="49" charset="0"/>
              </a:rPr>
              <a:t>  nerd 0.2416413 0.2492401</a:t>
            </a:r>
          </a:p>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prop.table</a:t>
            </a:r>
            <a:r>
              <a:rPr lang="en-GB" b="1" dirty="0">
                <a:solidFill>
                  <a:srgbClr val="0000CC"/>
                </a:solidFill>
                <a:latin typeface="Courier New" panose="02070309020205020404" pitchFamily="49" charset="0"/>
                <a:cs typeface="Courier New" panose="02070309020205020404" pitchFamily="49" charset="0"/>
              </a:rPr>
              <a:t>(table(Noun, Century), 1) </a:t>
            </a:r>
            <a:r>
              <a:rPr lang="en-GB" b="1" dirty="0">
                <a:latin typeface="Courier New" panose="02070309020205020404" pitchFamily="49" charset="0"/>
                <a:cs typeface="Courier New" panose="02070309020205020404" pitchFamily="49" charset="0"/>
              </a:rPr>
              <a:t>#rows sum up to 1</a:t>
            </a:r>
          </a:p>
          <a:p>
            <a:pPr marL="0" indent="0">
              <a:buNone/>
            </a:pPr>
            <a:r>
              <a:rPr lang="en-GB" b="1" dirty="0">
                <a:latin typeface="Courier New" panose="02070309020205020404" pitchFamily="49" charset="0"/>
                <a:cs typeface="Courier New" panose="02070309020205020404" pitchFamily="49" charset="0"/>
              </a:rPr>
              <a:t>      Century</a:t>
            </a:r>
          </a:p>
          <a:p>
            <a:pPr marL="0" indent="0">
              <a:buNone/>
            </a:pPr>
            <a:r>
              <a:rPr lang="en-GB" b="1" dirty="0">
                <a:latin typeface="Courier New" panose="02070309020205020404" pitchFamily="49" charset="0"/>
                <a:cs typeface="Courier New" panose="02070309020205020404" pitchFamily="49" charset="0"/>
              </a:rPr>
              <a:t>Noun          XX       XXI</a:t>
            </a:r>
          </a:p>
          <a:p>
            <a:pPr marL="0" indent="0">
              <a:buNone/>
            </a:pPr>
            <a:r>
              <a:rPr lang="en-GB" b="1" dirty="0">
                <a:latin typeface="Courier New" panose="02070309020205020404" pitchFamily="49" charset="0"/>
                <a:cs typeface="Courier New" panose="02070309020205020404" pitchFamily="49" charset="0"/>
              </a:rPr>
              <a:t>  geek 0.2940299 0.7059701</a:t>
            </a:r>
          </a:p>
          <a:p>
            <a:pPr marL="0" indent="0">
              <a:buNone/>
            </a:pPr>
            <a:r>
              <a:rPr lang="en-GB" b="1" dirty="0">
                <a:latin typeface="Courier New" panose="02070309020205020404" pitchFamily="49" charset="0"/>
                <a:cs typeface="Courier New" panose="02070309020205020404" pitchFamily="49" charset="0"/>
              </a:rPr>
              <a:t>  nerd 0.4922601 0.5077399</a:t>
            </a:r>
          </a:p>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prop.table</a:t>
            </a:r>
            <a:r>
              <a:rPr lang="en-GB" b="1" dirty="0">
                <a:solidFill>
                  <a:srgbClr val="0000CC"/>
                </a:solidFill>
                <a:latin typeface="Courier New" panose="02070309020205020404" pitchFamily="49" charset="0"/>
                <a:cs typeface="Courier New" panose="02070309020205020404" pitchFamily="49" charset="0"/>
              </a:rPr>
              <a:t>(table(Noun, Century), 2) </a:t>
            </a:r>
            <a:r>
              <a:rPr lang="en-GB" b="1" dirty="0">
                <a:latin typeface="Courier New" panose="02070309020205020404" pitchFamily="49" charset="0"/>
                <a:cs typeface="Courier New" panose="02070309020205020404" pitchFamily="49" charset="0"/>
              </a:rPr>
              <a:t>#columns sum up to 1</a:t>
            </a:r>
          </a:p>
          <a:p>
            <a:pPr marL="0" indent="0">
              <a:buNone/>
            </a:pPr>
            <a:r>
              <a:rPr lang="en-GB" b="1" dirty="0">
                <a:latin typeface="Courier New" panose="02070309020205020404" pitchFamily="49" charset="0"/>
                <a:cs typeface="Courier New" panose="02070309020205020404" pitchFamily="49" charset="0"/>
              </a:rPr>
              <a:t>      Century</a:t>
            </a:r>
          </a:p>
          <a:p>
            <a:pPr marL="0" indent="0">
              <a:buNone/>
            </a:pPr>
            <a:r>
              <a:rPr lang="en-GB" b="1" dirty="0">
                <a:latin typeface="Courier New" panose="02070309020205020404" pitchFamily="49" charset="0"/>
                <a:cs typeface="Courier New" panose="02070309020205020404" pitchFamily="49" charset="0"/>
              </a:rPr>
              <a:t>Noun          XX       XXI</a:t>
            </a:r>
          </a:p>
          <a:p>
            <a:pPr marL="0" indent="0">
              <a:buNone/>
            </a:pPr>
            <a:r>
              <a:rPr lang="en-GB" b="1" dirty="0">
                <a:latin typeface="Courier New" panose="02070309020205020404" pitchFamily="49" charset="0"/>
                <a:cs typeface="Courier New" panose="02070309020205020404" pitchFamily="49" charset="0"/>
              </a:rPr>
              <a:t>  geek 0.3825243 0.5905119</a:t>
            </a:r>
          </a:p>
          <a:p>
            <a:pPr marL="0" indent="0">
              <a:buNone/>
            </a:pPr>
            <a:r>
              <a:rPr lang="en-GB" b="1" dirty="0">
                <a:latin typeface="Courier New" panose="02070309020205020404" pitchFamily="49" charset="0"/>
                <a:cs typeface="Courier New" panose="02070309020205020404" pitchFamily="49" charset="0"/>
              </a:rPr>
              <a:t>  nerd 0.6174757 0.4094881</a:t>
            </a:r>
          </a:p>
        </p:txBody>
      </p:sp>
    </p:spTree>
    <p:extLst>
      <p:ext uri="{BB962C8B-B14F-4D97-AF65-F5344CB8AC3E}">
        <p14:creationId xmlns:p14="http://schemas.microsoft.com/office/powerpoint/2010/main" val="169875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6DEE-3A84-4CCA-8BB1-27F3E9565DBC}"/>
              </a:ext>
            </a:extLst>
          </p:cNvPr>
          <p:cNvSpPr>
            <a:spLocks noGrp="1"/>
          </p:cNvSpPr>
          <p:nvPr>
            <p:ph type="title"/>
          </p:nvPr>
        </p:nvSpPr>
        <p:spPr/>
        <p:txBody>
          <a:bodyPr/>
          <a:lstStyle/>
          <a:p>
            <a:r>
              <a:rPr lang="en-GB" dirty="0"/>
              <a:t>Bar plots with two variables</a:t>
            </a:r>
          </a:p>
        </p:txBody>
      </p:sp>
      <p:sp>
        <p:nvSpPr>
          <p:cNvPr id="3" name="Content Placeholder 2">
            <a:extLst>
              <a:ext uri="{FF2B5EF4-FFF2-40B4-BE49-F238E27FC236}">
                <a16:creationId xmlns:a16="http://schemas.microsoft.com/office/drawing/2014/main" id="{5DC7805D-1E84-49C5-A6C4-C1FF5F228A95}"/>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(table(Noun, Century), col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legend("</a:t>
            </a:r>
            <a:r>
              <a:rPr lang="en-GB" sz="2000" b="1" dirty="0" err="1">
                <a:solidFill>
                  <a:srgbClr val="0000CC"/>
                </a:solidFill>
                <a:latin typeface="Courier New" panose="02070309020205020404" pitchFamily="49" charset="0"/>
                <a:cs typeface="Courier New" panose="02070309020205020404" pitchFamily="49" charset="0"/>
              </a:rPr>
              <a:t>topleft</a:t>
            </a:r>
            <a:r>
              <a:rPr lang="en-GB" sz="2000" b="1" dirty="0">
                <a:solidFill>
                  <a:srgbClr val="0000CC"/>
                </a:solidFill>
                <a:latin typeface="Courier New" panose="02070309020205020404" pitchFamily="49" charset="0"/>
                <a:cs typeface="Courier New" panose="02070309020205020404" pitchFamily="49" charset="0"/>
              </a:rPr>
              <a:t>", legend = c("geek", "nerd"), fill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5449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958F-B2F4-4745-9769-73A8D07E715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749D599-8733-44E7-A4B7-2627114AC35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F799EF1-D2BB-4D1A-93BE-BFC222A74C32}"/>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123884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55A3-A4F0-4DC6-A415-4EEE1AE0B1A8}"/>
              </a:ext>
            </a:extLst>
          </p:cNvPr>
          <p:cNvSpPr>
            <a:spLocks noGrp="1"/>
          </p:cNvSpPr>
          <p:nvPr>
            <p:ph type="title"/>
          </p:nvPr>
        </p:nvSpPr>
        <p:spPr/>
        <p:txBody>
          <a:bodyPr/>
          <a:lstStyle/>
          <a:p>
            <a:r>
              <a:rPr lang="en-GB" dirty="0"/>
              <a:t>Bar plots with unstacked bars</a:t>
            </a:r>
          </a:p>
        </p:txBody>
      </p:sp>
      <p:sp>
        <p:nvSpPr>
          <p:cNvPr id="3" name="Content Placeholder 2">
            <a:extLst>
              <a:ext uri="{FF2B5EF4-FFF2-40B4-BE49-F238E27FC236}">
                <a16:creationId xmlns:a16="http://schemas.microsoft.com/office/drawing/2014/main" id="{69FCF8A0-0E8E-4314-A8F9-DF3A0AE2494C}"/>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(table(Noun, Century), col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 beside = TRUE)</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legend("</a:t>
            </a:r>
            <a:r>
              <a:rPr lang="en-GB" sz="2000" b="1" dirty="0" err="1">
                <a:solidFill>
                  <a:srgbClr val="0000CC"/>
                </a:solidFill>
                <a:latin typeface="Courier New" panose="02070309020205020404" pitchFamily="49" charset="0"/>
                <a:cs typeface="Courier New" panose="02070309020205020404" pitchFamily="49" charset="0"/>
              </a:rPr>
              <a:t>topleft</a:t>
            </a:r>
            <a:r>
              <a:rPr lang="en-GB" sz="2000" b="1" dirty="0">
                <a:solidFill>
                  <a:srgbClr val="0000CC"/>
                </a:solidFill>
                <a:latin typeface="Courier New" panose="02070309020205020404" pitchFamily="49" charset="0"/>
                <a:cs typeface="Courier New" panose="02070309020205020404" pitchFamily="49" charset="0"/>
              </a:rPr>
              <a:t>", legend = c("geek", "nerd"), fill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6777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10C6-436A-428C-A893-9E5BA6B57AD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CF63DE5-D49B-450B-A32E-12D4994F9027}"/>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DFFC324-37FE-4D97-93F3-1FBD7A3D50BD}"/>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114027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8793-45D4-42FC-8A14-309D37133C02}"/>
              </a:ext>
            </a:extLst>
          </p:cNvPr>
          <p:cNvSpPr>
            <a:spLocks noGrp="1"/>
          </p:cNvSpPr>
          <p:nvPr>
            <p:ph type="title"/>
          </p:nvPr>
        </p:nvSpPr>
        <p:spPr/>
        <p:txBody>
          <a:bodyPr/>
          <a:lstStyle/>
          <a:p>
            <a:r>
              <a:rPr lang="en-GB" dirty="0"/>
              <a:t>Effect size for categorical data</a:t>
            </a:r>
          </a:p>
        </p:txBody>
      </p:sp>
      <p:sp>
        <p:nvSpPr>
          <p:cNvPr id="3" name="Content Placeholder 2">
            <a:extLst>
              <a:ext uri="{FF2B5EF4-FFF2-40B4-BE49-F238E27FC236}">
                <a16:creationId xmlns:a16="http://schemas.microsoft.com/office/drawing/2014/main" id="{5E5BC584-30F3-48D5-9996-02F21E00C565}"/>
              </a:ext>
            </a:extLst>
          </p:cNvPr>
          <p:cNvSpPr>
            <a:spLocks noGrp="1"/>
          </p:cNvSpPr>
          <p:nvPr>
            <p:ph idx="1"/>
          </p:nvPr>
        </p:nvSpPr>
        <p:spPr/>
        <p:txBody>
          <a:bodyPr/>
          <a:lstStyle/>
          <a:p>
            <a:r>
              <a:rPr lang="en-GB" dirty="0"/>
              <a:t>One can see that </a:t>
            </a:r>
            <a:r>
              <a:rPr lang="en-GB" i="1" dirty="0"/>
              <a:t>nerd</a:t>
            </a:r>
            <a:r>
              <a:rPr lang="en-GB" dirty="0"/>
              <a:t> occurs more often in the XX century data than in the XXI century data. For </a:t>
            </a:r>
            <a:r>
              <a:rPr lang="en-GB" i="1" dirty="0"/>
              <a:t>geek</a:t>
            </a:r>
            <a:r>
              <a:rPr lang="en-GB" dirty="0"/>
              <a:t>, it is the other way round.</a:t>
            </a:r>
          </a:p>
          <a:p>
            <a:r>
              <a:rPr lang="en-GB" dirty="0"/>
              <a:t>One speaks about an </a:t>
            </a:r>
            <a:r>
              <a:rPr lang="en-GB" dirty="0">
                <a:solidFill>
                  <a:srgbClr val="0000CC"/>
                </a:solidFill>
              </a:rPr>
              <a:t>association</a:t>
            </a:r>
            <a:r>
              <a:rPr lang="en-GB" dirty="0"/>
              <a:t> between two categorical variables.</a:t>
            </a:r>
          </a:p>
          <a:p>
            <a:r>
              <a:rPr lang="en-GB" dirty="0"/>
              <a:t>How strong is that effect?</a:t>
            </a:r>
          </a:p>
          <a:p>
            <a:r>
              <a:rPr lang="en-GB" dirty="0"/>
              <a:t>One of the popular measures of effect size is odds ratio.</a:t>
            </a:r>
          </a:p>
        </p:txBody>
      </p:sp>
    </p:spTree>
    <p:extLst>
      <p:ext uri="{BB962C8B-B14F-4D97-AF65-F5344CB8AC3E}">
        <p14:creationId xmlns:p14="http://schemas.microsoft.com/office/powerpoint/2010/main" val="27132713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TotalTime>
  <Words>1369</Words>
  <Application>Microsoft Office PowerPoint</Application>
  <PresentationFormat>On-screen Show (4:3)</PresentationFormat>
  <Paragraphs>165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Categorical variables </vt:lpstr>
      <vt:lpstr>Nerds and geeks</vt:lpstr>
      <vt:lpstr>Noun by Century</vt:lpstr>
      <vt:lpstr>Proportions for two-dimensional tables</vt:lpstr>
      <vt:lpstr>Bar plots with two variables</vt:lpstr>
      <vt:lpstr>PowerPoint Presentation</vt:lpstr>
      <vt:lpstr>Bar plots with unstacked bars</vt:lpstr>
      <vt:lpstr>PowerPoint Presentation</vt:lpstr>
      <vt:lpstr>Effect size for categorical data</vt:lpstr>
      <vt:lpstr>Odds and odds ratio</vt:lpstr>
      <vt:lpstr>How to interpret odds?</vt:lpstr>
      <vt:lpstr>A cliché example</vt:lpstr>
      <vt:lpstr>Does the order matter?</vt:lpstr>
      <vt:lpstr>Cramer’s V and other statistics</vt:lpstr>
      <vt:lpstr>Hypothesis</vt:lpstr>
      <vt:lpstr>Chi-squared test</vt:lpstr>
      <vt:lpstr>What is the Chi-squared statistic?</vt:lpstr>
      <vt:lpstr>Understanding expected frequencies</vt:lpstr>
      <vt:lpstr>PowerPoint Presentation</vt:lpstr>
      <vt:lpstr>What are degrees of freedom?</vt:lpstr>
      <vt:lpstr>PowerPoint Presentation</vt:lpstr>
      <vt:lpstr>Interpretation of the results</vt:lpstr>
      <vt:lpstr>Fisher exact test</vt:lpstr>
      <vt:lpstr>Exercise</vt:lpstr>
      <vt:lpstr>Take-home messages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variables: Data exploration, visualization and tests of independence</dc:title>
  <dc:creator>Levshina Natalia</dc:creator>
  <cp:lastModifiedBy>Levshina Natalia</cp:lastModifiedBy>
  <cp:revision>15</cp:revision>
  <dcterms:created xsi:type="dcterms:W3CDTF">2017-11-28T11:53:30Z</dcterms:created>
  <dcterms:modified xsi:type="dcterms:W3CDTF">2019-05-14T19:45:51Z</dcterms:modified>
</cp:coreProperties>
</file>