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3" r:id="rId2"/>
    <p:sldId id="378" r:id="rId3"/>
    <p:sldId id="258" r:id="rId4"/>
    <p:sldId id="354" r:id="rId5"/>
    <p:sldId id="367" r:id="rId6"/>
    <p:sldId id="368" r:id="rId7"/>
    <p:sldId id="369" r:id="rId8"/>
    <p:sldId id="371" r:id="rId9"/>
    <p:sldId id="370" r:id="rId10"/>
    <p:sldId id="372" r:id="rId11"/>
    <p:sldId id="263" r:id="rId12"/>
    <p:sldId id="373" r:id="rId13"/>
    <p:sldId id="374" r:id="rId14"/>
    <p:sldId id="268" r:id="rId15"/>
    <p:sldId id="271" r:id="rId16"/>
    <p:sldId id="376" r:id="rId17"/>
    <p:sldId id="375" r:id="rId18"/>
    <p:sldId id="272" r:id="rId19"/>
    <p:sldId id="273" r:id="rId20"/>
    <p:sldId id="276" r:id="rId21"/>
    <p:sldId id="274" r:id="rId22"/>
    <p:sldId id="377" r:id="rId23"/>
    <p:sldId id="327" r:id="rId24"/>
    <p:sldId id="326"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3" r:id="rId40"/>
    <p:sldId id="344" r:id="rId41"/>
    <p:sldId id="342" r:id="rId42"/>
    <p:sldId id="345" r:id="rId43"/>
    <p:sldId id="347" r:id="rId44"/>
    <p:sldId id="348" r:id="rId45"/>
    <p:sldId id="346" r:id="rId46"/>
    <p:sldId id="349" r:id="rId47"/>
    <p:sldId id="351" r:id="rId48"/>
    <p:sldId id="350" r:id="rId49"/>
    <p:sldId id="352" r:id="rId50"/>
    <p:sldId id="358" r:id="rId51"/>
    <p:sldId id="296" r:id="rId52"/>
    <p:sldId id="297" r:id="rId53"/>
    <p:sldId id="298" r:id="rId54"/>
    <p:sldId id="299" r:id="rId55"/>
    <p:sldId id="300" r:id="rId56"/>
    <p:sldId id="301" r:id="rId57"/>
    <p:sldId id="302" r:id="rId58"/>
    <p:sldId id="303" r:id="rId59"/>
    <p:sldId id="304" r:id="rId60"/>
    <p:sldId id="359" r:id="rId61"/>
    <p:sldId id="360" r:id="rId62"/>
    <p:sldId id="356" r:id="rId63"/>
    <p:sldId id="357" r:id="rId64"/>
    <p:sldId id="361" r:id="rId65"/>
    <p:sldId id="362" r:id="rId66"/>
    <p:sldId id="353" r:id="rId67"/>
    <p:sldId id="355" r:id="rId68"/>
    <p:sldId id="364" r:id="rId69"/>
    <p:sldId id="366" r:id="rId70"/>
    <p:sldId id="365" r:id="rId71"/>
    <p:sldId id="307" r:id="rId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7" autoAdjust="0"/>
    <p:restoredTop sz="94660"/>
  </p:normalViewPr>
  <p:slideViewPr>
    <p:cSldViewPr snapToGrid="0">
      <p:cViewPr varScale="1">
        <p:scale>
          <a:sx n="63" d="100"/>
          <a:sy n="63" d="100"/>
        </p:scale>
        <p:origin x="12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57ECEF-C738-440A-B12B-9316EAAEB1D4}" type="datetimeFigureOut">
              <a:rPr lang="en-GB" smtClean="0"/>
              <a:t>14/05/2019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350263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7ECEF-C738-440A-B12B-9316EAAEB1D4}" type="datetimeFigureOut">
              <a:rPr lang="en-GB" smtClean="0"/>
              <a:t>14/05/2019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1094612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7ECEF-C738-440A-B12B-9316EAAEB1D4}" type="datetimeFigureOut">
              <a:rPr lang="en-GB" smtClean="0"/>
              <a:t>14/05/2019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363641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7ECEF-C738-440A-B12B-9316EAAEB1D4}" type="datetimeFigureOut">
              <a:rPr lang="en-GB" smtClean="0"/>
              <a:t>14/05/2019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11066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57ECEF-C738-440A-B12B-9316EAAEB1D4}" type="datetimeFigureOut">
              <a:rPr lang="en-GB" smtClean="0"/>
              <a:t>14/05/2019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3636826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57ECEF-C738-440A-B12B-9316EAAEB1D4}" type="datetimeFigureOut">
              <a:rPr lang="en-GB" smtClean="0"/>
              <a:t>14/05/2019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2999954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57ECEF-C738-440A-B12B-9316EAAEB1D4}" type="datetimeFigureOut">
              <a:rPr lang="en-GB" smtClean="0"/>
              <a:t>14/05/2019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1442979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57ECEF-C738-440A-B12B-9316EAAEB1D4}" type="datetimeFigureOut">
              <a:rPr lang="en-GB" smtClean="0"/>
              <a:t>14/05/2019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2969495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7ECEF-C738-440A-B12B-9316EAAEB1D4}" type="datetimeFigureOut">
              <a:rPr lang="en-GB" smtClean="0"/>
              <a:t>14/05/2019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2625092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57ECEF-C738-440A-B12B-9316EAAEB1D4}" type="datetimeFigureOut">
              <a:rPr lang="en-GB" smtClean="0"/>
              <a:t>14/05/2019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416043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57ECEF-C738-440A-B12B-9316EAAEB1D4}" type="datetimeFigureOut">
              <a:rPr lang="en-GB" smtClean="0"/>
              <a:t>14/05/2019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3909222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7ECEF-C738-440A-B12B-9316EAAEB1D4}" type="datetimeFigureOut">
              <a:rPr lang="en-GB" smtClean="0"/>
              <a:t>14/05/2019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766CF-4D0A-491A-AC45-15F3F81F0E3F}" type="slidenum">
              <a:rPr lang="en-GB" smtClean="0"/>
              <a:t>‹#›</a:t>
            </a:fld>
            <a:endParaRPr lang="en-GB"/>
          </a:p>
        </p:txBody>
      </p:sp>
    </p:spTree>
    <p:extLst>
      <p:ext uri="{BB962C8B-B14F-4D97-AF65-F5344CB8AC3E}">
        <p14:creationId xmlns:p14="http://schemas.microsoft.com/office/powerpoint/2010/main" val="3356515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Statistics </a:t>
            </a:r>
            <a:br>
              <a:rPr lang="en-US" dirty="0"/>
            </a:br>
            <a:r>
              <a:rPr lang="en-US" dirty="0"/>
              <a:t>for quantitative variables</a:t>
            </a:r>
            <a:endParaRPr lang="fr-BE" dirty="0"/>
          </a:p>
        </p:txBody>
      </p:sp>
      <p:sp>
        <p:nvSpPr>
          <p:cNvPr id="3" name="Subtitle 2"/>
          <p:cNvSpPr>
            <a:spLocks noGrp="1"/>
          </p:cNvSpPr>
          <p:nvPr>
            <p:ph type="subTitle" idx="1"/>
          </p:nvPr>
        </p:nvSpPr>
        <p:spPr/>
        <p:txBody>
          <a:bodyPr/>
          <a:lstStyle/>
          <a:p>
            <a:endParaRPr lang="en-US" dirty="0"/>
          </a:p>
          <a:p>
            <a:r>
              <a:rPr lang="en-US" sz="2800" dirty="0">
                <a:solidFill>
                  <a:schemeClr val="tx1"/>
                </a:solidFill>
              </a:rPr>
              <a:t>Natalia Levshina © 2019</a:t>
            </a:r>
            <a:endParaRPr lang="fr-BE" sz="2800" dirty="0">
              <a:solidFill>
                <a:schemeClr val="tx1"/>
              </a:solidFill>
            </a:endParaRPr>
          </a:p>
        </p:txBody>
      </p:sp>
      <p:sp>
        <p:nvSpPr>
          <p:cNvPr id="4" name="Rectangle 3"/>
          <p:cNvSpPr/>
          <p:nvPr/>
        </p:nvSpPr>
        <p:spPr>
          <a:xfrm>
            <a:off x="2321595" y="5754662"/>
            <a:ext cx="4572000" cy="646331"/>
          </a:xfrm>
          <a:prstGeom prst="rect">
            <a:avLst/>
          </a:prstGeom>
        </p:spPr>
        <p:txBody>
          <a:bodyPr>
            <a:spAutoFit/>
          </a:bodyPr>
          <a:lstStyle/>
          <a:p>
            <a:pPr algn="ctr"/>
            <a:r>
              <a:rPr lang="en-US" dirty="0"/>
              <a:t>Tallinn University</a:t>
            </a:r>
          </a:p>
          <a:p>
            <a:pPr algn="ctr"/>
            <a:r>
              <a:rPr lang="en-US" dirty="0"/>
              <a:t>May 14-18 2019 </a:t>
            </a:r>
            <a:endParaRPr lang="fr-BE" dirty="0"/>
          </a:p>
        </p:txBody>
      </p:sp>
      <p:pic>
        <p:nvPicPr>
          <p:cNvPr id="5" name="Picture 4">
            <a:extLst>
              <a:ext uri="{FF2B5EF4-FFF2-40B4-BE49-F238E27FC236}">
                <a16:creationId xmlns:a16="http://schemas.microsoft.com/office/drawing/2014/main" id="{917DF8E1-8538-4AD5-8900-E2315CDB2755}"/>
              </a:ext>
            </a:extLst>
          </p:cNvPr>
          <p:cNvPicPr>
            <a:picLocks noChangeAspect="1"/>
          </p:cNvPicPr>
          <p:nvPr/>
        </p:nvPicPr>
        <p:blipFill>
          <a:blip r:embed="rId2"/>
          <a:stretch>
            <a:fillRect/>
          </a:stretch>
        </p:blipFill>
        <p:spPr>
          <a:xfrm>
            <a:off x="1117601" y="454980"/>
            <a:ext cx="2692400" cy="428023"/>
          </a:xfrm>
          <a:prstGeom prst="rect">
            <a:avLst/>
          </a:prstGeom>
        </p:spPr>
      </p:pic>
      <p:pic>
        <p:nvPicPr>
          <p:cNvPr id="6" name="Picture 5">
            <a:extLst>
              <a:ext uri="{FF2B5EF4-FFF2-40B4-BE49-F238E27FC236}">
                <a16:creationId xmlns:a16="http://schemas.microsoft.com/office/drawing/2014/main" id="{F5D5FEDC-8E61-452D-BD8F-4642D11AF490}"/>
              </a:ext>
            </a:extLst>
          </p:cNvPr>
          <p:cNvPicPr>
            <a:picLocks noChangeAspect="1"/>
          </p:cNvPicPr>
          <p:nvPr/>
        </p:nvPicPr>
        <p:blipFill>
          <a:blip r:embed="rId3"/>
          <a:stretch>
            <a:fillRect/>
          </a:stretch>
        </p:blipFill>
        <p:spPr>
          <a:xfrm>
            <a:off x="6078857" y="82869"/>
            <a:ext cx="2028825" cy="1114425"/>
          </a:xfrm>
          <a:prstGeom prst="rect">
            <a:avLst/>
          </a:prstGeom>
        </p:spPr>
      </p:pic>
    </p:spTree>
    <p:extLst>
      <p:ext uri="{BB962C8B-B14F-4D97-AF65-F5344CB8AC3E}">
        <p14:creationId xmlns:p14="http://schemas.microsoft.com/office/powerpoint/2010/main" val="1896328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A7B8B-00DC-4287-B5B1-0EA4652811D0}"/>
              </a:ext>
            </a:extLst>
          </p:cNvPr>
          <p:cNvSpPr>
            <a:spLocks noGrp="1"/>
          </p:cNvSpPr>
          <p:nvPr>
            <p:ph type="title"/>
          </p:nvPr>
        </p:nvSpPr>
        <p:spPr/>
        <p:txBody>
          <a:bodyPr/>
          <a:lstStyle/>
          <a:p>
            <a:r>
              <a:rPr lang="en-US" dirty="0"/>
              <a:t>The mean and the median</a:t>
            </a:r>
          </a:p>
        </p:txBody>
      </p:sp>
      <p:sp>
        <p:nvSpPr>
          <p:cNvPr id="3" name="Content Placeholder 2">
            <a:extLst>
              <a:ext uri="{FF2B5EF4-FFF2-40B4-BE49-F238E27FC236}">
                <a16:creationId xmlns:a16="http://schemas.microsoft.com/office/drawing/2014/main" id="{E0140EB2-EDD3-4251-8C4B-45BE4F332D64}"/>
              </a:ext>
            </a:extLst>
          </p:cNvPr>
          <p:cNvSpPr>
            <a:spLocks noGrp="1"/>
          </p:cNvSpPr>
          <p:nvPr>
            <p:ph idx="1"/>
          </p:nvPr>
        </p:nvSpPr>
        <p:spPr/>
        <p:txBody>
          <a:bodyPr>
            <a:normAutofit fontScale="77500" lnSpcReduction="20000"/>
          </a:bodyPr>
          <a:lstStyle/>
          <a:p>
            <a:pPr marL="0" indent="0">
              <a:buNone/>
            </a:pPr>
            <a:r>
              <a:rPr lang="en-US" sz="2400" b="1" dirty="0">
                <a:solidFill>
                  <a:srgbClr val="0000CC"/>
                </a:solidFill>
                <a:latin typeface="Courier New" panose="02070309020205020404" pitchFamily="49" charset="0"/>
                <a:cs typeface="Courier New" panose="02070309020205020404" pitchFamily="49" charset="0"/>
              </a:rPr>
              <a:t>&gt; mean(</a:t>
            </a:r>
            <a:r>
              <a:rPr lang="en-GB" sz="2400" b="1" dirty="0">
                <a:solidFill>
                  <a:srgbClr val="0000CC"/>
                </a:solidFill>
                <a:latin typeface="Courier New" panose="02070309020205020404" pitchFamily="49" charset="0"/>
                <a:cs typeface="Courier New" panose="02070309020205020404" pitchFamily="49" charset="0"/>
              </a:rPr>
              <a:t>consonants</a:t>
            </a:r>
            <a:r>
              <a:rPr lang="en-US" sz="2400" b="1" dirty="0">
                <a:solidFill>
                  <a:srgbClr val="0000CC"/>
                </a:solidFill>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[1] 21.86</a:t>
            </a:r>
          </a:p>
          <a:p>
            <a:pPr marL="0" indent="0">
              <a:buNone/>
            </a:pPr>
            <a:r>
              <a:rPr lang="en-GB" sz="2400" b="1" dirty="0">
                <a:solidFill>
                  <a:srgbClr val="0000CC"/>
                </a:solidFill>
                <a:latin typeface="Courier New" panose="02070309020205020404" pitchFamily="49" charset="0"/>
                <a:cs typeface="Courier New" panose="02070309020205020404" pitchFamily="49" charset="0"/>
              </a:rPr>
              <a:t>&gt; median(consonants)</a:t>
            </a:r>
          </a:p>
          <a:p>
            <a:pPr marL="0" indent="0">
              <a:buNone/>
            </a:pPr>
            <a:r>
              <a:rPr lang="en-GB" sz="2400" dirty="0">
                <a:latin typeface="Courier New" panose="02070309020205020404" pitchFamily="49" charset="0"/>
                <a:cs typeface="Courier New" panose="02070309020205020404" pitchFamily="49" charset="0"/>
              </a:rPr>
              <a:t>[1] 20</a:t>
            </a:r>
          </a:p>
          <a:p>
            <a:pPr marL="0" indent="0">
              <a:buNone/>
            </a:pPr>
            <a:r>
              <a:rPr lang="en-GB" sz="2400" b="1" dirty="0">
                <a:solidFill>
                  <a:srgbClr val="0000CC"/>
                </a:solidFill>
                <a:latin typeface="Courier New" panose="02070309020205020404" pitchFamily="49" charset="0"/>
                <a:cs typeface="Courier New" panose="02070309020205020404" pitchFamily="49" charset="0"/>
              </a:rPr>
              <a:t>&gt; sort(consonants)</a:t>
            </a:r>
          </a:p>
          <a:p>
            <a:pPr marL="0" indent="0">
              <a:buNone/>
            </a:pPr>
            <a:r>
              <a:rPr lang="en-GB" sz="2400" dirty="0">
                <a:latin typeface="Courier New" panose="02070309020205020404" pitchFamily="49" charset="0"/>
                <a:cs typeface="Courier New" panose="02070309020205020404" pitchFamily="49" charset="0"/>
              </a:rPr>
              <a:t>  [1]  8  8 10 11 11 11 11 11 12 12 13 14 14 14 14 15</a:t>
            </a:r>
          </a:p>
          <a:p>
            <a:pPr marL="0" indent="0">
              <a:buNone/>
            </a:pPr>
            <a:r>
              <a:rPr lang="en-GB" sz="2400" dirty="0">
                <a:latin typeface="Courier New" panose="02070309020205020404" pitchFamily="49" charset="0"/>
                <a:cs typeface="Courier New" panose="02070309020205020404" pitchFamily="49" charset="0"/>
              </a:rPr>
              <a:t> [17] 15 15 15 15 15 16 16 16 16 16 17 17 17 17 17 17</a:t>
            </a:r>
          </a:p>
          <a:p>
            <a:pPr marL="0" indent="0">
              <a:buNone/>
            </a:pPr>
            <a:r>
              <a:rPr lang="en-GB" sz="2400" dirty="0">
                <a:latin typeface="Courier New" panose="02070309020205020404" pitchFamily="49" charset="0"/>
                <a:cs typeface="Courier New" panose="02070309020205020404" pitchFamily="49" charset="0"/>
              </a:rPr>
              <a:t> [33] 18 18 18 18 18 18 18 19 19 19 19 19 19 19 19 20</a:t>
            </a:r>
          </a:p>
          <a:p>
            <a:pPr marL="0" indent="0">
              <a:buNone/>
            </a:pPr>
            <a:r>
              <a:rPr lang="en-GB" sz="2400" dirty="0">
                <a:latin typeface="Courier New" panose="02070309020205020404" pitchFamily="49" charset="0"/>
                <a:cs typeface="Courier New" panose="02070309020205020404" pitchFamily="49" charset="0"/>
              </a:rPr>
              <a:t> [49] 20 </a:t>
            </a:r>
            <a:r>
              <a:rPr lang="en-GB" sz="2400" b="1" dirty="0">
                <a:latin typeface="Courier New" panose="02070309020205020404" pitchFamily="49" charset="0"/>
                <a:cs typeface="Courier New" panose="02070309020205020404" pitchFamily="49" charset="0"/>
              </a:rPr>
              <a:t>20 20</a:t>
            </a:r>
            <a:r>
              <a:rPr lang="en-GB" sz="2400" dirty="0">
                <a:latin typeface="Courier New" panose="02070309020205020404" pitchFamily="49" charset="0"/>
                <a:cs typeface="Courier New" panose="02070309020205020404" pitchFamily="49" charset="0"/>
              </a:rPr>
              <a:t> 21 21 21 21 22 22 22 22 22 22 23 23 23</a:t>
            </a:r>
          </a:p>
          <a:p>
            <a:pPr marL="0" indent="0">
              <a:buNone/>
            </a:pPr>
            <a:r>
              <a:rPr lang="en-GB" sz="2400" dirty="0">
                <a:latin typeface="Courier New" panose="02070309020205020404" pitchFamily="49" charset="0"/>
                <a:cs typeface="Courier New" panose="02070309020205020404" pitchFamily="49" charset="0"/>
              </a:rPr>
              <a:t> [65] 23 23 24 24 24 24 24 25 25 25 26 26 26 26 26 26</a:t>
            </a:r>
          </a:p>
          <a:p>
            <a:pPr marL="0" indent="0">
              <a:buNone/>
            </a:pPr>
            <a:r>
              <a:rPr lang="en-GB" sz="2400" dirty="0">
                <a:latin typeface="Courier New" panose="02070309020205020404" pitchFamily="49" charset="0"/>
                <a:cs typeface="Courier New" panose="02070309020205020404" pitchFamily="49" charset="0"/>
              </a:rPr>
              <a:t> [81] 28 28 28 28 28 28 30 31 32 33 35 36 37 38 40 41</a:t>
            </a:r>
          </a:p>
          <a:p>
            <a:pPr marL="0" indent="0">
              <a:buNone/>
            </a:pPr>
            <a:r>
              <a:rPr lang="en-GB" sz="2400" dirty="0">
                <a:latin typeface="Courier New" panose="02070309020205020404" pitchFamily="49" charset="0"/>
                <a:cs typeface="Courier New" panose="02070309020205020404" pitchFamily="49" charset="0"/>
              </a:rPr>
              <a:t> [97] 43 45 45 46</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4478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DAB3-F1FB-4C6E-A896-094D3B287252}"/>
              </a:ext>
            </a:extLst>
          </p:cNvPr>
          <p:cNvSpPr>
            <a:spLocks noGrp="1"/>
          </p:cNvSpPr>
          <p:nvPr>
            <p:ph type="title"/>
          </p:nvPr>
        </p:nvSpPr>
        <p:spPr/>
        <p:txBody>
          <a:bodyPr/>
          <a:lstStyle/>
          <a:p>
            <a:r>
              <a:rPr lang="en-GB" dirty="0"/>
              <a:t>Mean vs. median</a:t>
            </a:r>
          </a:p>
        </p:txBody>
      </p:sp>
      <p:sp>
        <p:nvSpPr>
          <p:cNvPr id="3" name="Content Placeholder 2">
            <a:extLst>
              <a:ext uri="{FF2B5EF4-FFF2-40B4-BE49-F238E27FC236}">
                <a16:creationId xmlns:a16="http://schemas.microsoft.com/office/drawing/2014/main" id="{621CBCAF-6DAD-44FB-A80C-88A648764BC2}"/>
              </a:ext>
            </a:extLst>
          </p:cNvPr>
          <p:cNvSpPr>
            <a:spLocks noGrp="1"/>
          </p:cNvSpPr>
          <p:nvPr>
            <p:ph idx="1"/>
          </p:nvPr>
        </p:nvSpPr>
        <p:spPr/>
        <p:txBody>
          <a:bodyPr>
            <a:normAutofit lnSpcReduction="10000"/>
          </a:bodyPr>
          <a:lstStyle/>
          <a:p>
            <a:r>
              <a:rPr lang="en-GB" dirty="0"/>
              <a:t>In some situations the median gives a better idea of the most typical value than the mean. The problem with the latter is that it is easily influenced by outliers, i.e. scores with unusually high or low values. </a:t>
            </a:r>
          </a:p>
          <a:p>
            <a:r>
              <a:rPr lang="en-GB" dirty="0"/>
              <a:t>For example, if twenty employees in a company have net salaries of €2000 a month, and the CEO’s salary is €50000, the mean salary will be €4286, and the median will be €2000. The median gives a more realistic idea of the salaries in the company than the mean because the CEO’s salary is exceptional. </a:t>
            </a:r>
          </a:p>
          <a:p>
            <a:pPr marL="0" indent="0">
              <a:buNone/>
            </a:pPr>
            <a:endParaRPr lang="en-GB" dirty="0"/>
          </a:p>
        </p:txBody>
      </p:sp>
    </p:spTree>
    <p:extLst>
      <p:ext uri="{BB962C8B-B14F-4D97-AF65-F5344CB8AC3E}">
        <p14:creationId xmlns:p14="http://schemas.microsoft.com/office/powerpoint/2010/main" val="1949673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B64C-5D28-4B99-9008-CD6FA78944AE}"/>
              </a:ext>
            </a:extLst>
          </p:cNvPr>
          <p:cNvSpPr>
            <a:spLocks noGrp="1"/>
          </p:cNvSpPr>
          <p:nvPr>
            <p:ph type="title"/>
          </p:nvPr>
        </p:nvSpPr>
        <p:spPr/>
        <p:txBody>
          <a:bodyPr/>
          <a:lstStyle/>
          <a:p>
            <a:r>
              <a:rPr lang="en-US" dirty="0"/>
              <a:t>The mode</a:t>
            </a:r>
          </a:p>
        </p:txBody>
      </p:sp>
      <p:sp>
        <p:nvSpPr>
          <p:cNvPr id="3" name="Content Placeholder 2">
            <a:extLst>
              <a:ext uri="{FF2B5EF4-FFF2-40B4-BE49-F238E27FC236}">
                <a16:creationId xmlns:a16="http://schemas.microsoft.com/office/drawing/2014/main" id="{94C72CA4-F2EE-4943-99CA-D3EE0BFC42DD}"/>
              </a:ext>
            </a:extLst>
          </p:cNvPr>
          <p:cNvSpPr>
            <a:spLocks noGrp="1"/>
          </p:cNvSpPr>
          <p:nvPr>
            <p:ph idx="1"/>
          </p:nvPr>
        </p:nvSpPr>
        <p:spPr/>
        <p:txBody>
          <a:bodyPr>
            <a:normAutofit/>
          </a:bodyPr>
          <a:lstStyle/>
          <a:p>
            <a:r>
              <a:rPr lang="en-US" dirty="0"/>
              <a:t>The mode is the most popular value in the data.</a:t>
            </a:r>
          </a:p>
          <a:p>
            <a:pPr marL="0" indent="0">
              <a:buNone/>
            </a:pPr>
            <a:r>
              <a:rPr lang="fr-FR" b="1" dirty="0">
                <a:solidFill>
                  <a:srgbClr val="0000CC"/>
                </a:solidFill>
                <a:latin typeface="Courier New" panose="02070309020205020404" pitchFamily="49" charset="0"/>
                <a:cs typeface="Courier New" panose="02070309020205020404" pitchFamily="49" charset="0"/>
              </a:rPr>
              <a:t>&gt; table(consonants)</a:t>
            </a:r>
          </a:p>
          <a:p>
            <a:pPr marL="0" indent="0">
              <a:buNone/>
            </a:pPr>
            <a:r>
              <a:rPr lang="fr-FR" sz="1800" dirty="0">
                <a:latin typeface="Courier New" panose="02070309020205020404" pitchFamily="49" charset="0"/>
                <a:cs typeface="Courier New" panose="02070309020205020404" pitchFamily="49" charset="0"/>
              </a:rPr>
              <a:t>consonants</a:t>
            </a:r>
          </a:p>
          <a:p>
            <a:pPr marL="0" indent="0">
              <a:buNone/>
            </a:pPr>
            <a:r>
              <a:rPr lang="fr-FR" sz="1800" dirty="0">
                <a:latin typeface="Courier New" panose="02070309020205020404" pitchFamily="49" charset="0"/>
                <a:cs typeface="Courier New" panose="02070309020205020404" pitchFamily="49" charset="0"/>
              </a:rPr>
              <a:t> 8 10 11 12 13 14 15 16 17 18 19 20 21 22 23 24 25 26 </a:t>
            </a:r>
          </a:p>
          <a:p>
            <a:pPr marL="0" indent="0">
              <a:buNone/>
            </a:pPr>
            <a:r>
              <a:rPr lang="fr-FR" sz="1800" dirty="0">
                <a:latin typeface="Courier New" panose="02070309020205020404" pitchFamily="49" charset="0"/>
                <a:cs typeface="Courier New" panose="02070309020205020404" pitchFamily="49" charset="0"/>
              </a:rPr>
              <a:t> 2  1  5  2  1  4  6  5  6  7  8  4  4  6  5  5  3  6 </a:t>
            </a:r>
          </a:p>
          <a:p>
            <a:pPr marL="0" indent="0">
              <a:buNone/>
            </a:pP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28 30 31 32 33 35 36 37 38 40 41 43 45 46 </a:t>
            </a:r>
          </a:p>
          <a:p>
            <a:pPr marL="0" indent="0">
              <a:buNone/>
            </a:pPr>
            <a:r>
              <a:rPr lang="fr-FR" sz="1800" dirty="0">
                <a:latin typeface="Courier New" panose="02070309020205020404" pitchFamily="49" charset="0"/>
                <a:cs typeface="Courier New" panose="02070309020205020404" pitchFamily="49" charset="0"/>
              </a:rPr>
              <a:t> 6  1  1  1  1  1  1  1  1  1  1  1  2  1 </a:t>
            </a:r>
          </a:p>
          <a:p>
            <a:endParaRPr lang="en-US" dirty="0"/>
          </a:p>
          <a:p>
            <a:r>
              <a:rPr lang="en-US" dirty="0"/>
              <a:t>Which inventory size is the most popular one?</a:t>
            </a:r>
          </a:p>
        </p:txBody>
      </p:sp>
    </p:spTree>
    <p:extLst>
      <p:ext uri="{BB962C8B-B14F-4D97-AF65-F5344CB8AC3E}">
        <p14:creationId xmlns:p14="http://schemas.microsoft.com/office/powerpoint/2010/main" val="354579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0CAD-7ACA-4B4A-B26C-732E69A19E7B}"/>
              </a:ext>
            </a:extLst>
          </p:cNvPr>
          <p:cNvSpPr>
            <a:spLocks noGrp="1"/>
          </p:cNvSpPr>
          <p:nvPr>
            <p:ph type="title"/>
          </p:nvPr>
        </p:nvSpPr>
        <p:spPr/>
        <p:txBody>
          <a:bodyPr/>
          <a:lstStyle/>
          <a:p>
            <a:r>
              <a:rPr lang="en-US" dirty="0"/>
              <a:t>summary() revisited</a:t>
            </a:r>
          </a:p>
        </p:txBody>
      </p:sp>
      <p:sp>
        <p:nvSpPr>
          <p:cNvPr id="3" name="Content Placeholder 2">
            <a:extLst>
              <a:ext uri="{FF2B5EF4-FFF2-40B4-BE49-F238E27FC236}">
                <a16:creationId xmlns:a16="http://schemas.microsoft.com/office/drawing/2014/main" id="{5BDFE13E-F67E-40FE-9D1F-F0486DB1021B}"/>
              </a:ext>
            </a:extLst>
          </p:cNvPr>
          <p:cNvSpPr>
            <a:spLocks noGrp="1"/>
          </p:cNvSpPr>
          <p:nvPr>
            <p:ph idx="1"/>
          </p:nvPr>
        </p:nvSpPr>
        <p:spPr/>
        <p:txBody>
          <a:bodyPr/>
          <a:lstStyle/>
          <a:p>
            <a:pPr marL="0" indent="0">
              <a:buNone/>
            </a:pPr>
            <a:r>
              <a:rPr lang="en-GB" sz="2400" b="1" dirty="0">
                <a:solidFill>
                  <a:srgbClr val="0000CC"/>
                </a:solidFill>
                <a:latin typeface="Courier New" panose="02070309020205020404" pitchFamily="49" charset="0"/>
                <a:cs typeface="Courier New" panose="02070309020205020404" pitchFamily="49" charset="0"/>
              </a:rPr>
              <a:t>&gt; summary(consonants) </a:t>
            </a:r>
          </a:p>
          <a:p>
            <a:pPr marL="0" indent="0">
              <a:buNone/>
            </a:pPr>
            <a:r>
              <a:rPr lang="en-GB" sz="2000" dirty="0">
                <a:latin typeface="Courier New" panose="02070309020205020404" pitchFamily="49" charset="0"/>
                <a:cs typeface="Courier New" panose="02070309020205020404" pitchFamily="49" charset="0"/>
              </a:rPr>
              <a:t>   Min. 1st Qu.  Median    Mean 3rd Qu.    Max. </a:t>
            </a:r>
          </a:p>
          <a:p>
            <a:pPr marL="0" indent="0">
              <a:buNone/>
            </a:pPr>
            <a:r>
              <a:rPr lang="en-GB" sz="2000" dirty="0">
                <a:latin typeface="Courier New" panose="02070309020205020404" pitchFamily="49" charset="0"/>
                <a:cs typeface="Courier New" panose="02070309020205020404" pitchFamily="49" charset="0"/>
              </a:rPr>
              <a:t>   8.00   16.00   20.00   21.86   26.00   46.00 </a:t>
            </a:r>
          </a:p>
          <a:p>
            <a:pPr marL="0" indent="0">
              <a:buNone/>
            </a:pPr>
            <a:endParaRPr lang="en-US" dirty="0"/>
          </a:p>
          <a:p>
            <a:pPr marL="0" indent="0">
              <a:buNone/>
            </a:pPr>
            <a:r>
              <a:rPr lang="en-US" dirty="0"/>
              <a:t>1</a:t>
            </a:r>
            <a:r>
              <a:rPr lang="en-US" baseline="30000" dirty="0"/>
              <a:t>st</a:t>
            </a:r>
            <a:r>
              <a:rPr lang="en-US" dirty="0"/>
              <a:t> quartile: the first 25% of observations</a:t>
            </a:r>
          </a:p>
          <a:p>
            <a:pPr marL="0" indent="0">
              <a:buNone/>
            </a:pPr>
            <a:r>
              <a:rPr lang="en-US" dirty="0"/>
              <a:t>3</a:t>
            </a:r>
            <a:r>
              <a:rPr lang="en-US" baseline="30000" dirty="0"/>
              <a:t>rd</a:t>
            </a:r>
            <a:r>
              <a:rPr lang="en-US" dirty="0"/>
              <a:t> quartile: the first 75% of observations</a:t>
            </a:r>
          </a:p>
          <a:p>
            <a:pPr marL="0" indent="0">
              <a:buNone/>
            </a:pPr>
            <a:r>
              <a:rPr lang="en-US" dirty="0"/>
              <a:t>Median = the first 50% of observations</a:t>
            </a:r>
          </a:p>
        </p:txBody>
      </p:sp>
    </p:spTree>
    <p:extLst>
      <p:ext uri="{BB962C8B-B14F-4D97-AF65-F5344CB8AC3E}">
        <p14:creationId xmlns:p14="http://schemas.microsoft.com/office/powerpoint/2010/main" val="2302278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3BCC8-A12E-4773-95EB-A79FAABD6715}"/>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B70F7B89-CB29-4867-8B85-AA69EA08CAD8}"/>
              </a:ext>
            </a:extLst>
          </p:cNvPr>
          <p:cNvSpPr>
            <a:spLocks noGrp="1"/>
          </p:cNvSpPr>
          <p:nvPr>
            <p:ph idx="1"/>
          </p:nvPr>
        </p:nvSpPr>
        <p:spPr/>
        <p:txBody>
          <a:bodyPr/>
          <a:lstStyle/>
          <a:p>
            <a:r>
              <a:rPr lang="en-GB" dirty="0"/>
              <a:t>Find the mean and the median of the vowel inventories.</a:t>
            </a:r>
          </a:p>
        </p:txBody>
      </p:sp>
    </p:spTree>
    <p:extLst>
      <p:ext uri="{BB962C8B-B14F-4D97-AF65-F5344CB8AC3E}">
        <p14:creationId xmlns:p14="http://schemas.microsoft.com/office/powerpoint/2010/main" val="1246964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B960-2D72-470A-8904-FF4DEA09E9DF}"/>
              </a:ext>
            </a:extLst>
          </p:cNvPr>
          <p:cNvSpPr>
            <a:spLocks noGrp="1"/>
          </p:cNvSpPr>
          <p:nvPr>
            <p:ph type="title"/>
          </p:nvPr>
        </p:nvSpPr>
        <p:spPr/>
        <p:txBody>
          <a:bodyPr/>
          <a:lstStyle/>
          <a:p>
            <a:r>
              <a:rPr lang="en-GB" dirty="0"/>
              <a:t>Measures of dispersion</a:t>
            </a:r>
          </a:p>
        </p:txBody>
      </p:sp>
      <p:sp>
        <p:nvSpPr>
          <p:cNvPr id="3" name="Content Placeholder 2">
            <a:extLst>
              <a:ext uri="{FF2B5EF4-FFF2-40B4-BE49-F238E27FC236}">
                <a16:creationId xmlns:a16="http://schemas.microsoft.com/office/drawing/2014/main" id="{F18AABC8-A843-46D0-8930-17DEBB97A707}"/>
              </a:ext>
            </a:extLst>
          </p:cNvPr>
          <p:cNvSpPr>
            <a:spLocks noGrp="1"/>
          </p:cNvSpPr>
          <p:nvPr>
            <p:ph idx="1"/>
          </p:nvPr>
        </p:nvSpPr>
        <p:spPr/>
        <p:txBody>
          <a:bodyPr>
            <a:normAutofit lnSpcReduction="10000"/>
          </a:bodyPr>
          <a:lstStyle/>
          <a:p>
            <a:pPr marL="0" indent="0">
              <a:buNone/>
            </a:pPr>
            <a:r>
              <a:rPr lang="en-GB" sz="2400" dirty="0">
                <a:cs typeface="Courier New" panose="02070309020205020404" pitchFamily="49" charset="0"/>
              </a:rPr>
              <a:t>1. Range: the minimum and the maximum</a:t>
            </a:r>
          </a:p>
          <a:p>
            <a:pPr marL="0" indent="0">
              <a:buNone/>
            </a:pPr>
            <a:r>
              <a:rPr lang="en-GB" sz="2400" b="1" dirty="0">
                <a:solidFill>
                  <a:srgbClr val="0000CC"/>
                </a:solidFill>
                <a:latin typeface="Courier New" panose="02070309020205020404" pitchFamily="49" charset="0"/>
                <a:cs typeface="Courier New" panose="02070309020205020404" pitchFamily="49" charset="0"/>
              </a:rPr>
              <a:t>&gt; range(consonants)</a:t>
            </a:r>
            <a:endParaRPr lang="en-GB" sz="2400" b="1"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[1]  8 46</a:t>
            </a:r>
          </a:p>
          <a:p>
            <a:pPr marL="0" indent="0">
              <a:buNone/>
            </a:pPr>
            <a:r>
              <a:rPr lang="en-GB" sz="2400" dirty="0">
                <a:cs typeface="Courier New" panose="02070309020205020404" pitchFamily="49" charset="0"/>
              </a:rPr>
              <a:t>2. Variance: sum of squared deviations from the mean, divided by the number of observations</a:t>
            </a:r>
            <a:endParaRPr lang="en-GB" sz="2400" dirty="0">
              <a:latin typeface="Courier New" panose="02070309020205020404" pitchFamily="49" charset="0"/>
              <a:cs typeface="Courier New" panose="02070309020205020404" pitchFamily="49" charset="0"/>
            </a:endParaRPr>
          </a:p>
          <a:p>
            <a:pPr marL="0" indent="0">
              <a:buNone/>
            </a:pPr>
            <a:r>
              <a:rPr lang="en-GB" sz="2400" b="1" dirty="0">
                <a:solidFill>
                  <a:srgbClr val="0000CC"/>
                </a:solidFill>
                <a:latin typeface="Courier New" panose="02070309020205020404" pitchFamily="49" charset="0"/>
                <a:cs typeface="Courier New" panose="02070309020205020404" pitchFamily="49" charset="0"/>
              </a:rPr>
              <a:t>&gt; var(consonants)</a:t>
            </a:r>
          </a:p>
          <a:p>
            <a:pPr marL="0" indent="0">
              <a:buNone/>
            </a:pPr>
            <a:r>
              <a:rPr lang="en-GB" sz="2400" dirty="0">
                <a:latin typeface="Courier New" panose="02070309020205020404" pitchFamily="49" charset="0"/>
                <a:cs typeface="Courier New" panose="02070309020205020404" pitchFamily="49" charset="0"/>
              </a:rPr>
              <a:t>[1] 69.09131 </a:t>
            </a:r>
          </a:p>
          <a:p>
            <a:pPr marL="0" indent="0">
              <a:buNone/>
            </a:pPr>
            <a:r>
              <a:rPr lang="en-GB" sz="2400" dirty="0">
                <a:cs typeface="Courier New" panose="02070309020205020404" pitchFamily="49" charset="0"/>
              </a:rPr>
              <a:t>3. Standard deviation: the squared root of variance.</a:t>
            </a:r>
            <a:r>
              <a:rPr lang="en-GB" sz="2400" dirty="0">
                <a:latin typeface="Courier New" panose="02070309020205020404" pitchFamily="49" charset="0"/>
                <a:cs typeface="Courier New" panose="02070309020205020404" pitchFamily="49" charset="0"/>
              </a:rPr>
              <a:t>	</a:t>
            </a:r>
          </a:p>
          <a:p>
            <a:pPr marL="0" indent="0">
              <a:buNone/>
            </a:pPr>
            <a:r>
              <a:rPr lang="en-GB" sz="2400" b="1" dirty="0">
                <a:solidFill>
                  <a:srgbClr val="0000CC"/>
                </a:solidFill>
                <a:latin typeface="Courier New" panose="02070309020205020404" pitchFamily="49" charset="0"/>
                <a:cs typeface="Courier New" panose="02070309020205020404" pitchFamily="49" charset="0"/>
              </a:rPr>
              <a:t>&gt; </a:t>
            </a:r>
            <a:r>
              <a:rPr lang="en-GB" sz="2400" b="1" dirty="0" err="1">
                <a:solidFill>
                  <a:srgbClr val="0000CC"/>
                </a:solidFill>
                <a:latin typeface="Courier New" panose="02070309020205020404" pitchFamily="49" charset="0"/>
                <a:cs typeface="Courier New" panose="02070309020205020404" pitchFamily="49" charset="0"/>
              </a:rPr>
              <a:t>sd</a:t>
            </a:r>
            <a:r>
              <a:rPr lang="en-GB" sz="2400" b="1" dirty="0">
                <a:solidFill>
                  <a:srgbClr val="0000CC"/>
                </a:solidFill>
                <a:latin typeface="Courier New" panose="02070309020205020404" pitchFamily="49" charset="0"/>
                <a:cs typeface="Courier New" panose="02070309020205020404" pitchFamily="49" charset="0"/>
              </a:rPr>
              <a:t>(consonants)</a:t>
            </a:r>
          </a:p>
          <a:p>
            <a:pPr marL="0" indent="0">
              <a:buNone/>
            </a:pPr>
            <a:r>
              <a:rPr lang="en-GB" sz="2400" dirty="0">
                <a:latin typeface="Courier New" panose="02070309020205020404" pitchFamily="49" charset="0"/>
                <a:cs typeface="Courier New" panose="02070309020205020404" pitchFamily="49" charset="0"/>
              </a:rPr>
              <a:t>[1] 8.312118</a:t>
            </a:r>
          </a:p>
          <a:p>
            <a:pPr marL="0" indent="0">
              <a:buNone/>
            </a:pPr>
            <a:endParaRPr lang="en-GB"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45407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0B313-15BD-42A6-B34B-2501EB985DB4}"/>
              </a:ext>
            </a:extLst>
          </p:cNvPr>
          <p:cNvSpPr>
            <a:spLocks noGrp="1"/>
          </p:cNvSpPr>
          <p:nvPr>
            <p:ph type="title"/>
          </p:nvPr>
        </p:nvSpPr>
        <p:spPr/>
        <p:txBody>
          <a:bodyPr/>
          <a:lstStyle/>
          <a:p>
            <a:r>
              <a:rPr lang="en-US" dirty="0"/>
              <a:t>Interquartile Range (IQR)</a:t>
            </a:r>
          </a:p>
        </p:txBody>
      </p:sp>
      <p:sp>
        <p:nvSpPr>
          <p:cNvPr id="3" name="Content Placeholder 2">
            <a:extLst>
              <a:ext uri="{FF2B5EF4-FFF2-40B4-BE49-F238E27FC236}">
                <a16:creationId xmlns:a16="http://schemas.microsoft.com/office/drawing/2014/main" id="{481442A5-9234-4D4E-9A0B-6902A748754B}"/>
              </a:ext>
            </a:extLst>
          </p:cNvPr>
          <p:cNvSpPr>
            <a:spLocks noGrp="1"/>
          </p:cNvSpPr>
          <p:nvPr>
            <p:ph idx="1"/>
          </p:nvPr>
        </p:nvSpPr>
        <p:spPr/>
        <p:txBody>
          <a:bodyPr>
            <a:normAutofit fontScale="85000" lnSpcReduction="20000"/>
          </a:bodyPr>
          <a:lstStyle/>
          <a:p>
            <a:r>
              <a:rPr lang="en-GB" dirty="0"/>
              <a:t>IQR represents the difference between the third (75%) and the first (25%) quartiles. Recall that the third quartile was 26, and the first quartile was 16. Therefore, the IQR is 26 – 16 = 10. Alternatively, it can be computed as follows:</a:t>
            </a:r>
          </a:p>
          <a:p>
            <a:endParaRPr lang="en-GB" dirty="0"/>
          </a:p>
          <a:p>
            <a:pPr marL="0" indent="0">
              <a:buNone/>
            </a:pPr>
            <a:r>
              <a:rPr lang="en-GB" b="1" dirty="0">
                <a:solidFill>
                  <a:srgbClr val="0000CC"/>
                </a:solidFill>
                <a:latin typeface="Courier New" panose="02070309020205020404" pitchFamily="49" charset="0"/>
                <a:cs typeface="Courier New" panose="02070309020205020404" pitchFamily="49" charset="0"/>
              </a:rPr>
              <a:t>&gt; IQR(consonants)</a:t>
            </a:r>
          </a:p>
          <a:p>
            <a:pPr marL="0" indent="0">
              <a:buNone/>
            </a:pPr>
            <a:r>
              <a:rPr lang="en-GB" dirty="0">
                <a:latin typeface="Courier New" panose="02070309020205020404" pitchFamily="49" charset="0"/>
                <a:cs typeface="Courier New" panose="02070309020205020404" pitchFamily="49" charset="0"/>
              </a:rPr>
              <a:t>[1] 10</a:t>
            </a:r>
          </a:p>
          <a:p>
            <a:endParaRPr lang="en-GB" dirty="0"/>
          </a:p>
          <a:p>
            <a:r>
              <a:rPr lang="en-GB" dirty="0"/>
              <a:t>The IQR can be regarded as a more robust measure of dispersion than variance and standard deviation. Robustness here means stability in the presence of outliers – very untypical observations that deviate greatly from the rest of the distribution. At the same time, IQR discards a lot of data (actually, 50%). </a:t>
            </a:r>
          </a:p>
          <a:p>
            <a:endParaRPr lang="en-US" dirty="0"/>
          </a:p>
        </p:txBody>
      </p:sp>
    </p:spTree>
    <p:extLst>
      <p:ext uri="{BB962C8B-B14F-4D97-AF65-F5344CB8AC3E}">
        <p14:creationId xmlns:p14="http://schemas.microsoft.com/office/powerpoint/2010/main" val="2562846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A855C-BAE7-4865-83D0-4D70ACA30E88}"/>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0923360A-819A-4AA6-BB68-6AB7C99BCBAE}"/>
              </a:ext>
            </a:extLst>
          </p:cNvPr>
          <p:cNvSpPr>
            <a:spLocks noGrp="1"/>
          </p:cNvSpPr>
          <p:nvPr>
            <p:ph idx="1"/>
          </p:nvPr>
        </p:nvSpPr>
        <p:spPr/>
        <p:txBody>
          <a:bodyPr/>
          <a:lstStyle/>
          <a:p>
            <a:r>
              <a:rPr lang="en-US" dirty="0"/>
              <a:t>Are the vowel inventories less or more variable than the consonant inventories?</a:t>
            </a:r>
          </a:p>
          <a:p>
            <a:r>
              <a:rPr lang="en-US" dirty="0"/>
              <a:t>Can you think of an explanation?</a:t>
            </a:r>
          </a:p>
        </p:txBody>
      </p:sp>
    </p:spTree>
    <p:extLst>
      <p:ext uri="{BB962C8B-B14F-4D97-AF65-F5344CB8AC3E}">
        <p14:creationId xmlns:p14="http://schemas.microsoft.com/office/powerpoint/2010/main" val="3771299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9F20-2301-451D-A06D-73FF442DBD04}"/>
              </a:ext>
            </a:extLst>
          </p:cNvPr>
          <p:cNvSpPr>
            <a:spLocks noGrp="1"/>
          </p:cNvSpPr>
          <p:nvPr>
            <p:ph type="title"/>
          </p:nvPr>
        </p:nvSpPr>
        <p:spPr/>
        <p:txBody>
          <a:bodyPr/>
          <a:lstStyle/>
          <a:p>
            <a:r>
              <a:rPr lang="en-GB" dirty="0"/>
              <a:t>Why care about dispersion?</a:t>
            </a:r>
          </a:p>
        </p:txBody>
      </p:sp>
      <p:sp>
        <p:nvSpPr>
          <p:cNvPr id="3" name="Content Placeholder 2">
            <a:extLst>
              <a:ext uri="{FF2B5EF4-FFF2-40B4-BE49-F238E27FC236}">
                <a16:creationId xmlns:a16="http://schemas.microsoft.com/office/drawing/2014/main" id="{32F7DF38-BFFA-4B1C-994D-B8E8284D8AD9}"/>
              </a:ext>
            </a:extLst>
          </p:cNvPr>
          <p:cNvSpPr>
            <a:spLocks noGrp="1"/>
          </p:cNvSpPr>
          <p:nvPr>
            <p:ph idx="1"/>
          </p:nvPr>
        </p:nvSpPr>
        <p:spPr/>
        <p:txBody>
          <a:bodyPr/>
          <a:lstStyle/>
          <a:p>
            <a:r>
              <a:rPr lang="en-GB" dirty="0"/>
              <a:t>Consider two countries with a similar average income per capita. In one country the variance and standard deviation are relatively small because the finances are distributed fairly, whereas in the other they are very large because of several billionaires and many extremely poor people. Although the means are identical, life in the two countries will differ dramatically. </a:t>
            </a:r>
          </a:p>
          <a:p>
            <a:endParaRPr lang="en-GB" dirty="0"/>
          </a:p>
        </p:txBody>
      </p:sp>
    </p:spTree>
    <p:extLst>
      <p:ext uri="{BB962C8B-B14F-4D97-AF65-F5344CB8AC3E}">
        <p14:creationId xmlns:p14="http://schemas.microsoft.com/office/powerpoint/2010/main" val="785977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5799-A664-4A14-B8A4-213AAF4694B6}"/>
              </a:ext>
            </a:extLst>
          </p:cNvPr>
          <p:cNvSpPr>
            <a:spLocks noGrp="1"/>
          </p:cNvSpPr>
          <p:nvPr>
            <p:ph type="title"/>
          </p:nvPr>
        </p:nvSpPr>
        <p:spPr/>
        <p:txBody>
          <a:bodyPr/>
          <a:lstStyle/>
          <a:p>
            <a:r>
              <a:rPr lang="en-GB" dirty="0"/>
              <a:t>Statisticians make jokes, too </a:t>
            </a:r>
            <a:r>
              <a:rPr lang="en-GB" dirty="0">
                <a:sym typeface="Wingdings" panose="05000000000000000000" pitchFamily="2" charset="2"/>
              </a:rPr>
              <a:t></a:t>
            </a:r>
            <a:endParaRPr lang="en-GB" dirty="0"/>
          </a:p>
        </p:txBody>
      </p:sp>
      <p:sp>
        <p:nvSpPr>
          <p:cNvPr id="3" name="Content Placeholder 2">
            <a:extLst>
              <a:ext uri="{FF2B5EF4-FFF2-40B4-BE49-F238E27FC236}">
                <a16:creationId xmlns:a16="http://schemas.microsoft.com/office/drawing/2014/main" id="{59CA669F-95EE-4E95-972D-ED9C7658494A}"/>
              </a:ext>
            </a:extLst>
          </p:cNvPr>
          <p:cNvSpPr>
            <a:spLocks noGrp="1"/>
          </p:cNvSpPr>
          <p:nvPr>
            <p:ph idx="1"/>
          </p:nvPr>
        </p:nvSpPr>
        <p:spPr>
          <a:xfrm>
            <a:off x="628650" y="1825625"/>
            <a:ext cx="3211830" cy="4351338"/>
          </a:xfrm>
        </p:spPr>
        <p:txBody>
          <a:bodyPr/>
          <a:lstStyle/>
          <a:p>
            <a:r>
              <a:rPr lang="en-GB" dirty="0"/>
              <a:t>If your head is in the oven, and your feet are in the fridge, on average you're quite comfortable. </a:t>
            </a:r>
          </a:p>
          <a:p>
            <a:endParaRPr lang="en-GB" dirty="0"/>
          </a:p>
        </p:txBody>
      </p:sp>
      <p:pic>
        <p:nvPicPr>
          <p:cNvPr id="4" name="Picture 3">
            <a:extLst>
              <a:ext uri="{FF2B5EF4-FFF2-40B4-BE49-F238E27FC236}">
                <a16:creationId xmlns:a16="http://schemas.microsoft.com/office/drawing/2014/main" id="{BF0EE95C-8F10-4AFB-AE21-55742C736EBF}"/>
              </a:ext>
            </a:extLst>
          </p:cNvPr>
          <p:cNvPicPr>
            <a:picLocks noChangeAspect="1"/>
          </p:cNvPicPr>
          <p:nvPr/>
        </p:nvPicPr>
        <p:blipFill>
          <a:blip r:embed="rId2"/>
          <a:stretch>
            <a:fillRect/>
          </a:stretch>
        </p:blipFill>
        <p:spPr>
          <a:xfrm>
            <a:off x="4723140" y="1924323"/>
            <a:ext cx="3384540" cy="4510013"/>
          </a:xfrm>
          <a:prstGeom prst="rect">
            <a:avLst/>
          </a:prstGeom>
        </p:spPr>
      </p:pic>
      <p:sp>
        <p:nvSpPr>
          <p:cNvPr id="5" name="TextBox 4">
            <a:extLst>
              <a:ext uri="{FF2B5EF4-FFF2-40B4-BE49-F238E27FC236}">
                <a16:creationId xmlns:a16="http://schemas.microsoft.com/office/drawing/2014/main" id="{DEF16D38-DA1D-40AA-B047-7EA1717D2B8F}"/>
              </a:ext>
            </a:extLst>
          </p:cNvPr>
          <p:cNvSpPr txBox="1"/>
          <p:nvPr/>
        </p:nvSpPr>
        <p:spPr>
          <a:xfrm>
            <a:off x="4704080" y="6464816"/>
            <a:ext cx="3810000" cy="369332"/>
          </a:xfrm>
          <a:prstGeom prst="rect">
            <a:avLst/>
          </a:prstGeom>
          <a:noFill/>
        </p:spPr>
        <p:txBody>
          <a:bodyPr wrap="square" rtlCol="0">
            <a:spAutoFit/>
          </a:bodyPr>
          <a:lstStyle/>
          <a:p>
            <a:r>
              <a:rPr lang="en-GB" dirty="0"/>
              <a:t>Image from moneymarketing.co.uk</a:t>
            </a:r>
          </a:p>
        </p:txBody>
      </p:sp>
    </p:spTree>
    <p:extLst>
      <p:ext uri="{BB962C8B-B14F-4D97-AF65-F5344CB8AC3E}">
        <p14:creationId xmlns:p14="http://schemas.microsoft.com/office/powerpoint/2010/main" val="854676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918C1-2892-4CB3-A805-CE4EF23DBA16}"/>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8F84CA31-E154-4B0F-BE54-34ACC39B68EB}"/>
              </a:ext>
            </a:extLst>
          </p:cNvPr>
          <p:cNvSpPr>
            <a:spLocks noGrp="1"/>
          </p:cNvSpPr>
          <p:nvPr>
            <p:ph idx="1"/>
          </p:nvPr>
        </p:nvSpPr>
        <p:spPr/>
        <p:txBody>
          <a:bodyPr/>
          <a:lstStyle/>
          <a:p>
            <a:r>
              <a:rPr lang="en-US" dirty="0"/>
              <a:t>You will need several datasets for the analyses.</a:t>
            </a:r>
          </a:p>
          <a:p>
            <a:r>
              <a:rPr lang="en-US" dirty="0"/>
              <a:t>They can be downloaded from the GitHub directory (the .</a:t>
            </a:r>
            <a:r>
              <a:rPr lang="en-US" dirty="0" err="1"/>
              <a:t>RData</a:t>
            </a:r>
            <a:r>
              <a:rPr lang="en-US" dirty="0"/>
              <a:t> files). Copy them to the working directory. </a:t>
            </a:r>
          </a:p>
          <a:p>
            <a:r>
              <a:rPr lang="en-US" dirty="0"/>
              <a:t>In order to know where your working directory is, type </a:t>
            </a:r>
          </a:p>
          <a:p>
            <a:pPr marL="0" indent="0">
              <a:buNone/>
            </a:pPr>
            <a:r>
              <a:rPr lang="en-US" sz="2400" b="1" dirty="0">
                <a:solidFill>
                  <a:srgbClr val="0000CC"/>
                </a:solidFill>
                <a:latin typeface="Courier New" panose="02070309020205020404" pitchFamily="49" charset="0"/>
                <a:cs typeface="Courier New" panose="02070309020205020404" pitchFamily="49" charset="0"/>
              </a:rPr>
              <a:t>&gt; </a:t>
            </a:r>
            <a:r>
              <a:rPr lang="en-US" sz="2400" b="1" dirty="0" err="1">
                <a:solidFill>
                  <a:srgbClr val="0000CC"/>
                </a:solidFill>
                <a:latin typeface="Courier New" panose="02070309020205020404" pitchFamily="49" charset="0"/>
                <a:cs typeface="Courier New" panose="02070309020205020404" pitchFamily="49" charset="0"/>
              </a:rPr>
              <a:t>getwd</a:t>
            </a:r>
            <a:r>
              <a:rPr lang="en-US" sz="2400" b="1" dirty="0">
                <a:solidFill>
                  <a:srgbClr val="0000CC"/>
                </a:solidFill>
                <a:latin typeface="Courier New" panose="02070309020205020404" pitchFamily="49" charset="0"/>
                <a:cs typeface="Courier New" panose="02070309020205020404" pitchFamily="49" charset="0"/>
              </a:rPr>
              <a:t>()</a:t>
            </a:r>
          </a:p>
          <a:p>
            <a:r>
              <a:rPr lang="en-US" dirty="0"/>
              <a:t>In order to use a dataset, click on it in the tab Files and agree to load it to the workspace.</a:t>
            </a:r>
          </a:p>
        </p:txBody>
      </p:sp>
    </p:spTree>
    <p:extLst>
      <p:ext uri="{BB962C8B-B14F-4D97-AF65-F5344CB8AC3E}">
        <p14:creationId xmlns:p14="http://schemas.microsoft.com/office/powerpoint/2010/main" val="2674777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85A2-F0DA-4ABE-97F1-13984E29BFD7}"/>
              </a:ext>
            </a:extLst>
          </p:cNvPr>
          <p:cNvSpPr>
            <a:spLocks noGrp="1"/>
          </p:cNvSpPr>
          <p:nvPr>
            <p:ph type="title"/>
          </p:nvPr>
        </p:nvSpPr>
        <p:spPr/>
        <p:txBody>
          <a:bodyPr/>
          <a:lstStyle/>
          <a:p>
            <a:r>
              <a:rPr lang="en-GB" dirty="0"/>
              <a:t>Boxplot</a:t>
            </a:r>
          </a:p>
        </p:txBody>
      </p:sp>
      <p:sp>
        <p:nvSpPr>
          <p:cNvPr id="3" name="Content Placeholder 2">
            <a:extLst>
              <a:ext uri="{FF2B5EF4-FFF2-40B4-BE49-F238E27FC236}">
                <a16:creationId xmlns:a16="http://schemas.microsoft.com/office/drawing/2014/main" id="{AE086E4B-D813-4A01-9B7A-EC30FCDF20F4}"/>
              </a:ext>
            </a:extLst>
          </p:cNvPr>
          <p:cNvSpPr>
            <a:spLocks noGrp="1"/>
          </p:cNvSpPr>
          <p:nvPr>
            <p:ph idx="1"/>
          </p:nvPr>
        </p:nvSpPr>
        <p:spPr/>
        <p:txBody>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boxplot(consonants)</a:t>
            </a:r>
          </a:p>
          <a:p>
            <a:pPr marL="0" indent="0">
              <a:buNone/>
            </a:pPr>
            <a:endParaRPr lang="en-GB" dirty="0">
              <a:solidFill>
                <a:srgbClr val="0000CC"/>
              </a:solidFill>
            </a:endParaRPr>
          </a:p>
          <a:p>
            <a:pPr marL="0" indent="0">
              <a:buNone/>
            </a:pPr>
            <a:r>
              <a:rPr lang="en-GB" dirty="0"/>
              <a:t>A bit more sophisticated: </a:t>
            </a:r>
          </a:p>
          <a:p>
            <a:pPr marL="0" indent="0">
              <a:buNone/>
            </a:pPr>
            <a:endParaRPr lang="en-GB" dirty="0">
              <a:solidFill>
                <a:srgbClr val="0000CC"/>
              </a:solidFill>
            </a:endParaRPr>
          </a:p>
          <a:p>
            <a:pPr marL="0" indent="0">
              <a:buNone/>
            </a:pPr>
            <a:r>
              <a:rPr lang="en-GB" sz="2000" b="1" dirty="0">
                <a:solidFill>
                  <a:srgbClr val="0000CC"/>
                </a:solidFill>
                <a:latin typeface="Courier New" panose="02070309020205020404" pitchFamily="49" charset="0"/>
                <a:cs typeface="Courier New" panose="02070309020205020404" pitchFamily="49" charset="0"/>
              </a:rPr>
              <a:t>&gt; boxplot(consonants, main = "Consonant inventories", </a:t>
            </a:r>
            <a:r>
              <a:rPr lang="en-GB" sz="2000" b="1" dirty="0" err="1">
                <a:solidFill>
                  <a:srgbClr val="0000CC"/>
                </a:solidFill>
                <a:latin typeface="Courier New" panose="02070309020205020404" pitchFamily="49" charset="0"/>
                <a:cs typeface="Courier New" panose="02070309020205020404" pitchFamily="49" charset="0"/>
              </a:rPr>
              <a:t>ylab</a:t>
            </a:r>
            <a:r>
              <a:rPr lang="en-GB" sz="2000" b="1" dirty="0">
                <a:solidFill>
                  <a:srgbClr val="0000CC"/>
                </a:solidFill>
                <a:latin typeface="Courier New" panose="02070309020205020404" pitchFamily="49" charset="0"/>
                <a:cs typeface="Courier New" panose="02070309020205020404" pitchFamily="49" charset="0"/>
              </a:rPr>
              <a:t> = "inventory size") </a:t>
            </a:r>
          </a:p>
        </p:txBody>
      </p:sp>
    </p:spTree>
    <p:extLst>
      <p:ext uri="{BB962C8B-B14F-4D97-AF65-F5344CB8AC3E}">
        <p14:creationId xmlns:p14="http://schemas.microsoft.com/office/powerpoint/2010/main" val="3933225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18F12DF-F1AE-427D-BCC8-B6D2AC08CD0A}"/>
              </a:ext>
            </a:extLst>
          </p:cNvPr>
          <p:cNvPicPr>
            <a:picLocks noChangeAspect="1"/>
          </p:cNvPicPr>
          <p:nvPr/>
        </p:nvPicPr>
        <p:blipFill>
          <a:blip r:embed="rId2"/>
          <a:stretch>
            <a:fillRect/>
          </a:stretch>
        </p:blipFill>
        <p:spPr>
          <a:xfrm>
            <a:off x="111761" y="2296159"/>
            <a:ext cx="4265306" cy="4015739"/>
          </a:xfrm>
          <a:prstGeom prst="rect">
            <a:avLst/>
          </a:prstGeom>
        </p:spPr>
      </p:pic>
      <p:sp>
        <p:nvSpPr>
          <p:cNvPr id="2" name="Title 1">
            <a:extLst>
              <a:ext uri="{FF2B5EF4-FFF2-40B4-BE49-F238E27FC236}">
                <a16:creationId xmlns:a16="http://schemas.microsoft.com/office/drawing/2014/main" id="{FC8CA41A-04C9-42D6-AF47-C17AD3EDE81B}"/>
              </a:ext>
            </a:extLst>
          </p:cNvPr>
          <p:cNvSpPr>
            <a:spLocks noGrp="1"/>
          </p:cNvSpPr>
          <p:nvPr>
            <p:ph type="title"/>
          </p:nvPr>
        </p:nvSpPr>
        <p:spPr/>
        <p:txBody>
          <a:bodyPr/>
          <a:lstStyle/>
          <a:p>
            <a:r>
              <a:rPr lang="en-GB" dirty="0"/>
              <a:t>Box-and-whisker plot</a:t>
            </a:r>
          </a:p>
        </p:txBody>
      </p:sp>
      <p:sp>
        <p:nvSpPr>
          <p:cNvPr id="3" name="Content Placeholder 2">
            <a:extLst>
              <a:ext uri="{FF2B5EF4-FFF2-40B4-BE49-F238E27FC236}">
                <a16:creationId xmlns:a16="http://schemas.microsoft.com/office/drawing/2014/main" id="{F328627E-8453-4E6D-AAFE-AB9FE783D43C}"/>
              </a:ext>
            </a:extLst>
          </p:cNvPr>
          <p:cNvSpPr>
            <a:spLocks noGrp="1"/>
          </p:cNvSpPr>
          <p:nvPr>
            <p:ph idx="1"/>
          </p:nvPr>
        </p:nvSpPr>
        <p:spPr/>
        <p:txBody>
          <a:bodyPr/>
          <a:lstStyle/>
          <a:p>
            <a:endParaRPr lang="en-GB" dirty="0"/>
          </a:p>
        </p:txBody>
      </p:sp>
      <p:sp>
        <p:nvSpPr>
          <p:cNvPr id="5" name="TextBox 4">
            <a:extLst>
              <a:ext uri="{FF2B5EF4-FFF2-40B4-BE49-F238E27FC236}">
                <a16:creationId xmlns:a16="http://schemas.microsoft.com/office/drawing/2014/main" id="{09EA001C-2FDB-4D1B-B169-96F3F6CC1F40}"/>
              </a:ext>
            </a:extLst>
          </p:cNvPr>
          <p:cNvSpPr txBox="1"/>
          <p:nvPr/>
        </p:nvSpPr>
        <p:spPr>
          <a:xfrm>
            <a:off x="4805680" y="2368155"/>
            <a:ext cx="3719830" cy="3970318"/>
          </a:xfrm>
          <a:prstGeom prst="rect">
            <a:avLst/>
          </a:prstGeom>
          <a:noFill/>
        </p:spPr>
        <p:txBody>
          <a:bodyPr wrap="square" rtlCol="0">
            <a:spAutoFit/>
          </a:bodyPr>
          <a:lstStyle/>
          <a:p>
            <a:r>
              <a:rPr lang="en-GB" dirty="0"/>
              <a:t>Outliers (more that 1.5 times IQR)</a:t>
            </a:r>
          </a:p>
          <a:p>
            <a:endParaRPr lang="en-GB" dirty="0"/>
          </a:p>
          <a:p>
            <a:r>
              <a:rPr lang="en-GB" dirty="0"/>
              <a:t>Upper whisker:  max.1.5 times IQR from the upper hinge</a:t>
            </a:r>
          </a:p>
          <a:p>
            <a:endParaRPr lang="en-GB" dirty="0"/>
          </a:p>
          <a:p>
            <a:r>
              <a:rPr lang="en-GB" dirty="0"/>
              <a:t>Upper hinge: 3</a:t>
            </a:r>
            <a:r>
              <a:rPr lang="en-GB" baseline="30000" dirty="0"/>
              <a:t>rd</a:t>
            </a:r>
            <a:r>
              <a:rPr lang="en-GB" dirty="0"/>
              <a:t> quartile, or 75%</a:t>
            </a:r>
          </a:p>
          <a:p>
            <a:endParaRPr lang="en-GB" dirty="0"/>
          </a:p>
          <a:p>
            <a:r>
              <a:rPr lang="en-GB" dirty="0"/>
              <a:t>Median (or the 2</a:t>
            </a:r>
            <a:r>
              <a:rPr lang="en-GB" baseline="30000" dirty="0"/>
              <a:t>nd</a:t>
            </a:r>
            <a:r>
              <a:rPr lang="en-GB" dirty="0"/>
              <a:t> quartile, or 50%)</a:t>
            </a:r>
          </a:p>
          <a:p>
            <a:endParaRPr lang="en-GB" dirty="0"/>
          </a:p>
          <a:p>
            <a:r>
              <a:rPr lang="en-GB" dirty="0"/>
              <a:t>Lower hinge: the  1</a:t>
            </a:r>
            <a:r>
              <a:rPr lang="en-GB" baseline="30000" dirty="0"/>
              <a:t>st</a:t>
            </a:r>
            <a:r>
              <a:rPr lang="en-GB" dirty="0"/>
              <a:t> quartile, or first 25%</a:t>
            </a:r>
          </a:p>
          <a:p>
            <a:endParaRPr lang="en-GB" dirty="0"/>
          </a:p>
          <a:p>
            <a:r>
              <a:rPr lang="en-GB" dirty="0"/>
              <a:t>Lower whisker: max. 1.5 times IQR from the lower hinge</a:t>
            </a:r>
          </a:p>
        </p:txBody>
      </p:sp>
      <p:cxnSp>
        <p:nvCxnSpPr>
          <p:cNvPr id="9" name="Straight Arrow Connector 8">
            <a:extLst>
              <a:ext uri="{FF2B5EF4-FFF2-40B4-BE49-F238E27FC236}">
                <a16:creationId xmlns:a16="http://schemas.microsoft.com/office/drawing/2014/main" id="{38CB634D-8C04-45A0-B941-B3468C1B0B60}"/>
              </a:ext>
            </a:extLst>
          </p:cNvPr>
          <p:cNvCxnSpPr/>
          <p:nvPr/>
        </p:nvCxnSpPr>
        <p:spPr>
          <a:xfrm flipH="1">
            <a:off x="2753360" y="2641600"/>
            <a:ext cx="1727200" cy="599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CE08442-8D35-4833-AF14-AB294303CDF6}"/>
              </a:ext>
            </a:extLst>
          </p:cNvPr>
          <p:cNvCxnSpPr>
            <a:cxnSpLocks/>
          </p:cNvCxnSpPr>
          <p:nvPr/>
        </p:nvCxnSpPr>
        <p:spPr>
          <a:xfrm flipH="1">
            <a:off x="2987040" y="3048000"/>
            <a:ext cx="1808480" cy="436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8040BB8-897D-4D02-B191-73D9E97709A7}"/>
              </a:ext>
            </a:extLst>
          </p:cNvPr>
          <p:cNvCxnSpPr>
            <a:cxnSpLocks/>
          </p:cNvCxnSpPr>
          <p:nvPr/>
        </p:nvCxnSpPr>
        <p:spPr>
          <a:xfrm flipH="1">
            <a:off x="3159760" y="3759200"/>
            <a:ext cx="1635760" cy="436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F53E62E-CA86-4679-9601-E9A8640D2F7A}"/>
              </a:ext>
            </a:extLst>
          </p:cNvPr>
          <p:cNvCxnSpPr>
            <a:cxnSpLocks/>
          </p:cNvCxnSpPr>
          <p:nvPr/>
        </p:nvCxnSpPr>
        <p:spPr>
          <a:xfrm flipH="1">
            <a:off x="3241040" y="4318000"/>
            <a:ext cx="155448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67FCB9-D82D-4BF8-8D89-D8D0B0B6C065}"/>
              </a:ext>
            </a:extLst>
          </p:cNvPr>
          <p:cNvCxnSpPr>
            <a:cxnSpLocks/>
          </p:cNvCxnSpPr>
          <p:nvPr/>
        </p:nvCxnSpPr>
        <p:spPr>
          <a:xfrm flipH="1" flipV="1">
            <a:off x="3241040" y="4693920"/>
            <a:ext cx="1554480" cy="223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D1C5AAE-C6F0-4474-898F-07067760FAD2}"/>
              </a:ext>
            </a:extLst>
          </p:cNvPr>
          <p:cNvCxnSpPr>
            <a:cxnSpLocks/>
          </p:cNvCxnSpPr>
          <p:nvPr/>
        </p:nvCxnSpPr>
        <p:spPr>
          <a:xfrm flipH="1" flipV="1">
            <a:off x="2987040" y="5100320"/>
            <a:ext cx="1808480" cy="701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849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B40E9-1046-470E-8AB2-BEC8F0131CC3}"/>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AC9AE8F6-779D-4AE7-8719-921D01156A4E}"/>
              </a:ext>
            </a:extLst>
          </p:cNvPr>
          <p:cNvSpPr>
            <a:spLocks noGrp="1"/>
          </p:cNvSpPr>
          <p:nvPr>
            <p:ph idx="1"/>
          </p:nvPr>
        </p:nvSpPr>
        <p:spPr/>
        <p:txBody>
          <a:bodyPr/>
          <a:lstStyle/>
          <a:p>
            <a:r>
              <a:rPr lang="en-US" dirty="0"/>
              <a:t>Try to predict where these points will be located in the case of vowel inventories.</a:t>
            </a:r>
          </a:p>
          <a:p>
            <a:r>
              <a:rPr lang="en-US" dirty="0"/>
              <a:t>Make the plot. Have your predictions been confirmed?</a:t>
            </a:r>
          </a:p>
        </p:txBody>
      </p:sp>
    </p:spTree>
    <p:extLst>
      <p:ext uri="{BB962C8B-B14F-4D97-AF65-F5344CB8AC3E}">
        <p14:creationId xmlns:p14="http://schemas.microsoft.com/office/powerpoint/2010/main" val="3575334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2CBA-7199-451B-A6DE-579305761FB9}"/>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52E42FA5-5D47-4591-93A1-6844C72EDE64}"/>
              </a:ext>
            </a:extLst>
          </p:cNvPr>
          <p:cNvSpPr>
            <a:spLocks noGrp="1"/>
          </p:cNvSpPr>
          <p:nvPr>
            <p:ph idx="1"/>
          </p:nvPr>
        </p:nvSpPr>
        <p:spPr/>
        <p:txBody>
          <a:bodyPr/>
          <a:lstStyle/>
          <a:p>
            <a:pPr marL="514350" indent="-514350">
              <a:buAutoNum type="arabicPeriod"/>
            </a:pPr>
            <a:r>
              <a:rPr lang="en-GB" dirty="0"/>
              <a:t>Descriptive statistics and visualization of quantitative data</a:t>
            </a:r>
          </a:p>
          <a:p>
            <a:pPr marL="514350" indent="-514350">
              <a:buAutoNum type="arabicPeriod"/>
            </a:pPr>
            <a:r>
              <a:rPr lang="en-GB" dirty="0">
                <a:solidFill>
                  <a:srgbClr val="FF0000"/>
                </a:solidFill>
              </a:rPr>
              <a:t>Comparing two groups: t-test</a:t>
            </a:r>
          </a:p>
          <a:p>
            <a:pPr lvl="1"/>
            <a:r>
              <a:rPr lang="en-GB" dirty="0">
                <a:solidFill>
                  <a:srgbClr val="FF0000"/>
                </a:solidFill>
              </a:rPr>
              <a:t>For independent samples</a:t>
            </a:r>
          </a:p>
          <a:p>
            <a:pPr lvl="1"/>
            <a:r>
              <a:rPr lang="en-GB" dirty="0"/>
              <a:t>For dependent samples</a:t>
            </a:r>
          </a:p>
          <a:p>
            <a:pPr marL="514350" indent="-514350">
              <a:buAutoNum type="arabicPeriod"/>
            </a:pPr>
            <a:r>
              <a:rPr lang="en-GB" dirty="0"/>
              <a:t>Two variables: correlation analysis</a:t>
            </a:r>
          </a:p>
          <a:p>
            <a:pPr marL="514350" indent="-514350">
              <a:buAutoNum type="arabicPeriod"/>
            </a:pPr>
            <a:endParaRPr lang="en-GB" dirty="0"/>
          </a:p>
        </p:txBody>
      </p:sp>
    </p:spTree>
    <p:extLst>
      <p:ext uri="{BB962C8B-B14F-4D97-AF65-F5344CB8AC3E}">
        <p14:creationId xmlns:p14="http://schemas.microsoft.com/office/powerpoint/2010/main" val="3621935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9C748-96A5-4C74-87FC-6934B9264D37}"/>
              </a:ext>
            </a:extLst>
          </p:cNvPr>
          <p:cNvSpPr>
            <a:spLocks noGrp="1"/>
          </p:cNvSpPr>
          <p:nvPr>
            <p:ph type="title"/>
          </p:nvPr>
        </p:nvSpPr>
        <p:spPr/>
        <p:txBody>
          <a:bodyPr/>
          <a:lstStyle/>
          <a:p>
            <a:r>
              <a:rPr lang="en-US" dirty="0"/>
              <a:t>t-test: examples of applications</a:t>
            </a:r>
          </a:p>
        </p:txBody>
      </p:sp>
      <p:sp>
        <p:nvSpPr>
          <p:cNvPr id="3" name="Content Placeholder 2">
            <a:extLst>
              <a:ext uri="{FF2B5EF4-FFF2-40B4-BE49-F238E27FC236}">
                <a16:creationId xmlns:a16="http://schemas.microsoft.com/office/drawing/2014/main" id="{F5478DCA-D544-4162-B73B-5F33C4012AE2}"/>
              </a:ext>
            </a:extLst>
          </p:cNvPr>
          <p:cNvSpPr>
            <a:spLocks noGrp="1"/>
          </p:cNvSpPr>
          <p:nvPr>
            <p:ph idx="1"/>
          </p:nvPr>
        </p:nvSpPr>
        <p:spPr/>
        <p:txBody>
          <a:bodyPr/>
          <a:lstStyle/>
          <a:p>
            <a:r>
              <a:rPr lang="en-US" dirty="0"/>
              <a:t>Do language learners who are taught by an innovative method show better results than those who are taught traditionally? </a:t>
            </a:r>
          </a:p>
          <a:p>
            <a:r>
              <a:rPr lang="en-US" dirty="0"/>
              <a:t>Do speakers of one language variety speak faster than speakers of another variety? </a:t>
            </a:r>
          </a:p>
          <a:p>
            <a:r>
              <a:rPr lang="en-US" dirty="0"/>
              <a:t>Do people of one gender use more hedging constructions than people of another?</a:t>
            </a:r>
          </a:p>
          <a:p>
            <a:endParaRPr lang="en-US" dirty="0"/>
          </a:p>
        </p:txBody>
      </p:sp>
    </p:spTree>
    <p:extLst>
      <p:ext uri="{BB962C8B-B14F-4D97-AF65-F5344CB8AC3E}">
        <p14:creationId xmlns:p14="http://schemas.microsoft.com/office/powerpoint/2010/main" val="2181014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0DD3-383C-442B-B254-E2C5761C740F}"/>
              </a:ext>
            </a:extLst>
          </p:cNvPr>
          <p:cNvSpPr>
            <a:spLocks noGrp="1"/>
          </p:cNvSpPr>
          <p:nvPr>
            <p:ph type="title"/>
          </p:nvPr>
        </p:nvSpPr>
        <p:spPr/>
        <p:txBody>
          <a:bodyPr/>
          <a:lstStyle/>
          <a:p>
            <a:r>
              <a:rPr lang="en-US" dirty="0"/>
              <a:t>Independent vs. dependent data</a:t>
            </a:r>
          </a:p>
        </p:txBody>
      </p:sp>
      <p:sp>
        <p:nvSpPr>
          <p:cNvPr id="3" name="Content Placeholder 2">
            <a:extLst>
              <a:ext uri="{FF2B5EF4-FFF2-40B4-BE49-F238E27FC236}">
                <a16:creationId xmlns:a16="http://schemas.microsoft.com/office/drawing/2014/main" id="{CEE7116E-052B-480C-9123-928E201B0B63}"/>
              </a:ext>
            </a:extLst>
          </p:cNvPr>
          <p:cNvSpPr>
            <a:spLocks noGrp="1"/>
          </p:cNvSpPr>
          <p:nvPr>
            <p:ph idx="1"/>
          </p:nvPr>
        </p:nvSpPr>
        <p:spPr/>
        <p:txBody>
          <a:bodyPr/>
          <a:lstStyle/>
          <a:p>
            <a:r>
              <a:rPr lang="en-US" dirty="0"/>
              <a:t>Independent: the observations in the two groups are not related. E.g. two groups of different students, two different sets of stimuli.</a:t>
            </a:r>
          </a:p>
          <a:p>
            <a:r>
              <a:rPr lang="en-US" dirty="0"/>
              <a:t>Dependent: the observations are related. E.g. each subject has two test scores, before and after the training. </a:t>
            </a:r>
          </a:p>
        </p:txBody>
      </p:sp>
    </p:spTree>
    <p:extLst>
      <p:ext uri="{BB962C8B-B14F-4D97-AF65-F5344CB8AC3E}">
        <p14:creationId xmlns:p14="http://schemas.microsoft.com/office/powerpoint/2010/main" val="690204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AE969-0638-447F-8C07-A74042D57AC5}"/>
              </a:ext>
            </a:extLst>
          </p:cNvPr>
          <p:cNvSpPr>
            <a:spLocks noGrp="1"/>
          </p:cNvSpPr>
          <p:nvPr>
            <p:ph type="title"/>
          </p:nvPr>
        </p:nvSpPr>
        <p:spPr/>
        <p:txBody>
          <a:bodyPr/>
          <a:lstStyle/>
          <a:p>
            <a:r>
              <a:rPr lang="en-US" dirty="0"/>
              <a:t>Analyticity vs. </a:t>
            </a:r>
            <a:r>
              <a:rPr lang="en-US" dirty="0" err="1"/>
              <a:t>syntheticity</a:t>
            </a:r>
            <a:endParaRPr lang="en-US" dirty="0"/>
          </a:p>
        </p:txBody>
      </p:sp>
      <p:sp>
        <p:nvSpPr>
          <p:cNvPr id="3" name="Content Placeholder 2">
            <a:extLst>
              <a:ext uri="{FF2B5EF4-FFF2-40B4-BE49-F238E27FC236}">
                <a16:creationId xmlns:a16="http://schemas.microsoft.com/office/drawing/2014/main" id="{7199102F-C530-42E8-AC7B-18F06059D07A}"/>
              </a:ext>
            </a:extLst>
          </p:cNvPr>
          <p:cNvSpPr>
            <a:spLocks noGrp="1"/>
          </p:cNvSpPr>
          <p:nvPr>
            <p:ph idx="1"/>
          </p:nvPr>
        </p:nvSpPr>
        <p:spPr/>
        <p:txBody>
          <a:bodyPr>
            <a:normAutofit lnSpcReduction="10000"/>
          </a:bodyPr>
          <a:lstStyle/>
          <a:p>
            <a:r>
              <a:rPr lang="en-US" dirty="0"/>
              <a:t>Languages are often described as analytic or synthetic. </a:t>
            </a:r>
          </a:p>
          <a:p>
            <a:r>
              <a:rPr lang="en-US" dirty="0"/>
              <a:t>In analytic languages, there is little morphology, and the grammatical meanings are expressed mostly with the help of function words, such as pre- and postpositions and auxiliaries, and word order. English, Mandarin Chinese.</a:t>
            </a:r>
          </a:p>
          <a:p>
            <a:r>
              <a:rPr lang="en-US" dirty="0"/>
              <a:t>In synthetic languages, the main role is played by grammatical morphemes. Latin, Estonian.</a:t>
            </a:r>
          </a:p>
          <a:p>
            <a:r>
              <a:rPr lang="en-US" dirty="0"/>
              <a:t>AI (analyticity index): the number of function words per 1,000 words in a text.</a:t>
            </a:r>
          </a:p>
        </p:txBody>
      </p:sp>
    </p:spTree>
    <p:extLst>
      <p:ext uri="{BB962C8B-B14F-4D97-AF65-F5344CB8AC3E}">
        <p14:creationId xmlns:p14="http://schemas.microsoft.com/office/powerpoint/2010/main" val="2039673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4A082-0BFF-4DA8-8F6F-ED2FEEF96A0E}"/>
              </a:ext>
            </a:extLst>
          </p:cNvPr>
          <p:cNvSpPr>
            <a:spLocks noGrp="1"/>
          </p:cNvSpPr>
          <p:nvPr>
            <p:ph type="title"/>
          </p:nvPr>
        </p:nvSpPr>
        <p:spPr/>
        <p:txBody>
          <a:bodyPr/>
          <a:lstStyle/>
          <a:p>
            <a:r>
              <a:rPr lang="en-US" dirty="0"/>
              <a:t>Dataset </a:t>
            </a:r>
            <a:r>
              <a:rPr lang="en-US" i="1" dirty="0"/>
              <a:t>analyticity</a:t>
            </a:r>
          </a:p>
        </p:txBody>
      </p:sp>
      <p:sp>
        <p:nvSpPr>
          <p:cNvPr id="3" name="Content Placeholder 2">
            <a:extLst>
              <a:ext uri="{FF2B5EF4-FFF2-40B4-BE49-F238E27FC236}">
                <a16:creationId xmlns:a16="http://schemas.microsoft.com/office/drawing/2014/main" id="{1D607099-09D9-44F8-BD25-D3E57A8B7FE2}"/>
              </a:ext>
            </a:extLst>
          </p:cNvPr>
          <p:cNvSpPr>
            <a:spLocks noGrp="1"/>
          </p:cNvSpPr>
          <p:nvPr>
            <p:ph idx="1"/>
          </p:nvPr>
        </p:nvSpPr>
        <p:spPr/>
        <p:txBody>
          <a:bodyPr>
            <a:normAutofit fontScale="62500" lnSpcReduction="20000"/>
          </a:bodyPr>
          <a:lstStyle/>
          <a:p>
            <a:pPr marL="0" indent="0" latinLnBrk="1">
              <a:buNone/>
            </a:pPr>
            <a:r>
              <a:rPr lang="en-US" b="1" dirty="0">
                <a:solidFill>
                  <a:srgbClr val="0000CC"/>
                </a:solidFill>
                <a:latin typeface="Courier New" panose="02070309020205020404" pitchFamily="49" charset="0"/>
                <a:cs typeface="Courier New" panose="02070309020205020404" pitchFamily="49" charset="0"/>
              </a:rPr>
              <a:t>&gt; str(analyticity)</a:t>
            </a:r>
          </a:p>
          <a:p>
            <a:pPr marL="0" indent="0" latinLnBrk="1">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data.frame</a:t>
            </a:r>
            <a:r>
              <a:rPr lang="en-US" dirty="0">
                <a:latin typeface="Courier New" panose="02070309020205020404" pitchFamily="49" charset="0"/>
                <a:cs typeface="Courier New" panose="02070309020205020404" pitchFamily="49" charset="0"/>
              </a:rPr>
              <a:t>':	400 obs. of  2 variables:</a:t>
            </a:r>
          </a:p>
          <a:p>
            <a:pPr marL="0" indent="0" latinLnBrk="1">
              <a:buNone/>
            </a:pP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Subcorpus</a:t>
            </a:r>
            <a:r>
              <a:rPr lang="en-US" dirty="0">
                <a:latin typeface="Courier New" panose="02070309020205020404" pitchFamily="49" charset="0"/>
                <a:cs typeface="Courier New" panose="02070309020205020404" pitchFamily="49" charset="0"/>
              </a:rPr>
              <a:t>: Factor w/ 4 levels "</a:t>
            </a:r>
            <a:r>
              <a:rPr lang="en-US" dirty="0" err="1">
                <a:latin typeface="Courier New" panose="02070309020205020404" pitchFamily="49" charset="0"/>
                <a:cs typeface="Courier New" panose="02070309020205020404" pitchFamily="49" charset="0"/>
              </a:rPr>
              <a:t>Acad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Mag","News</a:t>
            </a:r>
            <a:r>
              <a:rPr lang="en-US" dirty="0">
                <a:latin typeface="Courier New" panose="02070309020205020404" pitchFamily="49" charset="0"/>
                <a:cs typeface="Courier New" panose="02070309020205020404" pitchFamily="49" charset="0"/>
              </a:rPr>
              <a:t>",..: 1 1 1 1 1 1 1 1 1 1 ...</a:t>
            </a:r>
          </a:p>
          <a:p>
            <a:pPr marL="0" indent="0" latinLnBrk="1">
              <a:buNone/>
            </a:pPr>
            <a:r>
              <a:rPr lang="en-US" dirty="0">
                <a:latin typeface="Courier New" panose="02070309020205020404" pitchFamily="49" charset="0"/>
                <a:cs typeface="Courier New" panose="02070309020205020404" pitchFamily="49" charset="0"/>
              </a:rPr>
              <a:t> $ AI       : num  0.403 0.373 0.438 0.326 0.306 ...</a:t>
            </a:r>
          </a:p>
          <a:p>
            <a:pPr marL="0" indent="0" latinLnBrk="1">
              <a:buNone/>
            </a:pPr>
            <a:r>
              <a:rPr lang="en-US" b="1" dirty="0">
                <a:solidFill>
                  <a:srgbClr val="0000CC"/>
                </a:solidFill>
                <a:latin typeface="Courier New" panose="02070309020205020404" pitchFamily="49" charset="0"/>
                <a:cs typeface="Courier New" panose="02070309020205020404" pitchFamily="49" charset="0"/>
              </a:rPr>
              <a:t>&gt; summary(analyticity)</a:t>
            </a:r>
          </a:p>
          <a:p>
            <a:pPr marL="0" indent="0" latinLnBrk="1">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Subcorpus</a:t>
            </a:r>
            <a:r>
              <a:rPr lang="en-US" dirty="0">
                <a:latin typeface="Courier New" panose="02070309020205020404" pitchFamily="49" charset="0"/>
                <a:cs typeface="Courier New" panose="02070309020205020404" pitchFamily="49" charset="0"/>
              </a:rPr>
              <a:t>        AI        </a:t>
            </a:r>
          </a:p>
          <a:p>
            <a:pPr marL="0" indent="0" latinLnBrk="1">
              <a:buNone/>
            </a:pPr>
            <a:r>
              <a:rPr lang="en-US" dirty="0">
                <a:latin typeface="Courier New" panose="02070309020205020404" pitchFamily="49" charset="0"/>
                <a:cs typeface="Courier New" panose="02070309020205020404" pitchFamily="49" charset="0"/>
              </a:rPr>
              <a:t> Acad:100   Min.   :0.2308  </a:t>
            </a:r>
          </a:p>
          <a:p>
            <a:pPr marL="0" indent="0" latinLnBrk="1">
              <a:buNone/>
            </a:pPr>
            <a:r>
              <a:rPr lang="en-US" dirty="0">
                <a:latin typeface="Courier New" panose="02070309020205020404" pitchFamily="49" charset="0"/>
                <a:cs typeface="Courier New" panose="02070309020205020404" pitchFamily="49" charset="0"/>
              </a:rPr>
              <a:t> Mag :100   1st Qu.:0.3754  </a:t>
            </a:r>
          </a:p>
          <a:p>
            <a:pPr marL="0" indent="0" latinLnBrk="1">
              <a:buNone/>
            </a:pPr>
            <a:r>
              <a:rPr lang="en-US" dirty="0">
                <a:latin typeface="Courier New" panose="02070309020205020404" pitchFamily="49" charset="0"/>
                <a:cs typeface="Courier New" panose="02070309020205020404" pitchFamily="49" charset="0"/>
              </a:rPr>
              <a:t> News:100   Median :0.4026  </a:t>
            </a:r>
          </a:p>
          <a:p>
            <a:pPr marL="0" indent="0" latinLnBrk="1">
              <a:buNone/>
            </a:pPr>
            <a:r>
              <a:rPr lang="en-US" dirty="0">
                <a:latin typeface="Courier New" panose="02070309020205020404" pitchFamily="49" charset="0"/>
                <a:cs typeface="Courier New" panose="02070309020205020404" pitchFamily="49" charset="0"/>
              </a:rPr>
              <a:t> Spok:100   Mean   :0.4015  </a:t>
            </a:r>
          </a:p>
          <a:p>
            <a:pPr marL="0" indent="0" latinLnBrk="1">
              <a:buNone/>
            </a:pPr>
            <a:r>
              <a:rPr lang="en-US" dirty="0">
                <a:latin typeface="Courier New" panose="02070309020205020404" pitchFamily="49" charset="0"/>
                <a:cs typeface="Courier New" panose="02070309020205020404" pitchFamily="49" charset="0"/>
              </a:rPr>
              <a:t>            3rd Qu.:0.4296  </a:t>
            </a:r>
          </a:p>
          <a:p>
            <a:pPr marL="0" indent="0" latinLnBrk="1">
              <a:buNone/>
            </a:pPr>
            <a:r>
              <a:rPr lang="en-US" dirty="0">
                <a:latin typeface="Courier New" panose="02070309020205020404" pitchFamily="49" charset="0"/>
                <a:cs typeface="Courier New" panose="02070309020205020404" pitchFamily="49" charset="0"/>
              </a:rPr>
              <a:t>            Max.   :0.5015 </a:t>
            </a:r>
          </a:p>
          <a:p>
            <a:pPr marL="0" indent="0">
              <a:buNone/>
            </a:pPr>
            <a:endParaRPr lang="en-US" dirty="0"/>
          </a:p>
        </p:txBody>
      </p:sp>
    </p:spTree>
    <p:extLst>
      <p:ext uri="{BB962C8B-B14F-4D97-AF65-F5344CB8AC3E}">
        <p14:creationId xmlns:p14="http://schemas.microsoft.com/office/powerpoint/2010/main" val="2178647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9B4B1-3FB1-4FFD-854B-1EB8966098EF}"/>
              </a:ext>
            </a:extLst>
          </p:cNvPr>
          <p:cNvSpPr>
            <a:spLocks noGrp="1"/>
          </p:cNvSpPr>
          <p:nvPr>
            <p:ph type="title"/>
          </p:nvPr>
        </p:nvSpPr>
        <p:spPr/>
        <p:txBody>
          <a:bodyPr/>
          <a:lstStyle/>
          <a:p>
            <a:r>
              <a:rPr lang="en-US" dirty="0" err="1"/>
              <a:t>Subsetting</a:t>
            </a:r>
            <a:r>
              <a:rPr lang="en-US" dirty="0"/>
              <a:t> the data</a:t>
            </a:r>
          </a:p>
        </p:txBody>
      </p:sp>
      <p:sp>
        <p:nvSpPr>
          <p:cNvPr id="3" name="Content Placeholder 2">
            <a:extLst>
              <a:ext uri="{FF2B5EF4-FFF2-40B4-BE49-F238E27FC236}">
                <a16:creationId xmlns:a16="http://schemas.microsoft.com/office/drawing/2014/main" id="{2A0F891A-E14D-4D14-9960-F6BD31F8034C}"/>
              </a:ext>
            </a:extLst>
          </p:cNvPr>
          <p:cNvSpPr>
            <a:spLocks noGrp="1"/>
          </p:cNvSpPr>
          <p:nvPr>
            <p:ph idx="1"/>
          </p:nvPr>
        </p:nvSpPr>
        <p:spPr/>
        <p:txBody>
          <a:bodyPr/>
          <a:lstStyle/>
          <a:p>
            <a:pPr marL="0" indent="0">
              <a:buNone/>
            </a:pPr>
            <a:r>
              <a:rPr lang="en-GB" dirty="0"/>
              <a:t>We’ll make a subset of the data, selecting only those texts that come from the academic or spoken </a:t>
            </a:r>
            <a:r>
              <a:rPr lang="en-GB" dirty="0" err="1"/>
              <a:t>subcorpora</a:t>
            </a:r>
            <a:r>
              <a:rPr lang="en-GB" dirty="0"/>
              <a:t>.</a:t>
            </a:r>
          </a:p>
          <a:p>
            <a:pPr marL="0" indent="0">
              <a:buNone/>
            </a:pPr>
            <a:endParaRPr lang="en-GB" dirty="0"/>
          </a:p>
          <a:p>
            <a:pPr marL="0" indent="0">
              <a:buNone/>
            </a:pPr>
            <a:r>
              <a:rPr lang="en-GB" sz="2400" b="1" dirty="0">
                <a:solidFill>
                  <a:srgbClr val="0000CC"/>
                </a:solidFill>
                <a:latin typeface="Courier New" panose="02070309020205020404" pitchFamily="49" charset="0"/>
                <a:cs typeface="Courier New" panose="02070309020205020404" pitchFamily="49" charset="0"/>
              </a:rPr>
              <a:t>&gt; </a:t>
            </a:r>
            <a:r>
              <a:rPr lang="en-GB" sz="2400" b="1" dirty="0" err="1">
                <a:solidFill>
                  <a:srgbClr val="0000CC"/>
                </a:solidFill>
                <a:latin typeface="Courier New" panose="02070309020205020404" pitchFamily="49" charset="0"/>
                <a:cs typeface="Courier New" panose="02070309020205020404" pitchFamily="49" charset="0"/>
              </a:rPr>
              <a:t>analyticity_subset</a:t>
            </a:r>
            <a:r>
              <a:rPr lang="en-GB" sz="2400" b="1" dirty="0">
                <a:solidFill>
                  <a:srgbClr val="0000CC"/>
                </a:solidFill>
                <a:latin typeface="Courier New" panose="02070309020205020404" pitchFamily="49" charset="0"/>
                <a:cs typeface="Courier New" panose="02070309020205020404" pitchFamily="49" charset="0"/>
              </a:rPr>
              <a:t> &lt;- analyticity[</a:t>
            </a:r>
            <a:r>
              <a:rPr lang="en-GB" sz="2400" b="1" dirty="0" err="1">
                <a:solidFill>
                  <a:srgbClr val="0000CC"/>
                </a:solidFill>
                <a:latin typeface="Courier New" panose="02070309020205020404" pitchFamily="49" charset="0"/>
                <a:cs typeface="Courier New" panose="02070309020205020404" pitchFamily="49" charset="0"/>
              </a:rPr>
              <a:t>analyticity$Subcorpus</a:t>
            </a:r>
            <a:r>
              <a:rPr lang="en-GB" sz="2400" b="1" dirty="0">
                <a:solidFill>
                  <a:srgbClr val="0000CC"/>
                </a:solidFill>
                <a:latin typeface="Courier New" panose="02070309020205020404" pitchFamily="49" charset="0"/>
                <a:cs typeface="Courier New" panose="02070309020205020404" pitchFamily="49" charset="0"/>
              </a:rPr>
              <a:t> %in% c("</a:t>
            </a:r>
            <a:r>
              <a:rPr lang="en-GB" sz="2400" b="1" dirty="0" err="1">
                <a:solidFill>
                  <a:srgbClr val="0000CC"/>
                </a:solidFill>
                <a:latin typeface="Courier New" panose="02070309020205020404" pitchFamily="49" charset="0"/>
                <a:cs typeface="Courier New" panose="02070309020205020404" pitchFamily="49" charset="0"/>
              </a:rPr>
              <a:t>Acad</a:t>
            </a:r>
            <a:r>
              <a:rPr lang="en-GB" sz="2400" b="1" dirty="0">
                <a:solidFill>
                  <a:srgbClr val="0000CC"/>
                </a:solidFill>
                <a:latin typeface="Courier New" panose="02070309020205020404" pitchFamily="49" charset="0"/>
                <a:cs typeface="Courier New" panose="02070309020205020404" pitchFamily="49" charset="0"/>
              </a:rPr>
              <a:t>", "</a:t>
            </a:r>
            <a:r>
              <a:rPr lang="en-GB" sz="2400" b="1" dirty="0" err="1">
                <a:solidFill>
                  <a:srgbClr val="0000CC"/>
                </a:solidFill>
                <a:latin typeface="Courier New" panose="02070309020205020404" pitchFamily="49" charset="0"/>
                <a:cs typeface="Courier New" panose="02070309020205020404" pitchFamily="49" charset="0"/>
              </a:rPr>
              <a:t>Spok</a:t>
            </a:r>
            <a:r>
              <a:rPr lang="en-GB" sz="2400" b="1" dirty="0">
                <a:solidFill>
                  <a:srgbClr val="0000CC"/>
                </a:solidFill>
                <a:latin typeface="Courier New" panose="02070309020205020404" pitchFamily="49" charset="0"/>
                <a:cs typeface="Courier New" panose="02070309020205020404" pitchFamily="49" charset="0"/>
              </a:rPr>
              <a:t>"), ]</a:t>
            </a:r>
          </a:p>
          <a:p>
            <a:pPr marL="0" indent="0">
              <a:buNone/>
            </a:pPr>
            <a:r>
              <a:rPr lang="en-GB" sz="2400" b="1" dirty="0">
                <a:solidFill>
                  <a:srgbClr val="0000CC"/>
                </a:solidFill>
                <a:latin typeface="Courier New" panose="02070309020205020404" pitchFamily="49" charset="0"/>
                <a:cs typeface="Courier New" panose="02070309020205020404" pitchFamily="49" charset="0"/>
              </a:rPr>
              <a:t>&gt; </a:t>
            </a:r>
            <a:r>
              <a:rPr lang="en-GB" sz="2400" b="1" dirty="0" err="1">
                <a:solidFill>
                  <a:srgbClr val="0000CC"/>
                </a:solidFill>
                <a:latin typeface="Courier New" panose="02070309020205020404" pitchFamily="49" charset="0"/>
                <a:cs typeface="Courier New" panose="02070309020205020404" pitchFamily="49" charset="0"/>
              </a:rPr>
              <a:t>analyticity_subset$Subcorpus</a:t>
            </a:r>
            <a:r>
              <a:rPr lang="en-GB" sz="2400" b="1" dirty="0">
                <a:solidFill>
                  <a:srgbClr val="0000CC"/>
                </a:solidFill>
                <a:latin typeface="Courier New" panose="02070309020205020404" pitchFamily="49" charset="0"/>
                <a:cs typeface="Courier New" panose="02070309020205020404" pitchFamily="49" charset="0"/>
              </a:rPr>
              <a:t> &lt;- factor(</a:t>
            </a:r>
            <a:r>
              <a:rPr lang="en-GB" sz="2400" b="1" dirty="0" err="1">
                <a:solidFill>
                  <a:srgbClr val="0000CC"/>
                </a:solidFill>
                <a:latin typeface="Courier New" panose="02070309020205020404" pitchFamily="49" charset="0"/>
                <a:cs typeface="Courier New" panose="02070309020205020404" pitchFamily="49" charset="0"/>
              </a:rPr>
              <a:t>analyticity_subset$Subcorpus</a:t>
            </a:r>
            <a:r>
              <a:rPr lang="en-GB" sz="2400" b="1" dirty="0">
                <a:solidFill>
                  <a:srgbClr val="0000CC"/>
                </a:solidFill>
                <a:latin typeface="Courier New" panose="02070309020205020404" pitchFamily="49" charset="0"/>
                <a:cs typeface="Courier New" panose="02070309020205020404" pitchFamily="49" charset="0"/>
              </a:rPr>
              <a:t>)</a:t>
            </a:r>
          </a:p>
          <a:p>
            <a:pPr marL="0" indent="0">
              <a:buNone/>
            </a:pPr>
            <a:endParaRPr lang="en-GB" dirty="0"/>
          </a:p>
          <a:p>
            <a:pPr marL="0" indent="0">
              <a:buNone/>
            </a:pPr>
            <a:endParaRPr lang="en-GB" dirty="0"/>
          </a:p>
          <a:p>
            <a:pPr marL="0" indent="0">
              <a:buNone/>
            </a:pPr>
            <a:endParaRPr lang="en-US" dirty="0"/>
          </a:p>
        </p:txBody>
      </p:sp>
    </p:spTree>
    <p:extLst>
      <p:ext uri="{BB962C8B-B14F-4D97-AF65-F5344CB8AC3E}">
        <p14:creationId xmlns:p14="http://schemas.microsoft.com/office/powerpoint/2010/main" val="2248984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3E465-AFB5-4654-AB7B-0B675691EEEB}"/>
              </a:ext>
            </a:extLst>
          </p:cNvPr>
          <p:cNvSpPr>
            <a:spLocks noGrp="1"/>
          </p:cNvSpPr>
          <p:nvPr>
            <p:ph type="title"/>
          </p:nvPr>
        </p:nvSpPr>
        <p:spPr/>
        <p:txBody>
          <a:bodyPr/>
          <a:lstStyle/>
          <a:p>
            <a:r>
              <a:rPr lang="en-US" dirty="0"/>
              <a:t>Boxplot</a:t>
            </a:r>
          </a:p>
        </p:txBody>
      </p:sp>
      <p:sp>
        <p:nvSpPr>
          <p:cNvPr id="3" name="Content Placeholder 2">
            <a:extLst>
              <a:ext uri="{FF2B5EF4-FFF2-40B4-BE49-F238E27FC236}">
                <a16:creationId xmlns:a16="http://schemas.microsoft.com/office/drawing/2014/main" id="{D2D948E0-0A81-45BE-944D-4DFD5518635A}"/>
              </a:ext>
            </a:extLst>
          </p:cNvPr>
          <p:cNvSpPr>
            <a:spLocks noGrp="1"/>
          </p:cNvSpPr>
          <p:nvPr>
            <p:ph idx="1"/>
          </p:nvPr>
        </p:nvSpPr>
        <p:spPr/>
        <p:txBody>
          <a:bodyPr/>
          <a:lstStyle/>
          <a:p>
            <a:pPr marL="0" indent="0">
              <a:buNone/>
            </a:pPr>
            <a:r>
              <a:rPr lang="en-GB" sz="2400" b="1" dirty="0">
                <a:solidFill>
                  <a:srgbClr val="0000CC"/>
                </a:solidFill>
                <a:latin typeface="Courier New" panose="02070309020205020404" pitchFamily="49" charset="0"/>
                <a:cs typeface="Courier New" panose="02070309020205020404" pitchFamily="49" charset="0"/>
              </a:rPr>
              <a:t>&gt; boxplot(AI  ~ </a:t>
            </a:r>
            <a:r>
              <a:rPr lang="en-GB" sz="2400" b="1" dirty="0" err="1">
                <a:solidFill>
                  <a:srgbClr val="0000CC"/>
                </a:solidFill>
                <a:latin typeface="Courier New" panose="02070309020205020404" pitchFamily="49" charset="0"/>
                <a:cs typeface="Courier New" panose="02070309020205020404" pitchFamily="49" charset="0"/>
              </a:rPr>
              <a:t>Subcorpus</a:t>
            </a:r>
            <a:r>
              <a:rPr lang="en-GB" sz="2400" b="1" dirty="0">
                <a:solidFill>
                  <a:srgbClr val="0000CC"/>
                </a:solidFill>
                <a:latin typeface="Courier New" panose="02070309020205020404" pitchFamily="49" charset="0"/>
                <a:cs typeface="Courier New" panose="02070309020205020404" pitchFamily="49" charset="0"/>
              </a:rPr>
              <a:t>, data = </a:t>
            </a:r>
            <a:r>
              <a:rPr lang="en-GB" sz="2400" b="1" dirty="0" err="1">
                <a:solidFill>
                  <a:srgbClr val="0000CC"/>
                </a:solidFill>
                <a:latin typeface="Courier New" panose="02070309020205020404" pitchFamily="49" charset="0"/>
                <a:cs typeface="Courier New" panose="02070309020205020404" pitchFamily="49" charset="0"/>
              </a:rPr>
              <a:t>analyticity_subset</a:t>
            </a:r>
            <a:r>
              <a:rPr lang="en-GB" sz="2400" b="1" dirty="0">
                <a:solidFill>
                  <a:srgbClr val="0000CC"/>
                </a:solidFill>
                <a:latin typeface="Courier New" panose="02070309020205020404" pitchFamily="49" charset="0"/>
                <a:cs typeface="Courier New" panose="02070309020205020404" pitchFamily="49" charset="0"/>
              </a:rPr>
              <a:t>, </a:t>
            </a:r>
            <a:r>
              <a:rPr lang="en-GB" sz="2400" b="1" dirty="0" err="1">
                <a:solidFill>
                  <a:srgbClr val="0000CC"/>
                </a:solidFill>
                <a:latin typeface="Courier New" panose="02070309020205020404" pitchFamily="49" charset="0"/>
                <a:cs typeface="Courier New" panose="02070309020205020404" pitchFamily="49" charset="0"/>
              </a:rPr>
              <a:t>ylab</a:t>
            </a:r>
            <a:r>
              <a:rPr lang="en-GB" sz="2400" b="1" dirty="0">
                <a:solidFill>
                  <a:srgbClr val="0000CC"/>
                </a:solidFill>
                <a:latin typeface="Courier New" panose="02070309020205020404" pitchFamily="49" charset="0"/>
                <a:cs typeface="Courier New" panose="02070309020205020404" pitchFamily="49" charset="0"/>
              </a:rPr>
              <a:t> = "AI", main = "Analyticity in two </a:t>
            </a:r>
            <a:r>
              <a:rPr lang="en-GB" sz="2400" b="1" dirty="0" err="1">
                <a:solidFill>
                  <a:srgbClr val="0000CC"/>
                </a:solidFill>
                <a:latin typeface="Courier New" panose="02070309020205020404" pitchFamily="49" charset="0"/>
                <a:cs typeface="Courier New" panose="02070309020205020404" pitchFamily="49" charset="0"/>
              </a:rPr>
              <a:t>subcorpora</a:t>
            </a:r>
            <a:r>
              <a:rPr lang="en-GB" sz="2400" b="1" dirty="0">
                <a:solidFill>
                  <a:srgbClr val="0000CC"/>
                </a:solidFill>
                <a:latin typeface="Courier New" panose="02070309020205020404" pitchFamily="49" charset="0"/>
                <a:cs typeface="Courier New" panose="02070309020205020404" pitchFamily="49" charset="0"/>
              </a:rPr>
              <a:t> of COCA")</a:t>
            </a:r>
            <a:endParaRPr lang="en-US" sz="2400" b="1" dirty="0">
              <a:solidFill>
                <a:srgbClr val="0000CC"/>
              </a:solidFill>
              <a:latin typeface="Courier New" panose="02070309020205020404" pitchFamily="49" charset="0"/>
              <a:cs typeface="Courier New" panose="02070309020205020404" pitchFamily="49" charset="0"/>
            </a:endParaRP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7D4997A9-694B-4DD7-B196-D8598D799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080" y="3223260"/>
            <a:ext cx="4460240" cy="3345180"/>
          </a:xfrm>
          <a:prstGeom prst="rect">
            <a:avLst/>
          </a:prstGeom>
        </p:spPr>
      </p:pic>
    </p:spTree>
    <p:extLst>
      <p:ext uri="{BB962C8B-B14F-4D97-AF65-F5344CB8AC3E}">
        <p14:creationId xmlns:p14="http://schemas.microsoft.com/office/powerpoint/2010/main" val="164937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2CBA-7199-451B-A6DE-579305761FB9}"/>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52E42FA5-5D47-4591-93A1-6844C72EDE64}"/>
              </a:ext>
            </a:extLst>
          </p:cNvPr>
          <p:cNvSpPr>
            <a:spLocks noGrp="1"/>
          </p:cNvSpPr>
          <p:nvPr>
            <p:ph idx="1"/>
          </p:nvPr>
        </p:nvSpPr>
        <p:spPr/>
        <p:txBody>
          <a:bodyPr/>
          <a:lstStyle/>
          <a:p>
            <a:pPr marL="514350" indent="-514350">
              <a:buAutoNum type="arabicPeriod"/>
            </a:pPr>
            <a:r>
              <a:rPr lang="en-GB" dirty="0"/>
              <a:t>Descriptive statistics and visualization of quantitative data</a:t>
            </a:r>
          </a:p>
          <a:p>
            <a:pPr marL="514350" indent="-514350">
              <a:buAutoNum type="arabicPeriod"/>
            </a:pPr>
            <a:r>
              <a:rPr lang="en-GB" dirty="0"/>
              <a:t>Comparing two groups: t-test</a:t>
            </a:r>
          </a:p>
          <a:p>
            <a:pPr lvl="1"/>
            <a:r>
              <a:rPr lang="en-GB" dirty="0"/>
              <a:t>For independent samples</a:t>
            </a:r>
          </a:p>
          <a:p>
            <a:pPr lvl="1"/>
            <a:r>
              <a:rPr lang="en-GB" dirty="0"/>
              <a:t>For dependent samples</a:t>
            </a:r>
          </a:p>
          <a:p>
            <a:pPr marL="514350" indent="-514350">
              <a:buAutoNum type="arabicPeriod"/>
            </a:pPr>
            <a:r>
              <a:rPr lang="en-GB" dirty="0"/>
              <a:t>Two variables: correlation analysis</a:t>
            </a:r>
          </a:p>
          <a:p>
            <a:pPr marL="514350" indent="-514350">
              <a:buAutoNum type="arabicPeriod"/>
            </a:pPr>
            <a:endParaRPr lang="en-GB" dirty="0"/>
          </a:p>
        </p:txBody>
      </p:sp>
    </p:spTree>
    <p:extLst>
      <p:ext uri="{BB962C8B-B14F-4D97-AF65-F5344CB8AC3E}">
        <p14:creationId xmlns:p14="http://schemas.microsoft.com/office/powerpoint/2010/main" val="1282702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B3807-F308-4DAA-B396-55B0180A28EA}"/>
              </a:ext>
            </a:extLst>
          </p:cNvPr>
          <p:cNvSpPr>
            <a:spLocks noGrp="1"/>
          </p:cNvSpPr>
          <p:nvPr>
            <p:ph type="title"/>
          </p:nvPr>
        </p:nvSpPr>
        <p:spPr/>
        <p:txBody>
          <a:bodyPr/>
          <a:lstStyle/>
          <a:p>
            <a:r>
              <a:rPr lang="en-US" dirty="0"/>
              <a:t>Summary statistics</a:t>
            </a:r>
          </a:p>
        </p:txBody>
      </p:sp>
      <p:sp>
        <p:nvSpPr>
          <p:cNvPr id="3" name="Content Placeholder 2">
            <a:extLst>
              <a:ext uri="{FF2B5EF4-FFF2-40B4-BE49-F238E27FC236}">
                <a16:creationId xmlns:a16="http://schemas.microsoft.com/office/drawing/2014/main" id="{56BCD789-4BD3-472A-81E0-E793758B4E21}"/>
              </a:ext>
            </a:extLst>
          </p:cNvPr>
          <p:cNvSpPr>
            <a:spLocks noGrp="1"/>
          </p:cNvSpPr>
          <p:nvPr>
            <p:ph idx="1"/>
          </p:nvPr>
        </p:nvSpPr>
        <p:spPr/>
        <p:txBody>
          <a:bodyPr>
            <a:normAutofit/>
          </a:bodyPr>
          <a:lstStyle/>
          <a:p>
            <a:pPr marL="0" indent="0">
              <a:buNone/>
            </a:pPr>
            <a:r>
              <a:rPr lang="en-US" sz="2000" b="1" dirty="0">
                <a:solidFill>
                  <a:srgbClr val="0000CC"/>
                </a:solidFill>
                <a:latin typeface="Courier New" panose="02070309020205020404" pitchFamily="49" charset="0"/>
                <a:cs typeface="Courier New" panose="02070309020205020404" pitchFamily="49" charset="0"/>
              </a:rPr>
              <a:t>&gt;summary(</a:t>
            </a:r>
            <a:r>
              <a:rPr lang="en-US" sz="2000" b="1" dirty="0" err="1">
                <a:solidFill>
                  <a:srgbClr val="0000CC"/>
                </a:solidFill>
                <a:latin typeface="Courier New" panose="02070309020205020404" pitchFamily="49" charset="0"/>
                <a:cs typeface="Courier New" panose="02070309020205020404" pitchFamily="49" charset="0"/>
              </a:rPr>
              <a:t>analyticity_subset$AI</a:t>
            </a:r>
            <a:r>
              <a:rPr lang="en-US" sz="2000" b="1" dirty="0">
                <a:solidFill>
                  <a:srgbClr val="0000CC"/>
                </a:solidFill>
                <a:latin typeface="Courier New" panose="02070309020205020404" pitchFamily="49" charset="0"/>
                <a:cs typeface="Courier New" panose="02070309020205020404" pitchFamily="49" charset="0"/>
              </a:rPr>
              <a:t>[</a:t>
            </a:r>
            <a:r>
              <a:rPr lang="en-US" sz="2000" b="1" dirty="0" err="1">
                <a:solidFill>
                  <a:srgbClr val="0000CC"/>
                </a:solidFill>
                <a:latin typeface="Courier New" panose="02070309020205020404" pitchFamily="49" charset="0"/>
                <a:cs typeface="Courier New" panose="02070309020205020404" pitchFamily="49" charset="0"/>
              </a:rPr>
              <a:t>analyticity_subset$Subcorpus</a:t>
            </a:r>
            <a:r>
              <a:rPr lang="en-US" sz="2000" b="1" dirty="0">
                <a:solidFill>
                  <a:srgbClr val="0000CC"/>
                </a:solidFill>
                <a:latin typeface="Courier New" panose="02070309020205020404" pitchFamily="49" charset="0"/>
                <a:cs typeface="Courier New" panose="02070309020205020404" pitchFamily="49" charset="0"/>
              </a:rPr>
              <a:t> == "</a:t>
            </a:r>
            <a:r>
              <a:rPr lang="en-US" sz="2000" b="1" dirty="0" err="1">
                <a:solidFill>
                  <a:srgbClr val="0000CC"/>
                </a:solidFill>
                <a:latin typeface="Courier New" panose="02070309020205020404" pitchFamily="49" charset="0"/>
                <a:cs typeface="Courier New" panose="02070309020205020404" pitchFamily="49" charset="0"/>
              </a:rPr>
              <a:t>Acad</a:t>
            </a:r>
            <a:r>
              <a:rPr lang="en-US" sz="2000" b="1" dirty="0">
                <a:solidFill>
                  <a:srgbClr val="0000CC"/>
                </a:solidFill>
                <a:latin typeface="Courier New" panose="02070309020205020404" pitchFamily="49" charset="0"/>
                <a:cs typeface="Courier New" panose="02070309020205020404" pitchFamily="49" charset="0"/>
              </a:rPr>
              <a:t>"])</a:t>
            </a:r>
          </a:p>
          <a:p>
            <a:pPr marL="0" indent="0">
              <a:buNone/>
            </a:pPr>
            <a:r>
              <a:rPr lang="en-US" sz="2000" dirty="0">
                <a:solidFill>
                  <a:srgbClr val="0000CC"/>
                </a:solidFill>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Min. 1st Qu.  Median    Mean 3rd Qu.    Max. </a:t>
            </a:r>
          </a:p>
          <a:p>
            <a:pPr marL="0" indent="0">
              <a:buNone/>
            </a:pPr>
            <a:r>
              <a:rPr lang="en-US" sz="2000" dirty="0">
                <a:latin typeface="Courier New" panose="02070309020205020404" pitchFamily="49" charset="0"/>
                <a:cs typeface="Courier New" panose="02070309020205020404" pitchFamily="49" charset="0"/>
              </a:rPr>
              <a:t> 0.3057  0.3591  0.3866  0.3853  0.4108  0.4625 </a:t>
            </a:r>
          </a:p>
          <a:p>
            <a:pPr marL="0" indent="0">
              <a:buNone/>
            </a:pPr>
            <a:endParaRPr lang="en-US" sz="2000" dirty="0">
              <a:solidFill>
                <a:srgbClr val="0000CC"/>
              </a:solidFill>
              <a:latin typeface="Courier New" panose="02070309020205020404" pitchFamily="49" charset="0"/>
              <a:cs typeface="Courier New" panose="02070309020205020404" pitchFamily="49" charset="0"/>
            </a:endParaRPr>
          </a:p>
          <a:p>
            <a:pPr marL="0" indent="0">
              <a:buNone/>
            </a:pPr>
            <a:r>
              <a:rPr lang="en-US" sz="2000" b="1" dirty="0">
                <a:solidFill>
                  <a:srgbClr val="0000CC"/>
                </a:solidFill>
                <a:latin typeface="Courier New" panose="02070309020205020404" pitchFamily="49" charset="0"/>
                <a:cs typeface="Courier New" panose="02070309020205020404" pitchFamily="49" charset="0"/>
              </a:rPr>
              <a:t>&gt;summary(</a:t>
            </a:r>
            <a:r>
              <a:rPr lang="en-US" sz="2000" b="1" dirty="0" err="1">
                <a:solidFill>
                  <a:srgbClr val="0000CC"/>
                </a:solidFill>
                <a:latin typeface="Courier New" panose="02070309020205020404" pitchFamily="49" charset="0"/>
                <a:cs typeface="Courier New" panose="02070309020205020404" pitchFamily="49" charset="0"/>
              </a:rPr>
              <a:t>analyticity_subset$AI</a:t>
            </a:r>
            <a:r>
              <a:rPr lang="en-US" sz="2000" b="1" dirty="0">
                <a:solidFill>
                  <a:srgbClr val="0000CC"/>
                </a:solidFill>
                <a:latin typeface="Courier New" panose="02070309020205020404" pitchFamily="49" charset="0"/>
                <a:cs typeface="Courier New" panose="02070309020205020404" pitchFamily="49" charset="0"/>
              </a:rPr>
              <a:t>[</a:t>
            </a:r>
            <a:r>
              <a:rPr lang="en-US" sz="2000" b="1" dirty="0" err="1">
                <a:solidFill>
                  <a:srgbClr val="0000CC"/>
                </a:solidFill>
                <a:latin typeface="Courier New" panose="02070309020205020404" pitchFamily="49" charset="0"/>
                <a:cs typeface="Courier New" panose="02070309020205020404" pitchFamily="49" charset="0"/>
              </a:rPr>
              <a:t>analyticity_subset$Subcorpus</a:t>
            </a:r>
            <a:r>
              <a:rPr lang="en-US" sz="2000" b="1" dirty="0">
                <a:solidFill>
                  <a:srgbClr val="0000CC"/>
                </a:solidFill>
                <a:latin typeface="Courier New" panose="02070309020205020404" pitchFamily="49" charset="0"/>
                <a:cs typeface="Courier New" panose="02070309020205020404" pitchFamily="49" charset="0"/>
              </a:rPr>
              <a:t> == "</a:t>
            </a:r>
            <a:r>
              <a:rPr lang="en-US" sz="2000" b="1" dirty="0" err="1">
                <a:solidFill>
                  <a:srgbClr val="0000CC"/>
                </a:solidFill>
                <a:latin typeface="Courier New" panose="02070309020205020404" pitchFamily="49" charset="0"/>
                <a:cs typeface="Courier New" panose="02070309020205020404" pitchFamily="49" charset="0"/>
              </a:rPr>
              <a:t>Spok</a:t>
            </a:r>
            <a:r>
              <a:rPr lang="en-US" sz="2000" b="1" dirty="0">
                <a:solidFill>
                  <a:srgbClr val="0000CC"/>
                </a:solidFill>
                <a:latin typeface="Courier New" panose="02070309020205020404" pitchFamily="49" charset="0"/>
                <a:cs typeface="Courier New" panose="02070309020205020404" pitchFamily="49" charset="0"/>
              </a:rPr>
              <a:t>"])</a:t>
            </a:r>
          </a:p>
          <a:p>
            <a:pPr marL="0" indent="0">
              <a:buNone/>
            </a:pPr>
            <a:r>
              <a:rPr lang="en-US" sz="2000" dirty="0">
                <a:solidFill>
                  <a:srgbClr val="0000CC"/>
                </a:solidFill>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Min. 1st Qu.  Median    Mean 3rd Qu.    Max. </a:t>
            </a:r>
          </a:p>
          <a:p>
            <a:pPr marL="0" indent="0">
              <a:buNone/>
            </a:pPr>
            <a:r>
              <a:rPr lang="en-US" sz="2000" dirty="0">
                <a:latin typeface="Courier New" panose="02070309020205020404" pitchFamily="49" charset="0"/>
                <a:cs typeface="Courier New" panose="02070309020205020404" pitchFamily="49" charset="0"/>
              </a:rPr>
              <a:t> 0.3526  0.4003  0.4296  0.4277  0.4528  0.5015</a:t>
            </a:r>
          </a:p>
          <a:p>
            <a:pPr marL="0" indent="0">
              <a:buNone/>
            </a:pPr>
            <a:endParaRPr lang="en-US" dirty="0"/>
          </a:p>
        </p:txBody>
      </p:sp>
    </p:spTree>
    <p:extLst>
      <p:ext uri="{BB962C8B-B14F-4D97-AF65-F5344CB8AC3E}">
        <p14:creationId xmlns:p14="http://schemas.microsoft.com/office/powerpoint/2010/main" val="2053402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376D-4C17-4F99-B115-0E3FCCCD2601}"/>
              </a:ext>
            </a:extLst>
          </p:cNvPr>
          <p:cNvSpPr>
            <a:spLocks noGrp="1"/>
          </p:cNvSpPr>
          <p:nvPr>
            <p:ph type="title"/>
          </p:nvPr>
        </p:nvSpPr>
        <p:spPr/>
        <p:txBody>
          <a:bodyPr/>
          <a:lstStyle/>
          <a:p>
            <a:r>
              <a:rPr lang="en-US" dirty="0"/>
              <a:t>Requirements for the t-test for independent samples</a:t>
            </a:r>
          </a:p>
        </p:txBody>
      </p:sp>
      <p:sp>
        <p:nvSpPr>
          <p:cNvPr id="3" name="Content Placeholder 2">
            <a:extLst>
              <a:ext uri="{FF2B5EF4-FFF2-40B4-BE49-F238E27FC236}">
                <a16:creationId xmlns:a16="http://schemas.microsoft.com/office/drawing/2014/main" id="{BA4499CC-3965-46DC-80C7-7A5BEDE92F25}"/>
              </a:ext>
            </a:extLst>
          </p:cNvPr>
          <p:cNvSpPr>
            <a:spLocks noGrp="1"/>
          </p:cNvSpPr>
          <p:nvPr>
            <p:ph idx="1"/>
          </p:nvPr>
        </p:nvSpPr>
        <p:spPr/>
        <p:txBody>
          <a:bodyPr>
            <a:normAutofit fontScale="85000" lnSpcReduction="20000"/>
          </a:bodyPr>
          <a:lstStyle/>
          <a:p>
            <a:pPr marL="0" indent="0">
              <a:buNone/>
            </a:pPr>
            <a:r>
              <a:rPr lang="en-US" dirty="0"/>
              <a:t>1. The observations should be collected randomly.</a:t>
            </a:r>
          </a:p>
          <a:p>
            <a:pPr marL="0" indent="0">
              <a:buNone/>
            </a:pPr>
            <a:r>
              <a:rPr lang="en-US" dirty="0"/>
              <a:t>2. The observations are independent both within and between the groups.</a:t>
            </a:r>
          </a:p>
          <a:p>
            <a:pPr marL="0" indent="0">
              <a:buNone/>
            </a:pPr>
            <a:r>
              <a:rPr lang="en-US" dirty="0"/>
              <a:t>3. The variable should be at least interval-scaled.</a:t>
            </a:r>
          </a:p>
          <a:p>
            <a:pPr marL="0" indent="0">
              <a:buNone/>
            </a:pPr>
            <a:r>
              <a:rPr lang="en-US" dirty="0"/>
              <a:t>4. The samples should contain each at least 30 observations per sample, or the data should be normally distributed. </a:t>
            </a:r>
          </a:p>
          <a:p>
            <a:pPr marL="0" indent="0">
              <a:buNone/>
            </a:pPr>
            <a:endParaRPr lang="en-US" dirty="0"/>
          </a:p>
          <a:p>
            <a:pPr marL="0" indent="0">
              <a:buNone/>
            </a:pPr>
            <a:r>
              <a:rPr lang="en-US" dirty="0"/>
              <a:t>If 3 and 4 are violated, use the Wilcoxon test (non-parametric). </a:t>
            </a:r>
          </a:p>
          <a:p>
            <a:pPr marL="0" indent="0">
              <a:buNone/>
            </a:pPr>
            <a:r>
              <a:rPr lang="en-US" dirty="0"/>
              <a:t>If 2: dependent observations between the groups </a:t>
            </a:r>
            <a:r>
              <a:rPr lang="en-US" dirty="0">
                <a:sym typeface="Wingdings" panose="05000000000000000000" pitchFamily="2" charset="2"/>
              </a:rPr>
              <a:t></a:t>
            </a:r>
            <a:r>
              <a:rPr lang="en-US" dirty="0"/>
              <a:t> use the test for dependent samples; dependent observations within the groups </a:t>
            </a:r>
            <a:r>
              <a:rPr lang="en-US" dirty="0">
                <a:sym typeface="Wingdings" panose="05000000000000000000" pitchFamily="2" charset="2"/>
              </a:rPr>
              <a:t></a:t>
            </a:r>
            <a:r>
              <a:rPr lang="en-US" dirty="0"/>
              <a:t> use mixed-effects regression. </a:t>
            </a:r>
          </a:p>
          <a:p>
            <a:pPr marL="0" indent="0">
              <a:buNone/>
            </a:pPr>
            <a:r>
              <a:rPr lang="en-US" dirty="0"/>
              <a:t>If 1: no traditional statistical tests should be performed.</a:t>
            </a:r>
          </a:p>
        </p:txBody>
      </p:sp>
    </p:spTree>
    <p:extLst>
      <p:ext uri="{BB962C8B-B14F-4D97-AF65-F5344CB8AC3E}">
        <p14:creationId xmlns:p14="http://schemas.microsoft.com/office/powerpoint/2010/main" val="3207638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65344-E13C-4955-B2AD-02091D7C018E}"/>
              </a:ext>
            </a:extLst>
          </p:cNvPr>
          <p:cNvSpPr>
            <a:spLocks noGrp="1"/>
          </p:cNvSpPr>
          <p:nvPr>
            <p:ph type="title"/>
          </p:nvPr>
        </p:nvSpPr>
        <p:spPr/>
        <p:txBody>
          <a:bodyPr/>
          <a:lstStyle/>
          <a:p>
            <a:r>
              <a:rPr lang="en-US" dirty="0"/>
              <a:t>Performing the t-test</a:t>
            </a:r>
          </a:p>
        </p:txBody>
      </p:sp>
      <p:sp>
        <p:nvSpPr>
          <p:cNvPr id="3" name="Content Placeholder 2">
            <a:extLst>
              <a:ext uri="{FF2B5EF4-FFF2-40B4-BE49-F238E27FC236}">
                <a16:creationId xmlns:a16="http://schemas.microsoft.com/office/drawing/2014/main" id="{453742EB-4CAB-45F7-AF92-EE17B43377A0}"/>
              </a:ext>
            </a:extLst>
          </p:cNvPr>
          <p:cNvSpPr>
            <a:spLocks noGrp="1"/>
          </p:cNvSpPr>
          <p:nvPr>
            <p:ph idx="1"/>
          </p:nvPr>
        </p:nvSpPr>
        <p:spPr/>
        <p:txBody>
          <a:bodyPr>
            <a:normAutofit fontScale="62500" lnSpcReduction="20000"/>
          </a:bodyPr>
          <a:lstStyle/>
          <a:p>
            <a:pPr marL="0" indent="0" latinLnBrk="1">
              <a:buNone/>
            </a:pPr>
            <a:r>
              <a:rPr lang="en-US" b="1" dirty="0">
                <a:solidFill>
                  <a:srgbClr val="0000CC"/>
                </a:solidFill>
                <a:latin typeface="Courier New" panose="02070309020205020404" pitchFamily="49" charset="0"/>
                <a:cs typeface="Courier New" panose="02070309020205020404" pitchFamily="49" charset="0"/>
              </a:rPr>
              <a:t>&gt; </a:t>
            </a:r>
            <a:r>
              <a:rPr lang="en-US" b="1" dirty="0" err="1">
                <a:solidFill>
                  <a:srgbClr val="0000CC"/>
                </a:solidFill>
                <a:latin typeface="Courier New" panose="02070309020205020404" pitchFamily="49" charset="0"/>
                <a:cs typeface="Courier New" panose="02070309020205020404" pitchFamily="49" charset="0"/>
              </a:rPr>
              <a:t>t.test</a:t>
            </a:r>
            <a:r>
              <a:rPr lang="en-US" b="1" dirty="0">
                <a:solidFill>
                  <a:srgbClr val="0000CC"/>
                </a:solidFill>
                <a:latin typeface="Courier New" panose="02070309020205020404" pitchFamily="49" charset="0"/>
                <a:cs typeface="Courier New" panose="02070309020205020404" pitchFamily="49" charset="0"/>
              </a:rPr>
              <a:t>(AI ~ </a:t>
            </a:r>
            <a:r>
              <a:rPr lang="en-US" b="1" dirty="0" err="1">
                <a:solidFill>
                  <a:srgbClr val="0000CC"/>
                </a:solidFill>
                <a:latin typeface="Courier New" panose="02070309020205020404" pitchFamily="49" charset="0"/>
                <a:cs typeface="Courier New" panose="02070309020205020404" pitchFamily="49" charset="0"/>
              </a:rPr>
              <a:t>Subcorpus</a:t>
            </a:r>
            <a:r>
              <a:rPr lang="en-US" b="1" dirty="0">
                <a:solidFill>
                  <a:srgbClr val="0000CC"/>
                </a:solidFill>
                <a:latin typeface="Courier New" panose="02070309020205020404" pitchFamily="49" charset="0"/>
                <a:cs typeface="Courier New" panose="02070309020205020404" pitchFamily="49" charset="0"/>
              </a:rPr>
              <a:t>, data = </a:t>
            </a:r>
            <a:r>
              <a:rPr lang="en-US" b="1" dirty="0" err="1">
                <a:solidFill>
                  <a:srgbClr val="0000CC"/>
                </a:solidFill>
                <a:latin typeface="Courier New" panose="02070309020205020404" pitchFamily="49" charset="0"/>
                <a:cs typeface="Courier New" panose="02070309020205020404" pitchFamily="49" charset="0"/>
              </a:rPr>
              <a:t>analyticity_subset</a:t>
            </a:r>
            <a:r>
              <a:rPr lang="en-US" b="1" dirty="0">
                <a:solidFill>
                  <a:srgbClr val="0000CC"/>
                </a:solidFill>
                <a:latin typeface="Courier New" panose="02070309020205020404" pitchFamily="49" charset="0"/>
                <a:cs typeface="Courier New" panose="02070309020205020404" pitchFamily="49" charset="0"/>
              </a:rPr>
              <a:t>, alternative = "less")</a:t>
            </a:r>
          </a:p>
          <a:p>
            <a:pPr marL="0" indent="0" latinLnBrk="1">
              <a:buNone/>
            </a:pPr>
            <a:r>
              <a:rPr lang="en-US" dirty="0">
                <a:solidFill>
                  <a:srgbClr val="0000CC"/>
                </a:solidFill>
                <a:latin typeface="Courier New" panose="02070309020205020404" pitchFamily="49" charset="0"/>
                <a:cs typeface="Courier New" panose="02070309020205020404" pitchFamily="49" charset="0"/>
              </a:rPr>
              <a:t> </a:t>
            </a:r>
          </a:p>
          <a:p>
            <a:pPr marL="0" indent="0" latinLnBrk="1">
              <a:buNone/>
            </a:pPr>
            <a:r>
              <a:rPr lang="en-US" dirty="0">
                <a:latin typeface="Courier New" panose="02070309020205020404" pitchFamily="49" charset="0"/>
                <a:cs typeface="Courier New" panose="02070309020205020404" pitchFamily="49" charset="0"/>
              </a:rPr>
              <a:t>	Welch Two Sample t-test</a:t>
            </a:r>
          </a:p>
          <a:p>
            <a:pPr marL="0" indent="0" latinLnBrk="1">
              <a:buNone/>
            </a:pPr>
            <a:r>
              <a:rPr lang="en-US" dirty="0">
                <a:latin typeface="Courier New" panose="02070309020205020404" pitchFamily="49" charset="0"/>
                <a:cs typeface="Courier New" panose="02070309020205020404" pitchFamily="49" charset="0"/>
              </a:rPr>
              <a:t> </a:t>
            </a:r>
          </a:p>
          <a:p>
            <a:pPr marL="0" indent="0" latinLnBrk="1">
              <a:buNone/>
            </a:pPr>
            <a:r>
              <a:rPr lang="en-US" dirty="0">
                <a:latin typeface="Courier New" panose="02070309020205020404" pitchFamily="49" charset="0"/>
                <a:cs typeface="Courier New" panose="02070309020205020404" pitchFamily="49" charset="0"/>
              </a:rPr>
              <a:t>data:  AI by </a:t>
            </a:r>
            <a:r>
              <a:rPr lang="en-US" dirty="0" err="1">
                <a:latin typeface="Courier New" panose="02070309020205020404" pitchFamily="49" charset="0"/>
                <a:cs typeface="Courier New" panose="02070309020205020404" pitchFamily="49" charset="0"/>
              </a:rPr>
              <a:t>Subcorpus</a:t>
            </a:r>
            <a:endParaRPr lang="en-US" dirty="0">
              <a:latin typeface="Courier New" panose="02070309020205020404" pitchFamily="49" charset="0"/>
              <a:cs typeface="Courier New" panose="02070309020205020404" pitchFamily="49" charset="0"/>
            </a:endParaRPr>
          </a:p>
          <a:p>
            <a:pPr marL="0" indent="0" latinLnBrk="1">
              <a:buNone/>
            </a:pPr>
            <a:r>
              <a:rPr lang="de-DE" dirty="0">
                <a:latin typeface="Courier New" panose="02070309020205020404" pitchFamily="49" charset="0"/>
                <a:cs typeface="Courier New" panose="02070309020205020404" pitchFamily="49" charset="0"/>
              </a:rPr>
              <a:t>t = -8.4082, df = 197.71, p-value = 4.087e-15</a:t>
            </a:r>
            <a:endParaRPr lang="en-US" dirty="0">
              <a:latin typeface="Courier New" panose="02070309020205020404" pitchFamily="49" charset="0"/>
              <a:cs typeface="Courier New" panose="02070309020205020404" pitchFamily="49" charset="0"/>
            </a:endParaRPr>
          </a:p>
          <a:p>
            <a:pPr marL="0" indent="0" latinLnBrk="1">
              <a:buNone/>
            </a:pPr>
            <a:r>
              <a:rPr lang="en-US" dirty="0">
                <a:latin typeface="Courier New" panose="02070309020205020404" pitchFamily="49" charset="0"/>
                <a:cs typeface="Courier New" panose="02070309020205020404" pitchFamily="49" charset="0"/>
              </a:rPr>
              <a:t>alternative hypothesis: true difference in means is less than 0</a:t>
            </a:r>
          </a:p>
          <a:p>
            <a:pPr marL="0" indent="0" latinLnBrk="1">
              <a:buNone/>
            </a:pPr>
            <a:r>
              <a:rPr lang="en-US" dirty="0">
                <a:latin typeface="Courier New" panose="02070309020205020404" pitchFamily="49" charset="0"/>
                <a:cs typeface="Courier New" panose="02070309020205020404" pitchFamily="49" charset="0"/>
              </a:rPr>
              <a:t>95 percent confidence interval:</a:t>
            </a:r>
          </a:p>
          <a:p>
            <a:pPr marL="0" indent="0" latinLnBrk="1">
              <a:buNone/>
            </a:pPr>
            <a:r>
              <a:rPr lang="en-US" dirty="0">
                <a:latin typeface="Courier New" panose="02070309020205020404" pitchFamily="49" charset="0"/>
                <a:cs typeface="Courier New" panose="02070309020205020404" pitchFamily="49" charset="0"/>
              </a:rPr>
              <a:t>        -Inf -0.03408863</a:t>
            </a:r>
          </a:p>
          <a:p>
            <a:pPr marL="0" indent="0" latinLnBrk="1">
              <a:buNone/>
            </a:pPr>
            <a:r>
              <a:rPr lang="en-US" dirty="0">
                <a:latin typeface="Courier New" panose="02070309020205020404" pitchFamily="49" charset="0"/>
                <a:cs typeface="Courier New" panose="02070309020205020404" pitchFamily="49" charset="0"/>
              </a:rPr>
              <a:t>sample estimates:</a:t>
            </a:r>
          </a:p>
          <a:p>
            <a:pPr marL="0" indent="0" latinLnBrk="1">
              <a:buNone/>
            </a:pPr>
            <a:r>
              <a:rPr lang="en-US" dirty="0">
                <a:latin typeface="Courier New" panose="02070309020205020404" pitchFamily="49" charset="0"/>
                <a:cs typeface="Courier New" panose="02070309020205020404" pitchFamily="49" charset="0"/>
              </a:rPr>
              <a:t>mean in group </a:t>
            </a:r>
            <a:r>
              <a:rPr lang="en-US" dirty="0" err="1">
                <a:latin typeface="Courier New" panose="02070309020205020404" pitchFamily="49" charset="0"/>
                <a:cs typeface="Courier New" panose="02070309020205020404" pitchFamily="49" charset="0"/>
              </a:rPr>
              <a:t>Acad</a:t>
            </a:r>
            <a:r>
              <a:rPr lang="en-US" dirty="0">
                <a:latin typeface="Courier New" panose="02070309020205020404" pitchFamily="49" charset="0"/>
                <a:cs typeface="Courier New" panose="02070309020205020404" pitchFamily="49" charset="0"/>
              </a:rPr>
              <a:t> mean in group </a:t>
            </a:r>
            <a:r>
              <a:rPr lang="en-US" dirty="0" err="1">
                <a:latin typeface="Courier New" panose="02070309020205020404" pitchFamily="49" charset="0"/>
                <a:cs typeface="Courier New" panose="02070309020205020404" pitchFamily="49" charset="0"/>
              </a:rPr>
              <a:t>Spok</a:t>
            </a:r>
            <a:r>
              <a:rPr lang="en-US" dirty="0">
                <a:latin typeface="Courier New" panose="02070309020205020404" pitchFamily="49" charset="0"/>
                <a:cs typeface="Courier New" panose="02070309020205020404" pitchFamily="49" charset="0"/>
              </a:rPr>
              <a:t> </a:t>
            </a:r>
          </a:p>
          <a:p>
            <a:pPr marL="0" indent="0" latinLnBrk="1">
              <a:buNone/>
            </a:pPr>
            <a:r>
              <a:rPr lang="en-US" dirty="0">
                <a:latin typeface="Courier New" panose="02070309020205020404" pitchFamily="49" charset="0"/>
                <a:cs typeface="Courier New" panose="02070309020205020404" pitchFamily="49" charset="0"/>
              </a:rPr>
              <a:t>         0.3852647          0.4276923 </a:t>
            </a:r>
          </a:p>
        </p:txBody>
      </p:sp>
    </p:spTree>
    <p:extLst>
      <p:ext uri="{BB962C8B-B14F-4D97-AF65-F5344CB8AC3E}">
        <p14:creationId xmlns:p14="http://schemas.microsoft.com/office/powerpoint/2010/main" val="1712705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731C-4A59-4838-9135-C2AE12C65014}"/>
              </a:ext>
            </a:extLst>
          </p:cNvPr>
          <p:cNvSpPr>
            <a:spLocks noGrp="1"/>
          </p:cNvSpPr>
          <p:nvPr>
            <p:ph type="title"/>
          </p:nvPr>
        </p:nvSpPr>
        <p:spPr/>
        <p:txBody>
          <a:bodyPr/>
          <a:lstStyle/>
          <a:p>
            <a:r>
              <a:rPr lang="en-US" dirty="0"/>
              <a:t>Alternative hypothesis specification</a:t>
            </a:r>
          </a:p>
        </p:txBody>
      </p:sp>
      <p:sp>
        <p:nvSpPr>
          <p:cNvPr id="3" name="Content Placeholder 2">
            <a:extLst>
              <a:ext uri="{FF2B5EF4-FFF2-40B4-BE49-F238E27FC236}">
                <a16:creationId xmlns:a16="http://schemas.microsoft.com/office/drawing/2014/main" id="{C07A70E7-00B3-45C7-9356-D209B2CA5D00}"/>
              </a:ext>
            </a:extLst>
          </p:cNvPr>
          <p:cNvSpPr>
            <a:spLocks noGrp="1"/>
          </p:cNvSpPr>
          <p:nvPr>
            <p:ph idx="1"/>
          </p:nvPr>
        </p:nvSpPr>
        <p:spPr/>
        <p:txBody>
          <a:bodyPr/>
          <a:lstStyle/>
          <a:p>
            <a:r>
              <a:rPr lang="en-US" dirty="0"/>
              <a:t>We expect academic texts (the first category alphabetically) to be less analytical than spoken discourse (the second).</a:t>
            </a:r>
          </a:p>
          <a:p>
            <a:r>
              <a:rPr lang="en-US" dirty="0"/>
              <a:t>This is why alternative = “less”.</a:t>
            </a:r>
          </a:p>
          <a:p>
            <a:r>
              <a:rPr lang="en-US" dirty="0"/>
              <a:t>If the other way round, we would need to specify alternative = “greater”.</a:t>
            </a:r>
          </a:p>
          <a:p>
            <a:r>
              <a:rPr lang="en-US" dirty="0"/>
              <a:t>If the alternative hypothesis is non-directional, we don’t need to specify anything. This is the default option.</a:t>
            </a:r>
          </a:p>
        </p:txBody>
      </p:sp>
    </p:spTree>
    <p:extLst>
      <p:ext uri="{BB962C8B-B14F-4D97-AF65-F5344CB8AC3E}">
        <p14:creationId xmlns:p14="http://schemas.microsoft.com/office/powerpoint/2010/main" val="1137673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EC71C-B9B6-46D2-87F8-D97B9F14EA18}"/>
              </a:ext>
            </a:extLst>
          </p:cNvPr>
          <p:cNvSpPr>
            <a:spLocks noGrp="1"/>
          </p:cNvSpPr>
          <p:nvPr>
            <p:ph type="title"/>
          </p:nvPr>
        </p:nvSpPr>
        <p:spPr/>
        <p:txBody>
          <a:bodyPr/>
          <a:lstStyle/>
          <a:p>
            <a:r>
              <a:rPr lang="en-US" dirty="0"/>
              <a:t>Interpreting the results</a:t>
            </a:r>
          </a:p>
        </p:txBody>
      </p:sp>
      <p:sp>
        <p:nvSpPr>
          <p:cNvPr id="3" name="Content Placeholder 2">
            <a:extLst>
              <a:ext uri="{FF2B5EF4-FFF2-40B4-BE49-F238E27FC236}">
                <a16:creationId xmlns:a16="http://schemas.microsoft.com/office/drawing/2014/main" id="{C21E4386-811B-4B2B-989D-1E7174B4B2EA}"/>
              </a:ext>
            </a:extLst>
          </p:cNvPr>
          <p:cNvSpPr>
            <a:spLocks noGrp="1"/>
          </p:cNvSpPr>
          <p:nvPr>
            <p:ph idx="1"/>
          </p:nvPr>
        </p:nvSpPr>
        <p:spPr/>
        <p:txBody>
          <a:bodyPr>
            <a:normAutofit fontScale="92500" lnSpcReduction="20000"/>
          </a:bodyPr>
          <a:lstStyle/>
          <a:p>
            <a:r>
              <a:rPr lang="en-US" dirty="0"/>
              <a:t>t-test</a:t>
            </a:r>
          </a:p>
          <a:p>
            <a:r>
              <a:rPr lang="en-US" dirty="0"/>
              <a:t>degrees of freedom</a:t>
            </a:r>
          </a:p>
          <a:p>
            <a:r>
              <a:rPr lang="en-US" dirty="0"/>
              <a:t>p-value: very small</a:t>
            </a:r>
          </a:p>
          <a:p>
            <a:r>
              <a:rPr lang="en-US" dirty="0"/>
              <a:t>95% confidence interval for the difference between the means:</a:t>
            </a:r>
          </a:p>
          <a:p>
            <a:pPr marL="0" indent="0">
              <a:buNone/>
            </a:pPr>
            <a:r>
              <a:rPr lang="en-GB" dirty="0"/>
              <a:t>	A 95% confidence interval means that if we	repeated the estimation process again and again 	on different samples from the popula­tion, there 	would be 95% probability that the given 	confidence interval constructed in this way is one 	containing the true parameter value (here, the 	mean or the difference of means), of all 	constructed confidence intervals.</a:t>
            </a:r>
            <a:endParaRPr lang="en-US" dirty="0"/>
          </a:p>
          <a:p>
            <a:pPr marL="0" indent="0">
              <a:buNone/>
            </a:pPr>
            <a:endParaRPr lang="en-US" dirty="0"/>
          </a:p>
        </p:txBody>
      </p:sp>
    </p:spTree>
    <p:extLst>
      <p:ext uri="{BB962C8B-B14F-4D97-AF65-F5344CB8AC3E}">
        <p14:creationId xmlns:p14="http://schemas.microsoft.com/office/powerpoint/2010/main" val="1668126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F02EA-756F-4AF4-87A7-9CA79C805BAA}"/>
              </a:ext>
            </a:extLst>
          </p:cNvPr>
          <p:cNvSpPr>
            <a:spLocks noGrp="1"/>
          </p:cNvSpPr>
          <p:nvPr>
            <p:ph type="title"/>
          </p:nvPr>
        </p:nvSpPr>
        <p:spPr/>
        <p:txBody>
          <a:bodyPr/>
          <a:lstStyle/>
          <a:p>
            <a:r>
              <a:rPr lang="en-US" dirty="0"/>
              <a:t>Non-parametric alternative: Wilcoxon test</a:t>
            </a:r>
          </a:p>
        </p:txBody>
      </p:sp>
      <p:sp>
        <p:nvSpPr>
          <p:cNvPr id="3" name="Content Placeholder 2">
            <a:extLst>
              <a:ext uri="{FF2B5EF4-FFF2-40B4-BE49-F238E27FC236}">
                <a16:creationId xmlns:a16="http://schemas.microsoft.com/office/drawing/2014/main" id="{3775297F-F3BF-4DDD-9168-85CD052C2F7E}"/>
              </a:ext>
            </a:extLst>
          </p:cNvPr>
          <p:cNvSpPr>
            <a:spLocks noGrp="1"/>
          </p:cNvSpPr>
          <p:nvPr>
            <p:ph idx="1"/>
          </p:nvPr>
        </p:nvSpPr>
        <p:spPr/>
        <p:txBody>
          <a:bodyPr>
            <a:normAutofit fontScale="77500" lnSpcReduction="20000"/>
          </a:bodyPr>
          <a:lstStyle/>
          <a:p>
            <a:r>
              <a:rPr lang="en-US" dirty="0"/>
              <a:t>For small and non-normal samples</a:t>
            </a:r>
          </a:p>
          <a:p>
            <a:r>
              <a:rPr lang="en-US" dirty="0"/>
              <a:t>For ordinal data</a:t>
            </a:r>
          </a:p>
          <a:p>
            <a:endParaRPr lang="en-US" dirty="0"/>
          </a:p>
          <a:p>
            <a:pPr marL="0" indent="0" latinLnBrk="1">
              <a:buNone/>
            </a:pPr>
            <a:r>
              <a:rPr lang="en-US" b="1" dirty="0">
                <a:solidFill>
                  <a:srgbClr val="0000CC"/>
                </a:solidFill>
                <a:latin typeface="Courier New" panose="02070309020205020404" pitchFamily="49" charset="0"/>
                <a:cs typeface="Courier New" panose="02070309020205020404" pitchFamily="49" charset="0"/>
              </a:rPr>
              <a:t>&gt; </a:t>
            </a:r>
            <a:r>
              <a:rPr lang="en-US" b="1" dirty="0" err="1">
                <a:solidFill>
                  <a:srgbClr val="0000CC"/>
                </a:solidFill>
                <a:latin typeface="Courier New" panose="02070309020205020404" pitchFamily="49" charset="0"/>
                <a:cs typeface="Courier New" panose="02070309020205020404" pitchFamily="49" charset="0"/>
              </a:rPr>
              <a:t>wilcox.test</a:t>
            </a:r>
            <a:r>
              <a:rPr lang="en-US" b="1" dirty="0">
                <a:solidFill>
                  <a:srgbClr val="0000CC"/>
                </a:solidFill>
                <a:latin typeface="Courier New" panose="02070309020205020404" pitchFamily="49" charset="0"/>
                <a:cs typeface="Courier New" panose="02070309020205020404" pitchFamily="49" charset="0"/>
              </a:rPr>
              <a:t>(AI ~ </a:t>
            </a:r>
            <a:r>
              <a:rPr lang="en-US" b="1" dirty="0" err="1">
                <a:solidFill>
                  <a:srgbClr val="0000CC"/>
                </a:solidFill>
                <a:latin typeface="Courier New" panose="02070309020205020404" pitchFamily="49" charset="0"/>
                <a:cs typeface="Courier New" panose="02070309020205020404" pitchFamily="49" charset="0"/>
              </a:rPr>
              <a:t>Subcorpus</a:t>
            </a:r>
            <a:r>
              <a:rPr lang="en-US" b="1" dirty="0">
                <a:solidFill>
                  <a:srgbClr val="0000CC"/>
                </a:solidFill>
                <a:latin typeface="Courier New" panose="02070309020205020404" pitchFamily="49" charset="0"/>
                <a:cs typeface="Courier New" panose="02070309020205020404" pitchFamily="49" charset="0"/>
              </a:rPr>
              <a:t>, data = </a:t>
            </a:r>
            <a:r>
              <a:rPr lang="en-US" b="1" dirty="0" err="1">
                <a:solidFill>
                  <a:srgbClr val="0000CC"/>
                </a:solidFill>
                <a:latin typeface="Courier New" panose="02070309020205020404" pitchFamily="49" charset="0"/>
                <a:cs typeface="Courier New" panose="02070309020205020404" pitchFamily="49" charset="0"/>
              </a:rPr>
              <a:t>analyticity_subset</a:t>
            </a:r>
            <a:r>
              <a:rPr lang="en-US" b="1" dirty="0">
                <a:solidFill>
                  <a:srgbClr val="0000CC"/>
                </a:solidFill>
                <a:latin typeface="Courier New" panose="02070309020205020404" pitchFamily="49" charset="0"/>
                <a:cs typeface="Courier New" panose="02070309020205020404" pitchFamily="49" charset="0"/>
              </a:rPr>
              <a:t>, alternative = "less")</a:t>
            </a:r>
          </a:p>
          <a:p>
            <a:pPr marL="0" indent="0" latinLnBrk="1">
              <a:buNone/>
            </a:pPr>
            <a:r>
              <a:rPr lang="en-US" dirty="0">
                <a:latin typeface="Courier New" panose="02070309020205020404" pitchFamily="49" charset="0"/>
                <a:cs typeface="Courier New" panose="02070309020205020404" pitchFamily="49" charset="0"/>
              </a:rPr>
              <a:t> </a:t>
            </a:r>
          </a:p>
          <a:p>
            <a:pPr marL="0" indent="0" latinLnBrk="1">
              <a:buNone/>
            </a:pPr>
            <a:r>
              <a:rPr lang="en-US" dirty="0">
                <a:latin typeface="Courier New" panose="02070309020205020404" pitchFamily="49" charset="0"/>
                <a:cs typeface="Courier New" panose="02070309020205020404" pitchFamily="49" charset="0"/>
              </a:rPr>
              <a:t>	Wilcoxon rank sum test with continuity correction</a:t>
            </a:r>
          </a:p>
          <a:p>
            <a:pPr marL="0" indent="0" latinLnBrk="1">
              <a:buNone/>
            </a:pPr>
            <a:r>
              <a:rPr lang="en-US" dirty="0">
                <a:latin typeface="Courier New" panose="02070309020205020404" pitchFamily="49" charset="0"/>
                <a:cs typeface="Courier New" panose="02070309020205020404" pitchFamily="49" charset="0"/>
              </a:rPr>
              <a:t> </a:t>
            </a:r>
          </a:p>
          <a:p>
            <a:pPr marL="0" indent="0" latinLnBrk="1">
              <a:buNone/>
            </a:pPr>
            <a:r>
              <a:rPr lang="en-US" dirty="0">
                <a:latin typeface="Courier New" panose="02070309020205020404" pitchFamily="49" charset="0"/>
                <a:cs typeface="Courier New" panose="02070309020205020404" pitchFamily="49" charset="0"/>
              </a:rPr>
              <a:t>data:  AI by </a:t>
            </a:r>
            <a:r>
              <a:rPr lang="en-US" dirty="0" err="1">
                <a:latin typeface="Courier New" panose="02070309020205020404" pitchFamily="49" charset="0"/>
                <a:cs typeface="Courier New" panose="02070309020205020404" pitchFamily="49" charset="0"/>
              </a:rPr>
              <a:t>Subcorpus</a:t>
            </a:r>
            <a:endParaRPr lang="en-US" dirty="0">
              <a:latin typeface="Courier New" panose="02070309020205020404" pitchFamily="49" charset="0"/>
              <a:cs typeface="Courier New" panose="02070309020205020404" pitchFamily="49" charset="0"/>
            </a:endParaRPr>
          </a:p>
          <a:p>
            <a:pPr marL="0" indent="0" latinLnBrk="1">
              <a:buNone/>
            </a:pPr>
            <a:r>
              <a:rPr lang="en-US" dirty="0">
                <a:latin typeface="Courier New" panose="02070309020205020404" pitchFamily="49" charset="0"/>
                <a:cs typeface="Courier New" panose="02070309020205020404" pitchFamily="49" charset="0"/>
              </a:rPr>
              <a:t>W = 2096, p-value = 6.477e-13</a:t>
            </a:r>
          </a:p>
          <a:p>
            <a:pPr marL="0" indent="0">
              <a:buNone/>
            </a:pPr>
            <a:r>
              <a:rPr lang="en-US" dirty="0">
                <a:latin typeface="Courier New" panose="02070309020205020404" pitchFamily="49" charset="0"/>
                <a:cs typeface="Courier New" panose="02070309020205020404" pitchFamily="49" charset="0"/>
              </a:rPr>
              <a:t>alternative hypothesis: true location shift is less than 0</a:t>
            </a:r>
          </a:p>
        </p:txBody>
      </p:sp>
    </p:spTree>
    <p:extLst>
      <p:ext uri="{BB962C8B-B14F-4D97-AF65-F5344CB8AC3E}">
        <p14:creationId xmlns:p14="http://schemas.microsoft.com/office/powerpoint/2010/main" val="3532271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66188-DC0A-4E32-9679-F61271206B2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EC320F7-552D-43BE-8524-260879BC6A76}"/>
              </a:ext>
            </a:extLst>
          </p:cNvPr>
          <p:cNvSpPr>
            <a:spLocks noGrp="1"/>
          </p:cNvSpPr>
          <p:nvPr>
            <p:ph idx="1"/>
          </p:nvPr>
        </p:nvSpPr>
        <p:spPr/>
        <p:txBody>
          <a:bodyPr/>
          <a:lstStyle/>
          <a:p>
            <a:r>
              <a:rPr lang="en-US" dirty="0"/>
              <a:t>The results show that the academic texts are indeed less analytic than spoken texts.</a:t>
            </a:r>
          </a:p>
          <a:p>
            <a:r>
              <a:rPr lang="en-US" dirty="0"/>
              <a:t>Can you think of an explanation? </a:t>
            </a:r>
          </a:p>
        </p:txBody>
      </p:sp>
    </p:spTree>
    <p:extLst>
      <p:ext uri="{BB962C8B-B14F-4D97-AF65-F5344CB8AC3E}">
        <p14:creationId xmlns:p14="http://schemas.microsoft.com/office/powerpoint/2010/main" val="3507834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D7811-DE0C-41A8-B7C7-656EDC911782}"/>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528C243E-C426-4E70-86DA-41E70DB4ADA4}"/>
              </a:ext>
            </a:extLst>
          </p:cNvPr>
          <p:cNvSpPr>
            <a:spLocks noGrp="1"/>
          </p:cNvSpPr>
          <p:nvPr>
            <p:ph idx="1"/>
          </p:nvPr>
        </p:nvSpPr>
        <p:spPr/>
        <p:txBody>
          <a:bodyPr/>
          <a:lstStyle/>
          <a:p>
            <a:r>
              <a:rPr lang="en-US" dirty="0"/>
              <a:t>Take the data frame analyticity and compare two other registers, news and magazines. </a:t>
            </a:r>
          </a:p>
          <a:p>
            <a:pPr marL="0" indent="0">
              <a:buNone/>
            </a:pPr>
            <a:endParaRPr lang="en-US" dirty="0"/>
          </a:p>
          <a:p>
            <a:pPr marL="0" indent="0">
              <a:buNone/>
            </a:pPr>
            <a:r>
              <a:rPr lang="en-US" dirty="0"/>
              <a:t>1. Formulate the null and alternative hypotheses.</a:t>
            </a:r>
          </a:p>
          <a:p>
            <a:pPr marL="0" indent="0">
              <a:buNone/>
            </a:pPr>
            <a:r>
              <a:rPr lang="en-US" dirty="0"/>
              <a:t>2. Make a box plot.</a:t>
            </a:r>
          </a:p>
          <a:p>
            <a:pPr marL="0" indent="0">
              <a:buNone/>
            </a:pPr>
            <a:r>
              <a:rPr lang="en-US" dirty="0"/>
              <a:t>3. Choose the test.</a:t>
            </a:r>
          </a:p>
          <a:p>
            <a:pPr marL="0" indent="0">
              <a:buNone/>
            </a:pPr>
            <a:r>
              <a:rPr lang="en-US" dirty="0"/>
              <a:t>4. Can you reject the null hypothesis?</a:t>
            </a:r>
          </a:p>
          <a:p>
            <a:pPr marL="0" indent="0">
              <a:buNone/>
            </a:pPr>
            <a:endParaRPr lang="en-US" dirty="0"/>
          </a:p>
        </p:txBody>
      </p:sp>
    </p:spTree>
    <p:extLst>
      <p:ext uri="{BB962C8B-B14F-4D97-AF65-F5344CB8AC3E}">
        <p14:creationId xmlns:p14="http://schemas.microsoft.com/office/powerpoint/2010/main" val="3075999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2CBA-7199-451B-A6DE-579305761FB9}"/>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52E42FA5-5D47-4591-93A1-6844C72EDE64}"/>
              </a:ext>
            </a:extLst>
          </p:cNvPr>
          <p:cNvSpPr>
            <a:spLocks noGrp="1"/>
          </p:cNvSpPr>
          <p:nvPr>
            <p:ph idx="1"/>
          </p:nvPr>
        </p:nvSpPr>
        <p:spPr/>
        <p:txBody>
          <a:bodyPr/>
          <a:lstStyle/>
          <a:p>
            <a:pPr marL="514350" indent="-514350">
              <a:buAutoNum type="arabicPeriod"/>
            </a:pPr>
            <a:r>
              <a:rPr lang="en-GB" dirty="0"/>
              <a:t>Descriptive statistics and visualization of quantitative data</a:t>
            </a:r>
          </a:p>
          <a:p>
            <a:pPr marL="514350" indent="-514350">
              <a:buAutoNum type="arabicPeriod"/>
            </a:pPr>
            <a:r>
              <a:rPr lang="en-GB" dirty="0"/>
              <a:t>Comparing two groups: t-test</a:t>
            </a:r>
          </a:p>
          <a:p>
            <a:pPr lvl="1"/>
            <a:r>
              <a:rPr lang="en-GB" dirty="0"/>
              <a:t>For independent samples</a:t>
            </a:r>
          </a:p>
          <a:p>
            <a:pPr lvl="1"/>
            <a:r>
              <a:rPr lang="en-GB" dirty="0">
                <a:solidFill>
                  <a:srgbClr val="FF0000"/>
                </a:solidFill>
              </a:rPr>
              <a:t>For dependent samples</a:t>
            </a:r>
          </a:p>
          <a:p>
            <a:pPr marL="514350" indent="-514350">
              <a:buAutoNum type="arabicPeriod"/>
            </a:pPr>
            <a:r>
              <a:rPr lang="en-GB" dirty="0"/>
              <a:t>Two variables: correlation analysis</a:t>
            </a:r>
          </a:p>
          <a:p>
            <a:pPr marL="514350" indent="-514350">
              <a:buAutoNum type="arabicPeriod"/>
            </a:pPr>
            <a:endParaRPr lang="en-GB" dirty="0"/>
          </a:p>
        </p:txBody>
      </p:sp>
    </p:spTree>
    <p:extLst>
      <p:ext uri="{BB962C8B-B14F-4D97-AF65-F5344CB8AC3E}">
        <p14:creationId xmlns:p14="http://schemas.microsoft.com/office/powerpoint/2010/main" val="1807131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65784-7B1D-4915-9489-6B0512301DBA}"/>
              </a:ext>
            </a:extLst>
          </p:cNvPr>
          <p:cNvSpPr>
            <a:spLocks noGrp="1"/>
          </p:cNvSpPr>
          <p:nvPr>
            <p:ph type="title"/>
          </p:nvPr>
        </p:nvSpPr>
        <p:spPr/>
        <p:txBody>
          <a:bodyPr/>
          <a:lstStyle/>
          <a:p>
            <a:r>
              <a:rPr lang="en-US" dirty="0" err="1"/>
              <a:t>Yodish</a:t>
            </a:r>
            <a:endParaRPr lang="en-US" dirty="0"/>
          </a:p>
        </p:txBody>
      </p:sp>
      <p:sp>
        <p:nvSpPr>
          <p:cNvPr id="3" name="Content Placeholder 2">
            <a:extLst>
              <a:ext uri="{FF2B5EF4-FFF2-40B4-BE49-F238E27FC236}">
                <a16:creationId xmlns:a16="http://schemas.microsoft.com/office/drawing/2014/main" id="{3CFBFDFA-987B-4D90-9E5F-5F6B2A2167C6}"/>
              </a:ext>
            </a:extLst>
          </p:cNvPr>
          <p:cNvSpPr>
            <a:spLocks noGrp="1"/>
          </p:cNvSpPr>
          <p:nvPr>
            <p:ph idx="1"/>
          </p:nvPr>
        </p:nvSpPr>
        <p:spPr/>
        <p:txBody>
          <a:bodyPr/>
          <a:lstStyle/>
          <a:p>
            <a:pPr marL="0" indent="0">
              <a:buNone/>
            </a:pPr>
            <a:r>
              <a:rPr lang="en-US" dirty="0" err="1"/>
              <a:t>Yodish</a:t>
            </a:r>
            <a:r>
              <a:rPr lang="en-US" dirty="0"/>
              <a:t>: </a:t>
            </a:r>
            <a:r>
              <a:rPr lang="en-US" i="1" dirty="0"/>
              <a:t>Hard to see, the dark side is.</a:t>
            </a:r>
            <a:endParaRPr lang="en-US" dirty="0"/>
          </a:p>
          <a:p>
            <a:pPr marL="0" indent="0">
              <a:buNone/>
            </a:pPr>
            <a:r>
              <a:rPr lang="en-US" dirty="0"/>
              <a:t>Normalized: </a:t>
            </a:r>
            <a:r>
              <a:rPr lang="en-US" i="1" dirty="0"/>
              <a:t>The dark side is hard to see.</a:t>
            </a:r>
          </a:p>
          <a:p>
            <a:pPr marL="0" indent="0">
              <a:buNone/>
            </a:pPr>
            <a:endParaRPr lang="en-US" dirty="0"/>
          </a:p>
          <a:p>
            <a:pPr marL="0" indent="0">
              <a:buNone/>
            </a:pPr>
            <a:r>
              <a:rPr lang="en-US" dirty="0" err="1"/>
              <a:t>Yodish</a:t>
            </a:r>
            <a:r>
              <a:rPr lang="en-US" dirty="0"/>
              <a:t>: </a:t>
            </a:r>
            <a:r>
              <a:rPr lang="en-US" i="1" dirty="0"/>
              <a:t>Afraid are you?</a:t>
            </a:r>
            <a:endParaRPr lang="en-US" dirty="0"/>
          </a:p>
          <a:p>
            <a:pPr marL="0" indent="0">
              <a:buNone/>
            </a:pPr>
            <a:r>
              <a:rPr lang="en-US" dirty="0"/>
              <a:t>Normalized: </a:t>
            </a:r>
            <a:r>
              <a:rPr lang="en-US" i="1" dirty="0"/>
              <a:t>Are you afraid? </a:t>
            </a:r>
          </a:p>
          <a:p>
            <a:pPr marL="0" indent="0">
              <a:buNone/>
            </a:pPr>
            <a:endParaRPr lang="en-US" dirty="0"/>
          </a:p>
          <a:p>
            <a:pPr marL="0" indent="0">
              <a:buNone/>
            </a:pPr>
            <a:r>
              <a:rPr lang="en-US" dirty="0" err="1"/>
              <a:t>Yodish</a:t>
            </a:r>
            <a:r>
              <a:rPr lang="en-US" dirty="0"/>
              <a:t>: </a:t>
            </a:r>
            <a:r>
              <a:rPr lang="en-US" i="1" dirty="0"/>
              <a:t>Tested, he will be.</a:t>
            </a:r>
            <a:endParaRPr lang="en-US" dirty="0"/>
          </a:p>
          <a:p>
            <a:pPr marL="0" indent="0">
              <a:buNone/>
            </a:pPr>
            <a:r>
              <a:rPr lang="en-US" dirty="0"/>
              <a:t>Normalized: </a:t>
            </a:r>
            <a:r>
              <a:rPr lang="en-US" i="1" dirty="0"/>
              <a:t>He will be tested.</a:t>
            </a:r>
            <a:endParaRPr lang="en-US" dirty="0"/>
          </a:p>
          <a:p>
            <a:endParaRPr lang="en-US" dirty="0"/>
          </a:p>
        </p:txBody>
      </p:sp>
      <p:pic>
        <p:nvPicPr>
          <p:cNvPr id="9218" name="Picture 2" descr="Image result for yoda">
            <a:extLst>
              <a:ext uri="{FF2B5EF4-FFF2-40B4-BE49-F238E27FC236}">
                <a16:creationId xmlns:a16="http://schemas.microsoft.com/office/drawing/2014/main" id="{FA322841-675E-4D5A-9EB6-4DFA9D5279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099"/>
          <a:stretch/>
        </p:blipFill>
        <p:spPr bwMode="auto">
          <a:xfrm>
            <a:off x="6217920" y="2997200"/>
            <a:ext cx="2600960" cy="192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26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B06D-7CD6-4B8F-BC07-7CE34489A719}"/>
              </a:ext>
            </a:extLst>
          </p:cNvPr>
          <p:cNvSpPr>
            <a:spLocks noGrp="1"/>
          </p:cNvSpPr>
          <p:nvPr>
            <p:ph type="title"/>
          </p:nvPr>
        </p:nvSpPr>
        <p:spPr/>
        <p:txBody>
          <a:bodyPr/>
          <a:lstStyle/>
          <a:p>
            <a:r>
              <a:rPr lang="en-US" dirty="0"/>
              <a:t>Number of phonemes in languages</a:t>
            </a:r>
          </a:p>
        </p:txBody>
      </p:sp>
      <p:sp>
        <p:nvSpPr>
          <p:cNvPr id="3" name="Content Placeholder 2">
            <a:extLst>
              <a:ext uri="{FF2B5EF4-FFF2-40B4-BE49-F238E27FC236}">
                <a16:creationId xmlns:a16="http://schemas.microsoft.com/office/drawing/2014/main" id="{1B427D9F-D02C-4FA1-ACF4-2211C1E22057}"/>
              </a:ext>
            </a:extLst>
          </p:cNvPr>
          <p:cNvSpPr>
            <a:spLocks noGrp="1"/>
          </p:cNvSpPr>
          <p:nvPr>
            <p:ph idx="1"/>
          </p:nvPr>
        </p:nvSpPr>
        <p:spPr/>
        <p:txBody>
          <a:bodyPr>
            <a:normAutofit/>
          </a:bodyPr>
          <a:lstStyle/>
          <a:p>
            <a:pPr marL="0" indent="0" latinLnBrk="1">
              <a:buNone/>
            </a:pPr>
            <a:r>
              <a:rPr lang="en-US" sz="2400" b="1" dirty="0">
                <a:solidFill>
                  <a:srgbClr val="0000CC"/>
                </a:solidFill>
                <a:latin typeface="Courier New" panose="02070309020205020404" pitchFamily="49" charset="0"/>
                <a:cs typeface="Courier New" panose="02070309020205020404" pitchFamily="49" charset="0"/>
              </a:rPr>
              <a:t>&gt; head(phonemes)</a:t>
            </a:r>
          </a:p>
          <a:p>
            <a:pPr marL="0" indent="0" latinLnBrk="1">
              <a:buNone/>
            </a:pPr>
            <a:r>
              <a:rPr lang="en-US" sz="2400" dirty="0">
                <a:latin typeface="Courier New" panose="02070309020205020404" pitchFamily="49" charset="0"/>
                <a:cs typeface="Courier New" panose="02070309020205020404" pitchFamily="49" charset="0"/>
              </a:rPr>
              <a:t>         consonants  vowels</a:t>
            </a:r>
          </a:p>
          <a:p>
            <a:pPr marL="0" indent="0" latinLnBrk="1">
              <a:buNone/>
            </a:pPr>
            <a:r>
              <a:rPr lang="en-US" sz="2400" dirty="0">
                <a:latin typeface="Courier New" panose="02070309020205020404" pitchFamily="49" charset="0"/>
                <a:cs typeface="Courier New" panose="02070309020205020404" pitchFamily="49" charset="0"/>
              </a:rPr>
              <a:t>AINU             11      5</a:t>
            </a:r>
          </a:p>
          <a:p>
            <a:pPr marL="0" indent="0" latinLnBrk="1">
              <a:buNone/>
            </a:pPr>
            <a:r>
              <a:rPr lang="en-US" sz="2400" dirty="0">
                <a:latin typeface="Courier New" panose="02070309020205020404" pitchFamily="49" charset="0"/>
                <a:cs typeface="Courier New" panose="02070309020205020404" pitchFamily="49" charset="0"/>
              </a:rPr>
              <a:t>AIZI             24      9</a:t>
            </a:r>
          </a:p>
          <a:p>
            <a:pPr marL="0" indent="0" latinLnBrk="1">
              <a:buNone/>
            </a:pPr>
            <a:r>
              <a:rPr lang="en-US" sz="2400" dirty="0">
                <a:latin typeface="Courier New" panose="02070309020205020404" pitchFamily="49" charset="0"/>
                <a:cs typeface="Courier New" panose="02070309020205020404" pitchFamily="49" charset="0"/>
              </a:rPr>
              <a:t>ALABAMA          14      3</a:t>
            </a:r>
          </a:p>
          <a:p>
            <a:pPr marL="0" indent="0" latinLnBrk="1">
              <a:buNone/>
            </a:pPr>
            <a:r>
              <a:rPr lang="en-US" sz="2400" dirty="0">
                <a:latin typeface="Courier New" panose="02070309020205020404" pitchFamily="49" charset="0"/>
                <a:cs typeface="Courier New" panose="02070309020205020404" pitchFamily="49" charset="0"/>
              </a:rPr>
              <a:t>ALAMBLAK         18      7</a:t>
            </a:r>
          </a:p>
          <a:p>
            <a:pPr marL="0" indent="0" latinLnBrk="1">
              <a:buNone/>
            </a:pPr>
            <a:r>
              <a:rPr lang="en-US" sz="2400" dirty="0">
                <a:latin typeface="Courier New" panose="02070309020205020404" pitchFamily="49" charset="0"/>
                <a:cs typeface="Courier New" panose="02070309020205020404" pitchFamily="49" charset="0"/>
              </a:rPr>
              <a:t>ALBANIAN         28      7</a:t>
            </a:r>
          </a:p>
          <a:p>
            <a:pPr marL="0" indent="0">
              <a:buNone/>
            </a:pPr>
            <a:r>
              <a:rPr lang="en-US" sz="2400" dirty="0">
                <a:latin typeface="Courier New" panose="02070309020205020404" pitchFamily="49" charset="0"/>
                <a:cs typeface="Courier New" panose="02070309020205020404" pitchFamily="49" charset="0"/>
              </a:rPr>
              <a:t>ALEUT            24      3</a:t>
            </a:r>
          </a:p>
        </p:txBody>
      </p:sp>
    </p:spTree>
    <p:extLst>
      <p:ext uri="{BB962C8B-B14F-4D97-AF65-F5344CB8AC3E}">
        <p14:creationId xmlns:p14="http://schemas.microsoft.com/office/powerpoint/2010/main" val="32831551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4A1C-ED11-4C7B-B45B-600857E9D08B}"/>
              </a:ext>
            </a:extLst>
          </p:cNvPr>
          <p:cNvSpPr>
            <a:spLocks noGrp="1"/>
          </p:cNvSpPr>
          <p:nvPr>
            <p:ph type="title"/>
          </p:nvPr>
        </p:nvSpPr>
        <p:spPr/>
        <p:txBody>
          <a:bodyPr/>
          <a:lstStyle/>
          <a:p>
            <a:r>
              <a:rPr lang="en-US" dirty="0"/>
              <a:t>Dependency length</a:t>
            </a:r>
          </a:p>
        </p:txBody>
      </p:sp>
      <p:sp>
        <p:nvSpPr>
          <p:cNvPr id="3" name="Content Placeholder 2">
            <a:extLst>
              <a:ext uri="{FF2B5EF4-FFF2-40B4-BE49-F238E27FC236}">
                <a16:creationId xmlns:a16="http://schemas.microsoft.com/office/drawing/2014/main" id="{CA177266-58BA-4F05-94B4-685EC600B7F5}"/>
              </a:ext>
            </a:extLst>
          </p:cNvPr>
          <p:cNvSpPr>
            <a:spLocks noGrp="1"/>
          </p:cNvSpPr>
          <p:nvPr>
            <p:ph idx="1"/>
          </p:nvPr>
        </p:nvSpPr>
        <p:spPr/>
        <p:txBody>
          <a:bodyPr>
            <a:normAutofit fontScale="92500" lnSpcReduction="10000"/>
          </a:bodyPr>
          <a:lstStyle/>
          <a:p>
            <a:r>
              <a:rPr lang="en-US" dirty="0"/>
              <a:t>The number of words between syntactic heads and dependents. </a:t>
            </a:r>
          </a:p>
          <a:p>
            <a:pPr lvl="1"/>
            <a:r>
              <a:rPr lang="en-US" dirty="0"/>
              <a:t>I love[head] coffee[obj] 	DL = 1 word.</a:t>
            </a:r>
          </a:p>
          <a:p>
            <a:pPr lvl="1"/>
            <a:r>
              <a:rPr lang="en-US" dirty="0"/>
              <a:t>I love[head] strong coffee[obj] DL = 2 words.</a:t>
            </a:r>
          </a:p>
          <a:p>
            <a:pPr lvl="1"/>
            <a:r>
              <a:rPr lang="en-US" dirty="0"/>
              <a:t>I love[head] strong Nicaraguan coffee[obj] DL = 3 words.</a:t>
            </a:r>
          </a:p>
          <a:p>
            <a:r>
              <a:rPr lang="en-US" dirty="0"/>
              <a:t>There is psycholinguistic and typological research that shows that language users tend to minimize dependency lengths in order to reduce the processing costs due to working memory load (e.g. Hawkins 2004; Futrell et al. 2015).</a:t>
            </a:r>
          </a:p>
          <a:p>
            <a:r>
              <a:rPr lang="en-US" dirty="0"/>
              <a:t>Are dependencies in </a:t>
            </a:r>
            <a:r>
              <a:rPr lang="en-US" dirty="0" err="1"/>
              <a:t>Yodish</a:t>
            </a:r>
            <a:r>
              <a:rPr lang="en-US" dirty="0"/>
              <a:t> and standard English on average of the same length?</a:t>
            </a:r>
          </a:p>
        </p:txBody>
      </p:sp>
    </p:spTree>
    <p:extLst>
      <p:ext uri="{BB962C8B-B14F-4D97-AF65-F5344CB8AC3E}">
        <p14:creationId xmlns:p14="http://schemas.microsoft.com/office/powerpoint/2010/main" val="3570095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69AA8-E628-434A-892F-A6DDD8550B95}"/>
              </a:ext>
            </a:extLst>
          </p:cNvPr>
          <p:cNvSpPr>
            <a:spLocks noGrp="1"/>
          </p:cNvSpPr>
          <p:nvPr>
            <p:ph type="title"/>
          </p:nvPr>
        </p:nvSpPr>
        <p:spPr/>
        <p:txBody>
          <a:bodyPr/>
          <a:lstStyle/>
          <a:p>
            <a:r>
              <a:rPr lang="en-US" dirty="0"/>
              <a:t>Dataset Yoda</a:t>
            </a:r>
          </a:p>
        </p:txBody>
      </p:sp>
      <p:sp>
        <p:nvSpPr>
          <p:cNvPr id="3" name="Content Placeholder 2">
            <a:extLst>
              <a:ext uri="{FF2B5EF4-FFF2-40B4-BE49-F238E27FC236}">
                <a16:creationId xmlns:a16="http://schemas.microsoft.com/office/drawing/2014/main" id="{6611807E-F8D5-4ED6-87F3-91A2936A8C35}"/>
              </a:ext>
            </a:extLst>
          </p:cNvPr>
          <p:cNvSpPr>
            <a:spLocks noGrp="1"/>
          </p:cNvSpPr>
          <p:nvPr>
            <p:ph idx="1"/>
          </p:nvPr>
        </p:nvSpPr>
        <p:spPr/>
        <p:txBody>
          <a:bodyPr>
            <a:normAutofit fontScale="92500" lnSpcReduction="20000"/>
          </a:bodyPr>
          <a:lstStyle/>
          <a:p>
            <a:r>
              <a:rPr lang="en-US" sz="3100" dirty="0"/>
              <a:t>The data are taken from the script of Star Wars: Episode I – The Phantom Menace</a:t>
            </a:r>
          </a:p>
          <a:p>
            <a:r>
              <a:rPr lang="en-US" sz="3100" dirty="0"/>
              <a:t>Original and normalized versions.</a:t>
            </a:r>
            <a:endParaRPr lang="en-US" dirty="0"/>
          </a:p>
          <a:p>
            <a:pPr marL="0" indent="0" latinLnBrk="1">
              <a:buNone/>
            </a:pPr>
            <a:r>
              <a:rPr lang="en-US" sz="2600" b="1" dirty="0">
                <a:solidFill>
                  <a:srgbClr val="0000CC"/>
                </a:solidFill>
                <a:latin typeface="Courier New" panose="02070309020205020404" pitchFamily="49" charset="0"/>
                <a:cs typeface="Courier New" panose="02070309020205020404" pitchFamily="49" charset="0"/>
              </a:rPr>
              <a:t>&gt; summary(Yoda)</a:t>
            </a:r>
          </a:p>
          <a:p>
            <a:pPr marL="0" indent="0" latinLnBrk="1">
              <a:buNone/>
            </a:pP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norm_dist</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Yoda_dist</a:t>
            </a:r>
            <a:r>
              <a:rPr lang="en-US" sz="2600" dirty="0">
                <a:latin typeface="Courier New" panose="02070309020205020404" pitchFamily="49" charset="0"/>
                <a:cs typeface="Courier New" panose="02070309020205020404" pitchFamily="49" charset="0"/>
              </a:rPr>
              <a:t>     </a:t>
            </a:r>
          </a:p>
          <a:p>
            <a:pPr marL="0" indent="0" latinLnBrk="1">
              <a:buNone/>
            </a:pPr>
            <a:r>
              <a:rPr lang="en-US" sz="2600" dirty="0">
                <a:latin typeface="Courier New" panose="02070309020205020404" pitchFamily="49" charset="0"/>
                <a:cs typeface="Courier New" panose="02070309020205020404" pitchFamily="49" charset="0"/>
              </a:rPr>
              <a:t> Min.   :1.000   Min.   : 1.000  </a:t>
            </a:r>
          </a:p>
          <a:p>
            <a:pPr marL="0" indent="0" latinLnBrk="1">
              <a:buNone/>
            </a:pPr>
            <a:r>
              <a:rPr lang="en-US" sz="2600" dirty="0">
                <a:latin typeface="Courier New" panose="02070309020205020404" pitchFamily="49" charset="0"/>
                <a:cs typeface="Courier New" panose="02070309020205020404" pitchFamily="49" charset="0"/>
              </a:rPr>
              <a:t> 1st Qu.:1.000   1st Qu.: 1.000  </a:t>
            </a:r>
          </a:p>
          <a:p>
            <a:pPr marL="0" indent="0" latinLnBrk="1">
              <a:buNone/>
            </a:pPr>
            <a:r>
              <a:rPr lang="en-US" sz="2600" dirty="0">
                <a:latin typeface="Courier New" panose="02070309020205020404" pitchFamily="49" charset="0"/>
                <a:cs typeface="Courier New" panose="02070309020205020404" pitchFamily="49" charset="0"/>
              </a:rPr>
              <a:t> Median :2.000   Median : 2.000  </a:t>
            </a:r>
          </a:p>
          <a:p>
            <a:pPr marL="0" indent="0" latinLnBrk="1">
              <a:buNone/>
            </a:pPr>
            <a:r>
              <a:rPr lang="en-US" sz="2600" dirty="0">
                <a:latin typeface="Courier New" panose="02070309020205020404" pitchFamily="49" charset="0"/>
                <a:cs typeface="Courier New" panose="02070309020205020404" pitchFamily="49" charset="0"/>
              </a:rPr>
              <a:t> Mean   :1.829   Mean   : 2.246  </a:t>
            </a:r>
          </a:p>
          <a:p>
            <a:pPr marL="0" indent="0" latinLnBrk="1">
              <a:buNone/>
            </a:pPr>
            <a:r>
              <a:rPr lang="en-US" sz="2600" dirty="0">
                <a:latin typeface="Courier New" panose="02070309020205020404" pitchFamily="49" charset="0"/>
                <a:cs typeface="Courier New" panose="02070309020205020404" pitchFamily="49" charset="0"/>
              </a:rPr>
              <a:t> 3rd Qu.:2.000   3rd Qu.: 3.000  </a:t>
            </a:r>
          </a:p>
          <a:p>
            <a:pPr marL="0" indent="0" latinLnBrk="1">
              <a:buNone/>
            </a:pPr>
            <a:r>
              <a:rPr lang="en-US" sz="2600" dirty="0">
                <a:latin typeface="Courier New" panose="02070309020205020404" pitchFamily="49" charset="0"/>
                <a:cs typeface="Courier New" panose="02070309020205020404" pitchFamily="49" charset="0"/>
              </a:rPr>
              <a:t> Max.   :6.000   Max.   :12.000  </a:t>
            </a:r>
          </a:p>
          <a:p>
            <a:endParaRPr lang="en-US" dirty="0"/>
          </a:p>
        </p:txBody>
      </p:sp>
    </p:spTree>
    <p:extLst>
      <p:ext uri="{BB962C8B-B14F-4D97-AF65-F5344CB8AC3E}">
        <p14:creationId xmlns:p14="http://schemas.microsoft.com/office/powerpoint/2010/main" val="35766912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A1DE5-1538-4976-9215-E0D08177DBCA}"/>
              </a:ext>
            </a:extLst>
          </p:cNvPr>
          <p:cNvSpPr>
            <a:spLocks noGrp="1"/>
          </p:cNvSpPr>
          <p:nvPr>
            <p:ph type="title"/>
          </p:nvPr>
        </p:nvSpPr>
        <p:spPr/>
        <p:txBody>
          <a:bodyPr/>
          <a:lstStyle/>
          <a:p>
            <a:r>
              <a:rPr lang="en-US" dirty="0"/>
              <a:t>Dependency lengths in the data</a:t>
            </a:r>
          </a:p>
        </p:txBody>
      </p:sp>
      <p:sp>
        <p:nvSpPr>
          <p:cNvPr id="3" name="Content Placeholder 2">
            <a:extLst>
              <a:ext uri="{FF2B5EF4-FFF2-40B4-BE49-F238E27FC236}">
                <a16:creationId xmlns:a16="http://schemas.microsoft.com/office/drawing/2014/main" id="{06C74C7A-9A6A-4159-AA35-8182D64CBDF5}"/>
              </a:ext>
            </a:extLst>
          </p:cNvPr>
          <p:cNvSpPr>
            <a:spLocks noGrp="1"/>
          </p:cNvSpPr>
          <p:nvPr>
            <p:ph idx="1"/>
          </p:nvPr>
        </p:nvSpPr>
        <p:spPr/>
        <p:txBody>
          <a:bodyPr>
            <a:normAutofit/>
          </a:bodyPr>
          <a:lstStyle/>
          <a:p>
            <a:pPr marL="0" indent="0" latinLnBrk="1">
              <a:buNone/>
            </a:pPr>
            <a:r>
              <a:rPr lang="en-US" sz="2400" b="1" dirty="0">
                <a:solidFill>
                  <a:srgbClr val="0000CC"/>
                </a:solidFill>
                <a:latin typeface="Courier New" panose="02070309020205020404" pitchFamily="49" charset="0"/>
                <a:cs typeface="Courier New" panose="02070309020205020404" pitchFamily="49" charset="0"/>
              </a:rPr>
              <a:t>&gt; table(</a:t>
            </a:r>
            <a:r>
              <a:rPr lang="en-US" sz="2400" b="1" dirty="0" err="1">
                <a:solidFill>
                  <a:srgbClr val="0000CC"/>
                </a:solidFill>
                <a:latin typeface="Courier New" panose="02070309020205020404" pitchFamily="49" charset="0"/>
                <a:cs typeface="Courier New" panose="02070309020205020404" pitchFamily="49" charset="0"/>
              </a:rPr>
              <a:t>Yoda$norm_dist</a:t>
            </a:r>
            <a:r>
              <a:rPr lang="en-US" sz="2400" b="1" dirty="0">
                <a:solidFill>
                  <a:srgbClr val="0000CC"/>
                </a:solidFill>
                <a:latin typeface="Courier New" panose="02070309020205020404" pitchFamily="49" charset="0"/>
                <a:cs typeface="Courier New" panose="02070309020205020404" pitchFamily="49" charset="0"/>
              </a:rPr>
              <a:t>)</a:t>
            </a:r>
          </a:p>
          <a:p>
            <a:pPr marL="0" indent="0" latinLnBrk="1">
              <a:buNone/>
            </a:pPr>
            <a:r>
              <a:rPr lang="en-US" sz="2400" dirty="0">
                <a:latin typeface="Courier New" panose="02070309020205020404" pitchFamily="49" charset="0"/>
                <a:cs typeface="Courier New" panose="02070309020205020404" pitchFamily="49" charset="0"/>
              </a:rPr>
              <a:t> </a:t>
            </a:r>
          </a:p>
          <a:p>
            <a:pPr marL="0" indent="0" latinLnBrk="1">
              <a:buNone/>
            </a:pPr>
            <a:r>
              <a:rPr lang="en-US" sz="2400" dirty="0">
                <a:latin typeface="Courier New" panose="02070309020205020404" pitchFamily="49" charset="0"/>
                <a:cs typeface="Courier New" panose="02070309020205020404" pitchFamily="49" charset="0"/>
              </a:rPr>
              <a:t> 1  2  3  4  5  6 </a:t>
            </a:r>
          </a:p>
          <a:p>
            <a:pPr marL="0" indent="0" latinLnBrk="1">
              <a:buNone/>
            </a:pPr>
            <a:r>
              <a:rPr lang="en-US" sz="2400" dirty="0">
                <a:latin typeface="Courier New" panose="02070309020205020404" pitchFamily="49" charset="0"/>
                <a:cs typeface="Courier New" panose="02070309020205020404" pitchFamily="49" charset="0"/>
              </a:rPr>
              <a:t>97 61 27  7  6  1 </a:t>
            </a:r>
          </a:p>
          <a:p>
            <a:pPr marL="0" indent="0" latinLnBrk="1">
              <a:buNone/>
            </a:pPr>
            <a:r>
              <a:rPr lang="en-US" sz="2400" dirty="0">
                <a:latin typeface="Courier New" panose="02070309020205020404" pitchFamily="49" charset="0"/>
                <a:cs typeface="Courier New" panose="02070309020205020404" pitchFamily="49" charset="0"/>
              </a:rPr>
              <a:t> </a:t>
            </a:r>
          </a:p>
          <a:p>
            <a:pPr marL="0" indent="0" latinLnBrk="1">
              <a:buNone/>
            </a:pPr>
            <a:r>
              <a:rPr lang="en-US" sz="2400" b="1" dirty="0">
                <a:solidFill>
                  <a:srgbClr val="0000CC"/>
                </a:solidFill>
                <a:latin typeface="Courier New" panose="02070309020205020404" pitchFamily="49" charset="0"/>
                <a:cs typeface="Courier New" panose="02070309020205020404" pitchFamily="49" charset="0"/>
              </a:rPr>
              <a:t>&gt; table(</a:t>
            </a:r>
            <a:r>
              <a:rPr lang="en-US" sz="2400" b="1" dirty="0" err="1">
                <a:solidFill>
                  <a:srgbClr val="0000CC"/>
                </a:solidFill>
                <a:latin typeface="Courier New" panose="02070309020205020404" pitchFamily="49" charset="0"/>
                <a:cs typeface="Courier New" panose="02070309020205020404" pitchFamily="49" charset="0"/>
              </a:rPr>
              <a:t>Yoda$Yoda_dist</a:t>
            </a:r>
            <a:r>
              <a:rPr lang="en-US" sz="2400" b="1" dirty="0">
                <a:solidFill>
                  <a:srgbClr val="0000CC"/>
                </a:solidFill>
                <a:latin typeface="Courier New" panose="02070309020205020404" pitchFamily="49" charset="0"/>
                <a:cs typeface="Courier New" panose="02070309020205020404" pitchFamily="49" charset="0"/>
              </a:rPr>
              <a:t>)</a:t>
            </a:r>
          </a:p>
          <a:p>
            <a:pPr marL="0" indent="0" latinLnBrk="1">
              <a:buNone/>
            </a:pPr>
            <a:r>
              <a:rPr lang="en-US" sz="2400" dirty="0">
                <a:latin typeface="Courier New" panose="02070309020205020404" pitchFamily="49" charset="0"/>
                <a:cs typeface="Courier New" panose="02070309020205020404" pitchFamily="49" charset="0"/>
              </a:rPr>
              <a:t> </a:t>
            </a:r>
          </a:p>
          <a:p>
            <a:pPr marL="0" indent="0" latinLnBrk="1">
              <a:buNone/>
            </a:pPr>
            <a:r>
              <a:rPr lang="en-US" sz="2400" dirty="0">
                <a:latin typeface="Courier New" panose="02070309020205020404" pitchFamily="49" charset="0"/>
                <a:cs typeface="Courier New" panose="02070309020205020404" pitchFamily="49" charset="0"/>
              </a:rPr>
              <a:t> 1  2  3  4  5  6  7  9 10 11 12 </a:t>
            </a:r>
          </a:p>
          <a:p>
            <a:pPr marL="0" indent="0" latinLnBrk="1">
              <a:buNone/>
            </a:pPr>
            <a:r>
              <a:rPr lang="en-US" sz="2400" dirty="0">
                <a:latin typeface="Courier New" panose="02070309020205020404" pitchFamily="49" charset="0"/>
                <a:cs typeface="Courier New" panose="02070309020205020404" pitchFamily="49" charset="0"/>
              </a:rPr>
              <a:t>85 58 29 10  7  3  2  1  2  1  1 </a:t>
            </a:r>
          </a:p>
          <a:p>
            <a:pPr marL="0" indent="0">
              <a:buNone/>
            </a:pPr>
            <a:endParaRPr lang="en-US" dirty="0"/>
          </a:p>
        </p:txBody>
      </p:sp>
    </p:spTree>
    <p:extLst>
      <p:ext uri="{BB962C8B-B14F-4D97-AF65-F5344CB8AC3E}">
        <p14:creationId xmlns:p14="http://schemas.microsoft.com/office/powerpoint/2010/main" val="606511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0D881-45AE-4C44-A0BA-03C5D3401AE8}"/>
              </a:ext>
            </a:extLst>
          </p:cNvPr>
          <p:cNvSpPr>
            <a:spLocks noGrp="1"/>
          </p:cNvSpPr>
          <p:nvPr>
            <p:ph type="title"/>
          </p:nvPr>
        </p:nvSpPr>
        <p:spPr/>
        <p:txBody>
          <a:bodyPr/>
          <a:lstStyle/>
          <a:p>
            <a:r>
              <a:rPr lang="en-US" dirty="0"/>
              <a:t>t-test for dependent samples</a:t>
            </a:r>
          </a:p>
        </p:txBody>
      </p:sp>
      <p:sp>
        <p:nvSpPr>
          <p:cNvPr id="3" name="Content Placeholder 2">
            <a:extLst>
              <a:ext uri="{FF2B5EF4-FFF2-40B4-BE49-F238E27FC236}">
                <a16:creationId xmlns:a16="http://schemas.microsoft.com/office/drawing/2014/main" id="{B7D85AB1-F92B-4E5C-B843-43892506AF56}"/>
              </a:ext>
            </a:extLst>
          </p:cNvPr>
          <p:cNvSpPr>
            <a:spLocks noGrp="1"/>
          </p:cNvSpPr>
          <p:nvPr>
            <p:ph idx="1"/>
          </p:nvPr>
        </p:nvSpPr>
        <p:spPr/>
        <p:txBody>
          <a:bodyPr/>
          <a:lstStyle/>
          <a:p>
            <a:r>
              <a:rPr lang="en-US" dirty="0"/>
              <a:t>The requirements are the same as for the test for independent samples, with the following exceptions:</a:t>
            </a:r>
          </a:p>
          <a:p>
            <a:pPr marL="0" indent="0">
              <a:buNone/>
            </a:pPr>
            <a:r>
              <a:rPr lang="en-US" dirty="0"/>
              <a:t>1. The data are dependent between the groups. In other words, a data point in one sample has a correspondence in the other sample. Here, the </a:t>
            </a:r>
            <a:r>
              <a:rPr lang="en-US" dirty="0" err="1"/>
              <a:t>correspondending</a:t>
            </a:r>
            <a:r>
              <a:rPr lang="en-US" dirty="0"/>
              <a:t> pairs are individual syntactic dependencies.</a:t>
            </a:r>
          </a:p>
          <a:p>
            <a:pPr marL="0" indent="0">
              <a:buNone/>
            </a:pPr>
            <a:r>
              <a:rPr lang="en-US" dirty="0"/>
              <a:t>2. The number of pairs should be at least 30, or their differences should be normally distributed. </a:t>
            </a:r>
          </a:p>
        </p:txBody>
      </p:sp>
    </p:spTree>
    <p:extLst>
      <p:ext uri="{BB962C8B-B14F-4D97-AF65-F5344CB8AC3E}">
        <p14:creationId xmlns:p14="http://schemas.microsoft.com/office/powerpoint/2010/main" val="25131683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D762-1812-409C-A709-A02E0B577354}"/>
              </a:ext>
            </a:extLst>
          </p:cNvPr>
          <p:cNvSpPr>
            <a:spLocks noGrp="1"/>
          </p:cNvSpPr>
          <p:nvPr>
            <p:ph type="title"/>
          </p:nvPr>
        </p:nvSpPr>
        <p:spPr/>
        <p:txBody>
          <a:bodyPr/>
          <a:lstStyle/>
          <a:p>
            <a:r>
              <a:rPr lang="en-US" dirty="0"/>
              <a:t>Performing the t-test</a:t>
            </a:r>
          </a:p>
        </p:txBody>
      </p:sp>
      <p:sp>
        <p:nvSpPr>
          <p:cNvPr id="3" name="Content Placeholder 2">
            <a:extLst>
              <a:ext uri="{FF2B5EF4-FFF2-40B4-BE49-F238E27FC236}">
                <a16:creationId xmlns:a16="http://schemas.microsoft.com/office/drawing/2014/main" id="{E8B7738E-9A58-4712-B2C2-3E8F47452B37}"/>
              </a:ext>
            </a:extLst>
          </p:cNvPr>
          <p:cNvSpPr>
            <a:spLocks noGrp="1"/>
          </p:cNvSpPr>
          <p:nvPr>
            <p:ph idx="1"/>
          </p:nvPr>
        </p:nvSpPr>
        <p:spPr/>
        <p:txBody>
          <a:bodyPr>
            <a:normAutofit fontScale="55000" lnSpcReduction="20000"/>
          </a:bodyPr>
          <a:lstStyle/>
          <a:p>
            <a:pPr marL="0" indent="0" latinLnBrk="1">
              <a:buNone/>
            </a:pPr>
            <a:r>
              <a:rPr lang="en-US" sz="3500" b="1" dirty="0">
                <a:solidFill>
                  <a:srgbClr val="0000CC"/>
                </a:solidFill>
                <a:latin typeface="Courier New" panose="02070309020205020404" pitchFamily="49" charset="0"/>
                <a:cs typeface="Courier New" panose="02070309020205020404" pitchFamily="49" charset="0"/>
              </a:rPr>
              <a:t>&gt; </a:t>
            </a:r>
            <a:r>
              <a:rPr lang="en-US" sz="3500" b="1" dirty="0" err="1">
                <a:solidFill>
                  <a:srgbClr val="0000CC"/>
                </a:solidFill>
                <a:latin typeface="Courier New" panose="02070309020205020404" pitchFamily="49" charset="0"/>
                <a:cs typeface="Courier New" panose="02070309020205020404" pitchFamily="49" charset="0"/>
              </a:rPr>
              <a:t>t.test</a:t>
            </a:r>
            <a:r>
              <a:rPr lang="en-US" sz="3500" b="1" dirty="0">
                <a:solidFill>
                  <a:srgbClr val="0000CC"/>
                </a:solidFill>
                <a:latin typeface="Courier New" panose="02070309020205020404" pitchFamily="49" charset="0"/>
                <a:cs typeface="Courier New" panose="02070309020205020404" pitchFamily="49" charset="0"/>
              </a:rPr>
              <a:t>(</a:t>
            </a:r>
            <a:r>
              <a:rPr lang="en-US" sz="3500" b="1" dirty="0" err="1">
                <a:solidFill>
                  <a:srgbClr val="0000CC"/>
                </a:solidFill>
                <a:latin typeface="Courier New" panose="02070309020205020404" pitchFamily="49" charset="0"/>
                <a:cs typeface="Courier New" panose="02070309020205020404" pitchFamily="49" charset="0"/>
              </a:rPr>
              <a:t>Yoda$norm_dist</a:t>
            </a:r>
            <a:r>
              <a:rPr lang="en-US" sz="3500" b="1" dirty="0">
                <a:solidFill>
                  <a:srgbClr val="0000CC"/>
                </a:solidFill>
                <a:latin typeface="Courier New" panose="02070309020205020404" pitchFamily="49" charset="0"/>
                <a:cs typeface="Courier New" panose="02070309020205020404" pitchFamily="49" charset="0"/>
              </a:rPr>
              <a:t>, </a:t>
            </a:r>
            <a:r>
              <a:rPr lang="en-US" sz="3500" b="1" dirty="0" err="1">
                <a:solidFill>
                  <a:srgbClr val="0000CC"/>
                </a:solidFill>
                <a:latin typeface="Courier New" panose="02070309020205020404" pitchFamily="49" charset="0"/>
                <a:cs typeface="Courier New" panose="02070309020205020404" pitchFamily="49" charset="0"/>
              </a:rPr>
              <a:t>Yoda$Yoda_dist</a:t>
            </a:r>
            <a:r>
              <a:rPr lang="en-US" sz="3500" b="1" dirty="0">
                <a:solidFill>
                  <a:srgbClr val="0000CC"/>
                </a:solidFill>
                <a:latin typeface="Courier New" panose="02070309020205020404" pitchFamily="49" charset="0"/>
                <a:cs typeface="Courier New" panose="02070309020205020404" pitchFamily="49" charset="0"/>
              </a:rPr>
              <a:t>, paired = TRUE)</a:t>
            </a:r>
          </a:p>
          <a:p>
            <a:pPr marL="0" indent="0" latinLnBrk="1">
              <a:buNone/>
            </a:pPr>
            <a:r>
              <a:rPr lang="en-US" sz="3500" dirty="0">
                <a:latin typeface="Courier New" panose="02070309020205020404" pitchFamily="49" charset="0"/>
                <a:cs typeface="Courier New" panose="02070309020205020404" pitchFamily="49" charset="0"/>
              </a:rPr>
              <a:t> </a:t>
            </a:r>
          </a:p>
          <a:p>
            <a:pPr marL="0" indent="0" latinLnBrk="1">
              <a:buNone/>
            </a:pPr>
            <a:r>
              <a:rPr lang="en-US" sz="3500" dirty="0">
                <a:latin typeface="Courier New" panose="02070309020205020404" pitchFamily="49" charset="0"/>
                <a:cs typeface="Courier New" panose="02070309020205020404" pitchFamily="49" charset="0"/>
              </a:rPr>
              <a:t>	Paired t-test</a:t>
            </a:r>
          </a:p>
          <a:p>
            <a:pPr marL="0" indent="0" latinLnBrk="1">
              <a:buNone/>
            </a:pPr>
            <a:r>
              <a:rPr lang="en-US" sz="3500" dirty="0">
                <a:latin typeface="Courier New" panose="02070309020205020404" pitchFamily="49" charset="0"/>
                <a:cs typeface="Courier New" panose="02070309020205020404" pitchFamily="49" charset="0"/>
              </a:rPr>
              <a:t> </a:t>
            </a:r>
          </a:p>
          <a:p>
            <a:pPr marL="0" indent="0" latinLnBrk="1">
              <a:buNone/>
            </a:pPr>
            <a:r>
              <a:rPr lang="en-US" sz="3500" dirty="0">
                <a:latin typeface="Courier New" panose="02070309020205020404" pitchFamily="49" charset="0"/>
                <a:cs typeface="Courier New" panose="02070309020205020404" pitchFamily="49" charset="0"/>
              </a:rPr>
              <a:t>data:  </a:t>
            </a:r>
            <a:r>
              <a:rPr lang="en-US" sz="3500" dirty="0" err="1">
                <a:latin typeface="Courier New" panose="02070309020205020404" pitchFamily="49" charset="0"/>
                <a:cs typeface="Courier New" panose="02070309020205020404" pitchFamily="49" charset="0"/>
              </a:rPr>
              <a:t>Yoda$norm_dist</a:t>
            </a:r>
            <a:r>
              <a:rPr lang="en-US" sz="3500" dirty="0">
                <a:latin typeface="Courier New" panose="02070309020205020404" pitchFamily="49" charset="0"/>
                <a:cs typeface="Courier New" panose="02070309020205020404" pitchFamily="49" charset="0"/>
              </a:rPr>
              <a:t> and </a:t>
            </a:r>
            <a:r>
              <a:rPr lang="en-US" sz="3500" dirty="0" err="1">
                <a:latin typeface="Courier New" panose="02070309020205020404" pitchFamily="49" charset="0"/>
                <a:cs typeface="Courier New" panose="02070309020205020404" pitchFamily="49" charset="0"/>
              </a:rPr>
              <a:t>Yoda$Yoda_dist</a:t>
            </a:r>
            <a:endParaRPr lang="en-US" sz="3500" dirty="0">
              <a:latin typeface="Courier New" panose="02070309020205020404" pitchFamily="49" charset="0"/>
              <a:cs typeface="Courier New" panose="02070309020205020404" pitchFamily="49" charset="0"/>
            </a:endParaRPr>
          </a:p>
          <a:p>
            <a:pPr marL="0" indent="0" latinLnBrk="1">
              <a:buNone/>
            </a:pPr>
            <a:r>
              <a:rPr lang="en-US" sz="3500" dirty="0">
                <a:latin typeface="Courier New" panose="02070309020205020404" pitchFamily="49" charset="0"/>
                <a:cs typeface="Courier New" panose="02070309020205020404" pitchFamily="49" charset="0"/>
              </a:rPr>
              <a:t>t = -3.3677, df = 198, p-value = 0.0009108</a:t>
            </a:r>
          </a:p>
          <a:p>
            <a:pPr marL="0" indent="0" latinLnBrk="1">
              <a:buNone/>
            </a:pPr>
            <a:r>
              <a:rPr lang="en-US" sz="3500" dirty="0">
                <a:latin typeface="Courier New" panose="02070309020205020404" pitchFamily="49" charset="0"/>
                <a:cs typeface="Courier New" panose="02070309020205020404" pitchFamily="49" charset="0"/>
              </a:rPr>
              <a:t>alternative hypothesis: true difference in means is not equal to 0</a:t>
            </a:r>
          </a:p>
          <a:p>
            <a:pPr marL="0" indent="0" latinLnBrk="1">
              <a:buNone/>
            </a:pPr>
            <a:r>
              <a:rPr lang="en-US" sz="3500" dirty="0">
                <a:latin typeface="Courier New" panose="02070309020205020404" pitchFamily="49" charset="0"/>
                <a:cs typeface="Courier New" panose="02070309020205020404" pitchFamily="49" charset="0"/>
              </a:rPr>
              <a:t>95 percent confidence interval:</a:t>
            </a:r>
          </a:p>
          <a:p>
            <a:pPr marL="0" indent="0" latinLnBrk="1">
              <a:buNone/>
            </a:pPr>
            <a:r>
              <a:rPr lang="en-US" sz="3500" dirty="0">
                <a:latin typeface="Courier New" panose="02070309020205020404" pitchFamily="49" charset="0"/>
                <a:cs typeface="Courier New" panose="02070309020205020404" pitchFamily="49" charset="0"/>
              </a:rPr>
              <a:t> -0.6613201 -0.1728507</a:t>
            </a:r>
          </a:p>
          <a:p>
            <a:pPr marL="0" indent="0" latinLnBrk="1">
              <a:buNone/>
            </a:pPr>
            <a:r>
              <a:rPr lang="en-US" sz="3500" dirty="0">
                <a:latin typeface="Courier New" panose="02070309020205020404" pitchFamily="49" charset="0"/>
                <a:cs typeface="Courier New" panose="02070309020205020404" pitchFamily="49" charset="0"/>
              </a:rPr>
              <a:t>sample estimates:</a:t>
            </a:r>
          </a:p>
          <a:p>
            <a:pPr marL="0" indent="0" latinLnBrk="1">
              <a:buNone/>
            </a:pPr>
            <a:r>
              <a:rPr lang="en-US" sz="3500" dirty="0">
                <a:latin typeface="Courier New" panose="02070309020205020404" pitchFamily="49" charset="0"/>
                <a:cs typeface="Courier New" panose="02070309020205020404" pitchFamily="49" charset="0"/>
              </a:rPr>
              <a:t>mean of the differences </a:t>
            </a:r>
          </a:p>
          <a:p>
            <a:pPr marL="0" indent="0" latinLnBrk="1">
              <a:buNone/>
            </a:pPr>
            <a:r>
              <a:rPr lang="en-US" sz="3500" dirty="0">
                <a:latin typeface="Courier New" panose="02070309020205020404" pitchFamily="49" charset="0"/>
                <a:cs typeface="Courier New" panose="02070309020205020404" pitchFamily="49" charset="0"/>
              </a:rPr>
              <a:t>             -0.4170854 </a:t>
            </a:r>
          </a:p>
          <a:p>
            <a:pPr marL="0" indent="0">
              <a:buNone/>
            </a:pPr>
            <a:endParaRPr lang="en-US" dirty="0"/>
          </a:p>
        </p:txBody>
      </p:sp>
    </p:spTree>
    <p:extLst>
      <p:ext uri="{BB962C8B-B14F-4D97-AF65-F5344CB8AC3E}">
        <p14:creationId xmlns:p14="http://schemas.microsoft.com/office/powerpoint/2010/main" val="18411949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C5F86-1003-4C41-9AC3-1468E9077400}"/>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8700E7BB-3761-4A40-8872-E73A3F7EAF69}"/>
              </a:ext>
            </a:extLst>
          </p:cNvPr>
          <p:cNvSpPr>
            <a:spLocks noGrp="1"/>
          </p:cNvSpPr>
          <p:nvPr>
            <p:ph idx="1"/>
          </p:nvPr>
        </p:nvSpPr>
        <p:spPr/>
        <p:txBody>
          <a:bodyPr/>
          <a:lstStyle/>
          <a:p>
            <a:r>
              <a:rPr lang="en-US" dirty="0"/>
              <a:t>The alternative hypothesis is by default non-directional. In order to change that, see the t-test for independent samples.</a:t>
            </a:r>
          </a:p>
          <a:p>
            <a:r>
              <a:rPr lang="en-US" dirty="0"/>
              <a:t>It is necessary to add paired = TRUE to tell R that the samples are dependent. Otherwise, the results can be incorrect.</a:t>
            </a:r>
          </a:p>
          <a:p>
            <a:endParaRPr lang="en-US" dirty="0"/>
          </a:p>
        </p:txBody>
      </p:sp>
    </p:spTree>
    <p:extLst>
      <p:ext uri="{BB962C8B-B14F-4D97-AF65-F5344CB8AC3E}">
        <p14:creationId xmlns:p14="http://schemas.microsoft.com/office/powerpoint/2010/main" val="3054393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2A9AD-C7B9-441F-8AB7-05BCC941910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61D59FC-78B0-470C-A05E-12A4C9B779A4}"/>
              </a:ext>
            </a:extLst>
          </p:cNvPr>
          <p:cNvSpPr>
            <a:spLocks noGrp="1"/>
          </p:cNvSpPr>
          <p:nvPr>
            <p:ph idx="1"/>
          </p:nvPr>
        </p:nvSpPr>
        <p:spPr/>
        <p:txBody>
          <a:bodyPr/>
          <a:lstStyle/>
          <a:p>
            <a:r>
              <a:rPr lang="en-US" dirty="0"/>
              <a:t>Yoda’s word order has longer dependencies than the normalized version.</a:t>
            </a:r>
          </a:p>
          <a:p>
            <a:r>
              <a:rPr lang="en-US" dirty="0"/>
              <a:t>Therefore, we can conclude that </a:t>
            </a:r>
            <a:r>
              <a:rPr lang="en-US" dirty="0" err="1"/>
              <a:t>Yodish</a:t>
            </a:r>
            <a:r>
              <a:rPr lang="en-US" dirty="0"/>
              <a:t> is less efficient than English as far as dependency lengths are concerned. It requires greater working memory load.</a:t>
            </a:r>
          </a:p>
        </p:txBody>
      </p:sp>
    </p:spTree>
    <p:extLst>
      <p:ext uri="{BB962C8B-B14F-4D97-AF65-F5344CB8AC3E}">
        <p14:creationId xmlns:p14="http://schemas.microsoft.com/office/powerpoint/2010/main" val="2333831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2CBA-7199-451B-A6DE-579305761FB9}"/>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52E42FA5-5D47-4591-93A1-6844C72EDE64}"/>
              </a:ext>
            </a:extLst>
          </p:cNvPr>
          <p:cNvSpPr>
            <a:spLocks noGrp="1"/>
          </p:cNvSpPr>
          <p:nvPr>
            <p:ph idx="1"/>
          </p:nvPr>
        </p:nvSpPr>
        <p:spPr/>
        <p:txBody>
          <a:bodyPr/>
          <a:lstStyle/>
          <a:p>
            <a:pPr marL="514350" indent="-514350">
              <a:buAutoNum type="arabicPeriod"/>
            </a:pPr>
            <a:r>
              <a:rPr lang="en-GB" dirty="0"/>
              <a:t>Descriptive statistics and visualization of quantitative data</a:t>
            </a:r>
          </a:p>
          <a:p>
            <a:pPr marL="514350" indent="-514350">
              <a:buAutoNum type="arabicPeriod"/>
            </a:pPr>
            <a:r>
              <a:rPr lang="en-GB" dirty="0"/>
              <a:t>Comparing two groups: t-test</a:t>
            </a:r>
          </a:p>
          <a:p>
            <a:pPr lvl="1"/>
            <a:r>
              <a:rPr lang="en-GB" dirty="0"/>
              <a:t>For independent samples</a:t>
            </a:r>
          </a:p>
          <a:p>
            <a:pPr lvl="1"/>
            <a:r>
              <a:rPr lang="en-GB" dirty="0"/>
              <a:t>For dependent samples</a:t>
            </a:r>
          </a:p>
          <a:p>
            <a:pPr marL="514350" indent="-514350">
              <a:buAutoNum type="arabicPeriod"/>
            </a:pPr>
            <a:r>
              <a:rPr lang="en-GB" dirty="0">
                <a:solidFill>
                  <a:srgbClr val="FF0000"/>
                </a:solidFill>
              </a:rPr>
              <a:t>Two variables: correlation analysis</a:t>
            </a:r>
          </a:p>
          <a:p>
            <a:pPr marL="514350" indent="-514350">
              <a:buAutoNum type="arabicPeriod"/>
            </a:pPr>
            <a:endParaRPr lang="en-GB" dirty="0"/>
          </a:p>
        </p:txBody>
      </p:sp>
    </p:spTree>
    <p:extLst>
      <p:ext uri="{BB962C8B-B14F-4D97-AF65-F5344CB8AC3E}">
        <p14:creationId xmlns:p14="http://schemas.microsoft.com/office/powerpoint/2010/main" val="35654096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7CFB6-3F0E-412F-920F-A49FDADB13A4}"/>
              </a:ext>
            </a:extLst>
          </p:cNvPr>
          <p:cNvSpPr>
            <a:spLocks noGrp="1"/>
          </p:cNvSpPr>
          <p:nvPr>
            <p:ph type="title"/>
          </p:nvPr>
        </p:nvSpPr>
        <p:spPr/>
        <p:txBody>
          <a:bodyPr/>
          <a:lstStyle/>
          <a:p>
            <a:r>
              <a:rPr lang="en-US" dirty="0"/>
              <a:t>Zipf’s law of abbreviation</a:t>
            </a:r>
          </a:p>
        </p:txBody>
      </p:sp>
      <p:sp>
        <p:nvSpPr>
          <p:cNvPr id="3" name="Content Placeholder 2">
            <a:extLst>
              <a:ext uri="{FF2B5EF4-FFF2-40B4-BE49-F238E27FC236}">
                <a16:creationId xmlns:a16="http://schemas.microsoft.com/office/drawing/2014/main" id="{AD451F61-C929-4A17-AB0C-AD8D9895CCCA}"/>
              </a:ext>
            </a:extLst>
          </p:cNvPr>
          <p:cNvSpPr>
            <a:spLocks noGrp="1"/>
          </p:cNvSpPr>
          <p:nvPr>
            <p:ph idx="1"/>
          </p:nvPr>
        </p:nvSpPr>
        <p:spPr/>
        <p:txBody>
          <a:bodyPr/>
          <a:lstStyle/>
          <a:p>
            <a:r>
              <a:rPr lang="en-US" dirty="0"/>
              <a:t>Zipf’s law of abbreviation is one of the most famous correlations in linguistic literature.</a:t>
            </a:r>
          </a:p>
          <a:p>
            <a:r>
              <a:rPr lang="en-US" dirty="0"/>
              <a:t>It says that frequent words tend to be shorter, whereas rare words are usually longer.</a:t>
            </a:r>
          </a:p>
          <a:p>
            <a:r>
              <a:rPr lang="en-US" dirty="0"/>
              <a:t>Examples: I, the, in vs. harpsichord, deforestation and notwithstanding</a:t>
            </a:r>
          </a:p>
          <a:p>
            <a:r>
              <a:rPr lang="en-US" dirty="0"/>
              <a:t>But does it work in the same way in different registers?</a:t>
            </a:r>
          </a:p>
          <a:p>
            <a:pPr marL="0" indent="0">
              <a:buNone/>
            </a:pPr>
            <a:r>
              <a:rPr lang="en-US" dirty="0"/>
              <a:t> </a:t>
            </a:r>
          </a:p>
        </p:txBody>
      </p:sp>
    </p:spTree>
    <p:extLst>
      <p:ext uri="{BB962C8B-B14F-4D97-AF65-F5344CB8AC3E}">
        <p14:creationId xmlns:p14="http://schemas.microsoft.com/office/powerpoint/2010/main" val="853254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04296-94FC-4627-9EC7-2F21608495AC}"/>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B5494A8F-9F73-4F8F-8BFF-F2BA5F8A88B5}"/>
              </a:ext>
            </a:extLst>
          </p:cNvPr>
          <p:cNvSpPr>
            <a:spLocks noGrp="1"/>
          </p:cNvSpPr>
          <p:nvPr>
            <p:ph idx="1"/>
          </p:nvPr>
        </p:nvSpPr>
        <p:spPr/>
        <p:txBody>
          <a:bodyPr>
            <a:normAutofit fontScale="55000" lnSpcReduction="20000"/>
          </a:bodyPr>
          <a:lstStyle/>
          <a:p>
            <a:pPr marL="0" indent="0">
              <a:buNone/>
            </a:pPr>
            <a:r>
              <a:rPr lang="en-US" sz="4400" b="1" dirty="0">
                <a:solidFill>
                  <a:srgbClr val="0000CC"/>
                </a:solidFill>
                <a:latin typeface="Courier New" panose="02070309020205020404" pitchFamily="49" charset="0"/>
                <a:cs typeface="Courier New" panose="02070309020205020404" pitchFamily="49" charset="0"/>
              </a:rPr>
              <a:t>&gt; summary(</a:t>
            </a:r>
            <a:r>
              <a:rPr lang="en-US" sz="4400" b="1" dirty="0" err="1">
                <a:solidFill>
                  <a:srgbClr val="0000CC"/>
                </a:solidFill>
                <a:latin typeface="Courier New" panose="02070309020205020404" pitchFamily="49" charset="0"/>
                <a:cs typeface="Courier New" panose="02070309020205020404" pitchFamily="49" charset="0"/>
              </a:rPr>
              <a:t>acad_words</a:t>
            </a:r>
            <a:r>
              <a:rPr lang="en-US" sz="4400" b="1" dirty="0">
                <a:solidFill>
                  <a:srgbClr val="0000CC"/>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word           </a:t>
            </a:r>
            <a:r>
              <a:rPr lang="en-US" dirty="0" err="1">
                <a:latin typeface="Courier New" panose="02070309020205020404" pitchFamily="49" charset="0"/>
                <a:cs typeface="Courier New" panose="02070309020205020404" pitchFamily="49" charset="0"/>
              </a:rPr>
              <a:t>freq</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length_char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length_phon</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        :   1   Min.   :  1.000   Min.   : 1.000   Min.   : 1.000  </a:t>
            </a:r>
          </a:p>
          <a:p>
            <a:pPr marL="0" indent="0">
              <a:buNone/>
            </a:pPr>
            <a:r>
              <a:rPr lang="en-US" dirty="0">
                <a:latin typeface="Courier New" panose="02070309020205020404" pitchFamily="49" charset="0"/>
                <a:cs typeface="Courier New" panose="02070309020205020404" pitchFamily="49" charset="0"/>
              </a:rPr>
              <a:t> abandoned:   1   1st Qu.:  1.000   1st Qu.: 5.000   1st Qu.: 4.000  </a:t>
            </a:r>
          </a:p>
          <a:p>
            <a:pPr marL="0" indent="0">
              <a:buNone/>
            </a:pPr>
            <a:r>
              <a:rPr lang="en-US" dirty="0">
                <a:latin typeface="Courier New" panose="02070309020205020404" pitchFamily="49" charset="0"/>
                <a:cs typeface="Courier New" panose="02070309020205020404" pitchFamily="49" charset="0"/>
              </a:rPr>
              <a:t> abbey    :   1   Median :  1.000   Median : 7.000   Median : 5.000  </a:t>
            </a:r>
          </a:p>
          <a:p>
            <a:pPr marL="0" indent="0">
              <a:buNone/>
            </a:pPr>
            <a:r>
              <a:rPr lang="en-US" dirty="0">
                <a:latin typeface="Courier New" panose="02070309020205020404" pitchFamily="49" charset="0"/>
                <a:cs typeface="Courier New" panose="02070309020205020404" pitchFamily="49" charset="0"/>
              </a:rPr>
              <a:t> abide    :   1   Mean   :  3.598   Mean   : 6.736   Mean   : 5.686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abiola</a:t>
            </a:r>
            <a:r>
              <a:rPr lang="en-US" dirty="0">
                <a:latin typeface="Courier New" panose="02070309020205020404" pitchFamily="49" charset="0"/>
                <a:cs typeface="Courier New" panose="02070309020205020404" pitchFamily="49" charset="0"/>
              </a:rPr>
              <a:t>   :   1   3rd Qu.:  2.000   3rd Qu.: 8.000   3rd Qu.: 7.000  </a:t>
            </a:r>
          </a:p>
          <a:p>
            <a:pPr marL="0" indent="0">
              <a:buNone/>
            </a:pPr>
            <a:r>
              <a:rPr lang="en-US" dirty="0">
                <a:latin typeface="Courier New" panose="02070309020205020404" pitchFamily="49" charset="0"/>
                <a:cs typeface="Courier New" panose="02070309020205020404" pitchFamily="49" charset="0"/>
              </a:rPr>
              <a:t> able     :   1   Max.   :554.000   Max.   :16.000   Max.   :16.000  </a:t>
            </a:r>
          </a:p>
          <a:p>
            <a:pPr marL="0" indent="0">
              <a:buNone/>
            </a:pPr>
            <a:r>
              <a:rPr lang="en-US" dirty="0">
                <a:latin typeface="Courier New" panose="02070309020205020404" pitchFamily="49" charset="0"/>
                <a:cs typeface="Courier New" panose="02070309020205020404" pitchFamily="49" charset="0"/>
              </a:rPr>
              <a:t> (Other)  :2616 </a:t>
            </a:r>
          </a:p>
          <a:p>
            <a:pPr marL="0" indent="0">
              <a:buNone/>
            </a:pPr>
            <a:r>
              <a:rPr lang="en-US" sz="4400" b="1" dirty="0">
                <a:solidFill>
                  <a:srgbClr val="0000CC"/>
                </a:solidFill>
                <a:latin typeface="Courier New" panose="02070309020205020404" pitchFamily="49" charset="0"/>
                <a:cs typeface="Courier New" panose="02070309020205020404" pitchFamily="49" charset="0"/>
              </a:rPr>
              <a:t>&gt; summary(</a:t>
            </a:r>
            <a:r>
              <a:rPr lang="en-US" sz="4400" b="1" dirty="0" err="1">
                <a:solidFill>
                  <a:srgbClr val="0000CC"/>
                </a:solidFill>
                <a:latin typeface="Courier New" panose="02070309020205020404" pitchFamily="49" charset="0"/>
                <a:cs typeface="Courier New" panose="02070309020205020404" pitchFamily="49" charset="0"/>
              </a:rPr>
              <a:t>spok_words</a:t>
            </a:r>
            <a:r>
              <a:rPr lang="en-US" sz="4400" b="1" dirty="0">
                <a:solidFill>
                  <a:srgbClr val="0000CC"/>
                </a:solidFill>
                <a:latin typeface="Courier New" panose="02070309020205020404" pitchFamily="49" charset="0"/>
                <a:cs typeface="Courier New" panose="02070309020205020404" pitchFamily="49" charset="0"/>
              </a:rPr>
              <a:t>)</a:t>
            </a:r>
          </a:p>
          <a:p>
            <a:pPr marL="0" indent="0">
              <a:buNone/>
            </a:pPr>
            <a:r>
              <a:rPr lang="en-US" sz="4400" dirty="0">
                <a:latin typeface="Courier New" panose="02070309020205020404" pitchFamily="49" charset="0"/>
                <a:cs typeface="Courier New" panose="02070309020205020404" pitchFamily="49" charset="0"/>
              </a:rPr>
              <a:t>[omitted: similar structure]</a:t>
            </a:r>
          </a:p>
        </p:txBody>
      </p:sp>
    </p:spTree>
    <p:extLst>
      <p:ext uri="{BB962C8B-B14F-4D97-AF65-F5344CB8AC3E}">
        <p14:creationId xmlns:p14="http://schemas.microsoft.com/office/powerpoint/2010/main" val="970161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E4881-3F03-46CE-9979-03F2E04027E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0CA36FF-647F-4E28-BF3F-237396B172BC}"/>
              </a:ext>
            </a:extLst>
          </p:cNvPr>
          <p:cNvSpPr>
            <a:spLocks noGrp="1"/>
          </p:cNvSpPr>
          <p:nvPr>
            <p:ph idx="1"/>
          </p:nvPr>
        </p:nvSpPr>
        <p:spPr/>
        <p:txBody>
          <a:bodyPr/>
          <a:lstStyle/>
          <a:p>
            <a:r>
              <a:rPr lang="en-US" dirty="0"/>
              <a:t>What is the average number of phonemes in a language? Minimum? Maximum? </a:t>
            </a:r>
          </a:p>
          <a:p>
            <a:r>
              <a:rPr lang="en-US" dirty="0"/>
              <a:t>How many consonants does a language usually have? Vowels?</a:t>
            </a:r>
          </a:p>
        </p:txBody>
      </p:sp>
    </p:spTree>
    <p:extLst>
      <p:ext uri="{BB962C8B-B14F-4D97-AF65-F5344CB8AC3E}">
        <p14:creationId xmlns:p14="http://schemas.microsoft.com/office/powerpoint/2010/main" val="22344493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1281-FEF3-4BE0-B52C-3ED1D897172C}"/>
              </a:ext>
            </a:extLst>
          </p:cNvPr>
          <p:cNvSpPr>
            <a:spLocks noGrp="1"/>
          </p:cNvSpPr>
          <p:nvPr>
            <p:ph type="title"/>
          </p:nvPr>
        </p:nvSpPr>
        <p:spPr/>
        <p:txBody>
          <a:bodyPr/>
          <a:lstStyle/>
          <a:p>
            <a:r>
              <a:rPr lang="en-US" dirty="0"/>
              <a:t>Different lengths</a:t>
            </a:r>
          </a:p>
        </p:txBody>
      </p:sp>
      <p:sp>
        <p:nvSpPr>
          <p:cNvPr id="3" name="Content Placeholder 2">
            <a:extLst>
              <a:ext uri="{FF2B5EF4-FFF2-40B4-BE49-F238E27FC236}">
                <a16:creationId xmlns:a16="http://schemas.microsoft.com/office/drawing/2014/main" id="{D0A13DEB-77FA-4479-98C3-284F82FF703C}"/>
              </a:ext>
            </a:extLst>
          </p:cNvPr>
          <p:cNvSpPr>
            <a:spLocks noGrp="1"/>
          </p:cNvSpPr>
          <p:nvPr>
            <p:ph idx="1"/>
          </p:nvPr>
        </p:nvSpPr>
        <p:spPr/>
        <p:txBody>
          <a:bodyPr/>
          <a:lstStyle/>
          <a:p>
            <a:r>
              <a:rPr lang="en-US" dirty="0"/>
              <a:t>There are different measures of length: phonological (phonemes) and orthographic (characters).</a:t>
            </a:r>
          </a:p>
          <a:p>
            <a:r>
              <a:rPr lang="en-US" dirty="0"/>
              <a:t>Are they correlated? Let’s test that.</a:t>
            </a:r>
          </a:p>
          <a:p>
            <a:r>
              <a:rPr lang="en-US" dirty="0"/>
              <a:t>But what kind of correlations are possible?</a:t>
            </a:r>
          </a:p>
        </p:txBody>
      </p:sp>
    </p:spTree>
    <p:extLst>
      <p:ext uri="{BB962C8B-B14F-4D97-AF65-F5344CB8AC3E}">
        <p14:creationId xmlns:p14="http://schemas.microsoft.com/office/powerpoint/2010/main" val="12718756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7A3-F8F9-46A4-980E-E2B41DCAE74E}"/>
              </a:ext>
            </a:extLst>
          </p:cNvPr>
          <p:cNvSpPr>
            <a:spLocks noGrp="1"/>
          </p:cNvSpPr>
          <p:nvPr>
            <p:ph type="title"/>
          </p:nvPr>
        </p:nvSpPr>
        <p:spPr/>
        <p:txBody>
          <a:bodyPr/>
          <a:lstStyle/>
          <a:p>
            <a:r>
              <a:rPr lang="en-GB" dirty="0"/>
              <a:t>Correlation</a:t>
            </a:r>
          </a:p>
        </p:txBody>
      </p:sp>
      <p:sp>
        <p:nvSpPr>
          <p:cNvPr id="3" name="Content Placeholder 2">
            <a:extLst>
              <a:ext uri="{FF2B5EF4-FFF2-40B4-BE49-F238E27FC236}">
                <a16:creationId xmlns:a16="http://schemas.microsoft.com/office/drawing/2014/main" id="{639AA465-21C0-4A12-A9E2-DADB4C9262E2}"/>
              </a:ext>
            </a:extLst>
          </p:cNvPr>
          <p:cNvSpPr>
            <a:spLocks noGrp="1"/>
          </p:cNvSpPr>
          <p:nvPr>
            <p:ph idx="1"/>
          </p:nvPr>
        </p:nvSpPr>
        <p:spPr/>
        <p:txBody>
          <a:bodyPr/>
          <a:lstStyle/>
          <a:p>
            <a:r>
              <a:rPr lang="en-GB" dirty="0"/>
              <a:t>A relationship between two numeric variables</a:t>
            </a:r>
          </a:p>
          <a:p>
            <a:pPr lvl="1"/>
            <a:r>
              <a:rPr lang="en-GB" dirty="0"/>
              <a:t>Positive: as X increases, Y increases, too. E.g. the more beers you drink before a psycholinguistic experiment, the longer your reaction times will be.</a:t>
            </a:r>
          </a:p>
          <a:p>
            <a:pPr lvl="1"/>
            <a:r>
              <a:rPr lang="en-GB" dirty="0"/>
              <a:t>Negative, or inverse: as X increases, Y decreases. E.g. the more you drink, the less you remember next morning.</a:t>
            </a:r>
          </a:p>
        </p:txBody>
      </p:sp>
    </p:spTree>
    <p:extLst>
      <p:ext uri="{BB962C8B-B14F-4D97-AF65-F5344CB8AC3E}">
        <p14:creationId xmlns:p14="http://schemas.microsoft.com/office/powerpoint/2010/main" val="10968331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20F2B-F00E-4522-81CF-BA4444A4F42B}"/>
              </a:ext>
            </a:extLst>
          </p:cNvPr>
          <p:cNvSpPr>
            <a:spLocks noGrp="1"/>
          </p:cNvSpPr>
          <p:nvPr>
            <p:ph type="title"/>
          </p:nvPr>
        </p:nvSpPr>
        <p:spPr/>
        <p:txBody>
          <a:bodyPr/>
          <a:lstStyle/>
          <a:p>
            <a:r>
              <a:rPr lang="en-GB" dirty="0"/>
              <a:t>Correlation coefficient</a:t>
            </a:r>
          </a:p>
        </p:txBody>
      </p:sp>
      <p:sp>
        <p:nvSpPr>
          <p:cNvPr id="3" name="Content Placeholder 2">
            <a:extLst>
              <a:ext uri="{FF2B5EF4-FFF2-40B4-BE49-F238E27FC236}">
                <a16:creationId xmlns:a16="http://schemas.microsoft.com/office/drawing/2014/main" id="{EADEEE7F-7C7A-4DB9-8190-39880C32D663}"/>
              </a:ext>
            </a:extLst>
          </p:cNvPr>
          <p:cNvSpPr>
            <a:spLocks noGrp="1"/>
          </p:cNvSpPr>
          <p:nvPr>
            <p:ph idx="1"/>
          </p:nvPr>
        </p:nvSpPr>
        <p:spPr/>
        <p:txBody>
          <a:bodyPr>
            <a:normAutofit/>
          </a:bodyPr>
          <a:lstStyle/>
          <a:p>
            <a:r>
              <a:rPr lang="en-GB" dirty="0"/>
              <a:t>A statistic from -1 to 1 which shows the direction and strength of a correlation.</a:t>
            </a:r>
          </a:p>
          <a:p>
            <a:pPr lvl="1"/>
            <a:r>
              <a:rPr lang="en-GB" dirty="0"/>
              <a:t>Negative correlation: from -1 to 0</a:t>
            </a:r>
          </a:p>
          <a:p>
            <a:pPr lvl="1"/>
            <a:r>
              <a:rPr lang="en-GB" dirty="0"/>
              <a:t>Positive correlation: from 0 to 1</a:t>
            </a:r>
          </a:p>
          <a:p>
            <a:pPr lvl="1"/>
            <a:r>
              <a:rPr lang="en-GB" dirty="0"/>
              <a:t>No correlation: 0</a:t>
            </a:r>
          </a:p>
          <a:p>
            <a:pPr marL="0" indent="0">
              <a:buNone/>
            </a:pPr>
            <a:endParaRPr lang="en-GB" dirty="0"/>
          </a:p>
        </p:txBody>
      </p:sp>
    </p:spTree>
    <p:extLst>
      <p:ext uri="{BB962C8B-B14F-4D97-AF65-F5344CB8AC3E}">
        <p14:creationId xmlns:p14="http://schemas.microsoft.com/office/powerpoint/2010/main" val="30026451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0202-017E-4DDB-B38B-D4A1CE7BC5CE}"/>
              </a:ext>
            </a:extLst>
          </p:cNvPr>
          <p:cNvSpPr>
            <a:spLocks noGrp="1"/>
          </p:cNvSpPr>
          <p:nvPr>
            <p:ph type="title"/>
          </p:nvPr>
        </p:nvSpPr>
        <p:spPr/>
        <p:txBody>
          <a:bodyPr/>
          <a:lstStyle/>
          <a:p>
            <a:r>
              <a:rPr lang="en-GB" dirty="0"/>
              <a:t>Perfect positive and negative correlations</a:t>
            </a:r>
          </a:p>
        </p:txBody>
      </p:sp>
      <p:sp>
        <p:nvSpPr>
          <p:cNvPr id="3" name="Content Placeholder 2">
            <a:extLst>
              <a:ext uri="{FF2B5EF4-FFF2-40B4-BE49-F238E27FC236}">
                <a16:creationId xmlns:a16="http://schemas.microsoft.com/office/drawing/2014/main" id="{DD85F3E4-0487-4643-B428-9B6704579526}"/>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286DCA96-8601-4BEA-B7DF-9CA05C118C61}"/>
              </a:ext>
            </a:extLst>
          </p:cNvPr>
          <p:cNvPicPr>
            <a:picLocks noChangeAspect="1"/>
          </p:cNvPicPr>
          <p:nvPr/>
        </p:nvPicPr>
        <p:blipFill>
          <a:blip r:embed="rId2"/>
          <a:stretch>
            <a:fillRect/>
          </a:stretch>
        </p:blipFill>
        <p:spPr>
          <a:xfrm>
            <a:off x="725849" y="2922613"/>
            <a:ext cx="7692301" cy="2191333"/>
          </a:xfrm>
          <a:prstGeom prst="rect">
            <a:avLst/>
          </a:prstGeom>
        </p:spPr>
      </p:pic>
    </p:spTree>
    <p:extLst>
      <p:ext uri="{BB962C8B-B14F-4D97-AF65-F5344CB8AC3E}">
        <p14:creationId xmlns:p14="http://schemas.microsoft.com/office/powerpoint/2010/main" val="21224047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4CEF0-206D-4274-9D3C-245E61AC57F2}"/>
              </a:ext>
            </a:extLst>
          </p:cNvPr>
          <p:cNvSpPr>
            <a:spLocks noGrp="1"/>
          </p:cNvSpPr>
          <p:nvPr>
            <p:ph type="title"/>
          </p:nvPr>
        </p:nvSpPr>
        <p:spPr/>
        <p:txBody>
          <a:bodyPr/>
          <a:lstStyle/>
          <a:p>
            <a:r>
              <a:rPr lang="en-GB" dirty="0"/>
              <a:t>Strong, weak and zero correlation</a:t>
            </a:r>
          </a:p>
        </p:txBody>
      </p:sp>
      <p:pic>
        <p:nvPicPr>
          <p:cNvPr id="6" name="Content Placeholder 5">
            <a:extLst>
              <a:ext uri="{FF2B5EF4-FFF2-40B4-BE49-F238E27FC236}">
                <a16:creationId xmlns:a16="http://schemas.microsoft.com/office/drawing/2014/main" id="{913A623C-33A6-426E-8C02-9B6A6F9F2111}"/>
              </a:ext>
            </a:extLst>
          </p:cNvPr>
          <p:cNvPicPr>
            <a:picLocks noGrp="1" noChangeAspect="1"/>
          </p:cNvPicPr>
          <p:nvPr>
            <p:ph idx="1"/>
          </p:nvPr>
        </p:nvPicPr>
        <p:blipFill>
          <a:blip r:embed="rId2"/>
          <a:stretch>
            <a:fillRect/>
          </a:stretch>
        </p:blipFill>
        <p:spPr>
          <a:xfrm>
            <a:off x="690880" y="1901024"/>
            <a:ext cx="3649800" cy="2127900"/>
          </a:xfrm>
          <a:prstGeom prst="rect">
            <a:avLst/>
          </a:prstGeom>
        </p:spPr>
      </p:pic>
      <p:pic>
        <p:nvPicPr>
          <p:cNvPr id="4" name="Picture 3">
            <a:extLst>
              <a:ext uri="{FF2B5EF4-FFF2-40B4-BE49-F238E27FC236}">
                <a16:creationId xmlns:a16="http://schemas.microsoft.com/office/drawing/2014/main" id="{18100865-1F5E-42A9-A3EF-3AD20626FA9C}"/>
              </a:ext>
            </a:extLst>
          </p:cNvPr>
          <p:cNvPicPr>
            <a:picLocks noChangeAspect="1"/>
          </p:cNvPicPr>
          <p:nvPr/>
        </p:nvPicPr>
        <p:blipFill>
          <a:blip r:embed="rId3"/>
          <a:stretch>
            <a:fillRect/>
          </a:stretch>
        </p:blipFill>
        <p:spPr>
          <a:xfrm>
            <a:off x="4446500" y="1901024"/>
            <a:ext cx="4111800" cy="2139433"/>
          </a:xfrm>
          <a:prstGeom prst="rect">
            <a:avLst/>
          </a:prstGeom>
        </p:spPr>
      </p:pic>
      <p:pic>
        <p:nvPicPr>
          <p:cNvPr id="7" name="Picture 6">
            <a:extLst>
              <a:ext uri="{FF2B5EF4-FFF2-40B4-BE49-F238E27FC236}">
                <a16:creationId xmlns:a16="http://schemas.microsoft.com/office/drawing/2014/main" id="{9D469228-F298-475E-A3CB-DA62E33E7A2A}"/>
              </a:ext>
            </a:extLst>
          </p:cNvPr>
          <p:cNvPicPr>
            <a:picLocks noChangeAspect="1"/>
          </p:cNvPicPr>
          <p:nvPr/>
        </p:nvPicPr>
        <p:blipFill>
          <a:blip r:embed="rId4"/>
          <a:stretch>
            <a:fillRect/>
          </a:stretch>
        </p:blipFill>
        <p:spPr>
          <a:xfrm>
            <a:off x="2458350" y="4214580"/>
            <a:ext cx="4227300" cy="2249000"/>
          </a:xfrm>
          <a:prstGeom prst="rect">
            <a:avLst/>
          </a:prstGeom>
        </p:spPr>
      </p:pic>
    </p:spTree>
    <p:extLst>
      <p:ext uri="{BB962C8B-B14F-4D97-AF65-F5344CB8AC3E}">
        <p14:creationId xmlns:p14="http://schemas.microsoft.com/office/powerpoint/2010/main" val="1010409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A550-F669-4BCF-84FF-06294765309A}"/>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A88F6380-DC08-4B5E-B48F-89A18681B753}"/>
              </a:ext>
            </a:extLst>
          </p:cNvPr>
          <p:cNvSpPr>
            <a:spLocks noGrp="1"/>
          </p:cNvSpPr>
          <p:nvPr>
            <p:ph idx="1"/>
          </p:nvPr>
        </p:nvSpPr>
        <p:spPr/>
        <p:txBody>
          <a:bodyPr/>
          <a:lstStyle/>
          <a:p>
            <a:r>
              <a:rPr lang="en-GB" dirty="0"/>
              <a:t>Can you think of one example of a positive correlation, one example of a negative correlation, and one example of no correlation between two variables?</a:t>
            </a:r>
          </a:p>
        </p:txBody>
      </p:sp>
    </p:spTree>
    <p:extLst>
      <p:ext uri="{BB962C8B-B14F-4D97-AF65-F5344CB8AC3E}">
        <p14:creationId xmlns:p14="http://schemas.microsoft.com/office/powerpoint/2010/main" val="28316513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3616-A24C-4824-9104-1B4A0505A5F4}"/>
              </a:ext>
            </a:extLst>
          </p:cNvPr>
          <p:cNvSpPr>
            <a:spLocks noGrp="1"/>
          </p:cNvSpPr>
          <p:nvPr>
            <p:ph type="title"/>
          </p:nvPr>
        </p:nvSpPr>
        <p:spPr/>
        <p:txBody>
          <a:bodyPr/>
          <a:lstStyle/>
          <a:p>
            <a:r>
              <a:rPr lang="en-GB" dirty="0"/>
              <a:t>Types of relationships</a:t>
            </a:r>
          </a:p>
        </p:txBody>
      </p:sp>
      <p:sp>
        <p:nvSpPr>
          <p:cNvPr id="3" name="Content Placeholder 2">
            <a:extLst>
              <a:ext uri="{FF2B5EF4-FFF2-40B4-BE49-F238E27FC236}">
                <a16:creationId xmlns:a16="http://schemas.microsoft.com/office/drawing/2014/main" id="{05B75BAB-8878-4107-A04F-D35EC23EFE5E}"/>
              </a:ext>
            </a:extLst>
          </p:cNvPr>
          <p:cNvSpPr>
            <a:spLocks noGrp="1"/>
          </p:cNvSpPr>
          <p:nvPr>
            <p:ph idx="1"/>
          </p:nvPr>
        </p:nvSpPr>
        <p:spPr/>
        <p:txBody>
          <a:bodyPr/>
          <a:lstStyle/>
          <a:p>
            <a:r>
              <a:rPr lang="en-GB" dirty="0"/>
              <a:t>Monotonic linear</a:t>
            </a:r>
          </a:p>
          <a:p>
            <a:pPr lvl="1"/>
            <a:r>
              <a:rPr lang="en-GB" dirty="0"/>
              <a:t>Use Pearson’s r</a:t>
            </a:r>
          </a:p>
          <a:p>
            <a:r>
              <a:rPr lang="en-GB" dirty="0"/>
              <a:t>Monotonic non-linear</a:t>
            </a:r>
          </a:p>
          <a:p>
            <a:pPr lvl="1"/>
            <a:r>
              <a:rPr lang="en-GB" dirty="0"/>
              <a:t>Use Spearman’s rho or Kendall’s tau</a:t>
            </a:r>
          </a:p>
          <a:p>
            <a:r>
              <a:rPr lang="en-GB" dirty="0"/>
              <a:t>Non-monotonic</a:t>
            </a:r>
          </a:p>
          <a:p>
            <a:pPr lvl="1"/>
            <a:r>
              <a:rPr lang="en-GB" dirty="0"/>
              <a:t>A more sophisticated method is needed</a:t>
            </a:r>
          </a:p>
        </p:txBody>
      </p:sp>
    </p:spTree>
    <p:extLst>
      <p:ext uri="{BB962C8B-B14F-4D97-AF65-F5344CB8AC3E}">
        <p14:creationId xmlns:p14="http://schemas.microsoft.com/office/powerpoint/2010/main" val="3807248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F2BE-B433-4432-89DC-2BA29E701EC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225B4BE-39C0-437A-BC8E-13F0FCBB4B4E}"/>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F4042F21-EE08-418D-8007-A97B8130FD66}"/>
              </a:ext>
            </a:extLst>
          </p:cNvPr>
          <p:cNvPicPr>
            <a:picLocks noChangeAspect="1"/>
          </p:cNvPicPr>
          <p:nvPr/>
        </p:nvPicPr>
        <p:blipFill>
          <a:blip r:embed="rId2"/>
          <a:stretch>
            <a:fillRect/>
          </a:stretch>
        </p:blipFill>
        <p:spPr>
          <a:xfrm rot="5400000">
            <a:off x="1333335" y="1177310"/>
            <a:ext cx="6029168" cy="5430062"/>
          </a:xfrm>
          <a:prstGeom prst="rect">
            <a:avLst/>
          </a:prstGeom>
        </p:spPr>
      </p:pic>
    </p:spTree>
    <p:extLst>
      <p:ext uri="{BB962C8B-B14F-4D97-AF65-F5344CB8AC3E}">
        <p14:creationId xmlns:p14="http://schemas.microsoft.com/office/powerpoint/2010/main" val="34694199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EAA16-592D-43CF-A846-A58C7724B19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CB18637-43E8-4A93-BB40-C0B5DF140784}"/>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2F9B1C93-BAF8-4207-B15B-4C4436807456}"/>
              </a:ext>
            </a:extLst>
          </p:cNvPr>
          <p:cNvPicPr>
            <a:picLocks noChangeAspect="1"/>
          </p:cNvPicPr>
          <p:nvPr/>
        </p:nvPicPr>
        <p:blipFill>
          <a:blip r:embed="rId2"/>
          <a:stretch>
            <a:fillRect/>
          </a:stretch>
        </p:blipFill>
        <p:spPr>
          <a:xfrm rot="5400000">
            <a:off x="1495844" y="1018099"/>
            <a:ext cx="6087124" cy="5078613"/>
          </a:xfrm>
          <a:prstGeom prst="rect">
            <a:avLst/>
          </a:prstGeom>
        </p:spPr>
      </p:pic>
    </p:spTree>
    <p:extLst>
      <p:ext uri="{BB962C8B-B14F-4D97-AF65-F5344CB8AC3E}">
        <p14:creationId xmlns:p14="http://schemas.microsoft.com/office/powerpoint/2010/main" val="27566719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D8403-061E-4E87-9297-CFF883B12BF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69341D2-DD90-4EF2-ACC9-4018272676AB}"/>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5E43E8B1-2B68-4EAE-90E4-977619542EF1}"/>
              </a:ext>
            </a:extLst>
          </p:cNvPr>
          <p:cNvPicPr>
            <a:picLocks noChangeAspect="1"/>
          </p:cNvPicPr>
          <p:nvPr/>
        </p:nvPicPr>
        <p:blipFill>
          <a:blip r:embed="rId2"/>
          <a:stretch>
            <a:fillRect/>
          </a:stretch>
        </p:blipFill>
        <p:spPr>
          <a:xfrm rot="5400000">
            <a:off x="1560998" y="935127"/>
            <a:ext cx="5946259" cy="5372954"/>
          </a:xfrm>
          <a:prstGeom prst="rect">
            <a:avLst/>
          </a:prstGeom>
        </p:spPr>
      </p:pic>
    </p:spTree>
    <p:extLst>
      <p:ext uri="{BB962C8B-B14F-4D97-AF65-F5344CB8AC3E}">
        <p14:creationId xmlns:p14="http://schemas.microsoft.com/office/powerpoint/2010/main" val="865743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F15B-1C1A-40D6-BD98-1BBEC03EB649}"/>
              </a:ext>
            </a:extLst>
          </p:cNvPr>
          <p:cNvSpPr>
            <a:spLocks noGrp="1"/>
          </p:cNvSpPr>
          <p:nvPr>
            <p:ph type="title"/>
          </p:nvPr>
        </p:nvSpPr>
        <p:spPr/>
        <p:txBody>
          <a:bodyPr/>
          <a:lstStyle/>
          <a:p>
            <a:r>
              <a:rPr lang="en-US" dirty="0"/>
              <a:t>Attaching a </a:t>
            </a:r>
            <a:r>
              <a:rPr lang="en-US" dirty="0" err="1"/>
              <a:t>dataframe</a:t>
            </a:r>
            <a:endParaRPr lang="en-US" dirty="0"/>
          </a:p>
        </p:txBody>
      </p:sp>
      <p:sp>
        <p:nvSpPr>
          <p:cNvPr id="3" name="Content Placeholder 2">
            <a:extLst>
              <a:ext uri="{FF2B5EF4-FFF2-40B4-BE49-F238E27FC236}">
                <a16:creationId xmlns:a16="http://schemas.microsoft.com/office/drawing/2014/main" id="{A23BD418-2E8F-4B4A-AD4D-900E8C97CA5D}"/>
              </a:ext>
            </a:extLst>
          </p:cNvPr>
          <p:cNvSpPr>
            <a:spLocks noGrp="1"/>
          </p:cNvSpPr>
          <p:nvPr>
            <p:ph idx="1"/>
          </p:nvPr>
        </p:nvSpPr>
        <p:spPr/>
        <p:txBody>
          <a:bodyPr/>
          <a:lstStyle/>
          <a:p>
            <a:pPr marL="0" indent="0">
              <a:buNone/>
            </a:pPr>
            <a:r>
              <a:rPr lang="en-US" sz="2400" b="1" dirty="0">
                <a:solidFill>
                  <a:srgbClr val="0000CC"/>
                </a:solidFill>
                <a:latin typeface="Courier New" panose="02070309020205020404" pitchFamily="49" charset="0"/>
                <a:cs typeface="Courier New" panose="02070309020205020404" pitchFamily="49" charset="0"/>
              </a:rPr>
              <a:t>&gt; attach(phonemes)</a:t>
            </a:r>
          </a:p>
          <a:p>
            <a:pPr marL="0" indent="0">
              <a:buNone/>
            </a:pPr>
            <a:r>
              <a:rPr lang="en-US" sz="2400" b="1" dirty="0">
                <a:solidFill>
                  <a:srgbClr val="0000CC"/>
                </a:solidFill>
                <a:latin typeface="Courier New" panose="02070309020205020404" pitchFamily="49" charset="0"/>
                <a:cs typeface="Courier New" panose="02070309020205020404" pitchFamily="49" charset="0"/>
              </a:rPr>
              <a:t>&gt; consonants</a:t>
            </a:r>
          </a:p>
          <a:p>
            <a:pPr marL="0" indent="0">
              <a:buNone/>
            </a:pPr>
            <a:r>
              <a:rPr lang="en-US" dirty="0"/>
              <a:t>… [output omitted]</a:t>
            </a:r>
          </a:p>
          <a:p>
            <a:pPr marL="0" indent="0">
              <a:buNone/>
            </a:pPr>
            <a:endParaRPr lang="en-US" dirty="0"/>
          </a:p>
          <a:p>
            <a:pPr marL="0" indent="0">
              <a:buNone/>
            </a:pPr>
            <a:r>
              <a:rPr lang="en-US" dirty="0"/>
              <a:t>This is useful if we want to avoid typing </a:t>
            </a:r>
            <a:r>
              <a:rPr lang="en-US" dirty="0" err="1"/>
              <a:t>phonemes$consonants</a:t>
            </a:r>
            <a:r>
              <a:rPr lang="en-US" dirty="0"/>
              <a:t> or </a:t>
            </a:r>
            <a:r>
              <a:rPr lang="en-US" dirty="0" err="1"/>
              <a:t>phonemes$vowels</a:t>
            </a:r>
            <a:r>
              <a:rPr lang="en-US" dirty="0"/>
              <a:t> every time.</a:t>
            </a:r>
          </a:p>
        </p:txBody>
      </p:sp>
    </p:spTree>
    <p:extLst>
      <p:ext uri="{BB962C8B-B14F-4D97-AF65-F5344CB8AC3E}">
        <p14:creationId xmlns:p14="http://schemas.microsoft.com/office/powerpoint/2010/main" val="12583106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E821-06D0-4637-9F26-96739982DDD6}"/>
              </a:ext>
            </a:extLst>
          </p:cNvPr>
          <p:cNvSpPr>
            <a:spLocks noGrp="1"/>
          </p:cNvSpPr>
          <p:nvPr>
            <p:ph type="title"/>
          </p:nvPr>
        </p:nvSpPr>
        <p:spPr/>
        <p:txBody>
          <a:bodyPr/>
          <a:lstStyle/>
          <a:p>
            <a:r>
              <a:rPr lang="en-US" dirty="0"/>
              <a:t>Scatter plot of two lengths</a:t>
            </a:r>
          </a:p>
        </p:txBody>
      </p:sp>
      <p:sp>
        <p:nvSpPr>
          <p:cNvPr id="3" name="Content Placeholder 2">
            <a:extLst>
              <a:ext uri="{FF2B5EF4-FFF2-40B4-BE49-F238E27FC236}">
                <a16:creationId xmlns:a16="http://schemas.microsoft.com/office/drawing/2014/main" id="{FE5488D4-A254-4934-894C-3A2C4F951E25}"/>
              </a:ext>
            </a:extLst>
          </p:cNvPr>
          <p:cNvSpPr>
            <a:spLocks noGrp="1"/>
          </p:cNvSpPr>
          <p:nvPr>
            <p:ph idx="1"/>
          </p:nvPr>
        </p:nvSpPr>
        <p:spPr/>
        <p:txBody>
          <a:bodyPr>
            <a:normAutofit/>
          </a:bodyPr>
          <a:lstStyle/>
          <a:p>
            <a:pPr marL="0" indent="0">
              <a:buNone/>
            </a:pPr>
            <a:r>
              <a:rPr lang="en-GB" sz="1800" b="1" dirty="0">
                <a:solidFill>
                  <a:srgbClr val="0000CC"/>
                </a:solidFill>
                <a:latin typeface="Courier New" panose="02070309020205020404" pitchFamily="49" charset="0"/>
                <a:cs typeface="Courier New" panose="02070309020205020404" pitchFamily="49" charset="0"/>
              </a:rPr>
              <a:t>&gt; plot(</a:t>
            </a:r>
            <a:r>
              <a:rPr lang="en-GB" sz="1800" b="1" dirty="0" err="1">
                <a:solidFill>
                  <a:srgbClr val="0000CC"/>
                </a:solidFill>
                <a:latin typeface="Courier New" panose="02070309020205020404" pitchFamily="49" charset="0"/>
                <a:cs typeface="Courier New" panose="02070309020205020404" pitchFamily="49" charset="0"/>
              </a:rPr>
              <a:t>acad_words$length_char,acad_words$length_phon</a:t>
            </a:r>
            <a:r>
              <a:rPr lang="en-GB" sz="1800" b="1" dirty="0">
                <a:solidFill>
                  <a:srgbClr val="0000CC"/>
                </a:solidFill>
                <a:latin typeface="Courier New" panose="02070309020205020404" pitchFamily="49" charset="0"/>
                <a:cs typeface="Courier New" panose="02070309020205020404" pitchFamily="49" charset="0"/>
              </a:rPr>
              <a:t>)</a:t>
            </a:r>
            <a:endParaRPr lang="en-US" sz="1800" b="1" dirty="0">
              <a:solidFill>
                <a:srgbClr val="0000CC"/>
              </a:solidFill>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027166D6-6F55-47EB-ABA9-F2D0EBB62A9E}"/>
              </a:ext>
            </a:extLst>
          </p:cNvPr>
          <p:cNvPicPr>
            <a:picLocks noChangeAspect="1"/>
          </p:cNvPicPr>
          <p:nvPr/>
        </p:nvPicPr>
        <p:blipFill>
          <a:blip r:embed="rId2"/>
          <a:stretch>
            <a:fillRect/>
          </a:stretch>
        </p:blipFill>
        <p:spPr>
          <a:xfrm>
            <a:off x="2426263" y="2680914"/>
            <a:ext cx="4554333" cy="3506525"/>
          </a:xfrm>
          <a:prstGeom prst="rect">
            <a:avLst/>
          </a:prstGeom>
        </p:spPr>
      </p:pic>
    </p:spTree>
    <p:extLst>
      <p:ext uri="{BB962C8B-B14F-4D97-AF65-F5344CB8AC3E}">
        <p14:creationId xmlns:p14="http://schemas.microsoft.com/office/powerpoint/2010/main" val="6370419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96950-305F-4576-99AD-509F79829A02}"/>
              </a:ext>
            </a:extLst>
          </p:cNvPr>
          <p:cNvSpPr>
            <a:spLocks noGrp="1"/>
          </p:cNvSpPr>
          <p:nvPr>
            <p:ph type="title"/>
          </p:nvPr>
        </p:nvSpPr>
        <p:spPr/>
        <p:txBody>
          <a:bodyPr/>
          <a:lstStyle/>
          <a:p>
            <a:r>
              <a:rPr lang="en-US" dirty="0"/>
              <a:t>Interpretation of the plot</a:t>
            </a:r>
          </a:p>
        </p:txBody>
      </p:sp>
      <p:sp>
        <p:nvSpPr>
          <p:cNvPr id="3" name="Content Placeholder 2">
            <a:extLst>
              <a:ext uri="{FF2B5EF4-FFF2-40B4-BE49-F238E27FC236}">
                <a16:creationId xmlns:a16="http://schemas.microsoft.com/office/drawing/2014/main" id="{7023ED68-1424-4656-A4AE-5F2E931C0DD3}"/>
              </a:ext>
            </a:extLst>
          </p:cNvPr>
          <p:cNvSpPr>
            <a:spLocks noGrp="1"/>
          </p:cNvSpPr>
          <p:nvPr>
            <p:ph idx="1"/>
          </p:nvPr>
        </p:nvSpPr>
        <p:spPr/>
        <p:txBody>
          <a:bodyPr/>
          <a:lstStyle/>
          <a:p>
            <a:r>
              <a:rPr lang="en-US" dirty="0"/>
              <a:t>We have a monotonic linear relationship.</a:t>
            </a:r>
          </a:p>
          <a:p>
            <a:r>
              <a:rPr lang="en-US" dirty="0"/>
              <a:t>Therefore, we can use Pearson’s r (the default method).</a:t>
            </a:r>
          </a:p>
          <a:p>
            <a:r>
              <a:rPr lang="en-US" dirty="0"/>
              <a:t>We expect a positive correlation (based on common sense). The alternative hypothesis is therefore directional.</a:t>
            </a:r>
          </a:p>
        </p:txBody>
      </p:sp>
    </p:spTree>
    <p:extLst>
      <p:ext uri="{BB962C8B-B14F-4D97-AF65-F5344CB8AC3E}">
        <p14:creationId xmlns:p14="http://schemas.microsoft.com/office/powerpoint/2010/main" val="35150082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55FB2-29DD-4165-86A1-289ADEDA859B}"/>
              </a:ext>
            </a:extLst>
          </p:cNvPr>
          <p:cNvSpPr>
            <a:spLocks noGrp="1"/>
          </p:cNvSpPr>
          <p:nvPr>
            <p:ph type="title"/>
          </p:nvPr>
        </p:nvSpPr>
        <p:spPr/>
        <p:txBody>
          <a:bodyPr/>
          <a:lstStyle/>
          <a:p>
            <a:r>
              <a:rPr lang="en-US" dirty="0"/>
              <a:t>Requirements for significance testing of Pearson’s r</a:t>
            </a:r>
          </a:p>
        </p:txBody>
      </p:sp>
      <p:sp>
        <p:nvSpPr>
          <p:cNvPr id="3" name="Content Placeholder 2">
            <a:extLst>
              <a:ext uri="{FF2B5EF4-FFF2-40B4-BE49-F238E27FC236}">
                <a16:creationId xmlns:a16="http://schemas.microsoft.com/office/drawing/2014/main" id="{3FADA44D-17D8-430B-B5C9-ECB55C9F81F9}"/>
              </a:ext>
            </a:extLst>
          </p:cNvPr>
          <p:cNvSpPr>
            <a:spLocks noGrp="1"/>
          </p:cNvSpPr>
          <p:nvPr>
            <p:ph idx="1"/>
          </p:nvPr>
        </p:nvSpPr>
        <p:spPr/>
        <p:txBody>
          <a:bodyPr>
            <a:normAutofit/>
          </a:bodyPr>
          <a:lstStyle/>
          <a:p>
            <a:pPr marL="0" indent="0">
              <a:buNone/>
            </a:pPr>
            <a:r>
              <a:rPr lang="en-US" dirty="0"/>
              <a:t>1. The data should be randomly sampled from the population.</a:t>
            </a:r>
          </a:p>
          <a:p>
            <a:pPr marL="0" indent="0">
              <a:buNone/>
            </a:pPr>
            <a:r>
              <a:rPr lang="en-US" dirty="0"/>
              <a:t>2. Both variables are at least interval-scaled.</a:t>
            </a:r>
          </a:p>
          <a:p>
            <a:pPr marL="0" indent="0">
              <a:buNone/>
            </a:pPr>
            <a:r>
              <a:rPr lang="en-US" dirty="0"/>
              <a:t>3. Both variables come from a bivariate normal distribution or the sample is larger than 30 observations.</a:t>
            </a:r>
          </a:p>
          <a:p>
            <a:pPr marL="0" indent="0">
              <a:buNone/>
            </a:pPr>
            <a:r>
              <a:rPr lang="en-US" dirty="0"/>
              <a:t>4. </a:t>
            </a:r>
            <a:r>
              <a:rPr lang="en-GB" dirty="0"/>
              <a:t>The relationship between the variables should be of equal strength across the entire range of both variables.</a:t>
            </a:r>
          </a:p>
          <a:p>
            <a:pPr marL="0" indent="0">
              <a:buNone/>
            </a:pPr>
            <a:endParaRPr lang="en-US" dirty="0"/>
          </a:p>
        </p:txBody>
      </p:sp>
    </p:spTree>
    <p:extLst>
      <p:ext uri="{BB962C8B-B14F-4D97-AF65-F5344CB8AC3E}">
        <p14:creationId xmlns:p14="http://schemas.microsoft.com/office/powerpoint/2010/main" val="12898244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399AB-5889-4ED2-AD0D-696D8B93024C}"/>
              </a:ext>
            </a:extLst>
          </p:cNvPr>
          <p:cNvSpPr>
            <a:spLocks noGrp="1"/>
          </p:cNvSpPr>
          <p:nvPr>
            <p:ph type="title"/>
          </p:nvPr>
        </p:nvSpPr>
        <p:spPr/>
        <p:txBody>
          <a:bodyPr/>
          <a:lstStyle/>
          <a:p>
            <a:r>
              <a:rPr lang="en-US" dirty="0"/>
              <a:t>Homo- vs. heteroscedasticity	</a:t>
            </a:r>
          </a:p>
        </p:txBody>
      </p:sp>
      <p:pic>
        <p:nvPicPr>
          <p:cNvPr id="4" name="Content Placeholder 3">
            <a:extLst>
              <a:ext uri="{FF2B5EF4-FFF2-40B4-BE49-F238E27FC236}">
                <a16:creationId xmlns:a16="http://schemas.microsoft.com/office/drawing/2014/main" id="{2ED27F91-A91C-4935-9AA0-703499414C47}"/>
              </a:ext>
            </a:extLst>
          </p:cNvPr>
          <p:cNvPicPr>
            <a:picLocks noGrp="1" noChangeAspect="1"/>
          </p:cNvPicPr>
          <p:nvPr>
            <p:ph idx="1"/>
          </p:nvPr>
        </p:nvPicPr>
        <p:blipFill>
          <a:blip r:embed="rId2"/>
          <a:stretch>
            <a:fillRect/>
          </a:stretch>
        </p:blipFill>
        <p:spPr>
          <a:xfrm>
            <a:off x="852899" y="2089644"/>
            <a:ext cx="7438201" cy="3823300"/>
          </a:xfrm>
          <a:prstGeom prst="rect">
            <a:avLst/>
          </a:prstGeom>
        </p:spPr>
      </p:pic>
    </p:spTree>
    <p:extLst>
      <p:ext uri="{BB962C8B-B14F-4D97-AF65-F5344CB8AC3E}">
        <p14:creationId xmlns:p14="http://schemas.microsoft.com/office/powerpoint/2010/main" val="24064879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0EC79-EEF2-46E3-9A12-93042AD2706B}"/>
              </a:ext>
            </a:extLst>
          </p:cNvPr>
          <p:cNvSpPr>
            <a:spLocks noGrp="1"/>
          </p:cNvSpPr>
          <p:nvPr>
            <p:ph type="title"/>
          </p:nvPr>
        </p:nvSpPr>
        <p:spPr/>
        <p:txBody>
          <a:bodyPr/>
          <a:lstStyle/>
          <a:p>
            <a:r>
              <a:rPr lang="en-US" dirty="0"/>
              <a:t>Correlation test (Pearson’s r)</a:t>
            </a:r>
          </a:p>
        </p:txBody>
      </p:sp>
      <p:sp>
        <p:nvSpPr>
          <p:cNvPr id="3" name="Content Placeholder 2">
            <a:extLst>
              <a:ext uri="{FF2B5EF4-FFF2-40B4-BE49-F238E27FC236}">
                <a16:creationId xmlns:a16="http://schemas.microsoft.com/office/drawing/2014/main" id="{E3FB4A5D-602F-4224-80CF-374FD5DE9EBF}"/>
              </a:ext>
            </a:extLst>
          </p:cNvPr>
          <p:cNvSpPr>
            <a:spLocks noGrp="1"/>
          </p:cNvSpPr>
          <p:nvPr>
            <p:ph idx="1"/>
          </p:nvPr>
        </p:nvSpPr>
        <p:spPr/>
        <p:txBody>
          <a:bodyPr>
            <a:normAutofit fontScale="62500" lnSpcReduction="20000"/>
          </a:bodyPr>
          <a:lstStyle/>
          <a:p>
            <a:pPr marL="0" indent="0">
              <a:buNone/>
            </a:pPr>
            <a:r>
              <a:rPr lang="en-US" sz="3500" b="1" dirty="0">
                <a:solidFill>
                  <a:srgbClr val="0000CC"/>
                </a:solidFill>
                <a:latin typeface="Courier New" panose="02070309020205020404" pitchFamily="49" charset="0"/>
                <a:cs typeface="Courier New" panose="02070309020205020404" pitchFamily="49" charset="0"/>
              </a:rPr>
              <a:t>&gt; </a:t>
            </a:r>
            <a:r>
              <a:rPr lang="en-US" sz="3500" b="1" dirty="0" err="1">
                <a:solidFill>
                  <a:srgbClr val="0000CC"/>
                </a:solidFill>
                <a:latin typeface="Courier New" panose="02070309020205020404" pitchFamily="49" charset="0"/>
                <a:cs typeface="Courier New" panose="02070309020205020404" pitchFamily="49" charset="0"/>
              </a:rPr>
              <a:t>cor.test</a:t>
            </a:r>
            <a:r>
              <a:rPr lang="en-US" sz="3500" b="1" dirty="0">
                <a:solidFill>
                  <a:srgbClr val="0000CC"/>
                </a:solidFill>
                <a:latin typeface="Courier New" panose="02070309020205020404" pitchFamily="49" charset="0"/>
                <a:cs typeface="Courier New" panose="02070309020205020404" pitchFamily="49" charset="0"/>
              </a:rPr>
              <a:t>(</a:t>
            </a:r>
            <a:r>
              <a:rPr lang="en-US" sz="3500" b="1" dirty="0" err="1">
                <a:solidFill>
                  <a:srgbClr val="0000CC"/>
                </a:solidFill>
                <a:latin typeface="Courier New" panose="02070309020205020404" pitchFamily="49" charset="0"/>
                <a:cs typeface="Courier New" panose="02070309020205020404" pitchFamily="49" charset="0"/>
              </a:rPr>
              <a:t>acad_words$length_char</a:t>
            </a:r>
            <a:r>
              <a:rPr lang="en-US" sz="3500" b="1" dirty="0">
                <a:solidFill>
                  <a:srgbClr val="0000CC"/>
                </a:solidFill>
                <a:latin typeface="Courier New" panose="02070309020205020404" pitchFamily="49" charset="0"/>
                <a:cs typeface="Courier New" panose="02070309020205020404" pitchFamily="49" charset="0"/>
              </a:rPr>
              <a:t>, </a:t>
            </a:r>
            <a:r>
              <a:rPr lang="en-US" sz="3500" b="1" dirty="0" err="1">
                <a:solidFill>
                  <a:srgbClr val="0000CC"/>
                </a:solidFill>
                <a:latin typeface="Courier New" panose="02070309020205020404" pitchFamily="49" charset="0"/>
                <a:cs typeface="Courier New" panose="02070309020205020404" pitchFamily="49" charset="0"/>
              </a:rPr>
              <a:t>acad_words$length_phon</a:t>
            </a:r>
            <a:r>
              <a:rPr lang="en-US" sz="3500" b="1" dirty="0">
                <a:solidFill>
                  <a:srgbClr val="0000CC"/>
                </a:solidFill>
                <a:latin typeface="Courier New" panose="02070309020205020404" pitchFamily="49" charset="0"/>
                <a:cs typeface="Courier New" panose="02070309020205020404" pitchFamily="49" charset="0"/>
              </a:rPr>
              <a:t>, alternative = "greater")</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Pearson's product-moment correlation</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data:  </a:t>
            </a:r>
            <a:r>
              <a:rPr lang="en-US" dirty="0" err="1">
                <a:latin typeface="Courier New" panose="02070309020205020404" pitchFamily="49" charset="0"/>
                <a:cs typeface="Courier New" panose="02070309020205020404" pitchFamily="49" charset="0"/>
              </a:rPr>
              <a:t>acad_words$length_char</a:t>
            </a:r>
            <a:r>
              <a:rPr lang="en-US" dirty="0">
                <a:latin typeface="Courier New" panose="02070309020205020404" pitchFamily="49" charset="0"/>
                <a:cs typeface="Courier New" panose="02070309020205020404" pitchFamily="49" charset="0"/>
              </a:rPr>
              <a:t> and </a:t>
            </a:r>
            <a:r>
              <a:rPr lang="en-US" dirty="0" err="1">
                <a:latin typeface="Courier New" panose="02070309020205020404" pitchFamily="49" charset="0"/>
                <a:cs typeface="Courier New" panose="02070309020205020404" pitchFamily="49" charset="0"/>
              </a:rPr>
              <a:t>acad_words$length_phon</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t = 127.91, df = 2620, p-value &lt; 2.2e-16</a:t>
            </a:r>
          </a:p>
          <a:p>
            <a:pPr marL="0" indent="0">
              <a:buNone/>
            </a:pPr>
            <a:r>
              <a:rPr lang="en-US" dirty="0">
                <a:latin typeface="Courier New" panose="02070309020205020404" pitchFamily="49" charset="0"/>
                <a:cs typeface="Courier New" panose="02070309020205020404" pitchFamily="49" charset="0"/>
              </a:rPr>
              <a:t>alternative hypothesis: true correlation is greater than 0</a:t>
            </a:r>
          </a:p>
          <a:p>
            <a:pPr marL="0" indent="0">
              <a:buNone/>
            </a:pPr>
            <a:r>
              <a:rPr lang="en-US" dirty="0">
                <a:latin typeface="Courier New" panose="02070309020205020404" pitchFamily="49" charset="0"/>
                <a:cs typeface="Courier New" panose="02070309020205020404" pitchFamily="49" charset="0"/>
              </a:rPr>
              <a:t>95 percent confidence interval:</a:t>
            </a:r>
          </a:p>
          <a:p>
            <a:pPr marL="0" indent="0">
              <a:buNone/>
            </a:pPr>
            <a:r>
              <a:rPr lang="en-US" dirty="0">
                <a:latin typeface="Courier New" panose="02070309020205020404" pitchFamily="49" charset="0"/>
                <a:cs typeface="Courier New" panose="02070309020205020404" pitchFamily="49" charset="0"/>
              </a:rPr>
              <a:t> 0.9238496 1.0000000</a:t>
            </a:r>
          </a:p>
          <a:p>
            <a:pPr marL="0" indent="0">
              <a:buNone/>
            </a:pPr>
            <a:r>
              <a:rPr lang="en-US" dirty="0">
                <a:latin typeface="Courier New" panose="02070309020205020404" pitchFamily="49" charset="0"/>
                <a:cs typeface="Courier New" panose="02070309020205020404" pitchFamily="49" charset="0"/>
              </a:rPr>
              <a:t>sample estimates:</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cor</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0.928421 </a:t>
            </a:r>
          </a:p>
        </p:txBody>
      </p:sp>
    </p:spTree>
    <p:extLst>
      <p:ext uri="{BB962C8B-B14F-4D97-AF65-F5344CB8AC3E}">
        <p14:creationId xmlns:p14="http://schemas.microsoft.com/office/powerpoint/2010/main" val="26340982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19D3C-07CA-4D7B-99E6-BF0C194F87CD}"/>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BC8B9A6F-39C6-4E66-BC70-BDB09C286A40}"/>
              </a:ext>
            </a:extLst>
          </p:cNvPr>
          <p:cNvSpPr>
            <a:spLocks noGrp="1"/>
          </p:cNvSpPr>
          <p:nvPr>
            <p:ph idx="1"/>
          </p:nvPr>
        </p:nvSpPr>
        <p:spPr/>
        <p:txBody>
          <a:bodyPr/>
          <a:lstStyle/>
          <a:p>
            <a:r>
              <a:rPr lang="en-US" dirty="0"/>
              <a:t>Perform a similar test for the spoken data.</a:t>
            </a:r>
          </a:p>
          <a:p>
            <a:r>
              <a:rPr lang="en-US" dirty="0"/>
              <a:t>Is the correlation stronger? Weaker?</a:t>
            </a:r>
          </a:p>
        </p:txBody>
      </p:sp>
    </p:spTree>
    <p:extLst>
      <p:ext uri="{BB962C8B-B14F-4D97-AF65-F5344CB8AC3E}">
        <p14:creationId xmlns:p14="http://schemas.microsoft.com/office/powerpoint/2010/main" val="15638373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BE6B6-EB7B-4B8E-8D81-239BC28D806E}"/>
              </a:ext>
            </a:extLst>
          </p:cNvPr>
          <p:cNvSpPr>
            <a:spLocks noGrp="1"/>
          </p:cNvSpPr>
          <p:nvPr>
            <p:ph type="title"/>
          </p:nvPr>
        </p:nvSpPr>
        <p:spPr/>
        <p:txBody>
          <a:bodyPr/>
          <a:lstStyle/>
          <a:p>
            <a:r>
              <a:rPr lang="en-US" dirty="0"/>
              <a:t>Zipf’s law: academic texts</a:t>
            </a:r>
          </a:p>
        </p:txBody>
      </p:sp>
      <p:sp>
        <p:nvSpPr>
          <p:cNvPr id="3" name="Content Placeholder 2">
            <a:extLst>
              <a:ext uri="{FF2B5EF4-FFF2-40B4-BE49-F238E27FC236}">
                <a16:creationId xmlns:a16="http://schemas.microsoft.com/office/drawing/2014/main" id="{5B100369-C232-4EF9-9D8D-78D5B4F1D0D7}"/>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plot(</a:t>
            </a:r>
            <a:r>
              <a:rPr lang="en-GB" sz="2000" b="1" dirty="0" err="1">
                <a:solidFill>
                  <a:srgbClr val="0000CC"/>
                </a:solidFill>
                <a:latin typeface="Courier New" panose="02070309020205020404" pitchFamily="49" charset="0"/>
                <a:cs typeface="Courier New" panose="02070309020205020404" pitchFamily="49" charset="0"/>
              </a:rPr>
              <a:t>acad_words$freq</a:t>
            </a:r>
            <a:r>
              <a:rPr lang="en-GB" sz="2000" b="1" dirty="0">
                <a:solidFill>
                  <a:srgbClr val="0000CC"/>
                </a:solidFill>
                <a:latin typeface="Courier New" panose="02070309020205020404" pitchFamily="49" charset="0"/>
                <a:cs typeface="Courier New" panose="02070309020205020404" pitchFamily="49" charset="0"/>
              </a:rPr>
              <a:t>, </a:t>
            </a:r>
            <a:r>
              <a:rPr lang="en-GB" sz="2000" b="1" dirty="0" err="1">
                <a:solidFill>
                  <a:srgbClr val="0000CC"/>
                </a:solidFill>
                <a:latin typeface="Courier New" panose="02070309020205020404" pitchFamily="49" charset="0"/>
                <a:cs typeface="Courier New" panose="02070309020205020404" pitchFamily="49" charset="0"/>
              </a:rPr>
              <a:t>acad_words$length_char</a:t>
            </a:r>
            <a:r>
              <a:rPr lang="en-GB" sz="2000" b="1" dirty="0">
                <a:solidFill>
                  <a:srgbClr val="0000CC"/>
                </a:solidFill>
                <a:latin typeface="Courier New" panose="02070309020205020404" pitchFamily="49" charset="0"/>
                <a:cs typeface="Courier New" panose="02070309020205020404" pitchFamily="49" charset="0"/>
              </a:rPr>
              <a:t>)</a:t>
            </a:r>
            <a:endParaRPr lang="en-US" sz="2000" b="1" dirty="0">
              <a:solidFill>
                <a:srgbClr val="0000CC"/>
              </a:solidFill>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4027F829-0322-4D17-8292-58F7D09443BC}"/>
              </a:ext>
            </a:extLst>
          </p:cNvPr>
          <p:cNvPicPr>
            <a:picLocks noChangeAspect="1"/>
          </p:cNvPicPr>
          <p:nvPr/>
        </p:nvPicPr>
        <p:blipFill>
          <a:blip r:embed="rId2"/>
          <a:stretch>
            <a:fillRect/>
          </a:stretch>
        </p:blipFill>
        <p:spPr>
          <a:xfrm>
            <a:off x="1684583" y="2355795"/>
            <a:ext cx="5138254" cy="3956104"/>
          </a:xfrm>
          <a:prstGeom prst="rect">
            <a:avLst/>
          </a:prstGeom>
        </p:spPr>
      </p:pic>
    </p:spTree>
    <p:extLst>
      <p:ext uri="{BB962C8B-B14F-4D97-AF65-F5344CB8AC3E}">
        <p14:creationId xmlns:p14="http://schemas.microsoft.com/office/powerpoint/2010/main" val="35902973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07A8-1846-4E4C-9B08-9CD254E5A5AC}"/>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07AC974A-FAD3-4CFF-B5AB-CAA2685D9F16}"/>
              </a:ext>
            </a:extLst>
          </p:cNvPr>
          <p:cNvSpPr>
            <a:spLocks noGrp="1"/>
          </p:cNvSpPr>
          <p:nvPr>
            <p:ph idx="1"/>
          </p:nvPr>
        </p:nvSpPr>
        <p:spPr/>
        <p:txBody>
          <a:bodyPr/>
          <a:lstStyle/>
          <a:p>
            <a:pPr marL="0" indent="0">
              <a:buNone/>
            </a:pPr>
            <a:r>
              <a:rPr lang="en-US" dirty="0"/>
              <a:t>1. What addition can you make to Zipf’s law, based on this plot?</a:t>
            </a:r>
          </a:p>
          <a:p>
            <a:pPr marL="0" indent="0">
              <a:buNone/>
            </a:pPr>
            <a:endParaRPr lang="en-US" dirty="0"/>
          </a:p>
          <a:p>
            <a:pPr marL="0" indent="0">
              <a:buNone/>
            </a:pPr>
            <a:r>
              <a:rPr lang="en-US" dirty="0"/>
              <a:t>2. Make a scatter plot of the spoken data. Can you detect any differences?</a:t>
            </a:r>
          </a:p>
          <a:p>
            <a:pPr marL="0" indent="0">
              <a:buNone/>
            </a:pPr>
            <a:endParaRPr lang="en-US" dirty="0"/>
          </a:p>
          <a:p>
            <a:pPr marL="0" indent="0">
              <a:buNone/>
            </a:pPr>
            <a:r>
              <a:rPr lang="en-US" dirty="0"/>
              <a:t>3. Can we use Pearson’s r? Why?</a:t>
            </a:r>
          </a:p>
        </p:txBody>
      </p:sp>
    </p:spTree>
    <p:extLst>
      <p:ext uri="{BB962C8B-B14F-4D97-AF65-F5344CB8AC3E}">
        <p14:creationId xmlns:p14="http://schemas.microsoft.com/office/powerpoint/2010/main" val="23022339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A15CC-DEA1-4828-9E20-4014B6B7CD97}"/>
              </a:ext>
            </a:extLst>
          </p:cNvPr>
          <p:cNvSpPr>
            <a:spLocks noGrp="1"/>
          </p:cNvSpPr>
          <p:nvPr>
            <p:ph type="title"/>
          </p:nvPr>
        </p:nvSpPr>
        <p:spPr/>
        <p:txBody>
          <a:bodyPr/>
          <a:lstStyle/>
          <a:p>
            <a:r>
              <a:rPr lang="en-US" dirty="0"/>
              <a:t>Spearman’s rho test</a:t>
            </a:r>
          </a:p>
        </p:txBody>
      </p:sp>
      <p:sp>
        <p:nvSpPr>
          <p:cNvPr id="3" name="Content Placeholder 2">
            <a:extLst>
              <a:ext uri="{FF2B5EF4-FFF2-40B4-BE49-F238E27FC236}">
                <a16:creationId xmlns:a16="http://schemas.microsoft.com/office/drawing/2014/main" id="{D6AA5178-FB96-497F-B8E9-D11E6CA73D97}"/>
              </a:ext>
            </a:extLst>
          </p:cNvPr>
          <p:cNvSpPr>
            <a:spLocks noGrp="1"/>
          </p:cNvSpPr>
          <p:nvPr>
            <p:ph idx="1"/>
          </p:nvPr>
        </p:nvSpPr>
        <p:spPr/>
        <p:txBody>
          <a:bodyPr>
            <a:normAutofit fontScale="70000" lnSpcReduction="20000"/>
          </a:bodyPr>
          <a:lstStyle/>
          <a:p>
            <a:pPr marL="0" indent="0">
              <a:buNone/>
            </a:pPr>
            <a:r>
              <a:rPr lang="en-US" sz="3400" b="1" dirty="0">
                <a:solidFill>
                  <a:srgbClr val="0000CC"/>
                </a:solidFill>
                <a:latin typeface="Courier New" panose="02070309020205020404" pitchFamily="49" charset="0"/>
                <a:cs typeface="Courier New" panose="02070309020205020404" pitchFamily="49" charset="0"/>
              </a:rPr>
              <a:t>&gt; </a:t>
            </a:r>
            <a:r>
              <a:rPr lang="en-US" sz="3400" b="1" dirty="0" err="1">
                <a:solidFill>
                  <a:srgbClr val="0000CC"/>
                </a:solidFill>
                <a:latin typeface="Courier New" panose="02070309020205020404" pitchFamily="49" charset="0"/>
                <a:cs typeface="Courier New" panose="02070309020205020404" pitchFamily="49" charset="0"/>
              </a:rPr>
              <a:t>cor.test</a:t>
            </a:r>
            <a:r>
              <a:rPr lang="en-US" sz="3400" b="1" dirty="0">
                <a:solidFill>
                  <a:srgbClr val="0000CC"/>
                </a:solidFill>
                <a:latin typeface="Courier New" panose="02070309020205020404" pitchFamily="49" charset="0"/>
                <a:cs typeface="Courier New" panose="02070309020205020404" pitchFamily="49" charset="0"/>
              </a:rPr>
              <a:t>(</a:t>
            </a:r>
            <a:r>
              <a:rPr lang="en-US" sz="3400" b="1" dirty="0" err="1">
                <a:solidFill>
                  <a:srgbClr val="0000CC"/>
                </a:solidFill>
                <a:latin typeface="Courier New" panose="02070309020205020404" pitchFamily="49" charset="0"/>
                <a:cs typeface="Courier New" panose="02070309020205020404" pitchFamily="49" charset="0"/>
              </a:rPr>
              <a:t>acad_words$freq</a:t>
            </a:r>
            <a:r>
              <a:rPr lang="en-US" sz="3400" b="1" dirty="0">
                <a:solidFill>
                  <a:srgbClr val="0000CC"/>
                </a:solidFill>
                <a:latin typeface="Courier New" panose="02070309020205020404" pitchFamily="49" charset="0"/>
                <a:cs typeface="Courier New" panose="02070309020205020404" pitchFamily="49" charset="0"/>
              </a:rPr>
              <a:t>, </a:t>
            </a:r>
            <a:r>
              <a:rPr lang="en-US" sz="3400" b="1" dirty="0" err="1">
                <a:solidFill>
                  <a:srgbClr val="0000CC"/>
                </a:solidFill>
                <a:latin typeface="Courier New" panose="02070309020205020404" pitchFamily="49" charset="0"/>
                <a:cs typeface="Courier New" panose="02070309020205020404" pitchFamily="49" charset="0"/>
              </a:rPr>
              <a:t>acad_words$length_char</a:t>
            </a:r>
            <a:r>
              <a:rPr lang="en-US" sz="3400" b="1" dirty="0">
                <a:solidFill>
                  <a:srgbClr val="0000CC"/>
                </a:solidFill>
                <a:latin typeface="Courier New" panose="02070309020205020404" pitchFamily="49" charset="0"/>
                <a:cs typeface="Courier New" panose="02070309020205020404" pitchFamily="49" charset="0"/>
              </a:rPr>
              <a:t>, alternative = "less", method = "spearman")</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Spearman's rank correlation rho</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data:  </a:t>
            </a:r>
            <a:r>
              <a:rPr lang="en-US" dirty="0" err="1">
                <a:latin typeface="Courier New" panose="02070309020205020404" pitchFamily="49" charset="0"/>
                <a:cs typeface="Courier New" panose="02070309020205020404" pitchFamily="49" charset="0"/>
              </a:rPr>
              <a:t>acad_words$freq</a:t>
            </a:r>
            <a:r>
              <a:rPr lang="en-US" dirty="0">
                <a:latin typeface="Courier New" panose="02070309020205020404" pitchFamily="49" charset="0"/>
                <a:cs typeface="Courier New" panose="02070309020205020404" pitchFamily="49" charset="0"/>
              </a:rPr>
              <a:t> and </a:t>
            </a:r>
            <a:r>
              <a:rPr lang="en-US" dirty="0" err="1">
                <a:latin typeface="Courier New" panose="02070309020205020404" pitchFamily="49" charset="0"/>
                <a:cs typeface="Courier New" panose="02070309020205020404" pitchFamily="49" charset="0"/>
              </a:rPr>
              <a:t>acad_words$length_char</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 = 3967300000, p-value &lt; 2.2e-16</a:t>
            </a:r>
          </a:p>
          <a:p>
            <a:pPr marL="0" indent="0">
              <a:buNone/>
            </a:pPr>
            <a:r>
              <a:rPr lang="en-US" dirty="0">
                <a:latin typeface="Courier New" panose="02070309020205020404" pitchFamily="49" charset="0"/>
                <a:cs typeface="Courier New" panose="02070309020205020404" pitchFamily="49" charset="0"/>
              </a:rPr>
              <a:t>alternative hypothesis: true rho is less than 0</a:t>
            </a:r>
          </a:p>
          <a:p>
            <a:pPr marL="0" indent="0">
              <a:buNone/>
            </a:pPr>
            <a:r>
              <a:rPr lang="en-US" dirty="0">
                <a:latin typeface="Courier New" panose="02070309020205020404" pitchFamily="49" charset="0"/>
                <a:cs typeface="Courier New" panose="02070309020205020404" pitchFamily="49" charset="0"/>
              </a:rPr>
              <a:t>sample estimates:</a:t>
            </a:r>
          </a:p>
          <a:p>
            <a:pPr marL="0" indent="0">
              <a:buNone/>
            </a:pPr>
            <a:r>
              <a:rPr lang="en-US" dirty="0">
                <a:latin typeface="Courier New" panose="02070309020205020404" pitchFamily="49" charset="0"/>
                <a:cs typeface="Courier New" panose="02070309020205020404" pitchFamily="49" charset="0"/>
              </a:rPr>
              <a:t>       rho </a:t>
            </a:r>
          </a:p>
          <a:p>
            <a:pPr marL="0" indent="0">
              <a:buNone/>
            </a:pPr>
            <a:r>
              <a:rPr lang="en-US" dirty="0">
                <a:latin typeface="Courier New" panose="02070309020205020404" pitchFamily="49" charset="0"/>
                <a:cs typeface="Courier New" panose="02070309020205020404" pitchFamily="49" charset="0"/>
              </a:rPr>
              <a:t>-0.3205451 </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843740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6D63-0965-48F6-9198-AE8FCA45BFBA}"/>
              </a:ext>
            </a:extLst>
          </p:cNvPr>
          <p:cNvSpPr>
            <a:spLocks noGrp="1"/>
          </p:cNvSpPr>
          <p:nvPr>
            <p:ph type="title"/>
          </p:nvPr>
        </p:nvSpPr>
        <p:spPr/>
        <p:txBody>
          <a:bodyPr/>
          <a:lstStyle/>
          <a:p>
            <a:r>
              <a:rPr lang="en-US" dirty="0"/>
              <a:t>Kendall’s tau test</a:t>
            </a:r>
          </a:p>
        </p:txBody>
      </p:sp>
      <p:sp>
        <p:nvSpPr>
          <p:cNvPr id="3" name="Content Placeholder 2">
            <a:extLst>
              <a:ext uri="{FF2B5EF4-FFF2-40B4-BE49-F238E27FC236}">
                <a16:creationId xmlns:a16="http://schemas.microsoft.com/office/drawing/2014/main" id="{FE506D6C-233C-4E0A-83C3-EBC1813394B2}"/>
              </a:ext>
            </a:extLst>
          </p:cNvPr>
          <p:cNvSpPr>
            <a:spLocks noGrp="1"/>
          </p:cNvSpPr>
          <p:nvPr>
            <p:ph idx="1"/>
          </p:nvPr>
        </p:nvSpPr>
        <p:spPr/>
        <p:txBody>
          <a:bodyPr>
            <a:noAutofit/>
          </a:bodyPr>
          <a:lstStyle/>
          <a:p>
            <a:pPr marL="0" indent="0">
              <a:buNone/>
            </a:pPr>
            <a:r>
              <a:rPr lang="en-US" sz="2400" b="1" dirty="0">
                <a:solidFill>
                  <a:srgbClr val="0000CC"/>
                </a:solidFill>
                <a:latin typeface="Courier New" panose="02070309020205020404" pitchFamily="49" charset="0"/>
                <a:cs typeface="Courier New" panose="02070309020205020404" pitchFamily="49" charset="0"/>
              </a:rPr>
              <a:t>&gt; </a:t>
            </a:r>
            <a:r>
              <a:rPr lang="en-US" sz="2400" b="1" dirty="0" err="1">
                <a:solidFill>
                  <a:srgbClr val="0000CC"/>
                </a:solidFill>
                <a:latin typeface="Courier New" panose="02070309020205020404" pitchFamily="49" charset="0"/>
                <a:cs typeface="Courier New" panose="02070309020205020404" pitchFamily="49" charset="0"/>
              </a:rPr>
              <a:t>cor.test</a:t>
            </a:r>
            <a:r>
              <a:rPr lang="en-US" sz="2400" b="1" dirty="0">
                <a:solidFill>
                  <a:srgbClr val="0000CC"/>
                </a:solidFill>
                <a:latin typeface="Courier New" panose="02070309020205020404" pitchFamily="49" charset="0"/>
                <a:cs typeface="Courier New" panose="02070309020205020404" pitchFamily="49" charset="0"/>
              </a:rPr>
              <a:t>(</a:t>
            </a:r>
            <a:r>
              <a:rPr lang="en-US" sz="2400" b="1" dirty="0" err="1">
                <a:solidFill>
                  <a:srgbClr val="0000CC"/>
                </a:solidFill>
                <a:latin typeface="Courier New" panose="02070309020205020404" pitchFamily="49" charset="0"/>
                <a:cs typeface="Courier New" panose="02070309020205020404" pitchFamily="49" charset="0"/>
              </a:rPr>
              <a:t>spok_words$freq</a:t>
            </a:r>
            <a:r>
              <a:rPr lang="en-US" sz="2400" b="1" dirty="0">
                <a:solidFill>
                  <a:srgbClr val="0000CC"/>
                </a:solidFill>
                <a:latin typeface="Courier New" panose="02070309020205020404" pitchFamily="49" charset="0"/>
                <a:cs typeface="Courier New" panose="02070309020205020404" pitchFamily="49" charset="0"/>
              </a:rPr>
              <a:t>, </a:t>
            </a:r>
            <a:r>
              <a:rPr lang="en-US" sz="2400" b="1" dirty="0" err="1">
                <a:solidFill>
                  <a:srgbClr val="0000CC"/>
                </a:solidFill>
                <a:latin typeface="Courier New" panose="02070309020205020404" pitchFamily="49" charset="0"/>
                <a:cs typeface="Courier New" panose="02070309020205020404" pitchFamily="49" charset="0"/>
              </a:rPr>
              <a:t>spok_words$length_char</a:t>
            </a:r>
            <a:r>
              <a:rPr lang="en-US" sz="2400" b="1" dirty="0">
                <a:solidFill>
                  <a:srgbClr val="0000CC"/>
                </a:solidFill>
                <a:latin typeface="Courier New" panose="02070309020205020404" pitchFamily="49" charset="0"/>
                <a:cs typeface="Courier New" panose="02070309020205020404" pitchFamily="49" charset="0"/>
              </a:rPr>
              <a:t>, alternative = "less", method = "</a:t>
            </a:r>
            <a:r>
              <a:rPr lang="en-US" sz="2400" b="1" dirty="0" err="1">
                <a:solidFill>
                  <a:srgbClr val="0000CC"/>
                </a:solidFill>
                <a:latin typeface="Courier New" panose="02070309020205020404" pitchFamily="49" charset="0"/>
                <a:cs typeface="Courier New" panose="02070309020205020404" pitchFamily="49" charset="0"/>
              </a:rPr>
              <a:t>kendall</a:t>
            </a:r>
            <a:r>
              <a:rPr lang="en-US" sz="2400" b="1" dirty="0">
                <a:solidFill>
                  <a:srgbClr val="0000CC"/>
                </a:solidFill>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Kendall's rank correlation tau</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data:  </a:t>
            </a:r>
            <a:r>
              <a:rPr lang="en-US" sz="2000" dirty="0" err="1">
                <a:latin typeface="Courier New" panose="02070309020205020404" pitchFamily="49" charset="0"/>
                <a:cs typeface="Courier New" panose="02070309020205020404" pitchFamily="49" charset="0"/>
              </a:rPr>
              <a:t>spok_words$freq</a:t>
            </a:r>
            <a:r>
              <a:rPr lang="en-US" sz="2000" dirty="0">
                <a:latin typeface="Courier New" panose="02070309020205020404" pitchFamily="49" charset="0"/>
                <a:cs typeface="Courier New" panose="02070309020205020404" pitchFamily="49" charset="0"/>
              </a:rPr>
              <a:t> and </a:t>
            </a:r>
            <a:r>
              <a:rPr lang="en-US" sz="2000" dirty="0" err="1">
                <a:latin typeface="Courier New" panose="02070309020205020404" pitchFamily="49" charset="0"/>
                <a:cs typeface="Courier New" panose="02070309020205020404" pitchFamily="49" charset="0"/>
              </a:rPr>
              <a:t>spok_words$length_char</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z = -16.613, p-value &lt; 2.2e-16</a:t>
            </a:r>
          </a:p>
          <a:p>
            <a:pPr marL="0" indent="0">
              <a:buNone/>
            </a:pPr>
            <a:r>
              <a:rPr lang="en-US" sz="2000" dirty="0">
                <a:latin typeface="Courier New" panose="02070309020205020404" pitchFamily="49" charset="0"/>
                <a:cs typeface="Courier New" panose="02070309020205020404" pitchFamily="49" charset="0"/>
              </a:rPr>
              <a:t>alternative hypothesis: true tau is less than 0</a:t>
            </a:r>
          </a:p>
          <a:p>
            <a:pPr marL="0" indent="0">
              <a:buNone/>
            </a:pPr>
            <a:r>
              <a:rPr lang="en-US" sz="2000" dirty="0">
                <a:latin typeface="Courier New" panose="02070309020205020404" pitchFamily="49" charset="0"/>
                <a:cs typeface="Courier New" panose="02070309020205020404" pitchFamily="49" charset="0"/>
              </a:rPr>
              <a:t>sample estimates:</a:t>
            </a:r>
          </a:p>
          <a:p>
            <a:pPr marL="0" indent="0">
              <a:buNone/>
            </a:pPr>
            <a:r>
              <a:rPr lang="en-US" sz="2000" dirty="0">
                <a:latin typeface="Courier New" panose="02070309020205020404" pitchFamily="49" charset="0"/>
                <a:cs typeface="Courier New" panose="02070309020205020404" pitchFamily="49" charset="0"/>
              </a:rPr>
              <a:t>       tau </a:t>
            </a:r>
          </a:p>
          <a:p>
            <a:pPr marL="0" indent="0">
              <a:buNone/>
            </a:pPr>
            <a:r>
              <a:rPr lang="en-US" sz="2000" dirty="0">
                <a:latin typeface="Courier New" panose="02070309020205020404" pitchFamily="49" charset="0"/>
                <a:cs typeface="Courier New" panose="02070309020205020404" pitchFamily="49" charset="0"/>
              </a:rPr>
              <a:t>-0.2904668 </a:t>
            </a:r>
          </a:p>
        </p:txBody>
      </p:sp>
    </p:spTree>
    <p:extLst>
      <p:ext uri="{BB962C8B-B14F-4D97-AF65-F5344CB8AC3E}">
        <p14:creationId xmlns:p14="http://schemas.microsoft.com/office/powerpoint/2010/main" val="262222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6F4F-1D7B-45E7-85A9-89D05047816D}"/>
              </a:ext>
            </a:extLst>
          </p:cNvPr>
          <p:cNvSpPr>
            <a:spLocks noGrp="1"/>
          </p:cNvSpPr>
          <p:nvPr>
            <p:ph type="title"/>
          </p:nvPr>
        </p:nvSpPr>
        <p:spPr/>
        <p:txBody>
          <a:bodyPr/>
          <a:lstStyle/>
          <a:p>
            <a:r>
              <a:rPr lang="en-US" dirty="0"/>
              <a:t>Visualization of counts: bar plot</a:t>
            </a:r>
          </a:p>
        </p:txBody>
      </p:sp>
      <p:sp>
        <p:nvSpPr>
          <p:cNvPr id="3" name="Content Placeholder 2">
            <a:extLst>
              <a:ext uri="{FF2B5EF4-FFF2-40B4-BE49-F238E27FC236}">
                <a16:creationId xmlns:a16="http://schemas.microsoft.com/office/drawing/2014/main" id="{181A62C0-9147-4CBD-BC67-6BEB52C10FCD}"/>
              </a:ext>
            </a:extLst>
          </p:cNvPr>
          <p:cNvSpPr>
            <a:spLocks noGrp="1"/>
          </p:cNvSpPr>
          <p:nvPr>
            <p:ph idx="1"/>
          </p:nvPr>
        </p:nvSpPr>
        <p:spPr/>
        <p:txBody>
          <a:bodyPr>
            <a:normAutofit/>
          </a:bodyPr>
          <a:lstStyle/>
          <a:p>
            <a:pPr marL="0" indent="0">
              <a:buNone/>
            </a:pPr>
            <a:r>
              <a:rPr lang="en-GB" sz="2400" b="1" dirty="0">
                <a:solidFill>
                  <a:srgbClr val="0000CC"/>
                </a:solidFill>
                <a:latin typeface="Courier New" panose="02070309020205020404" pitchFamily="49" charset="0"/>
                <a:cs typeface="Courier New" panose="02070309020205020404" pitchFamily="49" charset="0"/>
              </a:rPr>
              <a:t>&gt; </a:t>
            </a:r>
            <a:r>
              <a:rPr lang="en-US" sz="2400" b="1" dirty="0" err="1">
                <a:solidFill>
                  <a:srgbClr val="0000CC"/>
                </a:solidFill>
                <a:latin typeface="Courier New" panose="02070309020205020404" pitchFamily="49" charset="0"/>
                <a:cs typeface="Courier New" panose="02070309020205020404" pitchFamily="49" charset="0"/>
              </a:rPr>
              <a:t>barplot</a:t>
            </a:r>
            <a:r>
              <a:rPr lang="en-US" sz="2400" b="1" dirty="0">
                <a:solidFill>
                  <a:srgbClr val="0000CC"/>
                </a:solidFill>
                <a:latin typeface="Courier New" panose="02070309020205020404" pitchFamily="49" charset="0"/>
                <a:cs typeface="Courier New" panose="02070309020205020404" pitchFamily="49" charset="0"/>
              </a:rPr>
              <a:t>(table(vowels))</a:t>
            </a:r>
          </a:p>
        </p:txBody>
      </p:sp>
      <p:pic>
        <p:nvPicPr>
          <p:cNvPr id="5" name="Picture 4">
            <a:extLst>
              <a:ext uri="{FF2B5EF4-FFF2-40B4-BE49-F238E27FC236}">
                <a16:creationId xmlns:a16="http://schemas.microsoft.com/office/drawing/2014/main" id="{340CF2BE-829B-4BFC-A8A3-2A419971DE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120" y="2835274"/>
            <a:ext cx="7315200" cy="3657600"/>
          </a:xfrm>
          <a:prstGeom prst="rect">
            <a:avLst/>
          </a:prstGeom>
        </p:spPr>
      </p:pic>
    </p:spTree>
    <p:extLst>
      <p:ext uri="{BB962C8B-B14F-4D97-AF65-F5344CB8AC3E}">
        <p14:creationId xmlns:p14="http://schemas.microsoft.com/office/powerpoint/2010/main" val="10370344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4CB4-7F2A-44BD-83B2-F650B8EF1B83}"/>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ABAFE07F-96E2-42AA-8CB9-1B44C681ECAA}"/>
              </a:ext>
            </a:extLst>
          </p:cNvPr>
          <p:cNvSpPr>
            <a:spLocks noGrp="1"/>
          </p:cNvSpPr>
          <p:nvPr>
            <p:ph idx="1"/>
          </p:nvPr>
        </p:nvSpPr>
        <p:spPr/>
        <p:txBody>
          <a:bodyPr/>
          <a:lstStyle/>
          <a:p>
            <a:r>
              <a:rPr lang="en-US" dirty="0"/>
              <a:t>Perform the same test on the spoken data. Are the results different? </a:t>
            </a:r>
          </a:p>
          <a:p>
            <a:r>
              <a:rPr lang="en-US" dirty="0"/>
              <a:t>Now measure the correlations between frequency and length in phonemes. Are the results the same?</a:t>
            </a:r>
          </a:p>
          <a:p>
            <a:endParaRPr lang="en-US" dirty="0"/>
          </a:p>
        </p:txBody>
      </p:sp>
    </p:spTree>
    <p:extLst>
      <p:ext uri="{BB962C8B-B14F-4D97-AF65-F5344CB8AC3E}">
        <p14:creationId xmlns:p14="http://schemas.microsoft.com/office/powerpoint/2010/main" val="26492912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EDF8D-0C41-42BE-9E7B-AD8E909C0E67}"/>
              </a:ext>
            </a:extLst>
          </p:cNvPr>
          <p:cNvSpPr>
            <a:spLocks noGrp="1"/>
          </p:cNvSpPr>
          <p:nvPr>
            <p:ph type="title"/>
          </p:nvPr>
        </p:nvSpPr>
        <p:spPr/>
        <p:txBody>
          <a:bodyPr/>
          <a:lstStyle/>
          <a:p>
            <a:r>
              <a:rPr lang="en-GB" dirty="0"/>
              <a:t>Beware of outliers</a:t>
            </a:r>
          </a:p>
        </p:txBody>
      </p:sp>
      <p:sp>
        <p:nvSpPr>
          <p:cNvPr id="3" name="Content Placeholder 2">
            <a:extLst>
              <a:ext uri="{FF2B5EF4-FFF2-40B4-BE49-F238E27FC236}">
                <a16:creationId xmlns:a16="http://schemas.microsoft.com/office/drawing/2014/main" id="{6B608570-8C0B-4A2A-841D-32AFD2641DAB}"/>
              </a:ext>
            </a:extLst>
          </p:cNvPr>
          <p:cNvSpPr>
            <a:spLocks noGrp="1"/>
          </p:cNvSpPr>
          <p:nvPr>
            <p:ph idx="1"/>
          </p:nvPr>
        </p:nvSpPr>
        <p:spPr/>
        <p:txBody>
          <a:bodyPr/>
          <a:lstStyle/>
          <a:p>
            <a:r>
              <a:rPr lang="en-GB" dirty="0"/>
              <a:t>Can distort the results: </a:t>
            </a:r>
          </a:p>
          <a:p>
            <a:endParaRPr lang="en-GB" dirty="0"/>
          </a:p>
        </p:txBody>
      </p:sp>
      <p:pic>
        <p:nvPicPr>
          <p:cNvPr id="4" name="Picture 3">
            <a:extLst>
              <a:ext uri="{FF2B5EF4-FFF2-40B4-BE49-F238E27FC236}">
                <a16:creationId xmlns:a16="http://schemas.microsoft.com/office/drawing/2014/main" id="{48B60635-55B9-4A01-BC19-91CDF2FFA5B3}"/>
              </a:ext>
            </a:extLst>
          </p:cNvPr>
          <p:cNvPicPr>
            <a:picLocks noChangeAspect="1"/>
          </p:cNvPicPr>
          <p:nvPr/>
        </p:nvPicPr>
        <p:blipFill>
          <a:blip r:embed="rId2"/>
          <a:stretch>
            <a:fillRect/>
          </a:stretch>
        </p:blipFill>
        <p:spPr>
          <a:xfrm>
            <a:off x="913859" y="2561529"/>
            <a:ext cx="7041421" cy="3750369"/>
          </a:xfrm>
          <a:prstGeom prst="rect">
            <a:avLst/>
          </a:prstGeom>
        </p:spPr>
      </p:pic>
    </p:spTree>
    <p:extLst>
      <p:ext uri="{BB962C8B-B14F-4D97-AF65-F5344CB8AC3E}">
        <p14:creationId xmlns:p14="http://schemas.microsoft.com/office/powerpoint/2010/main" val="771298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F12E-41F2-4B7D-9D18-A837DD035CFE}"/>
              </a:ext>
            </a:extLst>
          </p:cNvPr>
          <p:cNvSpPr>
            <a:spLocks noGrp="1"/>
          </p:cNvSpPr>
          <p:nvPr>
            <p:ph type="title"/>
          </p:nvPr>
        </p:nvSpPr>
        <p:spPr/>
        <p:txBody>
          <a:bodyPr/>
          <a:lstStyle/>
          <a:p>
            <a:r>
              <a:rPr lang="en-US" dirty="0"/>
              <a:t>Histograms</a:t>
            </a:r>
          </a:p>
        </p:txBody>
      </p:sp>
      <p:sp>
        <p:nvSpPr>
          <p:cNvPr id="3" name="Content Placeholder 2">
            <a:extLst>
              <a:ext uri="{FF2B5EF4-FFF2-40B4-BE49-F238E27FC236}">
                <a16:creationId xmlns:a16="http://schemas.microsoft.com/office/drawing/2014/main" id="{9B23079A-B6C1-4052-8193-FD5056834A3C}"/>
              </a:ext>
            </a:extLst>
          </p:cNvPr>
          <p:cNvSpPr>
            <a:spLocks noGrp="1"/>
          </p:cNvSpPr>
          <p:nvPr>
            <p:ph idx="1"/>
          </p:nvPr>
        </p:nvSpPr>
        <p:spPr/>
        <p:txBody>
          <a:bodyPr>
            <a:normAutofit/>
          </a:bodyPr>
          <a:lstStyle/>
          <a:p>
            <a:pPr marL="0" indent="0">
              <a:buNone/>
            </a:pPr>
            <a:r>
              <a:rPr lang="en-GB" sz="2400" b="1" dirty="0">
                <a:solidFill>
                  <a:srgbClr val="0000CC"/>
                </a:solidFill>
                <a:latin typeface="Courier New" panose="02070309020205020404" pitchFamily="49" charset="0"/>
                <a:cs typeface="Courier New" panose="02070309020205020404" pitchFamily="49" charset="0"/>
              </a:rPr>
              <a:t>&gt; </a:t>
            </a:r>
            <a:r>
              <a:rPr lang="en-GB" sz="2400" b="1" dirty="0" err="1">
                <a:solidFill>
                  <a:srgbClr val="0000CC"/>
                </a:solidFill>
                <a:latin typeface="Courier New" panose="02070309020205020404" pitchFamily="49" charset="0"/>
                <a:cs typeface="Courier New" panose="02070309020205020404" pitchFamily="49" charset="0"/>
              </a:rPr>
              <a:t>hist</a:t>
            </a:r>
            <a:r>
              <a:rPr lang="en-GB" sz="2400" b="1" dirty="0">
                <a:solidFill>
                  <a:srgbClr val="0000CC"/>
                </a:solidFill>
                <a:latin typeface="Courier New" panose="02070309020205020404" pitchFamily="49" charset="0"/>
                <a:cs typeface="Courier New" panose="02070309020205020404" pitchFamily="49" charset="0"/>
              </a:rPr>
              <a:t>(vowels)</a:t>
            </a:r>
            <a:endParaRPr lang="en-US" sz="2400" b="1" dirty="0">
              <a:solidFill>
                <a:srgbClr val="0000CC"/>
              </a:solidFill>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9606C2A4-77E9-41D9-B093-0B5764533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440" y="2835274"/>
            <a:ext cx="6096000" cy="3657600"/>
          </a:xfrm>
          <a:prstGeom prst="rect">
            <a:avLst/>
          </a:prstGeom>
        </p:spPr>
      </p:pic>
    </p:spTree>
    <p:extLst>
      <p:ext uri="{BB962C8B-B14F-4D97-AF65-F5344CB8AC3E}">
        <p14:creationId xmlns:p14="http://schemas.microsoft.com/office/powerpoint/2010/main" val="2112478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BD37-0B2C-40FB-BE4A-9FFEAA84B6FF}"/>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8047204C-31AC-4EE0-94C0-C915E30DF740}"/>
              </a:ext>
            </a:extLst>
          </p:cNvPr>
          <p:cNvSpPr>
            <a:spLocks noGrp="1"/>
          </p:cNvSpPr>
          <p:nvPr>
            <p:ph idx="1"/>
          </p:nvPr>
        </p:nvSpPr>
        <p:spPr/>
        <p:txBody>
          <a:bodyPr/>
          <a:lstStyle/>
          <a:p>
            <a:r>
              <a:rPr lang="en-US" dirty="0"/>
              <a:t>Make a bar plot and a histogram with the consonant inventories. </a:t>
            </a:r>
          </a:p>
          <a:p>
            <a:r>
              <a:rPr lang="en-US" dirty="0"/>
              <a:t>What are the differences from what we have seen in the case of vowel inventories?</a:t>
            </a:r>
          </a:p>
        </p:txBody>
      </p:sp>
    </p:spTree>
    <p:extLst>
      <p:ext uri="{BB962C8B-B14F-4D97-AF65-F5344CB8AC3E}">
        <p14:creationId xmlns:p14="http://schemas.microsoft.com/office/powerpoint/2010/main" val="19618126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739</TotalTime>
  <Words>2980</Words>
  <Application>Microsoft Office PowerPoint</Application>
  <PresentationFormat>On-screen Show (4:3)</PresentationFormat>
  <Paragraphs>401</Paragraphs>
  <Slides>71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Calibri</vt:lpstr>
      <vt:lpstr>Calibri Light</vt:lpstr>
      <vt:lpstr>Courier New</vt:lpstr>
      <vt:lpstr>Office Theme</vt:lpstr>
      <vt:lpstr>Statistics  for quantitative variables</vt:lpstr>
      <vt:lpstr>Datasets</vt:lpstr>
      <vt:lpstr>Outline</vt:lpstr>
      <vt:lpstr>Number of phonemes in languages</vt:lpstr>
      <vt:lpstr>Questions</vt:lpstr>
      <vt:lpstr>Attaching a dataframe</vt:lpstr>
      <vt:lpstr>Visualization of counts: bar plot</vt:lpstr>
      <vt:lpstr>Histograms</vt:lpstr>
      <vt:lpstr>Exercise</vt:lpstr>
      <vt:lpstr>The mean and the median</vt:lpstr>
      <vt:lpstr>Mean vs. median</vt:lpstr>
      <vt:lpstr>The mode</vt:lpstr>
      <vt:lpstr>summary() revisited</vt:lpstr>
      <vt:lpstr>Exercise</vt:lpstr>
      <vt:lpstr>Measures of dispersion</vt:lpstr>
      <vt:lpstr>Interquartile Range (IQR)</vt:lpstr>
      <vt:lpstr>Exercise</vt:lpstr>
      <vt:lpstr>Why care about dispersion?</vt:lpstr>
      <vt:lpstr>Statisticians make jokes, too </vt:lpstr>
      <vt:lpstr>Boxplot</vt:lpstr>
      <vt:lpstr>Box-and-whisker plot</vt:lpstr>
      <vt:lpstr>Exercise</vt:lpstr>
      <vt:lpstr>Outline</vt:lpstr>
      <vt:lpstr>t-test: examples of applications</vt:lpstr>
      <vt:lpstr>Independent vs. dependent data</vt:lpstr>
      <vt:lpstr>Analyticity vs. syntheticity</vt:lpstr>
      <vt:lpstr>Dataset analyticity</vt:lpstr>
      <vt:lpstr>Subsetting the data</vt:lpstr>
      <vt:lpstr>Boxplot</vt:lpstr>
      <vt:lpstr>Summary statistics</vt:lpstr>
      <vt:lpstr>Requirements for the t-test for independent samples</vt:lpstr>
      <vt:lpstr>Performing the t-test</vt:lpstr>
      <vt:lpstr>Alternative hypothesis specification</vt:lpstr>
      <vt:lpstr>Interpreting the results</vt:lpstr>
      <vt:lpstr>Non-parametric alternative: Wilcoxon test</vt:lpstr>
      <vt:lpstr>Summary</vt:lpstr>
      <vt:lpstr>Exercise</vt:lpstr>
      <vt:lpstr>Outline</vt:lpstr>
      <vt:lpstr>Yodish</vt:lpstr>
      <vt:lpstr>Dependency length</vt:lpstr>
      <vt:lpstr>Dataset Yoda</vt:lpstr>
      <vt:lpstr>Dependency lengths in the data</vt:lpstr>
      <vt:lpstr>t-test for dependent samples</vt:lpstr>
      <vt:lpstr>Performing the t-test</vt:lpstr>
      <vt:lpstr>Comments</vt:lpstr>
      <vt:lpstr>Summary</vt:lpstr>
      <vt:lpstr>Outline</vt:lpstr>
      <vt:lpstr>Zipf’s law of abbreviation</vt:lpstr>
      <vt:lpstr>Datasets</vt:lpstr>
      <vt:lpstr>Different lengths</vt:lpstr>
      <vt:lpstr>Correlation</vt:lpstr>
      <vt:lpstr>Correlation coefficient</vt:lpstr>
      <vt:lpstr>Perfect positive and negative correlations</vt:lpstr>
      <vt:lpstr>Strong, weak and zero correlation</vt:lpstr>
      <vt:lpstr>Exercise</vt:lpstr>
      <vt:lpstr>Types of relationships</vt:lpstr>
      <vt:lpstr>PowerPoint Presentation</vt:lpstr>
      <vt:lpstr>PowerPoint Presentation</vt:lpstr>
      <vt:lpstr>PowerPoint Presentation</vt:lpstr>
      <vt:lpstr>Scatter plot of two lengths</vt:lpstr>
      <vt:lpstr>Interpretation of the plot</vt:lpstr>
      <vt:lpstr>Requirements for significance testing of Pearson’s r</vt:lpstr>
      <vt:lpstr>Homo- vs. heteroscedasticity </vt:lpstr>
      <vt:lpstr>Correlation test (Pearson’s r)</vt:lpstr>
      <vt:lpstr>Exercise</vt:lpstr>
      <vt:lpstr>Zipf’s law: academic texts</vt:lpstr>
      <vt:lpstr>Exercises</vt:lpstr>
      <vt:lpstr>Spearman’s rho test</vt:lpstr>
      <vt:lpstr>Kendall’s tau test</vt:lpstr>
      <vt:lpstr>Exercises</vt:lpstr>
      <vt:lpstr>Beware of outliers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Levshina Natalia</dc:creator>
  <cp:lastModifiedBy>Levshina Natalia</cp:lastModifiedBy>
  <cp:revision>50</cp:revision>
  <dcterms:created xsi:type="dcterms:W3CDTF">2017-06-26T18:16:37Z</dcterms:created>
  <dcterms:modified xsi:type="dcterms:W3CDTF">2019-05-14T19:45:34Z</dcterms:modified>
</cp:coreProperties>
</file>