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9" r:id="rId2"/>
    <p:sldId id="257" r:id="rId3"/>
    <p:sldId id="260" r:id="rId4"/>
    <p:sldId id="261" r:id="rId5"/>
    <p:sldId id="262" r:id="rId6"/>
    <p:sldId id="288" r:id="rId7"/>
    <p:sldId id="264" r:id="rId8"/>
    <p:sldId id="265" r:id="rId9"/>
    <p:sldId id="266" r:id="rId10"/>
    <p:sldId id="296" r:id="rId11"/>
    <p:sldId id="267" r:id="rId12"/>
    <p:sldId id="310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87" r:id="rId21"/>
    <p:sldId id="289" r:id="rId22"/>
    <p:sldId id="275" r:id="rId23"/>
    <p:sldId id="276" r:id="rId24"/>
    <p:sldId id="277" r:id="rId25"/>
    <p:sldId id="278" r:id="rId26"/>
    <p:sldId id="279" r:id="rId27"/>
    <p:sldId id="300" r:id="rId28"/>
    <p:sldId id="305" r:id="rId29"/>
    <p:sldId id="306" r:id="rId30"/>
    <p:sldId id="307" r:id="rId31"/>
    <p:sldId id="308" r:id="rId32"/>
    <p:sldId id="283" r:id="rId33"/>
    <p:sldId id="311" r:id="rId34"/>
    <p:sldId id="294" r:id="rId35"/>
    <p:sldId id="284" r:id="rId36"/>
    <p:sldId id="285" r:id="rId37"/>
    <p:sldId id="286" r:id="rId38"/>
    <p:sldId id="295" r:id="rId39"/>
    <p:sldId id="292" r:id="rId40"/>
    <p:sldId id="298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1285-EC16-44C2-ACF2-ACD5F72C550A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F209-9962-44AA-BBA9-57AF475DF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39BBE-D753-43FB-9D96-9883D9FF125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14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01B5-BA5A-41FF-9507-1736C1DAB415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products/R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</a:t>
            </a:r>
            <a:r>
              <a:rPr lang="en-US" sz="2800">
                <a:solidFill>
                  <a:schemeClr val="tx1"/>
                </a:solidFill>
              </a:rPr>
              <a:t>© 2019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Tallinn University</a:t>
            </a:r>
          </a:p>
          <a:p>
            <a:pPr algn="ctr"/>
            <a:r>
              <a:rPr lang="en-US" dirty="0"/>
              <a:t>May 14-18 2019 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DF8E1-8538-4AD5-8900-E2315CDB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5FEDC-8E61-452D-BD8F-4642D11A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9775-4E43-4A57-9023-A90B4F42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97C3-A64F-4E02-8DCB-77234779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two vectors with 1 element in each:</a:t>
            </a:r>
          </a:p>
          <a:p>
            <a:pPr marL="457200" lvl="1" indent="0">
              <a:buNone/>
            </a:pPr>
            <a:r>
              <a:rPr lang="en-GB" dirty="0"/>
              <a:t>a) the population of Tallinn </a:t>
            </a:r>
          </a:p>
          <a:p>
            <a:pPr marL="457200" lvl="1" indent="0">
              <a:buNone/>
            </a:pPr>
            <a:r>
              <a:rPr lang="en-GB" dirty="0"/>
              <a:t>b) the population of Helsinki</a:t>
            </a:r>
          </a:p>
          <a:p>
            <a:r>
              <a:rPr lang="en-GB" dirty="0"/>
              <a:t>Compute their sum.</a:t>
            </a:r>
          </a:p>
          <a:p>
            <a:r>
              <a:rPr lang="en-GB" dirty="0"/>
              <a:t>Compute their difference.</a:t>
            </a:r>
          </a:p>
          <a:p>
            <a:r>
              <a:rPr lang="en-GB" dirty="0"/>
              <a:t>By how many times is the population of Tallinn larger than that of Helsinki?</a:t>
            </a:r>
          </a:p>
        </p:txBody>
      </p:sp>
    </p:spTree>
    <p:extLst>
      <p:ext uri="{BB962C8B-B14F-4D97-AF65-F5344CB8AC3E}">
        <p14:creationId xmlns:p14="http://schemas.microsoft.com/office/powerpoint/2010/main" val="6565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Beware: = and ==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an object a with the value 3, an alternative to "a &lt;- 3"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3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10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10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673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49-252A-42FF-9E8C-0C95BC2A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EE50-1F8B-4003-9BEB-65744083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R test whether the population of Tallinn is equal to that of Helsinki, using the vectors.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0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case-sensitive!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 &lt;- 7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'B' not found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4330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objects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        "b"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#removes an object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073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workspace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1. Click on the cross or type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</a:p>
          <a:p>
            <a:pPr marL="0" indent="0">
              <a:buNone/>
            </a:pPr>
            <a:r>
              <a:rPr lang="en-US" sz="2800" dirty="0"/>
              <a:t>Select the action (to save or not to save).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9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find out where your workspace will be saved 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"C:/Users/Your/Directory"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("C:/Users/Your/Directory")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change it, if you like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Next session: restart R or, if you have many different workspaces, click on the R from the directory; alternatively: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load("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yourDirectory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yourFile.RData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fr-BE" sz="28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647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open a help file with information about function ‘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??correlation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functions that contain this expression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409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859A-7C3D-4C71-9B09-1AB728CC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C7DC-14D5-43C6-B125-A3941661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help on the function </a:t>
            </a:r>
            <a:r>
              <a:rPr lang="en-GB" dirty="0">
                <a:solidFill>
                  <a:srgbClr val="0000CC"/>
                </a:solidFill>
              </a:rPr>
              <a:t>summary()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51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&lt;- 1:10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to 10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 1  2  3  4  5  6  7  8  9 10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want to compute the mean value of x: a typo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could not find function "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5.5</a:t>
            </a:r>
          </a:p>
        </p:txBody>
      </p:sp>
    </p:spTree>
    <p:extLst>
      <p:ext uri="{BB962C8B-B14F-4D97-AF65-F5344CB8AC3E}">
        <p14:creationId xmlns:p14="http://schemas.microsoft.com/office/powerpoint/2010/main" val="208927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messages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(c(1, 2), c(3, 4)) 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2-by-2 table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Pearson's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Chi-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Yates'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continuity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correction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1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Chi-squared approximation may be incorrect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8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59F6-4142-4B10-84D0-E32FEBE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C34C-90A6-4E80-80C1-4660B14B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Complete these operations and tell me the sentence.</a:t>
            </a:r>
          </a:p>
          <a:p>
            <a:pPr marL="0" indent="0">
              <a:buNone/>
            </a:pPr>
            <a:r>
              <a:rPr lang="en-GB" dirty="0"/>
              <a:t>1. Open the help page of the function aggregate(). Go to the Description section. Find the 8</a:t>
            </a:r>
            <a:r>
              <a:rPr lang="en-GB" baseline="30000" dirty="0"/>
              <a:t>th</a:t>
            </a:r>
            <a:r>
              <a:rPr lang="en-GB" dirty="0"/>
              <a:t> word.</a:t>
            </a:r>
          </a:p>
          <a:p>
            <a:pPr marL="0" indent="0">
              <a:buNone/>
            </a:pPr>
            <a:r>
              <a:rPr lang="en-GB" dirty="0"/>
              <a:t>2. Which function in R helps you to identify the class of an object?</a:t>
            </a:r>
          </a:p>
          <a:p>
            <a:pPr marL="0" indent="0">
              <a:buNone/>
            </a:pPr>
            <a:r>
              <a:rPr lang="en-GB" dirty="0"/>
              <a:t>3. Take the 3</a:t>
            </a:r>
            <a:r>
              <a:rPr lang="en-GB" baseline="30000" dirty="0"/>
              <a:t>rd</a:t>
            </a:r>
            <a:r>
              <a:rPr lang="en-GB" dirty="0"/>
              <a:t> argument of the function apply().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22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1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types in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vectors</a:t>
            </a:r>
          </a:p>
          <a:p>
            <a:r>
              <a:rPr lang="en-US" sz="2400" dirty="0"/>
              <a:t>Character vectors</a:t>
            </a:r>
          </a:p>
          <a:p>
            <a:r>
              <a:rPr lang="en-US" sz="2400" dirty="0"/>
              <a:t>Factors</a:t>
            </a:r>
            <a:endParaRPr lang="en-US" sz="2100" dirty="0"/>
          </a:p>
          <a:p>
            <a:r>
              <a:rPr lang="en-US" sz="2400" dirty="0"/>
              <a:t>Data frames</a:t>
            </a:r>
          </a:p>
          <a:p>
            <a:r>
              <a:rPr lang="en-US" sz="2400" dirty="0"/>
              <a:t>Contingency tables</a:t>
            </a:r>
          </a:p>
          <a:p>
            <a:r>
              <a:rPr lang="en-US" sz="2400" dirty="0"/>
              <a:t>Matrices</a:t>
            </a:r>
          </a:p>
          <a:p>
            <a:r>
              <a:rPr lang="en-US" sz="2400" dirty="0"/>
              <a:t>Distance matrices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72167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&lt;- 1:5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vector of integers from 1 to 5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is(vnum)</a:t>
            </a:r>
          </a:p>
          <a:p>
            <a:pPr marL="0" indent="0">
              <a:buNone/>
            </a:pP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"integer"             "numeric"             "vector"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[….]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not a sequence: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 &lt;- c(455, 773, 512, 667)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#reaction times in an experiment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8917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 &lt;- c("f", "m", "m", "f")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"f" "m" "m" "f"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49025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factor(sex)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 m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Levels: f m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"factor"   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92786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 RT)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#char. vectors turn into factors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sex  	RT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	455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	773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	512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	667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"list"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23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Create a character vector with the names of your fellow students.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sz="2800" dirty="0"/>
              <a:t>Create a vector with the </a:t>
            </a:r>
            <a:r>
              <a:rPr lang="en-US" dirty="0"/>
              <a:t>number of languages they can speak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sz="2800" dirty="0"/>
              <a:t>Combine the vectors in one data frame. </a:t>
            </a:r>
          </a:p>
          <a:p>
            <a:pPr marL="0" indent="0">
              <a:buNone/>
            </a:pP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05292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FB8-E555-4988-B7E2-80F65849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943A-106A-4143-A7C8-C23A4E71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         RT          dialect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f:2   Min.   :455.0   Length:4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m:2   1st Qu.:497.8   Class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Median :589.5   Mode 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Mean   :601.8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3rd Qu.:693.5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Max.   :773.0 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	4 obs. of  3 variables: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sex    : Factor w/ 2 levels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f","m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 2 2 1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RT     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455 773 512 667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dialect: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69BF-CA39-4C92-B077-832B1AD3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431D-3570-4E9B-979B-00D8E361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dialect	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#the fist row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second column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[1,2]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element in the fist row,  second column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computing environment (from </a:t>
            </a:r>
            <a:r>
              <a:rPr lang="en-US" sz="2400" i="1" dirty="0"/>
              <a:t>t</a:t>
            </a:r>
            <a:r>
              <a:rPr lang="en-US" sz="2400" dirty="0"/>
              <a:t>-test to generalized linear models, and more…)</a:t>
            </a:r>
          </a:p>
          <a:p>
            <a:pPr marL="0" indent="0">
              <a:buNone/>
            </a:pPr>
            <a:r>
              <a:rPr lang="en-US" sz="2400" dirty="0"/>
              <a:t>	- core distribution “base” </a:t>
            </a:r>
          </a:p>
          <a:p>
            <a:pPr marL="0" indent="0">
              <a:buNone/>
            </a:pPr>
            <a:r>
              <a:rPr lang="en-US" sz="2400" dirty="0"/>
              <a:t>	- add-on packages</a:t>
            </a:r>
          </a:p>
          <a:p>
            <a:r>
              <a:rPr lang="en-US" sz="2400" dirty="0"/>
              <a:t>programming language</a:t>
            </a:r>
          </a:p>
          <a:p>
            <a:r>
              <a:rPr lang="en-US" sz="2400" dirty="0"/>
              <a:t>tools for creation of publication-quality plots </a:t>
            </a:r>
            <a:r>
              <a:rPr lang="en-GB" sz="2400" dirty="0"/>
              <a:t>(e.g. ggplot2)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F99-BAAD-47DE-BCBD-4709A05A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591-4ECC-41C7-93E1-D925FBED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"f",]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"m", 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500,]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8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5D8-885E-495B-8516-4BB6EC72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49DB-6B07-48BA-8AB0-260C37A7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subset of your data frame with all students who can speak more than 2 languages.</a:t>
            </a:r>
          </a:p>
          <a:p>
            <a:r>
              <a:rPr lang="en-GB" dirty="0"/>
              <a:t>How many rows (students) does the data frame contain?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97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2F3-D2C5-4DA6-A758-BBE14A0B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A0CE-1BC1-4019-A0CC-11BDD156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000" dirty="0"/>
              <a:t>Let’s add another factor to the </a:t>
            </a:r>
            <a:r>
              <a:rPr lang="en-GB" sz="4000" dirty="0" err="1"/>
              <a:t>dataframe</a:t>
            </a:r>
            <a:r>
              <a:rPr lang="en-GB" sz="4000" dirty="0"/>
              <a:t>, </a:t>
            </a:r>
            <a:r>
              <a:rPr lang="en-GB" sz="4000" i="1" dirty="0"/>
              <a:t>dialect</a:t>
            </a:r>
            <a:r>
              <a:rPr lang="en-GB" sz="4000" dirty="0"/>
              <a:t>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en-GB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	RT 	dialect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455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773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512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667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   	0   	2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   	2   	0</a:t>
            </a:r>
          </a:p>
        </p:txBody>
      </p:sp>
    </p:spTree>
    <p:extLst>
      <p:ext uri="{BB962C8B-B14F-4D97-AF65-F5344CB8AC3E}">
        <p14:creationId xmlns:p14="http://schemas.microsoft.com/office/powerpoint/2010/main" val="83579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9AD9-CB78-4055-8587-4114E424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65A2-8764-4BD0-967A-B23A056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you think there’s a relationship between the preference for dogs or cats and introversion or extraversion? </a:t>
            </a:r>
          </a:p>
          <a:p>
            <a:pPr marL="0" indent="0">
              <a:buNone/>
            </a:pPr>
            <a:r>
              <a:rPr lang="en-GB" dirty="0"/>
              <a:t>2. Add a factor to your data frame with your colleagues’ psychological types (“intro”, “extra” or something like that).</a:t>
            </a:r>
          </a:p>
          <a:p>
            <a:pPr marL="0" indent="0">
              <a:buNone/>
            </a:pPr>
            <a:r>
              <a:rPr lang="en-GB" dirty="0"/>
              <a:t>3. Add another factor with the information whether one prefers dogs or cats(“dogs” or “cats”, or …)</a:t>
            </a:r>
          </a:p>
          <a:p>
            <a:pPr marL="0" indent="0">
              <a:buNone/>
            </a:pPr>
            <a:r>
              <a:rPr lang="en-GB" dirty="0"/>
              <a:t>4. Cross-tabulate the factors and interpret the numbers.</a:t>
            </a:r>
          </a:p>
        </p:txBody>
      </p:sp>
    </p:spTree>
    <p:extLst>
      <p:ext uri="{BB962C8B-B14F-4D97-AF65-F5344CB8AC3E}">
        <p14:creationId xmlns:p14="http://schemas.microsoft.com/office/powerpoint/2010/main" val="963898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(1:5, 10:6)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9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8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7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[5,]    5    6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9CA-320E-4FB9-BF4B-BBC5DCE2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94E4-6CE4-4513-BB1B-EE476529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[output omitted: distances between several European cities]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My journey this summer: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08847-7A8F-4622-B03A-8D4F51D1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87155"/>
              </p:ext>
            </p:extLst>
          </p:nvPr>
        </p:nvGraphicFramePr>
        <p:xfrm>
          <a:off x="1066800" y="4458494"/>
          <a:ext cx="694944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5007177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5458883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87641935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90361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4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49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CC95-7B36-4A9B-BE9B-2DC8CEAC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 this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8BD1-164A-4DF9-8066-F498271C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(Frankfurt = c(0, 1186, 1572), Stockholm = c(1186, 0, 395), Tampere = c(1572, 395, 0))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mMatrix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"structure"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B7D-78AD-405F-8F3A-BE5F8E1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matrix to 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D4A-E0FE-4613-9CFB-9BF3B49F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Frankfurt Stockholm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 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31047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89B9-C4C5-443E-B0AA-1AE8FA1A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377A-8E4C-4F9E-A9A6-1A0BDCFA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483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F2A9-7E80-4477-A37C-FE6A942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A378-A608-44CE-9E08-13620711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your own distance matrix with your own travel destinations.</a:t>
            </a:r>
          </a:p>
        </p:txBody>
      </p:sp>
    </p:spTree>
    <p:extLst>
      <p:ext uri="{BB962C8B-B14F-4D97-AF65-F5344CB8AC3E}">
        <p14:creationId xmlns:p14="http://schemas.microsoft.com/office/powerpoint/2010/main" val="367750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Distribution and packages: CRAN (Comprehensive R Archive Network) </a:t>
            </a:r>
            <a:r>
              <a:rPr lang="en-US" sz="2800" dirty="0">
                <a:hlinkClick r:id="rId2"/>
              </a:rPr>
              <a:t>http://cran.r-project.org/</a:t>
            </a:r>
            <a:endParaRPr lang="en-US" sz="2800" dirty="0"/>
          </a:p>
          <a:p>
            <a:r>
              <a:rPr lang="fr-BE" sz="2800" dirty="0"/>
              <a:t>Information: </a:t>
            </a:r>
            <a:r>
              <a:rPr lang="fr-BE" sz="2800" dirty="0">
                <a:hlinkClick r:id="rId3"/>
              </a:rPr>
              <a:t>http://www.r-project.org/</a:t>
            </a:r>
            <a:endParaRPr lang="fr-BE" sz="2800" dirty="0"/>
          </a:p>
          <a:p>
            <a:pPr marL="0" indent="0">
              <a:buNone/>
            </a:pPr>
            <a:endParaRPr lang="en-US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571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10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946845" cy="36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9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into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1. Create a similar table in Excel (or </a:t>
            </a:r>
            <a:r>
              <a:rPr lang="en-US" sz="2400" dirty="0" err="1"/>
              <a:t>OpenOffice</a:t>
            </a:r>
            <a:r>
              <a:rPr lang="en-US" sz="2400" dirty="0"/>
              <a:t> </a:t>
            </a:r>
            <a:r>
              <a:rPr lang="en-US" sz="2400" dirty="0" err="1"/>
              <a:t>Calc</a:t>
            </a:r>
            <a:r>
              <a:rPr lang="en-US" sz="2400" dirty="0"/>
              <a:t>). Don’t forget to create a header. In case of missing values, put NA. No empty cells!</a:t>
            </a:r>
          </a:p>
          <a:p>
            <a:pPr marL="0" indent="0">
              <a:buNone/>
            </a:pPr>
            <a:r>
              <a:rPr lang="en-US" sz="2400" dirty="0"/>
              <a:t>2. Save the file as a tab delimited text file (.txt).</a:t>
            </a:r>
          </a:p>
          <a:p>
            <a:pPr marL="0" indent="0">
              <a:buNone/>
            </a:pPr>
            <a:r>
              <a:rPr lang="en-US" sz="2400" dirty="0"/>
              <a:t>3. Read the file in R: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header = TRUE)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To be on the safe side: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header = TRUE,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"\t", quote = "", comment = "") </a:t>
            </a:r>
          </a:p>
          <a:p>
            <a:pPr marL="0" indent="0">
              <a:buNone/>
            </a:pPr>
            <a:r>
              <a:rPr lang="en-US" sz="2400" dirty="0"/>
              <a:t>The argument </a:t>
            </a:r>
            <a:r>
              <a:rPr lang="en-US" sz="2400" dirty="0" err="1"/>
              <a:t>sep</a:t>
            </a:r>
            <a:r>
              <a:rPr lang="en-US" sz="2400" dirty="0"/>
              <a:t> = “\t” means that the tab separates the columns. The argument quote = “” tells R to treat quotation marks as text, which may be useful for some corpus data. The argument comment = “” means that # is also treated as text, not as a special symbol that introduces some comments.</a:t>
            </a:r>
            <a:endParaRPr 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36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choice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endParaRPr lang="fr-BE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117242" cy="28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46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1. Go to WALS (wals.info) </a:t>
            </a:r>
          </a:p>
          <a:p>
            <a:pPr marL="114300" indent="0">
              <a:buNone/>
            </a:pPr>
            <a:r>
              <a:rPr lang="en-US" dirty="0"/>
              <a:t>2. Choose your favorite linguistic feature or language. </a:t>
            </a:r>
          </a:p>
          <a:p>
            <a:pPr marL="114300" indent="0">
              <a:buNone/>
            </a:pPr>
            <a:r>
              <a:rPr lang="en-US" dirty="0"/>
              <a:t>3. Copy and paste the data into a spreadsheet application or Notepad, edit if necessary, save as a tab-separated file.  </a:t>
            </a:r>
          </a:p>
          <a:p>
            <a:pPr marL="114300" indent="0">
              <a:buNone/>
            </a:pPr>
            <a:r>
              <a:rPr lang="en-US" dirty="0"/>
              <a:t>4. Open it in R as a data frame.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Alternatively, do </a:t>
            </a:r>
            <a:r>
              <a:rPr lang="en-US"/>
              <a:t>the same with your own data.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fr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8238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Highly recommended (easy to manage projects, packages, data, graphs, etc.)!</a:t>
            </a:r>
          </a:p>
          <a:p>
            <a:r>
              <a:rPr lang="en-US" sz="2800" dirty="0"/>
              <a:t>Available from </a:t>
            </a:r>
            <a:r>
              <a:rPr lang="en-US" sz="2800" dirty="0">
                <a:hlinkClick r:id="rId2"/>
              </a:rPr>
              <a:t>http://www.rstudio.com/products/RStudio/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50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2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 + 2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endParaRPr 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sample(100, 25)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#random sampling of 25 elements from integers 1 to 100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49 45 70 51 54  5  7 19 60 82 35 55  6 76 93 89 44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  8 48 87 53 34 86 96 63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10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3E9-E7DC-45CB-8B00-6634453D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arithmetic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976-C7BC-431A-B793-8E314A4C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25^2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625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625^0.5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sqrt(625)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log(5)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1.609438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&lt;- 3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+ 5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</a:p>
          <a:p>
            <a:pPr marL="0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48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1788</Words>
  <Application>Microsoft Office PowerPoint</Application>
  <PresentationFormat>On-screen Show (4:3)</PresentationFormat>
  <Paragraphs>324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Introduction to R</vt:lpstr>
      <vt:lpstr>Outline</vt:lpstr>
      <vt:lpstr>What is R?</vt:lpstr>
      <vt:lpstr>Where to get R?</vt:lpstr>
      <vt:lpstr>RStudio</vt:lpstr>
      <vt:lpstr>Outline</vt:lpstr>
      <vt:lpstr>Input and output</vt:lpstr>
      <vt:lpstr>Basic arithmetic functions</vt:lpstr>
      <vt:lpstr>Creation of objects</vt:lpstr>
      <vt:lpstr>Exercise</vt:lpstr>
      <vt:lpstr>Beware: = and ==</vt:lpstr>
      <vt:lpstr>Exercise</vt:lpstr>
      <vt:lpstr>R is case-sensitive!</vt:lpstr>
      <vt:lpstr>Managing your objects</vt:lpstr>
      <vt:lpstr>Saving your workspace</vt:lpstr>
      <vt:lpstr>Getting help</vt:lpstr>
      <vt:lpstr>Exercise</vt:lpstr>
      <vt:lpstr>Errors</vt:lpstr>
      <vt:lpstr>Warning messages</vt:lpstr>
      <vt:lpstr>A quest</vt:lpstr>
      <vt:lpstr>Outline</vt:lpstr>
      <vt:lpstr>Important data types in R</vt:lpstr>
      <vt:lpstr>Numeric vectors</vt:lpstr>
      <vt:lpstr>Character vectors</vt:lpstr>
      <vt:lpstr>Factors</vt:lpstr>
      <vt:lpstr>Data frames</vt:lpstr>
      <vt:lpstr>Exercise</vt:lpstr>
      <vt:lpstr>Summarizing the data</vt:lpstr>
      <vt:lpstr>Selecting observations</vt:lpstr>
      <vt:lpstr>Using logical operators</vt:lpstr>
      <vt:lpstr>Exercise</vt:lpstr>
      <vt:lpstr>Contingency tables</vt:lpstr>
      <vt:lpstr>Exercise</vt:lpstr>
      <vt:lpstr>Matrices</vt:lpstr>
      <vt:lpstr>Distance matrices</vt:lpstr>
      <vt:lpstr>My journey this summer</vt:lpstr>
      <vt:lpstr>From matrix to distance matrix</vt:lpstr>
      <vt:lpstr>… and back</vt:lpstr>
      <vt:lpstr>Exercise </vt:lpstr>
      <vt:lpstr>Outline</vt:lpstr>
      <vt:lpstr>Importing your data to R</vt:lpstr>
      <vt:lpstr>Importing your data into R</vt:lpstr>
      <vt:lpstr>Interactive choice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  Categorical data</dc:title>
  <dc:creator>Levshina Natalia</dc:creator>
  <cp:lastModifiedBy>Levshina Natalia</cp:lastModifiedBy>
  <cp:revision>50</cp:revision>
  <dcterms:created xsi:type="dcterms:W3CDTF">2017-08-28T03:33:00Z</dcterms:created>
  <dcterms:modified xsi:type="dcterms:W3CDTF">2019-05-14T06:08:02Z</dcterms:modified>
</cp:coreProperties>
</file>