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8" r:id="rId3"/>
    <p:sldId id="279" r:id="rId4"/>
    <p:sldId id="257" r:id="rId5"/>
    <p:sldId id="271" r:id="rId6"/>
    <p:sldId id="260" r:id="rId7"/>
    <p:sldId id="261" r:id="rId8"/>
    <p:sldId id="262" r:id="rId9"/>
    <p:sldId id="268" r:id="rId10"/>
    <p:sldId id="324" r:id="rId11"/>
    <p:sldId id="325" r:id="rId12"/>
    <p:sldId id="326" r:id="rId13"/>
    <p:sldId id="300" r:id="rId14"/>
    <p:sldId id="301" r:id="rId15"/>
    <p:sldId id="327" r:id="rId16"/>
    <p:sldId id="340" r:id="rId17"/>
    <p:sldId id="272" r:id="rId18"/>
    <p:sldId id="273" r:id="rId19"/>
    <p:sldId id="276" r:id="rId20"/>
    <p:sldId id="277" r:id="rId21"/>
    <p:sldId id="274" r:id="rId22"/>
    <p:sldId id="329" r:id="rId23"/>
    <p:sldId id="333" r:id="rId24"/>
    <p:sldId id="330" r:id="rId25"/>
    <p:sldId id="334" r:id="rId26"/>
    <p:sldId id="337" r:id="rId27"/>
    <p:sldId id="335" r:id="rId28"/>
    <p:sldId id="331" r:id="rId29"/>
    <p:sldId id="336" r:id="rId30"/>
    <p:sldId id="342" r:id="rId31"/>
    <p:sldId id="339" r:id="rId32"/>
    <p:sldId id="343" r:id="rId33"/>
    <p:sldId id="332" r:id="rId34"/>
    <p:sldId id="338" r:id="rId35"/>
    <p:sldId id="328" r:id="rId36"/>
    <p:sldId id="341" r:id="rId37"/>
    <p:sldId id="345" r:id="rId38"/>
    <p:sldId id="346" r:id="rId39"/>
    <p:sldId id="34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66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0F38-469D-411D-981B-BD0B50C839C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84D99388-F288-4A58-861F-866C3DF2601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229DD2-5FFE-48F4-BFD4-2B0C30A9C879}"/>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5" name="Footer Placeholder 4">
            <a:extLst>
              <a:ext uri="{FF2B5EF4-FFF2-40B4-BE49-F238E27FC236}">
                <a16:creationId xmlns:a16="http://schemas.microsoft.com/office/drawing/2014/main" id="{3BF0E310-3E19-4B75-8252-D61FCF5B9559}"/>
              </a:ext>
            </a:extLst>
          </p:cNvPr>
          <p:cNvSpPr>
            <a:spLocks noGrp="1"/>
          </p:cNvSpPr>
          <p:nvPr>
            <p:ph type="ftr" sz="quarter" idx="11"/>
          </p:nvPr>
        </p:nvSpPr>
        <p:spPr/>
        <p:txBody>
          <a:bodyPr/>
          <a:lstStyle/>
          <a:p>
            <a:endParaRPr lang="fr-BE"/>
          </a:p>
        </p:txBody>
      </p:sp>
      <p:sp>
        <p:nvSpPr>
          <p:cNvPr id="6" name="Slide Number Placeholder 5">
            <a:extLst>
              <a:ext uri="{FF2B5EF4-FFF2-40B4-BE49-F238E27FC236}">
                <a16:creationId xmlns:a16="http://schemas.microsoft.com/office/drawing/2014/main" id="{E2DEC295-D3E3-47DB-AD07-AF7F8E4BA974}"/>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279573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592D-0B40-4584-89CB-40C91A10983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4F0AB1-0361-40F2-B2B4-AC33AE66D0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668EAD-B215-4A6F-933B-2CEA15A83834}"/>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5" name="Footer Placeholder 4">
            <a:extLst>
              <a:ext uri="{FF2B5EF4-FFF2-40B4-BE49-F238E27FC236}">
                <a16:creationId xmlns:a16="http://schemas.microsoft.com/office/drawing/2014/main" id="{3779172E-9652-4B7E-89F5-49925D7D4D3D}"/>
              </a:ext>
            </a:extLst>
          </p:cNvPr>
          <p:cNvSpPr>
            <a:spLocks noGrp="1"/>
          </p:cNvSpPr>
          <p:nvPr>
            <p:ph type="ftr" sz="quarter" idx="11"/>
          </p:nvPr>
        </p:nvSpPr>
        <p:spPr/>
        <p:txBody>
          <a:bodyPr/>
          <a:lstStyle/>
          <a:p>
            <a:endParaRPr lang="fr-BE"/>
          </a:p>
        </p:txBody>
      </p:sp>
      <p:sp>
        <p:nvSpPr>
          <p:cNvPr id="6" name="Slide Number Placeholder 5">
            <a:extLst>
              <a:ext uri="{FF2B5EF4-FFF2-40B4-BE49-F238E27FC236}">
                <a16:creationId xmlns:a16="http://schemas.microsoft.com/office/drawing/2014/main" id="{78C2F8FA-485B-4F6C-9197-682F8C11C257}"/>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351356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8A6C88-C00C-478A-9C07-22C99096880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E558F5E-AF64-4F4D-A13A-CEB5B12532A8}"/>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44ECC6-C7B4-45A3-9EFB-34BB279DFBCA}"/>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5" name="Footer Placeholder 4">
            <a:extLst>
              <a:ext uri="{FF2B5EF4-FFF2-40B4-BE49-F238E27FC236}">
                <a16:creationId xmlns:a16="http://schemas.microsoft.com/office/drawing/2014/main" id="{443A5A05-E272-40E7-8304-89C8ED0BDB86}"/>
              </a:ext>
            </a:extLst>
          </p:cNvPr>
          <p:cNvSpPr>
            <a:spLocks noGrp="1"/>
          </p:cNvSpPr>
          <p:nvPr>
            <p:ph type="ftr" sz="quarter" idx="11"/>
          </p:nvPr>
        </p:nvSpPr>
        <p:spPr/>
        <p:txBody>
          <a:bodyPr/>
          <a:lstStyle/>
          <a:p>
            <a:endParaRPr lang="fr-BE"/>
          </a:p>
        </p:txBody>
      </p:sp>
      <p:sp>
        <p:nvSpPr>
          <p:cNvPr id="6" name="Slide Number Placeholder 5">
            <a:extLst>
              <a:ext uri="{FF2B5EF4-FFF2-40B4-BE49-F238E27FC236}">
                <a16:creationId xmlns:a16="http://schemas.microsoft.com/office/drawing/2014/main" id="{47EB2B26-3105-44EA-BFA2-83397612E2FB}"/>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2078629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944B-B659-4D74-A5D6-411CC859C2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3DE65A3-CC15-452F-95F6-FE17826675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A43AFD-194B-47AA-AA95-3CF6DA69C98B}"/>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5" name="Footer Placeholder 4">
            <a:extLst>
              <a:ext uri="{FF2B5EF4-FFF2-40B4-BE49-F238E27FC236}">
                <a16:creationId xmlns:a16="http://schemas.microsoft.com/office/drawing/2014/main" id="{6E16AF43-3408-4D39-A1A5-C7082367DB30}"/>
              </a:ext>
            </a:extLst>
          </p:cNvPr>
          <p:cNvSpPr>
            <a:spLocks noGrp="1"/>
          </p:cNvSpPr>
          <p:nvPr>
            <p:ph type="ftr" sz="quarter" idx="11"/>
          </p:nvPr>
        </p:nvSpPr>
        <p:spPr/>
        <p:txBody>
          <a:bodyPr/>
          <a:lstStyle/>
          <a:p>
            <a:endParaRPr lang="fr-BE"/>
          </a:p>
        </p:txBody>
      </p:sp>
      <p:sp>
        <p:nvSpPr>
          <p:cNvPr id="6" name="Slide Number Placeholder 5">
            <a:extLst>
              <a:ext uri="{FF2B5EF4-FFF2-40B4-BE49-F238E27FC236}">
                <a16:creationId xmlns:a16="http://schemas.microsoft.com/office/drawing/2014/main" id="{93C4EF17-76FB-4EA6-A45E-222E1AE5CE00}"/>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337009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85E15-9D68-4A28-A313-F47180103C9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28F62F3-59C7-43CE-AB89-E56B2458F0A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CB7858-8687-4EEF-95C6-F1FFD20C9FE6}"/>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5" name="Footer Placeholder 4">
            <a:extLst>
              <a:ext uri="{FF2B5EF4-FFF2-40B4-BE49-F238E27FC236}">
                <a16:creationId xmlns:a16="http://schemas.microsoft.com/office/drawing/2014/main" id="{1FCF672E-8746-44F2-A169-41E85B8A83C4}"/>
              </a:ext>
            </a:extLst>
          </p:cNvPr>
          <p:cNvSpPr>
            <a:spLocks noGrp="1"/>
          </p:cNvSpPr>
          <p:nvPr>
            <p:ph type="ftr" sz="quarter" idx="11"/>
          </p:nvPr>
        </p:nvSpPr>
        <p:spPr/>
        <p:txBody>
          <a:bodyPr/>
          <a:lstStyle/>
          <a:p>
            <a:endParaRPr lang="fr-BE"/>
          </a:p>
        </p:txBody>
      </p:sp>
      <p:sp>
        <p:nvSpPr>
          <p:cNvPr id="6" name="Slide Number Placeholder 5">
            <a:extLst>
              <a:ext uri="{FF2B5EF4-FFF2-40B4-BE49-F238E27FC236}">
                <a16:creationId xmlns:a16="http://schemas.microsoft.com/office/drawing/2014/main" id="{591EBD80-2E80-4607-B216-88A2AAEADAE3}"/>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290837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FF6A-C92C-48CC-B51F-EC4AF8E13B8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536BBBE-9C11-4DED-801A-2075631C75F3}"/>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2992D4-557F-4125-A5ED-1A853AF0B09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4D336AB-0BF4-4223-BAE2-B93F9AA7CE2C}"/>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6" name="Footer Placeholder 5">
            <a:extLst>
              <a:ext uri="{FF2B5EF4-FFF2-40B4-BE49-F238E27FC236}">
                <a16:creationId xmlns:a16="http://schemas.microsoft.com/office/drawing/2014/main" id="{6F878BB7-AE58-4CA4-BE8E-94D8E3C7B4E8}"/>
              </a:ext>
            </a:extLst>
          </p:cNvPr>
          <p:cNvSpPr>
            <a:spLocks noGrp="1"/>
          </p:cNvSpPr>
          <p:nvPr>
            <p:ph type="ftr" sz="quarter" idx="11"/>
          </p:nvPr>
        </p:nvSpPr>
        <p:spPr/>
        <p:txBody>
          <a:bodyPr/>
          <a:lstStyle/>
          <a:p>
            <a:endParaRPr lang="fr-BE"/>
          </a:p>
        </p:txBody>
      </p:sp>
      <p:sp>
        <p:nvSpPr>
          <p:cNvPr id="7" name="Slide Number Placeholder 6">
            <a:extLst>
              <a:ext uri="{FF2B5EF4-FFF2-40B4-BE49-F238E27FC236}">
                <a16:creationId xmlns:a16="http://schemas.microsoft.com/office/drawing/2014/main" id="{F4ECE4D5-1F86-4265-B033-80A82CA5DA18}"/>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329528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3327-74F0-4663-A003-8E1A097BE40F}"/>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FE5D8-6D91-4364-9186-63282D51938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A60A973B-3C9C-43B1-88B0-DB1E6813E65C}"/>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64AC61-BF4D-4FAE-8D18-D70E527E802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243D496-9B0F-4CD8-8FD4-FCB5567B5251}"/>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C6FB189-78C0-4F40-90ED-EB9FF51B4943}"/>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8" name="Footer Placeholder 7">
            <a:extLst>
              <a:ext uri="{FF2B5EF4-FFF2-40B4-BE49-F238E27FC236}">
                <a16:creationId xmlns:a16="http://schemas.microsoft.com/office/drawing/2014/main" id="{CAFCFB48-8A42-4E8D-9802-3D016716E749}"/>
              </a:ext>
            </a:extLst>
          </p:cNvPr>
          <p:cNvSpPr>
            <a:spLocks noGrp="1"/>
          </p:cNvSpPr>
          <p:nvPr>
            <p:ph type="ftr" sz="quarter" idx="11"/>
          </p:nvPr>
        </p:nvSpPr>
        <p:spPr/>
        <p:txBody>
          <a:bodyPr/>
          <a:lstStyle/>
          <a:p>
            <a:endParaRPr lang="fr-BE"/>
          </a:p>
        </p:txBody>
      </p:sp>
      <p:sp>
        <p:nvSpPr>
          <p:cNvPr id="9" name="Slide Number Placeholder 8">
            <a:extLst>
              <a:ext uri="{FF2B5EF4-FFF2-40B4-BE49-F238E27FC236}">
                <a16:creationId xmlns:a16="http://schemas.microsoft.com/office/drawing/2014/main" id="{C0ACD059-A7CE-458E-A3CD-8C5EFC803FD7}"/>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1540468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441B-3193-47B9-A781-B52FF354B46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58A4321-397A-4CBE-833B-AEAF8EC7322A}"/>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4" name="Footer Placeholder 3">
            <a:extLst>
              <a:ext uri="{FF2B5EF4-FFF2-40B4-BE49-F238E27FC236}">
                <a16:creationId xmlns:a16="http://schemas.microsoft.com/office/drawing/2014/main" id="{FCB419BC-27D5-4408-AA47-48B8E642EB64}"/>
              </a:ext>
            </a:extLst>
          </p:cNvPr>
          <p:cNvSpPr>
            <a:spLocks noGrp="1"/>
          </p:cNvSpPr>
          <p:nvPr>
            <p:ph type="ftr" sz="quarter" idx="11"/>
          </p:nvPr>
        </p:nvSpPr>
        <p:spPr/>
        <p:txBody>
          <a:bodyPr/>
          <a:lstStyle/>
          <a:p>
            <a:endParaRPr lang="fr-BE"/>
          </a:p>
        </p:txBody>
      </p:sp>
      <p:sp>
        <p:nvSpPr>
          <p:cNvPr id="5" name="Slide Number Placeholder 4">
            <a:extLst>
              <a:ext uri="{FF2B5EF4-FFF2-40B4-BE49-F238E27FC236}">
                <a16:creationId xmlns:a16="http://schemas.microsoft.com/office/drawing/2014/main" id="{D98C6A7B-CD29-46A3-A733-D29317812DAD}"/>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366086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2889D3-9D8E-439C-8B8A-BE4F2B9B6531}"/>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3" name="Footer Placeholder 2">
            <a:extLst>
              <a:ext uri="{FF2B5EF4-FFF2-40B4-BE49-F238E27FC236}">
                <a16:creationId xmlns:a16="http://schemas.microsoft.com/office/drawing/2014/main" id="{C57EC225-09FA-4D71-984F-2676F4C6577A}"/>
              </a:ext>
            </a:extLst>
          </p:cNvPr>
          <p:cNvSpPr>
            <a:spLocks noGrp="1"/>
          </p:cNvSpPr>
          <p:nvPr>
            <p:ph type="ftr" sz="quarter" idx="11"/>
          </p:nvPr>
        </p:nvSpPr>
        <p:spPr/>
        <p:txBody>
          <a:bodyPr/>
          <a:lstStyle/>
          <a:p>
            <a:endParaRPr lang="fr-BE"/>
          </a:p>
        </p:txBody>
      </p:sp>
      <p:sp>
        <p:nvSpPr>
          <p:cNvPr id="4" name="Slide Number Placeholder 3">
            <a:extLst>
              <a:ext uri="{FF2B5EF4-FFF2-40B4-BE49-F238E27FC236}">
                <a16:creationId xmlns:a16="http://schemas.microsoft.com/office/drawing/2014/main" id="{A6CA89D6-4FCC-424C-868D-258A31D6E55E}"/>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3092986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4D6C-854B-4117-AAC3-3222BE10732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DEE5053-0F59-4CFD-928F-3CCF6F2A130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BE1EBED-47FA-42CC-8F69-0540F80114E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38F03EC-93D7-4C60-9CDB-A71F05CAAFF0}"/>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6" name="Footer Placeholder 5">
            <a:extLst>
              <a:ext uri="{FF2B5EF4-FFF2-40B4-BE49-F238E27FC236}">
                <a16:creationId xmlns:a16="http://schemas.microsoft.com/office/drawing/2014/main" id="{22B7FBC4-80B1-49BF-B5BA-A0CF90F5D2DB}"/>
              </a:ext>
            </a:extLst>
          </p:cNvPr>
          <p:cNvSpPr>
            <a:spLocks noGrp="1"/>
          </p:cNvSpPr>
          <p:nvPr>
            <p:ph type="ftr" sz="quarter" idx="11"/>
          </p:nvPr>
        </p:nvSpPr>
        <p:spPr/>
        <p:txBody>
          <a:bodyPr/>
          <a:lstStyle/>
          <a:p>
            <a:endParaRPr lang="fr-BE"/>
          </a:p>
        </p:txBody>
      </p:sp>
      <p:sp>
        <p:nvSpPr>
          <p:cNvPr id="7" name="Slide Number Placeholder 6">
            <a:extLst>
              <a:ext uri="{FF2B5EF4-FFF2-40B4-BE49-F238E27FC236}">
                <a16:creationId xmlns:a16="http://schemas.microsoft.com/office/drawing/2014/main" id="{F259FC10-323C-4898-AC62-703146CEA99F}"/>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3126394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D64F-4A21-474C-BEE2-67564AE0139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286B25B-1701-4B74-84C2-8DA0CA249E1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E1B3CC5B-309D-428A-A58D-0AA8C30210C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E40ACBE-2898-4E8A-AB2D-FED70893D5A8}"/>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6" name="Footer Placeholder 5">
            <a:extLst>
              <a:ext uri="{FF2B5EF4-FFF2-40B4-BE49-F238E27FC236}">
                <a16:creationId xmlns:a16="http://schemas.microsoft.com/office/drawing/2014/main" id="{4203EF78-C840-4EE6-AFBC-0F9A32D9BA13}"/>
              </a:ext>
            </a:extLst>
          </p:cNvPr>
          <p:cNvSpPr>
            <a:spLocks noGrp="1"/>
          </p:cNvSpPr>
          <p:nvPr>
            <p:ph type="ftr" sz="quarter" idx="11"/>
          </p:nvPr>
        </p:nvSpPr>
        <p:spPr/>
        <p:txBody>
          <a:bodyPr/>
          <a:lstStyle/>
          <a:p>
            <a:endParaRPr lang="fr-BE"/>
          </a:p>
        </p:txBody>
      </p:sp>
      <p:sp>
        <p:nvSpPr>
          <p:cNvPr id="7" name="Slide Number Placeholder 6">
            <a:extLst>
              <a:ext uri="{FF2B5EF4-FFF2-40B4-BE49-F238E27FC236}">
                <a16:creationId xmlns:a16="http://schemas.microsoft.com/office/drawing/2014/main" id="{7845BBE4-FC19-4943-AB80-71E3AFDBBB8B}"/>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183719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81C515-C380-4540-AA7C-D290368EE22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649096-2538-486D-99E6-45849CCC100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D6587F-DE15-4388-A9A6-75B95FD337F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4DBC763-92AA-4B6B-BE8D-8F61126BF492}" type="datetimeFigureOut">
              <a:rPr lang="fr-BE" smtClean="0"/>
              <a:t>14-05-19</a:t>
            </a:fld>
            <a:endParaRPr lang="fr-BE"/>
          </a:p>
        </p:txBody>
      </p:sp>
      <p:sp>
        <p:nvSpPr>
          <p:cNvPr id="5" name="Footer Placeholder 4">
            <a:extLst>
              <a:ext uri="{FF2B5EF4-FFF2-40B4-BE49-F238E27FC236}">
                <a16:creationId xmlns:a16="http://schemas.microsoft.com/office/drawing/2014/main" id="{F1256A58-5F6A-4740-A45C-2B8565BD95F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BE"/>
          </a:p>
        </p:txBody>
      </p:sp>
      <p:sp>
        <p:nvSpPr>
          <p:cNvPr id="6" name="Slide Number Placeholder 5">
            <a:extLst>
              <a:ext uri="{FF2B5EF4-FFF2-40B4-BE49-F238E27FC236}">
                <a16:creationId xmlns:a16="http://schemas.microsoft.com/office/drawing/2014/main" id="{725550D9-3F83-4D8E-9789-3AA7CAF156E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2B7E5F-9560-4CEC-BAAA-D3112B2D8685}" type="slidenum">
              <a:rPr lang="fr-BE" smtClean="0"/>
              <a:t>‹#›</a:t>
            </a:fld>
            <a:endParaRPr lang="fr-BE"/>
          </a:p>
        </p:txBody>
      </p:sp>
    </p:spTree>
    <p:extLst>
      <p:ext uri="{BB962C8B-B14F-4D97-AF65-F5344CB8AC3E}">
        <p14:creationId xmlns:p14="http://schemas.microsoft.com/office/powerpoint/2010/main" val="11972506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hyperlink" Target="http://cran.r-project.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tylervigen.com/spurious-correla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What is statistics?</a:t>
            </a:r>
            <a:endParaRPr lang="fr-BE" dirty="0"/>
          </a:p>
        </p:txBody>
      </p:sp>
      <p:sp>
        <p:nvSpPr>
          <p:cNvPr id="3" name="Subtitle 2"/>
          <p:cNvSpPr>
            <a:spLocks noGrp="1"/>
          </p:cNvSpPr>
          <p:nvPr>
            <p:ph type="subTitle" idx="1"/>
          </p:nvPr>
        </p:nvSpPr>
        <p:spPr/>
        <p:txBody>
          <a:bodyPr/>
          <a:lstStyle/>
          <a:p>
            <a:endParaRPr lang="en-US" dirty="0"/>
          </a:p>
          <a:p>
            <a:r>
              <a:rPr lang="en-US" sz="2800" dirty="0">
                <a:solidFill>
                  <a:schemeClr val="tx1"/>
                </a:solidFill>
              </a:rPr>
              <a:t>Natalia Levshina </a:t>
            </a:r>
            <a:r>
              <a:rPr lang="en-US" sz="2800">
                <a:solidFill>
                  <a:schemeClr val="tx1"/>
                </a:solidFill>
              </a:rPr>
              <a:t>© 2019</a:t>
            </a:r>
            <a:endParaRPr lang="fr-BE" sz="2800" dirty="0">
              <a:solidFill>
                <a:schemeClr val="tx1"/>
              </a:solidFill>
            </a:endParaRPr>
          </a:p>
        </p:txBody>
      </p:sp>
      <p:sp>
        <p:nvSpPr>
          <p:cNvPr id="4" name="Rectangle 3"/>
          <p:cNvSpPr/>
          <p:nvPr/>
        </p:nvSpPr>
        <p:spPr>
          <a:xfrm>
            <a:off x="2321595" y="5754662"/>
            <a:ext cx="4572000" cy="646331"/>
          </a:xfrm>
          <a:prstGeom prst="rect">
            <a:avLst/>
          </a:prstGeom>
        </p:spPr>
        <p:txBody>
          <a:bodyPr>
            <a:spAutoFit/>
          </a:bodyPr>
          <a:lstStyle/>
          <a:p>
            <a:pPr algn="ctr"/>
            <a:r>
              <a:rPr lang="en-US" dirty="0"/>
              <a:t>Tallinn University</a:t>
            </a:r>
          </a:p>
          <a:p>
            <a:pPr algn="ctr"/>
            <a:r>
              <a:rPr lang="en-US" dirty="0"/>
              <a:t>May 14-18 2019 </a:t>
            </a:r>
            <a:endParaRPr lang="fr-BE" dirty="0"/>
          </a:p>
        </p:txBody>
      </p:sp>
      <p:pic>
        <p:nvPicPr>
          <p:cNvPr id="5" name="Picture 4">
            <a:extLst>
              <a:ext uri="{FF2B5EF4-FFF2-40B4-BE49-F238E27FC236}">
                <a16:creationId xmlns:a16="http://schemas.microsoft.com/office/drawing/2014/main" id="{917DF8E1-8538-4AD5-8900-E2315CDB2755}"/>
              </a:ext>
            </a:extLst>
          </p:cNvPr>
          <p:cNvPicPr>
            <a:picLocks noChangeAspect="1"/>
          </p:cNvPicPr>
          <p:nvPr/>
        </p:nvPicPr>
        <p:blipFill>
          <a:blip r:embed="rId2"/>
          <a:stretch>
            <a:fillRect/>
          </a:stretch>
        </p:blipFill>
        <p:spPr>
          <a:xfrm>
            <a:off x="1117601" y="454980"/>
            <a:ext cx="2692400" cy="428023"/>
          </a:xfrm>
          <a:prstGeom prst="rect">
            <a:avLst/>
          </a:prstGeom>
        </p:spPr>
      </p:pic>
      <p:pic>
        <p:nvPicPr>
          <p:cNvPr id="6" name="Picture 5">
            <a:extLst>
              <a:ext uri="{FF2B5EF4-FFF2-40B4-BE49-F238E27FC236}">
                <a16:creationId xmlns:a16="http://schemas.microsoft.com/office/drawing/2014/main" id="{F5D5FEDC-8E61-452D-BD8F-4642D11AF490}"/>
              </a:ext>
            </a:extLst>
          </p:cNvPr>
          <p:cNvPicPr>
            <a:picLocks noChangeAspect="1"/>
          </p:cNvPicPr>
          <p:nvPr/>
        </p:nvPicPr>
        <p:blipFill>
          <a:blip r:embed="rId3"/>
          <a:stretch>
            <a:fillRect/>
          </a:stretch>
        </p:blipFill>
        <p:spPr>
          <a:xfrm>
            <a:off x="6078857" y="82869"/>
            <a:ext cx="2028825" cy="1114425"/>
          </a:xfrm>
          <a:prstGeom prst="rect">
            <a:avLst/>
          </a:prstGeom>
        </p:spPr>
      </p:pic>
    </p:spTree>
    <p:extLst>
      <p:ext uri="{BB962C8B-B14F-4D97-AF65-F5344CB8AC3E}">
        <p14:creationId xmlns:p14="http://schemas.microsoft.com/office/powerpoint/2010/main" val="1896328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214A-E476-4D60-8A51-8540BC4F7F8D}"/>
              </a:ext>
            </a:extLst>
          </p:cNvPr>
          <p:cNvSpPr>
            <a:spLocks noGrp="1"/>
          </p:cNvSpPr>
          <p:nvPr>
            <p:ph type="title"/>
          </p:nvPr>
        </p:nvSpPr>
        <p:spPr/>
        <p:txBody>
          <a:bodyPr/>
          <a:lstStyle/>
          <a:p>
            <a:r>
              <a:rPr lang="en-GB" dirty="0"/>
              <a:t>WEIRD subjects</a:t>
            </a:r>
            <a:endParaRPr lang="en-US" dirty="0"/>
          </a:p>
        </p:txBody>
      </p:sp>
      <p:sp>
        <p:nvSpPr>
          <p:cNvPr id="3" name="Content Placeholder 2">
            <a:extLst>
              <a:ext uri="{FF2B5EF4-FFF2-40B4-BE49-F238E27FC236}">
                <a16:creationId xmlns:a16="http://schemas.microsoft.com/office/drawing/2014/main" id="{B73A5F8D-4552-4178-9E27-727451A110C4}"/>
              </a:ext>
            </a:extLst>
          </p:cNvPr>
          <p:cNvSpPr>
            <a:spLocks noGrp="1"/>
          </p:cNvSpPr>
          <p:nvPr>
            <p:ph idx="1"/>
          </p:nvPr>
        </p:nvSpPr>
        <p:spPr/>
        <p:txBody>
          <a:bodyPr/>
          <a:lstStyle/>
          <a:p>
            <a:r>
              <a:rPr lang="en-GB" dirty="0"/>
              <a:t>Experimental linguistics has a strong bias towards so-called WEIRD subjects. Who are they?</a:t>
            </a:r>
          </a:p>
          <a:p>
            <a:endParaRPr lang="en-US" dirty="0"/>
          </a:p>
        </p:txBody>
      </p:sp>
      <p:pic>
        <p:nvPicPr>
          <p:cNvPr id="1026" name="Picture 2" descr="Image result for weird">
            <a:extLst>
              <a:ext uri="{FF2B5EF4-FFF2-40B4-BE49-F238E27FC236}">
                <a16:creationId xmlns:a16="http://schemas.microsoft.com/office/drawing/2014/main" id="{5F014A5F-7FFA-4787-B8DC-ACB1D0741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312" y="3573016"/>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30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4574-79CC-4790-9D58-C11E97D7FD49}"/>
              </a:ext>
            </a:extLst>
          </p:cNvPr>
          <p:cNvSpPr>
            <a:spLocks noGrp="1"/>
          </p:cNvSpPr>
          <p:nvPr>
            <p:ph type="title"/>
          </p:nvPr>
        </p:nvSpPr>
        <p:spPr/>
        <p:txBody>
          <a:bodyPr/>
          <a:lstStyle/>
          <a:p>
            <a:r>
              <a:rPr lang="en-GB" dirty="0"/>
              <a:t>WEIRD</a:t>
            </a:r>
            <a:endParaRPr lang="en-US" dirty="0"/>
          </a:p>
        </p:txBody>
      </p:sp>
      <p:sp>
        <p:nvSpPr>
          <p:cNvPr id="3" name="Content Placeholder 2">
            <a:extLst>
              <a:ext uri="{FF2B5EF4-FFF2-40B4-BE49-F238E27FC236}">
                <a16:creationId xmlns:a16="http://schemas.microsoft.com/office/drawing/2014/main" id="{9CA2488A-EB0B-447C-B912-5128F8A192D8}"/>
              </a:ext>
            </a:extLst>
          </p:cNvPr>
          <p:cNvSpPr>
            <a:spLocks noGrp="1"/>
          </p:cNvSpPr>
          <p:nvPr>
            <p:ph idx="1"/>
          </p:nvPr>
        </p:nvSpPr>
        <p:spPr/>
        <p:txBody>
          <a:bodyPr/>
          <a:lstStyle/>
          <a:p>
            <a:r>
              <a:rPr lang="en-GB" dirty="0"/>
              <a:t>Western</a:t>
            </a:r>
          </a:p>
          <a:p>
            <a:r>
              <a:rPr lang="en-GB" dirty="0"/>
              <a:t>Educated</a:t>
            </a:r>
          </a:p>
          <a:p>
            <a:r>
              <a:rPr lang="en-GB" dirty="0"/>
              <a:t>Industrialized</a:t>
            </a:r>
          </a:p>
          <a:p>
            <a:r>
              <a:rPr lang="en-GB" dirty="0"/>
              <a:t>Rich</a:t>
            </a:r>
          </a:p>
          <a:p>
            <a:r>
              <a:rPr lang="en-GB" dirty="0"/>
              <a:t>Democratic countries</a:t>
            </a:r>
          </a:p>
          <a:p>
            <a:endParaRPr lang="en-GB" dirty="0"/>
          </a:p>
          <a:p>
            <a:r>
              <a:rPr lang="en-GB" dirty="0"/>
              <a:t>At the same time, there are indications that WEIRD subjects are indeed cognitively and </a:t>
            </a:r>
            <a:r>
              <a:rPr lang="en-GB" dirty="0" err="1"/>
              <a:t>behaviorally</a:t>
            </a:r>
            <a:r>
              <a:rPr lang="en-GB" dirty="0"/>
              <a:t> ‘weird’, i.e. quite different from the rest of the species, which makes them the least representative for making generalizations about humans (Henrich et al. 2010). </a:t>
            </a:r>
            <a:endParaRPr lang="en-US" dirty="0"/>
          </a:p>
          <a:p>
            <a:endParaRPr lang="en-US" dirty="0"/>
          </a:p>
        </p:txBody>
      </p:sp>
    </p:spTree>
    <p:extLst>
      <p:ext uri="{BB962C8B-B14F-4D97-AF65-F5344CB8AC3E}">
        <p14:creationId xmlns:p14="http://schemas.microsoft.com/office/powerpoint/2010/main" val="2715882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1476-1BE3-4BE7-B9E6-6F661A349631}"/>
              </a:ext>
            </a:extLst>
          </p:cNvPr>
          <p:cNvSpPr>
            <a:spLocks noGrp="1"/>
          </p:cNvSpPr>
          <p:nvPr>
            <p:ph type="title"/>
          </p:nvPr>
        </p:nvSpPr>
        <p:spPr/>
        <p:txBody>
          <a:bodyPr/>
          <a:lstStyle/>
          <a:p>
            <a:r>
              <a:rPr lang="en-GB" dirty="0"/>
              <a:t>Reproducibility of your results</a:t>
            </a:r>
            <a:endParaRPr lang="en-US" dirty="0"/>
          </a:p>
        </p:txBody>
      </p:sp>
      <p:sp>
        <p:nvSpPr>
          <p:cNvPr id="3" name="Content Placeholder 2">
            <a:extLst>
              <a:ext uri="{FF2B5EF4-FFF2-40B4-BE49-F238E27FC236}">
                <a16:creationId xmlns:a16="http://schemas.microsoft.com/office/drawing/2014/main" id="{66A61432-B885-4613-BDF7-154F70803283}"/>
              </a:ext>
            </a:extLst>
          </p:cNvPr>
          <p:cNvSpPr>
            <a:spLocks noGrp="1"/>
          </p:cNvSpPr>
          <p:nvPr>
            <p:ph idx="1"/>
          </p:nvPr>
        </p:nvSpPr>
        <p:spPr/>
        <p:txBody>
          <a:bodyPr/>
          <a:lstStyle/>
          <a:p>
            <a:r>
              <a:rPr lang="en-GB" b="1" dirty="0"/>
              <a:t>Methods reproducibility</a:t>
            </a:r>
            <a:r>
              <a:rPr lang="en-GB" dirty="0"/>
              <a:t>: providing sufficient amount of detail about the data and methods so that they same procedures could be exactly repeated.</a:t>
            </a:r>
          </a:p>
          <a:p>
            <a:endParaRPr lang="en-GB" dirty="0"/>
          </a:p>
          <a:p>
            <a:r>
              <a:rPr lang="en-GB" b="1" dirty="0"/>
              <a:t>results reproducibility </a:t>
            </a:r>
            <a:r>
              <a:rPr lang="en-GB" dirty="0"/>
              <a:t>(often referred to as replicability): obtaining the same results as a result of an independent study, where the procedure of the original study is followed as closely as possible. </a:t>
            </a:r>
          </a:p>
          <a:p>
            <a:endParaRPr lang="en-GB" b="1" dirty="0"/>
          </a:p>
          <a:p>
            <a:r>
              <a:rPr lang="en-GB" b="1" dirty="0"/>
              <a:t>inferential reproducibility: </a:t>
            </a:r>
            <a:r>
              <a:rPr lang="en-GB" dirty="0"/>
              <a:t>drawing similar conclusions from a replicated study or </a:t>
            </a:r>
            <a:r>
              <a:rPr lang="en-GB" dirty="0" err="1"/>
              <a:t>reanalyzed</a:t>
            </a:r>
            <a:r>
              <a:rPr lang="en-GB" dirty="0"/>
              <a:t> original study.</a:t>
            </a:r>
            <a:endParaRPr lang="en-US" dirty="0"/>
          </a:p>
        </p:txBody>
      </p:sp>
      <p:sp>
        <p:nvSpPr>
          <p:cNvPr id="4" name="TextBox 3">
            <a:extLst>
              <a:ext uri="{FF2B5EF4-FFF2-40B4-BE49-F238E27FC236}">
                <a16:creationId xmlns:a16="http://schemas.microsoft.com/office/drawing/2014/main" id="{3167AF04-5913-45FC-AD66-CCA8BA201D42}"/>
              </a:ext>
            </a:extLst>
          </p:cNvPr>
          <p:cNvSpPr txBox="1"/>
          <p:nvPr/>
        </p:nvSpPr>
        <p:spPr>
          <a:xfrm>
            <a:off x="5707038" y="6084004"/>
            <a:ext cx="2808312" cy="369332"/>
          </a:xfrm>
          <a:prstGeom prst="rect">
            <a:avLst/>
          </a:prstGeom>
          <a:noFill/>
        </p:spPr>
        <p:txBody>
          <a:bodyPr wrap="square" rtlCol="0">
            <a:spAutoFit/>
          </a:bodyPr>
          <a:lstStyle/>
          <a:p>
            <a:r>
              <a:rPr lang="en-GB" dirty="0"/>
              <a:t>Goodman et al. (2016)</a:t>
            </a:r>
            <a:endParaRPr lang="en-US" dirty="0"/>
          </a:p>
        </p:txBody>
      </p:sp>
    </p:spTree>
    <p:extLst>
      <p:ext uri="{BB962C8B-B14F-4D97-AF65-F5344CB8AC3E}">
        <p14:creationId xmlns:p14="http://schemas.microsoft.com/office/powerpoint/2010/main" val="1787343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Scales of measurement</a:t>
            </a:r>
            <a:endParaRPr lang="fr-BE" dirty="0"/>
          </a:p>
        </p:txBody>
      </p:sp>
      <p:sp>
        <p:nvSpPr>
          <p:cNvPr id="3" name="Content Placeholder 2"/>
          <p:cNvSpPr>
            <a:spLocks noGrp="1"/>
          </p:cNvSpPr>
          <p:nvPr>
            <p:ph idx="1"/>
          </p:nvPr>
        </p:nvSpPr>
        <p:spPr/>
        <p:txBody>
          <a:bodyPr/>
          <a:lstStyle/>
          <a:p>
            <a:endParaRPr lang="fr-BE"/>
          </a:p>
        </p:txBody>
      </p:sp>
      <p:grpSp>
        <p:nvGrpSpPr>
          <p:cNvPr id="4" name="Canvas 3"/>
          <p:cNvGrpSpPr/>
          <p:nvPr/>
        </p:nvGrpSpPr>
        <p:grpSpPr>
          <a:xfrm>
            <a:off x="1800944" y="1772816"/>
            <a:ext cx="5867400" cy="4029075"/>
            <a:chOff x="0" y="0"/>
            <a:chExt cx="5867400" cy="4029075"/>
          </a:xfrm>
        </p:grpSpPr>
        <p:sp>
          <p:nvSpPr>
            <p:cNvPr id="5" name="Rectangle 4"/>
            <p:cNvSpPr/>
            <p:nvPr/>
          </p:nvSpPr>
          <p:spPr>
            <a:xfrm>
              <a:off x="0" y="0"/>
              <a:ext cx="5867400" cy="4029075"/>
            </a:xfrm>
            <a:prstGeom prst="rect">
              <a:avLst/>
            </a:prstGeom>
          </p:spPr>
        </p:sp>
        <p:sp>
          <p:nvSpPr>
            <p:cNvPr id="6" name="Rectangle 5"/>
            <p:cNvSpPr/>
            <p:nvPr/>
          </p:nvSpPr>
          <p:spPr>
            <a:xfrm>
              <a:off x="9525" y="190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800">
                  <a:effectLst/>
                  <a:latin typeface="Times New Roman"/>
                  <a:ea typeface="Calibri"/>
                  <a:cs typeface="Times New Roman"/>
                </a:rPr>
                <a:t>ratio</a:t>
              </a:r>
              <a:endParaRPr lang="fr-BE" sz="1100">
                <a:effectLst/>
                <a:ea typeface="Calibri"/>
                <a:cs typeface="Times New Roman"/>
              </a:endParaRPr>
            </a:p>
          </p:txBody>
        </p:sp>
        <p:sp>
          <p:nvSpPr>
            <p:cNvPr id="7" name="Rectangle 6"/>
            <p:cNvSpPr/>
            <p:nvPr/>
          </p:nvSpPr>
          <p:spPr>
            <a:xfrm>
              <a:off x="9525" y="942975"/>
              <a:ext cx="184785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800">
                  <a:effectLst/>
                  <a:latin typeface="Times New Roman"/>
                  <a:ea typeface="Calibri"/>
                  <a:cs typeface="Times New Roman"/>
                </a:rPr>
                <a:t>interval</a:t>
              </a:r>
              <a:endParaRPr lang="fr-BE" sz="1100">
                <a:effectLst/>
                <a:ea typeface="Calibri"/>
                <a:cs typeface="Times New Roman"/>
              </a:endParaRPr>
            </a:p>
          </p:txBody>
        </p:sp>
        <p:sp>
          <p:nvSpPr>
            <p:cNvPr id="8" name="Rectangle 7"/>
            <p:cNvSpPr/>
            <p:nvPr/>
          </p:nvSpPr>
          <p:spPr>
            <a:xfrm>
              <a:off x="8550" y="1865631"/>
              <a:ext cx="285847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800">
                  <a:effectLst/>
                  <a:latin typeface="Times New Roman"/>
                  <a:ea typeface="Times New Roman"/>
                  <a:cs typeface="Times New Roman"/>
                </a:rPr>
                <a:t>ordinal</a:t>
              </a:r>
              <a:endParaRPr lang="fr-BE" sz="1100">
                <a:effectLst/>
                <a:ea typeface="Calibri"/>
                <a:cs typeface="Times New Roman"/>
              </a:endParaRPr>
            </a:p>
          </p:txBody>
        </p:sp>
        <p:sp>
          <p:nvSpPr>
            <p:cNvPr id="9" name="Rectangle 8"/>
            <p:cNvSpPr/>
            <p:nvPr/>
          </p:nvSpPr>
          <p:spPr>
            <a:xfrm>
              <a:off x="9526" y="2777744"/>
              <a:ext cx="3905250" cy="913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800">
                  <a:effectLst/>
                  <a:latin typeface="Times New Roman"/>
                  <a:ea typeface="Times New Roman"/>
                </a:rPr>
                <a:t>nominal</a:t>
              </a:r>
              <a:endParaRPr lang="fr-BE" sz="1200">
                <a:effectLst/>
                <a:latin typeface="Times New Roman"/>
                <a:ea typeface="Times New Roman"/>
              </a:endParaRPr>
            </a:p>
          </p:txBody>
        </p:sp>
        <p:sp>
          <p:nvSpPr>
            <p:cNvPr id="10" name="Text Box 10"/>
            <p:cNvSpPr txBox="1"/>
            <p:nvPr/>
          </p:nvSpPr>
          <p:spPr>
            <a:xfrm>
              <a:off x="1047750" y="314188"/>
              <a:ext cx="3733800" cy="48587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Times New Roman"/>
                  <a:ea typeface="Calibri"/>
                  <a:cs typeface="Times New Roman"/>
                </a:rPr>
                <a:t>A× B, A/B</a:t>
              </a:r>
              <a:endParaRPr lang="fr-BE" sz="1100">
                <a:effectLst/>
                <a:ea typeface="Calibri"/>
                <a:cs typeface="Times New Roman"/>
              </a:endParaRPr>
            </a:p>
          </p:txBody>
        </p:sp>
        <p:sp>
          <p:nvSpPr>
            <p:cNvPr id="11" name="Text Box 10"/>
            <p:cNvSpPr txBox="1"/>
            <p:nvPr/>
          </p:nvSpPr>
          <p:spPr>
            <a:xfrm>
              <a:off x="1933575" y="1284530"/>
              <a:ext cx="2924175" cy="41071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Times New Roman"/>
                  <a:ea typeface="Calibri"/>
                </a:rPr>
                <a:t>A + B, A – B </a:t>
              </a:r>
              <a:endParaRPr lang="fr-BE" sz="1200">
                <a:effectLst/>
                <a:latin typeface="Times New Roman"/>
                <a:ea typeface="Times New Roman"/>
              </a:endParaRPr>
            </a:p>
          </p:txBody>
        </p:sp>
        <p:sp>
          <p:nvSpPr>
            <p:cNvPr id="12" name="Text Box 10"/>
            <p:cNvSpPr txBox="1"/>
            <p:nvPr/>
          </p:nvSpPr>
          <p:spPr>
            <a:xfrm>
              <a:off x="3028950" y="2179601"/>
              <a:ext cx="2428875" cy="28737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Times New Roman"/>
                  <a:ea typeface="Calibri"/>
                </a:rPr>
                <a:t>A &gt; B or A &lt; B</a:t>
              </a:r>
              <a:endParaRPr lang="fr-BE" sz="1200">
                <a:effectLst/>
                <a:latin typeface="Times New Roman"/>
                <a:ea typeface="Times New Roman"/>
              </a:endParaRPr>
            </a:p>
          </p:txBody>
        </p:sp>
        <p:sp>
          <p:nvSpPr>
            <p:cNvPr id="13" name="Text Box 10"/>
            <p:cNvSpPr txBox="1"/>
            <p:nvPr/>
          </p:nvSpPr>
          <p:spPr>
            <a:xfrm>
              <a:off x="4028101" y="3103200"/>
              <a:ext cx="1667849" cy="41021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Times New Roman"/>
                  <a:ea typeface="Calibri"/>
                </a:rPr>
                <a:t>A ≠ B</a:t>
              </a:r>
              <a:endParaRPr lang="fr-BE" sz="1200">
                <a:effectLst/>
                <a:latin typeface="Times New Roman"/>
                <a:ea typeface="Times New Roman"/>
              </a:endParaRPr>
            </a:p>
          </p:txBody>
        </p:sp>
      </p:grpSp>
    </p:spTree>
    <p:extLst>
      <p:ext uri="{BB962C8B-B14F-4D97-AF65-F5344CB8AC3E}">
        <p14:creationId xmlns:p14="http://schemas.microsoft.com/office/powerpoint/2010/main" val="22986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endParaRPr lang="fr-BE" dirty="0"/>
          </a:p>
        </p:txBody>
      </p:sp>
      <p:sp>
        <p:nvSpPr>
          <p:cNvPr id="3" name="Content Placeholder 2"/>
          <p:cNvSpPr>
            <a:spLocks noGrp="1"/>
          </p:cNvSpPr>
          <p:nvPr>
            <p:ph idx="1"/>
          </p:nvPr>
        </p:nvSpPr>
        <p:spPr/>
        <p:txBody>
          <a:bodyPr/>
          <a:lstStyle/>
          <a:p>
            <a:pPr marL="114300" indent="0">
              <a:buNone/>
            </a:pPr>
            <a:r>
              <a:rPr lang="en-US" dirty="0"/>
              <a:t>Give examples of variables on the nominal, ordinal, interval and ratio scale of measurement.</a:t>
            </a:r>
            <a:endParaRPr lang="fr-BE" dirty="0"/>
          </a:p>
          <a:p>
            <a:pPr marL="114300" indent="0">
              <a:buNone/>
            </a:pPr>
            <a:endParaRPr lang="fr-BE" dirty="0"/>
          </a:p>
        </p:txBody>
      </p:sp>
    </p:spTree>
    <p:extLst>
      <p:ext uri="{BB962C8B-B14F-4D97-AF65-F5344CB8AC3E}">
        <p14:creationId xmlns:p14="http://schemas.microsoft.com/office/powerpoint/2010/main" val="2357852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24C3-9221-48B5-90E3-9BC90ED0E49A}"/>
              </a:ext>
            </a:extLst>
          </p:cNvPr>
          <p:cNvSpPr>
            <a:spLocks noGrp="1"/>
          </p:cNvSpPr>
          <p:nvPr>
            <p:ph type="title"/>
          </p:nvPr>
        </p:nvSpPr>
        <p:spPr>
          <a:xfrm>
            <a:off x="628650" y="365126"/>
            <a:ext cx="7886700" cy="1325563"/>
          </a:xfrm>
        </p:spPr>
        <p:txBody>
          <a:bodyPr/>
          <a:lstStyle/>
          <a:p>
            <a:r>
              <a:rPr lang="en-GB" dirty="0"/>
              <a:t>The logic of hypothesis testing</a:t>
            </a:r>
            <a:endParaRPr lang="en-US" dirty="0"/>
          </a:p>
        </p:txBody>
      </p:sp>
      <p:sp>
        <p:nvSpPr>
          <p:cNvPr id="3" name="Content Placeholder 2">
            <a:extLst>
              <a:ext uri="{FF2B5EF4-FFF2-40B4-BE49-F238E27FC236}">
                <a16:creationId xmlns:a16="http://schemas.microsoft.com/office/drawing/2014/main" id="{C13F1FB0-6DFE-4A5A-9316-672A86293263}"/>
              </a:ext>
            </a:extLst>
          </p:cNvPr>
          <p:cNvSpPr>
            <a:spLocks noGrp="1"/>
          </p:cNvSpPr>
          <p:nvPr>
            <p:ph idx="1"/>
          </p:nvPr>
        </p:nvSpPr>
        <p:spPr/>
        <p:txBody>
          <a:bodyPr/>
          <a:lstStyle/>
          <a:p>
            <a:endParaRPr lang="en-US" dirty="0"/>
          </a:p>
        </p:txBody>
      </p:sp>
      <p:pic>
        <p:nvPicPr>
          <p:cNvPr id="37" name="Picture 36">
            <a:extLst>
              <a:ext uri="{FF2B5EF4-FFF2-40B4-BE49-F238E27FC236}">
                <a16:creationId xmlns:a16="http://schemas.microsoft.com/office/drawing/2014/main" id="{9142FCF6-ACE5-4F5A-AC35-840A9A80E2CB}"/>
              </a:ext>
            </a:extLst>
          </p:cNvPr>
          <p:cNvPicPr>
            <a:picLocks noChangeAspect="1"/>
          </p:cNvPicPr>
          <p:nvPr/>
        </p:nvPicPr>
        <p:blipFill rotWithShape="1">
          <a:blip r:embed="rId2"/>
          <a:srcRect l="27951" t="33868" r="26375" b="6004"/>
          <a:stretch/>
        </p:blipFill>
        <p:spPr>
          <a:xfrm>
            <a:off x="1365010" y="1916832"/>
            <a:ext cx="6519358" cy="4608512"/>
          </a:xfrm>
          <a:prstGeom prst="rect">
            <a:avLst/>
          </a:prstGeom>
        </p:spPr>
      </p:pic>
    </p:spTree>
    <p:extLst>
      <p:ext uri="{BB962C8B-B14F-4D97-AF65-F5344CB8AC3E}">
        <p14:creationId xmlns:p14="http://schemas.microsoft.com/office/powerpoint/2010/main" val="66375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24C3-9221-48B5-90E3-9BC90ED0E49A}"/>
              </a:ext>
            </a:extLst>
          </p:cNvPr>
          <p:cNvSpPr>
            <a:spLocks noGrp="1"/>
          </p:cNvSpPr>
          <p:nvPr>
            <p:ph type="title"/>
          </p:nvPr>
        </p:nvSpPr>
        <p:spPr>
          <a:xfrm>
            <a:off x="628650" y="365126"/>
            <a:ext cx="7886700" cy="1325563"/>
          </a:xfrm>
        </p:spPr>
        <p:txBody>
          <a:bodyPr/>
          <a:lstStyle/>
          <a:p>
            <a:r>
              <a:rPr lang="en-GB" dirty="0"/>
              <a:t>Alternative and null hypotheses</a:t>
            </a:r>
            <a:endParaRPr lang="en-US" dirty="0"/>
          </a:p>
        </p:txBody>
      </p:sp>
      <p:sp>
        <p:nvSpPr>
          <p:cNvPr id="3" name="Content Placeholder 2">
            <a:extLst>
              <a:ext uri="{FF2B5EF4-FFF2-40B4-BE49-F238E27FC236}">
                <a16:creationId xmlns:a16="http://schemas.microsoft.com/office/drawing/2014/main" id="{C13F1FB0-6DFE-4A5A-9316-672A86293263}"/>
              </a:ext>
            </a:extLst>
          </p:cNvPr>
          <p:cNvSpPr>
            <a:spLocks noGrp="1"/>
          </p:cNvSpPr>
          <p:nvPr>
            <p:ph idx="1"/>
          </p:nvPr>
        </p:nvSpPr>
        <p:spPr/>
        <p:txBody>
          <a:bodyPr/>
          <a:lstStyle/>
          <a:p>
            <a:endParaRPr lang="en-US" dirty="0"/>
          </a:p>
        </p:txBody>
      </p:sp>
      <p:pic>
        <p:nvPicPr>
          <p:cNvPr id="37" name="Picture 36">
            <a:extLst>
              <a:ext uri="{FF2B5EF4-FFF2-40B4-BE49-F238E27FC236}">
                <a16:creationId xmlns:a16="http://schemas.microsoft.com/office/drawing/2014/main" id="{9142FCF6-ACE5-4F5A-AC35-840A9A80E2CB}"/>
              </a:ext>
            </a:extLst>
          </p:cNvPr>
          <p:cNvPicPr>
            <a:picLocks noChangeAspect="1"/>
          </p:cNvPicPr>
          <p:nvPr/>
        </p:nvPicPr>
        <p:blipFill rotWithShape="1">
          <a:blip r:embed="rId2"/>
          <a:srcRect l="27951" t="33868" r="26375" b="6004"/>
          <a:stretch/>
        </p:blipFill>
        <p:spPr>
          <a:xfrm>
            <a:off x="1365010" y="1916832"/>
            <a:ext cx="6519358" cy="4608512"/>
          </a:xfrm>
          <a:prstGeom prst="rect">
            <a:avLst/>
          </a:prstGeom>
        </p:spPr>
      </p:pic>
      <p:sp>
        <p:nvSpPr>
          <p:cNvPr id="4" name="Rectangle: Rounded Corners 3">
            <a:extLst>
              <a:ext uri="{FF2B5EF4-FFF2-40B4-BE49-F238E27FC236}">
                <a16:creationId xmlns:a16="http://schemas.microsoft.com/office/drawing/2014/main" id="{77D8474F-90C5-413F-AD42-656A78A4BE7E}"/>
              </a:ext>
            </a:extLst>
          </p:cNvPr>
          <p:cNvSpPr/>
          <p:nvPr/>
        </p:nvSpPr>
        <p:spPr>
          <a:xfrm>
            <a:off x="3059832" y="2132856"/>
            <a:ext cx="3096344" cy="79208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251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vs. null hypothesis</a:t>
            </a:r>
            <a:endParaRPr lang="fr-BE" dirty="0"/>
          </a:p>
        </p:txBody>
      </p:sp>
      <p:sp>
        <p:nvSpPr>
          <p:cNvPr id="3" name="Content Placeholder 2"/>
          <p:cNvSpPr>
            <a:spLocks noGrp="1"/>
          </p:cNvSpPr>
          <p:nvPr>
            <p:ph idx="1"/>
          </p:nvPr>
        </p:nvSpPr>
        <p:spPr/>
        <p:txBody>
          <a:bodyPr/>
          <a:lstStyle/>
          <a:p>
            <a:r>
              <a:rPr lang="en-US" dirty="0">
                <a:solidFill>
                  <a:srgbClr val="0000CC"/>
                </a:solidFill>
              </a:rPr>
              <a:t>Alternative hypothesis</a:t>
            </a:r>
            <a:r>
              <a:rPr lang="en-US" dirty="0"/>
              <a:t> (your research idea: difference between groups, association between variables)</a:t>
            </a:r>
          </a:p>
          <a:p>
            <a:pPr marL="114300" indent="0">
              <a:buNone/>
            </a:pPr>
            <a:r>
              <a:rPr lang="en-US" dirty="0"/>
              <a:t>	- directional (e.g. group 1 is GREATER/LESS than group 2; 	there is 	a POSITIVE/NEGATIVE correlation between variables A and B)</a:t>
            </a:r>
          </a:p>
          <a:p>
            <a:pPr marL="114300" indent="0">
              <a:buNone/>
            </a:pPr>
            <a:r>
              <a:rPr lang="en-US" dirty="0"/>
              <a:t>	- non-directional (some difference, some association)</a:t>
            </a:r>
          </a:p>
          <a:p>
            <a:r>
              <a:rPr lang="en-US" dirty="0">
                <a:solidFill>
                  <a:srgbClr val="0000CC"/>
                </a:solidFill>
              </a:rPr>
              <a:t>Null hypothesis</a:t>
            </a:r>
            <a:r>
              <a:rPr lang="en-US" dirty="0"/>
              <a:t> (no difference between groups, no association between variables, etc.)</a:t>
            </a:r>
            <a:endParaRPr lang="fr-BE" dirty="0"/>
          </a:p>
        </p:txBody>
      </p:sp>
    </p:spTree>
    <p:extLst>
      <p:ext uri="{BB962C8B-B14F-4D97-AF65-F5344CB8AC3E}">
        <p14:creationId xmlns:p14="http://schemas.microsoft.com/office/powerpoint/2010/main" val="2709985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endParaRPr lang="fr-BE" dirty="0"/>
          </a:p>
        </p:txBody>
      </p:sp>
      <p:sp>
        <p:nvSpPr>
          <p:cNvPr id="3" name="Content Placeholder 2"/>
          <p:cNvSpPr>
            <a:spLocks noGrp="1"/>
          </p:cNvSpPr>
          <p:nvPr>
            <p:ph idx="1"/>
          </p:nvPr>
        </p:nvSpPr>
        <p:spPr/>
        <p:txBody>
          <a:bodyPr>
            <a:normAutofit/>
          </a:bodyPr>
          <a:lstStyle/>
          <a:p>
            <a:pPr marL="114300" indent="0">
              <a:buNone/>
            </a:pPr>
            <a:r>
              <a:rPr lang="en-US" dirty="0"/>
              <a:t>H</a:t>
            </a:r>
            <a:r>
              <a:rPr lang="en-US" baseline="-25000" dirty="0"/>
              <a:t>0</a:t>
            </a:r>
            <a:r>
              <a:rPr lang="en-US" dirty="0"/>
              <a:t> (the null hypothesis): There is no difference in the number of lexemes that denote snow in languages spoken in hot and cold climates.</a:t>
            </a:r>
            <a:endParaRPr lang="fr-BE" dirty="0"/>
          </a:p>
          <a:p>
            <a:pPr marL="114300" indent="0">
              <a:buNone/>
            </a:pPr>
            <a:r>
              <a:rPr lang="en-US" dirty="0"/>
              <a:t>H</a:t>
            </a:r>
            <a:r>
              <a:rPr lang="en-US" baseline="-25000" dirty="0"/>
              <a:t>1</a:t>
            </a:r>
            <a:r>
              <a:rPr lang="en-US" dirty="0"/>
              <a:t> (the alternative hypothesis): There are more lexemes that denote snow in languages spoken in a cold climate.</a:t>
            </a:r>
            <a:endParaRPr lang="fr-BE" dirty="0"/>
          </a:p>
          <a:p>
            <a:pPr marL="114300" indent="0">
              <a:buNone/>
            </a:pPr>
            <a:endParaRPr lang="en-US" dirty="0"/>
          </a:p>
          <a:p>
            <a:pPr marL="114300" indent="0">
              <a:buNone/>
            </a:pPr>
            <a:r>
              <a:rPr lang="en-US" dirty="0"/>
              <a:t>Is H</a:t>
            </a:r>
            <a:r>
              <a:rPr lang="en-US" baseline="-25000" dirty="0"/>
              <a:t>1  </a:t>
            </a:r>
            <a:r>
              <a:rPr lang="en-US" dirty="0"/>
              <a:t>directional or non-directional?</a:t>
            </a:r>
            <a:endParaRPr lang="fr-BE" dirty="0"/>
          </a:p>
          <a:p>
            <a:pPr marL="114300" indent="0">
              <a:buNone/>
            </a:pPr>
            <a:endParaRPr lang="fr-BE" dirty="0"/>
          </a:p>
        </p:txBody>
      </p:sp>
    </p:spTree>
    <p:extLst>
      <p:ext uri="{BB962C8B-B14F-4D97-AF65-F5344CB8AC3E}">
        <p14:creationId xmlns:p14="http://schemas.microsoft.com/office/powerpoint/2010/main" val="1485455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endParaRPr lang="fr-BE" dirty="0"/>
          </a:p>
        </p:txBody>
      </p:sp>
      <p:sp>
        <p:nvSpPr>
          <p:cNvPr id="3" name="Content Placeholder 2"/>
          <p:cNvSpPr>
            <a:spLocks noGrp="1"/>
          </p:cNvSpPr>
          <p:nvPr>
            <p:ph idx="1"/>
          </p:nvPr>
        </p:nvSpPr>
        <p:spPr/>
        <p:txBody>
          <a:bodyPr/>
          <a:lstStyle/>
          <a:p>
            <a:pPr marL="114300" indent="0">
              <a:buNone/>
            </a:pPr>
            <a:r>
              <a:rPr lang="en-US" dirty="0"/>
              <a:t>H</a:t>
            </a:r>
            <a:r>
              <a:rPr lang="en-US" baseline="-25000" dirty="0"/>
              <a:t>0</a:t>
            </a:r>
            <a:r>
              <a:rPr lang="en-US" dirty="0"/>
              <a:t> (the null hypothesis): there is no relationship between the frequency of a word and how fast it is recognized in a lexical decision task.</a:t>
            </a:r>
            <a:endParaRPr lang="fr-BE" dirty="0"/>
          </a:p>
          <a:p>
            <a:pPr marL="114300" indent="0">
              <a:buNone/>
            </a:pPr>
            <a:endParaRPr lang="en-US" dirty="0"/>
          </a:p>
          <a:p>
            <a:pPr marL="114300" indent="0">
              <a:buNone/>
            </a:pPr>
            <a:r>
              <a:rPr lang="en-US" dirty="0"/>
              <a:t>H</a:t>
            </a:r>
            <a:r>
              <a:rPr lang="en-US" baseline="-25000" dirty="0"/>
              <a:t>1</a:t>
            </a:r>
            <a:r>
              <a:rPr lang="en-US" dirty="0"/>
              <a:t> (the alternative hypothesis): the more frequent a word, the faster it is recognized in a lexical decision task.</a:t>
            </a:r>
            <a:endParaRPr lang="fr-BE" dirty="0"/>
          </a:p>
          <a:p>
            <a:pPr marL="114300" indent="0">
              <a:buNone/>
            </a:pPr>
            <a:endParaRPr lang="en-US" dirty="0"/>
          </a:p>
          <a:p>
            <a:pPr marL="114300" indent="0">
              <a:buNone/>
            </a:pPr>
            <a:r>
              <a:rPr lang="en-US" dirty="0"/>
              <a:t>Is H</a:t>
            </a:r>
            <a:r>
              <a:rPr lang="en-US" baseline="-25000" dirty="0"/>
              <a:t>1  </a:t>
            </a:r>
            <a:r>
              <a:rPr lang="en-US" dirty="0"/>
              <a:t>directional or non-directional?</a:t>
            </a:r>
          </a:p>
          <a:p>
            <a:pPr marL="114300" indent="0">
              <a:buNone/>
            </a:pPr>
            <a:endParaRPr lang="fr-BE" dirty="0"/>
          </a:p>
        </p:txBody>
      </p:sp>
    </p:spTree>
    <p:extLst>
      <p:ext uri="{BB962C8B-B14F-4D97-AF65-F5344CB8AC3E}">
        <p14:creationId xmlns:p14="http://schemas.microsoft.com/office/powerpoint/2010/main" val="133691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Practicalities</a:t>
            </a:r>
            <a:endParaRPr lang="fr-BE" dirty="0"/>
          </a:p>
        </p:txBody>
      </p:sp>
      <p:sp>
        <p:nvSpPr>
          <p:cNvPr id="3" name="Content Placeholder 2"/>
          <p:cNvSpPr>
            <a:spLocks noGrp="1"/>
          </p:cNvSpPr>
          <p:nvPr>
            <p:ph idx="1"/>
          </p:nvPr>
        </p:nvSpPr>
        <p:spPr/>
        <p:txBody>
          <a:bodyPr>
            <a:normAutofit lnSpcReduction="10000"/>
          </a:bodyPr>
          <a:lstStyle/>
          <a:p>
            <a:r>
              <a:rPr lang="en-US" sz="2400" dirty="0"/>
              <a:t>The slides </a:t>
            </a:r>
            <a:r>
              <a:rPr lang="en-US" sz="2400"/>
              <a:t>(ppt and pdf</a:t>
            </a:r>
            <a:r>
              <a:rPr lang="en-US" sz="2400" dirty="0"/>
              <a:t>) are downloadable from http://github.com/levshina/Tallinn</a:t>
            </a:r>
          </a:p>
          <a:p>
            <a:endParaRPr lang="en-US" sz="2400" dirty="0"/>
          </a:p>
          <a:p>
            <a:r>
              <a:rPr lang="en-US" sz="2400" dirty="0"/>
              <a:t>We will use R, free statistical software, and </a:t>
            </a:r>
            <a:r>
              <a:rPr lang="en-US" sz="2400" dirty="0" err="1"/>
              <a:t>Rstudio</a:t>
            </a:r>
            <a:r>
              <a:rPr lang="en-US" sz="2400" dirty="0"/>
              <a:t>.</a:t>
            </a:r>
          </a:p>
          <a:p>
            <a:endParaRPr lang="en-US" dirty="0"/>
          </a:p>
          <a:p>
            <a:r>
              <a:rPr lang="en-US" sz="2400" dirty="0"/>
              <a:t>To install R: CRAN (Comprehensive R Archive Network) </a:t>
            </a:r>
            <a:r>
              <a:rPr lang="en-US" sz="2400" dirty="0">
                <a:hlinkClick r:id="rId2"/>
              </a:rPr>
              <a:t>http://cran.r-project.org/</a:t>
            </a:r>
            <a:endParaRPr lang="en-US" sz="2400" dirty="0"/>
          </a:p>
          <a:p>
            <a:pPr marL="0" indent="0">
              <a:buNone/>
            </a:pPr>
            <a:endParaRPr lang="en-US" sz="2400" dirty="0"/>
          </a:p>
          <a:p>
            <a:r>
              <a:rPr lang="en-US" sz="2400" dirty="0"/>
              <a:t>To install RStudio: </a:t>
            </a:r>
            <a:r>
              <a:rPr lang="en-US" sz="2400" dirty="0">
                <a:hlinkClick r:id="rId3"/>
              </a:rPr>
              <a:t>https://www.rstudio.com/</a:t>
            </a:r>
            <a:endParaRPr lang="en-US" dirty="0"/>
          </a:p>
          <a:p>
            <a:pPr marL="114300" indent="0">
              <a:buNone/>
            </a:pPr>
            <a:endParaRPr lang="en-US" dirty="0"/>
          </a:p>
          <a:p>
            <a:pPr marL="114300" indent="0">
              <a:buNone/>
            </a:pPr>
            <a:r>
              <a:rPr lang="en-US" dirty="0"/>
              <a:t> </a:t>
            </a:r>
          </a:p>
          <a:p>
            <a:pPr marL="114300" indent="0">
              <a:buNone/>
            </a:pPr>
            <a:endParaRPr lang="en-US" dirty="0"/>
          </a:p>
          <a:p>
            <a:endParaRPr lang="fr-BE" dirty="0"/>
          </a:p>
        </p:txBody>
      </p:sp>
    </p:spTree>
    <p:extLst>
      <p:ext uri="{BB962C8B-B14F-4D97-AF65-F5344CB8AC3E}">
        <p14:creationId xmlns:p14="http://schemas.microsoft.com/office/powerpoint/2010/main" val="2215843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endParaRPr lang="fr-BE" dirty="0"/>
          </a:p>
        </p:txBody>
      </p:sp>
      <p:sp>
        <p:nvSpPr>
          <p:cNvPr id="3" name="Content Placeholder 2"/>
          <p:cNvSpPr>
            <a:spLocks noGrp="1"/>
          </p:cNvSpPr>
          <p:nvPr>
            <p:ph idx="1"/>
          </p:nvPr>
        </p:nvSpPr>
        <p:spPr/>
        <p:txBody>
          <a:bodyPr/>
          <a:lstStyle/>
          <a:p>
            <a:pPr marL="114300" indent="0">
              <a:buNone/>
            </a:pPr>
            <a:r>
              <a:rPr lang="en-US" dirty="0"/>
              <a:t>H</a:t>
            </a:r>
            <a:r>
              <a:rPr lang="en-US" baseline="-25000" dirty="0"/>
              <a:t>0</a:t>
            </a:r>
            <a:r>
              <a:rPr lang="en-US" dirty="0"/>
              <a:t> (the null hypothesis): there is no difference in the relative frequencies of metaphoric expressions used by men and women when they speak about sex.</a:t>
            </a:r>
            <a:endParaRPr lang="fr-BE" dirty="0"/>
          </a:p>
          <a:p>
            <a:pPr marL="114300" indent="0">
              <a:buNone/>
            </a:pPr>
            <a:endParaRPr lang="en-US" dirty="0"/>
          </a:p>
          <a:p>
            <a:pPr marL="114300" indent="0">
              <a:buNone/>
            </a:pPr>
            <a:r>
              <a:rPr lang="en-US" dirty="0"/>
              <a:t>H</a:t>
            </a:r>
            <a:r>
              <a:rPr lang="en-US" baseline="-25000" dirty="0"/>
              <a:t>1</a:t>
            </a:r>
            <a:r>
              <a:rPr lang="en-US" dirty="0"/>
              <a:t> (the alternative hypothesis): there is a difference in the relative frequencies of metaphoric expressions used by men and women when they speak about sex.</a:t>
            </a:r>
          </a:p>
          <a:p>
            <a:pPr marL="114300" indent="0">
              <a:buNone/>
            </a:pPr>
            <a:endParaRPr lang="en-US" dirty="0"/>
          </a:p>
          <a:p>
            <a:pPr marL="114300" indent="0">
              <a:buNone/>
            </a:pPr>
            <a:endParaRPr lang="en-US" dirty="0"/>
          </a:p>
          <a:p>
            <a:pPr marL="114300" indent="0">
              <a:buNone/>
            </a:pPr>
            <a:r>
              <a:rPr lang="en-US" dirty="0"/>
              <a:t>Is H</a:t>
            </a:r>
            <a:r>
              <a:rPr lang="en-US" baseline="-25000" dirty="0"/>
              <a:t>1  </a:t>
            </a:r>
            <a:r>
              <a:rPr lang="en-US" dirty="0"/>
              <a:t>directional or non-directional?</a:t>
            </a:r>
            <a:endParaRPr lang="fr-BE" dirty="0"/>
          </a:p>
        </p:txBody>
      </p:sp>
    </p:spTree>
    <p:extLst>
      <p:ext uri="{BB962C8B-B14F-4D97-AF65-F5344CB8AC3E}">
        <p14:creationId xmlns:p14="http://schemas.microsoft.com/office/powerpoint/2010/main" val="1155510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fr-BE" dirty="0"/>
          </a:p>
        </p:txBody>
      </p:sp>
      <p:sp>
        <p:nvSpPr>
          <p:cNvPr id="3" name="Content Placeholder 2"/>
          <p:cNvSpPr>
            <a:spLocks noGrp="1"/>
          </p:cNvSpPr>
          <p:nvPr>
            <p:ph idx="1"/>
          </p:nvPr>
        </p:nvSpPr>
        <p:spPr/>
        <p:txBody>
          <a:bodyPr/>
          <a:lstStyle/>
          <a:p>
            <a:pPr marL="114300" indent="0">
              <a:buNone/>
            </a:pPr>
            <a:r>
              <a:rPr lang="en-US" dirty="0"/>
              <a:t>1. Consider an alternative hypothesis: </a:t>
            </a:r>
            <a:r>
              <a:rPr lang="en-GB" dirty="0"/>
              <a:t>Heterosexual men lower their voice pitch when they speak to women who they find sexually attractive, in comparison with the voice pitch they use with other interlocutors. Is it directional or non-directional? What is the corresponding null hypothesis?</a:t>
            </a:r>
            <a:endParaRPr lang="en-US" dirty="0"/>
          </a:p>
          <a:p>
            <a:pPr marL="114300" indent="0">
              <a:buNone/>
            </a:pPr>
            <a:endParaRPr lang="en-US" dirty="0"/>
          </a:p>
          <a:p>
            <a:pPr marL="114300" indent="0">
              <a:buNone/>
            </a:pPr>
            <a:endParaRPr lang="en-US" dirty="0"/>
          </a:p>
          <a:p>
            <a:pPr marL="114300" indent="0">
              <a:buNone/>
            </a:pPr>
            <a:r>
              <a:rPr lang="en-US" dirty="0"/>
              <a:t>2. Think about two research questions and try to formulate </a:t>
            </a:r>
          </a:p>
          <a:p>
            <a:pPr marL="571500" indent="-457200">
              <a:buAutoNum type="alphaLcParenR"/>
            </a:pPr>
            <a:r>
              <a:rPr lang="en-US" dirty="0"/>
              <a:t>a null hypothesis and a non-directional alternative hypothesis; </a:t>
            </a:r>
          </a:p>
          <a:p>
            <a:pPr marL="571500" indent="-457200">
              <a:buAutoNum type="alphaLcParenR"/>
            </a:pPr>
            <a:r>
              <a:rPr lang="en-US" dirty="0"/>
              <a:t>a null hypothesis and a directional alternative hypothesis.</a:t>
            </a:r>
            <a:endParaRPr lang="fr-BE" dirty="0"/>
          </a:p>
        </p:txBody>
      </p:sp>
    </p:spTree>
    <p:extLst>
      <p:ext uri="{BB962C8B-B14F-4D97-AF65-F5344CB8AC3E}">
        <p14:creationId xmlns:p14="http://schemas.microsoft.com/office/powerpoint/2010/main" val="1914438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8F2B-64DE-4A34-8D53-C868B7617D35}"/>
              </a:ext>
            </a:extLst>
          </p:cNvPr>
          <p:cNvSpPr>
            <a:spLocks noGrp="1"/>
          </p:cNvSpPr>
          <p:nvPr>
            <p:ph type="title"/>
          </p:nvPr>
        </p:nvSpPr>
        <p:spPr/>
        <p:txBody>
          <a:bodyPr/>
          <a:lstStyle/>
          <a:p>
            <a:r>
              <a:rPr lang="en-US" dirty="0"/>
              <a:t>Testing the null hypothesis</a:t>
            </a:r>
          </a:p>
        </p:txBody>
      </p:sp>
      <p:sp>
        <p:nvSpPr>
          <p:cNvPr id="3" name="Content Placeholder 2">
            <a:extLst>
              <a:ext uri="{FF2B5EF4-FFF2-40B4-BE49-F238E27FC236}">
                <a16:creationId xmlns:a16="http://schemas.microsoft.com/office/drawing/2014/main" id="{B0F6FA5B-B117-4391-ADE6-F10CF5C724D0}"/>
              </a:ext>
            </a:extLst>
          </p:cNvPr>
          <p:cNvSpPr>
            <a:spLocks noGrp="1"/>
          </p:cNvSpPr>
          <p:nvPr>
            <p:ph idx="1"/>
          </p:nvPr>
        </p:nvSpPr>
        <p:spPr/>
        <p:txBody>
          <a:bodyPr/>
          <a:lstStyle/>
          <a:p>
            <a:r>
              <a:rPr lang="en-US" dirty="0"/>
              <a:t>Traditional statistics in fact tests the null hypothesis, not the alternative one. </a:t>
            </a:r>
          </a:p>
          <a:p>
            <a:r>
              <a:rPr lang="en-US" dirty="0"/>
              <a:t>It tries to reject the null. </a:t>
            </a:r>
          </a:p>
          <a:p>
            <a:r>
              <a:rPr lang="en-US" dirty="0"/>
              <a:t>If it fails, the null hypothesis can be either true or false.</a:t>
            </a:r>
          </a:p>
        </p:txBody>
      </p:sp>
    </p:spTree>
    <p:extLst>
      <p:ext uri="{BB962C8B-B14F-4D97-AF65-F5344CB8AC3E}">
        <p14:creationId xmlns:p14="http://schemas.microsoft.com/office/powerpoint/2010/main" val="3659370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508F-C204-452E-8341-27F00D2EBF77}"/>
              </a:ext>
            </a:extLst>
          </p:cNvPr>
          <p:cNvSpPr>
            <a:spLocks noGrp="1"/>
          </p:cNvSpPr>
          <p:nvPr>
            <p:ph type="title"/>
          </p:nvPr>
        </p:nvSpPr>
        <p:spPr/>
        <p:txBody>
          <a:bodyPr/>
          <a:lstStyle/>
          <a:p>
            <a:r>
              <a:rPr lang="en-GB" dirty="0"/>
              <a:t>Another example</a:t>
            </a:r>
            <a:endParaRPr lang="en-US" dirty="0"/>
          </a:p>
        </p:txBody>
      </p:sp>
      <p:sp>
        <p:nvSpPr>
          <p:cNvPr id="3" name="Content Placeholder 2">
            <a:extLst>
              <a:ext uri="{FF2B5EF4-FFF2-40B4-BE49-F238E27FC236}">
                <a16:creationId xmlns:a16="http://schemas.microsoft.com/office/drawing/2014/main" id="{9B899426-8EFC-4C57-AF8A-D2DC47F49C6B}"/>
              </a:ext>
            </a:extLst>
          </p:cNvPr>
          <p:cNvSpPr>
            <a:spLocks noGrp="1"/>
          </p:cNvSpPr>
          <p:nvPr>
            <p:ph idx="1"/>
          </p:nvPr>
        </p:nvSpPr>
        <p:spPr/>
        <p:txBody>
          <a:bodyPr/>
          <a:lstStyle/>
          <a:p>
            <a:r>
              <a:rPr lang="en-GB" dirty="0"/>
              <a:t>Null hypothesis: There is no difference between the test scores of English learners who can play a musical instrument and the scores of those who cannot.</a:t>
            </a:r>
          </a:p>
          <a:p>
            <a:r>
              <a:rPr lang="en-GB" dirty="0"/>
              <a:t>What do you think might be the alternative hypothesis?</a:t>
            </a:r>
            <a:endParaRPr lang="en-US" dirty="0"/>
          </a:p>
        </p:txBody>
      </p:sp>
    </p:spTree>
    <p:extLst>
      <p:ext uri="{BB962C8B-B14F-4D97-AF65-F5344CB8AC3E}">
        <p14:creationId xmlns:p14="http://schemas.microsoft.com/office/powerpoint/2010/main" val="2551313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24C3-9221-48B5-90E3-9BC90ED0E49A}"/>
              </a:ext>
            </a:extLst>
          </p:cNvPr>
          <p:cNvSpPr>
            <a:spLocks noGrp="1"/>
          </p:cNvSpPr>
          <p:nvPr>
            <p:ph type="title"/>
          </p:nvPr>
        </p:nvSpPr>
        <p:spPr>
          <a:xfrm>
            <a:off x="628650" y="365126"/>
            <a:ext cx="7886700" cy="1325563"/>
          </a:xfrm>
        </p:spPr>
        <p:txBody>
          <a:bodyPr/>
          <a:lstStyle/>
          <a:p>
            <a:r>
              <a:rPr lang="en-GB" dirty="0"/>
              <a:t>Collect data</a:t>
            </a:r>
            <a:endParaRPr lang="en-US" dirty="0"/>
          </a:p>
        </p:txBody>
      </p:sp>
      <p:sp>
        <p:nvSpPr>
          <p:cNvPr id="3" name="Content Placeholder 2">
            <a:extLst>
              <a:ext uri="{FF2B5EF4-FFF2-40B4-BE49-F238E27FC236}">
                <a16:creationId xmlns:a16="http://schemas.microsoft.com/office/drawing/2014/main" id="{C13F1FB0-6DFE-4A5A-9316-672A86293263}"/>
              </a:ext>
            </a:extLst>
          </p:cNvPr>
          <p:cNvSpPr>
            <a:spLocks noGrp="1"/>
          </p:cNvSpPr>
          <p:nvPr>
            <p:ph idx="1"/>
          </p:nvPr>
        </p:nvSpPr>
        <p:spPr/>
        <p:txBody>
          <a:bodyPr/>
          <a:lstStyle/>
          <a:p>
            <a:endParaRPr lang="en-US" dirty="0"/>
          </a:p>
        </p:txBody>
      </p:sp>
      <p:pic>
        <p:nvPicPr>
          <p:cNvPr id="37" name="Picture 36">
            <a:extLst>
              <a:ext uri="{FF2B5EF4-FFF2-40B4-BE49-F238E27FC236}">
                <a16:creationId xmlns:a16="http://schemas.microsoft.com/office/drawing/2014/main" id="{9142FCF6-ACE5-4F5A-AC35-840A9A80E2CB}"/>
              </a:ext>
            </a:extLst>
          </p:cNvPr>
          <p:cNvPicPr>
            <a:picLocks noChangeAspect="1"/>
          </p:cNvPicPr>
          <p:nvPr/>
        </p:nvPicPr>
        <p:blipFill rotWithShape="1">
          <a:blip r:embed="rId2"/>
          <a:srcRect l="27951" t="33868" r="26375" b="6004"/>
          <a:stretch/>
        </p:blipFill>
        <p:spPr>
          <a:xfrm>
            <a:off x="1365010" y="1916832"/>
            <a:ext cx="6519358" cy="4608512"/>
          </a:xfrm>
          <a:prstGeom prst="rect">
            <a:avLst/>
          </a:prstGeom>
        </p:spPr>
      </p:pic>
      <p:sp>
        <p:nvSpPr>
          <p:cNvPr id="6" name="Rectangle: Rounded Corners 5">
            <a:extLst>
              <a:ext uri="{FF2B5EF4-FFF2-40B4-BE49-F238E27FC236}">
                <a16:creationId xmlns:a16="http://schemas.microsoft.com/office/drawing/2014/main" id="{74C6E348-83F6-462C-9DCA-5FE602F4D5A1}"/>
              </a:ext>
            </a:extLst>
          </p:cNvPr>
          <p:cNvSpPr/>
          <p:nvPr/>
        </p:nvSpPr>
        <p:spPr>
          <a:xfrm>
            <a:off x="3059832" y="3068960"/>
            <a:ext cx="3096344" cy="79208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9912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A19E3-4FDF-4CF6-8F89-15BB7E8533ED}"/>
              </a:ext>
            </a:extLst>
          </p:cNvPr>
          <p:cNvSpPr>
            <a:spLocks noGrp="1"/>
          </p:cNvSpPr>
          <p:nvPr>
            <p:ph type="title"/>
          </p:nvPr>
        </p:nvSpPr>
        <p:spPr/>
        <p:txBody>
          <a:bodyPr/>
          <a:lstStyle/>
          <a:p>
            <a:r>
              <a:rPr lang="en-GB" dirty="0"/>
              <a:t>Distribution of scores</a:t>
            </a:r>
            <a:endParaRPr lang="en-US" dirty="0"/>
          </a:p>
        </p:txBody>
      </p:sp>
      <p:sp>
        <p:nvSpPr>
          <p:cNvPr id="3" name="Content Placeholder 2">
            <a:extLst>
              <a:ext uri="{FF2B5EF4-FFF2-40B4-BE49-F238E27FC236}">
                <a16:creationId xmlns:a16="http://schemas.microsoft.com/office/drawing/2014/main" id="{3A0D47D2-4525-4280-B4A5-1FA0E7647C40}"/>
              </a:ext>
            </a:extLst>
          </p:cNvPr>
          <p:cNvSpPr>
            <a:spLocks noGrp="1"/>
          </p:cNvSpPr>
          <p:nvPr>
            <p:ph idx="1"/>
          </p:nvPr>
        </p:nvSpPr>
        <p:spPr/>
        <p:txBody>
          <a:bodyPr>
            <a:normAutofit/>
          </a:bodyPr>
          <a:lstStyle/>
          <a:p>
            <a:r>
              <a:rPr lang="en-GB" dirty="0"/>
              <a:t>Let us imagine that we have collected the language test scores of 1,000 students all over the country who can play an instrument, and 1,000 scores of those who do not. These are all students in the same year. The scores were from 0 to 10.</a:t>
            </a:r>
          </a:p>
          <a:p>
            <a:r>
              <a:rPr lang="en-GB" dirty="0"/>
              <a:t>The test scores can be represented then as points on the horizontal axis ranged from the smallest to the largest ones (there’s some overlap).</a:t>
            </a:r>
          </a:p>
        </p:txBody>
      </p:sp>
    </p:spTree>
    <p:extLst>
      <p:ext uri="{BB962C8B-B14F-4D97-AF65-F5344CB8AC3E}">
        <p14:creationId xmlns:p14="http://schemas.microsoft.com/office/powerpoint/2010/main" val="668853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F96E9-D6F9-409C-B4DE-20904B4B2807}"/>
              </a:ext>
            </a:extLst>
          </p:cNvPr>
          <p:cNvSpPr>
            <a:spLocks noGrp="1"/>
          </p:cNvSpPr>
          <p:nvPr>
            <p:ph type="title"/>
          </p:nvPr>
        </p:nvSpPr>
        <p:spPr/>
        <p:txBody>
          <a:bodyPr/>
          <a:lstStyle/>
          <a:p>
            <a:r>
              <a:rPr lang="en-GB" dirty="0"/>
              <a:t>Descriptive statistics: the mean</a:t>
            </a:r>
            <a:endParaRPr lang="en-US" dirty="0"/>
          </a:p>
        </p:txBody>
      </p:sp>
      <p:sp>
        <p:nvSpPr>
          <p:cNvPr id="6" name="Content Placeholder 5">
            <a:extLst>
              <a:ext uri="{FF2B5EF4-FFF2-40B4-BE49-F238E27FC236}">
                <a16:creationId xmlns:a16="http://schemas.microsoft.com/office/drawing/2014/main" id="{DDD7B993-BF96-4C2E-BCD7-DA0A5D1BD374}"/>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84550413-9573-4D4A-9962-96862C0E05BE}"/>
              </a:ext>
            </a:extLst>
          </p:cNvPr>
          <p:cNvPicPr>
            <a:picLocks noChangeAspect="1"/>
          </p:cNvPicPr>
          <p:nvPr/>
        </p:nvPicPr>
        <p:blipFill>
          <a:blip r:embed="rId2"/>
          <a:stretch>
            <a:fillRect/>
          </a:stretch>
        </p:blipFill>
        <p:spPr>
          <a:xfrm>
            <a:off x="1835696" y="1844824"/>
            <a:ext cx="5625381" cy="3985697"/>
          </a:xfrm>
          <a:prstGeom prst="rect">
            <a:avLst/>
          </a:prstGeom>
        </p:spPr>
      </p:pic>
      <p:sp>
        <p:nvSpPr>
          <p:cNvPr id="8" name="TextBox 7">
            <a:extLst>
              <a:ext uri="{FF2B5EF4-FFF2-40B4-BE49-F238E27FC236}">
                <a16:creationId xmlns:a16="http://schemas.microsoft.com/office/drawing/2014/main" id="{165AB1E0-3D3F-48F0-82B8-31F03133353B}"/>
              </a:ext>
            </a:extLst>
          </p:cNvPr>
          <p:cNvSpPr txBox="1"/>
          <p:nvPr/>
        </p:nvSpPr>
        <p:spPr>
          <a:xfrm>
            <a:off x="2699792" y="5949280"/>
            <a:ext cx="4824536" cy="369332"/>
          </a:xfrm>
          <a:prstGeom prst="rect">
            <a:avLst/>
          </a:prstGeom>
          <a:noFill/>
        </p:spPr>
        <p:txBody>
          <a:bodyPr wrap="square" rtlCol="0">
            <a:spAutoFit/>
          </a:bodyPr>
          <a:lstStyle/>
          <a:p>
            <a:pPr algn="ctr"/>
            <a:r>
              <a:rPr lang="en-US" dirty="0"/>
              <a:t>Mean Instrument =  6, Mean No Instrument = 5.4</a:t>
            </a:r>
          </a:p>
        </p:txBody>
      </p:sp>
    </p:spTree>
    <p:extLst>
      <p:ext uri="{BB962C8B-B14F-4D97-AF65-F5344CB8AC3E}">
        <p14:creationId xmlns:p14="http://schemas.microsoft.com/office/powerpoint/2010/main" val="1863449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DC09-F615-45F6-A410-0C1EFCF7934A}"/>
              </a:ext>
            </a:extLst>
          </p:cNvPr>
          <p:cNvSpPr>
            <a:spLocks noGrp="1"/>
          </p:cNvSpPr>
          <p:nvPr>
            <p:ph type="title"/>
          </p:nvPr>
        </p:nvSpPr>
        <p:spPr/>
        <p:txBody>
          <a:bodyPr/>
          <a:lstStyle/>
          <a:p>
            <a:r>
              <a:rPr lang="en-US" dirty="0"/>
              <a:t>Effect size vs. statistical significance</a:t>
            </a:r>
          </a:p>
        </p:txBody>
      </p:sp>
      <p:sp>
        <p:nvSpPr>
          <p:cNvPr id="3" name="Content Placeholder 2">
            <a:extLst>
              <a:ext uri="{FF2B5EF4-FFF2-40B4-BE49-F238E27FC236}">
                <a16:creationId xmlns:a16="http://schemas.microsoft.com/office/drawing/2014/main" id="{AC5B8CFB-4729-4C47-A0D6-730A379D7DD7}"/>
              </a:ext>
            </a:extLst>
          </p:cNvPr>
          <p:cNvSpPr>
            <a:spLocks noGrp="1"/>
          </p:cNvSpPr>
          <p:nvPr>
            <p:ph idx="1"/>
          </p:nvPr>
        </p:nvSpPr>
        <p:spPr/>
        <p:txBody>
          <a:bodyPr/>
          <a:lstStyle/>
          <a:p>
            <a:r>
              <a:rPr lang="en-US" dirty="0"/>
              <a:t>The difference  between the mean scores is </a:t>
            </a:r>
            <a:r>
              <a:rPr lang="en-US" i="1" dirty="0"/>
              <a:t>d</a:t>
            </a:r>
            <a:r>
              <a:rPr lang="en-US" dirty="0"/>
              <a:t> = 6 – 5.4 = 0.6. </a:t>
            </a:r>
          </a:p>
          <a:p>
            <a:r>
              <a:rPr lang="en-US" dirty="0"/>
              <a:t>The students who play a musical instrument have on average higher scores. </a:t>
            </a:r>
          </a:p>
          <a:p>
            <a:r>
              <a:rPr lang="en-US" dirty="0"/>
              <a:t>This meets our expectations! Time to party?</a:t>
            </a:r>
          </a:p>
          <a:p>
            <a:r>
              <a:rPr lang="en-US" dirty="0"/>
              <a:t>Not yet. Is the difference </a:t>
            </a:r>
            <a:r>
              <a:rPr lang="en-US" b="1" dirty="0"/>
              <a:t>statistically significant</a:t>
            </a:r>
            <a:r>
              <a:rPr lang="en-US" dirty="0"/>
              <a:t>? That is, if we repeat the procedure, will we do find that students who play an instrument have higher scores?</a:t>
            </a:r>
          </a:p>
          <a:p>
            <a:r>
              <a:rPr lang="en-US" dirty="0"/>
              <a:t>In contrast, the difference </a:t>
            </a:r>
            <a:r>
              <a:rPr lang="en-US" i="1" dirty="0"/>
              <a:t>d</a:t>
            </a:r>
            <a:r>
              <a:rPr lang="en-US" dirty="0"/>
              <a:t> shows the </a:t>
            </a:r>
            <a:r>
              <a:rPr lang="en-US" b="1" dirty="0"/>
              <a:t>effect size</a:t>
            </a:r>
            <a:r>
              <a:rPr lang="en-US" dirty="0"/>
              <a:t>.</a:t>
            </a:r>
          </a:p>
          <a:p>
            <a:r>
              <a:rPr lang="en-US" dirty="0"/>
              <a:t>Important: an effect can be statistically significant, but not practically significant. Example: linguistic relativity studies (McWhorter, </a:t>
            </a:r>
            <a:r>
              <a:rPr lang="en-US" i="1" dirty="0"/>
              <a:t>The Language Hoax</a:t>
            </a:r>
            <a:r>
              <a:rPr lang="en-US" dirty="0"/>
              <a:t>).</a:t>
            </a:r>
          </a:p>
          <a:p>
            <a:endParaRPr lang="en-US" dirty="0"/>
          </a:p>
        </p:txBody>
      </p:sp>
    </p:spTree>
    <p:extLst>
      <p:ext uri="{BB962C8B-B14F-4D97-AF65-F5344CB8AC3E}">
        <p14:creationId xmlns:p14="http://schemas.microsoft.com/office/powerpoint/2010/main" val="4227901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24C3-9221-48B5-90E3-9BC90ED0E49A}"/>
              </a:ext>
            </a:extLst>
          </p:cNvPr>
          <p:cNvSpPr>
            <a:spLocks noGrp="1"/>
          </p:cNvSpPr>
          <p:nvPr>
            <p:ph type="title"/>
          </p:nvPr>
        </p:nvSpPr>
        <p:spPr>
          <a:xfrm>
            <a:off x="628650" y="365126"/>
            <a:ext cx="7886700" cy="1325563"/>
          </a:xfrm>
        </p:spPr>
        <p:txBody>
          <a:bodyPr/>
          <a:lstStyle/>
          <a:p>
            <a:r>
              <a:rPr lang="en-GB" dirty="0"/>
              <a:t>Compute test statistic and p-value</a:t>
            </a:r>
            <a:endParaRPr lang="en-US" dirty="0"/>
          </a:p>
        </p:txBody>
      </p:sp>
      <p:sp>
        <p:nvSpPr>
          <p:cNvPr id="3" name="Content Placeholder 2">
            <a:extLst>
              <a:ext uri="{FF2B5EF4-FFF2-40B4-BE49-F238E27FC236}">
                <a16:creationId xmlns:a16="http://schemas.microsoft.com/office/drawing/2014/main" id="{C13F1FB0-6DFE-4A5A-9316-672A86293263}"/>
              </a:ext>
            </a:extLst>
          </p:cNvPr>
          <p:cNvSpPr>
            <a:spLocks noGrp="1"/>
          </p:cNvSpPr>
          <p:nvPr>
            <p:ph idx="1"/>
          </p:nvPr>
        </p:nvSpPr>
        <p:spPr/>
        <p:txBody>
          <a:bodyPr/>
          <a:lstStyle/>
          <a:p>
            <a:endParaRPr lang="en-US" dirty="0"/>
          </a:p>
        </p:txBody>
      </p:sp>
      <p:pic>
        <p:nvPicPr>
          <p:cNvPr id="37" name="Picture 36">
            <a:extLst>
              <a:ext uri="{FF2B5EF4-FFF2-40B4-BE49-F238E27FC236}">
                <a16:creationId xmlns:a16="http://schemas.microsoft.com/office/drawing/2014/main" id="{9142FCF6-ACE5-4F5A-AC35-840A9A80E2CB}"/>
              </a:ext>
            </a:extLst>
          </p:cNvPr>
          <p:cNvPicPr>
            <a:picLocks noChangeAspect="1"/>
          </p:cNvPicPr>
          <p:nvPr/>
        </p:nvPicPr>
        <p:blipFill rotWithShape="1">
          <a:blip r:embed="rId2"/>
          <a:srcRect l="27951" t="33868" r="26375" b="6004"/>
          <a:stretch/>
        </p:blipFill>
        <p:spPr>
          <a:xfrm>
            <a:off x="1365010" y="1916832"/>
            <a:ext cx="6519358" cy="4608512"/>
          </a:xfrm>
          <a:prstGeom prst="rect">
            <a:avLst/>
          </a:prstGeom>
        </p:spPr>
      </p:pic>
      <p:sp>
        <p:nvSpPr>
          <p:cNvPr id="5" name="Rectangle: Rounded Corners 4">
            <a:extLst>
              <a:ext uri="{FF2B5EF4-FFF2-40B4-BE49-F238E27FC236}">
                <a16:creationId xmlns:a16="http://schemas.microsoft.com/office/drawing/2014/main" id="{FF276B5F-C0D9-4AEB-81FB-566BE0BD44F9}"/>
              </a:ext>
            </a:extLst>
          </p:cNvPr>
          <p:cNvSpPr/>
          <p:nvPr/>
        </p:nvSpPr>
        <p:spPr>
          <a:xfrm>
            <a:off x="1619672" y="4005064"/>
            <a:ext cx="5832648" cy="172819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6865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F637-F90D-418E-B294-1C1040B311EE}"/>
              </a:ext>
            </a:extLst>
          </p:cNvPr>
          <p:cNvSpPr>
            <a:spLocks noGrp="1"/>
          </p:cNvSpPr>
          <p:nvPr>
            <p:ph type="title"/>
          </p:nvPr>
        </p:nvSpPr>
        <p:spPr/>
        <p:txBody>
          <a:bodyPr/>
          <a:lstStyle/>
          <a:p>
            <a:r>
              <a:rPr lang="en-GB" dirty="0"/>
              <a:t>But which test statistic to use?</a:t>
            </a:r>
            <a:endParaRPr lang="en-US" dirty="0"/>
          </a:p>
        </p:txBody>
      </p:sp>
      <p:sp>
        <p:nvSpPr>
          <p:cNvPr id="3" name="Content Placeholder 2">
            <a:extLst>
              <a:ext uri="{FF2B5EF4-FFF2-40B4-BE49-F238E27FC236}">
                <a16:creationId xmlns:a16="http://schemas.microsoft.com/office/drawing/2014/main" id="{BAB697CD-26E4-40F6-BFE0-D8E6C87B2BF1}"/>
              </a:ext>
            </a:extLst>
          </p:cNvPr>
          <p:cNvSpPr>
            <a:spLocks noGrp="1"/>
          </p:cNvSpPr>
          <p:nvPr>
            <p:ph idx="1"/>
          </p:nvPr>
        </p:nvSpPr>
        <p:spPr/>
        <p:txBody>
          <a:bodyPr>
            <a:normAutofit/>
          </a:bodyPr>
          <a:lstStyle/>
          <a:p>
            <a:r>
              <a:rPr lang="en-GB" sz="2400" dirty="0"/>
              <a:t>There exist many different tests: t-test, chi-squared test, F-test, etc.</a:t>
            </a:r>
          </a:p>
          <a:p>
            <a:r>
              <a:rPr lang="en-GB" sz="2400" dirty="0"/>
              <a:t>The choice depends on the data and research question. </a:t>
            </a:r>
          </a:p>
          <a:p>
            <a:r>
              <a:rPr lang="en-GB" sz="2400" dirty="0"/>
              <a:t>For example, the t-test can test the differences between two groups. </a:t>
            </a:r>
          </a:p>
          <a:p>
            <a:pPr marL="0" indent="0">
              <a:buNone/>
            </a:pPr>
            <a:endParaRPr lang="en-GB" dirty="0"/>
          </a:p>
        </p:txBody>
      </p:sp>
    </p:spTree>
    <p:extLst>
      <p:ext uri="{BB962C8B-B14F-4D97-AF65-F5344CB8AC3E}">
        <p14:creationId xmlns:p14="http://schemas.microsoft.com/office/powerpoint/2010/main" val="73145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information here:</a:t>
            </a:r>
            <a:endParaRPr lang="fr-BE" dirty="0"/>
          </a:p>
        </p:txBody>
      </p:sp>
      <p:sp>
        <p:nvSpPr>
          <p:cNvPr id="3" name="Content Placeholder 2"/>
          <p:cNvSpPr>
            <a:spLocks noGrp="1"/>
          </p:cNvSpPr>
          <p:nvPr>
            <p:ph idx="1"/>
          </p:nvPr>
        </p:nvSpPr>
        <p:spPr/>
        <p:txBody>
          <a:bodyPr/>
          <a:lstStyle/>
          <a:p>
            <a:pPr marL="114300" indent="0">
              <a:buNone/>
            </a:pPr>
            <a:endParaRPr lang="fr-BE" dirty="0"/>
          </a:p>
        </p:txBody>
      </p:sp>
      <p:pic>
        <p:nvPicPr>
          <p:cNvPr id="1026" name="Picture 2" descr="https://ci5.googleusercontent.com/proxy/ex6yvOeeKV_08efzpPFjDJ9tvfKiSX3ToYpqRS5d97PM9BZHvF6CqvYb1DYh04gjmRuh32F99AXuiBnBfpo9Fww0Ex-cHnFPQWso96fDAQ=s0-d-e1-ft#https://benjamins.com/covers/3d_flat_225x300/z_195_p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060848"/>
            <a:ext cx="3156942"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80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3E05-03EC-4A0F-AE3C-B1E5E2986AAD}"/>
              </a:ext>
            </a:extLst>
          </p:cNvPr>
          <p:cNvSpPr>
            <a:spLocks noGrp="1"/>
          </p:cNvSpPr>
          <p:nvPr>
            <p:ph type="title"/>
          </p:nvPr>
        </p:nvSpPr>
        <p:spPr/>
        <p:txBody>
          <a:bodyPr/>
          <a:lstStyle/>
          <a:p>
            <a:r>
              <a:rPr lang="en-US" dirty="0"/>
              <a:t>t-test in R</a:t>
            </a:r>
          </a:p>
        </p:txBody>
      </p:sp>
      <p:sp>
        <p:nvSpPr>
          <p:cNvPr id="3" name="Content Placeholder 2">
            <a:extLst>
              <a:ext uri="{FF2B5EF4-FFF2-40B4-BE49-F238E27FC236}">
                <a16:creationId xmlns:a16="http://schemas.microsoft.com/office/drawing/2014/main" id="{60DEEE35-366B-40BB-8EE2-73406796E691}"/>
              </a:ext>
            </a:extLst>
          </p:cNvPr>
          <p:cNvSpPr>
            <a:spLocks noGrp="1"/>
          </p:cNvSpPr>
          <p:nvPr>
            <p:ph idx="1"/>
          </p:nvPr>
        </p:nvSpPr>
        <p:spPr/>
        <p:txBody>
          <a:bodyPr>
            <a:normAutofit fontScale="92500" lnSpcReduction="10000"/>
          </a:bodyPr>
          <a:lstStyle/>
          <a:p>
            <a:pPr marL="0" indent="0">
              <a:buNone/>
            </a:pPr>
            <a:r>
              <a:rPr lang="en-GB" b="1" dirty="0">
                <a:solidFill>
                  <a:srgbClr val="0000CC"/>
                </a:solidFill>
                <a:latin typeface="Courier New" panose="02070309020205020404" pitchFamily="49" charset="0"/>
                <a:cs typeface="Courier New" panose="02070309020205020404" pitchFamily="49" charset="0"/>
              </a:rPr>
              <a:t>&gt; </a:t>
            </a:r>
            <a:r>
              <a:rPr lang="en-GB" b="1" dirty="0" err="1">
                <a:solidFill>
                  <a:srgbClr val="0000CC"/>
                </a:solidFill>
                <a:latin typeface="Courier New" panose="02070309020205020404" pitchFamily="49" charset="0"/>
                <a:cs typeface="Courier New" panose="02070309020205020404" pitchFamily="49" charset="0"/>
              </a:rPr>
              <a:t>t.test</a:t>
            </a:r>
            <a:r>
              <a:rPr lang="en-GB" b="1" dirty="0">
                <a:solidFill>
                  <a:srgbClr val="0000CC"/>
                </a:solidFill>
                <a:latin typeface="Courier New" panose="02070309020205020404" pitchFamily="49" charset="0"/>
                <a:cs typeface="Courier New" panose="02070309020205020404" pitchFamily="49" charset="0"/>
              </a:rPr>
              <a:t>(s, s2, alternative = "greater")</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Welch Two Sample t-test</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data:  s and s2</a:t>
            </a:r>
          </a:p>
          <a:p>
            <a:pPr marL="0" indent="0">
              <a:buNone/>
            </a:pPr>
            <a:r>
              <a:rPr lang="en-GB" b="1" dirty="0">
                <a:solidFill>
                  <a:srgbClr val="FF0000"/>
                </a:solidFill>
                <a:latin typeface="Courier New" panose="02070309020205020404" pitchFamily="49" charset="0"/>
                <a:cs typeface="Courier New" panose="02070309020205020404" pitchFamily="49" charset="0"/>
              </a:rPr>
              <a:t>t = 13.69, df = 1998, p-value &lt; 2.2e-16</a:t>
            </a:r>
          </a:p>
          <a:p>
            <a:pPr marL="0" indent="0">
              <a:buNone/>
            </a:pPr>
            <a:r>
              <a:rPr lang="en-GB" dirty="0">
                <a:latin typeface="Courier New" panose="02070309020205020404" pitchFamily="49" charset="0"/>
                <a:cs typeface="Courier New" panose="02070309020205020404" pitchFamily="49" charset="0"/>
              </a:rPr>
              <a:t>alternative hypothesis: true difference in means is greater than 0</a:t>
            </a:r>
          </a:p>
          <a:p>
            <a:pPr marL="0" indent="0">
              <a:buNone/>
            </a:pPr>
            <a:r>
              <a:rPr lang="en-GB" dirty="0">
                <a:latin typeface="Courier New" panose="02070309020205020404" pitchFamily="49" charset="0"/>
                <a:cs typeface="Courier New" panose="02070309020205020404" pitchFamily="49" charset="0"/>
              </a:rPr>
              <a:t>95 percent confidence interval:</a:t>
            </a:r>
          </a:p>
          <a:p>
            <a:pPr marL="0" indent="0">
              <a:buNone/>
            </a:pPr>
            <a:r>
              <a:rPr lang="en-GB" dirty="0">
                <a:latin typeface="Courier New" panose="02070309020205020404" pitchFamily="49" charset="0"/>
                <a:cs typeface="Courier New" panose="02070309020205020404" pitchFamily="49" charset="0"/>
              </a:rPr>
              <a:t> 0.5282617       Inf</a:t>
            </a:r>
          </a:p>
          <a:p>
            <a:pPr marL="0" indent="0">
              <a:buNone/>
            </a:pPr>
            <a:r>
              <a:rPr lang="en-GB" dirty="0">
                <a:latin typeface="Courier New" panose="02070309020205020404" pitchFamily="49" charset="0"/>
                <a:cs typeface="Courier New" panose="02070309020205020404" pitchFamily="49" charset="0"/>
              </a:rPr>
              <a:t>sample estimates:</a:t>
            </a:r>
          </a:p>
          <a:p>
            <a:pPr marL="0" indent="0">
              <a:buNone/>
            </a:pPr>
            <a:r>
              <a:rPr lang="en-GB" dirty="0">
                <a:latin typeface="Courier New" panose="02070309020205020404" pitchFamily="49" charset="0"/>
                <a:cs typeface="Courier New" panose="02070309020205020404" pitchFamily="49" charset="0"/>
              </a:rPr>
              <a:t>mean of x mean of y </a:t>
            </a:r>
          </a:p>
          <a:p>
            <a:pPr marL="0" indent="0">
              <a:buNone/>
            </a:pPr>
            <a:r>
              <a:rPr lang="en-GB" dirty="0">
                <a:latin typeface="Courier New" panose="02070309020205020404" pitchFamily="49" charset="0"/>
                <a:cs typeface="Courier New" panose="02070309020205020404" pitchFamily="49" charset="0"/>
              </a:rPr>
              <a:t> 6.008368  5.407930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67944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0391-33A7-4BB1-AD74-1CE1C5C4175B}"/>
              </a:ext>
            </a:extLst>
          </p:cNvPr>
          <p:cNvSpPr>
            <a:spLocks noGrp="1"/>
          </p:cNvSpPr>
          <p:nvPr>
            <p:ph type="title"/>
          </p:nvPr>
        </p:nvSpPr>
        <p:spPr/>
        <p:txBody>
          <a:bodyPr/>
          <a:lstStyle/>
          <a:p>
            <a:r>
              <a:rPr lang="en-US" dirty="0"/>
              <a:t>Where does the p-value come from?</a:t>
            </a:r>
          </a:p>
        </p:txBody>
      </p:sp>
      <p:sp>
        <p:nvSpPr>
          <p:cNvPr id="3" name="Content Placeholder 2">
            <a:extLst>
              <a:ext uri="{FF2B5EF4-FFF2-40B4-BE49-F238E27FC236}">
                <a16:creationId xmlns:a16="http://schemas.microsoft.com/office/drawing/2014/main" id="{1AC37370-B3C3-47CD-945A-7259625B050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31D9024-3D9E-4486-9FCB-80BBC0DAF34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881336"/>
            <a:ext cx="5486400" cy="4572000"/>
          </a:xfrm>
          <a:prstGeom prst="rect">
            <a:avLst/>
          </a:prstGeom>
          <a:noFill/>
          <a:ln>
            <a:noFill/>
          </a:ln>
        </p:spPr>
      </p:pic>
    </p:spTree>
    <p:extLst>
      <p:ext uri="{BB962C8B-B14F-4D97-AF65-F5344CB8AC3E}">
        <p14:creationId xmlns:p14="http://schemas.microsoft.com/office/powerpoint/2010/main" val="864226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2B2C-B4E0-4A97-AF61-80D5D32DF520}"/>
              </a:ext>
            </a:extLst>
          </p:cNvPr>
          <p:cNvSpPr>
            <a:spLocks noGrp="1"/>
          </p:cNvSpPr>
          <p:nvPr>
            <p:ph type="title"/>
          </p:nvPr>
        </p:nvSpPr>
        <p:spPr/>
        <p:txBody>
          <a:bodyPr/>
          <a:lstStyle/>
          <a:p>
            <a:r>
              <a:rPr lang="en-US" dirty="0"/>
              <a:t>The meaning of the p-value</a:t>
            </a:r>
          </a:p>
        </p:txBody>
      </p:sp>
      <p:sp>
        <p:nvSpPr>
          <p:cNvPr id="3" name="Content Placeholder 2">
            <a:extLst>
              <a:ext uri="{FF2B5EF4-FFF2-40B4-BE49-F238E27FC236}">
                <a16:creationId xmlns:a16="http://schemas.microsoft.com/office/drawing/2014/main" id="{42AFE3BC-CE06-494B-ADBA-D875721960AA}"/>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sz="2400" dirty="0"/>
              <a:t>the probability of finding the observed, or more extreme, test statistic  (here: t-statistic) when the null hypothesis (here: no difference) is true.</a:t>
            </a:r>
            <a:endParaRPr lang="en-US" sz="2400" dirty="0"/>
          </a:p>
        </p:txBody>
      </p:sp>
    </p:spTree>
    <p:extLst>
      <p:ext uri="{BB962C8B-B14F-4D97-AF65-F5344CB8AC3E}">
        <p14:creationId xmlns:p14="http://schemas.microsoft.com/office/powerpoint/2010/main" val="2271030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24C3-9221-48B5-90E3-9BC90ED0E49A}"/>
              </a:ext>
            </a:extLst>
          </p:cNvPr>
          <p:cNvSpPr>
            <a:spLocks noGrp="1"/>
          </p:cNvSpPr>
          <p:nvPr>
            <p:ph type="title"/>
          </p:nvPr>
        </p:nvSpPr>
        <p:spPr>
          <a:xfrm>
            <a:off x="628650" y="365126"/>
            <a:ext cx="7886700" cy="1325563"/>
          </a:xfrm>
        </p:spPr>
        <p:txBody>
          <a:bodyPr/>
          <a:lstStyle/>
          <a:p>
            <a:r>
              <a:rPr lang="en-GB" dirty="0"/>
              <a:t>Reject or not reject the null hypothesis</a:t>
            </a:r>
            <a:endParaRPr lang="en-US" dirty="0"/>
          </a:p>
        </p:txBody>
      </p:sp>
      <p:sp>
        <p:nvSpPr>
          <p:cNvPr id="3" name="Content Placeholder 2">
            <a:extLst>
              <a:ext uri="{FF2B5EF4-FFF2-40B4-BE49-F238E27FC236}">
                <a16:creationId xmlns:a16="http://schemas.microsoft.com/office/drawing/2014/main" id="{C13F1FB0-6DFE-4A5A-9316-672A86293263}"/>
              </a:ext>
            </a:extLst>
          </p:cNvPr>
          <p:cNvSpPr>
            <a:spLocks noGrp="1"/>
          </p:cNvSpPr>
          <p:nvPr>
            <p:ph idx="1"/>
          </p:nvPr>
        </p:nvSpPr>
        <p:spPr/>
        <p:txBody>
          <a:bodyPr/>
          <a:lstStyle/>
          <a:p>
            <a:endParaRPr lang="en-US" dirty="0"/>
          </a:p>
        </p:txBody>
      </p:sp>
      <p:pic>
        <p:nvPicPr>
          <p:cNvPr id="37" name="Picture 36">
            <a:extLst>
              <a:ext uri="{FF2B5EF4-FFF2-40B4-BE49-F238E27FC236}">
                <a16:creationId xmlns:a16="http://schemas.microsoft.com/office/drawing/2014/main" id="{9142FCF6-ACE5-4F5A-AC35-840A9A80E2CB}"/>
              </a:ext>
            </a:extLst>
          </p:cNvPr>
          <p:cNvPicPr>
            <a:picLocks noChangeAspect="1"/>
          </p:cNvPicPr>
          <p:nvPr/>
        </p:nvPicPr>
        <p:blipFill rotWithShape="1">
          <a:blip r:embed="rId2"/>
          <a:srcRect l="27951" t="33868" r="26375" b="6004"/>
          <a:stretch/>
        </p:blipFill>
        <p:spPr>
          <a:xfrm>
            <a:off x="1365010" y="1916832"/>
            <a:ext cx="6519358" cy="4608512"/>
          </a:xfrm>
          <a:prstGeom prst="rect">
            <a:avLst/>
          </a:prstGeom>
        </p:spPr>
      </p:pic>
      <p:sp>
        <p:nvSpPr>
          <p:cNvPr id="5" name="Rectangle: Rounded Corners 4">
            <a:extLst>
              <a:ext uri="{FF2B5EF4-FFF2-40B4-BE49-F238E27FC236}">
                <a16:creationId xmlns:a16="http://schemas.microsoft.com/office/drawing/2014/main" id="{8A442158-A548-4D14-B7D2-41F62856D8F9}"/>
              </a:ext>
            </a:extLst>
          </p:cNvPr>
          <p:cNvSpPr/>
          <p:nvPr/>
        </p:nvSpPr>
        <p:spPr>
          <a:xfrm>
            <a:off x="3059832" y="5805264"/>
            <a:ext cx="3096344" cy="79208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887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B7BF-4D44-4FEE-8EF2-438C9F51BC02}"/>
              </a:ext>
            </a:extLst>
          </p:cNvPr>
          <p:cNvSpPr>
            <a:spLocks noGrp="1"/>
          </p:cNvSpPr>
          <p:nvPr>
            <p:ph type="title"/>
          </p:nvPr>
        </p:nvSpPr>
        <p:spPr/>
        <p:txBody>
          <a:bodyPr/>
          <a:lstStyle/>
          <a:p>
            <a:r>
              <a:rPr lang="en-GB" dirty="0"/>
              <a:t>Reject or not to reject the null?</a:t>
            </a:r>
            <a:endParaRPr lang="en-US" dirty="0"/>
          </a:p>
        </p:txBody>
      </p:sp>
      <p:sp>
        <p:nvSpPr>
          <p:cNvPr id="3" name="Content Placeholder 2">
            <a:extLst>
              <a:ext uri="{FF2B5EF4-FFF2-40B4-BE49-F238E27FC236}">
                <a16:creationId xmlns:a16="http://schemas.microsoft.com/office/drawing/2014/main" id="{ACC5A339-8F9F-4769-84EC-141F2EC8B420}"/>
              </a:ext>
            </a:extLst>
          </p:cNvPr>
          <p:cNvSpPr>
            <a:spLocks noGrp="1"/>
          </p:cNvSpPr>
          <p:nvPr>
            <p:ph idx="1"/>
          </p:nvPr>
        </p:nvSpPr>
        <p:spPr/>
        <p:txBody>
          <a:bodyPr/>
          <a:lstStyle/>
          <a:p>
            <a:r>
              <a:rPr lang="en-GB" dirty="0"/>
              <a:t>If a </a:t>
            </a:r>
            <a:r>
              <a:rPr lang="en-GB" i="1" dirty="0"/>
              <a:t>p</a:t>
            </a:r>
            <a:r>
              <a:rPr lang="en-GB" dirty="0"/>
              <a:t>-value is smaller the </a:t>
            </a:r>
            <a:r>
              <a:rPr lang="en-GB" b="1" dirty="0"/>
              <a:t>significance level</a:t>
            </a:r>
            <a:r>
              <a:rPr lang="en-GB" dirty="0"/>
              <a:t> (usually 0.05, or 5%), then the null hypothesis is rejected, and one has grounds to believe that the result is not due to chance. Therefore, one can conclude that there is indeed a difference between the groups, association between the variables, etc., depending on the research hypothesis and statistical test. </a:t>
            </a:r>
          </a:p>
          <a:p>
            <a:r>
              <a:rPr lang="en-GB" dirty="0"/>
              <a:t>If the </a:t>
            </a:r>
            <a:r>
              <a:rPr lang="en-GB" i="1" dirty="0"/>
              <a:t>p</a:t>
            </a:r>
            <a:r>
              <a:rPr lang="en-GB" dirty="0"/>
              <a:t>-value is larger than this conventional value, then the null hypothesis cannot be rejected, and you can conclude that there is no sufficient evidence that the groups are different (or the variables are correlated, associated, etc.).</a:t>
            </a:r>
          </a:p>
          <a:p>
            <a:r>
              <a:rPr lang="en-GB" dirty="0"/>
              <a:t>In our case, the p-value is extremely small. Therefore, we can reject the null hypothesis of no difference.</a:t>
            </a:r>
            <a:endParaRPr lang="en-US" dirty="0"/>
          </a:p>
        </p:txBody>
      </p:sp>
    </p:spTree>
    <p:extLst>
      <p:ext uri="{BB962C8B-B14F-4D97-AF65-F5344CB8AC3E}">
        <p14:creationId xmlns:p14="http://schemas.microsoft.com/office/powerpoint/2010/main" val="3951955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8456-6514-4664-924E-C3BCC477EF05}"/>
              </a:ext>
            </a:extLst>
          </p:cNvPr>
          <p:cNvSpPr>
            <a:spLocks noGrp="1"/>
          </p:cNvSpPr>
          <p:nvPr>
            <p:ph type="title"/>
          </p:nvPr>
        </p:nvSpPr>
        <p:spPr/>
        <p:txBody>
          <a:bodyPr/>
          <a:lstStyle/>
          <a:p>
            <a:r>
              <a:rPr lang="en-US" dirty="0"/>
              <a:t>Presumption of innocence</a:t>
            </a:r>
          </a:p>
        </p:txBody>
      </p:sp>
      <p:sp>
        <p:nvSpPr>
          <p:cNvPr id="3" name="Content Placeholder 2">
            <a:extLst>
              <a:ext uri="{FF2B5EF4-FFF2-40B4-BE49-F238E27FC236}">
                <a16:creationId xmlns:a16="http://schemas.microsoft.com/office/drawing/2014/main" id="{8E84C92D-ACA6-48FC-9198-FC40AB26F270}"/>
              </a:ext>
            </a:extLst>
          </p:cNvPr>
          <p:cNvSpPr>
            <a:spLocks noGrp="1"/>
          </p:cNvSpPr>
          <p:nvPr>
            <p:ph idx="1"/>
          </p:nvPr>
        </p:nvSpPr>
        <p:spPr/>
        <p:txBody>
          <a:bodyPr/>
          <a:lstStyle/>
          <a:p>
            <a:r>
              <a:rPr lang="en-US" dirty="0"/>
              <a:t>The logic of null hypothesis testing is similar to a judicial procedure based on the presumption of innocence (Feinberg 1971). </a:t>
            </a:r>
          </a:p>
          <a:p>
            <a:r>
              <a:rPr lang="en-US" dirty="0"/>
              <a:t>The presumption of innocence can be expressed in statistical terms as the null hypothesis that a defendant is innocent. </a:t>
            </a:r>
          </a:p>
          <a:p>
            <a:r>
              <a:rPr lang="en-US" dirty="0"/>
              <a:t>This null hypothesis is discarded if there is compelling evidence that it is false. </a:t>
            </a:r>
          </a:p>
          <a:p>
            <a:r>
              <a:rPr lang="en-US" dirty="0"/>
              <a:t>If there is reasonable doubt, the defendant must be acquitted. </a:t>
            </a:r>
          </a:p>
          <a:p>
            <a:r>
              <a:rPr lang="en-US" dirty="0"/>
              <a:t>Importantly, the jury comes with the verdict “Guilty” or “Not Guilty”, but the latter does not mean “Innocent”. “Not guilty” means only that guilt has not been proven. </a:t>
            </a:r>
          </a:p>
          <a:p>
            <a:endParaRPr lang="en-US" dirty="0"/>
          </a:p>
        </p:txBody>
      </p:sp>
    </p:spTree>
    <p:extLst>
      <p:ext uri="{BB962C8B-B14F-4D97-AF65-F5344CB8AC3E}">
        <p14:creationId xmlns:p14="http://schemas.microsoft.com/office/powerpoint/2010/main" val="1577795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BEC7-DAD2-458E-8B32-875BA428DC78}"/>
              </a:ext>
            </a:extLst>
          </p:cNvPr>
          <p:cNvSpPr>
            <a:spLocks noGrp="1"/>
          </p:cNvSpPr>
          <p:nvPr>
            <p:ph type="title"/>
          </p:nvPr>
        </p:nvSpPr>
        <p:spPr/>
        <p:txBody>
          <a:bodyPr/>
          <a:lstStyle/>
          <a:p>
            <a:r>
              <a:rPr lang="de-DE" dirty="0"/>
              <a:t>Type I and Type II errors</a:t>
            </a:r>
            <a:endParaRPr lang="en-US" dirty="0"/>
          </a:p>
        </p:txBody>
      </p:sp>
      <p:graphicFrame>
        <p:nvGraphicFramePr>
          <p:cNvPr id="8" name="Content Placeholder 7">
            <a:extLst>
              <a:ext uri="{FF2B5EF4-FFF2-40B4-BE49-F238E27FC236}">
                <a16:creationId xmlns:a16="http://schemas.microsoft.com/office/drawing/2014/main" id="{DA367A69-3A2E-4E9D-9EB3-A3D0885F85B3}"/>
              </a:ext>
            </a:extLst>
          </p:cNvPr>
          <p:cNvGraphicFramePr>
            <a:graphicFrameLocks noGrp="1"/>
          </p:cNvGraphicFramePr>
          <p:nvPr>
            <p:ph idx="1"/>
            <p:extLst>
              <p:ext uri="{D42A27DB-BD31-4B8C-83A1-F6EECF244321}">
                <p14:modId xmlns:p14="http://schemas.microsoft.com/office/powerpoint/2010/main" val="3283954303"/>
              </p:ext>
            </p:extLst>
          </p:nvPr>
        </p:nvGraphicFramePr>
        <p:xfrm>
          <a:off x="628650" y="2060848"/>
          <a:ext cx="7886699" cy="3628612"/>
        </p:xfrm>
        <a:graphic>
          <a:graphicData uri="http://schemas.openxmlformats.org/drawingml/2006/table">
            <a:tbl>
              <a:tblPr firstRow="1" firstCol="1" bandRow="1"/>
              <a:tblGrid>
                <a:gridCol w="2628608">
                  <a:extLst>
                    <a:ext uri="{9D8B030D-6E8A-4147-A177-3AD203B41FA5}">
                      <a16:colId xmlns:a16="http://schemas.microsoft.com/office/drawing/2014/main" val="192347180"/>
                    </a:ext>
                  </a:extLst>
                </a:gridCol>
                <a:gridCol w="2628608">
                  <a:extLst>
                    <a:ext uri="{9D8B030D-6E8A-4147-A177-3AD203B41FA5}">
                      <a16:colId xmlns:a16="http://schemas.microsoft.com/office/drawing/2014/main" val="1122549763"/>
                    </a:ext>
                  </a:extLst>
                </a:gridCol>
                <a:gridCol w="2629483">
                  <a:extLst>
                    <a:ext uri="{9D8B030D-6E8A-4147-A177-3AD203B41FA5}">
                      <a16:colId xmlns:a16="http://schemas.microsoft.com/office/drawing/2014/main" val="2747568928"/>
                    </a:ext>
                  </a:extLst>
                </a:gridCol>
              </a:tblGrid>
              <a:tr h="1152128">
                <a:tc>
                  <a:txBody>
                    <a:bodyPr/>
                    <a:lstStyle/>
                    <a:p>
                      <a:pPr marL="0" marR="0">
                        <a:lnSpc>
                          <a:spcPct val="150000"/>
                        </a:lnSpc>
                        <a:spcBef>
                          <a:spcPts val="0"/>
                        </a:spcBef>
                        <a:spcAft>
                          <a:spcPts val="0"/>
                        </a:spcAft>
                      </a:pPr>
                      <a:r>
                        <a:rPr lang="en-US" sz="1200" dirty="0">
                          <a:solidFill>
                            <a:srgbClr val="000000"/>
                          </a:solidFill>
                          <a:effectLst/>
                          <a:latin typeface="Times New Roman" panose="02020603050405020304" pitchFamily="18" charset="0"/>
                          <a:ea typeface="Yu Mincho" panose="02020400000000000000" pitchFamily="18" charset="-128"/>
                          <a:cs typeface="Minion Pro"/>
                        </a:rPr>
                        <a:t> </a:t>
                      </a:r>
                      <a:endParaRPr lang="en-US" sz="1200" dirty="0">
                        <a:solidFill>
                          <a:srgbClr val="000000"/>
                        </a:solidFill>
                        <a:effectLst/>
                        <a:latin typeface="Minion Pro"/>
                        <a:ea typeface="Yu Mincho" panose="02020400000000000000" pitchFamily="18" charset="-128"/>
                        <a:cs typeface="Minion Pr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000" dirty="0">
                          <a:solidFill>
                            <a:srgbClr val="000000"/>
                          </a:solidFill>
                          <a:effectLst/>
                          <a:latin typeface="+mn-lt"/>
                          <a:ea typeface="Yu Mincho" panose="02020400000000000000" pitchFamily="18" charset="-128"/>
                          <a:cs typeface="Minion Pro"/>
                        </a:rPr>
                        <a:t>Real world: the null hypothesis is false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000" dirty="0">
                          <a:solidFill>
                            <a:srgbClr val="000000"/>
                          </a:solidFill>
                          <a:effectLst/>
                          <a:latin typeface="+mn-lt"/>
                          <a:ea typeface="Yu Mincho" panose="02020400000000000000" pitchFamily="18" charset="-128"/>
                          <a:cs typeface="Minion Pro"/>
                        </a:rPr>
                        <a:t>Real world: the null hypothesis is true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5021060"/>
                  </a:ext>
                </a:extLst>
              </a:tr>
              <a:tr h="1152128">
                <a:tc>
                  <a:txBody>
                    <a:bodyPr/>
                    <a:lstStyle/>
                    <a:p>
                      <a:pPr marL="0" marR="0">
                        <a:lnSpc>
                          <a:spcPct val="150000"/>
                        </a:lnSpc>
                        <a:spcBef>
                          <a:spcPts val="0"/>
                        </a:spcBef>
                        <a:spcAft>
                          <a:spcPts val="0"/>
                        </a:spcAft>
                      </a:pPr>
                      <a:r>
                        <a:rPr lang="en-US" sz="2000" dirty="0">
                          <a:solidFill>
                            <a:srgbClr val="000000"/>
                          </a:solidFill>
                          <a:effectLst/>
                          <a:latin typeface="+mn-lt"/>
                          <a:ea typeface="Yu Mincho" panose="02020400000000000000" pitchFamily="18" charset="-128"/>
                          <a:cs typeface="Times New Roman" panose="02020603050405020304" pitchFamily="18" charset="0"/>
                        </a:rPr>
                        <a:t>Statistical Model: reject the null hypothesis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000" dirty="0">
                          <a:solidFill>
                            <a:srgbClr val="000000"/>
                          </a:solidFill>
                          <a:effectLst/>
                          <a:latin typeface="+mn-lt"/>
                          <a:ea typeface="Yu Mincho" panose="02020400000000000000" pitchFamily="18" charset="-128"/>
                          <a:cs typeface="Minion Pro"/>
                        </a:rPr>
                        <a:t>correct rejection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000" dirty="0">
                          <a:solidFill>
                            <a:srgbClr val="000000"/>
                          </a:solidFill>
                          <a:effectLst/>
                          <a:latin typeface="+mn-lt"/>
                          <a:ea typeface="Yu Mincho" panose="02020400000000000000" pitchFamily="18" charset="-128"/>
                          <a:cs typeface="Minion Pro"/>
                        </a:rPr>
                        <a:t>Type I 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7871531"/>
                  </a:ext>
                </a:extLst>
              </a:tr>
              <a:tr h="1152128">
                <a:tc>
                  <a:txBody>
                    <a:bodyPr/>
                    <a:lstStyle/>
                    <a:p>
                      <a:pPr marL="0" marR="0">
                        <a:lnSpc>
                          <a:spcPct val="150000"/>
                        </a:lnSpc>
                        <a:spcBef>
                          <a:spcPts val="0"/>
                        </a:spcBef>
                        <a:spcAft>
                          <a:spcPts val="0"/>
                        </a:spcAft>
                      </a:pPr>
                      <a:r>
                        <a:rPr lang="en-US" sz="2000" dirty="0">
                          <a:solidFill>
                            <a:srgbClr val="000000"/>
                          </a:solidFill>
                          <a:effectLst/>
                          <a:latin typeface="+mn-lt"/>
                          <a:ea typeface="Yu Mincho" panose="02020400000000000000" pitchFamily="18" charset="-128"/>
                          <a:cs typeface="Times New Roman" panose="02020603050405020304" pitchFamily="18" charset="0"/>
                        </a:rPr>
                        <a:t>Statistical Model: do not reject the null hypothesis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000" dirty="0">
                          <a:solidFill>
                            <a:srgbClr val="000000"/>
                          </a:solidFill>
                          <a:effectLst/>
                          <a:latin typeface="+mn-lt"/>
                          <a:ea typeface="Yu Mincho" panose="02020400000000000000" pitchFamily="18" charset="-128"/>
                          <a:cs typeface="Minion Pro"/>
                        </a:rPr>
                        <a:t>Type II 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000" dirty="0">
                          <a:solidFill>
                            <a:srgbClr val="000000"/>
                          </a:solidFill>
                          <a:effectLst/>
                          <a:latin typeface="+mn-lt"/>
                          <a:ea typeface="Yu Mincho" panose="02020400000000000000" pitchFamily="18" charset="-128"/>
                          <a:cs typeface="Minion Pro"/>
                        </a:rPr>
                        <a:t>correct non-rejection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7993474"/>
                  </a:ext>
                </a:extLst>
              </a:tr>
            </a:tbl>
          </a:graphicData>
        </a:graphic>
      </p:graphicFrame>
      <p:sp>
        <p:nvSpPr>
          <p:cNvPr id="9" name="Rectangle 2">
            <a:extLst>
              <a:ext uri="{FF2B5EF4-FFF2-40B4-BE49-F238E27FC236}">
                <a16:creationId xmlns:a16="http://schemas.microsoft.com/office/drawing/2014/main" id="{F14C2E3B-5980-4C4C-9CFD-390EBE4A3B7B}"/>
              </a:ext>
            </a:extLst>
          </p:cNvPr>
          <p:cNvSpPr>
            <a:spLocks noChangeArrowheads="1"/>
          </p:cNvSpPr>
          <p:nvPr/>
        </p:nvSpPr>
        <p:spPr bwMode="auto">
          <a:xfrm>
            <a:off x="1709738" y="3222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61990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FB607-1742-4FE7-8ECC-737D60BCC38B}"/>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CFC4F39B-DB29-4E7B-B1DE-620DC95C4BB2}"/>
              </a:ext>
            </a:extLst>
          </p:cNvPr>
          <p:cNvSpPr>
            <a:spLocks noGrp="1"/>
          </p:cNvSpPr>
          <p:nvPr>
            <p:ph idx="1"/>
          </p:nvPr>
        </p:nvSpPr>
        <p:spPr/>
        <p:txBody>
          <a:bodyPr>
            <a:normAutofit/>
          </a:bodyPr>
          <a:lstStyle/>
          <a:p>
            <a:r>
              <a:rPr lang="en-US" sz="2400" dirty="0"/>
              <a:t>Using the analogy with a jury trial, what are the four outcomes for the defendant? Which correspond to Type I and Type II?</a:t>
            </a:r>
          </a:p>
          <a:p>
            <a:r>
              <a:rPr lang="en-US" sz="2400" dirty="0"/>
              <a:t>What are the four outcomes for our case study of language and music?</a:t>
            </a:r>
          </a:p>
        </p:txBody>
      </p:sp>
    </p:spTree>
    <p:extLst>
      <p:ext uri="{BB962C8B-B14F-4D97-AF65-F5344CB8AC3E}">
        <p14:creationId xmlns:p14="http://schemas.microsoft.com/office/powerpoint/2010/main" val="2107630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FB71-DF70-4B42-B795-DFDBB18A9D58}"/>
              </a:ext>
            </a:extLst>
          </p:cNvPr>
          <p:cNvSpPr>
            <a:spLocks noGrp="1"/>
          </p:cNvSpPr>
          <p:nvPr>
            <p:ph type="title"/>
          </p:nvPr>
        </p:nvSpPr>
        <p:spPr/>
        <p:txBody>
          <a:bodyPr/>
          <a:lstStyle/>
          <a:p>
            <a:r>
              <a:rPr lang="en-US" dirty="0"/>
              <a:t>Significance level and power</a:t>
            </a:r>
          </a:p>
        </p:txBody>
      </p:sp>
      <p:sp>
        <p:nvSpPr>
          <p:cNvPr id="3" name="Content Placeholder 2">
            <a:extLst>
              <a:ext uri="{FF2B5EF4-FFF2-40B4-BE49-F238E27FC236}">
                <a16:creationId xmlns:a16="http://schemas.microsoft.com/office/drawing/2014/main" id="{0E98D261-24D0-4CBB-BBEB-CDE843F6D54B}"/>
              </a:ext>
            </a:extLst>
          </p:cNvPr>
          <p:cNvSpPr>
            <a:spLocks noGrp="1"/>
          </p:cNvSpPr>
          <p:nvPr>
            <p:ph idx="1"/>
          </p:nvPr>
        </p:nvSpPr>
        <p:spPr/>
        <p:txBody>
          <a:bodyPr/>
          <a:lstStyle/>
          <a:p>
            <a:pPr marL="285750" indent="-285750"/>
            <a:r>
              <a:rPr lang="en-US" sz="2400" dirty="0"/>
              <a:t>The significance level of 0.05 is our tolerance for Type I error.</a:t>
            </a:r>
          </a:p>
          <a:p>
            <a:pPr marL="285750" indent="-285750"/>
            <a:r>
              <a:rPr lang="en-US" sz="2400" dirty="0"/>
              <a:t>Type II error determines the </a:t>
            </a:r>
            <a:r>
              <a:rPr lang="en-US" sz="2400" b="1" dirty="0"/>
              <a:t>power</a:t>
            </a:r>
            <a:r>
              <a:rPr lang="en-US" sz="2400" dirty="0"/>
              <a:t> of a statistical test (the chances that the false null will be rejected). It depends on sample size (the more the better) and effect size (the larger the difference, the easier it is to detect it).</a:t>
            </a:r>
          </a:p>
          <a:p>
            <a:endParaRPr lang="en-US" dirty="0"/>
          </a:p>
        </p:txBody>
      </p:sp>
    </p:spTree>
    <p:extLst>
      <p:ext uri="{BB962C8B-B14F-4D97-AF65-F5344CB8AC3E}">
        <p14:creationId xmlns:p14="http://schemas.microsoft.com/office/powerpoint/2010/main" val="2398759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3906-3F6B-4286-9822-0F7476FEA1C0}"/>
              </a:ext>
            </a:extLst>
          </p:cNvPr>
          <p:cNvSpPr>
            <a:spLocks noGrp="1"/>
          </p:cNvSpPr>
          <p:nvPr>
            <p:ph type="title"/>
          </p:nvPr>
        </p:nvSpPr>
        <p:spPr/>
        <p:txBody>
          <a:bodyPr/>
          <a:lstStyle/>
          <a:p>
            <a:r>
              <a:rPr lang="en-US" dirty="0"/>
              <a:t>What statistics cannot do for you</a:t>
            </a:r>
          </a:p>
        </p:txBody>
      </p:sp>
      <p:sp>
        <p:nvSpPr>
          <p:cNvPr id="3" name="Content Placeholder 2">
            <a:extLst>
              <a:ext uri="{FF2B5EF4-FFF2-40B4-BE49-F238E27FC236}">
                <a16:creationId xmlns:a16="http://schemas.microsoft.com/office/drawing/2014/main" id="{62B2FE07-CC5B-4062-9647-4EFA2BCD6E61}"/>
              </a:ext>
            </a:extLst>
          </p:cNvPr>
          <p:cNvSpPr>
            <a:spLocks noGrp="1"/>
          </p:cNvSpPr>
          <p:nvPr>
            <p:ph idx="1"/>
          </p:nvPr>
        </p:nvSpPr>
        <p:spPr/>
        <p:txBody>
          <a:bodyPr>
            <a:normAutofit fontScale="77500" lnSpcReduction="20000"/>
          </a:bodyPr>
          <a:lstStyle/>
          <a:p>
            <a:r>
              <a:rPr lang="en-US" sz="3100" dirty="0"/>
              <a:t>Correlation does not imply causation</a:t>
            </a:r>
          </a:p>
          <a:p>
            <a:pPr lvl="1"/>
            <a:r>
              <a:rPr lang="en-US" sz="2400" dirty="0"/>
              <a:t>e.g. spurious correlations, </a:t>
            </a:r>
            <a:r>
              <a:rPr lang="en-US" sz="2400" dirty="0">
                <a:hlinkClick r:id="rId2"/>
              </a:rPr>
              <a:t>https://tylervigen.com/spurious-correlations</a:t>
            </a:r>
            <a:r>
              <a:rPr lang="en-US" sz="2400" dirty="0"/>
              <a:t>)</a:t>
            </a:r>
          </a:p>
          <a:p>
            <a:pPr marL="0" indent="0">
              <a:buNone/>
            </a:pPr>
            <a:endParaRPr lang="en-US" sz="2400" dirty="0"/>
          </a:p>
          <a:p>
            <a:r>
              <a:rPr lang="en-US" sz="3100" dirty="0"/>
              <a:t>Choice of appropriate methods</a:t>
            </a:r>
          </a:p>
          <a:p>
            <a:pPr lvl="1"/>
            <a:r>
              <a:rPr lang="en-US" sz="2400" dirty="0"/>
              <a:t>E.g. </a:t>
            </a:r>
            <a:r>
              <a:rPr lang="en-GB" sz="2400" dirty="0"/>
              <a:t>Chen (2013) reported a correlation between the presence of a grammatical future tense in languages and their speakers’ propensity to save, while controlling for numerous economic and demographic factors. </a:t>
            </a:r>
            <a:r>
              <a:rPr lang="en-GB" sz="2600" dirty="0">
                <a:ea typeface="Tahoma" panose="020B0604030504040204" pitchFamily="34" charset="0"/>
                <a:cs typeface="Tahoma" panose="020B0604030504040204" pitchFamily="34" charset="0"/>
              </a:rPr>
              <a:t>Languages which grammatically distinguish the present and the future may bias their speakers to distinguish them psychologically. </a:t>
            </a:r>
          </a:p>
          <a:p>
            <a:pPr lvl="2"/>
            <a:r>
              <a:rPr lang="en-GB" dirty="0"/>
              <a:t>For example, languages like English and Spanish influence their speakers in the </a:t>
            </a:r>
            <a:r>
              <a:rPr lang="en-GB" dirty="0" err="1"/>
              <a:t>Worfian</a:t>
            </a:r>
            <a:r>
              <a:rPr lang="en-GB" dirty="0"/>
              <a:t> way to less future-oriented decision making because the future is perceived as something different from the present moment. In contrast, languages where the present tense is used to express future events, e.g. Mandarin Chinese or Finnish, do not have this contrast between now and some remote future, which makes the speakers save money.</a:t>
            </a:r>
            <a:r>
              <a:rPr lang="en-US" sz="2100" dirty="0"/>
              <a:t> </a:t>
            </a:r>
          </a:p>
          <a:p>
            <a:pPr lvl="1"/>
            <a:r>
              <a:rPr lang="en-US" sz="2400" dirty="0"/>
              <a:t>But this effect disappears if one controls for the genealogical and geographical relationships between the languages (Roberts et al. 2015). </a:t>
            </a:r>
          </a:p>
        </p:txBody>
      </p:sp>
    </p:spTree>
    <p:extLst>
      <p:ext uri="{BB962C8B-B14F-4D97-AF65-F5344CB8AC3E}">
        <p14:creationId xmlns:p14="http://schemas.microsoft.com/office/powerpoint/2010/main" val="2643376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and Sample</a:t>
            </a:r>
            <a:endParaRPr lang="fr-BE" dirty="0"/>
          </a:p>
        </p:txBody>
      </p:sp>
      <p:pic>
        <p:nvPicPr>
          <p:cNvPr id="22" name="Content Placeholder 21" descr="http://www.iconsdb.com/icons/download/soylent-red/woman-51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63776" y="3573016"/>
            <a:ext cx="792000" cy="792000"/>
          </a:xfrm>
          <a:prstGeom prst="rect">
            <a:avLst/>
          </a:prstGeom>
          <a:noFill/>
          <a:ln>
            <a:noFill/>
          </a:ln>
        </p:spPr>
      </p:pic>
      <p:sp>
        <p:nvSpPr>
          <p:cNvPr id="4" name="Oval 3"/>
          <p:cNvSpPr/>
          <p:nvPr/>
        </p:nvSpPr>
        <p:spPr>
          <a:xfrm>
            <a:off x="899592" y="2204864"/>
            <a:ext cx="4032448" cy="4032000"/>
          </a:xfrm>
          <a:prstGeom prst="ellips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 name="AutoShape 2"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6" name="AutoShape 4"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7" name="AutoShape 6"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8" name="AutoShape 8"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9" name="AutoShape 10"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10" name="AutoShape 12" descr="data:image/jpeg;base64,/9j/4AAQSkZJRgABAQAAAQABAAD/2wCEAAkGBwgHBgkIBwgWFRIXDRYbGBgWGBgbHxUiHh0eIh8mHx8fKDQsHiEnICAfLTEkJykuOjMuFyI1ODU4Rig5LjEBCgoKBQUFDgUFDisZExkrKysrKysrKysrKysrKysrKysrKysrKysrKysrKysrKysrKysrKysrKysrKysrKysrK//AABEIAOEA4QMBIgACEQEDEQH/xAAcAAEAAwEBAQEBAAAAAAAAAAAABgcIBQQDAQL/xABEEAABAwEEAwwHBQgCAwAAAAAAAQIDBQQGBxE3dLMIEiExNTZBYXF1g7ITIlFzgbHCMlWTodEUFRZCcoKSwVKRIzND/8QAFAEBAAAAAAAAAAAAAAAAAAAAAP/EABQRAQAAAAAAAAAAAAAAAAAAAAD/2gAMAwEAAhEDEQA/ALxAAAAAAAAAAAAAACMYlV2S7lyanUbO7KRI97GqcaOeqNRU/pzz/tAgmKWLz6Pa5aLddWrM1VSWZURyRr0tYnErkXjVc0TLLJeij6pXavV5HPqlTllVVz9d7nJ8EVckTqQ56qrlVVXhPwDrUe81cokjH0qrSx5LxNeu9XtavAqdSoX3hXiqy88rKRXGtZa8vUc3gbNl1fyvy6OJeHLLiM3H1s1omslpitNmkVr2PRzXJxtVFzRU60UDbwOTdOrpXrtU2q5Iiy2drnInEjsvWT4OzT4HWAAAAAAAAAAAAAAAAAAAAAAAAAAAAAABXePcD5cOrS9nEy0QuXs329+bkLEPFWqZZ61SbXTLYn/jlicx2XGmacadacadaAYpB1703et1163aKVUo8nNX1XZcEjf5XN9qL+S5ovCiocgAASO4d0rZfCvw2CzNVI0VFmk6I2Z8K/1LxNTpXqRVQNHYP2aSyYbUSObjWJ7vg+R72/k5CZHyslmhsdlhstljRrGRta1qcTUamSInYiH1AAAAAAAAAAAAAAAAAAAAAAAAAAAAAcW9t56bdOkPqNVkyTPJrU+1I7oRqe35AdoGXb04v3orkr22O0/ssPQyFcnfGT7WfZvU6iJOvHXXuVz61aFXrmk/UDWl6rq0e9dhSyVqyI7LPevTgfGq9LXdHRwcS5JmhUtT3P8AL6ZzqTXk3mfA2WNc07XNXh/xQqT+Ia398Wj8WT9R/ENb++LR+LJ+oFwUjABqSo6s13NvS2FmSr/c7PL/ABUt27136XduntsFGsjY2Z5rlwq5fa5V4XL1qZC/iGt/fNo/Fk/UfxDW/vm0fiyfqBtAGL0vFXEXNKzaPxpP1JBd/FG91Dlaraq6ZmfCydVkRfivrJ8HIBrAERw+v7Tb7WFzrOno52InpIVXNW9bV/mb19HSnFnLgAAAAAAAAAAAAAAAAAAAAAAAABlDFq9Ml6L32lzJM4IXLHCmfBk1fWd2uXhz9m9ToNOXntr6bdqrW6P7Udimena1iqnyMXgAAAAAAAAAAB1rrV613Zrtkq1hd6zH8Lc8ke3+Zq9SpwdXH0GxafbIKjYLNbbK/OOSJr2r7UciKn5KYkNW4MTyWjDSjPmfmqNlb8GyvRE+CIifACbAAAAAAAAAAAAAAAAAAAAAAAA4N/eY94e7LRs3GOjYt/eY94e7LRs3GOgJ5gxQaZeK977DWbIksf7I929VXJwo5uS5tVF6V/7OfinSrDQ7+VSnUuz+jhZ6LetRVXLOJjl4VVV41Xp6SRbnnn7JqEvmYcrGzSdWvA2EYEGAAAAAemmxsmqNlikbm1ZmIqe1FVMy1cdLoUG7NipElDp6RK+WRHZOe7PJG5faVfaVZSOVrFrEfmQu/dLcnUL303yYBQpqnBHRjR+2fbSGVjVOCOjGj9s+2kAnQAAAAAAAAAAAAAAAAAAAAAAAODf3mPeHuy0bNxjo2Lf3mPeHuy0bNxjoCztzzz9k1CXzMOVjZpOrXgbCM6u555+yahL5mHJxs0nVrwNhGBBwAAAAHrpHK1i1iPzIXfuluTqF76b5MKQpHK1i1iPzIXfuluTqF76b5MAoU1Tgjoxo/bPtpDKxqnBHRjR+2fbSAToAAAAAAAAAAAAAAAAAAAAAAAHBv7zHvD3ZaNm4x0bFv7zHvD3ZaNm4x0BZ2555+yahL5mHJxs0nVrwNhGdbc88/ZNQl8zDk42aTq14GwjAg4AAAAD2UjlaxaxH5kLu3S3J1C99N8mFI0flaxaxH5kLu3S3J1C99N8mAUKapwR0Y0ftn20hlY1Tgjoxo/bPtpAJ0AAAAAAAAAAAAAAAAAAAAAAADg395j3h7stGzcY6NqV6n/vah1Gm7/e+msskefs37Vbn8MzGtUp1spNQnsFRs6xysdk5ruj9UXoVOBUXNALE3PPP2TUJfMw5ONmk6teBsIyYbnS71s/elsvDNErYUgWJiqn/ALHK5FVU9qNRuS9bupSH42aTq14GwjAg4AAAAD2UflaxaxH5kLu3S3J1C99N8mFI0flaxaxH5kNEY+3etdZurZ7ZYIle6zzK5zU4V3jkycqJ05KjVXqzXoAzWapwR0Y0ftn20hlhjHSPayNqqqrkiJwqq9RrbC2kWyhXDpNPqMe9lRj3Ob/x373PRF60RyZ9eYErAAAAAAAAAAAAAAAAAAAAAAAAPFUKRTKm6N1Sp0UqtX1fSRsfvezfJwHtAH8sY2NjWMaiIiZIicCIZWxs0nVrwNhGarMqY2aTq14GwjAg5LMKmtfiHQ2vaip+0cS/0qRMluE+kWhax9LgJTui4o4r309sUaNT93N4kRP/AKSFUls7pDnjT+7m7SQqYD2Uflew6xH5kNrmKKPyvYdYj8yG1wOfDQqPZ7c63wUqBsy8cjYmI9f7kTP8zoAAAAAAAAAAAAAAAAAAAAAAAAAAAAAMqY2aTq14GxjNVmVMbNJ1a8DYxgQcluE+kWhax9LiJEtwn0i0LWPpcBLN0hzxp/dzdpIVMWxukOeNP7ubtJCpwPZR+V7DrEfmQ2uYoo3K9h1iPzIbXAAAAAAAAAAAAAAAAAAAAAAAAAAAAAABlTGzSdWvA2MZqsypjZpOrXgbGMCDktwn0i0LWPpcRIluE+kWhax9LgJXukOeVP7ubtJCpy2N0fzyp/drdpIVOB7KNyvYdYj8yG1zFFG5XsOsR+ZDa4AAAAAAAAAAAAAAAAAAAAAAAAAAAAAAMqY2aTq14GxjNVmVMbNJ1a8DYxgQcluE+kWhax9LiJEtwm0i0LWPpcBK90fzyp/drdpIVOWxuj+eVP7tbtJSpwPZRuWLDrEfmQ2uYoo3LFh1iPzIbXAAAAAAAAAAAAAAAAAAAAAAAAAAAAAABlTGzSdWvA2MZqsypjZpOrXgbGMCDktwm0i0LWPpcRIluE2kWhax9LgJXuj+edP7tZtJSpy2N0fzzp/drNpKVOB7KNyxYdYj8yG1zFNF5YsOsR+ZDawAAAAAAAAAAAAAAAAAAAAAAAAAAAAAAMqY2aTq14GxjNVlGY93Htk9uS9FKs6vasSNna1M1bveBH5JxpvckX2b1PgFHktwm0i0LWPpcRIuPAa5FtlrEd56hArIY2L6HfJl6VzkVM0T/ijVXh6VVMuJQPJuj+edP7tZtJSpzSGOtyrZeKm2aq0iFXzQI5HMambpGLw+qnSrV6OlHL05IucHNcxytcmSovCi9AHsovLNg1mPzIbWMvYP3Itt4rxWSozQObZIZWvc9UySRWrmjG5/azVPWy4kz4lVM9QgAAAAAAAAAAAAAAAAAAAAAAAAAAAAAAAAZtqel1vvP9mkW/ZTsAA/TPOMOkGx+8T/AEABfVG5JsfuW/I9gAAAAAAAAAAAAAAAAAH/2Q=="/>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pic>
        <p:nvPicPr>
          <p:cNvPr id="11" name="Picture 10"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63688" y="2852936"/>
            <a:ext cx="306070" cy="719455"/>
          </a:xfrm>
          <a:prstGeom prst="rect">
            <a:avLst/>
          </a:prstGeom>
          <a:noFill/>
          <a:ln>
            <a:noFill/>
          </a:ln>
        </p:spPr>
      </p:pic>
      <p:pic>
        <p:nvPicPr>
          <p:cNvPr id="12" name="Picture 11"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95736" y="5013176"/>
            <a:ext cx="306070" cy="719455"/>
          </a:xfrm>
          <a:prstGeom prst="rect">
            <a:avLst/>
          </a:prstGeom>
          <a:noFill/>
          <a:ln>
            <a:noFill/>
          </a:ln>
        </p:spPr>
      </p:pic>
      <p:pic>
        <p:nvPicPr>
          <p:cNvPr id="13" name="Picture 12"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65930" y="4293721"/>
            <a:ext cx="306070" cy="719455"/>
          </a:xfrm>
          <a:prstGeom prst="rect">
            <a:avLst/>
          </a:prstGeom>
          <a:noFill/>
          <a:ln>
            <a:noFill/>
          </a:ln>
        </p:spPr>
      </p:pic>
      <p:pic>
        <p:nvPicPr>
          <p:cNvPr id="14" name="Picture 13"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85810" y="2348880"/>
            <a:ext cx="306070" cy="719455"/>
          </a:xfrm>
          <a:prstGeom prst="rect">
            <a:avLst/>
          </a:prstGeom>
          <a:noFill/>
          <a:ln>
            <a:noFill/>
          </a:ln>
        </p:spPr>
      </p:pic>
      <p:pic>
        <p:nvPicPr>
          <p:cNvPr id="15" name="Picture 14"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57618" y="4653136"/>
            <a:ext cx="306070" cy="719455"/>
          </a:xfrm>
          <a:prstGeom prst="rect">
            <a:avLst/>
          </a:prstGeom>
          <a:noFill/>
          <a:ln>
            <a:noFill/>
          </a:ln>
        </p:spPr>
      </p:pic>
      <p:pic>
        <p:nvPicPr>
          <p:cNvPr id="16" name="Picture 1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9866" y="2996952"/>
            <a:ext cx="306070" cy="719455"/>
          </a:xfrm>
          <a:prstGeom prst="rect">
            <a:avLst/>
          </a:prstGeom>
          <a:noFill/>
          <a:ln>
            <a:noFill/>
          </a:ln>
        </p:spPr>
      </p:pic>
      <p:pic>
        <p:nvPicPr>
          <p:cNvPr id="17" name="Picture 16"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49706" y="2492896"/>
            <a:ext cx="306070" cy="719455"/>
          </a:xfrm>
          <a:prstGeom prst="rect">
            <a:avLst/>
          </a:prstGeom>
          <a:noFill/>
          <a:ln>
            <a:noFill/>
          </a:ln>
        </p:spPr>
      </p:pic>
      <p:pic>
        <p:nvPicPr>
          <p:cNvPr id="18" name="Picture 1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13602" y="3212976"/>
            <a:ext cx="306070" cy="719455"/>
          </a:xfrm>
          <a:prstGeom prst="rect">
            <a:avLst/>
          </a:prstGeom>
          <a:noFill/>
          <a:ln>
            <a:noFill/>
          </a:ln>
        </p:spPr>
      </p:pic>
      <p:pic>
        <p:nvPicPr>
          <p:cNvPr id="19" name="Picture 18"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83768" y="3645024"/>
            <a:ext cx="306070" cy="719455"/>
          </a:xfrm>
          <a:prstGeom prst="rect">
            <a:avLst/>
          </a:prstGeom>
          <a:noFill/>
          <a:ln>
            <a:noFill/>
          </a:ln>
        </p:spPr>
      </p:pic>
      <p:pic>
        <p:nvPicPr>
          <p:cNvPr id="20" name="Picture 19"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9832" y="5013801"/>
            <a:ext cx="306070" cy="719455"/>
          </a:xfrm>
          <a:prstGeom prst="rect">
            <a:avLst/>
          </a:prstGeom>
          <a:noFill/>
          <a:ln>
            <a:noFill/>
          </a:ln>
        </p:spPr>
      </p:pic>
      <p:pic>
        <p:nvPicPr>
          <p:cNvPr id="23"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4221176"/>
            <a:ext cx="792000" cy="792000"/>
          </a:xfrm>
          <a:prstGeom prst="rect">
            <a:avLst/>
          </a:prstGeom>
          <a:noFill/>
          <a:ln>
            <a:noFill/>
          </a:ln>
        </p:spPr>
      </p:pic>
      <p:pic>
        <p:nvPicPr>
          <p:cNvPr id="24"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912" y="3285072"/>
            <a:ext cx="792000" cy="792000"/>
          </a:xfrm>
          <a:prstGeom prst="rect">
            <a:avLst/>
          </a:prstGeom>
          <a:noFill/>
          <a:ln>
            <a:noFill/>
          </a:ln>
        </p:spPr>
      </p:pic>
      <p:pic>
        <p:nvPicPr>
          <p:cNvPr id="2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365104"/>
            <a:ext cx="792000" cy="792000"/>
          </a:xfrm>
          <a:prstGeom prst="rect">
            <a:avLst/>
          </a:prstGeom>
          <a:noFill/>
          <a:ln>
            <a:noFill/>
          </a:ln>
        </p:spPr>
      </p:pic>
      <p:pic>
        <p:nvPicPr>
          <p:cNvPr id="26"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5085272"/>
            <a:ext cx="792000" cy="792000"/>
          </a:xfrm>
          <a:prstGeom prst="rect">
            <a:avLst/>
          </a:prstGeom>
          <a:noFill/>
          <a:ln>
            <a:noFill/>
          </a:ln>
        </p:spPr>
      </p:pic>
      <p:pic>
        <p:nvPicPr>
          <p:cNvPr id="2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83856" y="2852936"/>
            <a:ext cx="792000" cy="792000"/>
          </a:xfrm>
          <a:prstGeom prst="rect">
            <a:avLst/>
          </a:prstGeom>
          <a:noFill/>
          <a:ln>
            <a:noFill/>
          </a:ln>
        </p:spPr>
      </p:pic>
      <p:pic>
        <p:nvPicPr>
          <p:cNvPr id="28"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996024" y="3357080"/>
            <a:ext cx="792000" cy="792000"/>
          </a:xfrm>
          <a:prstGeom prst="rect">
            <a:avLst/>
          </a:prstGeom>
          <a:noFill/>
          <a:ln>
            <a:noFill/>
          </a:ln>
        </p:spPr>
      </p:pic>
      <p:pic>
        <p:nvPicPr>
          <p:cNvPr id="29"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11848" y="5229288"/>
            <a:ext cx="792000" cy="792000"/>
          </a:xfrm>
          <a:prstGeom prst="rect">
            <a:avLst/>
          </a:prstGeom>
          <a:noFill/>
          <a:ln>
            <a:noFill/>
          </a:ln>
        </p:spPr>
      </p:pic>
      <p:pic>
        <p:nvPicPr>
          <p:cNvPr id="30"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419960" y="4149168"/>
            <a:ext cx="792000" cy="792000"/>
          </a:xfrm>
          <a:prstGeom prst="rect">
            <a:avLst/>
          </a:prstGeom>
          <a:noFill/>
          <a:ln>
            <a:noFill/>
          </a:ln>
        </p:spPr>
      </p:pic>
      <p:pic>
        <p:nvPicPr>
          <p:cNvPr id="31"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827584" y="4077160"/>
            <a:ext cx="792000" cy="792000"/>
          </a:xfrm>
          <a:prstGeom prst="rect">
            <a:avLst/>
          </a:prstGeom>
          <a:noFill/>
          <a:ln>
            <a:noFill/>
          </a:ln>
        </p:spPr>
      </p:pic>
      <p:sp>
        <p:nvSpPr>
          <p:cNvPr id="32" name="Oval 31"/>
          <p:cNvSpPr/>
          <p:nvPr/>
        </p:nvSpPr>
        <p:spPr>
          <a:xfrm>
            <a:off x="5940152" y="1916832"/>
            <a:ext cx="1800000" cy="1800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3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2420976"/>
            <a:ext cx="792000" cy="792000"/>
          </a:xfrm>
          <a:prstGeom prst="rect">
            <a:avLst/>
          </a:prstGeom>
          <a:noFill/>
          <a:ln>
            <a:noFill/>
          </a:ln>
        </p:spPr>
      </p:pic>
      <p:pic>
        <p:nvPicPr>
          <p:cNvPr id="36" name="Picture 3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6210" y="2852936"/>
            <a:ext cx="306070" cy="719455"/>
          </a:xfrm>
          <a:prstGeom prst="rect">
            <a:avLst/>
          </a:prstGeom>
          <a:noFill/>
          <a:ln>
            <a:noFill/>
          </a:ln>
        </p:spPr>
      </p:pic>
      <p:pic>
        <p:nvPicPr>
          <p:cNvPr id="3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372200" y="1988840"/>
            <a:ext cx="792000" cy="792000"/>
          </a:xfrm>
          <a:prstGeom prst="rect">
            <a:avLst/>
          </a:prstGeom>
          <a:noFill/>
          <a:ln>
            <a:noFill/>
          </a:ln>
        </p:spPr>
      </p:pic>
      <p:pic>
        <p:nvPicPr>
          <p:cNvPr id="38" name="Picture 3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46250" y="2276872"/>
            <a:ext cx="306070" cy="719455"/>
          </a:xfrm>
          <a:prstGeom prst="rect">
            <a:avLst/>
          </a:prstGeom>
          <a:noFill/>
          <a:ln>
            <a:noFill/>
          </a:ln>
        </p:spPr>
      </p:pic>
      <p:sp>
        <p:nvSpPr>
          <p:cNvPr id="41" name="Curved Down Arrow 40"/>
          <p:cNvSpPr/>
          <p:nvPr/>
        </p:nvSpPr>
        <p:spPr>
          <a:xfrm rot="21028839">
            <a:off x="3971542" y="1383903"/>
            <a:ext cx="2327348" cy="7695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sp>
        <p:nvSpPr>
          <p:cNvPr id="42" name="TextBox 41"/>
          <p:cNvSpPr txBox="1"/>
          <p:nvPr/>
        </p:nvSpPr>
        <p:spPr>
          <a:xfrm rot="20871531">
            <a:off x="4525946" y="1673820"/>
            <a:ext cx="1152128" cy="369332"/>
          </a:xfrm>
          <a:prstGeom prst="rect">
            <a:avLst/>
          </a:prstGeom>
          <a:noFill/>
        </p:spPr>
        <p:txBody>
          <a:bodyPr wrap="square" rtlCol="0">
            <a:spAutoFit/>
          </a:bodyPr>
          <a:lstStyle/>
          <a:p>
            <a:r>
              <a:rPr lang="en-US" dirty="0"/>
              <a:t>Sampling</a:t>
            </a:r>
            <a:endParaRPr lang="fr-BE" dirty="0"/>
          </a:p>
        </p:txBody>
      </p:sp>
    </p:spTree>
    <p:extLst>
      <p:ext uri="{BB962C8B-B14F-4D97-AF65-F5344CB8AC3E}">
        <p14:creationId xmlns:p14="http://schemas.microsoft.com/office/powerpoint/2010/main" val="110337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and Sample</a:t>
            </a:r>
            <a:endParaRPr lang="fr-BE" dirty="0"/>
          </a:p>
        </p:txBody>
      </p:sp>
      <p:pic>
        <p:nvPicPr>
          <p:cNvPr id="22" name="Content Placeholder 21" descr="http://www.iconsdb.com/icons/download/soylent-red/woman-51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63776" y="3573016"/>
            <a:ext cx="792000" cy="792000"/>
          </a:xfrm>
          <a:prstGeom prst="rect">
            <a:avLst/>
          </a:prstGeom>
          <a:noFill/>
          <a:ln>
            <a:noFill/>
          </a:ln>
        </p:spPr>
      </p:pic>
      <p:sp>
        <p:nvSpPr>
          <p:cNvPr id="4" name="Oval 3"/>
          <p:cNvSpPr/>
          <p:nvPr/>
        </p:nvSpPr>
        <p:spPr>
          <a:xfrm>
            <a:off x="899592" y="2204864"/>
            <a:ext cx="4032448" cy="4032000"/>
          </a:xfrm>
          <a:prstGeom prst="ellips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 name="AutoShape 2"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6" name="AutoShape 4"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7" name="AutoShape 6"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8" name="AutoShape 8"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9" name="AutoShape 10"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10" name="AutoShape 12" descr="data:image/jpeg;base64,/9j/4AAQSkZJRgABAQAAAQABAAD/2wCEAAkGBwgHBgkIBwgWFRIXDRYbGBgWGBgbHxUiHh0eIh8mHx8fKDQsHiEnICAfLTEkJykuOjMuFyI1ODU4Rig5LjEBCgoKBQUFDgUFDisZExkrKysrKysrKysrKysrKysrKysrKysrKysrKysrKysrKysrKysrKysrKysrKysrKysrK//AABEIAOEA4QMBIgACEQEDEQH/xAAcAAEAAwEBAQEBAAAAAAAAAAAABgcIBQQDAQL/xABEEAABAwEEAwwHBQgCAwAAAAAAAQIDBQQGBxE3dLMIEiExNTZBYXF1g7ITIlFzgbHCMlWTodEUFRZCcoKSwVKRIzND/8QAFAEBAAAAAAAAAAAAAAAAAAAAAP/EABQRAQAAAAAAAAAAAAAAAAAAAAD/2gAMAwEAAhEDEQA/ALxAAAAAAAAAAAAAACMYlV2S7lyanUbO7KRI97GqcaOeqNRU/pzz/tAgmKWLz6Pa5aLddWrM1VSWZURyRr0tYnErkXjVc0TLLJeij6pXavV5HPqlTllVVz9d7nJ8EVckTqQ56qrlVVXhPwDrUe81cokjH0qrSx5LxNeu9XtavAqdSoX3hXiqy88rKRXGtZa8vUc3gbNl1fyvy6OJeHLLiM3H1s1omslpitNmkVr2PRzXJxtVFzRU60UDbwOTdOrpXrtU2q5Iiy2drnInEjsvWT4OzT4HWAAAAAAAAAAAAAAAAAAAAAAAAAAAAAABXePcD5cOrS9nEy0QuXs329+bkLEPFWqZZ61SbXTLYn/jlicx2XGmacadacadaAYpB1703et1163aKVUo8nNX1XZcEjf5XN9qL+S5ovCiocgAASO4d0rZfCvw2CzNVI0VFmk6I2Z8K/1LxNTpXqRVQNHYP2aSyYbUSObjWJ7vg+R72/k5CZHyslmhsdlhstljRrGRta1qcTUamSInYiH1AAAAAAAAAAAAAAAAAAAAAAAAAAAAAcW9t56bdOkPqNVkyTPJrU+1I7oRqe35AdoGXb04v3orkr22O0/ssPQyFcnfGT7WfZvU6iJOvHXXuVz61aFXrmk/UDWl6rq0e9dhSyVqyI7LPevTgfGq9LXdHRwcS5JmhUtT3P8AL6ZzqTXk3mfA2WNc07XNXh/xQqT+Ia398Wj8WT9R/ENb++LR+LJ+oFwUjABqSo6s13NvS2FmSr/c7PL/ABUt27136XduntsFGsjY2Z5rlwq5fa5V4XL1qZC/iGt/fNo/Fk/UfxDW/vm0fiyfqBtAGL0vFXEXNKzaPxpP1JBd/FG91Dlaraq6ZmfCydVkRfivrJ8HIBrAERw+v7Tb7WFzrOno52InpIVXNW9bV/mb19HSnFnLgAAAAAAAAAAAAAAAAAAAAAAAABlDFq9Ml6L32lzJM4IXLHCmfBk1fWd2uXhz9m9ToNOXntr6bdqrW6P7Udimena1iqnyMXgAAAAAAAAAAB1rrV613Zrtkq1hd6zH8Lc8ke3+Zq9SpwdXH0GxafbIKjYLNbbK/OOSJr2r7UciKn5KYkNW4MTyWjDSjPmfmqNlb8GyvRE+CIifACbAAAAAAAAAAAAAAAAAAAAAAAA4N/eY94e7LRs3GOjYt/eY94e7LRs3GOgJ5gxQaZeK977DWbIksf7I929VXJwo5uS5tVF6V/7OfinSrDQ7+VSnUuz+jhZ6LetRVXLOJjl4VVV41Xp6SRbnnn7JqEvmYcrGzSdWvA2EYEGAAAAAemmxsmqNlikbm1ZmIqe1FVMy1cdLoUG7NipElDp6RK+WRHZOe7PJG5faVfaVZSOVrFrEfmQu/dLcnUL303yYBQpqnBHRjR+2fbSGVjVOCOjGj9s+2kAnQAAAAAAAAAAAAAAAAAAAAAAAODf3mPeHuy0bNxjo2Lf3mPeHuy0bNxjoCztzzz9k1CXzMOVjZpOrXgbCM6u555+yahL5mHJxs0nVrwNhGBBwAAAAHrpHK1i1iPzIXfuluTqF76b5MKQpHK1i1iPzIXfuluTqF76b5MAoU1Tgjoxo/bPtpDKxqnBHRjR+2fbSAToAAAAAAAAAAAAAAAAAAAAAAAHBv7zHvD3ZaNm4x0bFv7zHvD3ZaNm4x0BZ2555+yahL5mHJxs0nVrwNhGdbc88/ZNQl8zDk42aTq14GwjAg4AAAAD2UjlaxaxH5kLu3S3J1C99N8mFI0flaxaxH5kLu3S3J1C99N8mAUKapwR0Y0ftn20hlY1Tgjoxo/bPtpAJ0AAAAAAAAAAAAAAAAAAAAAAADg395j3h7stGzcY6NqV6n/vah1Gm7/e+msskefs37Vbn8MzGtUp1spNQnsFRs6xysdk5ruj9UXoVOBUXNALE3PPP2TUJfMw5ONmk6teBsIyYbnS71s/elsvDNErYUgWJiqn/ALHK5FVU9qNRuS9bupSH42aTq14GwjAg4AAAAD2UflaxaxH5kLu3S3J1C99N8mFI0flaxaxH5kNEY+3etdZurZ7ZYIle6zzK5zU4V3jkycqJ05KjVXqzXoAzWapwR0Y0ftn20hlhjHSPayNqqqrkiJwqq9RrbC2kWyhXDpNPqMe9lRj3Ob/x373PRF60RyZ9eYErAAAAAAAAAAAAAAAAAAAAAAAAPFUKRTKm6N1Sp0UqtX1fSRsfvezfJwHtAH8sY2NjWMaiIiZIicCIZWxs0nVrwNhGarMqY2aTq14GwjAg5LMKmtfiHQ2vaip+0cS/0qRMluE+kWhax9LgJTui4o4r309sUaNT93N4kRP/AKSFUls7pDnjT+7m7SQqYD2Uflew6xH5kNrmKKPyvYdYj8yG1wOfDQqPZ7c63wUqBsy8cjYmI9f7kTP8zoAAAAAAAAAAAAAAAAAAAAAAAAAAAAAMqY2aTq14GxjNVmVMbNJ1a8DYxgQcluE+kWhax9LiJEtwn0i0LWPpcBLN0hzxp/dzdpIVMWxukOeNP7ubtJCpwPZR+V7DrEfmQ2uYoo3K9h1iPzIbXAAAAAAAAAAAAAAAAAAAAAAAAAAAAAABlTGzSdWvA2MZqsypjZpOrXgbGMCDktwn0i0LWPpcRIluE+kWhax9LgJXukOeVP7ubtJCpy2N0fzyp/drdpIVOB7KNyvYdYj8yG1zFFG5XsOsR+ZDa4AAAAAAAAAAAAAAAAAAAAAAAAAAAAAAMqY2aTq14GxjNVmVMbNJ1a8DYxgQcluE+kWhax9LiJEtwm0i0LWPpcBK90fzyp/drdpIVOWxuj+eVP7tbtJSpwPZRuWLDrEfmQ2uYoo3LFh1iPzIbXAAAAAAAAAAAAAAAAAAAAAAAAAAAAAABlTGzSdWvA2MZqsypjZpOrXgbGMCDktwm0i0LWPpcRIluE2kWhax9LgJXuj+edP7tZtJSpy2N0fzzp/drNpKVOB7KNyxYdYj8yG1zFNF5YsOsR+ZDawAAAAAAAAAAAAAAAAAAAAAAAAAAAAAAMqY2aTq14GxjNVlGY93Htk9uS9FKs6vasSNna1M1bveBH5JxpvckX2b1PgFHktwm0i0LWPpcRIuPAa5FtlrEd56hArIY2L6HfJl6VzkVM0T/ijVXh6VVMuJQPJuj+edP7tZtJSpzSGOtyrZeKm2aq0iFXzQI5HMambpGLw+qnSrV6OlHL05IucHNcxytcmSovCi9AHsovLNg1mPzIbWMvYP3Itt4rxWSozQObZIZWvc9UySRWrmjG5/azVPWy4kz4lVM9QgAAAAAAAAAAAAAAAAAAAAAAAAAAAAAAAAZtqel1vvP9mkW/ZTsAA/TPOMOkGx+8T/AEABfVG5JsfuW/I9gAAAAAAAAAAAAAAAAAH/2Q=="/>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pic>
        <p:nvPicPr>
          <p:cNvPr id="11" name="Picture 10"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63688" y="2852936"/>
            <a:ext cx="306070" cy="719455"/>
          </a:xfrm>
          <a:prstGeom prst="rect">
            <a:avLst/>
          </a:prstGeom>
          <a:noFill/>
          <a:ln>
            <a:noFill/>
          </a:ln>
        </p:spPr>
      </p:pic>
      <p:pic>
        <p:nvPicPr>
          <p:cNvPr id="12" name="Picture 11"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95736" y="5013176"/>
            <a:ext cx="306070" cy="719455"/>
          </a:xfrm>
          <a:prstGeom prst="rect">
            <a:avLst/>
          </a:prstGeom>
          <a:noFill/>
          <a:ln>
            <a:noFill/>
          </a:ln>
        </p:spPr>
      </p:pic>
      <p:pic>
        <p:nvPicPr>
          <p:cNvPr id="13" name="Picture 12"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65930" y="4293721"/>
            <a:ext cx="306070" cy="719455"/>
          </a:xfrm>
          <a:prstGeom prst="rect">
            <a:avLst/>
          </a:prstGeom>
          <a:noFill/>
          <a:ln>
            <a:noFill/>
          </a:ln>
        </p:spPr>
      </p:pic>
      <p:pic>
        <p:nvPicPr>
          <p:cNvPr id="14" name="Picture 13"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85810" y="2348880"/>
            <a:ext cx="306070" cy="719455"/>
          </a:xfrm>
          <a:prstGeom prst="rect">
            <a:avLst/>
          </a:prstGeom>
          <a:noFill/>
          <a:ln>
            <a:noFill/>
          </a:ln>
        </p:spPr>
      </p:pic>
      <p:pic>
        <p:nvPicPr>
          <p:cNvPr id="15" name="Picture 14"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57618" y="4653136"/>
            <a:ext cx="306070" cy="719455"/>
          </a:xfrm>
          <a:prstGeom prst="rect">
            <a:avLst/>
          </a:prstGeom>
          <a:noFill/>
          <a:ln>
            <a:noFill/>
          </a:ln>
        </p:spPr>
      </p:pic>
      <p:pic>
        <p:nvPicPr>
          <p:cNvPr id="16" name="Picture 1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9866" y="2996952"/>
            <a:ext cx="306070" cy="719455"/>
          </a:xfrm>
          <a:prstGeom prst="rect">
            <a:avLst/>
          </a:prstGeom>
          <a:noFill/>
          <a:ln>
            <a:noFill/>
          </a:ln>
        </p:spPr>
      </p:pic>
      <p:pic>
        <p:nvPicPr>
          <p:cNvPr id="17" name="Picture 16"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49706" y="2492896"/>
            <a:ext cx="306070" cy="719455"/>
          </a:xfrm>
          <a:prstGeom prst="rect">
            <a:avLst/>
          </a:prstGeom>
          <a:noFill/>
          <a:ln>
            <a:noFill/>
          </a:ln>
        </p:spPr>
      </p:pic>
      <p:pic>
        <p:nvPicPr>
          <p:cNvPr id="18" name="Picture 1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13602" y="3212976"/>
            <a:ext cx="306070" cy="719455"/>
          </a:xfrm>
          <a:prstGeom prst="rect">
            <a:avLst/>
          </a:prstGeom>
          <a:noFill/>
          <a:ln>
            <a:noFill/>
          </a:ln>
        </p:spPr>
      </p:pic>
      <p:pic>
        <p:nvPicPr>
          <p:cNvPr id="19" name="Picture 18"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83768" y="3645024"/>
            <a:ext cx="306070" cy="719455"/>
          </a:xfrm>
          <a:prstGeom prst="rect">
            <a:avLst/>
          </a:prstGeom>
          <a:noFill/>
          <a:ln>
            <a:noFill/>
          </a:ln>
        </p:spPr>
      </p:pic>
      <p:pic>
        <p:nvPicPr>
          <p:cNvPr id="20" name="Picture 19"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9832" y="5013801"/>
            <a:ext cx="306070" cy="719455"/>
          </a:xfrm>
          <a:prstGeom prst="rect">
            <a:avLst/>
          </a:prstGeom>
          <a:noFill/>
          <a:ln>
            <a:noFill/>
          </a:ln>
        </p:spPr>
      </p:pic>
      <p:pic>
        <p:nvPicPr>
          <p:cNvPr id="23"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4221176"/>
            <a:ext cx="792000" cy="792000"/>
          </a:xfrm>
          <a:prstGeom prst="rect">
            <a:avLst/>
          </a:prstGeom>
          <a:noFill/>
          <a:ln>
            <a:noFill/>
          </a:ln>
        </p:spPr>
      </p:pic>
      <p:pic>
        <p:nvPicPr>
          <p:cNvPr id="24"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912" y="3285072"/>
            <a:ext cx="792000" cy="792000"/>
          </a:xfrm>
          <a:prstGeom prst="rect">
            <a:avLst/>
          </a:prstGeom>
          <a:noFill/>
          <a:ln>
            <a:noFill/>
          </a:ln>
        </p:spPr>
      </p:pic>
      <p:pic>
        <p:nvPicPr>
          <p:cNvPr id="2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365104"/>
            <a:ext cx="792000" cy="792000"/>
          </a:xfrm>
          <a:prstGeom prst="rect">
            <a:avLst/>
          </a:prstGeom>
          <a:noFill/>
          <a:ln>
            <a:noFill/>
          </a:ln>
        </p:spPr>
      </p:pic>
      <p:pic>
        <p:nvPicPr>
          <p:cNvPr id="26"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5085272"/>
            <a:ext cx="792000" cy="792000"/>
          </a:xfrm>
          <a:prstGeom prst="rect">
            <a:avLst/>
          </a:prstGeom>
          <a:noFill/>
          <a:ln>
            <a:noFill/>
          </a:ln>
        </p:spPr>
      </p:pic>
      <p:pic>
        <p:nvPicPr>
          <p:cNvPr id="2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83856" y="2852936"/>
            <a:ext cx="792000" cy="792000"/>
          </a:xfrm>
          <a:prstGeom prst="rect">
            <a:avLst/>
          </a:prstGeom>
          <a:noFill/>
          <a:ln>
            <a:noFill/>
          </a:ln>
        </p:spPr>
      </p:pic>
      <p:pic>
        <p:nvPicPr>
          <p:cNvPr id="28"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996024" y="3357080"/>
            <a:ext cx="792000" cy="792000"/>
          </a:xfrm>
          <a:prstGeom prst="rect">
            <a:avLst/>
          </a:prstGeom>
          <a:noFill/>
          <a:ln>
            <a:noFill/>
          </a:ln>
        </p:spPr>
      </p:pic>
      <p:pic>
        <p:nvPicPr>
          <p:cNvPr id="29"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11848" y="5229288"/>
            <a:ext cx="792000" cy="792000"/>
          </a:xfrm>
          <a:prstGeom prst="rect">
            <a:avLst/>
          </a:prstGeom>
          <a:noFill/>
          <a:ln>
            <a:noFill/>
          </a:ln>
        </p:spPr>
      </p:pic>
      <p:pic>
        <p:nvPicPr>
          <p:cNvPr id="30"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419960" y="4149168"/>
            <a:ext cx="792000" cy="792000"/>
          </a:xfrm>
          <a:prstGeom prst="rect">
            <a:avLst/>
          </a:prstGeom>
          <a:noFill/>
          <a:ln>
            <a:noFill/>
          </a:ln>
        </p:spPr>
      </p:pic>
      <p:pic>
        <p:nvPicPr>
          <p:cNvPr id="31"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827584" y="4077160"/>
            <a:ext cx="792000" cy="792000"/>
          </a:xfrm>
          <a:prstGeom prst="rect">
            <a:avLst/>
          </a:prstGeom>
          <a:noFill/>
          <a:ln>
            <a:noFill/>
          </a:ln>
        </p:spPr>
      </p:pic>
      <p:sp>
        <p:nvSpPr>
          <p:cNvPr id="32" name="Oval 31"/>
          <p:cNvSpPr/>
          <p:nvPr/>
        </p:nvSpPr>
        <p:spPr>
          <a:xfrm>
            <a:off x="5940152" y="1916832"/>
            <a:ext cx="1800000" cy="1800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3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2420976"/>
            <a:ext cx="792000" cy="792000"/>
          </a:xfrm>
          <a:prstGeom prst="rect">
            <a:avLst/>
          </a:prstGeom>
          <a:noFill/>
          <a:ln>
            <a:noFill/>
          </a:ln>
        </p:spPr>
      </p:pic>
      <p:pic>
        <p:nvPicPr>
          <p:cNvPr id="36" name="Picture 3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6210" y="2852936"/>
            <a:ext cx="306070" cy="719455"/>
          </a:xfrm>
          <a:prstGeom prst="rect">
            <a:avLst/>
          </a:prstGeom>
          <a:noFill/>
          <a:ln>
            <a:noFill/>
          </a:ln>
        </p:spPr>
      </p:pic>
      <p:pic>
        <p:nvPicPr>
          <p:cNvPr id="3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372200" y="1988840"/>
            <a:ext cx="792000" cy="792000"/>
          </a:xfrm>
          <a:prstGeom prst="rect">
            <a:avLst/>
          </a:prstGeom>
          <a:noFill/>
          <a:ln>
            <a:noFill/>
          </a:ln>
        </p:spPr>
      </p:pic>
      <p:pic>
        <p:nvPicPr>
          <p:cNvPr id="38" name="Picture 3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46250" y="2276872"/>
            <a:ext cx="306070" cy="719455"/>
          </a:xfrm>
          <a:prstGeom prst="rect">
            <a:avLst/>
          </a:prstGeom>
          <a:noFill/>
          <a:ln>
            <a:noFill/>
          </a:ln>
        </p:spPr>
      </p:pic>
      <p:sp>
        <p:nvSpPr>
          <p:cNvPr id="41" name="Curved Down Arrow 40"/>
          <p:cNvSpPr/>
          <p:nvPr/>
        </p:nvSpPr>
        <p:spPr>
          <a:xfrm rot="21028839">
            <a:off x="3971542" y="1383903"/>
            <a:ext cx="2327348" cy="7695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sp>
        <p:nvSpPr>
          <p:cNvPr id="42" name="TextBox 41"/>
          <p:cNvSpPr txBox="1"/>
          <p:nvPr/>
        </p:nvSpPr>
        <p:spPr>
          <a:xfrm rot="20871531">
            <a:off x="4525946" y="1673820"/>
            <a:ext cx="1152128" cy="369332"/>
          </a:xfrm>
          <a:prstGeom prst="rect">
            <a:avLst/>
          </a:prstGeom>
          <a:noFill/>
        </p:spPr>
        <p:txBody>
          <a:bodyPr wrap="square" rtlCol="0">
            <a:spAutoFit/>
          </a:bodyPr>
          <a:lstStyle/>
          <a:p>
            <a:r>
              <a:rPr lang="en-US" dirty="0"/>
              <a:t>Sampling</a:t>
            </a:r>
            <a:endParaRPr lang="fr-BE" dirty="0"/>
          </a:p>
        </p:txBody>
      </p:sp>
      <p:sp>
        <p:nvSpPr>
          <p:cNvPr id="3" name="TextBox 2"/>
          <p:cNvSpPr txBox="1"/>
          <p:nvPr/>
        </p:nvSpPr>
        <p:spPr>
          <a:xfrm>
            <a:off x="395536" y="6309320"/>
            <a:ext cx="4516379" cy="369332"/>
          </a:xfrm>
          <a:prstGeom prst="rect">
            <a:avLst/>
          </a:prstGeom>
          <a:noFill/>
        </p:spPr>
        <p:txBody>
          <a:bodyPr wrap="square" rtlCol="0">
            <a:spAutoFit/>
          </a:bodyPr>
          <a:lstStyle/>
          <a:p>
            <a:r>
              <a:rPr lang="en-US" dirty="0"/>
              <a:t>Population </a:t>
            </a:r>
            <a:r>
              <a:rPr lang="en-US" dirty="0">
                <a:solidFill>
                  <a:srgbClr val="FF0000"/>
                </a:solidFill>
              </a:rPr>
              <a:t>parameters</a:t>
            </a:r>
            <a:r>
              <a:rPr lang="en-US" dirty="0"/>
              <a:t> (mean, variance, etc.)</a:t>
            </a:r>
            <a:endParaRPr lang="fr-BE" dirty="0"/>
          </a:p>
        </p:txBody>
      </p:sp>
      <p:sp>
        <p:nvSpPr>
          <p:cNvPr id="39" name="TextBox 38"/>
          <p:cNvSpPr txBox="1"/>
          <p:nvPr/>
        </p:nvSpPr>
        <p:spPr>
          <a:xfrm>
            <a:off x="5063209" y="6309320"/>
            <a:ext cx="3829271" cy="369332"/>
          </a:xfrm>
          <a:prstGeom prst="rect">
            <a:avLst/>
          </a:prstGeom>
          <a:noFill/>
        </p:spPr>
        <p:txBody>
          <a:bodyPr wrap="square" rtlCol="0">
            <a:spAutoFit/>
          </a:bodyPr>
          <a:lstStyle/>
          <a:p>
            <a:r>
              <a:rPr lang="en-US" dirty="0"/>
              <a:t>Sample </a:t>
            </a:r>
            <a:r>
              <a:rPr lang="en-US" dirty="0">
                <a:solidFill>
                  <a:srgbClr val="FF0000"/>
                </a:solidFill>
              </a:rPr>
              <a:t>statistics</a:t>
            </a:r>
            <a:r>
              <a:rPr lang="en-US" dirty="0"/>
              <a:t> (mean, variance, etc.)</a:t>
            </a:r>
            <a:endParaRPr lang="fr-BE" dirty="0"/>
          </a:p>
        </p:txBody>
      </p:sp>
    </p:spTree>
    <p:extLst>
      <p:ext uri="{BB962C8B-B14F-4D97-AF65-F5344CB8AC3E}">
        <p14:creationId xmlns:p14="http://schemas.microsoft.com/office/powerpoint/2010/main" val="168304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sampling</a:t>
            </a:r>
            <a:endParaRPr lang="fr-BE" dirty="0"/>
          </a:p>
        </p:txBody>
      </p:sp>
      <p:pic>
        <p:nvPicPr>
          <p:cNvPr id="22" name="Content Placeholder 21" descr="http://www.iconsdb.com/icons/download/soylent-red/woman-51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63776" y="3573016"/>
            <a:ext cx="792000" cy="792000"/>
          </a:xfrm>
          <a:prstGeom prst="rect">
            <a:avLst/>
          </a:prstGeom>
          <a:noFill/>
          <a:ln>
            <a:noFill/>
          </a:ln>
        </p:spPr>
      </p:pic>
      <p:sp>
        <p:nvSpPr>
          <p:cNvPr id="4" name="Oval 3"/>
          <p:cNvSpPr/>
          <p:nvPr/>
        </p:nvSpPr>
        <p:spPr>
          <a:xfrm>
            <a:off x="899592" y="2204864"/>
            <a:ext cx="4032448" cy="4032000"/>
          </a:xfrm>
          <a:prstGeom prst="ellips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 name="AutoShape 2"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6" name="AutoShape 4"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7" name="AutoShape 6"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8" name="AutoShape 8"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9" name="AutoShape 10"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10" name="AutoShape 12" descr="data:image/jpeg;base64,/9j/4AAQSkZJRgABAQAAAQABAAD/2wCEAAkGBwgHBgkIBwgWFRIXDRYbGBgWGBgbHxUiHh0eIh8mHx8fKDQsHiEnICAfLTEkJykuOjMuFyI1ODU4Rig5LjEBCgoKBQUFDgUFDisZExkrKysrKysrKysrKysrKysrKysrKysrKysrKysrKysrKysrKysrKysrKysrKysrKysrK//AABEIAOEA4QMBIgACEQEDEQH/xAAcAAEAAwEBAQEBAAAAAAAAAAAABgcIBQQDAQL/xABEEAABAwEEAwwHBQgCAwAAAAAAAQIDBQQGBxE3dLMIEiExNTZBYXF1g7ITIlFzgbHCMlWTodEUFRZCcoKSwVKRIzND/8QAFAEBAAAAAAAAAAAAAAAAAAAAAP/EABQRAQAAAAAAAAAAAAAAAAAAAAD/2gAMAwEAAhEDEQA/ALxAAAAAAAAAAAAAACMYlV2S7lyanUbO7KRI97GqcaOeqNRU/pzz/tAgmKWLz6Pa5aLddWrM1VSWZURyRr0tYnErkXjVc0TLLJeij6pXavV5HPqlTllVVz9d7nJ8EVckTqQ56qrlVVXhPwDrUe81cokjH0qrSx5LxNeu9XtavAqdSoX3hXiqy88rKRXGtZa8vUc3gbNl1fyvy6OJeHLLiM3H1s1omslpitNmkVr2PRzXJxtVFzRU60UDbwOTdOrpXrtU2q5Iiy2drnInEjsvWT4OzT4HWAAAAAAAAAAAAAAAAAAAAAAAAAAAAAABXePcD5cOrS9nEy0QuXs329+bkLEPFWqZZ61SbXTLYn/jlicx2XGmacadacadaAYpB1703et1163aKVUo8nNX1XZcEjf5XN9qL+S5ovCiocgAASO4d0rZfCvw2CzNVI0VFmk6I2Z8K/1LxNTpXqRVQNHYP2aSyYbUSObjWJ7vg+R72/k5CZHyslmhsdlhstljRrGRta1qcTUamSInYiH1AAAAAAAAAAAAAAAAAAAAAAAAAAAAAcW9t56bdOkPqNVkyTPJrU+1I7oRqe35AdoGXb04v3orkr22O0/ssPQyFcnfGT7WfZvU6iJOvHXXuVz61aFXrmk/UDWl6rq0e9dhSyVqyI7LPevTgfGq9LXdHRwcS5JmhUtT3P8AL6ZzqTXk3mfA2WNc07XNXh/xQqT+Ia398Wj8WT9R/ENb++LR+LJ+oFwUjABqSo6s13NvS2FmSr/c7PL/ABUt27136XduntsFGsjY2Z5rlwq5fa5V4XL1qZC/iGt/fNo/Fk/UfxDW/vm0fiyfqBtAGL0vFXEXNKzaPxpP1JBd/FG91Dlaraq6ZmfCydVkRfivrJ8HIBrAERw+v7Tb7WFzrOno52InpIVXNW9bV/mb19HSnFnLgAAAAAAAAAAAAAAAAAAAAAAAABlDFq9Ml6L32lzJM4IXLHCmfBk1fWd2uXhz9m9ToNOXntr6bdqrW6P7Udimena1iqnyMXgAAAAAAAAAAB1rrV613Zrtkq1hd6zH8Lc8ke3+Zq9SpwdXH0GxafbIKjYLNbbK/OOSJr2r7UciKn5KYkNW4MTyWjDSjPmfmqNlb8GyvRE+CIifACbAAAAAAAAAAAAAAAAAAAAAAAA4N/eY94e7LRs3GOjYt/eY94e7LRs3GOgJ5gxQaZeK977DWbIksf7I929VXJwo5uS5tVF6V/7OfinSrDQ7+VSnUuz+jhZ6LetRVXLOJjl4VVV41Xp6SRbnnn7JqEvmYcrGzSdWvA2EYEGAAAAAemmxsmqNlikbm1ZmIqe1FVMy1cdLoUG7NipElDp6RK+WRHZOe7PJG5faVfaVZSOVrFrEfmQu/dLcnUL303yYBQpqnBHRjR+2fbSGVjVOCOjGj9s+2kAnQAAAAAAAAAAAAAAAAAAAAAAAODf3mPeHuy0bNxjo2Lf3mPeHuy0bNxjoCztzzz9k1CXzMOVjZpOrXgbCM6u555+yahL5mHJxs0nVrwNhGBBwAAAAHrpHK1i1iPzIXfuluTqF76b5MKQpHK1i1iPzIXfuluTqF76b5MAoU1Tgjoxo/bPtpDKxqnBHRjR+2fbSAToAAAAAAAAAAAAAAAAAAAAAAAHBv7zHvD3ZaNm4x0bFv7zHvD3ZaNm4x0BZ2555+yahL5mHJxs0nVrwNhGdbc88/ZNQl8zDk42aTq14GwjAg4AAAAD2UjlaxaxH5kLu3S3J1C99N8mFI0flaxaxH5kLu3S3J1C99N8mAUKapwR0Y0ftn20hlY1Tgjoxo/bPtpAJ0AAAAAAAAAAAAAAAAAAAAAAADg395j3h7stGzcY6NqV6n/vah1Gm7/e+msskefs37Vbn8MzGtUp1spNQnsFRs6xysdk5ruj9UXoVOBUXNALE3PPP2TUJfMw5ONmk6teBsIyYbnS71s/elsvDNErYUgWJiqn/ALHK5FVU9qNRuS9bupSH42aTq14GwjAg4AAAAD2UflaxaxH5kLu3S3J1C99N8mFI0flaxaxH5kNEY+3etdZurZ7ZYIle6zzK5zU4V3jkycqJ05KjVXqzXoAzWapwR0Y0ftn20hlhjHSPayNqqqrkiJwqq9RrbC2kWyhXDpNPqMe9lRj3Ob/x373PRF60RyZ9eYErAAAAAAAAAAAAAAAAAAAAAAAAPFUKRTKm6N1Sp0UqtX1fSRsfvezfJwHtAH8sY2NjWMaiIiZIicCIZWxs0nVrwNhGarMqY2aTq14GwjAg5LMKmtfiHQ2vaip+0cS/0qRMluE+kWhax9LgJTui4o4r309sUaNT93N4kRP/AKSFUls7pDnjT+7m7SQqYD2Uflew6xH5kNrmKKPyvYdYj8yG1wOfDQqPZ7c63wUqBsy8cjYmI9f7kTP8zoAAAAAAAAAAAAAAAAAAAAAAAAAAAAAMqY2aTq14GxjNVmVMbNJ1a8DYxgQcluE+kWhax9LiJEtwn0i0LWPpcBLN0hzxp/dzdpIVMWxukOeNP7ubtJCpwPZR+V7DrEfmQ2uYoo3K9h1iPzIbXAAAAAAAAAAAAAAAAAAAAAAAAAAAAAABlTGzSdWvA2MZqsypjZpOrXgbGMCDktwn0i0LWPpcRIluE+kWhax9LgJXukOeVP7ubtJCpy2N0fzyp/drdpIVOB7KNyvYdYj8yG1zFFG5XsOsR+ZDa4AAAAAAAAAAAAAAAAAAAAAAAAAAAAAAMqY2aTq14GxjNVmVMbNJ1a8DYxgQcluE+kWhax9LiJEtwm0i0LWPpcBK90fzyp/drdpIVOWxuj+eVP7tbtJSpwPZRuWLDrEfmQ2uYoo3LFh1iPzIbXAAAAAAAAAAAAAAAAAAAAAAAAAAAAAABlTGzSdWvA2MZqsypjZpOrXgbGMCDktwm0i0LWPpcRIluE2kWhax9LgJXuj+edP7tZtJSpy2N0fzzp/drNpKVOB7KNyxYdYj8yG1zFNF5YsOsR+ZDawAAAAAAAAAAAAAAAAAAAAAAAAAAAAAAMqY2aTq14GxjNVlGY93Htk9uS9FKs6vasSNna1M1bveBH5JxpvckX2b1PgFHktwm0i0LWPpcRIuPAa5FtlrEd56hArIY2L6HfJl6VzkVM0T/ijVXh6VVMuJQPJuj+edP7tZtJSpzSGOtyrZeKm2aq0iFXzQI5HMambpGLw+qnSrV6OlHL05IucHNcxytcmSovCi9AHsovLNg1mPzIbWMvYP3Itt4rxWSozQObZIZWvc9UySRWrmjG5/azVPWy4kz4lVM9QgAAAAAAAAAAAAAAAAAAAAAAAAAAAAAAAAZtqel1vvP9mkW/ZTsAA/TPOMOkGx+8T/AEABfVG5JsfuW/I9gAAAAAAAAAAAAAAAAAH/2Q=="/>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pic>
        <p:nvPicPr>
          <p:cNvPr id="11" name="Picture 10"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63688" y="2852936"/>
            <a:ext cx="306070" cy="719455"/>
          </a:xfrm>
          <a:prstGeom prst="rect">
            <a:avLst/>
          </a:prstGeom>
          <a:noFill/>
          <a:ln>
            <a:noFill/>
          </a:ln>
        </p:spPr>
      </p:pic>
      <p:pic>
        <p:nvPicPr>
          <p:cNvPr id="12" name="Picture 11"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95736" y="5013176"/>
            <a:ext cx="306070" cy="719455"/>
          </a:xfrm>
          <a:prstGeom prst="rect">
            <a:avLst/>
          </a:prstGeom>
          <a:noFill/>
          <a:ln>
            <a:noFill/>
          </a:ln>
        </p:spPr>
      </p:pic>
      <p:pic>
        <p:nvPicPr>
          <p:cNvPr id="13" name="Picture 12"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65930" y="4293721"/>
            <a:ext cx="306070" cy="719455"/>
          </a:xfrm>
          <a:prstGeom prst="rect">
            <a:avLst/>
          </a:prstGeom>
          <a:noFill/>
          <a:ln>
            <a:noFill/>
          </a:ln>
        </p:spPr>
      </p:pic>
      <p:pic>
        <p:nvPicPr>
          <p:cNvPr id="14" name="Picture 13"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85810" y="2348880"/>
            <a:ext cx="306070" cy="719455"/>
          </a:xfrm>
          <a:prstGeom prst="rect">
            <a:avLst/>
          </a:prstGeom>
          <a:noFill/>
          <a:ln>
            <a:noFill/>
          </a:ln>
        </p:spPr>
      </p:pic>
      <p:pic>
        <p:nvPicPr>
          <p:cNvPr id="15" name="Picture 14"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57618" y="4653136"/>
            <a:ext cx="306070" cy="719455"/>
          </a:xfrm>
          <a:prstGeom prst="rect">
            <a:avLst/>
          </a:prstGeom>
          <a:noFill/>
          <a:ln>
            <a:noFill/>
          </a:ln>
        </p:spPr>
      </p:pic>
      <p:pic>
        <p:nvPicPr>
          <p:cNvPr id="16" name="Picture 1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9866" y="2996952"/>
            <a:ext cx="306070" cy="719455"/>
          </a:xfrm>
          <a:prstGeom prst="rect">
            <a:avLst/>
          </a:prstGeom>
          <a:noFill/>
          <a:ln>
            <a:noFill/>
          </a:ln>
        </p:spPr>
      </p:pic>
      <p:pic>
        <p:nvPicPr>
          <p:cNvPr id="17" name="Picture 16"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49706" y="2492896"/>
            <a:ext cx="306070" cy="719455"/>
          </a:xfrm>
          <a:prstGeom prst="rect">
            <a:avLst/>
          </a:prstGeom>
          <a:noFill/>
          <a:ln>
            <a:noFill/>
          </a:ln>
        </p:spPr>
      </p:pic>
      <p:pic>
        <p:nvPicPr>
          <p:cNvPr id="18" name="Picture 1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13602" y="3212976"/>
            <a:ext cx="306070" cy="719455"/>
          </a:xfrm>
          <a:prstGeom prst="rect">
            <a:avLst/>
          </a:prstGeom>
          <a:noFill/>
          <a:ln>
            <a:noFill/>
          </a:ln>
        </p:spPr>
      </p:pic>
      <p:pic>
        <p:nvPicPr>
          <p:cNvPr id="19" name="Picture 18"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83768" y="3645024"/>
            <a:ext cx="306070" cy="719455"/>
          </a:xfrm>
          <a:prstGeom prst="rect">
            <a:avLst/>
          </a:prstGeom>
          <a:noFill/>
          <a:ln>
            <a:noFill/>
          </a:ln>
        </p:spPr>
      </p:pic>
      <p:pic>
        <p:nvPicPr>
          <p:cNvPr id="20" name="Picture 19"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9832" y="5013801"/>
            <a:ext cx="306070" cy="719455"/>
          </a:xfrm>
          <a:prstGeom prst="rect">
            <a:avLst/>
          </a:prstGeom>
          <a:noFill/>
          <a:ln>
            <a:noFill/>
          </a:ln>
        </p:spPr>
      </p:pic>
      <p:pic>
        <p:nvPicPr>
          <p:cNvPr id="23"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4221176"/>
            <a:ext cx="792000" cy="792000"/>
          </a:xfrm>
          <a:prstGeom prst="rect">
            <a:avLst/>
          </a:prstGeom>
          <a:noFill/>
          <a:ln>
            <a:noFill/>
          </a:ln>
        </p:spPr>
      </p:pic>
      <p:pic>
        <p:nvPicPr>
          <p:cNvPr id="24"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912" y="3285072"/>
            <a:ext cx="792000" cy="792000"/>
          </a:xfrm>
          <a:prstGeom prst="rect">
            <a:avLst/>
          </a:prstGeom>
          <a:noFill/>
          <a:ln>
            <a:noFill/>
          </a:ln>
        </p:spPr>
      </p:pic>
      <p:pic>
        <p:nvPicPr>
          <p:cNvPr id="2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365104"/>
            <a:ext cx="792000" cy="792000"/>
          </a:xfrm>
          <a:prstGeom prst="rect">
            <a:avLst/>
          </a:prstGeom>
          <a:noFill/>
          <a:ln>
            <a:noFill/>
          </a:ln>
        </p:spPr>
      </p:pic>
      <p:pic>
        <p:nvPicPr>
          <p:cNvPr id="26"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5085272"/>
            <a:ext cx="792000" cy="792000"/>
          </a:xfrm>
          <a:prstGeom prst="rect">
            <a:avLst/>
          </a:prstGeom>
          <a:noFill/>
          <a:ln>
            <a:noFill/>
          </a:ln>
        </p:spPr>
      </p:pic>
      <p:pic>
        <p:nvPicPr>
          <p:cNvPr id="2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83856" y="2852936"/>
            <a:ext cx="792000" cy="792000"/>
          </a:xfrm>
          <a:prstGeom prst="rect">
            <a:avLst/>
          </a:prstGeom>
          <a:noFill/>
          <a:ln>
            <a:noFill/>
          </a:ln>
        </p:spPr>
      </p:pic>
      <p:pic>
        <p:nvPicPr>
          <p:cNvPr id="28"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996024" y="3357080"/>
            <a:ext cx="792000" cy="792000"/>
          </a:xfrm>
          <a:prstGeom prst="rect">
            <a:avLst/>
          </a:prstGeom>
          <a:noFill/>
          <a:ln>
            <a:noFill/>
          </a:ln>
        </p:spPr>
      </p:pic>
      <p:pic>
        <p:nvPicPr>
          <p:cNvPr id="29"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11848" y="5229288"/>
            <a:ext cx="792000" cy="792000"/>
          </a:xfrm>
          <a:prstGeom prst="rect">
            <a:avLst/>
          </a:prstGeom>
          <a:noFill/>
          <a:ln>
            <a:noFill/>
          </a:ln>
        </p:spPr>
      </p:pic>
      <p:pic>
        <p:nvPicPr>
          <p:cNvPr id="30"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419960" y="4149168"/>
            <a:ext cx="792000" cy="792000"/>
          </a:xfrm>
          <a:prstGeom prst="rect">
            <a:avLst/>
          </a:prstGeom>
          <a:noFill/>
          <a:ln>
            <a:noFill/>
          </a:ln>
        </p:spPr>
      </p:pic>
      <p:pic>
        <p:nvPicPr>
          <p:cNvPr id="31"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827584" y="4077160"/>
            <a:ext cx="792000" cy="792000"/>
          </a:xfrm>
          <a:prstGeom prst="rect">
            <a:avLst/>
          </a:prstGeom>
          <a:noFill/>
          <a:ln>
            <a:noFill/>
          </a:ln>
        </p:spPr>
      </p:pic>
      <p:sp>
        <p:nvSpPr>
          <p:cNvPr id="32" name="Oval 31"/>
          <p:cNvSpPr/>
          <p:nvPr/>
        </p:nvSpPr>
        <p:spPr>
          <a:xfrm>
            <a:off x="5940152" y="1916832"/>
            <a:ext cx="1800000" cy="1800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3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2420976"/>
            <a:ext cx="792000" cy="792000"/>
          </a:xfrm>
          <a:prstGeom prst="rect">
            <a:avLst/>
          </a:prstGeom>
          <a:noFill/>
          <a:ln>
            <a:noFill/>
          </a:ln>
        </p:spPr>
      </p:pic>
      <p:pic>
        <p:nvPicPr>
          <p:cNvPr id="36" name="Picture 3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6210" y="2852936"/>
            <a:ext cx="306070" cy="719455"/>
          </a:xfrm>
          <a:prstGeom prst="rect">
            <a:avLst/>
          </a:prstGeom>
          <a:noFill/>
          <a:ln>
            <a:noFill/>
          </a:ln>
        </p:spPr>
      </p:pic>
      <p:pic>
        <p:nvPicPr>
          <p:cNvPr id="3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372200" y="1988840"/>
            <a:ext cx="792000" cy="792000"/>
          </a:xfrm>
          <a:prstGeom prst="rect">
            <a:avLst/>
          </a:prstGeom>
          <a:noFill/>
          <a:ln>
            <a:noFill/>
          </a:ln>
        </p:spPr>
      </p:pic>
      <p:pic>
        <p:nvPicPr>
          <p:cNvPr id="40"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876344" y="2141240"/>
            <a:ext cx="792000" cy="792000"/>
          </a:xfrm>
          <a:prstGeom prst="rect">
            <a:avLst/>
          </a:prstGeom>
          <a:noFill/>
          <a:ln>
            <a:noFill/>
          </a:ln>
        </p:spPr>
      </p:pic>
      <p:sp>
        <p:nvSpPr>
          <p:cNvPr id="41" name="Curved Down Arrow 40"/>
          <p:cNvSpPr/>
          <p:nvPr/>
        </p:nvSpPr>
        <p:spPr>
          <a:xfrm rot="21028839">
            <a:off x="3971542" y="1383903"/>
            <a:ext cx="2327348" cy="7695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sp>
        <p:nvSpPr>
          <p:cNvPr id="42" name="TextBox 41"/>
          <p:cNvSpPr txBox="1"/>
          <p:nvPr/>
        </p:nvSpPr>
        <p:spPr>
          <a:xfrm rot="20871531">
            <a:off x="4525946" y="1673820"/>
            <a:ext cx="1152128" cy="369332"/>
          </a:xfrm>
          <a:prstGeom prst="rect">
            <a:avLst/>
          </a:prstGeom>
          <a:noFill/>
        </p:spPr>
        <p:txBody>
          <a:bodyPr wrap="square" rtlCol="0">
            <a:spAutoFit/>
          </a:bodyPr>
          <a:lstStyle/>
          <a:p>
            <a:r>
              <a:rPr lang="en-US" dirty="0"/>
              <a:t>Sampling</a:t>
            </a:r>
            <a:endParaRPr lang="fr-BE" dirty="0"/>
          </a:p>
        </p:txBody>
      </p:sp>
    </p:spTree>
    <p:extLst>
      <p:ext uri="{BB962C8B-B14F-4D97-AF65-F5344CB8AC3E}">
        <p14:creationId xmlns:p14="http://schemas.microsoft.com/office/powerpoint/2010/main" val="1571932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Representative sampling</a:t>
            </a:r>
            <a:endParaRPr lang="fr-BE" dirty="0"/>
          </a:p>
        </p:txBody>
      </p:sp>
      <p:pic>
        <p:nvPicPr>
          <p:cNvPr id="22" name="Content Placeholder 21" descr="http://www.iconsdb.com/icons/download/soylent-red/woman-51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63776" y="3573016"/>
            <a:ext cx="792000" cy="792000"/>
          </a:xfrm>
          <a:prstGeom prst="rect">
            <a:avLst/>
          </a:prstGeom>
          <a:noFill/>
          <a:ln>
            <a:noFill/>
          </a:ln>
        </p:spPr>
      </p:pic>
      <p:sp>
        <p:nvSpPr>
          <p:cNvPr id="4" name="Oval 3"/>
          <p:cNvSpPr/>
          <p:nvPr/>
        </p:nvSpPr>
        <p:spPr>
          <a:xfrm>
            <a:off x="899592" y="2204864"/>
            <a:ext cx="4032448" cy="4032000"/>
          </a:xfrm>
          <a:prstGeom prst="ellips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 name="AutoShape 2"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6" name="AutoShape 4"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7" name="AutoShape 6"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8" name="AutoShape 8"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9" name="AutoShape 10"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10" name="AutoShape 12" descr="data:image/jpeg;base64,/9j/4AAQSkZJRgABAQAAAQABAAD/2wCEAAkGBwgHBgkIBwgWFRIXDRYbGBgWGBgbHxUiHh0eIh8mHx8fKDQsHiEnICAfLTEkJykuOjMuFyI1ODU4Rig5LjEBCgoKBQUFDgUFDisZExkrKysrKysrKysrKysrKysrKysrKysrKysrKysrKysrKysrKysrKysrKysrKysrKysrK//AABEIAOEA4QMBIgACEQEDEQH/xAAcAAEAAwEBAQEBAAAAAAAAAAAABgcIBQQDAQL/xABEEAABAwEEAwwHBQgCAwAAAAAAAQIDBQQGBxE3dLMIEiExNTZBYXF1g7ITIlFzgbHCMlWTodEUFRZCcoKSwVKRIzND/8QAFAEBAAAAAAAAAAAAAAAAAAAAAP/EABQRAQAAAAAAAAAAAAAAAAAAAAD/2gAMAwEAAhEDEQA/ALxAAAAAAAAAAAAAACMYlV2S7lyanUbO7KRI97GqcaOeqNRU/pzz/tAgmKWLz6Pa5aLddWrM1VSWZURyRr0tYnErkXjVc0TLLJeij6pXavV5HPqlTllVVz9d7nJ8EVckTqQ56qrlVVXhPwDrUe81cokjH0qrSx5LxNeu9XtavAqdSoX3hXiqy88rKRXGtZa8vUc3gbNl1fyvy6OJeHLLiM3H1s1omslpitNmkVr2PRzXJxtVFzRU60UDbwOTdOrpXrtU2q5Iiy2drnInEjsvWT4OzT4HWAAAAAAAAAAAAAAAAAAAAAAAAAAAAAABXePcD5cOrS9nEy0QuXs329+bkLEPFWqZZ61SbXTLYn/jlicx2XGmacadacadaAYpB1703et1163aKVUo8nNX1XZcEjf5XN9qL+S5ovCiocgAASO4d0rZfCvw2CzNVI0VFmk6I2Z8K/1LxNTpXqRVQNHYP2aSyYbUSObjWJ7vg+R72/k5CZHyslmhsdlhstljRrGRta1qcTUamSInYiH1AAAAAAAAAAAAAAAAAAAAAAAAAAAAAcW9t56bdOkPqNVkyTPJrU+1I7oRqe35AdoGXb04v3orkr22O0/ssPQyFcnfGT7WfZvU6iJOvHXXuVz61aFXrmk/UDWl6rq0e9dhSyVqyI7LPevTgfGq9LXdHRwcS5JmhUtT3P8AL6ZzqTXk3mfA2WNc07XNXh/xQqT+Ia398Wj8WT9R/ENb++LR+LJ+oFwUjABqSo6s13NvS2FmSr/c7PL/ABUt27136XduntsFGsjY2Z5rlwq5fa5V4XL1qZC/iGt/fNo/Fk/UfxDW/vm0fiyfqBtAGL0vFXEXNKzaPxpP1JBd/FG91Dlaraq6ZmfCydVkRfivrJ8HIBrAERw+v7Tb7WFzrOno52InpIVXNW9bV/mb19HSnFnLgAAAAAAAAAAAAAAAAAAAAAAAABlDFq9Ml6L32lzJM4IXLHCmfBk1fWd2uXhz9m9ToNOXntr6bdqrW6P7Udimena1iqnyMXgAAAAAAAAAAB1rrV613Zrtkq1hd6zH8Lc8ke3+Zq9SpwdXH0GxafbIKjYLNbbK/OOSJr2r7UciKn5KYkNW4MTyWjDSjPmfmqNlb8GyvRE+CIifACbAAAAAAAAAAAAAAAAAAAAAAAA4N/eY94e7LRs3GOjYt/eY94e7LRs3GOgJ5gxQaZeK977DWbIksf7I929VXJwo5uS5tVF6V/7OfinSrDQ7+VSnUuz+jhZ6LetRVXLOJjl4VVV41Xp6SRbnnn7JqEvmYcrGzSdWvA2EYEGAAAAAemmxsmqNlikbm1ZmIqe1FVMy1cdLoUG7NipElDp6RK+WRHZOe7PJG5faVfaVZSOVrFrEfmQu/dLcnUL303yYBQpqnBHRjR+2fbSGVjVOCOjGj9s+2kAnQAAAAAAAAAAAAAAAAAAAAAAAODf3mPeHuy0bNxjo2Lf3mPeHuy0bNxjoCztzzz9k1CXzMOVjZpOrXgbCM6u555+yahL5mHJxs0nVrwNhGBBwAAAAHrpHK1i1iPzIXfuluTqF76b5MKQpHK1i1iPzIXfuluTqF76b5MAoU1Tgjoxo/bPtpDKxqnBHRjR+2fbSAToAAAAAAAAAAAAAAAAAAAAAAAHBv7zHvD3ZaNm4x0bFv7zHvD3ZaNm4x0BZ2555+yahL5mHJxs0nVrwNhGdbc88/ZNQl8zDk42aTq14GwjAg4AAAAD2UjlaxaxH5kLu3S3J1C99N8mFI0flaxaxH5kLu3S3J1C99N8mAUKapwR0Y0ftn20hlY1Tgjoxo/bPtpAJ0AAAAAAAAAAAAAAAAAAAAAAADg395j3h7stGzcY6NqV6n/vah1Gm7/e+msskefs37Vbn8MzGtUp1spNQnsFRs6xysdk5ruj9UXoVOBUXNALE3PPP2TUJfMw5ONmk6teBsIyYbnS71s/elsvDNErYUgWJiqn/ALHK5FVU9qNRuS9bupSH42aTq14GwjAg4AAAAD2UflaxaxH5kLu3S3J1C99N8mFI0flaxaxH5kNEY+3etdZurZ7ZYIle6zzK5zU4V3jkycqJ05KjVXqzXoAzWapwR0Y0ftn20hlhjHSPayNqqqrkiJwqq9RrbC2kWyhXDpNPqMe9lRj3Ob/x373PRF60RyZ9eYErAAAAAAAAAAAAAAAAAAAAAAAAPFUKRTKm6N1Sp0UqtX1fSRsfvezfJwHtAH8sY2NjWMaiIiZIicCIZWxs0nVrwNhGarMqY2aTq14GwjAg5LMKmtfiHQ2vaip+0cS/0qRMluE+kWhax9LgJTui4o4r309sUaNT93N4kRP/AKSFUls7pDnjT+7m7SQqYD2Uflew6xH5kNrmKKPyvYdYj8yG1wOfDQqPZ7c63wUqBsy8cjYmI9f7kTP8zoAAAAAAAAAAAAAAAAAAAAAAAAAAAAAMqY2aTq14GxjNVmVMbNJ1a8DYxgQcluE+kWhax9LiJEtwn0i0LWPpcBLN0hzxp/dzdpIVMWxukOeNP7ubtJCpwPZR+V7DrEfmQ2uYoo3K9h1iPzIbXAAAAAAAAAAAAAAAAAAAAAAAAAAAAAABlTGzSdWvA2MZqsypjZpOrXgbGMCDktwn0i0LWPpcRIluE+kWhax9LgJXukOeVP7ubtJCpy2N0fzyp/drdpIVOB7KNyvYdYj8yG1zFFG5XsOsR+ZDa4AAAAAAAAAAAAAAAAAAAAAAAAAAAAAAMqY2aTq14GxjNVmVMbNJ1a8DYxgQcluE+kWhax9LiJEtwm0i0LWPpcBK90fzyp/drdpIVOWxuj+eVP7tbtJSpwPZRuWLDrEfmQ2uYoo3LFh1iPzIbXAAAAAAAAAAAAAAAAAAAAAAAAAAAAAABlTGzSdWvA2MZqsypjZpOrXgbGMCDktwm0i0LWPpcRIluE2kWhax9LgJXuj+edP7tZtJSpy2N0fzzp/drNpKVOB7KNyxYdYj8yG1zFNF5YsOsR+ZDawAAAAAAAAAAAAAAAAAAAAAAAAAAAAAAMqY2aTq14GxjNVlGY93Htk9uS9FKs6vasSNna1M1bveBH5JxpvckX2b1PgFHktwm0i0LWPpcRIuPAa5FtlrEd56hArIY2L6HfJl6VzkVM0T/ijVXh6VVMuJQPJuj+edP7tZtJSpzSGOtyrZeKm2aq0iFXzQI5HMambpGLw+qnSrV6OlHL05IucHNcxytcmSovCi9AHsovLNg1mPzIbWMvYP3Itt4rxWSozQObZIZWvc9UySRWrmjG5/azVPWy4kz4lVM9QgAAAAAAAAAAAAAAAAAAAAAAAAAAAAAAAAZtqel1vvP9mkW/ZTsAA/TPOMOkGx+8T/AEABfVG5JsfuW/I9gAAAAAAAAAAAAAAAAAH/2Q=="/>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pic>
        <p:nvPicPr>
          <p:cNvPr id="11" name="Picture 10"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63688" y="2852936"/>
            <a:ext cx="306070" cy="719455"/>
          </a:xfrm>
          <a:prstGeom prst="rect">
            <a:avLst/>
          </a:prstGeom>
          <a:noFill/>
          <a:ln>
            <a:noFill/>
          </a:ln>
        </p:spPr>
      </p:pic>
      <p:pic>
        <p:nvPicPr>
          <p:cNvPr id="12" name="Picture 11"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95736" y="5013176"/>
            <a:ext cx="306070" cy="719455"/>
          </a:xfrm>
          <a:prstGeom prst="rect">
            <a:avLst/>
          </a:prstGeom>
          <a:noFill/>
          <a:ln>
            <a:noFill/>
          </a:ln>
        </p:spPr>
      </p:pic>
      <p:pic>
        <p:nvPicPr>
          <p:cNvPr id="13" name="Picture 12"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65930" y="4293721"/>
            <a:ext cx="306070" cy="719455"/>
          </a:xfrm>
          <a:prstGeom prst="rect">
            <a:avLst/>
          </a:prstGeom>
          <a:noFill/>
          <a:ln>
            <a:noFill/>
          </a:ln>
        </p:spPr>
      </p:pic>
      <p:pic>
        <p:nvPicPr>
          <p:cNvPr id="14" name="Picture 13"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85810" y="2348880"/>
            <a:ext cx="306070" cy="719455"/>
          </a:xfrm>
          <a:prstGeom prst="rect">
            <a:avLst/>
          </a:prstGeom>
          <a:noFill/>
          <a:ln>
            <a:noFill/>
          </a:ln>
        </p:spPr>
      </p:pic>
      <p:pic>
        <p:nvPicPr>
          <p:cNvPr id="15" name="Picture 14"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57618" y="4653136"/>
            <a:ext cx="306070" cy="719455"/>
          </a:xfrm>
          <a:prstGeom prst="rect">
            <a:avLst/>
          </a:prstGeom>
          <a:noFill/>
          <a:ln>
            <a:noFill/>
          </a:ln>
        </p:spPr>
      </p:pic>
      <p:pic>
        <p:nvPicPr>
          <p:cNvPr id="16" name="Picture 1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9866" y="2996952"/>
            <a:ext cx="306070" cy="719455"/>
          </a:xfrm>
          <a:prstGeom prst="rect">
            <a:avLst/>
          </a:prstGeom>
          <a:noFill/>
          <a:ln>
            <a:noFill/>
          </a:ln>
        </p:spPr>
      </p:pic>
      <p:pic>
        <p:nvPicPr>
          <p:cNvPr id="17" name="Picture 16"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49706" y="2492896"/>
            <a:ext cx="306070" cy="719455"/>
          </a:xfrm>
          <a:prstGeom prst="rect">
            <a:avLst/>
          </a:prstGeom>
          <a:noFill/>
          <a:ln>
            <a:noFill/>
          </a:ln>
        </p:spPr>
      </p:pic>
      <p:pic>
        <p:nvPicPr>
          <p:cNvPr id="18" name="Picture 1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13602" y="3212976"/>
            <a:ext cx="306070" cy="719455"/>
          </a:xfrm>
          <a:prstGeom prst="rect">
            <a:avLst/>
          </a:prstGeom>
          <a:noFill/>
          <a:ln>
            <a:noFill/>
          </a:ln>
        </p:spPr>
      </p:pic>
      <p:pic>
        <p:nvPicPr>
          <p:cNvPr id="19" name="Picture 18"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83768" y="3645024"/>
            <a:ext cx="306070" cy="719455"/>
          </a:xfrm>
          <a:prstGeom prst="rect">
            <a:avLst/>
          </a:prstGeom>
          <a:noFill/>
          <a:ln>
            <a:noFill/>
          </a:ln>
        </p:spPr>
      </p:pic>
      <p:pic>
        <p:nvPicPr>
          <p:cNvPr id="20" name="Picture 19"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9832" y="5013801"/>
            <a:ext cx="306070" cy="719455"/>
          </a:xfrm>
          <a:prstGeom prst="rect">
            <a:avLst/>
          </a:prstGeom>
          <a:noFill/>
          <a:ln>
            <a:noFill/>
          </a:ln>
        </p:spPr>
      </p:pic>
      <p:pic>
        <p:nvPicPr>
          <p:cNvPr id="23"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4221176"/>
            <a:ext cx="792000" cy="792000"/>
          </a:xfrm>
          <a:prstGeom prst="rect">
            <a:avLst/>
          </a:prstGeom>
          <a:noFill/>
          <a:ln>
            <a:noFill/>
          </a:ln>
        </p:spPr>
      </p:pic>
      <p:pic>
        <p:nvPicPr>
          <p:cNvPr id="24"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912" y="3285072"/>
            <a:ext cx="792000" cy="792000"/>
          </a:xfrm>
          <a:prstGeom prst="rect">
            <a:avLst/>
          </a:prstGeom>
          <a:noFill/>
          <a:ln>
            <a:noFill/>
          </a:ln>
        </p:spPr>
      </p:pic>
      <p:pic>
        <p:nvPicPr>
          <p:cNvPr id="2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365104"/>
            <a:ext cx="792000" cy="792000"/>
          </a:xfrm>
          <a:prstGeom prst="rect">
            <a:avLst/>
          </a:prstGeom>
          <a:noFill/>
          <a:ln>
            <a:noFill/>
          </a:ln>
        </p:spPr>
      </p:pic>
      <p:pic>
        <p:nvPicPr>
          <p:cNvPr id="26"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5085272"/>
            <a:ext cx="792000" cy="792000"/>
          </a:xfrm>
          <a:prstGeom prst="rect">
            <a:avLst/>
          </a:prstGeom>
          <a:noFill/>
          <a:ln>
            <a:noFill/>
          </a:ln>
        </p:spPr>
      </p:pic>
      <p:pic>
        <p:nvPicPr>
          <p:cNvPr id="2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83856" y="2852936"/>
            <a:ext cx="792000" cy="792000"/>
          </a:xfrm>
          <a:prstGeom prst="rect">
            <a:avLst/>
          </a:prstGeom>
          <a:noFill/>
          <a:ln>
            <a:noFill/>
          </a:ln>
        </p:spPr>
      </p:pic>
      <p:pic>
        <p:nvPicPr>
          <p:cNvPr id="28"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996024" y="3357080"/>
            <a:ext cx="792000" cy="792000"/>
          </a:xfrm>
          <a:prstGeom prst="rect">
            <a:avLst/>
          </a:prstGeom>
          <a:noFill/>
          <a:ln>
            <a:noFill/>
          </a:ln>
        </p:spPr>
      </p:pic>
      <p:pic>
        <p:nvPicPr>
          <p:cNvPr id="29"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11848" y="5229288"/>
            <a:ext cx="792000" cy="792000"/>
          </a:xfrm>
          <a:prstGeom prst="rect">
            <a:avLst/>
          </a:prstGeom>
          <a:noFill/>
          <a:ln>
            <a:noFill/>
          </a:ln>
        </p:spPr>
      </p:pic>
      <p:pic>
        <p:nvPicPr>
          <p:cNvPr id="30"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419960" y="4149168"/>
            <a:ext cx="792000" cy="792000"/>
          </a:xfrm>
          <a:prstGeom prst="rect">
            <a:avLst/>
          </a:prstGeom>
          <a:noFill/>
          <a:ln>
            <a:noFill/>
          </a:ln>
        </p:spPr>
      </p:pic>
      <p:pic>
        <p:nvPicPr>
          <p:cNvPr id="31"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827584" y="4077160"/>
            <a:ext cx="792000" cy="792000"/>
          </a:xfrm>
          <a:prstGeom prst="rect">
            <a:avLst/>
          </a:prstGeom>
          <a:noFill/>
          <a:ln>
            <a:noFill/>
          </a:ln>
        </p:spPr>
      </p:pic>
      <p:sp>
        <p:nvSpPr>
          <p:cNvPr id="32" name="Oval 31"/>
          <p:cNvSpPr/>
          <p:nvPr/>
        </p:nvSpPr>
        <p:spPr>
          <a:xfrm>
            <a:off x="5940152" y="1916832"/>
            <a:ext cx="1800000" cy="1800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3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2420976"/>
            <a:ext cx="792000" cy="792000"/>
          </a:xfrm>
          <a:prstGeom prst="rect">
            <a:avLst/>
          </a:prstGeom>
          <a:noFill/>
          <a:ln>
            <a:noFill/>
          </a:ln>
        </p:spPr>
      </p:pic>
      <p:pic>
        <p:nvPicPr>
          <p:cNvPr id="36" name="Picture 3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6210" y="2852936"/>
            <a:ext cx="306070" cy="719455"/>
          </a:xfrm>
          <a:prstGeom prst="rect">
            <a:avLst/>
          </a:prstGeom>
          <a:noFill/>
          <a:ln>
            <a:noFill/>
          </a:ln>
        </p:spPr>
      </p:pic>
      <p:pic>
        <p:nvPicPr>
          <p:cNvPr id="3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372200" y="1988840"/>
            <a:ext cx="792000" cy="792000"/>
          </a:xfrm>
          <a:prstGeom prst="rect">
            <a:avLst/>
          </a:prstGeom>
          <a:noFill/>
          <a:ln>
            <a:noFill/>
          </a:ln>
        </p:spPr>
      </p:pic>
      <p:pic>
        <p:nvPicPr>
          <p:cNvPr id="38" name="Picture 3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46250" y="2276872"/>
            <a:ext cx="306070" cy="719455"/>
          </a:xfrm>
          <a:prstGeom prst="rect">
            <a:avLst/>
          </a:prstGeom>
          <a:noFill/>
          <a:ln>
            <a:noFill/>
          </a:ln>
        </p:spPr>
      </p:pic>
      <p:sp>
        <p:nvSpPr>
          <p:cNvPr id="40" name="Curved Down Arrow 39"/>
          <p:cNvSpPr/>
          <p:nvPr/>
        </p:nvSpPr>
        <p:spPr>
          <a:xfrm rot="21028839">
            <a:off x="3971542" y="1383903"/>
            <a:ext cx="2327348" cy="7695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sp>
        <p:nvSpPr>
          <p:cNvPr id="41" name="TextBox 40"/>
          <p:cNvSpPr txBox="1"/>
          <p:nvPr/>
        </p:nvSpPr>
        <p:spPr>
          <a:xfrm rot="20871531">
            <a:off x="4525946" y="1673820"/>
            <a:ext cx="1152128" cy="369332"/>
          </a:xfrm>
          <a:prstGeom prst="rect">
            <a:avLst/>
          </a:prstGeom>
          <a:noFill/>
        </p:spPr>
        <p:txBody>
          <a:bodyPr wrap="square" rtlCol="0">
            <a:spAutoFit/>
          </a:bodyPr>
          <a:lstStyle/>
          <a:p>
            <a:r>
              <a:rPr lang="en-US" dirty="0"/>
              <a:t>Sampling</a:t>
            </a:r>
            <a:endParaRPr lang="fr-BE" dirty="0"/>
          </a:p>
        </p:txBody>
      </p:sp>
    </p:spTree>
    <p:extLst>
      <p:ext uri="{BB962C8B-B14F-4D97-AF65-F5344CB8AC3E}">
        <p14:creationId xmlns:p14="http://schemas.microsoft.com/office/powerpoint/2010/main" val="3129553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Convenience sampling</a:t>
            </a:r>
            <a:endParaRPr lang="fr-BE" dirty="0"/>
          </a:p>
        </p:txBody>
      </p:sp>
      <p:pic>
        <p:nvPicPr>
          <p:cNvPr id="22" name="Content Placeholder 21" descr="http://www.iconsdb.com/icons/download/soylent-red/woman-51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63776" y="3573016"/>
            <a:ext cx="792000" cy="792000"/>
          </a:xfrm>
          <a:prstGeom prst="rect">
            <a:avLst/>
          </a:prstGeom>
          <a:noFill/>
          <a:ln>
            <a:noFill/>
          </a:ln>
        </p:spPr>
      </p:pic>
      <p:sp>
        <p:nvSpPr>
          <p:cNvPr id="4" name="Oval 3"/>
          <p:cNvSpPr/>
          <p:nvPr/>
        </p:nvSpPr>
        <p:spPr>
          <a:xfrm>
            <a:off x="899592" y="2204864"/>
            <a:ext cx="4032448" cy="4032000"/>
          </a:xfrm>
          <a:prstGeom prst="ellips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 name="AutoShape 2"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6" name="AutoShape 4"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7" name="AutoShape 6"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8" name="AutoShape 8"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9" name="AutoShape 10"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10" name="AutoShape 12" descr="data:image/jpeg;base64,/9j/4AAQSkZJRgABAQAAAQABAAD/2wCEAAkGBwgHBgkIBwgWFRIXDRYbGBgWGBgbHxUiHh0eIh8mHx8fKDQsHiEnICAfLTEkJykuOjMuFyI1ODU4Rig5LjEBCgoKBQUFDgUFDisZExkrKysrKysrKysrKysrKysrKysrKysrKysrKysrKysrKysrKysrKysrKysrKysrKysrK//AABEIAOEA4QMBIgACEQEDEQH/xAAcAAEAAwEBAQEBAAAAAAAAAAAABgcIBQQDAQL/xABEEAABAwEEAwwHBQgCAwAAAAAAAQIDBQQGBxE3dLMIEiExNTZBYXF1g7ITIlFzgbHCMlWTodEUFRZCcoKSwVKRIzND/8QAFAEBAAAAAAAAAAAAAAAAAAAAAP/EABQRAQAAAAAAAAAAAAAAAAAAAAD/2gAMAwEAAhEDEQA/ALxAAAAAAAAAAAAAACMYlV2S7lyanUbO7KRI97GqcaOeqNRU/pzz/tAgmKWLz6Pa5aLddWrM1VSWZURyRr0tYnErkXjVc0TLLJeij6pXavV5HPqlTllVVz9d7nJ8EVckTqQ56qrlVVXhPwDrUe81cokjH0qrSx5LxNeu9XtavAqdSoX3hXiqy88rKRXGtZa8vUc3gbNl1fyvy6OJeHLLiM3H1s1omslpitNmkVr2PRzXJxtVFzRU60UDbwOTdOrpXrtU2q5Iiy2drnInEjsvWT4OzT4HWAAAAAAAAAAAAAAAAAAAAAAAAAAAAAABXePcD5cOrS9nEy0QuXs329+bkLEPFWqZZ61SbXTLYn/jlicx2XGmacadacadaAYpB1703et1163aKVUo8nNX1XZcEjf5XN9qL+S5ovCiocgAASO4d0rZfCvw2CzNVI0VFmk6I2Z8K/1LxNTpXqRVQNHYP2aSyYbUSObjWJ7vg+R72/k5CZHyslmhsdlhstljRrGRta1qcTUamSInYiH1AAAAAAAAAAAAAAAAAAAAAAAAAAAAAcW9t56bdOkPqNVkyTPJrU+1I7oRqe35AdoGXb04v3orkr22O0/ssPQyFcnfGT7WfZvU6iJOvHXXuVz61aFXrmk/UDWl6rq0e9dhSyVqyI7LPevTgfGq9LXdHRwcS5JmhUtT3P8AL6ZzqTXk3mfA2WNc07XNXh/xQqT+Ia398Wj8WT9R/ENb++LR+LJ+oFwUjABqSo6s13NvS2FmSr/c7PL/ABUt27136XduntsFGsjY2Z5rlwq5fa5V4XL1qZC/iGt/fNo/Fk/UfxDW/vm0fiyfqBtAGL0vFXEXNKzaPxpP1JBd/FG91Dlaraq6ZmfCydVkRfivrJ8HIBrAERw+v7Tb7WFzrOno52InpIVXNW9bV/mb19HSnFnLgAAAAAAAAAAAAAAAAAAAAAAAABlDFq9Ml6L32lzJM4IXLHCmfBk1fWd2uXhz9m9ToNOXntr6bdqrW6P7Udimena1iqnyMXgAAAAAAAAAAB1rrV613Zrtkq1hd6zH8Lc8ke3+Zq9SpwdXH0GxafbIKjYLNbbK/OOSJr2r7UciKn5KYkNW4MTyWjDSjPmfmqNlb8GyvRE+CIifACbAAAAAAAAAAAAAAAAAAAAAAAA4N/eY94e7LRs3GOjYt/eY94e7LRs3GOgJ5gxQaZeK977DWbIksf7I929VXJwo5uS5tVF6V/7OfinSrDQ7+VSnUuz+jhZ6LetRVXLOJjl4VVV41Xp6SRbnnn7JqEvmYcrGzSdWvA2EYEGAAAAAemmxsmqNlikbm1ZmIqe1FVMy1cdLoUG7NipElDp6RK+WRHZOe7PJG5faVfaVZSOVrFrEfmQu/dLcnUL303yYBQpqnBHRjR+2fbSGVjVOCOjGj9s+2kAnQAAAAAAAAAAAAAAAAAAAAAAAODf3mPeHuy0bNxjo2Lf3mPeHuy0bNxjoCztzzz9k1CXzMOVjZpOrXgbCM6u555+yahL5mHJxs0nVrwNhGBBwAAAAHrpHK1i1iPzIXfuluTqF76b5MKQpHK1i1iPzIXfuluTqF76b5MAoU1Tgjoxo/bPtpDKxqnBHRjR+2fbSAToAAAAAAAAAAAAAAAAAAAAAAAHBv7zHvD3ZaNm4x0bFv7zHvD3ZaNm4x0BZ2555+yahL5mHJxs0nVrwNhGdbc88/ZNQl8zDk42aTq14GwjAg4AAAAD2UjlaxaxH5kLu3S3J1C99N8mFI0flaxaxH5kLu3S3J1C99N8mAUKapwR0Y0ftn20hlY1Tgjoxo/bPtpAJ0AAAAAAAAAAAAAAAAAAAAAAADg395j3h7stGzcY6NqV6n/vah1Gm7/e+msskefs37Vbn8MzGtUp1spNQnsFRs6xysdk5ruj9UXoVOBUXNALE3PPP2TUJfMw5ONmk6teBsIyYbnS71s/elsvDNErYUgWJiqn/ALHK5FVU9qNRuS9bupSH42aTq14GwjAg4AAAAD2UflaxaxH5kLu3S3J1C99N8mFI0flaxaxH5kNEY+3etdZurZ7ZYIle6zzK5zU4V3jkycqJ05KjVXqzXoAzWapwR0Y0ftn20hlhjHSPayNqqqrkiJwqq9RrbC2kWyhXDpNPqMe9lRj3Ob/x373PRF60RyZ9eYErAAAAAAAAAAAAAAAAAAAAAAAAPFUKRTKm6N1Sp0UqtX1fSRsfvezfJwHtAH8sY2NjWMaiIiZIicCIZWxs0nVrwNhGarMqY2aTq14GwjAg5LMKmtfiHQ2vaip+0cS/0qRMluE+kWhax9LgJTui4o4r309sUaNT93N4kRP/AKSFUls7pDnjT+7m7SQqYD2Uflew6xH5kNrmKKPyvYdYj8yG1wOfDQqPZ7c63wUqBsy8cjYmI9f7kTP8zoAAAAAAAAAAAAAAAAAAAAAAAAAAAAAMqY2aTq14GxjNVmVMbNJ1a8DYxgQcluE+kWhax9LiJEtwn0i0LWPpcBLN0hzxp/dzdpIVMWxukOeNP7ubtJCpwPZR+V7DrEfmQ2uYoo3K9h1iPzIbXAAAAAAAAAAAAAAAAAAAAAAAAAAAAAABlTGzSdWvA2MZqsypjZpOrXgbGMCDktwn0i0LWPpcRIluE+kWhax9LgJXukOeVP7ubtJCpy2N0fzyp/drdpIVOB7KNyvYdYj8yG1zFFG5XsOsR+ZDa4AAAAAAAAAAAAAAAAAAAAAAAAAAAAAAMqY2aTq14GxjNVmVMbNJ1a8DYxgQcluE+kWhax9LiJEtwm0i0LWPpcBK90fzyp/drdpIVOWxuj+eVP7tbtJSpwPZRuWLDrEfmQ2uYoo3LFh1iPzIbXAAAAAAAAAAAAAAAAAAAAAAAAAAAAAABlTGzSdWvA2MZqsypjZpOrXgbGMCDktwm0i0LWPpcRIluE2kWhax9LgJXuj+edP7tZtJSpy2N0fzzp/drNpKVOB7KNyxYdYj8yG1zFNF5YsOsR+ZDawAAAAAAAAAAAAAAAAAAAAAAAAAAAAAAMqY2aTq14GxjNVlGY93Htk9uS9FKs6vasSNna1M1bveBH5JxpvckX2b1PgFHktwm0i0LWPpcRIuPAa5FtlrEd56hArIY2L6HfJl6VzkVM0T/ijVXh6VVMuJQPJuj+edP7tZtJSpzSGOtyrZeKm2aq0iFXzQI5HMambpGLw+qnSrV6OlHL05IucHNcxytcmSovCi9AHsovLNg1mPzIbWMvYP3Itt4rxWSozQObZIZWvc9UySRWrmjG5/azVPWy4kz4lVM9QgAAAAAAAAAAAAAAAAAAAAAAAAAAAAAAAAZtqel1vvP9mkW/ZTsAA/TPOMOkGx+8T/AEABfVG5JsfuW/I9gAAAAAAAAAAAAAAAAAH/2Q=="/>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pic>
        <p:nvPicPr>
          <p:cNvPr id="11" name="Picture 10"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63688" y="2852936"/>
            <a:ext cx="306070" cy="719455"/>
          </a:xfrm>
          <a:prstGeom prst="rect">
            <a:avLst/>
          </a:prstGeom>
          <a:noFill/>
          <a:ln>
            <a:noFill/>
          </a:ln>
        </p:spPr>
      </p:pic>
      <p:pic>
        <p:nvPicPr>
          <p:cNvPr id="12" name="Picture 11"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95736" y="5013176"/>
            <a:ext cx="306070" cy="719455"/>
          </a:xfrm>
          <a:prstGeom prst="rect">
            <a:avLst/>
          </a:prstGeom>
          <a:noFill/>
          <a:ln>
            <a:noFill/>
          </a:ln>
        </p:spPr>
      </p:pic>
      <p:pic>
        <p:nvPicPr>
          <p:cNvPr id="13" name="Picture 12"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65930" y="4293721"/>
            <a:ext cx="306070" cy="719455"/>
          </a:xfrm>
          <a:prstGeom prst="rect">
            <a:avLst/>
          </a:prstGeom>
          <a:noFill/>
          <a:ln>
            <a:noFill/>
          </a:ln>
        </p:spPr>
      </p:pic>
      <p:pic>
        <p:nvPicPr>
          <p:cNvPr id="14" name="Picture 13"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85810" y="2348880"/>
            <a:ext cx="306070" cy="719455"/>
          </a:xfrm>
          <a:prstGeom prst="rect">
            <a:avLst/>
          </a:prstGeom>
          <a:noFill/>
          <a:ln>
            <a:noFill/>
          </a:ln>
        </p:spPr>
      </p:pic>
      <p:pic>
        <p:nvPicPr>
          <p:cNvPr id="15" name="Picture 14"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57618" y="4653136"/>
            <a:ext cx="306070" cy="719455"/>
          </a:xfrm>
          <a:prstGeom prst="rect">
            <a:avLst/>
          </a:prstGeom>
          <a:noFill/>
          <a:ln>
            <a:noFill/>
          </a:ln>
        </p:spPr>
      </p:pic>
      <p:pic>
        <p:nvPicPr>
          <p:cNvPr id="16" name="Picture 1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9866" y="2996952"/>
            <a:ext cx="306070" cy="719455"/>
          </a:xfrm>
          <a:prstGeom prst="rect">
            <a:avLst/>
          </a:prstGeom>
          <a:noFill/>
          <a:ln>
            <a:noFill/>
          </a:ln>
        </p:spPr>
      </p:pic>
      <p:pic>
        <p:nvPicPr>
          <p:cNvPr id="17" name="Picture 16"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49706" y="2492896"/>
            <a:ext cx="306070" cy="719455"/>
          </a:xfrm>
          <a:prstGeom prst="rect">
            <a:avLst/>
          </a:prstGeom>
          <a:noFill/>
          <a:ln>
            <a:noFill/>
          </a:ln>
        </p:spPr>
      </p:pic>
      <p:pic>
        <p:nvPicPr>
          <p:cNvPr id="18" name="Picture 1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13602" y="3212976"/>
            <a:ext cx="306070" cy="719455"/>
          </a:xfrm>
          <a:prstGeom prst="rect">
            <a:avLst/>
          </a:prstGeom>
          <a:noFill/>
          <a:ln>
            <a:noFill/>
          </a:ln>
        </p:spPr>
      </p:pic>
      <p:pic>
        <p:nvPicPr>
          <p:cNvPr id="19" name="Picture 18"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83768" y="3645024"/>
            <a:ext cx="306070" cy="719455"/>
          </a:xfrm>
          <a:prstGeom prst="rect">
            <a:avLst/>
          </a:prstGeom>
          <a:noFill/>
          <a:ln>
            <a:noFill/>
          </a:ln>
        </p:spPr>
      </p:pic>
      <p:pic>
        <p:nvPicPr>
          <p:cNvPr id="20" name="Picture 19"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9832" y="5013801"/>
            <a:ext cx="306070" cy="719455"/>
          </a:xfrm>
          <a:prstGeom prst="rect">
            <a:avLst/>
          </a:prstGeom>
          <a:noFill/>
          <a:ln>
            <a:noFill/>
          </a:ln>
        </p:spPr>
      </p:pic>
      <p:pic>
        <p:nvPicPr>
          <p:cNvPr id="23"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4221176"/>
            <a:ext cx="792000" cy="792000"/>
          </a:xfrm>
          <a:prstGeom prst="rect">
            <a:avLst/>
          </a:prstGeom>
          <a:noFill/>
          <a:ln>
            <a:noFill/>
          </a:ln>
        </p:spPr>
      </p:pic>
      <p:pic>
        <p:nvPicPr>
          <p:cNvPr id="24"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912" y="3285072"/>
            <a:ext cx="792000" cy="792000"/>
          </a:xfrm>
          <a:prstGeom prst="rect">
            <a:avLst/>
          </a:prstGeom>
          <a:noFill/>
          <a:ln>
            <a:noFill/>
          </a:ln>
        </p:spPr>
      </p:pic>
      <p:pic>
        <p:nvPicPr>
          <p:cNvPr id="2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365104"/>
            <a:ext cx="792000" cy="792000"/>
          </a:xfrm>
          <a:prstGeom prst="rect">
            <a:avLst/>
          </a:prstGeom>
          <a:noFill/>
          <a:ln>
            <a:noFill/>
          </a:ln>
        </p:spPr>
      </p:pic>
      <p:pic>
        <p:nvPicPr>
          <p:cNvPr id="26"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5085272"/>
            <a:ext cx="792000" cy="792000"/>
          </a:xfrm>
          <a:prstGeom prst="rect">
            <a:avLst/>
          </a:prstGeom>
          <a:noFill/>
          <a:ln>
            <a:noFill/>
          </a:ln>
        </p:spPr>
      </p:pic>
      <p:pic>
        <p:nvPicPr>
          <p:cNvPr id="2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83856" y="2852936"/>
            <a:ext cx="792000" cy="792000"/>
          </a:xfrm>
          <a:prstGeom prst="rect">
            <a:avLst/>
          </a:prstGeom>
          <a:noFill/>
          <a:ln>
            <a:noFill/>
          </a:ln>
        </p:spPr>
      </p:pic>
      <p:pic>
        <p:nvPicPr>
          <p:cNvPr id="28"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996024" y="3357080"/>
            <a:ext cx="792000" cy="792000"/>
          </a:xfrm>
          <a:prstGeom prst="rect">
            <a:avLst/>
          </a:prstGeom>
          <a:noFill/>
          <a:ln>
            <a:noFill/>
          </a:ln>
        </p:spPr>
      </p:pic>
      <p:pic>
        <p:nvPicPr>
          <p:cNvPr id="29"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11848" y="5229288"/>
            <a:ext cx="792000" cy="792000"/>
          </a:xfrm>
          <a:prstGeom prst="rect">
            <a:avLst/>
          </a:prstGeom>
          <a:noFill/>
          <a:ln>
            <a:noFill/>
          </a:ln>
        </p:spPr>
      </p:pic>
      <p:pic>
        <p:nvPicPr>
          <p:cNvPr id="30"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419960" y="4149168"/>
            <a:ext cx="792000" cy="792000"/>
          </a:xfrm>
          <a:prstGeom prst="rect">
            <a:avLst/>
          </a:prstGeom>
          <a:noFill/>
          <a:ln>
            <a:noFill/>
          </a:ln>
        </p:spPr>
      </p:pic>
      <p:pic>
        <p:nvPicPr>
          <p:cNvPr id="31"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827584" y="4077160"/>
            <a:ext cx="792000" cy="792000"/>
          </a:xfrm>
          <a:prstGeom prst="rect">
            <a:avLst/>
          </a:prstGeom>
          <a:noFill/>
          <a:ln>
            <a:noFill/>
          </a:ln>
        </p:spPr>
      </p:pic>
      <p:sp>
        <p:nvSpPr>
          <p:cNvPr id="32" name="Oval 31"/>
          <p:cNvSpPr/>
          <p:nvPr/>
        </p:nvSpPr>
        <p:spPr>
          <a:xfrm>
            <a:off x="5940152" y="1916832"/>
            <a:ext cx="1800000" cy="1800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36" name="Picture 3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6210" y="2852936"/>
            <a:ext cx="306070" cy="719455"/>
          </a:xfrm>
          <a:prstGeom prst="rect">
            <a:avLst/>
          </a:prstGeom>
          <a:noFill/>
          <a:ln>
            <a:noFill/>
          </a:ln>
        </p:spPr>
      </p:pic>
      <p:pic>
        <p:nvPicPr>
          <p:cNvPr id="3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372200" y="1988840"/>
            <a:ext cx="792000" cy="792000"/>
          </a:xfrm>
          <a:prstGeom prst="rect">
            <a:avLst/>
          </a:prstGeom>
          <a:noFill/>
          <a:ln>
            <a:noFill/>
          </a:ln>
        </p:spPr>
      </p:pic>
      <p:pic>
        <p:nvPicPr>
          <p:cNvPr id="38" name="Picture 3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46250" y="2276872"/>
            <a:ext cx="306070" cy="719455"/>
          </a:xfrm>
          <a:prstGeom prst="rect">
            <a:avLst/>
          </a:prstGeom>
          <a:noFill/>
          <a:ln>
            <a:noFill/>
          </a:ln>
        </p:spPr>
      </p:pic>
      <p:sp>
        <p:nvSpPr>
          <p:cNvPr id="3" name="Oval 2"/>
          <p:cNvSpPr/>
          <p:nvPr/>
        </p:nvSpPr>
        <p:spPr>
          <a:xfrm rot="5400000">
            <a:off x="2892324" y="3333500"/>
            <a:ext cx="2495256" cy="1296144"/>
          </a:xfrm>
          <a:prstGeom prst="ellipse">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40"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012248" y="2492984"/>
            <a:ext cx="792000" cy="792000"/>
          </a:xfrm>
          <a:prstGeom prst="rect">
            <a:avLst/>
          </a:prstGeom>
          <a:noFill/>
          <a:ln>
            <a:noFill/>
          </a:ln>
        </p:spPr>
      </p:pic>
      <p:sp>
        <p:nvSpPr>
          <p:cNvPr id="41" name="Curved Down Arrow 40"/>
          <p:cNvSpPr/>
          <p:nvPr/>
        </p:nvSpPr>
        <p:spPr>
          <a:xfrm rot="21028839">
            <a:off x="3971542" y="1383903"/>
            <a:ext cx="2327348" cy="7695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sp>
        <p:nvSpPr>
          <p:cNvPr id="42" name="TextBox 41"/>
          <p:cNvSpPr txBox="1"/>
          <p:nvPr/>
        </p:nvSpPr>
        <p:spPr>
          <a:xfrm rot="20871531">
            <a:off x="4525946" y="1673820"/>
            <a:ext cx="1152128" cy="369332"/>
          </a:xfrm>
          <a:prstGeom prst="rect">
            <a:avLst/>
          </a:prstGeom>
          <a:noFill/>
        </p:spPr>
        <p:txBody>
          <a:bodyPr wrap="square" rtlCol="0">
            <a:spAutoFit/>
          </a:bodyPr>
          <a:lstStyle/>
          <a:p>
            <a:r>
              <a:rPr lang="en-US" dirty="0"/>
              <a:t>Sampling</a:t>
            </a:r>
            <a:endParaRPr lang="fr-BE" dirty="0"/>
          </a:p>
        </p:txBody>
      </p:sp>
    </p:spTree>
    <p:extLst>
      <p:ext uri="{BB962C8B-B14F-4D97-AF65-F5344CB8AC3E}">
        <p14:creationId xmlns:p14="http://schemas.microsoft.com/office/powerpoint/2010/main" val="1932606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Inferential statistics</a:t>
            </a:r>
            <a:endParaRPr lang="fr-BE" dirty="0"/>
          </a:p>
        </p:txBody>
      </p:sp>
      <p:pic>
        <p:nvPicPr>
          <p:cNvPr id="22" name="Content Placeholder 21" descr="http://www.iconsdb.com/icons/download/soylent-red/woman-51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63776" y="3573016"/>
            <a:ext cx="792000" cy="792000"/>
          </a:xfrm>
          <a:prstGeom prst="rect">
            <a:avLst/>
          </a:prstGeom>
          <a:noFill/>
          <a:ln>
            <a:noFill/>
          </a:ln>
        </p:spPr>
      </p:pic>
      <p:sp>
        <p:nvSpPr>
          <p:cNvPr id="4" name="Oval 3"/>
          <p:cNvSpPr/>
          <p:nvPr/>
        </p:nvSpPr>
        <p:spPr>
          <a:xfrm>
            <a:off x="899592" y="2204864"/>
            <a:ext cx="4032448" cy="4032000"/>
          </a:xfrm>
          <a:prstGeom prst="ellips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 name="AutoShape 2"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6" name="AutoShape 4"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7" name="AutoShape 6"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8" name="AutoShape 8"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9" name="AutoShape 10"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10" name="AutoShape 12" descr="data:image/jpeg;base64,/9j/4AAQSkZJRgABAQAAAQABAAD/2wCEAAkGBwgHBgkIBwgWFRIXDRYbGBgWGBgbHxUiHh0eIh8mHx8fKDQsHiEnICAfLTEkJykuOjMuFyI1ODU4Rig5LjEBCgoKBQUFDgUFDisZExkrKysrKysrKysrKysrKysrKysrKysrKysrKysrKysrKysrKysrKysrKysrKysrKysrK//AABEIAOEA4QMBIgACEQEDEQH/xAAcAAEAAwEBAQEBAAAAAAAAAAAABgcIBQQDAQL/xABEEAABAwEEAwwHBQgCAwAAAAAAAQIDBQQGBxE3dLMIEiExNTZBYXF1g7ITIlFzgbHCMlWTodEUFRZCcoKSwVKRIzND/8QAFAEBAAAAAAAAAAAAAAAAAAAAAP/EABQRAQAAAAAAAAAAAAAAAAAAAAD/2gAMAwEAAhEDEQA/ALxAAAAAAAAAAAAAACMYlV2S7lyanUbO7KRI97GqcaOeqNRU/pzz/tAgmKWLz6Pa5aLddWrM1VSWZURyRr0tYnErkXjVc0TLLJeij6pXavV5HPqlTllVVz9d7nJ8EVckTqQ56qrlVVXhPwDrUe81cokjH0qrSx5LxNeu9XtavAqdSoX3hXiqy88rKRXGtZa8vUc3gbNl1fyvy6OJeHLLiM3H1s1omslpitNmkVr2PRzXJxtVFzRU60UDbwOTdOrpXrtU2q5Iiy2drnInEjsvWT4OzT4HWAAAAAAAAAAAAAAAAAAAAAAAAAAAAAABXePcD5cOrS9nEy0QuXs329+bkLEPFWqZZ61SbXTLYn/jlicx2XGmacadacadaAYpB1703et1163aKVUo8nNX1XZcEjf5XN9qL+S5ovCiocgAASO4d0rZfCvw2CzNVI0VFmk6I2Z8K/1LxNTpXqRVQNHYP2aSyYbUSObjWJ7vg+R72/k5CZHyslmhsdlhstljRrGRta1qcTUamSInYiH1AAAAAAAAAAAAAAAAAAAAAAAAAAAAAcW9t56bdOkPqNVkyTPJrU+1I7oRqe35AdoGXb04v3orkr22O0/ssPQyFcnfGT7WfZvU6iJOvHXXuVz61aFXrmk/UDWl6rq0e9dhSyVqyI7LPevTgfGq9LXdHRwcS5JmhUtT3P8AL6ZzqTXk3mfA2WNc07XNXh/xQqT+Ia398Wj8WT9R/ENb++LR+LJ+oFwUjABqSo6s13NvS2FmSr/c7PL/ABUt27136XduntsFGsjY2Z5rlwq5fa5V4XL1qZC/iGt/fNo/Fk/UfxDW/vm0fiyfqBtAGL0vFXEXNKzaPxpP1JBd/FG91Dlaraq6ZmfCydVkRfivrJ8HIBrAERw+v7Tb7WFzrOno52InpIVXNW9bV/mb19HSnFnLgAAAAAAAAAAAAAAAAAAAAAAAABlDFq9Ml6L32lzJM4IXLHCmfBk1fWd2uXhz9m9ToNOXntr6bdqrW6P7Udimena1iqnyMXgAAAAAAAAAAB1rrV613Zrtkq1hd6zH8Lc8ke3+Zq9SpwdXH0GxafbIKjYLNbbK/OOSJr2r7UciKn5KYkNW4MTyWjDSjPmfmqNlb8GyvRE+CIifACbAAAAAAAAAAAAAAAAAAAAAAAA4N/eY94e7LRs3GOjYt/eY94e7LRs3GOgJ5gxQaZeK977DWbIksf7I929VXJwo5uS5tVF6V/7OfinSrDQ7+VSnUuz+jhZ6LetRVXLOJjl4VVV41Xp6SRbnnn7JqEvmYcrGzSdWvA2EYEGAAAAAemmxsmqNlikbm1ZmIqe1FVMy1cdLoUG7NipElDp6RK+WRHZOe7PJG5faVfaVZSOVrFrEfmQu/dLcnUL303yYBQpqnBHRjR+2fbSGVjVOCOjGj9s+2kAnQAAAAAAAAAAAAAAAAAAAAAAAODf3mPeHuy0bNxjo2Lf3mPeHuy0bNxjoCztzzz9k1CXzMOVjZpOrXgbCM6u555+yahL5mHJxs0nVrwNhGBBwAAAAHrpHK1i1iPzIXfuluTqF76b5MKQpHK1i1iPzIXfuluTqF76b5MAoU1Tgjoxo/bPtpDKxqnBHRjR+2fbSAToAAAAAAAAAAAAAAAAAAAAAAAHBv7zHvD3ZaNm4x0bFv7zHvD3ZaNm4x0BZ2555+yahL5mHJxs0nVrwNhGdbc88/ZNQl8zDk42aTq14GwjAg4AAAAD2UjlaxaxH5kLu3S3J1C99N8mFI0flaxaxH5kLu3S3J1C99N8mAUKapwR0Y0ftn20hlY1Tgjoxo/bPtpAJ0AAAAAAAAAAAAAAAAAAAAAAADg395j3h7stGzcY6NqV6n/vah1Gm7/e+msskefs37Vbn8MzGtUp1spNQnsFRs6xysdk5ruj9UXoVOBUXNALE3PPP2TUJfMw5ONmk6teBsIyYbnS71s/elsvDNErYUgWJiqn/ALHK5FVU9qNRuS9bupSH42aTq14GwjAg4AAAAD2UflaxaxH5kLu3S3J1C99N8mFI0flaxaxH5kNEY+3etdZurZ7ZYIle6zzK5zU4V3jkycqJ05KjVXqzXoAzWapwR0Y0ftn20hlhjHSPayNqqqrkiJwqq9RrbC2kWyhXDpNPqMe9lRj3Ob/x373PRF60RyZ9eYErAAAAAAAAAAAAAAAAAAAAAAAAPFUKRTKm6N1Sp0UqtX1fSRsfvezfJwHtAH8sY2NjWMaiIiZIicCIZWxs0nVrwNhGarMqY2aTq14GwjAg5LMKmtfiHQ2vaip+0cS/0qRMluE+kWhax9LgJTui4o4r309sUaNT93N4kRP/AKSFUls7pDnjT+7m7SQqYD2Uflew6xH5kNrmKKPyvYdYj8yG1wOfDQqPZ7c63wUqBsy8cjYmI9f7kTP8zoAAAAAAAAAAAAAAAAAAAAAAAAAAAAAMqY2aTq14GxjNVmVMbNJ1a8DYxgQcluE+kWhax9LiJEtwn0i0LWPpcBLN0hzxp/dzdpIVMWxukOeNP7ubtJCpwPZR+V7DrEfmQ2uYoo3K9h1iPzIbXAAAAAAAAAAAAAAAAAAAAAAAAAAAAAABlTGzSdWvA2MZqsypjZpOrXgbGMCDktwn0i0LWPpcRIluE+kWhax9LgJXukOeVP7ubtJCpy2N0fzyp/drdpIVOB7KNyvYdYj8yG1zFFG5XsOsR+ZDa4AAAAAAAAAAAAAAAAAAAAAAAAAAAAAAMqY2aTq14GxjNVmVMbNJ1a8DYxgQcluE+kWhax9LiJEtwm0i0LWPpcBK90fzyp/drdpIVOWxuj+eVP7tbtJSpwPZRuWLDrEfmQ2uYoo3LFh1iPzIbXAAAAAAAAAAAAAAAAAAAAAAAAAAAAAABlTGzSdWvA2MZqsypjZpOrXgbGMCDktwm0i0LWPpcRIluE2kWhax9LgJXuj+edP7tZtJSpy2N0fzzp/drNpKVOB7KNyxYdYj8yG1zFNF5YsOsR+ZDawAAAAAAAAAAAAAAAAAAAAAAAAAAAAAAMqY2aTq14GxjNVlGY93Htk9uS9FKs6vasSNna1M1bveBH5JxpvckX2b1PgFHktwm0i0LWPpcRIuPAa5FtlrEd56hArIY2L6HfJl6VzkVM0T/ijVXh6VVMuJQPJuj+edP7tZtJSpzSGOtyrZeKm2aq0iFXzQI5HMambpGLw+qnSrV6OlHL05IucHNcxytcmSovCi9AHsovLNg1mPzIbWMvYP3Itt4rxWSozQObZIZWvc9UySRWrmjG5/azVPWy4kz4lVM9QgAAAAAAAAAAAAAAAAAAAAAAAAAAAAAAAAZtqel1vvP9mkW/ZTsAA/TPOMOkGx+8T/AEABfVG5JsfuW/I9gAAAAAAAAAAAAAAAAAH/2Q=="/>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pic>
        <p:nvPicPr>
          <p:cNvPr id="11" name="Picture 10"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63688" y="2852936"/>
            <a:ext cx="306070" cy="719455"/>
          </a:xfrm>
          <a:prstGeom prst="rect">
            <a:avLst/>
          </a:prstGeom>
          <a:noFill/>
          <a:ln>
            <a:noFill/>
          </a:ln>
        </p:spPr>
      </p:pic>
      <p:pic>
        <p:nvPicPr>
          <p:cNvPr id="12" name="Picture 11"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95736" y="5013176"/>
            <a:ext cx="306070" cy="719455"/>
          </a:xfrm>
          <a:prstGeom prst="rect">
            <a:avLst/>
          </a:prstGeom>
          <a:noFill/>
          <a:ln>
            <a:noFill/>
          </a:ln>
        </p:spPr>
      </p:pic>
      <p:pic>
        <p:nvPicPr>
          <p:cNvPr id="13" name="Picture 12"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65930" y="4293721"/>
            <a:ext cx="306070" cy="719455"/>
          </a:xfrm>
          <a:prstGeom prst="rect">
            <a:avLst/>
          </a:prstGeom>
          <a:noFill/>
          <a:ln>
            <a:noFill/>
          </a:ln>
        </p:spPr>
      </p:pic>
      <p:pic>
        <p:nvPicPr>
          <p:cNvPr id="14" name="Picture 13"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85810" y="2348880"/>
            <a:ext cx="306070" cy="719455"/>
          </a:xfrm>
          <a:prstGeom prst="rect">
            <a:avLst/>
          </a:prstGeom>
          <a:noFill/>
          <a:ln>
            <a:noFill/>
          </a:ln>
        </p:spPr>
      </p:pic>
      <p:pic>
        <p:nvPicPr>
          <p:cNvPr id="15" name="Picture 14"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57618" y="4653136"/>
            <a:ext cx="306070" cy="719455"/>
          </a:xfrm>
          <a:prstGeom prst="rect">
            <a:avLst/>
          </a:prstGeom>
          <a:noFill/>
          <a:ln>
            <a:noFill/>
          </a:ln>
        </p:spPr>
      </p:pic>
      <p:pic>
        <p:nvPicPr>
          <p:cNvPr id="16" name="Picture 1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9866" y="2996952"/>
            <a:ext cx="306070" cy="719455"/>
          </a:xfrm>
          <a:prstGeom prst="rect">
            <a:avLst/>
          </a:prstGeom>
          <a:noFill/>
          <a:ln>
            <a:noFill/>
          </a:ln>
        </p:spPr>
      </p:pic>
      <p:pic>
        <p:nvPicPr>
          <p:cNvPr id="17" name="Picture 16"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49706" y="2492896"/>
            <a:ext cx="306070" cy="719455"/>
          </a:xfrm>
          <a:prstGeom prst="rect">
            <a:avLst/>
          </a:prstGeom>
          <a:noFill/>
          <a:ln>
            <a:noFill/>
          </a:ln>
        </p:spPr>
      </p:pic>
      <p:pic>
        <p:nvPicPr>
          <p:cNvPr id="18" name="Picture 1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13602" y="3212976"/>
            <a:ext cx="306070" cy="719455"/>
          </a:xfrm>
          <a:prstGeom prst="rect">
            <a:avLst/>
          </a:prstGeom>
          <a:noFill/>
          <a:ln>
            <a:noFill/>
          </a:ln>
        </p:spPr>
      </p:pic>
      <p:pic>
        <p:nvPicPr>
          <p:cNvPr id="19" name="Picture 18"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83768" y="3645024"/>
            <a:ext cx="306070" cy="719455"/>
          </a:xfrm>
          <a:prstGeom prst="rect">
            <a:avLst/>
          </a:prstGeom>
          <a:noFill/>
          <a:ln>
            <a:noFill/>
          </a:ln>
        </p:spPr>
      </p:pic>
      <p:pic>
        <p:nvPicPr>
          <p:cNvPr id="20" name="Picture 19"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9832" y="5013801"/>
            <a:ext cx="306070" cy="719455"/>
          </a:xfrm>
          <a:prstGeom prst="rect">
            <a:avLst/>
          </a:prstGeom>
          <a:noFill/>
          <a:ln>
            <a:noFill/>
          </a:ln>
        </p:spPr>
      </p:pic>
      <p:pic>
        <p:nvPicPr>
          <p:cNvPr id="23"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4221176"/>
            <a:ext cx="792000" cy="792000"/>
          </a:xfrm>
          <a:prstGeom prst="rect">
            <a:avLst/>
          </a:prstGeom>
          <a:noFill/>
          <a:ln>
            <a:noFill/>
          </a:ln>
        </p:spPr>
      </p:pic>
      <p:pic>
        <p:nvPicPr>
          <p:cNvPr id="24"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912" y="3285072"/>
            <a:ext cx="792000" cy="792000"/>
          </a:xfrm>
          <a:prstGeom prst="rect">
            <a:avLst/>
          </a:prstGeom>
          <a:noFill/>
          <a:ln>
            <a:noFill/>
          </a:ln>
        </p:spPr>
      </p:pic>
      <p:pic>
        <p:nvPicPr>
          <p:cNvPr id="2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365104"/>
            <a:ext cx="792000" cy="792000"/>
          </a:xfrm>
          <a:prstGeom prst="rect">
            <a:avLst/>
          </a:prstGeom>
          <a:noFill/>
          <a:ln>
            <a:noFill/>
          </a:ln>
        </p:spPr>
      </p:pic>
      <p:pic>
        <p:nvPicPr>
          <p:cNvPr id="26"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5085272"/>
            <a:ext cx="792000" cy="792000"/>
          </a:xfrm>
          <a:prstGeom prst="rect">
            <a:avLst/>
          </a:prstGeom>
          <a:noFill/>
          <a:ln>
            <a:noFill/>
          </a:ln>
        </p:spPr>
      </p:pic>
      <p:pic>
        <p:nvPicPr>
          <p:cNvPr id="2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83856" y="2852936"/>
            <a:ext cx="792000" cy="792000"/>
          </a:xfrm>
          <a:prstGeom prst="rect">
            <a:avLst/>
          </a:prstGeom>
          <a:noFill/>
          <a:ln>
            <a:noFill/>
          </a:ln>
        </p:spPr>
      </p:pic>
      <p:pic>
        <p:nvPicPr>
          <p:cNvPr id="28"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996024" y="3357080"/>
            <a:ext cx="792000" cy="792000"/>
          </a:xfrm>
          <a:prstGeom prst="rect">
            <a:avLst/>
          </a:prstGeom>
          <a:noFill/>
          <a:ln>
            <a:noFill/>
          </a:ln>
        </p:spPr>
      </p:pic>
      <p:pic>
        <p:nvPicPr>
          <p:cNvPr id="29"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11848" y="5229288"/>
            <a:ext cx="792000" cy="792000"/>
          </a:xfrm>
          <a:prstGeom prst="rect">
            <a:avLst/>
          </a:prstGeom>
          <a:noFill/>
          <a:ln>
            <a:noFill/>
          </a:ln>
        </p:spPr>
      </p:pic>
      <p:pic>
        <p:nvPicPr>
          <p:cNvPr id="30"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419960" y="4149168"/>
            <a:ext cx="792000" cy="792000"/>
          </a:xfrm>
          <a:prstGeom prst="rect">
            <a:avLst/>
          </a:prstGeom>
          <a:noFill/>
          <a:ln>
            <a:noFill/>
          </a:ln>
        </p:spPr>
      </p:pic>
      <p:pic>
        <p:nvPicPr>
          <p:cNvPr id="31"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827584" y="4077160"/>
            <a:ext cx="792000" cy="792000"/>
          </a:xfrm>
          <a:prstGeom prst="rect">
            <a:avLst/>
          </a:prstGeom>
          <a:noFill/>
          <a:ln>
            <a:noFill/>
          </a:ln>
        </p:spPr>
      </p:pic>
      <p:sp>
        <p:nvSpPr>
          <p:cNvPr id="32" name="Oval 31"/>
          <p:cNvSpPr/>
          <p:nvPr/>
        </p:nvSpPr>
        <p:spPr>
          <a:xfrm>
            <a:off x="5940152" y="1916832"/>
            <a:ext cx="1800000" cy="1800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3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2420976"/>
            <a:ext cx="792000" cy="792000"/>
          </a:xfrm>
          <a:prstGeom prst="rect">
            <a:avLst/>
          </a:prstGeom>
          <a:noFill/>
          <a:ln>
            <a:noFill/>
          </a:ln>
        </p:spPr>
      </p:pic>
      <p:pic>
        <p:nvPicPr>
          <p:cNvPr id="36" name="Picture 3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6210" y="2852936"/>
            <a:ext cx="306070" cy="719455"/>
          </a:xfrm>
          <a:prstGeom prst="rect">
            <a:avLst/>
          </a:prstGeom>
          <a:noFill/>
          <a:ln>
            <a:noFill/>
          </a:ln>
        </p:spPr>
      </p:pic>
      <p:pic>
        <p:nvPicPr>
          <p:cNvPr id="3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372200" y="1988840"/>
            <a:ext cx="792000" cy="792000"/>
          </a:xfrm>
          <a:prstGeom prst="rect">
            <a:avLst/>
          </a:prstGeom>
          <a:noFill/>
          <a:ln>
            <a:noFill/>
          </a:ln>
        </p:spPr>
      </p:pic>
      <p:pic>
        <p:nvPicPr>
          <p:cNvPr id="38" name="Picture 3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46250" y="2276872"/>
            <a:ext cx="306070" cy="719455"/>
          </a:xfrm>
          <a:prstGeom prst="rect">
            <a:avLst/>
          </a:prstGeom>
          <a:noFill/>
          <a:ln>
            <a:noFill/>
          </a:ln>
        </p:spPr>
      </p:pic>
      <p:sp>
        <p:nvSpPr>
          <p:cNvPr id="41" name="Curved Down Arrow 40"/>
          <p:cNvSpPr/>
          <p:nvPr/>
        </p:nvSpPr>
        <p:spPr>
          <a:xfrm rot="21028839">
            <a:off x="3971542" y="1383903"/>
            <a:ext cx="2327348" cy="7695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sp>
        <p:nvSpPr>
          <p:cNvPr id="42" name="TextBox 41"/>
          <p:cNvSpPr txBox="1"/>
          <p:nvPr/>
        </p:nvSpPr>
        <p:spPr>
          <a:xfrm rot="20871531">
            <a:off x="4525946" y="1673820"/>
            <a:ext cx="1152128" cy="369332"/>
          </a:xfrm>
          <a:prstGeom prst="rect">
            <a:avLst/>
          </a:prstGeom>
          <a:noFill/>
        </p:spPr>
        <p:txBody>
          <a:bodyPr wrap="square" rtlCol="0">
            <a:spAutoFit/>
          </a:bodyPr>
          <a:lstStyle/>
          <a:p>
            <a:r>
              <a:rPr lang="en-US" dirty="0"/>
              <a:t>Sampling</a:t>
            </a:r>
            <a:endParaRPr lang="fr-BE" dirty="0"/>
          </a:p>
        </p:txBody>
      </p:sp>
      <p:sp>
        <p:nvSpPr>
          <p:cNvPr id="39" name="Curved Down Arrow 38"/>
          <p:cNvSpPr/>
          <p:nvPr/>
        </p:nvSpPr>
        <p:spPr>
          <a:xfrm rot="9376501">
            <a:off x="4861334" y="4344471"/>
            <a:ext cx="2327348" cy="7695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sp>
        <p:nvSpPr>
          <p:cNvPr id="40" name="TextBox 39"/>
          <p:cNvSpPr txBox="1"/>
          <p:nvPr/>
        </p:nvSpPr>
        <p:spPr>
          <a:xfrm rot="20871531">
            <a:off x="5410142" y="4310792"/>
            <a:ext cx="1152128" cy="369332"/>
          </a:xfrm>
          <a:prstGeom prst="rect">
            <a:avLst/>
          </a:prstGeom>
          <a:noFill/>
        </p:spPr>
        <p:txBody>
          <a:bodyPr wrap="square" rtlCol="0">
            <a:spAutoFit/>
          </a:bodyPr>
          <a:lstStyle/>
          <a:p>
            <a:r>
              <a:rPr lang="en-US" dirty="0"/>
              <a:t>Inference</a:t>
            </a:r>
            <a:endParaRPr lang="fr-BE" dirty="0"/>
          </a:p>
        </p:txBody>
      </p:sp>
    </p:spTree>
    <p:extLst>
      <p:ext uri="{BB962C8B-B14F-4D97-AF65-F5344CB8AC3E}">
        <p14:creationId xmlns:p14="http://schemas.microsoft.com/office/powerpoint/2010/main" val="4104266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962</TotalTime>
  <Words>1610</Words>
  <Application>Microsoft Office PowerPoint</Application>
  <PresentationFormat>On-screen Show (4:3)</PresentationFormat>
  <Paragraphs>170</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Minion Pro</vt:lpstr>
      <vt:lpstr>Arial</vt:lpstr>
      <vt:lpstr>Calibri</vt:lpstr>
      <vt:lpstr>Calibri Light</vt:lpstr>
      <vt:lpstr>Courier New</vt:lpstr>
      <vt:lpstr>Times New Roman</vt:lpstr>
      <vt:lpstr>Office Theme</vt:lpstr>
      <vt:lpstr>What is statistics?</vt:lpstr>
      <vt:lpstr>Practicalities</vt:lpstr>
      <vt:lpstr>More information here:</vt:lpstr>
      <vt:lpstr>Population and Sample</vt:lpstr>
      <vt:lpstr>Population and Sample</vt:lpstr>
      <vt:lpstr>Random sampling</vt:lpstr>
      <vt:lpstr>Representative sampling</vt:lpstr>
      <vt:lpstr>Convenience sampling</vt:lpstr>
      <vt:lpstr>Inferential statistics</vt:lpstr>
      <vt:lpstr>WEIRD subjects</vt:lpstr>
      <vt:lpstr>WEIRD</vt:lpstr>
      <vt:lpstr>Reproducibility of your results</vt:lpstr>
      <vt:lpstr>Scales of measurement</vt:lpstr>
      <vt:lpstr>Exercise</vt:lpstr>
      <vt:lpstr>The logic of hypothesis testing</vt:lpstr>
      <vt:lpstr>Alternative and null hypotheses</vt:lpstr>
      <vt:lpstr>Alternative vs. null hypothesis</vt:lpstr>
      <vt:lpstr>Example 1</vt:lpstr>
      <vt:lpstr>Example 2</vt:lpstr>
      <vt:lpstr>Example 3</vt:lpstr>
      <vt:lpstr>Exercises</vt:lpstr>
      <vt:lpstr>Testing the null hypothesis</vt:lpstr>
      <vt:lpstr>Another example</vt:lpstr>
      <vt:lpstr>Collect data</vt:lpstr>
      <vt:lpstr>Distribution of scores</vt:lpstr>
      <vt:lpstr>Descriptive statistics: the mean</vt:lpstr>
      <vt:lpstr>Effect size vs. statistical significance</vt:lpstr>
      <vt:lpstr>Compute test statistic and p-value</vt:lpstr>
      <vt:lpstr>But which test statistic to use?</vt:lpstr>
      <vt:lpstr>t-test in R</vt:lpstr>
      <vt:lpstr>Where does the p-value come from?</vt:lpstr>
      <vt:lpstr>The meaning of the p-value</vt:lpstr>
      <vt:lpstr>Reject or not reject the null hypothesis</vt:lpstr>
      <vt:lpstr>Reject or not to reject the null?</vt:lpstr>
      <vt:lpstr>Presumption of innocence</vt:lpstr>
      <vt:lpstr>Type I and Type II errors</vt:lpstr>
      <vt:lpstr>Exercise</vt:lpstr>
      <vt:lpstr>Significance level and power</vt:lpstr>
      <vt:lpstr>What statistics cannot do for you</vt:lpstr>
    </vt:vector>
  </TitlesOfParts>
  <Company>Université Catholique de Louvain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in graphs</dc:title>
  <dc:creator>SIWS</dc:creator>
  <cp:lastModifiedBy>Levshina Natalia</cp:lastModifiedBy>
  <cp:revision>61</cp:revision>
  <dcterms:created xsi:type="dcterms:W3CDTF">2014-09-16T20:22:43Z</dcterms:created>
  <dcterms:modified xsi:type="dcterms:W3CDTF">2019-05-14T06:09:43Z</dcterms:modified>
</cp:coreProperties>
</file>