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9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310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89" r:id="rId21"/>
    <p:sldId id="275" r:id="rId22"/>
    <p:sldId id="276" r:id="rId23"/>
    <p:sldId id="277" r:id="rId24"/>
    <p:sldId id="278" r:id="rId25"/>
    <p:sldId id="279" r:id="rId26"/>
    <p:sldId id="300" r:id="rId27"/>
    <p:sldId id="305" r:id="rId28"/>
    <p:sldId id="306" r:id="rId29"/>
    <p:sldId id="307" r:id="rId30"/>
    <p:sldId id="308" r:id="rId31"/>
    <p:sldId id="283" r:id="rId32"/>
    <p:sldId id="311" r:id="rId33"/>
    <p:sldId id="294" r:id="rId34"/>
    <p:sldId id="284" r:id="rId35"/>
    <p:sldId id="285" r:id="rId36"/>
    <p:sldId id="286" r:id="rId37"/>
    <p:sldId id="295" r:id="rId38"/>
    <p:sldId id="292" r:id="rId39"/>
    <p:sldId id="287" r:id="rId40"/>
    <p:sldId id="298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March 6 -10 2018 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Tallinn </a:t>
            </a:r>
          </a:p>
          <a:p>
            <a:pPr marL="457200" lvl="1" indent="0">
              <a:buNone/>
            </a:pPr>
            <a:r>
              <a:rPr lang="en-GB" dirty="0"/>
              <a:t>b) the population of Tartu </a:t>
            </a:r>
          </a:p>
          <a:p>
            <a:r>
              <a:rPr lang="en-GB" dirty="0"/>
              <a:t>Compute their sum.</a:t>
            </a:r>
          </a:p>
          <a:p>
            <a:r>
              <a:rPr lang="en-GB" dirty="0"/>
              <a:t>Compute their difference.</a:t>
            </a:r>
          </a:p>
          <a:p>
            <a:r>
              <a:rPr lang="en-GB" dirty="0"/>
              <a:t>By how many times is the population of Tallinn larger than that of Tartu?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Beware: = and ==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49-252A-42FF-9E8C-0C95BC2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EE50-1F8B-4003-9BEB-6574408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R test whether the population of Tallinn is equal to that of Tartu, using the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case-sensitive!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workspace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1. Click on the cross or type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pPr marL="0" indent="0">
              <a:buNone/>
            </a:pPr>
            <a:r>
              <a:rPr lang="en-US" sz="2800" dirty="0"/>
              <a:t>Select the action (to save or not to save).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Next session: restart R or, if you have many different workspaces, click on the R from the directory; alternatively: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load("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yourDirectory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yourFile.RData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  <a:p>
            <a:r>
              <a:rPr lang="en-US" sz="2400" dirty="0"/>
              <a:t>Distance matrices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Create a character vector with the names of your fellow students.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/>
              <a:t>Create a vector with their heights (in cm).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sz="2800" dirty="0"/>
              <a:t>Combine the vectors in one data frame. </a:t>
            </a:r>
          </a:p>
          <a:p>
            <a:pPr marL="0" indent="0">
              <a:buNone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 (&gt; 12K as of March 2017)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 </a:t>
            </a:r>
            <a:r>
              <a:rPr lang="en-GB" sz="2400" dirty="0"/>
              <a:t>(e.g. ggplot2)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subset of your data frame with all students taller than 170 cm.</a:t>
            </a:r>
          </a:p>
          <a:p>
            <a:r>
              <a:rPr lang="en-GB" dirty="0"/>
              <a:t>How many rows (students) does the data frame contain?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83579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9AD9-CB78-4055-8587-4114E42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65A2-8764-4BD0-967A-B23A056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Add a factor to your data frame with the answers to the question, “Do you like beer?” (“Yes” or “No”)</a:t>
            </a:r>
          </a:p>
          <a:p>
            <a:pPr marL="0" indent="0">
              <a:buNone/>
            </a:pPr>
            <a:r>
              <a:rPr lang="en-GB" dirty="0"/>
              <a:t>2. Add another factor with the gender (“m” or “f”, or …)</a:t>
            </a:r>
          </a:p>
          <a:p>
            <a:pPr marL="0" indent="0">
              <a:buNone/>
            </a:pPr>
            <a:r>
              <a:rPr lang="en-GB" dirty="0"/>
              <a:t>3. Cross-tabulate the factors. Do you think there’s a gender bias? </a:t>
            </a:r>
          </a:p>
        </p:txBody>
      </p:sp>
    </p:spTree>
    <p:extLst>
      <p:ext uri="{BB962C8B-B14F-4D97-AF65-F5344CB8AC3E}">
        <p14:creationId xmlns:p14="http://schemas.microsoft.com/office/powerpoint/2010/main" val="96389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9CA-320E-4FB9-BF4B-BBC5DCE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94E4-6CE4-4513-BB1B-EE476529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[output omitted: distances between several European cities]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My journey this summer: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08847-7A8F-4622-B03A-8D4F51D1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7155"/>
              </p:ext>
            </p:extLst>
          </p:nvPr>
        </p:nvGraphicFramePr>
        <p:xfrm>
          <a:off x="1066800" y="4458494"/>
          <a:ext cx="69494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5007177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545888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7641935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9036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C95-7B36-4A9B-BE9B-2DC8CEA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BD1-164A-4DF9-8066-F498271C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(Frankfurt = c(0, 1186, 1572), Stockholm = c(1186, 0, 395), Tampere = c(1572, 395, 0))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mMatrix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"structure"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5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7D-78AD-405F-8F3A-BE5F8E1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matrix to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D4A-E0FE-4613-9CFB-9BF3B49F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Frankfurt Stockholm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 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310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9B9-C4C5-443E-B0AA-1AE8FA1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7A-8E4C-4F9E-A9A6-1A0BDCF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83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2A9-7E80-4477-A37C-FE6A942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A378-A608-44CE-9E08-1362071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your own distance matrix with your own travel destinations.</a:t>
            </a:r>
          </a:p>
        </p:txBody>
      </p:sp>
    </p:spTree>
    <p:extLst>
      <p:ext uri="{BB962C8B-B14F-4D97-AF65-F5344CB8AC3E}">
        <p14:creationId xmlns:p14="http://schemas.microsoft.com/office/powerpoint/2010/main" val="367750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1.  Compute the square root of 1681.</a:t>
            </a:r>
          </a:p>
          <a:p>
            <a:pPr marL="0" indent="0">
              <a:buNone/>
            </a:pPr>
            <a:r>
              <a:rPr lang="en-GB" dirty="0"/>
              <a:t>2.  Type in R: </a:t>
            </a:r>
            <a:r>
              <a:rPr lang="en-GB" dirty="0" err="1">
                <a:solidFill>
                  <a:srgbClr val="0000CC"/>
                </a:solidFill>
              </a:rPr>
              <a:t>set.seed</a:t>
            </a:r>
            <a:r>
              <a:rPr lang="en-GB" dirty="0">
                <a:solidFill>
                  <a:srgbClr val="0000CC"/>
                </a:solidFill>
              </a:rPr>
              <a:t>(x)</a:t>
            </a:r>
            <a:r>
              <a:rPr lang="en-GB" dirty="0"/>
              <a:t>, where x is the result of step 1.	</a:t>
            </a:r>
          </a:p>
          <a:p>
            <a:pPr marL="0" indent="0">
              <a:buNone/>
            </a:pPr>
            <a:r>
              <a:rPr lang="en-GB" dirty="0"/>
              <a:t>3. Create a random sample of 100 numbers from 1 to 100.</a:t>
            </a:r>
          </a:p>
          <a:p>
            <a:pPr marL="0" indent="0">
              <a:buNone/>
            </a:pPr>
            <a:r>
              <a:rPr lang="en-GB" dirty="0"/>
              <a:t>4.  Find the 20</a:t>
            </a:r>
            <a:r>
              <a:rPr lang="en-GB" baseline="30000" dirty="0"/>
              <a:t>th</a:t>
            </a:r>
            <a:r>
              <a:rPr lang="en-GB" dirty="0"/>
              <a:t> element. This will be your y.</a:t>
            </a:r>
          </a:p>
          <a:p>
            <a:pPr marL="0" indent="0">
              <a:buNone/>
            </a:pPr>
            <a:r>
              <a:rPr lang="en-GB" dirty="0"/>
              <a:t>5. Take the </a:t>
            </a:r>
            <a:r>
              <a:rPr lang="en-GB" dirty="0" err="1"/>
              <a:t>yth</a:t>
            </a:r>
            <a:r>
              <a:rPr lang="en-GB" dirty="0"/>
              <a:t> letter in the English alphabet. Write down the letter.</a:t>
            </a:r>
          </a:p>
          <a:p>
            <a:pPr marL="0" indent="0">
              <a:buNone/>
            </a:pPr>
            <a:r>
              <a:rPr lang="en-GB" dirty="0"/>
              <a:t>6. Open the help page of the function </a:t>
            </a:r>
            <a:r>
              <a:rPr lang="en-GB" dirty="0" err="1">
                <a:solidFill>
                  <a:srgbClr val="0000CC"/>
                </a:solidFill>
              </a:rPr>
              <a:t>read.table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/>
              <a:t>and find the subsection “See also”. Find the first R function mentioned in that subsection. Remove the first letter and write down the result.</a:t>
            </a:r>
          </a:p>
          <a:p>
            <a:pPr marL="0" indent="0">
              <a:buNone/>
            </a:pPr>
            <a:r>
              <a:rPr lang="en-GB" dirty="0"/>
              <a:t>7. Find R citation information using </a:t>
            </a:r>
            <a:r>
              <a:rPr lang="en-GB" dirty="0">
                <a:solidFill>
                  <a:srgbClr val="0000CC"/>
                </a:solidFill>
              </a:rPr>
              <a:t>citation()</a:t>
            </a:r>
            <a:r>
              <a:rPr lang="en-GB" dirty="0"/>
              <a:t>. Take the 3</a:t>
            </a:r>
            <a:r>
              <a:rPr lang="en-GB" baseline="30000" dirty="0"/>
              <a:t>rd</a:t>
            </a:r>
            <a:r>
              <a:rPr lang="en-GB" dirty="0"/>
              <a:t> word and write down the letter.</a:t>
            </a:r>
          </a:p>
          <a:p>
            <a:pPr marL="0" indent="0">
              <a:buNone/>
            </a:pPr>
            <a:r>
              <a:rPr lang="en-GB" dirty="0"/>
              <a:t>8. Put all words together!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3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into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choice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Create the following table in Excel (or OpenOffice </a:t>
            </a:r>
            <a:r>
              <a:rPr lang="en-US" dirty="0" err="1"/>
              <a:t>Calc</a:t>
            </a:r>
            <a:r>
              <a:rPr lang="en-US" dirty="0"/>
              <a:t>) and import it in R as a data frame under the name </a:t>
            </a:r>
            <a:r>
              <a:rPr lang="en-US" i="1" dirty="0"/>
              <a:t>Linguists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17600" y="3045285"/>
          <a:ext cx="6908799" cy="36745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1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Last name 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First name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Framework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Born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Died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de Saussure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Ferdinand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Structuralism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1857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1913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Chomsky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Noam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Generative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1928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 err="1">
                          <a:effectLst/>
                        </a:rPr>
                        <a:t>Lakoff</a:t>
                      </a:r>
                      <a:r>
                        <a:rPr lang="en-US" sz="2000" b="0" kern="150" dirty="0">
                          <a:effectLst/>
                        </a:rPr>
                        <a:t>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George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Cognitive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1941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1625</Words>
  <Application>Microsoft Office PowerPoint</Application>
  <PresentationFormat>On-screen Show (4:3)</PresentationFormat>
  <Paragraphs>339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SimSun</vt:lpstr>
      <vt:lpstr>Arial</vt:lpstr>
      <vt:lpstr>Calibri</vt:lpstr>
      <vt:lpstr>Calibri Light</vt:lpstr>
      <vt:lpstr>Courier New</vt:lpstr>
      <vt:lpstr>Mangal</vt:lpstr>
      <vt:lpstr>Times New Roman</vt:lpstr>
      <vt:lpstr>Office Theme</vt:lpstr>
      <vt:lpstr>Introduction to R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Exercise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Outline</vt:lpstr>
      <vt:lpstr>Important data types in R</vt:lpstr>
      <vt:lpstr>Numeric vectors</vt:lpstr>
      <vt:lpstr>Character vectors</vt:lpstr>
      <vt:lpstr>Factors</vt:lpstr>
      <vt:lpstr>Data frames</vt:lpstr>
      <vt:lpstr>Exercise</vt:lpstr>
      <vt:lpstr>Summarizing the data</vt:lpstr>
      <vt:lpstr>Selecting observations</vt:lpstr>
      <vt:lpstr>Using logical operators</vt:lpstr>
      <vt:lpstr>Exercise</vt:lpstr>
      <vt:lpstr>Contingency tables</vt:lpstr>
      <vt:lpstr>Exercise</vt:lpstr>
      <vt:lpstr>Matrices</vt:lpstr>
      <vt:lpstr>Distance matrices</vt:lpstr>
      <vt:lpstr>My journey this summer</vt:lpstr>
      <vt:lpstr>From matrix to distance matrix</vt:lpstr>
      <vt:lpstr>… and back</vt:lpstr>
      <vt:lpstr>Exercise </vt:lpstr>
      <vt:lpstr>Quest</vt:lpstr>
      <vt:lpstr>Outline</vt:lpstr>
      <vt:lpstr>Importing your data to R</vt:lpstr>
      <vt:lpstr>Importing your data into R</vt:lpstr>
      <vt:lpstr>Interactive choice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42</cp:revision>
  <dcterms:created xsi:type="dcterms:W3CDTF">2017-08-28T03:33:00Z</dcterms:created>
  <dcterms:modified xsi:type="dcterms:W3CDTF">2018-03-06T07:00:41Z</dcterms:modified>
</cp:coreProperties>
</file>