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79" r:id="rId4"/>
    <p:sldId id="257" r:id="rId5"/>
    <p:sldId id="271" r:id="rId6"/>
    <p:sldId id="260" r:id="rId7"/>
    <p:sldId id="261" r:id="rId8"/>
    <p:sldId id="262" r:id="rId9"/>
    <p:sldId id="268" r:id="rId10"/>
    <p:sldId id="300" r:id="rId11"/>
    <p:sldId id="301" r:id="rId12"/>
    <p:sldId id="306" r:id="rId13"/>
    <p:sldId id="307" r:id="rId14"/>
    <p:sldId id="282" r:id="rId15"/>
    <p:sldId id="305" r:id="rId16"/>
    <p:sldId id="272" r:id="rId17"/>
    <p:sldId id="273" r:id="rId18"/>
    <p:sldId id="276" r:id="rId19"/>
    <p:sldId id="277" r:id="rId20"/>
    <p:sldId id="274" r:id="rId21"/>
    <p:sldId id="284" r:id="rId22"/>
    <p:sldId id="285" r:id="rId23"/>
    <p:sldId id="292" r:id="rId24"/>
    <p:sldId id="311" r:id="rId25"/>
    <p:sldId id="313" r:id="rId26"/>
    <p:sldId id="314" r:id="rId27"/>
    <p:sldId id="315" r:id="rId28"/>
    <p:sldId id="297" r:id="rId29"/>
    <p:sldId id="302" r:id="rId30"/>
    <p:sldId id="309" r:id="rId31"/>
    <p:sldId id="317" r:id="rId32"/>
    <p:sldId id="318" r:id="rId33"/>
    <p:sldId id="319" r:id="rId34"/>
    <p:sldId id="320" r:id="rId35"/>
    <p:sldId id="321" r:id="rId36"/>
    <p:sldId id="322" r:id="rId37"/>
    <p:sldId id="32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66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8CD126-5EBA-4CA6-9A5B-AE57B912B39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178BD46-0CEA-446B-B019-51529967DAC0}">
      <dgm:prSet phldrT="[Text]"/>
      <dgm:spPr/>
      <dgm:t>
        <a:bodyPr/>
        <a:lstStyle/>
        <a:p>
          <a:r>
            <a:rPr lang="en-US" dirty="0"/>
            <a:t>Compute the sample statistic</a:t>
          </a:r>
          <a:endParaRPr lang="fr-BE" dirty="0"/>
        </a:p>
      </dgm:t>
    </dgm:pt>
    <dgm:pt modelId="{F702336A-A1FE-4B88-8B60-BD8C3DF76082}" type="parTrans" cxnId="{8582FDAC-BB42-4A49-859A-F5820190D2D2}">
      <dgm:prSet/>
      <dgm:spPr/>
      <dgm:t>
        <a:bodyPr/>
        <a:lstStyle/>
        <a:p>
          <a:endParaRPr lang="fr-BE"/>
        </a:p>
      </dgm:t>
    </dgm:pt>
    <dgm:pt modelId="{A8CBF3D8-0A6F-4A1A-898A-77C6A66C63A3}" type="sibTrans" cxnId="{8582FDAC-BB42-4A49-859A-F5820190D2D2}">
      <dgm:prSet/>
      <dgm:spPr/>
      <dgm:t>
        <a:bodyPr/>
        <a:lstStyle/>
        <a:p>
          <a:endParaRPr lang="fr-BE"/>
        </a:p>
      </dgm:t>
    </dgm:pt>
    <dgm:pt modelId="{6AD95CE8-828C-4D38-82F8-098526D6F669}">
      <dgm:prSet phldrT="[Text]"/>
      <dgm:spPr/>
      <dgm:t>
        <a:bodyPr/>
        <a:lstStyle/>
        <a:p>
          <a:r>
            <a:rPr lang="en-US" dirty="0"/>
            <a:t>Estimate the probability of observing the statistic and more extreme scores under H</a:t>
          </a:r>
          <a:r>
            <a:rPr lang="en-US" baseline="-25000" dirty="0"/>
            <a:t>0</a:t>
          </a:r>
          <a:r>
            <a:rPr lang="en-US" dirty="0"/>
            <a:t>  </a:t>
          </a:r>
          <a:endParaRPr lang="fr-BE" dirty="0"/>
        </a:p>
      </dgm:t>
    </dgm:pt>
    <dgm:pt modelId="{80BB96B0-07D6-48C6-8AA0-8CBA127B7598}" type="parTrans" cxnId="{4C3433C5-3B77-4A23-9B13-255C877EC638}">
      <dgm:prSet/>
      <dgm:spPr/>
      <dgm:t>
        <a:bodyPr/>
        <a:lstStyle/>
        <a:p>
          <a:endParaRPr lang="fr-BE"/>
        </a:p>
      </dgm:t>
    </dgm:pt>
    <dgm:pt modelId="{34CA3BC4-6DA0-4920-9036-1288FAC313DC}" type="sibTrans" cxnId="{4C3433C5-3B77-4A23-9B13-255C877EC638}">
      <dgm:prSet/>
      <dgm:spPr/>
      <dgm:t>
        <a:bodyPr/>
        <a:lstStyle/>
        <a:p>
          <a:endParaRPr lang="fr-BE"/>
        </a:p>
      </dgm:t>
    </dgm:pt>
    <dgm:pt modelId="{59A29923-774B-4420-9984-156D7EC3FDF4}">
      <dgm:prSet phldrT="[Text]"/>
      <dgm:spPr/>
      <dgm:t>
        <a:bodyPr/>
        <a:lstStyle/>
        <a:p>
          <a:r>
            <a:rPr lang="en-US" dirty="0"/>
            <a:t>Make decision about rejecting H</a:t>
          </a:r>
          <a:r>
            <a:rPr lang="en-US" baseline="-25000" dirty="0"/>
            <a:t>0</a:t>
          </a:r>
          <a:endParaRPr lang="fr-BE" baseline="-25000" dirty="0"/>
        </a:p>
      </dgm:t>
    </dgm:pt>
    <dgm:pt modelId="{B466F5D0-F530-4245-A300-0802CE071E1C}" type="parTrans" cxnId="{4A252D19-5EC8-4190-8455-16DA0F1D5DEC}">
      <dgm:prSet/>
      <dgm:spPr/>
      <dgm:t>
        <a:bodyPr/>
        <a:lstStyle/>
        <a:p>
          <a:endParaRPr lang="fr-BE"/>
        </a:p>
      </dgm:t>
    </dgm:pt>
    <dgm:pt modelId="{C17F0BDE-9527-4F49-9E60-E4C9B76DDF31}" type="sibTrans" cxnId="{4A252D19-5EC8-4190-8455-16DA0F1D5DEC}">
      <dgm:prSet/>
      <dgm:spPr/>
      <dgm:t>
        <a:bodyPr/>
        <a:lstStyle/>
        <a:p>
          <a:endParaRPr lang="fr-BE"/>
        </a:p>
      </dgm:t>
    </dgm:pt>
    <dgm:pt modelId="{16701F84-D302-494B-82A4-EB19CB2B11C1}">
      <dgm:prSet phldrT="[Text]"/>
      <dgm:spPr/>
      <dgm:t>
        <a:bodyPr/>
        <a:lstStyle/>
        <a:p>
          <a:r>
            <a:rPr lang="en-US" dirty="0"/>
            <a:t>Decide on the type of test, depending on H</a:t>
          </a:r>
          <a:r>
            <a:rPr lang="en-US" baseline="-25000" dirty="0"/>
            <a:t>1</a:t>
          </a:r>
          <a:r>
            <a:rPr lang="en-US" dirty="0"/>
            <a:t> and characteristics of your data</a:t>
          </a:r>
          <a:endParaRPr lang="fr-BE" dirty="0"/>
        </a:p>
      </dgm:t>
    </dgm:pt>
    <dgm:pt modelId="{39B37491-076B-418A-A8EE-C2F8C1D328E8}" type="parTrans" cxnId="{0FC37EB4-079A-4CDD-9F7F-89EAE085245C}">
      <dgm:prSet/>
      <dgm:spPr/>
      <dgm:t>
        <a:bodyPr/>
        <a:lstStyle/>
        <a:p>
          <a:endParaRPr lang="fr-BE"/>
        </a:p>
      </dgm:t>
    </dgm:pt>
    <dgm:pt modelId="{1F48B3ED-31FD-4A75-8547-62A356C5E844}" type="sibTrans" cxnId="{0FC37EB4-079A-4CDD-9F7F-89EAE085245C}">
      <dgm:prSet/>
      <dgm:spPr/>
      <dgm:t>
        <a:bodyPr/>
        <a:lstStyle/>
        <a:p>
          <a:endParaRPr lang="fr-BE"/>
        </a:p>
      </dgm:t>
    </dgm:pt>
    <dgm:pt modelId="{6BAD7095-B8BB-4DB2-9BEC-B5C55D3AE2AA}" type="pres">
      <dgm:prSet presAssocID="{A58CD126-5EBA-4CA6-9A5B-AE57B912B39C}" presName="CompostProcess" presStyleCnt="0">
        <dgm:presLayoutVars>
          <dgm:dir/>
          <dgm:resizeHandles val="exact"/>
        </dgm:presLayoutVars>
      </dgm:prSet>
      <dgm:spPr/>
    </dgm:pt>
    <dgm:pt modelId="{194D10A4-68E6-4004-871E-4BB90AEADCE9}" type="pres">
      <dgm:prSet presAssocID="{A58CD126-5EBA-4CA6-9A5B-AE57B912B39C}" presName="arrow" presStyleLbl="bgShp" presStyleIdx="0" presStyleCnt="1"/>
      <dgm:spPr/>
    </dgm:pt>
    <dgm:pt modelId="{ABE4EE5C-DF6E-4268-BA35-22069C268B83}" type="pres">
      <dgm:prSet presAssocID="{A58CD126-5EBA-4CA6-9A5B-AE57B912B39C}" presName="linearProcess" presStyleCnt="0"/>
      <dgm:spPr/>
    </dgm:pt>
    <dgm:pt modelId="{E1262FE8-522B-41F0-8A1A-B80BDB5C5F34}" type="pres">
      <dgm:prSet presAssocID="{16701F84-D302-494B-82A4-EB19CB2B11C1}" presName="textNode" presStyleLbl="node1" presStyleIdx="0" presStyleCnt="4">
        <dgm:presLayoutVars>
          <dgm:bulletEnabled val="1"/>
        </dgm:presLayoutVars>
      </dgm:prSet>
      <dgm:spPr/>
    </dgm:pt>
    <dgm:pt modelId="{2EF5AC88-70EF-4329-B48E-B60B0D024996}" type="pres">
      <dgm:prSet presAssocID="{1F48B3ED-31FD-4A75-8547-62A356C5E844}" presName="sibTrans" presStyleCnt="0"/>
      <dgm:spPr/>
    </dgm:pt>
    <dgm:pt modelId="{39FAE925-F360-4FFE-A0F0-B0337D5F6656}" type="pres">
      <dgm:prSet presAssocID="{2178BD46-0CEA-446B-B019-51529967DAC0}" presName="textNode" presStyleLbl="node1" presStyleIdx="1" presStyleCnt="4">
        <dgm:presLayoutVars>
          <dgm:bulletEnabled val="1"/>
        </dgm:presLayoutVars>
      </dgm:prSet>
      <dgm:spPr/>
    </dgm:pt>
    <dgm:pt modelId="{03109D27-995F-47C7-A62F-F579382919B3}" type="pres">
      <dgm:prSet presAssocID="{A8CBF3D8-0A6F-4A1A-898A-77C6A66C63A3}" presName="sibTrans" presStyleCnt="0"/>
      <dgm:spPr/>
    </dgm:pt>
    <dgm:pt modelId="{2A93A9AF-8A5C-4AED-B807-9F1DA456E3B1}" type="pres">
      <dgm:prSet presAssocID="{6AD95CE8-828C-4D38-82F8-098526D6F669}" presName="textNode" presStyleLbl="node1" presStyleIdx="2" presStyleCnt="4">
        <dgm:presLayoutVars>
          <dgm:bulletEnabled val="1"/>
        </dgm:presLayoutVars>
      </dgm:prSet>
      <dgm:spPr/>
    </dgm:pt>
    <dgm:pt modelId="{71A0FE8D-9297-49AD-A3B7-B88BCFB1D258}" type="pres">
      <dgm:prSet presAssocID="{34CA3BC4-6DA0-4920-9036-1288FAC313DC}" presName="sibTrans" presStyleCnt="0"/>
      <dgm:spPr/>
    </dgm:pt>
    <dgm:pt modelId="{67ABD30F-03F1-404F-8936-482546BD4A5D}" type="pres">
      <dgm:prSet presAssocID="{59A29923-774B-4420-9984-156D7EC3FDF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A252D19-5EC8-4190-8455-16DA0F1D5DEC}" srcId="{A58CD126-5EBA-4CA6-9A5B-AE57B912B39C}" destId="{59A29923-774B-4420-9984-156D7EC3FDF4}" srcOrd="3" destOrd="0" parTransId="{B466F5D0-F530-4245-A300-0802CE071E1C}" sibTransId="{C17F0BDE-9527-4F49-9E60-E4C9B76DDF31}"/>
    <dgm:cxn modelId="{D925801C-2B99-412C-9B9B-ED331256E017}" type="presOf" srcId="{A58CD126-5EBA-4CA6-9A5B-AE57B912B39C}" destId="{6BAD7095-B8BB-4DB2-9BEC-B5C55D3AE2AA}" srcOrd="0" destOrd="0" presId="urn:microsoft.com/office/officeart/2005/8/layout/hProcess9"/>
    <dgm:cxn modelId="{0751AB37-D446-457E-8520-BD81AECF67C3}" type="presOf" srcId="{59A29923-774B-4420-9984-156D7EC3FDF4}" destId="{67ABD30F-03F1-404F-8936-482546BD4A5D}" srcOrd="0" destOrd="0" presId="urn:microsoft.com/office/officeart/2005/8/layout/hProcess9"/>
    <dgm:cxn modelId="{46261A7A-2D0E-4D92-B7FB-05F09B7ADCFA}" type="presOf" srcId="{2178BD46-0CEA-446B-B019-51529967DAC0}" destId="{39FAE925-F360-4FFE-A0F0-B0337D5F6656}" srcOrd="0" destOrd="0" presId="urn:microsoft.com/office/officeart/2005/8/layout/hProcess9"/>
    <dgm:cxn modelId="{A736735A-88D7-44E2-BC50-F9720CD6E2FE}" type="presOf" srcId="{6AD95CE8-828C-4D38-82F8-098526D6F669}" destId="{2A93A9AF-8A5C-4AED-B807-9F1DA456E3B1}" srcOrd="0" destOrd="0" presId="urn:microsoft.com/office/officeart/2005/8/layout/hProcess9"/>
    <dgm:cxn modelId="{C02255AB-3250-40F6-A17F-FB87A910E0DD}" type="presOf" srcId="{16701F84-D302-494B-82A4-EB19CB2B11C1}" destId="{E1262FE8-522B-41F0-8A1A-B80BDB5C5F34}" srcOrd="0" destOrd="0" presId="urn:microsoft.com/office/officeart/2005/8/layout/hProcess9"/>
    <dgm:cxn modelId="{8582FDAC-BB42-4A49-859A-F5820190D2D2}" srcId="{A58CD126-5EBA-4CA6-9A5B-AE57B912B39C}" destId="{2178BD46-0CEA-446B-B019-51529967DAC0}" srcOrd="1" destOrd="0" parTransId="{F702336A-A1FE-4B88-8B60-BD8C3DF76082}" sibTransId="{A8CBF3D8-0A6F-4A1A-898A-77C6A66C63A3}"/>
    <dgm:cxn modelId="{0FC37EB4-079A-4CDD-9F7F-89EAE085245C}" srcId="{A58CD126-5EBA-4CA6-9A5B-AE57B912B39C}" destId="{16701F84-D302-494B-82A4-EB19CB2B11C1}" srcOrd="0" destOrd="0" parTransId="{39B37491-076B-418A-A8EE-C2F8C1D328E8}" sibTransId="{1F48B3ED-31FD-4A75-8547-62A356C5E844}"/>
    <dgm:cxn modelId="{4C3433C5-3B77-4A23-9B13-255C877EC638}" srcId="{A58CD126-5EBA-4CA6-9A5B-AE57B912B39C}" destId="{6AD95CE8-828C-4D38-82F8-098526D6F669}" srcOrd="2" destOrd="0" parTransId="{80BB96B0-07D6-48C6-8AA0-8CBA127B7598}" sibTransId="{34CA3BC4-6DA0-4920-9036-1288FAC313DC}"/>
    <dgm:cxn modelId="{CF22BD7A-3690-412D-89AA-0925AC9941B2}" type="presParOf" srcId="{6BAD7095-B8BB-4DB2-9BEC-B5C55D3AE2AA}" destId="{194D10A4-68E6-4004-871E-4BB90AEADCE9}" srcOrd="0" destOrd="0" presId="urn:microsoft.com/office/officeart/2005/8/layout/hProcess9"/>
    <dgm:cxn modelId="{83446202-0802-4830-A435-E75C5CB5398D}" type="presParOf" srcId="{6BAD7095-B8BB-4DB2-9BEC-B5C55D3AE2AA}" destId="{ABE4EE5C-DF6E-4268-BA35-22069C268B83}" srcOrd="1" destOrd="0" presId="urn:microsoft.com/office/officeart/2005/8/layout/hProcess9"/>
    <dgm:cxn modelId="{8744207F-1148-414D-ADB4-4DD8404A312F}" type="presParOf" srcId="{ABE4EE5C-DF6E-4268-BA35-22069C268B83}" destId="{E1262FE8-522B-41F0-8A1A-B80BDB5C5F34}" srcOrd="0" destOrd="0" presId="urn:microsoft.com/office/officeart/2005/8/layout/hProcess9"/>
    <dgm:cxn modelId="{22102C59-A207-424B-A96B-0C14B0C5163E}" type="presParOf" srcId="{ABE4EE5C-DF6E-4268-BA35-22069C268B83}" destId="{2EF5AC88-70EF-4329-B48E-B60B0D024996}" srcOrd="1" destOrd="0" presId="urn:microsoft.com/office/officeart/2005/8/layout/hProcess9"/>
    <dgm:cxn modelId="{3AE8A159-E03F-420A-A86D-4EEEA79F7F99}" type="presParOf" srcId="{ABE4EE5C-DF6E-4268-BA35-22069C268B83}" destId="{39FAE925-F360-4FFE-A0F0-B0337D5F6656}" srcOrd="2" destOrd="0" presId="urn:microsoft.com/office/officeart/2005/8/layout/hProcess9"/>
    <dgm:cxn modelId="{BFCBD6B2-3CE3-4DC3-A435-648BB37A56FA}" type="presParOf" srcId="{ABE4EE5C-DF6E-4268-BA35-22069C268B83}" destId="{03109D27-995F-47C7-A62F-F579382919B3}" srcOrd="3" destOrd="0" presId="urn:microsoft.com/office/officeart/2005/8/layout/hProcess9"/>
    <dgm:cxn modelId="{F74FE532-379C-4C65-AD8E-0DD1A8ED5D8C}" type="presParOf" srcId="{ABE4EE5C-DF6E-4268-BA35-22069C268B83}" destId="{2A93A9AF-8A5C-4AED-B807-9F1DA456E3B1}" srcOrd="4" destOrd="0" presId="urn:microsoft.com/office/officeart/2005/8/layout/hProcess9"/>
    <dgm:cxn modelId="{F3A4AF17-8924-4C08-9461-C6658C3EB926}" type="presParOf" srcId="{ABE4EE5C-DF6E-4268-BA35-22069C268B83}" destId="{71A0FE8D-9297-49AD-A3B7-B88BCFB1D258}" srcOrd="5" destOrd="0" presId="urn:microsoft.com/office/officeart/2005/8/layout/hProcess9"/>
    <dgm:cxn modelId="{6F13CACB-A9DD-45E4-B6B7-0A1B2BC9D9E2}" type="presParOf" srcId="{ABE4EE5C-DF6E-4268-BA35-22069C268B83}" destId="{67ABD30F-03F1-404F-8936-482546BD4A5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8CD126-5EBA-4CA6-9A5B-AE57B912B39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178BD46-0CEA-446B-B019-51529967DAC0}">
      <dgm:prSet phldrT="[Text]"/>
      <dgm:spPr/>
      <dgm:t>
        <a:bodyPr/>
        <a:lstStyle/>
        <a:p>
          <a:r>
            <a:rPr lang="en-US" dirty="0"/>
            <a:t>Compute the sample statistic</a:t>
          </a:r>
          <a:endParaRPr lang="fr-BE" dirty="0"/>
        </a:p>
      </dgm:t>
    </dgm:pt>
    <dgm:pt modelId="{F702336A-A1FE-4B88-8B60-BD8C3DF76082}" type="parTrans" cxnId="{8582FDAC-BB42-4A49-859A-F5820190D2D2}">
      <dgm:prSet/>
      <dgm:spPr/>
      <dgm:t>
        <a:bodyPr/>
        <a:lstStyle/>
        <a:p>
          <a:endParaRPr lang="fr-BE"/>
        </a:p>
      </dgm:t>
    </dgm:pt>
    <dgm:pt modelId="{A8CBF3D8-0A6F-4A1A-898A-77C6A66C63A3}" type="sibTrans" cxnId="{8582FDAC-BB42-4A49-859A-F5820190D2D2}">
      <dgm:prSet/>
      <dgm:spPr/>
      <dgm:t>
        <a:bodyPr/>
        <a:lstStyle/>
        <a:p>
          <a:endParaRPr lang="fr-BE"/>
        </a:p>
      </dgm:t>
    </dgm:pt>
    <dgm:pt modelId="{6AD95CE8-828C-4D38-82F8-098526D6F669}">
      <dgm:prSet phldrT="[Text]"/>
      <dgm:spPr/>
      <dgm:t>
        <a:bodyPr/>
        <a:lstStyle/>
        <a:p>
          <a:r>
            <a:rPr lang="en-US" dirty="0"/>
            <a:t>Estimate the probability of observing the statistic and more extreme scores under H</a:t>
          </a:r>
          <a:r>
            <a:rPr lang="en-US" baseline="-25000" dirty="0"/>
            <a:t>0</a:t>
          </a:r>
          <a:r>
            <a:rPr lang="en-US" dirty="0"/>
            <a:t>  </a:t>
          </a:r>
          <a:endParaRPr lang="fr-BE" dirty="0"/>
        </a:p>
      </dgm:t>
    </dgm:pt>
    <dgm:pt modelId="{80BB96B0-07D6-48C6-8AA0-8CBA127B7598}" type="parTrans" cxnId="{4C3433C5-3B77-4A23-9B13-255C877EC638}">
      <dgm:prSet/>
      <dgm:spPr/>
      <dgm:t>
        <a:bodyPr/>
        <a:lstStyle/>
        <a:p>
          <a:endParaRPr lang="fr-BE"/>
        </a:p>
      </dgm:t>
    </dgm:pt>
    <dgm:pt modelId="{34CA3BC4-6DA0-4920-9036-1288FAC313DC}" type="sibTrans" cxnId="{4C3433C5-3B77-4A23-9B13-255C877EC638}">
      <dgm:prSet/>
      <dgm:spPr/>
      <dgm:t>
        <a:bodyPr/>
        <a:lstStyle/>
        <a:p>
          <a:endParaRPr lang="fr-BE"/>
        </a:p>
      </dgm:t>
    </dgm:pt>
    <dgm:pt modelId="{59A29923-774B-4420-9984-156D7EC3FDF4}">
      <dgm:prSet phldrT="[Text]"/>
      <dgm:spPr/>
      <dgm:t>
        <a:bodyPr/>
        <a:lstStyle/>
        <a:p>
          <a:r>
            <a:rPr lang="en-US" dirty="0"/>
            <a:t>Make decision about rejecting H</a:t>
          </a:r>
          <a:r>
            <a:rPr lang="en-US" baseline="-25000" dirty="0"/>
            <a:t>0</a:t>
          </a:r>
          <a:endParaRPr lang="fr-BE" baseline="-25000" dirty="0"/>
        </a:p>
      </dgm:t>
    </dgm:pt>
    <dgm:pt modelId="{B466F5D0-F530-4245-A300-0802CE071E1C}" type="parTrans" cxnId="{4A252D19-5EC8-4190-8455-16DA0F1D5DEC}">
      <dgm:prSet/>
      <dgm:spPr/>
      <dgm:t>
        <a:bodyPr/>
        <a:lstStyle/>
        <a:p>
          <a:endParaRPr lang="fr-BE"/>
        </a:p>
      </dgm:t>
    </dgm:pt>
    <dgm:pt modelId="{C17F0BDE-9527-4F49-9E60-E4C9B76DDF31}" type="sibTrans" cxnId="{4A252D19-5EC8-4190-8455-16DA0F1D5DEC}">
      <dgm:prSet/>
      <dgm:spPr/>
      <dgm:t>
        <a:bodyPr/>
        <a:lstStyle/>
        <a:p>
          <a:endParaRPr lang="fr-BE"/>
        </a:p>
      </dgm:t>
    </dgm:pt>
    <dgm:pt modelId="{16701F84-D302-494B-82A4-EB19CB2B11C1}">
      <dgm:prSet phldrT="[Text]"/>
      <dgm:spPr>
        <a:solidFill>
          <a:srgbClr val="FF6699"/>
        </a:solidFill>
      </dgm:spPr>
      <dgm:t>
        <a:bodyPr/>
        <a:lstStyle/>
        <a:p>
          <a:r>
            <a:rPr lang="en-US" dirty="0"/>
            <a:t>Decide on the type of test, depending on H</a:t>
          </a:r>
          <a:r>
            <a:rPr lang="en-US" baseline="-25000" dirty="0"/>
            <a:t>1</a:t>
          </a:r>
          <a:r>
            <a:rPr lang="en-US" dirty="0"/>
            <a:t> and characteristics of your data</a:t>
          </a:r>
          <a:endParaRPr lang="fr-BE" dirty="0"/>
        </a:p>
      </dgm:t>
    </dgm:pt>
    <dgm:pt modelId="{39B37491-076B-418A-A8EE-C2F8C1D328E8}" type="parTrans" cxnId="{0FC37EB4-079A-4CDD-9F7F-89EAE085245C}">
      <dgm:prSet/>
      <dgm:spPr/>
      <dgm:t>
        <a:bodyPr/>
        <a:lstStyle/>
        <a:p>
          <a:endParaRPr lang="fr-BE"/>
        </a:p>
      </dgm:t>
    </dgm:pt>
    <dgm:pt modelId="{1F48B3ED-31FD-4A75-8547-62A356C5E844}" type="sibTrans" cxnId="{0FC37EB4-079A-4CDD-9F7F-89EAE085245C}">
      <dgm:prSet/>
      <dgm:spPr/>
      <dgm:t>
        <a:bodyPr/>
        <a:lstStyle/>
        <a:p>
          <a:endParaRPr lang="fr-BE"/>
        </a:p>
      </dgm:t>
    </dgm:pt>
    <dgm:pt modelId="{6BAD7095-B8BB-4DB2-9BEC-B5C55D3AE2AA}" type="pres">
      <dgm:prSet presAssocID="{A58CD126-5EBA-4CA6-9A5B-AE57B912B39C}" presName="CompostProcess" presStyleCnt="0">
        <dgm:presLayoutVars>
          <dgm:dir/>
          <dgm:resizeHandles val="exact"/>
        </dgm:presLayoutVars>
      </dgm:prSet>
      <dgm:spPr/>
    </dgm:pt>
    <dgm:pt modelId="{194D10A4-68E6-4004-871E-4BB90AEADCE9}" type="pres">
      <dgm:prSet presAssocID="{A58CD126-5EBA-4CA6-9A5B-AE57B912B39C}" presName="arrow" presStyleLbl="bgShp" presStyleIdx="0" presStyleCnt="1"/>
      <dgm:spPr/>
    </dgm:pt>
    <dgm:pt modelId="{ABE4EE5C-DF6E-4268-BA35-22069C268B83}" type="pres">
      <dgm:prSet presAssocID="{A58CD126-5EBA-4CA6-9A5B-AE57B912B39C}" presName="linearProcess" presStyleCnt="0"/>
      <dgm:spPr/>
    </dgm:pt>
    <dgm:pt modelId="{E1262FE8-522B-41F0-8A1A-B80BDB5C5F34}" type="pres">
      <dgm:prSet presAssocID="{16701F84-D302-494B-82A4-EB19CB2B11C1}" presName="textNode" presStyleLbl="node1" presStyleIdx="0" presStyleCnt="4">
        <dgm:presLayoutVars>
          <dgm:bulletEnabled val="1"/>
        </dgm:presLayoutVars>
      </dgm:prSet>
      <dgm:spPr/>
    </dgm:pt>
    <dgm:pt modelId="{2EF5AC88-70EF-4329-B48E-B60B0D024996}" type="pres">
      <dgm:prSet presAssocID="{1F48B3ED-31FD-4A75-8547-62A356C5E844}" presName="sibTrans" presStyleCnt="0"/>
      <dgm:spPr/>
    </dgm:pt>
    <dgm:pt modelId="{39FAE925-F360-4FFE-A0F0-B0337D5F6656}" type="pres">
      <dgm:prSet presAssocID="{2178BD46-0CEA-446B-B019-51529967DAC0}" presName="textNode" presStyleLbl="node1" presStyleIdx="1" presStyleCnt="4">
        <dgm:presLayoutVars>
          <dgm:bulletEnabled val="1"/>
        </dgm:presLayoutVars>
      </dgm:prSet>
      <dgm:spPr/>
    </dgm:pt>
    <dgm:pt modelId="{03109D27-995F-47C7-A62F-F579382919B3}" type="pres">
      <dgm:prSet presAssocID="{A8CBF3D8-0A6F-4A1A-898A-77C6A66C63A3}" presName="sibTrans" presStyleCnt="0"/>
      <dgm:spPr/>
    </dgm:pt>
    <dgm:pt modelId="{2A93A9AF-8A5C-4AED-B807-9F1DA456E3B1}" type="pres">
      <dgm:prSet presAssocID="{6AD95CE8-828C-4D38-82F8-098526D6F669}" presName="textNode" presStyleLbl="node1" presStyleIdx="2" presStyleCnt="4">
        <dgm:presLayoutVars>
          <dgm:bulletEnabled val="1"/>
        </dgm:presLayoutVars>
      </dgm:prSet>
      <dgm:spPr/>
    </dgm:pt>
    <dgm:pt modelId="{71A0FE8D-9297-49AD-A3B7-B88BCFB1D258}" type="pres">
      <dgm:prSet presAssocID="{34CA3BC4-6DA0-4920-9036-1288FAC313DC}" presName="sibTrans" presStyleCnt="0"/>
      <dgm:spPr/>
    </dgm:pt>
    <dgm:pt modelId="{67ABD30F-03F1-404F-8936-482546BD4A5D}" type="pres">
      <dgm:prSet presAssocID="{59A29923-774B-4420-9984-156D7EC3FDF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A252D19-5EC8-4190-8455-16DA0F1D5DEC}" srcId="{A58CD126-5EBA-4CA6-9A5B-AE57B912B39C}" destId="{59A29923-774B-4420-9984-156D7EC3FDF4}" srcOrd="3" destOrd="0" parTransId="{B466F5D0-F530-4245-A300-0802CE071E1C}" sibTransId="{C17F0BDE-9527-4F49-9E60-E4C9B76DDF31}"/>
    <dgm:cxn modelId="{D925801C-2B99-412C-9B9B-ED331256E017}" type="presOf" srcId="{A58CD126-5EBA-4CA6-9A5B-AE57B912B39C}" destId="{6BAD7095-B8BB-4DB2-9BEC-B5C55D3AE2AA}" srcOrd="0" destOrd="0" presId="urn:microsoft.com/office/officeart/2005/8/layout/hProcess9"/>
    <dgm:cxn modelId="{0751AB37-D446-457E-8520-BD81AECF67C3}" type="presOf" srcId="{59A29923-774B-4420-9984-156D7EC3FDF4}" destId="{67ABD30F-03F1-404F-8936-482546BD4A5D}" srcOrd="0" destOrd="0" presId="urn:microsoft.com/office/officeart/2005/8/layout/hProcess9"/>
    <dgm:cxn modelId="{46261A7A-2D0E-4D92-B7FB-05F09B7ADCFA}" type="presOf" srcId="{2178BD46-0CEA-446B-B019-51529967DAC0}" destId="{39FAE925-F360-4FFE-A0F0-B0337D5F6656}" srcOrd="0" destOrd="0" presId="urn:microsoft.com/office/officeart/2005/8/layout/hProcess9"/>
    <dgm:cxn modelId="{A736735A-88D7-44E2-BC50-F9720CD6E2FE}" type="presOf" srcId="{6AD95CE8-828C-4D38-82F8-098526D6F669}" destId="{2A93A9AF-8A5C-4AED-B807-9F1DA456E3B1}" srcOrd="0" destOrd="0" presId="urn:microsoft.com/office/officeart/2005/8/layout/hProcess9"/>
    <dgm:cxn modelId="{C02255AB-3250-40F6-A17F-FB87A910E0DD}" type="presOf" srcId="{16701F84-D302-494B-82A4-EB19CB2B11C1}" destId="{E1262FE8-522B-41F0-8A1A-B80BDB5C5F34}" srcOrd="0" destOrd="0" presId="urn:microsoft.com/office/officeart/2005/8/layout/hProcess9"/>
    <dgm:cxn modelId="{8582FDAC-BB42-4A49-859A-F5820190D2D2}" srcId="{A58CD126-5EBA-4CA6-9A5B-AE57B912B39C}" destId="{2178BD46-0CEA-446B-B019-51529967DAC0}" srcOrd="1" destOrd="0" parTransId="{F702336A-A1FE-4B88-8B60-BD8C3DF76082}" sibTransId="{A8CBF3D8-0A6F-4A1A-898A-77C6A66C63A3}"/>
    <dgm:cxn modelId="{0FC37EB4-079A-4CDD-9F7F-89EAE085245C}" srcId="{A58CD126-5EBA-4CA6-9A5B-AE57B912B39C}" destId="{16701F84-D302-494B-82A4-EB19CB2B11C1}" srcOrd="0" destOrd="0" parTransId="{39B37491-076B-418A-A8EE-C2F8C1D328E8}" sibTransId="{1F48B3ED-31FD-4A75-8547-62A356C5E844}"/>
    <dgm:cxn modelId="{4C3433C5-3B77-4A23-9B13-255C877EC638}" srcId="{A58CD126-5EBA-4CA6-9A5B-AE57B912B39C}" destId="{6AD95CE8-828C-4D38-82F8-098526D6F669}" srcOrd="2" destOrd="0" parTransId="{80BB96B0-07D6-48C6-8AA0-8CBA127B7598}" sibTransId="{34CA3BC4-6DA0-4920-9036-1288FAC313DC}"/>
    <dgm:cxn modelId="{CF22BD7A-3690-412D-89AA-0925AC9941B2}" type="presParOf" srcId="{6BAD7095-B8BB-4DB2-9BEC-B5C55D3AE2AA}" destId="{194D10A4-68E6-4004-871E-4BB90AEADCE9}" srcOrd="0" destOrd="0" presId="urn:microsoft.com/office/officeart/2005/8/layout/hProcess9"/>
    <dgm:cxn modelId="{83446202-0802-4830-A435-E75C5CB5398D}" type="presParOf" srcId="{6BAD7095-B8BB-4DB2-9BEC-B5C55D3AE2AA}" destId="{ABE4EE5C-DF6E-4268-BA35-22069C268B83}" srcOrd="1" destOrd="0" presId="urn:microsoft.com/office/officeart/2005/8/layout/hProcess9"/>
    <dgm:cxn modelId="{8744207F-1148-414D-ADB4-4DD8404A312F}" type="presParOf" srcId="{ABE4EE5C-DF6E-4268-BA35-22069C268B83}" destId="{E1262FE8-522B-41F0-8A1A-B80BDB5C5F34}" srcOrd="0" destOrd="0" presId="urn:microsoft.com/office/officeart/2005/8/layout/hProcess9"/>
    <dgm:cxn modelId="{22102C59-A207-424B-A96B-0C14B0C5163E}" type="presParOf" srcId="{ABE4EE5C-DF6E-4268-BA35-22069C268B83}" destId="{2EF5AC88-70EF-4329-B48E-B60B0D024996}" srcOrd="1" destOrd="0" presId="urn:microsoft.com/office/officeart/2005/8/layout/hProcess9"/>
    <dgm:cxn modelId="{3AE8A159-E03F-420A-A86D-4EEEA79F7F99}" type="presParOf" srcId="{ABE4EE5C-DF6E-4268-BA35-22069C268B83}" destId="{39FAE925-F360-4FFE-A0F0-B0337D5F6656}" srcOrd="2" destOrd="0" presId="urn:microsoft.com/office/officeart/2005/8/layout/hProcess9"/>
    <dgm:cxn modelId="{BFCBD6B2-3CE3-4DC3-A435-648BB37A56FA}" type="presParOf" srcId="{ABE4EE5C-DF6E-4268-BA35-22069C268B83}" destId="{03109D27-995F-47C7-A62F-F579382919B3}" srcOrd="3" destOrd="0" presId="urn:microsoft.com/office/officeart/2005/8/layout/hProcess9"/>
    <dgm:cxn modelId="{F74FE532-379C-4C65-AD8E-0DD1A8ED5D8C}" type="presParOf" srcId="{ABE4EE5C-DF6E-4268-BA35-22069C268B83}" destId="{2A93A9AF-8A5C-4AED-B807-9F1DA456E3B1}" srcOrd="4" destOrd="0" presId="urn:microsoft.com/office/officeart/2005/8/layout/hProcess9"/>
    <dgm:cxn modelId="{F3A4AF17-8924-4C08-9461-C6658C3EB926}" type="presParOf" srcId="{ABE4EE5C-DF6E-4268-BA35-22069C268B83}" destId="{71A0FE8D-9297-49AD-A3B7-B88BCFB1D258}" srcOrd="5" destOrd="0" presId="urn:microsoft.com/office/officeart/2005/8/layout/hProcess9"/>
    <dgm:cxn modelId="{6F13CACB-A9DD-45E4-B6B7-0A1B2BC9D9E2}" type="presParOf" srcId="{ABE4EE5C-DF6E-4268-BA35-22069C268B83}" destId="{67ABD30F-03F1-404F-8936-482546BD4A5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8CD126-5EBA-4CA6-9A5B-AE57B912B39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178BD46-0CEA-446B-B019-51529967DAC0}">
      <dgm:prSet phldrT="[Text]"/>
      <dgm:spPr>
        <a:solidFill>
          <a:srgbClr val="FF6699"/>
        </a:solidFill>
      </dgm:spPr>
      <dgm:t>
        <a:bodyPr/>
        <a:lstStyle/>
        <a:p>
          <a:r>
            <a:rPr lang="en-US" dirty="0"/>
            <a:t>Compute the sample statistic</a:t>
          </a:r>
          <a:endParaRPr lang="fr-BE" dirty="0"/>
        </a:p>
      </dgm:t>
    </dgm:pt>
    <dgm:pt modelId="{F702336A-A1FE-4B88-8B60-BD8C3DF76082}" type="parTrans" cxnId="{8582FDAC-BB42-4A49-859A-F5820190D2D2}">
      <dgm:prSet/>
      <dgm:spPr/>
      <dgm:t>
        <a:bodyPr/>
        <a:lstStyle/>
        <a:p>
          <a:endParaRPr lang="fr-BE"/>
        </a:p>
      </dgm:t>
    </dgm:pt>
    <dgm:pt modelId="{A8CBF3D8-0A6F-4A1A-898A-77C6A66C63A3}" type="sibTrans" cxnId="{8582FDAC-BB42-4A49-859A-F5820190D2D2}">
      <dgm:prSet/>
      <dgm:spPr/>
      <dgm:t>
        <a:bodyPr/>
        <a:lstStyle/>
        <a:p>
          <a:endParaRPr lang="fr-BE"/>
        </a:p>
      </dgm:t>
    </dgm:pt>
    <dgm:pt modelId="{6AD95CE8-828C-4D38-82F8-098526D6F669}">
      <dgm:prSet phldrT="[Text]"/>
      <dgm:spPr/>
      <dgm:t>
        <a:bodyPr/>
        <a:lstStyle/>
        <a:p>
          <a:r>
            <a:rPr lang="en-US" dirty="0"/>
            <a:t>Estimate the probability of observing the statistic and more extreme scores under H</a:t>
          </a:r>
          <a:r>
            <a:rPr lang="en-US" baseline="-25000" dirty="0"/>
            <a:t>0</a:t>
          </a:r>
          <a:r>
            <a:rPr lang="en-US" dirty="0"/>
            <a:t>  </a:t>
          </a:r>
          <a:endParaRPr lang="fr-BE" dirty="0"/>
        </a:p>
      </dgm:t>
    </dgm:pt>
    <dgm:pt modelId="{80BB96B0-07D6-48C6-8AA0-8CBA127B7598}" type="parTrans" cxnId="{4C3433C5-3B77-4A23-9B13-255C877EC638}">
      <dgm:prSet/>
      <dgm:spPr/>
      <dgm:t>
        <a:bodyPr/>
        <a:lstStyle/>
        <a:p>
          <a:endParaRPr lang="fr-BE"/>
        </a:p>
      </dgm:t>
    </dgm:pt>
    <dgm:pt modelId="{34CA3BC4-6DA0-4920-9036-1288FAC313DC}" type="sibTrans" cxnId="{4C3433C5-3B77-4A23-9B13-255C877EC638}">
      <dgm:prSet/>
      <dgm:spPr/>
      <dgm:t>
        <a:bodyPr/>
        <a:lstStyle/>
        <a:p>
          <a:endParaRPr lang="fr-BE"/>
        </a:p>
      </dgm:t>
    </dgm:pt>
    <dgm:pt modelId="{59A29923-774B-4420-9984-156D7EC3FDF4}">
      <dgm:prSet phldrT="[Text]"/>
      <dgm:spPr/>
      <dgm:t>
        <a:bodyPr/>
        <a:lstStyle/>
        <a:p>
          <a:r>
            <a:rPr lang="en-US" dirty="0"/>
            <a:t>Make a decision about rejecting H</a:t>
          </a:r>
          <a:r>
            <a:rPr lang="en-US" baseline="-25000" dirty="0"/>
            <a:t>0</a:t>
          </a:r>
          <a:endParaRPr lang="fr-BE" baseline="-25000" dirty="0"/>
        </a:p>
      </dgm:t>
    </dgm:pt>
    <dgm:pt modelId="{B466F5D0-F530-4245-A300-0802CE071E1C}" type="parTrans" cxnId="{4A252D19-5EC8-4190-8455-16DA0F1D5DEC}">
      <dgm:prSet/>
      <dgm:spPr/>
      <dgm:t>
        <a:bodyPr/>
        <a:lstStyle/>
        <a:p>
          <a:endParaRPr lang="fr-BE"/>
        </a:p>
      </dgm:t>
    </dgm:pt>
    <dgm:pt modelId="{C17F0BDE-9527-4F49-9E60-E4C9B76DDF31}" type="sibTrans" cxnId="{4A252D19-5EC8-4190-8455-16DA0F1D5DEC}">
      <dgm:prSet/>
      <dgm:spPr/>
      <dgm:t>
        <a:bodyPr/>
        <a:lstStyle/>
        <a:p>
          <a:endParaRPr lang="fr-BE"/>
        </a:p>
      </dgm:t>
    </dgm:pt>
    <dgm:pt modelId="{16701F84-D302-494B-82A4-EB19CB2B11C1}">
      <dgm:prSet phldrT="[Text]"/>
      <dgm:spPr/>
      <dgm:t>
        <a:bodyPr/>
        <a:lstStyle/>
        <a:p>
          <a:r>
            <a:rPr lang="en-US" dirty="0"/>
            <a:t>Decide on the type of test, depending on H</a:t>
          </a:r>
          <a:r>
            <a:rPr lang="en-US" baseline="-25000" dirty="0"/>
            <a:t>1</a:t>
          </a:r>
          <a:r>
            <a:rPr lang="en-US" dirty="0"/>
            <a:t> and characteristics of your data</a:t>
          </a:r>
          <a:endParaRPr lang="fr-BE" dirty="0"/>
        </a:p>
      </dgm:t>
    </dgm:pt>
    <dgm:pt modelId="{39B37491-076B-418A-A8EE-C2F8C1D328E8}" type="parTrans" cxnId="{0FC37EB4-079A-4CDD-9F7F-89EAE085245C}">
      <dgm:prSet/>
      <dgm:spPr/>
      <dgm:t>
        <a:bodyPr/>
        <a:lstStyle/>
        <a:p>
          <a:endParaRPr lang="fr-BE"/>
        </a:p>
      </dgm:t>
    </dgm:pt>
    <dgm:pt modelId="{1F48B3ED-31FD-4A75-8547-62A356C5E844}" type="sibTrans" cxnId="{0FC37EB4-079A-4CDD-9F7F-89EAE085245C}">
      <dgm:prSet/>
      <dgm:spPr/>
      <dgm:t>
        <a:bodyPr/>
        <a:lstStyle/>
        <a:p>
          <a:endParaRPr lang="fr-BE"/>
        </a:p>
      </dgm:t>
    </dgm:pt>
    <dgm:pt modelId="{6BAD7095-B8BB-4DB2-9BEC-B5C55D3AE2AA}" type="pres">
      <dgm:prSet presAssocID="{A58CD126-5EBA-4CA6-9A5B-AE57B912B39C}" presName="CompostProcess" presStyleCnt="0">
        <dgm:presLayoutVars>
          <dgm:dir/>
          <dgm:resizeHandles val="exact"/>
        </dgm:presLayoutVars>
      </dgm:prSet>
      <dgm:spPr/>
    </dgm:pt>
    <dgm:pt modelId="{194D10A4-68E6-4004-871E-4BB90AEADCE9}" type="pres">
      <dgm:prSet presAssocID="{A58CD126-5EBA-4CA6-9A5B-AE57B912B39C}" presName="arrow" presStyleLbl="bgShp" presStyleIdx="0" presStyleCnt="1"/>
      <dgm:spPr/>
    </dgm:pt>
    <dgm:pt modelId="{ABE4EE5C-DF6E-4268-BA35-22069C268B83}" type="pres">
      <dgm:prSet presAssocID="{A58CD126-5EBA-4CA6-9A5B-AE57B912B39C}" presName="linearProcess" presStyleCnt="0"/>
      <dgm:spPr/>
    </dgm:pt>
    <dgm:pt modelId="{E1262FE8-522B-41F0-8A1A-B80BDB5C5F34}" type="pres">
      <dgm:prSet presAssocID="{16701F84-D302-494B-82A4-EB19CB2B11C1}" presName="textNode" presStyleLbl="node1" presStyleIdx="0" presStyleCnt="4">
        <dgm:presLayoutVars>
          <dgm:bulletEnabled val="1"/>
        </dgm:presLayoutVars>
      </dgm:prSet>
      <dgm:spPr/>
    </dgm:pt>
    <dgm:pt modelId="{2EF5AC88-70EF-4329-B48E-B60B0D024996}" type="pres">
      <dgm:prSet presAssocID="{1F48B3ED-31FD-4A75-8547-62A356C5E844}" presName="sibTrans" presStyleCnt="0"/>
      <dgm:spPr/>
    </dgm:pt>
    <dgm:pt modelId="{39FAE925-F360-4FFE-A0F0-B0337D5F6656}" type="pres">
      <dgm:prSet presAssocID="{2178BD46-0CEA-446B-B019-51529967DAC0}" presName="textNode" presStyleLbl="node1" presStyleIdx="1" presStyleCnt="4">
        <dgm:presLayoutVars>
          <dgm:bulletEnabled val="1"/>
        </dgm:presLayoutVars>
      </dgm:prSet>
      <dgm:spPr/>
    </dgm:pt>
    <dgm:pt modelId="{03109D27-995F-47C7-A62F-F579382919B3}" type="pres">
      <dgm:prSet presAssocID="{A8CBF3D8-0A6F-4A1A-898A-77C6A66C63A3}" presName="sibTrans" presStyleCnt="0"/>
      <dgm:spPr/>
    </dgm:pt>
    <dgm:pt modelId="{2A93A9AF-8A5C-4AED-B807-9F1DA456E3B1}" type="pres">
      <dgm:prSet presAssocID="{6AD95CE8-828C-4D38-82F8-098526D6F669}" presName="textNode" presStyleLbl="node1" presStyleIdx="2" presStyleCnt="4">
        <dgm:presLayoutVars>
          <dgm:bulletEnabled val="1"/>
        </dgm:presLayoutVars>
      </dgm:prSet>
      <dgm:spPr/>
    </dgm:pt>
    <dgm:pt modelId="{71A0FE8D-9297-49AD-A3B7-B88BCFB1D258}" type="pres">
      <dgm:prSet presAssocID="{34CA3BC4-6DA0-4920-9036-1288FAC313DC}" presName="sibTrans" presStyleCnt="0"/>
      <dgm:spPr/>
    </dgm:pt>
    <dgm:pt modelId="{67ABD30F-03F1-404F-8936-482546BD4A5D}" type="pres">
      <dgm:prSet presAssocID="{59A29923-774B-4420-9984-156D7EC3FDF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A252D19-5EC8-4190-8455-16DA0F1D5DEC}" srcId="{A58CD126-5EBA-4CA6-9A5B-AE57B912B39C}" destId="{59A29923-774B-4420-9984-156D7EC3FDF4}" srcOrd="3" destOrd="0" parTransId="{B466F5D0-F530-4245-A300-0802CE071E1C}" sibTransId="{C17F0BDE-9527-4F49-9E60-E4C9B76DDF31}"/>
    <dgm:cxn modelId="{D925801C-2B99-412C-9B9B-ED331256E017}" type="presOf" srcId="{A58CD126-5EBA-4CA6-9A5B-AE57B912B39C}" destId="{6BAD7095-B8BB-4DB2-9BEC-B5C55D3AE2AA}" srcOrd="0" destOrd="0" presId="urn:microsoft.com/office/officeart/2005/8/layout/hProcess9"/>
    <dgm:cxn modelId="{0751AB37-D446-457E-8520-BD81AECF67C3}" type="presOf" srcId="{59A29923-774B-4420-9984-156D7EC3FDF4}" destId="{67ABD30F-03F1-404F-8936-482546BD4A5D}" srcOrd="0" destOrd="0" presId="urn:microsoft.com/office/officeart/2005/8/layout/hProcess9"/>
    <dgm:cxn modelId="{46261A7A-2D0E-4D92-B7FB-05F09B7ADCFA}" type="presOf" srcId="{2178BD46-0CEA-446B-B019-51529967DAC0}" destId="{39FAE925-F360-4FFE-A0F0-B0337D5F6656}" srcOrd="0" destOrd="0" presId="urn:microsoft.com/office/officeart/2005/8/layout/hProcess9"/>
    <dgm:cxn modelId="{A736735A-88D7-44E2-BC50-F9720CD6E2FE}" type="presOf" srcId="{6AD95CE8-828C-4D38-82F8-098526D6F669}" destId="{2A93A9AF-8A5C-4AED-B807-9F1DA456E3B1}" srcOrd="0" destOrd="0" presId="urn:microsoft.com/office/officeart/2005/8/layout/hProcess9"/>
    <dgm:cxn modelId="{C02255AB-3250-40F6-A17F-FB87A910E0DD}" type="presOf" srcId="{16701F84-D302-494B-82A4-EB19CB2B11C1}" destId="{E1262FE8-522B-41F0-8A1A-B80BDB5C5F34}" srcOrd="0" destOrd="0" presId="urn:microsoft.com/office/officeart/2005/8/layout/hProcess9"/>
    <dgm:cxn modelId="{8582FDAC-BB42-4A49-859A-F5820190D2D2}" srcId="{A58CD126-5EBA-4CA6-9A5B-AE57B912B39C}" destId="{2178BD46-0CEA-446B-B019-51529967DAC0}" srcOrd="1" destOrd="0" parTransId="{F702336A-A1FE-4B88-8B60-BD8C3DF76082}" sibTransId="{A8CBF3D8-0A6F-4A1A-898A-77C6A66C63A3}"/>
    <dgm:cxn modelId="{0FC37EB4-079A-4CDD-9F7F-89EAE085245C}" srcId="{A58CD126-5EBA-4CA6-9A5B-AE57B912B39C}" destId="{16701F84-D302-494B-82A4-EB19CB2B11C1}" srcOrd="0" destOrd="0" parTransId="{39B37491-076B-418A-A8EE-C2F8C1D328E8}" sibTransId="{1F48B3ED-31FD-4A75-8547-62A356C5E844}"/>
    <dgm:cxn modelId="{4C3433C5-3B77-4A23-9B13-255C877EC638}" srcId="{A58CD126-5EBA-4CA6-9A5B-AE57B912B39C}" destId="{6AD95CE8-828C-4D38-82F8-098526D6F669}" srcOrd="2" destOrd="0" parTransId="{80BB96B0-07D6-48C6-8AA0-8CBA127B7598}" sibTransId="{34CA3BC4-6DA0-4920-9036-1288FAC313DC}"/>
    <dgm:cxn modelId="{CF22BD7A-3690-412D-89AA-0925AC9941B2}" type="presParOf" srcId="{6BAD7095-B8BB-4DB2-9BEC-B5C55D3AE2AA}" destId="{194D10A4-68E6-4004-871E-4BB90AEADCE9}" srcOrd="0" destOrd="0" presId="urn:microsoft.com/office/officeart/2005/8/layout/hProcess9"/>
    <dgm:cxn modelId="{83446202-0802-4830-A435-E75C5CB5398D}" type="presParOf" srcId="{6BAD7095-B8BB-4DB2-9BEC-B5C55D3AE2AA}" destId="{ABE4EE5C-DF6E-4268-BA35-22069C268B83}" srcOrd="1" destOrd="0" presId="urn:microsoft.com/office/officeart/2005/8/layout/hProcess9"/>
    <dgm:cxn modelId="{8744207F-1148-414D-ADB4-4DD8404A312F}" type="presParOf" srcId="{ABE4EE5C-DF6E-4268-BA35-22069C268B83}" destId="{E1262FE8-522B-41F0-8A1A-B80BDB5C5F34}" srcOrd="0" destOrd="0" presId="urn:microsoft.com/office/officeart/2005/8/layout/hProcess9"/>
    <dgm:cxn modelId="{22102C59-A207-424B-A96B-0C14B0C5163E}" type="presParOf" srcId="{ABE4EE5C-DF6E-4268-BA35-22069C268B83}" destId="{2EF5AC88-70EF-4329-B48E-B60B0D024996}" srcOrd="1" destOrd="0" presId="urn:microsoft.com/office/officeart/2005/8/layout/hProcess9"/>
    <dgm:cxn modelId="{3AE8A159-E03F-420A-A86D-4EEEA79F7F99}" type="presParOf" srcId="{ABE4EE5C-DF6E-4268-BA35-22069C268B83}" destId="{39FAE925-F360-4FFE-A0F0-B0337D5F6656}" srcOrd="2" destOrd="0" presId="urn:microsoft.com/office/officeart/2005/8/layout/hProcess9"/>
    <dgm:cxn modelId="{BFCBD6B2-3CE3-4DC3-A435-648BB37A56FA}" type="presParOf" srcId="{ABE4EE5C-DF6E-4268-BA35-22069C268B83}" destId="{03109D27-995F-47C7-A62F-F579382919B3}" srcOrd="3" destOrd="0" presId="urn:microsoft.com/office/officeart/2005/8/layout/hProcess9"/>
    <dgm:cxn modelId="{F74FE532-379C-4C65-AD8E-0DD1A8ED5D8C}" type="presParOf" srcId="{ABE4EE5C-DF6E-4268-BA35-22069C268B83}" destId="{2A93A9AF-8A5C-4AED-B807-9F1DA456E3B1}" srcOrd="4" destOrd="0" presId="urn:microsoft.com/office/officeart/2005/8/layout/hProcess9"/>
    <dgm:cxn modelId="{F3A4AF17-8924-4C08-9461-C6658C3EB926}" type="presParOf" srcId="{ABE4EE5C-DF6E-4268-BA35-22069C268B83}" destId="{71A0FE8D-9297-49AD-A3B7-B88BCFB1D258}" srcOrd="5" destOrd="0" presId="urn:microsoft.com/office/officeart/2005/8/layout/hProcess9"/>
    <dgm:cxn modelId="{6F13CACB-A9DD-45E4-B6B7-0A1B2BC9D9E2}" type="presParOf" srcId="{ABE4EE5C-DF6E-4268-BA35-22069C268B83}" destId="{67ABD30F-03F1-404F-8936-482546BD4A5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8CD126-5EBA-4CA6-9A5B-AE57B912B39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178BD46-0CEA-446B-B019-51529967DAC0}">
      <dgm:prSet phldrT="[Text]"/>
      <dgm:spPr/>
      <dgm:t>
        <a:bodyPr/>
        <a:lstStyle/>
        <a:p>
          <a:r>
            <a:rPr lang="en-US" dirty="0"/>
            <a:t>Compute the sample statistic</a:t>
          </a:r>
          <a:endParaRPr lang="fr-BE" dirty="0"/>
        </a:p>
      </dgm:t>
    </dgm:pt>
    <dgm:pt modelId="{F702336A-A1FE-4B88-8B60-BD8C3DF76082}" type="parTrans" cxnId="{8582FDAC-BB42-4A49-859A-F5820190D2D2}">
      <dgm:prSet/>
      <dgm:spPr/>
      <dgm:t>
        <a:bodyPr/>
        <a:lstStyle/>
        <a:p>
          <a:endParaRPr lang="fr-BE"/>
        </a:p>
      </dgm:t>
    </dgm:pt>
    <dgm:pt modelId="{A8CBF3D8-0A6F-4A1A-898A-77C6A66C63A3}" type="sibTrans" cxnId="{8582FDAC-BB42-4A49-859A-F5820190D2D2}">
      <dgm:prSet/>
      <dgm:spPr/>
      <dgm:t>
        <a:bodyPr/>
        <a:lstStyle/>
        <a:p>
          <a:endParaRPr lang="fr-BE"/>
        </a:p>
      </dgm:t>
    </dgm:pt>
    <dgm:pt modelId="{6AD95CE8-828C-4D38-82F8-098526D6F669}">
      <dgm:prSet phldrT="[Text]"/>
      <dgm:spPr>
        <a:solidFill>
          <a:srgbClr val="FF6699"/>
        </a:solidFill>
      </dgm:spPr>
      <dgm:t>
        <a:bodyPr/>
        <a:lstStyle/>
        <a:p>
          <a:r>
            <a:rPr lang="en-US" dirty="0"/>
            <a:t>Estimate the probability of observing the statistic and more extreme scores under H</a:t>
          </a:r>
          <a:r>
            <a:rPr lang="en-US" baseline="-25000" dirty="0"/>
            <a:t>0</a:t>
          </a:r>
          <a:r>
            <a:rPr lang="en-US" dirty="0"/>
            <a:t>  </a:t>
          </a:r>
          <a:endParaRPr lang="fr-BE" dirty="0"/>
        </a:p>
      </dgm:t>
    </dgm:pt>
    <dgm:pt modelId="{80BB96B0-07D6-48C6-8AA0-8CBA127B7598}" type="parTrans" cxnId="{4C3433C5-3B77-4A23-9B13-255C877EC638}">
      <dgm:prSet/>
      <dgm:spPr/>
      <dgm:t>
        <a:bodyPr/>
        <a:lstStyle/>
        <a:p>
          <a:endParaRPr lang="fr-BE"/>
        </a:p>
      </dgm:t>
    </dgm:pt>
    <dgm:pt modelId="{34CA3BC4-6DA0-4920-9036-1288FAC313DC}" type="sibTrans" cxnId="{4C3433C5-3B77-4A23-9B13-255C877EC638}">
      <dgm:prSet/>
      <dgm:spPr/>
      <dgm:t>
        <a:bodyPr/>
        <a:lstStyle/>
        <a:p>
          <a:endParaRPr lang="fr-BE"/>
        </a:p>
      </dgm:t>
    </dgm:pt>
    <dgm:pt modelId="{59A29923-774B-4420-9984-156D7EC3FDF4}">
      <dgm:prSet phldrT="[Text]"/>
      <dgm:spPr/>
      <dgm:t>
        <a:bodyPr/>
        <a:lstStyle/>
        <a:p>
          <a:r>
            <a:rPr lang="en-US" dirty="0"/>
            <a:t>Make a decision about rejecting H</a:t>
          </a:r>
          <a:r>
            <a:rPr lang="en-US" baseline="-25000" dirty="0"/>
            <a:t>0</a:t>
          </a:r>
          <a:endParaRPr lang="fr-BE" baseline="-25000" dirty="0"/>
        </a:p>
      </dgm:t>
    </dgm:pt>
    <dgm:pt modelId="{B466F5D0-F530-4245-A300-0802CE071E1C}" type="parTrans" cxnId="{4A252D19-5EC8-4190-8455-16DA0F1D5DEC}">
      <dgm:prSet/>
      <dgm:spPr/>
      <dgm:t>
        <a:bodyPr/>
        <a:lstStyle/>
        <a:p>
          <a:endParaRPr lang="fr-BE"/>
        </a:p>
      </dgm:t>
    </dgm:pt>
    <dgm:pt modelId="{C17F0BDE-9527-4F49-9E60-E4C9B76DDF31}" type="sibTrans" cxnId="{4A252D19-5EC8-4190-8455-16DA0F1D5DEC}">
      <dgm:prSet/>
      <dgm:spPr/>
      <dgm:t>
        <a:bodyPr/>
        <a:lstStyle/>
        <a:p>
          <a:endParaRPr lang="fr-BE"/>
        </a:p>
      </dgm:t>
    </dgm:pt>
    <dgm:pt modelId="{16701F84-D302-494B-82A4-EB19CB2B11C1}">
      <dgm:prSet phldrT="[Text]"/>
      <dgm:spPr/>
      <dgm:t>
        <a:bodyPr/>
        <a:lstStyle/>
        <a:p>
          <a:r>
            <a:rPr lang="en-US" dirty="0"/>
            <a:t>Decide on the type of test, depending on H</a:t>
          </a:r>
          <a:r>
            <a:rPr lang="en-US" baseline="-25000" dirty="0"/>
            <a:t>1</a:t>
          </a:r>
          <a:r>
            <a:rPr lang="en-US" dirty="0"/>
            <a:t> and characteristics of your data</a:t>
          </a:r>
          <a:endParaRPr lang="fr-BE" dirty="0"/>
        </a:p>
      </dgm:t>
    </dgm:pt>
    <dgm:pt modelId="{39B37491-076B-418A-A8EE-C2F8C1D328E8}" type="parTrans" cxnId="{0FC37EB4-079A-4CDD-9F7F-89EAE085245C}">
      <dgm:prSet/>
      <dgm:spPr/>
      <dgm:t>
        <a:bodyPr/>
        <a:lstStyle/>
        <a:p>
          <a:endParaRPr lang="fr-BE"/>
        </a:p>
      </dgm:t>
    </dgm:pt>
    <dgm:pt modelId="{1F48B3ED-31FD-4A75-8547-62A356C5E844}" type="sibTrans" cxnId="{0FC37EB4-079A-4CDD-9F7F-89EAE085245C}">
      <dgm:prSet/>
      <dgm:spPr/>
      <dgm:t>
        <a:bodyPr/>
        <a:lstStyle/>
        <a:p>
          <a:endParaRPr lang="fr-BE"/>
        </a:p>
      </dgm:t>
    </dgm:pt>
    <dgm:pt modelId="{6BAD7095-B8BB-4DB2-9BEC-B5C55D3AE2AA}" type="pres">
      <dgm:prSet presAssocID="{A58CD126-5EBA-4CA6-9A5B-AE57B912B39C}" presName="CompostProcess" presStyleCnt="0">
        <dgm:presLayoutVars>
          <dgm:dir/>
          <dgm:resizeHandles val="exact"/>
        </dgm:presLayoutVars>
      </dgm:prSet>
      <dgm:spPr/>
    </dgm:pt>
    <dgm:pt modelId="{194D10A4-68E6-4004-871E-4BB90AEADCE9}" type="pres">
      <dgm:prSet presAssocID="{A58CD126-5EBA-4CA6-9A5B-AE57B912B39C}" presName="arrow" presStyleLbl="bgShp" presStyleIdx="0" presStyleCnt="1"/>
      <dgm:spPr/>
    </dgm:pt>
    <dgm:pt modelId="{ABE4EE5C-DF6E-4268-BA35-22069C268B83}" type="pres">
      <dgm:prSet presAssocID="{A58CD126-5EBA-4CA6-9A5B-AE57B912B39C}" presName="linearProcess" presStyleCnt="0"/>
      <dgm:spPr/>
    </dgm:pt>
    <dgm:pt modelId="{E1262FE8-522B-41F0-8A1A-B80BDB5C5F34}" type="pres">
      <dgm:prSet presAssocID="{16701F84-D302-494B-82A4-EB19CB2B11C1}" presName="textNode" presStyleLbl="node1" presStyleIdx="0" presStyleCnt="4">
        <dgm:presLayoutVars>
          <dgm:bulletEnabled val="1"/>
        </dgm:presLayoutVars>
      </dgm:prSet>
      <dgm:spPr/>
    </dgm:pt>
    <dgm:pt modelId="{2EF5AC88-70EF-4329-B48E-B60B0D024996}" type="pres">
      <dgm:prSet presAssocID="{1F48B3ED-31FD-4A75-8547-62A356C5E844}" presName="sibTrans" presStyleCnt="0"/>
      <dgm:spPr/>
    </dgm:pt>
    <dgm:pt modelId="{39FAE925-F360-4FFE-A0F0-B0337D5F6656}" type="pres">
      <dgm:prSet presAssocID="{2178BD46-0CEA-446B-B019-51529967DAC0}" presName="textNode" presStyleLbl="node1" presStyleIdx="1" presStyleCnt="4">
        <dgm:presLayoutVars>
          <dgm:bulletEnabled val="1"/>
        </dgm:presLayoutVars>
      </dgm:prSet>
      <dgm:spPr/>
    </dgm:pt>
    <dgm:pt modelId="{03109D27-995F-47C7-A62F-F579382919B3}" type="pres">
      <dgm:prSet presAssocID="{A8CBF3D8-0A6F-4A1A-898A-77C6A66C63A3}" presName="sibTrans" presStyleCnt="0"/>
      <dgm:spPr/>
    </dgm:pt>
    <dgm:pt modelId="{2A93A9AF-8A5C-4AED-B807-9F1DA456E3B1}" type="pres">
      <dgm:prSet presAssocID="{6AD95CE8-828C-4D38-82F8-098526D6F669}" presName="textNode" presStyleLbl="node1" presStyleIdx="2" presStyleCnt="4">
        <dgm:presLayoutVars>
          <dgm:bulletEnabled val="1"/>
        </dgm:presLayoutVars>
      </dgm:prSet>
      <dgm:spPr/>
    </dgm:pt>
    <dgm:pt modelId="{71A0FE8D-9297-49AD-A3B7-B88BCFB1D258}" type="pres">
      <dgm:prSet presAssocID="{34CA3BC4-6DA0-4920-9036-1288FAC313DC}" presName="sibTrans" presStyleCnt="0"/>
      <dgm:spPr/>
    </dgm:pt>
    <dgm:pt modelId="{67ABD30F-03F1-404F-8936-482546BD4A5D}" type="pres">
      <dgm:prSet presAssocID="{59A29923-774B-4420-9984-156D7EC3FDF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A252D19-5EC8-4190-8455-16DA0F1D5DEC}" srcId="{A58CD126-5EBA-4CA6-9A5B-AE57B912B39C}" destId="{59A29923-774B-4420-9984-156D7EC3FDF4}" srcOrd="3" destOrd="0" parTransId="{B466F5D0-F530-4245-A300-0802CE071E1C}" sibTransId="{C17F0BDE-9527-4F49-9E60-E4C9B76DDF31}"/>
    <dgm:cxn modelId="{D925801C-2B99-412C-9B9B-ED331256E017}" type="presOf" srcId="{A58CD126-5EBA-4CA6-9A5B-AE57B912B39C}" destId="{6BAD7095-B8BB-4DB2-9BEC-B5C55D3AE2AA}" srcOrd="0" destOrd="0" presId="urn:microsoft.com/office/officeart/2005/8/layout/hProcess9"/>
    <dgm:cxn modelId="{0751AB37-D446-457E-8520-BD81AECF67C3}" type="presOf" srcId="{59A29923-774B-4420-9984-156D7EC3FDF4}" destId="{67ABD30F-03F1-404F-8936-482546BD4A5D}" srcOrd="0" destOrd="0" presId="urn:microsoft.com/office/officeart/2005/8/layout/hProcess9"/>
    <dgm:cxn modelId="{46261A7A-2D0E-4D92-B7FB-05F09B7ADCFA}" type="presOf" srcId="{2178BD46-0CEA-446B-B019-51529967DAC0}" destId="{39FAE925-F360-4FFE-A0F0-B0337D5F6656}" srcOrd="0" destOrd="0" presId="urn:microsoft.com/office/officeart/2005/8/layout/hProcess9"/>
    <dgm:cxn modelId="{A736735A-88D7-44E2-BC50-F9720CD6E2FE}" type="presOf" srcId="{6AD95CE8-828C-4D38-82F8-098526D6F669}" destId="{2A93A9AF-8A5C-4AED-B807-9F1DA456E3B1}" srcOrd="0" destOrd="0" presId="urn:microsoft.com/office/officeart/2005/8/layout/hProcess9"/>
    <dgm:cxn modelId="{C02255AB-3250-40F6-A17F-FB87A910E0DD}" type="presOf" srcId="{16701F84-D302-494B-82A4-EB19CB2B11C1}" destId="{E1262FE8-522B-41F0-8A1A-B80BDB5C5F34}" srcOrd="0" destOrd="0" presId="urn:microsoft.com/office/officeart/2005/8/layout/hProcess9"/>
    <dgm:cxn modelId="{8582FDAC-BB42-4A49-859A-F5820190D2D2}" srcId="{A58CD126-5EBA-4CA6-9A5B-AE57B912B39C}" destId="{2178BD46-0CEA-446B-B019-51529967DAC0}" srcOrd="1" destOrd="0" parTransId="{F702336A-A1FE-4B88-8B60-BD8C3DF76082}" sibTransId="{A8CBF3D8-0A6F-4A1A-898A-77C6A66C63A3}"/>
    <dgm:cxn modelId="{0FC37EB4-079A-4CDD-9F7F-89EAE085245C}" srcId="{A58CD126-5EBA-4CA6-9A5B-AE57B912B39C}" destId="{16701F84-D302-494B-82A4-EB19CB2B11C1}" srcOrd="0" destOrd="0" parTransId="{39B37491-076B-418A-A8EE-C2F8C1D328E8}" sibTransId="{1F48B3ED-31FD-4A75-8547-62A356C5E844}"/>
    <dgm:cxn modelId="{4C3433C5-3B77-4A23-9B13-255C877EC638}" srcId="{A58CD126-5EBA-4CA6-9A5B-AE57B912B39C}" destId="{6AD95CE8-828C-4D38-82F8-098526D6F669}" srcOrd="2" destOrd="0" parTransId="{80BB96B0-07D6-48C6-8AA0-8CBA127B7598}" sibTransId="{34CA3BC4-6DA0-4920-9036-1288FAC313DC}"/>
    <dgm:cxn modelId="{CF22BD7A-3690-412D-89AA-0925AC9941B2}" type="presParOf" srcId="{6BAD7095-B8BB-4DB2-9BEC-B5C55D3AE2AA}" destId="{194D10A4-68E6-4004-871E-4BB90AEADCE9}" srcOrd="0" destOrd="0" presId="urn:microsoft.com/office/officeart/2005/8/layout/hProcess9"/>
    <dgm:cxn modelId="{83446202-0802-4830-A435-E75C5CB5398D}" type="presParOf" srcId="{6BAD7095-B8BB-4DB2-9BEC-B5C55D3AE2AA}" destId="{ABE4EE5C-DF6E-4268-BA35-22069C268B83}" srcOrd="1" destOrd="0" presId="urn:microsoft.com/office/officeart/2005/8/layout/hProcess9"/>
    <dgm:cxn modelId="{8744207F-1148-414D-ADB4-4DD8404A312F}" type="presParOf" srcId="{ABE4EE5C-DF6E-4268-BA35-22069C268B83}" destId="{E1262FE8-522B-41F0-8A1A-B80BDB5C5F34}" srcOrd="0" destOrd="0" presId="urn:microsoft.com/office/officeart/2005/8/layout/hProcess9"/>
    <dgm:cxn modelId="{22102C59-A207-424B-A96B-0C14B0C5163E}" type="presParOf" srcId="{ABE4EE5C-DF6E-4268-BA35-22069C268B83}" destId="{2EF5AC88-70EF-4329-B48E-B60B0D024996}" srcOrd="1" destOrd="0" presId="urn:microsoft.com/office/officeart/2005/8/layout/hProcess9"/>
    <dgm:cxn modelId="{3AE8A159-E03F-420A-A86D-4EEEA79F7F99}" type="presParOf" srcId="{ABE4EE5C-DF6E-4268-BA35-22069C268B83}" destId="{39FAE925-F360-4FFE-A0F0-B0337D5F6656}" srcOrd="2" destOrd="0" presId="urn:microsoft.com/office/officeart/2005/8/layout/hProcess9"/>
    <dgm:cxn modelId="{BFCBD6B2-3CE3-4DC3-A435-648BB37A56FA}" type="presParOf" srcId="{ABE4EE5C-DF6E-4268-BA35-22069C268B83}" destId="{03109D27-995F-47C7-A62F-F579382919B3}" srcOrd="3" destOrd="0" presId="urn:microsoft.com/office/officeart/2005/8/layout/hProcess9"/>
    <dgm:cxn modelId="{F74FE532-379C-4C65-AD8E-0DD1A8ED5D8C}" type="presParOf" srcId="{ABE4EE5C-DF6E-4268-BA35-22069C268B83}" destId="{2A93A9AF-8A5C-4AED-B807-9F1DA456E3B1}" srcOrd="4" destOrd="0" presId="urn:microsoft.com/office/officeart/2005/8/layout/hProcess9"/>
    <dgm:cxn modelId="{F3A4AF17-8924-4C08-9461-C6658C3EB926}" type="presParOf" srcId="{ABE4EE5C-DF6E-4268-BA35-22069C268B83}" destId="{71A0FE8D-9297-49AD-A3B7-B88BCFB1D258}" srcOrd="5" destOrd="0" presId="urn:microsoft.com/office/officeart/2005/8/layout/hProcess9"/>
    <dgm:cxn modelId="{6F13CACB-A9DD-45E4-B6B7-0A1B2BC9D9E2}" type="presParOf" srcId="{ABE4EE5C-DF6E-4268-BA35-22069C268B83}" destId="{67ABD30F-03F1-404F-8936-482546BD4A5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8CD126-5EBA-4CA6-9A5B-AE57B912B39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178BD46-0CEA-446B-B019-51529967DAC0}">
      <dgm:prSet phldrT="[Text]"/>
      <dgm:spPr/>
      <dgm:t>
        <a:bodyPr/>
        <a:lstStyle/>
        <a:p>
          <a:r>
            <a:rPr lang="en-US" dirty="0"/>
            <a:t>Compute the sample statistic</a:t>
          </a:r>
          <a:endParaRPr lang="fr-BE" dirty="0"/>
        </a:p>
      </dgm:t>
    </dgm:pt>
    <dgm:pt modelId="{F702336A-A1FE-4B88-8B60-BD8C3DF76082}" type="parTrans" cxnId="{8582FDAC-BB42-4A49-859A-F5820190D2D2}">
      <dgm:prSet/>
      <dgm:spPr/>
      <dgm:t>
        <a:bodyPr/>
        <a:lstStyle/>
        <a:p>
          <a:endParaRPr lang="fr-BE"/>
        </a:p>
      </dgm:t>
    </dgm:pt>
    <dgm:pt modelId="{A8CBF3D8-0A6F-4A1A-898A-77C6A66C63A3}" type="sibTrans" cxnId="{8582FDAC-BB42-4A49-859A-F5820190D2D2}">
      <dgm:prSet/>
      <dgm:spPr/>
      <dgm:t>
        <a:bodyPr/>
        <a:lstStyle/>
        <a:p>
          <a:endParaRPr lang="fr-BE"/>
        </a:p>
      </dgm:t>
    </dgm:pt>
    <dgm:pt modelId="{6AD95CE8-828C-4D38-82F8-098526D6F669}">
      <dgm:prSet phldrT="[Text]"/>
      <dgm:spPr/>
      <dgm:t>
        <a:bodyPr/>
        <a:lstStyle/>
        <a:p>
          <a:r>
            <a:rPr lang="en-US" dirty="0"/>
            <a:t>Estimate the probability of observing the statistic and more extreme scores under H</a:t>
          </a:r>
          <a:r>
            <a:rPr lang="en-US" baseline="-25000" dirty="0"/>
            <a:t>0</a:t>
          </a:r>
          <a:r>
            <a:rPr lang="en-US" dirty="0"/>
            <a:t>  </a:t>
          </a:r>
          <a:endParaRPr lang="fr-BE" dirty="0"/>
        </a:p>
      </dgm:t>
    </dgm:pt>
    <dgm:pt modelId="{80BB96B0-07D6-48C6-8AA0-8CBA127B7598}" type="parTrans" cxnId="{4C3433C5-3B77-4A23-9B13-255C877EC638}">
      <dgm:prSet/>
      <dgm:spPr/>
      <dgm:t>
        <a:bodyPr/>
        <a:lstStyle/>
        <a:p>
          <a:endParaRPr lang="fr-BE"/>
        </a:p>
      </dgm:t>
    </dgm:pt>
    <dgm:pt modelId="{34CA3BC4-6DA0-4920-9036-1288FAC313DC}" type="sibTrans" cxnId="{4C3433C5-3B77-4A23-9B13-255C877EC638}">
      <dgm:prSet/>
      <dgm:spPr/>
      <dgm:t>
        <a:bodyPr/>
        <a:lstStyle/>
        <a:p>
          <a:endParaRPr lang="fr-BE"/>
        </a:p>
      </dgm:t>
    </dgm:pt>
    <dgm:pt modelId="{59A29923-774B-4420-9984-156D7EC3FDF4}">
      <dgm:prSet phldrT="[Text]"/>
      <dgm:spPr>
        <a:solidFill>
          <a:srgbClr val="FF6699"/>
        </a:solidFill>
      </dgm:spPr>
      <dgm:t>
        <a:bodyPr/>
        <a:lstStyle/>
        <a:p>
          <a:r>
            <a:rPr lang="en-US" dirty="0"/>
            <a:t>Make a decision about rejecting H</a:t>
          </a:r>
          <a:r>
            <a:rPr lang="en-US" baseline="-25000" dirty="0"/>
            <a:t>0</a:t>
          </a:r>
          <a:endParaRPr lang="fr-BE" baseline="-25000" dirty="0"/>
        </a:p>
      </dgm:t>
    </dgm:pt>
    <dgm:pt modelId="{B466F5D0-F530-4245-A300-0802CE071E1C}" type="parTrans" cxnId="{4A252D19-5EC8-4190-8455-16DA0F1D5DEC}">
      <dgm:prSet/>
      <dgm:spPr/>
      <dgm:t>
        <a:bodyPr/>
        <a:lstStyle/>
        <a:p>
          <a:endParaRPr lang="fr-BE"/>
        </a:p>
      </dgm:t>
    </dgm:pt>
    <dgm:pt modelId="{C17F0BDE-9527-4F49-9E60-E4C9B76DDF31}" type="sibTrans" cxnId="{4A252D19-5EC8-4190-8455-16DA0F1D5DEC}">
      <dgm:prSet/>
      <dgm:spPr/>
      <dgm:t>
        <a:bodyPr/>
        <a:lstStyle/>
        <a:p>
          <a:endParaRPr lang="fr-BE"/>
        </a:p>
      </dgm:t>
    </dgm:pt>
    <dgm:pt modelId="{16701F84-D302-494B-82A4-EB19CB2B11C1}">
      <dgm:prSet phldrT="[Text]"/>
      <dgm:spPr/>
      <dgm:t>
        <a:bodyPr/>
        <a:lstStyle/>
        <a:p>
          <a:r>
            <a:rPr lang="en-US" dirty="0"/>
            <a:t>Decide on the type of test, depending on H</a:t>
          </a:r>
          <a:r>
            <a:rPr lang="en-US" baseline="-25000" dirty="0"/>
            <a:t>1</a:t>
          </a:r>
          <a:r>
            <a:rPr lang="en-US" dirty="0"/>
            <a:t> and characteristics of your data</a:t>
          </a:r>
          <a:endParaRPr lang="fr-BE" dirty="0"/>
        </a:p>
      </dgm:t>
    </dgm:pt>
    <dgm:pt modelId="{39B37491-076B-418A-A8EE-C2F8C1D328E8}" type="parTrans" cxnId="{0FC37EB4-079A-4CDD-9F7F-89EAE085245C}">
      <dgm:prSet/>
      <dgm:spPr/>
      <dgm:t>
        <a:bodyPr/>
        <a:lstStyle/>
        <a:p>
          <a:endParaRPr lang="fr-BE"/>
        </a:p>
      </dgm:t>
    </dgm:pt>
    <dgm:pt modelId="{1F48B3ED-31FD-4A75-8547-62A356C5E844}" type="sibTrans" cxnId="{0FC37EB4-079A-4CDD-9F7F-89EAE085245C}">
      <dgm:prSet/>
      <dgm:spPr/>
      <dgm:t>
        <a:bodyPr/>
        <a:lstStyle/>
        <a:p>
          <a:endParaRPr lang="fr-BE"/>
        </a:p>
      </dgm:t>
    </dgm:pt>
    <dgm:pt modelId="{6BAD7095-B8BB-4DB2-9BEC-B5C55D3AE2AA}" type="pres">
      <dgm:prSet presAssocID="{A58CD126-5EBA-4CA6-9A5B-AE57B912B39C}" presName="CompostProcess" presStyleCnt="0">
        <dgm:presLayoutVars>
          <dgm:dir/>
          <dgm:resizeHandles val="exact"/>
        </dgm:presLayoutVars>
      </dgm:prSet>
      <dgm:spPr/>
    </dgm:pt>
    <dgm:pt modelId="{194D10A4-68E6-4004-871E-4BB90AEADCE9}" type="pres">
      <dgm:prSet presAssocID="{A58CD126-5EBA-4CA6-9A5B-AE57B912B39C}" presName="arrow" presStyleLbl="bgShp" presStyleIdx="0" presStyleCnt="1"/>
      <dgm:spPr/>
    </dgm:pt>
    <dgm:pt modelId="{ABE4EE5C-DF6E-4268-BA35-22069C268B83}" type="pres">
      <dgm:prSet presAssocID="{A58CD126-5EBA-4CA6-9A5B-AE57B912B39C}" presName="linearProcess" presStyleCnt="0"/>
      <dgm:spPr/>
    </dgm:pt>
    <dgm:pt modelId="{E1262FE8-522B-41F0-8A1A-B80BDB5C5F34}" type="pres">
      <dgm:prSet presAssocID="{16701F84-D302-494B-82A4-EB19CB2B11C1}" presName="textNode" presStyleLbl="node1" presStyleIdx="0" presStyleCnt="4">
        <dgm:presLayoutVars>
          <dgm:bulletEnabled val="1"/>
        </dgm:presLayoutVars>
      </dgm:prSet>
      <dgm:spPr/>
    </dgm:pt>
    <dgm:pt modelId="{2EF5AC88-70EF-4329-B48E-B60B0D024996}" type="pres">
      <dgm:prSet presAssocID="{1F48B3ED-31FD-4A75-8547-62A356C5E844}" presName="sibTrans" presStyleCnt="0"/>
      <dgm:spPr/>
    </dgm:pt>
    <dgm:pt modelId="{39FAE925-F360-4FFE-A0F0-B0337D5F6656}" type="pres">
      <dgm:prSet presAssocID="{2178BD46-0CEA-446B-B019-51529967DAC0}" presName="textNode" presStyleLbl="node1" presStyleIdx="1" presStyleCnt="4">
        <dgm:presLayoutVars>
          <dgm:bulletEnabled val="1"/>
        </dgm:presLayoutVars>
      </dgm:prSet>
      <dgm:spPr/>
    </dgm:pt>
    <dgm:pt modelId="{03109D27-995F-47C7-A62F-F579382919B3}" type="pres">
      <dgm:prSet presAssocID="{A8CBF3D8-0A6F-4A1A-898A-77C6A66C63A3}" presName="sibTrans" presStyleCnt="0"/>
      <dgm:spPr/>
    </dgm:pt>
    <dgm:pt modelId="{2A93A9AF-8A5C-4AED-B807-9F1DA456E3B1}" type="pres">
      <dgm:prSet presAssocID="{6AD95CE8-828C-4D38-82F8-098526D6F669}" presName="textNode" presStyleLbl="node1" presStyleIdx="2" presStyleCnt="4">
        <dgm:presLayoutVars>
          <dgm:bulletEnabled val="1"/>
        </dgm:presLayoutVars>
      </dgm:prSet>
      <dgm:spPr/>
    </dgm:pt>
    <dgm:pt modelId="{71A0FE8D-9297-49AD-A3B7-B88BCFB1D258}" type="pres">
      <dgm:prSet presAssocID="{34CA3BC4-6DA0-4920-9036-1288FAC313DC}" presName="sibTrans" presStyleCnt="0"/>
      <dgm:spPr/>
    </dgm:pt>
    <dgm:pt modelId="{67ABD30F-03F1-404F-8936-482546BD4A5D}" type="pres">
      <dgm:prSet presAssocID="{59A29923-774B-4420-9984-156D7EC3FDF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A252D19-5EC8-4190-8455-16DA0F1D5DEC}" srcId="{A58CD126-5EBA-4CA6-9A5B-AE57B912B39C}" destId="{59A29923-774B-4420-9984-156D7EC3FDF4}" srcOrd="3" destOrd="0" parTransId="{B466F5D0-F530-4245-A300-0802CE071E1C}" sibTransId="{C17F0BDE-9527-4F49-9E60-E4C9B76DDF31}"/>
    <dgm:cxn modelId="{D925801C-2B99-412C-9B9B-ED331256E017}" type="presOf" srcId="{A58CD126-5EBA-4CA6-9A5B-AE57B912B39C}" destId="{6BAD7095-B8BB-4DB2-9BEC-B5C55D3AE2AA}" srcOrd="0" destOrd="0" presId="urn:microsoft.com/office/officeart/2005/8/layout/hProcess9"/>
    <dgm:cxn modelId="{0751AB37-D446-457E-8520-BD81AECF67C3}" type="presOf" srcId="{59A29923-774B-4420-9984-156D7EC3FDF4}" destId="{67ABD30F-03F1-404F-8936-482546BD4A5D}" srcOrd="0" destOrd="0" presId="urn:microsoft.com/office/officeart/2005/8/layout/hProcess9"/>
    <dgm:cxn modelId="{46261A7A-2D0E-4D92-B7FB-05F09B7ADCFA}" type="presOf" srcId="{2178BD46-0CEA-446B-B019-51529967DAC0}" destId="{39FAE925-F360-4FFE-A0F0-B0337D5F6656}" srcOrd="0" destOrd="0" presId="urn:microsoft.com/office/officeart/2005/8/layout/hProcess9"/>
    <dgm:cxn modelId="{A736735A-88D7-44E2-BC50-F9720CD6E2FE}" type="presOf" srcId="{6AD95CE8-828C-4D38-82F8-098526D6F669}" destId="{2A93A9AF-8A5C-4AED-B807-9F1DA456E3B1}" srcOrd="0" destOrd="0" presId="urn:microsoft.com/office/officeart/2005/8/layout/hProcess9"/>
    <dgm:cxn modelId="{C02255AB-3250-40F6-A17F-FB87A910E0DD}" type="presOf" srcId="{16701F84-D302-494B-82A4-EB19CB2B11C1}" destId="{E1262FE8-522B-41F0-8A1A-B80BDB5C5F34}" srcOrd="0" destOrd="0" presId="urn:microsoft.com/office/officeart/2005/8/layout/hProcess9"/>
    <dgm:cxn modelId="{8582FDAC-BB42-4A49-859A-F5820190D2D2}" srcId="{A58CD126-5EBA-4CA6-9A5B-AE57B912B39C}" destId="{2178BD46-0CEA-446B-B019-51529967DAC0}" srcOrd="1" destOrd="0" parTransId="{F702336A-A1FE-4B88-8B60-BD8C3DF76082}" sibTransId="{A8CBF3D8-0A6F-4A1A-898A-77C6A66C63A3}"/>
    <dgm:cxn modelId="{0FC37EB4-079A-4CDD-9F7F-89EAE085245C}" srcId="{A58CD126-5EBA-4CA6-9A5B-AE57B912B39C}" destId="{16701F84-D302-494B-82A4-EB19CB2B11C1}" srcOrd="0" destOrd="0" parTransId="{39B37491-076B-418A-A8EE-C2F8C1D328E8}" sibTransId="{1F48B3ED-31FD-4A75-8547-62A356C5E844}"/>
    <dgm:cxn modelId="{4C3433C5-3B77-4A23-9B13-255C877EC638}" srcId="{A58CD126-5EBA-4CA6-9A5B-AE57B912B39C}" destId="{6AD95CE8-828C-4D38-82F8-098526D6F669}" srcOrd="2" destOrd="0" parTransId="{80BB96B0-07D6-48C6-8AA0-8CBA127B7598}" sibTransId="{34CA3BC4-6DA0-4920-9036-1288FAC313DC}"/>
    <dgm:cxn modelId="{CF22BD7A-3690-412D-89AA-0925AC9941B2}" type="presParOf" srcId="{6BAD7095-B8BB-4DB2-9BEC-B5C55D3AE2AA}" destId="{194D10A4-68E6-4004-871E-4BB90AEADCE9}" srcOrd="0" destOrd="0" presId="urn:microsoft.com/office/officeart/2005/8/layout/hProcess9"/>
    <dgm:cxn modelId="{83446202-0802-4830-A435-E75C5CB5398D}" type="presParOf" srcId="{6BAD7095-B8BB-4DB2-9BEC-B5C55D3AE2AA}" destId="{ABE4EE5C-DF6E-4268-BA35-22069C268B83}" srcOrd="1" destOrd="0" presId="urn:microsoft.com/office/officeart/2005/8/layout/hProcess9"/>
    <dgm:cxn modelId="{8744207F-1148-414D-ADB4-4DD8404A312F}" type="presParOf" srcId="{ABE4EE5C-DF6E-4268-BA35-22069C268B83}" destId="{E1262FE8-522B-41F0-8A1A-B80BDB5C5F34}" srcOrd="0" destOrd="0" presId="urn:microsoft.com/office/officeart/2005/8/layout/hProcess9"/>
    <dgm:cxn modelId="{22102C59-A207-424B-A96B-0C14B0C5163E}" type="presParOf" srcId="{ABE4EE5C-DF6E-4268-BA35-22069C268B83}" destId="{2EF5AC88-70EF-4329-B48E-B60B0D024996}" srcOrd="1" destOrd="0" presId="urn:microsoft.com/office/officeart/2005/8/layout/hProcess9"/>
    <dgm:cxn modelId="{3AE8A159-E03F-420A-A86D-4EEEA79F7F99}" type="presParOf" srcId="{ABE4EE5C-DF6E-4268-BA35-22069C268B83}" destId="{39FAE925-F360-4FFE-A0F0-B0337D5F6656}" srcOrd="2" destOrd="0" presId="urn:microsoft.com/office/officeart/2005/8/layout/hProcess9"/>
    <dgm:cxn modelId="{BFCBD6B2-3CE3-4DC3-A435-648BB37A56FA}" type="presParOf" srcId="{ABE4EE5C-DF6E-4268-BA35-22069C268B83}" destId="{03109D27-995F-47C7-A62F-F579382919B3}" srcOrd="3" destOrd="0" presId="urn:microsoft.com/office/officeart/2005/8/layout/hProcess9"/>
    <dgm:cxn modelId="{F74FE532-379C-4C65-AD8E-0DD1A8ED5D8C}" type="presParOf" srcId="{ABE4EE5C-DF6E-4268-BA35-22069C268B83}" destId="{2A93A9AF-8A5C-4AED-B807-9F1DA456E3B1}" srcOrd="4" destOrd="0" presId="urn:microsoft.com/office/officeart/2005/8/layout/hProcess9"/>
    <dgm:cxn modelId="{F3A4AF17-8924-4C08-9461-C6658C3EB926}" type="presParOf" srcId="{ABE4EE5C-DF6E-4268-BA35-22069C268B83}" destId="{71A0FE8D-9297-49AD-A3B7-B88BCFB1D258}" srcOrd="5" destOrd="0" presId="urn:microsoft.com/office/officeart/2005/8/layout/hProcess9"/>
    <dgm:cxn modelId="{6F13CACB-A9DD-45E4-B6B7-0A1B2BC9D9E2}" type="presParOf" srcId="{ABE4EE5C-DF6E-4268-BA35-22069C268B83}" destId="{67ABD30F-03F1-404F-8936-482546BD4A5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D10A4-68E6-4004-871E-4BB90AEADCE9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62FE8-522B-41F0-8A1A-B80BDB5C5F34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Decide on the type of test, depending on H</a:t>
          </a:r>
          <a:r>
            <a:rPr lang="en-US" sz="1700" kern="1200" baseline="-25000" dirty="0"/>
            <a:t>1</a:t>
          </a:r>
          <a:r>
            <a:rPr lang="en-US" sz="1700" kern="1200" dirty="0"/>
            <a:t> and characteristics of your data</a:t>
          </a:r>
          <a:endParaRPr lang="fr-BE" sz="1700" kern="1200" dirty="0"/>
        </a:p>
      </dsp:txBody>
      <dsp:txXfrm>
        <a:off x="88913" y="1390367"/>
        <a:ext cx="1728575" cy="1570603"/>
      </dsp:txXfrm>
    </dsp:sp>
    <dsp:sp modelId="{39FAE925-F360-4FFE-A0F0-B0337D5F6656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Compute the sample statistic</a:t>
          </a:r>
          <a:endParaRPr lang="fr-BE" sz="1700" kern="1200" dirty="0"/>
        </a:p>
      </dsp:txBody>
      <dsp:txXfrm>
        <a:off x="2082345" y="1390367"/>
        <a:ext cx="1728575" cy="1570603"/>
      </dsp:txXfrm>
    </dsp:sp>
    <dsp:sp modelId="{2A93A9AF-8A5C-4AED-B807-9F1DA456E3B1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Estimate the probability of observing the statistic and more extreme scores under H</a:t>
          </a:r>
          <a:r>
            <a:rPr lang="en-US" sz="1700" kern="1200" baseline="-25000" dirty="0"/>
            <a:t>0</a:t>
          </a:r>
          <a:r>
            <a:rPr lang="en-US" sz="1700" kern="1200" dirty="0"/>
            <a:t>  </a:t>
          </a:r>
          <a:endParaRPr lang="fr-BE" sz="1700" kern="1200" dirty="0"/>
        </a:p>
      </dsp:txBody>
      <dsp:txXfrm>
        <a:off x="4075778" y="1390367"/>
        <a:ext cx="1728575" cy="1570603"/>
      </dsp:txXfrm>
    </dsp:sp>
    <dsp:sp modelId="{67ABD30F-03F1-404F-8936-482546BD4A5D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Make decision about rejecting H</a:t>
          </a:r>
          <a:r>
            <a:rPr lang="en-US" sz="1700" kern="1200" baseline="-25000" dirty="0"/>
            <a:t>0</a:t>
          </a:r>
          <a:endParaRPr lang="fr-BE" sz="1700" kern="1200" baseline="-25000" dirty="0"/>
        </a:p>
      </dsp:txBody>
      <dsp:txXfrm>
        <a:off x="6069211" y="1390367"/>
        <a:ext cx="1728575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D10A4-68E6-4004-871E-4BB90AEADCE9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62FE8-522B-41F0-8A1A-B80BDB5C5F34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Decide on the type of test, depending on H</a:t>
          </a:r>
          <a:r>
            <a:rPr lang="en-US" sz="1700" kern="1200" baseline="-25000" dirty="0"/>
            <a:t>1</a:t>
          </a:r>
          <a:r>
            <a:rPr lang="en-US" sz="1700" kern="1200" dirty="0"/>
            <a:t> and characteristics of your data</a:t>
          </a:r>
          <a:endParaRPr lang="fr-BE" sz="1700" kern="1200" dirty="0"/>
        </a:p>
      </dsp:txBody>
      <dsp:txXfrm>
        <a:off x="88913" y="1390367"/>
        <a:ext cx="1728575" cy="1570603"/>
      </dsp:txXfrm>
    </dsp:sp>
    <dsp:sp modelId="{39FAE925-F360-4FFE-A0F0-B0337D5F6656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Compute the sample statistic</a:t>
          </a:r>
          <a:endParaRPr lang="fr-BE" sz="1700" kern="1200" dirty="0"/>
        </a:p>
      </dsp:txBody>
      <dsp:txXfrm>
        <a:off x="2082345" y="1390367"/>
        <a:ext cx="1728575" cy="1570603"/>
      </dsp:txXfrm>
    </dsp:sp>
    <dsp:sp modelId="{2A93A9AF-8A5C-4AED-B807-9F1DA456E3B1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Estimate the probability of observing the statistic and more extreme scores under H</a:t>
          </a:r>
          <a:r>
            <a:rPr lang="en-US" sz="1700" kern="1200" baseline="-25000" dirty="0"/>
            <a:t>0</a:t>
          </a:r>
          <a:r>
            <a:rPr lang="en-US" sz="1700" kern="1200" dirty="0"/>
            <a:t>  </a:t>
          </a:r>
          <a:endParaRPr lang="fr-BE" sz="1700" kern="1200" dirty="0"/>
        </a:p>
      </dsp:txBody>
      <dsp:txXfrm>
        <a:off x="4075778" y="1390367"/>
        <a:ext cx="1728575" cy="1570603"/>
      </dsp:txXfrm>
    </dsp:sp>
    <dsp:sp modelId="{67ABD30F-03F1-404F-8936-482546BD4A5D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Make decision about rejecting H</a:t>
          </a:r>
          <a:r>
            <a:rPr lang="en-US" sz="1700" kern="1200" baseline="-25000" dirty="0"/>
            <a:t>0</a:t>
          </a:r>
          <a:endParaRPr lang="fr-BE" sz="1700" kern="1200" baseline="-25000" dirty="0"/>
        </a:p>
      </dsp:txBody>
      <dsp:txXfrm>
        <a:off x="6069211" y="1390367"/>
        <a:ext cx="1728575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D10A4-68E6-4004-871E-4BB90AEADCE9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62FE8-522B-41F0-8A1A-B80BDB5C5F34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Decide on the type of test, depending on H</a:t>
          </a:r>
          <a:r>
            <a:rPr lang="en-US" sz="1700" kern="1200" baseline="-25000" dirty="0"/>
            <a:t>1</a:t>
          </a:r>
          <a:r>
            <a:rPr lang="en-US" sz="1700" kern="1200" dirty="0"/>
            <a:t> and characteristics of your data</a:t>
          </a:r>
          <a:endParaRPr lang="fr-BE" sz="1700" kern="1200" dirty="0"/>
        </a:p>
      </dsp:txBody>
      <dsp:txXfrm>
        <a:off x="88913" y="1390367"/>
        <a:ext cx="1728575" cy="1570603"/>
      </dsp:txXfrm>
    </dsp:sp>
    <dsp:sp modelId="{39FAE925-F360-4FFE-A0F0-B0337D5F6656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Compute the sample statistic</a:t>
          </a:r>
          <a:endParaRPr lang="fr-BE" sz="1700" kern="1200" dirty="0"/>
        </a:p>
      </dsp:txBody>
      <dsp:txXfrm>
        <a:off x="2082345" y="1390367"/>
        <a:ext cx="1728575" cy="1570603"/>
      </dsp:txXfrm>
    </dsp:sp>
    <dsp:sp modelId="{2A93A9AF-8A5C-4AED-B807-9F1DA456E3B1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Estimate the probability of observing the statistic and more extreme scores under H</a:t>
          </a:r>
          <a:r>
            <a:rPr lang="en-US" sz="1700" kern="1200" baseline="-25000" dirty="0"/>
            <a:t>0</a:t>
          </a:r>
          <a:r>
            <a:rPr lang="en-US" sz="1700" kern="1200" dirty="0"/>
            <a:t>  </a:t>
          </a:r>
          <a:endParaRPr lang="fr-BE" sz="1700" kern="1200" dirty="0"/>
        </a:p>
      </dsp:txBody>
      <dsp:txXfrm>
        <a:off x="4075778" y="1390367"/>
        <a:ext cx="1728575" cy="1570603"/>
      </dsp:txXfrm>
    </dsp:sp>
    <dsp:sp modelId="{67ABD30F-03F1-404F-8936-482546BD4A5D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Make a decision about rejecting H</a:t>
          </a:r>
          <a:r>
            <a:rPr lang="en-US" sz="1700" kern="1200" baseline="-25000" dirty="0"/>
            <a:t>0</a:t>
          </a:r>
          <a:endParaRPr lang="fr-BE" sz="1700" kern="1200" baseline="-25000" dirty="0"/>
        </a:p>
      </dsp:txBody>
      <dsp:txXfrm>
        <a:off x="6069211" y="1390367"/>
        <a:ext cx="1728575" cy="1570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D10A4-68E6-4004-871E-4BB90AEADCE9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62FE8-522B-41F0-8A1A-B80BDB5C5F34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Decide on the type of test, depending on H</a:t>
          </a:r>
          <a:r>
            <a:rPr lang="en-US" sz="1700" kern="1200" baseline="-25000" dirty="0"/>
            <a:t>1</a:t>
          </a:r>
          <a:r>
            <a:rPr lang="en-US" sz="1700" kern="1200" dirty="0"/>
            <a:t> and characteristics of your data</a:t>
          </a:r>
          <a:endParaRPr lang="fr-BE" sz="1700" kern="1200" dirty="0"/>
        </a:p>
      </dsp:txBody>
      <dsp:txXfrm>
        <a:off x="88913" y="1390367"/>
        <a:ext cx="1728575" cy="1570603"/>
      </dsp:txXfrm>
    </dsp:sp>
    <dsp:sp modelId="{39FAE925-F360-4FFE-A0F0-B0337D5F6656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Compute the sample statistic</a:t>
          </a:r>
          <a:endParaRPr lang="fr-BE" sz="1700" kern="1200" dirty="0"/>
        </a:p>
      </dsp:txBody>
      <dsp:txXfrm>
        <a:off x="2082345" y="1390367"/>
        <a:ext cx="1728575" cy="1570603"/>
      </dsp:txXfrm>
    </dsp:sp>
    <dsp:sp modelId="{2A93A9AF-8A5C-4AED-B807-9F1DA456E3B1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Estimate the probability of observing the statistic and more extreme scores under H</a:t>
          </a:r>
          <a:r>
            <a:rPr lang="en-US" sz="1700" kern="1200" baseline="-25000" dirty="0"/>
            <a:t>0</a:t>
          </a:r>
          <a:r>
            <a:rPr lang="en-US" sz="1700" kern="1200" dirty="0"/>
            <a:t>  </a:t>
          </a:r>
          <a:endParaRPr lang="fr-BE" sz="1700" kern="1200" dirty="0"/>
        </a:p>
      </dsp:txBody>
      <dsp:txXfrm>
        <a:off x="4075778" y="1390367"/>
        <a:ext cx="1728575" cy="1570603"/>
      </dsp:txXfrm>
    </dsp:sp>
    <dsp:sp modelId="{67ABD30F-03F1-404F-8936-482546BD4A5D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Make a decision about rejecting H</a:t>
          </a:r>
          <a:r>
            <a:rPr lang="en-US" sz="1700" kern="1200" baseline="-25000" dirty="0"/>
            <a:t>0</a:t>
          </a:r>
          <a:endParaRPr lang="fr-BE" sz="1700" kern="1200" baseline="-25000" dirty="0"/>
        </a:p>
      </dsp:txBody>
      <dsp:txXfrm>
        <a:off x="6069211" y="1390367"/>
        <a:ext cx="1728575" cy="1570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D10A4-68E6-4004-871E-4BB90AEADCE9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62FE8-522B-41F0-8A1A-B80BDB5C5F34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Decide on the type of test, depending on H</a:t>
          </a:r>
          <a:r>
            <a:rPr lang="en-US" sz="1700" kern="1200" baseline="-25000" dirty="0"/>
            <a:t>1</a:t>
          </a:r>
          <a:r>
            <a:rPr lang="en-US" sz="1700" kern="1200" dirty="0"/>
            <a:t> and characteristics of your data</a:t>
          </a:r>
          <a:endParaRPr lang="fr-BE" sz="1700" kern="1200" dirty="0"/>
        </a:p>
      </dsp:txBody>
      <dsp:txXfrm>
        <a:off x="88913" y="1390367"/>
        <a:ext cx="1728575" cy="1570603"/>
      </dsp:txXfrm>
    </dsp:sp>
    <dsp:sp modelId="{39FAE925-F360-4FFE-A0F0-B0337D5F6656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Compute the sample statistic</a:t>
          </a:r>
          <a:endParaRPr lang="fr-BE" sz="1700" kern="1200" dirty="0"/>
        </a:p>
      </dsp:txBody>
      <dsp:txXfrm>
        <a:off x="2082345" y="1390367"/>
        <a:ext cx="1728575" cy="1570603"/>
      </dsp:txXfrm>
    </dsp:sp>
    <dsp:sp modelId="{2A93A9AF-8A5C-4AED-B807-9F1DA456E3B1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Estimate the probability of observing the statistic and more extreme scores under H</a:t>
          </a:r>
          <a:r>
            <a:rPr lang="en-US" sz="1700" kern="1200" baseline="-25000" dirty="0"/>
            <a:t>0</a:t>
          </a:r>
          <a:r>
            <a:rPr lang="en-US" sz="1700" kern="1200" dirty="0"/>
            <a:t>  </a:t>
          </a:r>
          <a:endParaRPr lang="fr-BE" sz="1700" kern="1200" dirty="0"/>
        </a:p>
      </dsp:txBody>
      <dsp:txXfrm>
        <a:off x="4075778" y="1390367"/>
        <a:ext cx="1728575" cy="1570603"/>
      </dsp:txXfrm>
    </dsp:sp>
    <dsp:sp modelId="{67ABD30F-03F1-404F-8936-482546BD4A5D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Make a decision about rejecting H</a:t>
          </a:r>
          <a:r>
            <a:rPr lang="en-US" sz="1700" kern="1200" baseline="-25000" dirty="0"/>
            <a:t>0</a:t>
          </a:r>
          <a:endParaRPr lang="fr-BE" sz="1700" kern="1200" baseline="-25000" dirty="0"/>
        </a:p>
      </dsp:txBody>
      <dsp:txXfrm>
        <a:off x="6069211" y="1390367"/>
        <a:ext cx="1728575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F38-469D-411D-981B-BD0B50C83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99388-F288-4A58-861F-866C3DF26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29DD2-5FFE-48F4-BFD4-2B0C30A9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C763-92AA-4B6B-BE8D-8F61126BF492}" type="datetimeFigureOut">
              <a:rPr lang="fr-BE" smtClean="0"/>
              <a:t>06-03-18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0E310-3E19-4B75-8252-D61FCF5B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EC295-D3E3-47DB-AD07-AF7F8E4B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7E5F-9560-4CEC-BAAA-D3112B2D868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573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592D-0B40-4584-89CB-40C91A10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F0AB1-0361-40F2-B2B4-AC33AE66D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68EAD-B215-4A6F-933B-2CEA15A8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C763-92AA-4B6B-BE8D-8F61126BF492}" type="datetimeFigureOut">
              <a:rPr lang="fr-BE" smtClean="0"/>
              <a:t>06-03-18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9172E-9652-4B7E-89F5-49925D7D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2F8FA-485B-4F6C-9197-682F8C11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7E5F-9560-4CEC-BAAA-D3112B2D868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356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A6C88-C00C-478A-9C07-22C990968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58F5E-AF64-4F4D-A13A-CEB5B1253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4ECC6-C7B4-45A3-9EFB-34BB279D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C763-92AA-4B6B-BE8D-8F61126BF492}" type="datetimeFigureOut">
              <a:rPr lang="fr-BE" smtClean="0"/>
              <a:t>06-03-18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A5A05-E272-40E7-8304-89C8ED0B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B2B26-3105-44EA-BFA2-83397612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7E5F-9560-4CEC-BAAA-D3112B2D868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862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944B-B659-4D74-A5D6-411CC859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E65A3-CC15-452F-95F6-FE1782667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3AFD-194B-47AA-AA95-3CF6DA69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C763-92AA-4B6B-BE8D-8F61126BF492}" type="datetimeFigureOut">
              <a:rPr lang="fr-BE" smtClean="0"/>
              <a:t>06-03-18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6AF43-3408-4D39-A1A5-C7082367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EF17-76FB-4EA6-A45E-222E1AE5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7E5F-9560-4CEC-BAAA-D3112B2D868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7009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5E15-9D68-4A28-A313-F4718010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F62F3-59C7-43CE-AB89-E56B2458F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B7858-8687-4EEF-95C6-F1FFD20C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C763-92AA-4B6B-BE8D-8F61126BF492}" type="datetimeFigureOut">
              <a:rPr lang="fr-BE" smtClean="0"/>
              <a:t>06-03-18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F672E-8746-44F2-A169-41E85B8A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EBD80-2E80-4607-B216-88A2AAEA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7E5F-9560-4CEC-BAAA-D3112B2D868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837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FF6A-C92C-48CC-B51F-EC4AF8E1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6BBBE-9C11-4DED-801A-2075631C7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992D4-557F-4125-A5ED-1A853AF0B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336AB-0BF4-4223-BAE2-B93F9AA7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C763-92AA-4B6B-BE8D-8F61126BF492}" type="datetimeFigureOut">
              <a:rPr lang="fr-BE" smtClean="0"/>
              <a:t>06-03-18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78BB7-AE58-4CA4-BE8E-94D8E3C7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CE4D5-1F86-4265-B033-80A82CA5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7E5F-9560-4CEC-BAAA-D3112B2D868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528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327-74F0-4663-A003-8E1A097B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FE5D8-6D91-4364-9186-63282D519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A973B-3C9C-43B1-88B0-DB1E6813E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4AC61-BF4D-4FAE-8D18-D70E527E8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3D496-9B0F-4CD8-8FD4-FCB5567B5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FB189-78C0-4F40-90ED-EB9FF51B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C763-92AA-4B6B-BE8D-8F61126BF492}" type="datetimeFigureOut">
              <a:rPr lang="fr-BE" smtClean="0"/>
              <a:t>06-03-18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CFB48-8A42-4E8D-9802-3D016716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CD059-A7CE-458E-A3CD-8C5EFC80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7E5F-9560-4CEC-BAAA-D3112B2D868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046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441B-3193-47B9-A781-B52FF354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A4321-397A-4CBE-833B-AEAF8EC7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C763-92AA-4B6B-BE8D-8F61126BF492}" type="datetimeFigureOut">
              <a:rPr lang="fr-BE" smtClean="0"/>
              <a:t>06-03-18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419BC-27D5-4408-AA47-48B8E642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C6A7B-CD29-46A3-A733-D2931781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7E5F-9560-4CEC-BAAA-D3112B2D868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08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2889D3-9D8E-439C-8B8A-BE4F2B9B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C763-92AA-4B6B-BE8D-8F61126BF492}" type="datetimeFigureOut">
              <a:rPr lang="fr-BE" smtClean="0"/>
              <a:t>06-03-18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EC225-09FA-4D71-984F-2676F4C6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A89D6-4FCC-424C-868D-258A31D6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7E5F-9560-4CEC-BAAA-D3112B2D868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298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4D6C-854B-4117-AAC3-3222BE10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5053-0F59-4CFD-928F-3CCF6F2A1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1EBED-47FA-42CC-8F69-0540F8011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F03EC-93D7-4C60-9CDB-A71F05CA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C763-92AA-4B6B-BE8D-8F61126BF492}" type="datetimeFigureOut">
              <a:rPr lang="fr-BE" smtClean="0"/>
              <a:t>06-03-18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7FBC4-80B1-49BF-B5BA-A0CF90F5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9FC10-323C-4898-AC62-703146CE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7E5F-9560-4CEC-BAAA-D3112B2D868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639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D64F-4A21-474C-BEE2-67564AE0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6B25B-1701-4B74-84C2-8DA0CA249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3CC5B-309D-428A-A58D-0AA8C3021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0ACBE-2898-4E8A-AB2D-FED70893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C763-92AA-4B6B-BE8D-8F61126BF492}" type="datetimeFigureOut">
              <a:rPr lang="fr-BE" smtClean="0"/>
              <a:t>06-03-18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3EF78-C840-4EE6-AFBC-0F9A32D9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5BBE4-FC19-4943-AB80-71E3AFDB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7E5F-9560-4CEC-BAAA-D3112B2D868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719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1C515-C380-4540-AA7C-D290368E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49096-2538-486D-99E6-45849CCC1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6587F-DE15-4388-A9A6-75B95FD33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BC763-92AA-4B6B-BE8D-8F61126BF492}" type="datetimeFigureOut">
              <a:rPr lang="fr-BE" smtClean="0"/>
              <a:t>06-03-18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56A58-5F6A-4740-A45C-2B8565BD9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550D9-3F83-4D8E-9789-3AA7CAF15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B7E5F-9560-4CEC-BAAA-D3112B2D868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725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statistics?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>
                <a:solidFill>
                  <a:schemeClr val="tx1"/>
                </a:solidFill>
              </a:rPr>
              <a:t>Natalia Levshina © 2018</a:t>
            </a:r>
            <a:endParaRPr lang="fr-BE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21595" y="57546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Tallinn University</a:t>
            </a:r>
          </a:p>
          <a:p>
            <a:pPr algn="ctr"/>
            <a:r>
              <a:rPr lang="en-US" dirty="0"/>
              <a:t>March 6 -10 2018 </a:t>
            </a:r>
            <a:endParaRPr lang="fr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DF8E1-8538-4AD5-8900-E2315CDB2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454980"/>
            <a:ext cx="2692400" cy="428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D5FEDC-8E61-452D-BD8F-4642D11A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57" y="82869"/>
            <a:ext cx="20288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2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Scales of measurement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grpSp>
        <p:nvGrpSpPr>
          <p:cNvPr id="4" name="Canvas 3"/>
          <p:cNvGrpSpPr/>
          <p:nvPr/>
        </p:nvGrpSpPr>
        <p:grpSpPr>
          <a:xfrm>
            <a:off x="1800944" y="1772816"/>
            <a:ext cx="5867400" cy="4029075"/>
            <a:chOff x="0" y="0"/>
            <a:chExt cx="5867400" cy="4029075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867400" cy="4029075"/>
            </a:xfrm>
            <a:prstGeom prst="rect">
              <a:avLst/>
            </a:prstGeom>
          </p:spPr>
        </p:sp>
        <p:sp>
          <p:nvSpPr>
            <p:cNvPr id="6" name="Rectangle 5"/>
            <p:cNvSpPr/>
            <p:nvPr/>
          </p:nvSpPr>
          <p:spPr>
            <a:xfrm>
              <a:off x="9525" y="1905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>
                  <a:effectLst/>
                  <a:latin typeface="Times New Roman"/>
                  <a:ea typeface="Calibri"/>
                  <a:cs typeface="Times New Roman"/>
                </a:rPr>
                <a:t>ratio</a:t>
              </a:r>
              <a:endParaRPr lang="fr-BE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525" y="942975"/>
              <a:ext cx="184785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>
                  <a:effectLst/>
                  <a:latin typeface="Times New Roman"/>
                  <a:ea typeface="Calibri"/>
                  <a:cs typeface="Times New Roman"/>
                </a:rPr>
                <a:t>interval</a:t>
              </a:r>
              <a:endParaRPr lang="fr-BE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550" y="1865631"/>
              <a:ext cx="2858475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>
                  <a:effectLst/>
                  <a:latin typeface="Times New Roman"/>
                  <a:ea typeface="Times New Roman"/>
                  <a:cs typeface="Times New Roman"/>
                </a:rPr>
                <a:t>ordinal</a:t>
              </a:r>
              <a:endParaRPr lang="fr-BE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526" y="2777744"/>
              <a:ext cx="3905250" cy="913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>
                  <a:effectLst/>
                  <a:latin typeface="Times New Roman"/>
                  <a:ea typeface="Times New Roman"/>
                </a:rPr>
                <a:t>nominal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Text Box 10"/>
            <p:cNvSpPr txBox="1"/>
            <p:nvPr/>
          </p:nvSpPr>
          <p:spPr>
            <a:xfrm>
              <a:off x="1047750" y="314188"/>
              <a:ext cx="3733800" cy="48587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Times New Roman"/>
                  <a:ea typeface="Calibri"/>
                  <a:cs typeface="Times New Roman"/>
                </a:rPr>
                <a:t>A× B, A/B</a:t>
              </a:r>
              <a:endParaRPr lang="fr-BE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1933575" y="1284530"/>
              <a:ext cx="2924175" cy="41071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Times New Roman"/>
                  <a:ea typeface="Calibri"/>
                </a:rPr>
                <a:t>A + B, A – B 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" name="Text Box 10"/>
            <p:cNvSpPr txBox="1"/>
            <p:nvPr/>
          </p:nvSpPr>
          <p:spPr>
            <a:xfrm>
              <a:off x="3028950" y="2179601"/>
              <a:ext cx="2428875" cy="28737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Times New Roman"/>
                  <a:ea typeface="Calibri"/>
                </a:rPr>
                <a:t>A &gt; B or A &lt; B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Text Box 10"/>
            <p:cNvSpPr txBox="1"/>
            <p:nvPr/>
          </p:nvSpPr>
          <p:spPr>
            <a:xfrm>
              <a:off x="4028101" y="3103200"/>
              <a:ext cx="1667849" cy="4102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Times New Roman"/>
                  <a:ea typeface="Calibri"/>
                </a:rPr>
                <a:t>A ≠ B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86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Give examples of variables on the nominal, ordinal, interval and ratio scale of measurement.</a:t>
            </a:r>
            <a:endParaRPr lang="fr-BE" dirty="0"/>
          </a:p>
          <a:p>
            <a:pPr marL="11430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5785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A739-5A22-4BD2-AA4C-9931D6E5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statistical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1DF9E-DA6C-4539-9BB5-9D40F5C7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Toss a coin 10 times.</a:t>
            </a:r>
          </a:p>
          <a:p>
            <a:r>
              <a:rPr lang="en-GB" dirty="0"/>
              <a:t>Write down the results, e.g. 3 heads, 7 tails.</a:t>
            </a:r>
          </a:p>
          <a:p>
            <a:r>
              <a:rPr lang="en-GB" dirty="0"/>
              <a:t>Repeat the experiment several times.</a:t>
            </a:r>
          </a:p>
          <a:p>
            <a:r>
              <a:rPr lang="en-GB" dirty="0"/>
              <a:t>Summarize the results as number of heads (0 Heads,  1 Heads, 2 Heads, 3 Heads, etc. up to 10 Heads)   </a:t>
            </a:r>
          </a:p>
          <a:p>
            <a:r>
              <a:rPr lang="en-GB" dirty="0"/>
              <a:t>If the coin is fair and you repeat this experiment many </a:t>
            </a:r>
            <a:r>
              <a:rPr lang="en-GB" dirty="0" err="1"/>
              <a:t>many</a:t>
            </a:r>
            <a:r>
              <a:rPr lang="en-GB" dirty="0"/>
              <a:t> times, you’ll get a symmetric binomial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50920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8E3C-B691-4048-9BC7-F45411FC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43C5B-140C-4985-9B21-A3FD7E74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DBF25-E0E2-43C4-BF4D-5DAAFEB60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514350"/>
            <a:ext cx="5829300" cy="582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A304DD-3BA2-4271-9EA1-06167BC89106}"/>
              </a:ext>
            </a:extLst>
          </p:cNvPr>
          <p:cNvSpPr txBox="1"/>
          <p:nvPr/>
        </p:nvSpPr>
        <p:spPr>
          <a:xfrm>
            <a:off x="3923928" y="605407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Heads</a:t>
            </a:r>
          </a:p>
        </p:txBody>
      </p:sp>
    </p:spTree>
    <p:extLst>
      <p:ext uri="{BB962C8B-B14F-4D97-AF65-F5344CB8AC3E}">
        <p14:creationId xmlns:p14="http://schemas.microsoft.com/office/powerpoint/2010/main" val="413194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algorithm</a:t>
            </a:r>
            <a:endParaRPr lang="fr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3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algorithm</a:t>
            </a:r>
            <a:endParaRPr lang="fr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73878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15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vs. null hypothesis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Alternative hypothesis</a:t>
            </a:r>
            <a:r>
              <a:rPr lang="en-US" dirty="0"/>
              <a:t> (your research idea: difference between groups, association between variables)</a:t>
            </a:r>
          </a:p>
          <a:p>
            <a:pPr marL="114300" indent="0">
              <a:buNone/>
            </a:pPr>
            <a:r>
              <a:rPr lang="en-US" dirty="0"/>
              <a:t>	- directional (e.g. group 1 is GREATER/LESS than group 2; 	there is a POSITIVE/NEGATIVE correlation between 	variables A and B)</a:t>
            </a:r>
          </a:p>
          <a:p>
            <a:pPr marL="114300" indent="0">
              <a:buNone/>
            </a:pPr>
            <a:r>
              <a:rPr lang="en-US" dirty="0"/>
              <a:t>	- non-directional (some difference, some association)</a:t>
            </a:r>
          </a:p>
          <a:p>
            <a:r>
              <a:rPr lang="en-US" dirty="0">
                <a:solidFill>
                  <a:srgbClr val="0000CC"/>
                </a:solidFill>
              </a:rPr>
              <a:t>Null hypothesis</a:t>
            </a:r>
            <a:r>
              <a:rPr lang="en-US" dirty="0"/>
              <a:t> (no difference between groups, no association between variables, etc.)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9985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(the null hypothesis): There is no difference in the number of lexemes that denote snow in languages spoken in hot and cold climates.</a:t>
            </a:r>
            <a:endParaRPr lang="fr-BE" dirty="0"/>
          </a:p>
          <a:p>
            <a:pPr marL="114300" indent="0">
              <a:buNone/>
            </a:pP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(the alternative hypothesis): There are more lexemes that denote snow in languages spoken in a cold climate.</a:t>
            </a:r>
            <a:endParaRPr lang="fr-BE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Is H</a:t>
            </a:r>
            <a:r>
              <a:rPr lang="en-US" baseline="-25000" dirty="0"/>
              <a:t>1  </a:t>
            </a:r>
            <a:r>
              <a:rPr lang="en-US" dirty="0"/>
              <a:t>directional or non-directional?</a:t>
            </a:r>
            <a:endParaRPr lang="fr-BE" dirty="0"/>
          </a:p>
          <a:p>
            <a:pPr marL="11430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85455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(the null hypothesis): there is no relationship between the frequency of a word and how fast it is recognized in a lexical decision task.</a:t>
            </a:r>
            <a:endParaRPr lang="fr-BE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(the alternative hypothesis): the more frequent a word, the faster it is recognized in a lexical decision task.</a:t>
            </a:r>
            <a:endParaRPr lang="fr-BE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Is H</a:t>
            </a:r>
            <a:r>
              <a:rPr lang="en-US" baseline="-25000" dirty="0"/>
              <a:t>1  </a:t>
            </a:r>
            <a:r>
              <a:rPr lang="en-US" dirty="0"/>
              <a:t>directional or non-directional?</a:t>
            </a:r>
          </a:p>
          <a:p>
            <a:pPr marL="11430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36916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(the null hypothesis): there is no difference in the relative frequencies of metaphoric expressions used by men and women when they speak about sex.</a:t>
            </a:r>
            <a:endParaRPr lang="fr-BE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(the alternative hypothesis): there is a difference in the relative frequencies of metaphoric expressions used by men and women when they speak about sex.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Is H</a:t>
            </a:r>
            <a:r>
              <a:rPr lang="en-US" baseline="-25000" dirty="0"/>
              <a:t>1  </a:t>
            </a:r>
            <a:r>
              <a:rPr lang="en-US" dirty="0"/>
              <a:t>directional or non-directional?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5551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Practicalities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slides (pdf) are downloadable from http://github.com/levshina/Tallinn</a:t>
            </a:r>
          </a:p>
          <a:p>
            <a:endParaRPr lang="en-US" dirty="0"/>
          </a:p>
          <a:p>
            <a:r>
              <a:rPr lang="en-US" dirty="0"/>
              <a:t>We will use R, free statistical software. R code can be copied from the slides and pasted into R 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</a:t>
            </a:r>
          </a:p>
          <a:p>
            <a:pPr marL="114300" indent="0">
              <a:buNone/>
            </a:pPr>
            <a:endParaRPr lang="en-US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15843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Think about two research questions and try to formulate </a:t>
            </a:r>
          </a:p>
          <a:p>
            <a:pPr marL="571500" indent="-457200">
              <a:buAutoNum type="alphaLcParenR"/>
            </a:pPr>
            <a:r>
              <a:rPr lang="en-US" dirty="0"/>
              <a:t>a null hypothesis and a non-directional alternative hypothesis; </a:t>
            </a:r>
          </a:p>
          <a:p>
            <a:pPr marL="571500" indent="-457200">
              <a:buAutoNum type="alphaLcParenR"/>
            </a:pPr>
            <a:r>
              <a:rPr lang="en-US" dirty="0"/>
              <a:t>a null hypothesis and a directional alternative hypothesis.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14438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algorithm</a:t>
            </a:r>
            <a:endParaRPr lang="fr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02578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344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algorithm</a:t>
            </a:r>
            <a:endParaRPr lang="fr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08766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231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algorithm</a:t>
            </a:r>
            <a:endParaRPr lang="fr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90229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5066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30C7-7095-475A-9E0D-11570DFF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study: refugees and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FF61-8C4C-40B9-8827-72FCFACC8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investigate the representation of immigration in mass media. You read a website X and find 10 instances of the word ‘immigrant(s)’. In 8 cases, the context is negative. In the remaining 2 cases, the context is neutral or positive. </a:t>
            </a:r>
          </a:p>
          <a:p>
            <a:r>
              <a:rPr lang="en-GB" dirty="0"/>
              <a:t>What can be the null and the alternative hypotheses?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836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DF98-453C-4263-B1AA-9AD9AA09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 the sample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85144-AC4B-49F1-92AB-7059E26A1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probability of success (i.e. negative evaluation) is 0.8, or 80%.</a:t>
            </a:r>
          </a:p>
        </p:txBody>
      </p:sp>
    </p:spTree>
    <p:extLst>
      <p:ext uri="{BB962C8B-B14F-4D97-AF65-F5344CB8AC3E}">
        <p14:creationId xmlns:p14="http://schemas.microsoft.com/office/powerpoint/2010/main" val="3526929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8E3C-B691-4048-9BC7-F45411FC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43C5B-140C-4985-9B21-A3FD7E74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DBF25-E0E2-43C4-BF4D-5DAAFEB60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514350"/>
            <a:ext cx="5829300" cy="582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7530A5-0D1B-4811-8AE3-4A632921768A}"/>
              </a:ext>
            </a:extLst>
          </p:cNvPr>
          <p:cNvSpPr txBox="1"/>
          <p:nvPr/>
        </p:nvSpPr>
        <p:spPr>
          <a:xfrm>
            <a:off x="3203848" y="602128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Number of negative mentions</a:t>
            </a:r>
          </a:p>
        </p:txBody>
      </p:sp>
    </p:spTree>
    <p:extLst>
      <p:ext uri="{BB962C8B-B14F-4D97-AF65-F5344CB8AC3E}">
        <p14:creationId xmlns:p14="http://schemas.microsoft.com/office/powerpoint/2010/main" val="3924590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E67A-8C31-47BE-937F-2AB586A0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Estimate the probability under H</a:t>
            </a:r>
            <a:r>
              <a:rPr lang="en-GB" baseline="-25000" dirty="0"/>
              <a:t>0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E385-1A55-443F-965F-CFB17D61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 observing 8 negative mentions = 0.044</a:t>
            </a:r>
          </a:p>
          <a:p>
            <a:r>
              <a:rPr lang="en-GB" dirty="0"/>
              <a:t>P observing 9 negative mentions = 0.01</a:t>
            </a:r>
          </a:p>
          <a:p>
            <a:r>
              <a:rPr lang="en-GB" dirty="0"/>
              <a:t>P observing 10 negative mentions =  0.001</a:t>
            </a:r>
          </a:p>
          <a:p>
            <a:endParaRPr lang="en-GB" dirty="0"/>
          </a:p>
          <a:p>
            <a:r>
              <a:rPr lang="en-GB" dirty="0"/>
              <a:t>Total P = 0.044 + 0.01 + 0.001 = 0.055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is the p-value! The p-value of observing 8 and more negative mentions is 0.055 (one-tailed test).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According to a convention, </a:t>
            </a:r>
            <a:r>
              <a:rPr lang="en-GB" i="1" dirty="0"/>
              <a:t> </a:t>
            </a:r>
            <a:r>
              <a:rPr lang="en-GB" dirty="0" err="1"/>
              <a:t>H</a:t>
            </a:r>
            <a:r>
              <a:rPr lang="en-GB" baseline="-25000" dirty="0" err="1"/>
              <a:t>o</a:t>
            </a:r>
            <a:r>
              <a:rPr lang="en-GB" dirty="0"/>
              <a:t> can be rejected if p &lt; 0.05.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831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B5AE-8E7E-428D-BA23-8D488331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 size vs.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1C1EA-5459-499E-803F-C8EAD9318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proportion (0.8) represents the effect size (how strong the bias is). It does not depend on the sample size.</a:t>
            </a:r>
          </a:p>
          <a:p>
            <a:r>
              <a:rPr lang="en-GB" dirty="0"/>
              <a:t>The </a:t>
            </a:r>
            <a:r>
              <a:rPr lang="en-GB" i="1" dirty="0"/>
              <a:t>p</a:t>
            </a:r>
            <a:r>
              <a:rPr lang="en-GB" dirty="0"/>
              <a:t>-value is a measure of statistical significance. It reflects how confident we can be that the result we observe is not due to chance alone.</a:t>
            </a:r>
          </a:p>
          <a:p>
            <a:r>
              <a:rPr lang="en-GB" dirty="0"/>
              <a:t>More data =&gt; smaller p-values =&gt; more confidence!</a:t>
            </a:r>
          </a:p>
        </p:txBody>
      </p:sp>
    </p:spTree>
    <p:extLst>
      <p:ext uri="{BB962C8B-B14F-4D97-AF65-F5344CB8AC3E}">
        <p14:creationId xmlns:p14="http://schemas.microsoft.com/office/powerpoint/2010/main" val="3083628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2BB7-383A-4389-A9ED-15D02175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good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9033-2DF6-493D-A8A3-47DC86B8A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will not have to compute the </a:t>
            </a:r>
            <a:r>
              <a:rPr lang="en-GB" i="1" dirty="0"/>
              <a:t>p</a:t>
            </a:r>
            <a:r>
              <a:rPr lang="en-GB" dirty="0"/>
              <a:t>-values manually. R will do it for you.</a:t>
            </a:r>
          </a:p>
          <a:p>
            <a:r>
              <a:rPr lang="en-GB" dirty="0"/>
              <a:t>What is more important, is </a:t>
            </a:r>
          </a:p>
          <a:p>
            <a:pPr lvl="1"/>
            <a:r>
              <a:rPr lang="en-GB" dirty="0"/>
              <a:t>to have a sufficiently large representative sample</a:t>
            </a:r>
          </a:p>
          <a:p>
            <a:pPr lvl="1"/>
            <a:r>
              <a:rPr lang="en-GB" dirty="0"/>
              <a:t>to formulate your hypothesis</a:t>
            </a:r>
          </a:p>
          <a:p>
            <a:pPr lvl="1"/>
            <a:r>
              <a:rPr lang="en-GB" dirty="0"/>
              <a:t>to choose the right test</a:t>
            </a:r>
          </a:p>
          <a:p>
            <a:pPr lvl="1"/>
            <a:r>
              <a:rPr lang="en-GB" dirty="0"/>
              <a:t>to interpret the results correctly </a:t>
            </a:r>
          </a:p>
        </p:txBody>
      </p:sp>
    </p:spTree>
    <p:extLst>
      <p:ext uri="{BB962C8B-B14F-4D97-AF65-F5344CB8AC3E}">
        <p14:creationId xmlns:p14="http://schemas.microsoft.com/office/powerpoint/2010/main" val="256719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 here: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fr-BE" dirty="0"/>
          </a:p>
        </p:txBody>
      </p:sp>
      <p:pic>
        <p:nvPicPr>
          <p:cNvPr id="1026" name="Picture 2" descr="https://ci5.googleusercontent.com/proxy/ex6yvOeeKV_08efzpPFjDJ9tvfKiSX3ToYpqRS5d97PM9BZHvF6CqvYb1DYh04gjmRuh32F99AXuiBnBfpo9Fww0Ex-cHnFPQWso96fDAQ=s0-d-e1-ft#https://benjamins.com/covers/3d_flat_225x300/z_195_p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060848"/>
            <a:ext cx="315694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80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70D3-D9ED-4CB0-9529-644D444C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Binomial test (one-tailed)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8B96-0CAE-414A-9249-5F54854EA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CC"/>
                </a:solidFill>
              </a:rPr>
              <a:t>&gt; </a:t>
            </a:r>
            <a:r>
              <a:rPr lang="en-GB" dirty="0" err="1">
                <a:solidFill>
                  <a:srgbClr val="0000CC"/>
                </a:solidFill>
              </a:rPr>
              <a:t>binom.test</a:t>
            </a:r>
            <a:r>
              <a:rPr lang="en-GB" dirty="0">
                <a:solidFill>
                  <a:srgbClr val="0000CC"/>
                </a:solidFill>
              </a:rPr>
              <a:t>(8, 10, alternative = "greater")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Exact binomial test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data:  8 and 10</a:t>
            </a:r>
          </a:p>
          <a:p>
            <a:pPr marL="0" indent="0">
              <a:buNone/>
            </a:pPr>
            <a:r>
              <a:rPr lang="en-GB" dirty="0"/>
              <a:t>number of successes = 8, number of trials = 10, p-value = 0.05469</a:t>
            </a:r>
          </a:p>
          <a:p>
            <a:pPr marL="0" indent="0">
              <a:buNone/>
            </a:pPr>
            <a:r>
              <a:rPr lang="en-GB" dirty="0"/>
              <a:t>alternative hypothesis: true probability of success is greater than 0.5</a:t>
            </a:r>
          </a:p>
          <a:p>
            <a:pPr marL="0" indent="0">
              <a:buNone/>
            </a:pPr>
            <a:r>
              <a:rPr lang="en-GB" dirty="0"/>
              <a:t>95 percent confidence interval:</a:t>
            </a:r>
          </a:p>
          <a:p>
            <a:pPr marL="0" indent="0">
              <a:buNone/>
            </a:pPr>
            <a:r>
              <a:rPr lang="en-GB" dirty="0"/>
              <a:t> 0.4930987 1.0000000</a:t>
            </a:r>
          </a:p>
          <a:p>
            <a:pPr marL="0" indent="0">
              <a:buNone/>
            </a:pPr>
            <a:r>
              <a:rPr lang="en-GB" dirty="0"/>
              <a:t>sample estimates:</a:t>
            </a:r>
          </a:p>
          <a:p>
            <a:pPr marL="0" indent="0">
              <a:buNone/>
            </a:pPr>
            <a:r>
              <a:rPr lang="en-GB" dirty="0"/>
              <a:t>probability of success </a:t>
            </a:r>
          </a:p>
          <a:p>
            <a:pPr marL="0" indent="0">
              <a:buNone/>
            </a:pPr>
            <a:r>
              <a:rPr lang="en-GB" dirty="0"/>
              <a:t>                   0.8 </a:t>
            </a:r>
          </a:p>
        </p:txBody>
      </p:sp>
    </p:spTree>
    <p:extLst>
      <p:ext uri="{BB962C8B-B14F-4D97-AF65-F5344CB8AC3E}">
        <p14:creationId xmlns:p14="http://schemas.microsoft.com/office/powerpoint/2010/main" val="2574523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AEDF-3F8E-4B10-BEB1-D9A2ECEB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size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F3086-473A-403B-80C7-83A4567B4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Now, imagine that you’ve worked very hard and found 10 more mentions of the word “immigrant”. Now you have 20 in total, 16 negative mentions and 4 neutral or positive mentions.</a:t>
            </a:r>
          </a:p>
          <a:p>
            <a:r>
              <a:rPr lang="en-GB" dirty="0"/>
              <a:t>The proportion remains the same: 0.8, or 80%.</a:t>
            </a:r>
          </a:p>
          <a:p>
            <a:r>
              <a:rPr lang="en-GB" dirty="0"/>
              <a:t>However, the p-value will change (p = 0.006).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861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46C9-E18D-48F4-A387-A07FFFD9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5D2C-CEF7-483B-96D2-BDA2A43E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BF09A-CF81-4BC4-9517-9EC33EEE6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51435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94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FF9E-5AFF-45CE-A061-C9A4A470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 more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88AD-2C3D-419F-BB10-B38CCE017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work even harder and find 100 mentions! 80 of them are negative, and 20 are neutral or positive. </a:t>
            </a:r>
          </a:p>
          <a:p>
            <a:r>
              <a:rPr lang="en-GB" dirty="0"/>
              <a:t>Again, the proportion of negative mentions remains the same: 0.8, or 80%.</a:t>
            </a:r>
          </a:p>
          <a:p>
            <a:r>
              <a:rPr lang="en-GB" dirty="0"/>
              <a:t>But the </a:t>
            </a:r>
            <a:r>
              <a:rPr lang="en-GB" i="1" dirty="0"/>
              <a:t>p</a:t>
            </a:r>
            <a:r>
              <a:rPr lang="en-GB" dirty="0"/>
              <a:t>-value drops very dramatically: </a:t>
            </a:r>
          </a:p>
          <a:p>
            <a:pPr lvl="1"/>
            <a:r>
              <a:rPr lang="en-GB" dirty="0"/>
              <a:t>One-tailed: 0.000000001</a:t>
            </a:r>
          </a:p>
        </p:txBody>
      </p:sp>
    </p:spTree>
    <p:extLst>
      <p:ext uri="{BB962C8B-B14F-4D97-AF65-F5344CB8AC3E}">
        <p14:creationId xmlns:p14="http://schemas.microsoft.com/office/powerpoint/2010/main" val="3519948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3C6D-7144-46E7-B437-4742FE2C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86A3-C46C-4C5B-A9B2-DF014A614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169D4-A040-4907-8D1B-C7CFD80C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51435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77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CF59-1D6B-42C2-A62B-0545D13E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Two-tailed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5B86-C222-4BCF-BFF4-B7FAB6B1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alternative hypothesis was bidirectional: some bias (either negative or positive), then you should sum up the probabilities of all outcomes of 8 and greater and those of 2 and smaller (i.e. 0, 1, 2).</a:t>
            </a:r>
          </a:p>
          <a:p>
            <a:r>
              <a:rPr lang="en-GB" dirty="0"/>
              <a:t>This is called a two-tailed test because you’re looking at two tails of the distribution.</a:t>
            </a:r>
          </a:p>
          <a:p>
            <a:r>
              <a:rPr lang="en-GB" dirty="0"/>
              <a:t>P observing 8 and greater = 0.055</a:t>
            </a:r>
          </a:p>
          <a:p>
            <a:r>
              <a:rPr lang="en-GB" dirty="0"/>
              <a:t>P observing 2 and less = 0.055 (mirror image!)</a:t>
            </a:r>
          </a:p>
          <a:p>
            <a:r>
              <a:rPr lang="en-GB" dirty="0"/>
              <a:t>P observing both = 0.055 + 0.055 = 0.11.</a:t>
            </a:r>
          </a:p>
          <a:p>
            <a:r>
              <a:rPr lang="en-GB" dirty="0"/>
              <a:t>Again, we cannot reject the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3863926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9C7C-AFB7-4D06-9325-1089090D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Binomial test (two-tailed)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E01-BE16-4900-A6C8-C887B8A73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CC"/>
                </a:solidFill>
              </a:rPr>
              <a:t>&gt; </a:t>
            </a:r>
            <a:r>
              <a:rPr lang="en-GB" dirty="0" err="1">
                <a:solidFill>
                  <a:srgbClr val="0000CC"/>
                </a:solidFill>
              </a:rPr>
              <a:t>binom.test</a:t>
            </a:r>
            <a:r>
              <a:rPr lang="en-GB" dirty="0">
                <a:solidFill>
                  <a:srgbClr val="0000CC"/>
                </a:solidFill>
              </a:rPr>
              <a:t>(8, 10)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#the default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Exact binomial test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data:  8 and 10</a:t>
            </a:r>
          </a:p>
          <a:p>
            <a:pPr marL="0" indent="0">
              <a:buNone/>
            </a:pPr>
            <a:r>
              <a:rPr lang="en-GB" dirty="0"/>
              <a:t>number of successes = 8, number of trials = 10, p-value = 0.1094</a:t>
            </a:r>
          </a:p>
          <a:p>
            <a:pPr marL="0" indent="0">
              <a:buNone/>
            </a:pPr>
            <a:r>
              <a:rPr lang="en-GB" dirty="0"/>
              <a:t>alternative hypothesis: true probability of success is not equal to 0.5</a:t>
            </a:r>
          </a:p>
          <a:p>
            <a:pPr marL="0" indent="0">
              <a:buNone/>
            </a:pPr>
            <a:r>
              <a:rPr lang="en-GB" dirty="0"/>
              <a:t>95 percent confidence interval:</a:t>
            </a:r>
          </a:p>
          <a:p>
            <a:pPr marL="0" indent="0">
              <a:buNone/>
            </a:pPr>
            <a:r>
              <a:rPr lang="en-GB" dirty="0"/>
              <a:t> 0.4439045 0.9747893</a:t>
            </a:r>
          </a:p>
          <a:p>
            <a:pPr marL="0" indent="0">
              <a:buNone/>
            </a:pPr>
            <a:r>
              <a:rPr lang="en-GB" dirty="0"/>
              <a:t>sample estimates:</a:t>
            </a:r>
          </a:p>
          <a:p>
            <a:pPr marL="0" indent="0">
              <a:buNone/>
            </a:pPr>
            <a:r>
              <a:rPr lang="en-GB" dirty="0"/>
              <a:t>probability of success </a:t>
            </a:r>
          </a:p>
          <a:p>
            <a:pPr marL="0" indent="0">
              <a:buNone/>
            </a:pPr>
            <a:r>
              <a:rPr lang="en-GB" dirty="0"/>
              <a:t>                   0.8 </a:t>
            </a:r>
          </a:p>
        </p:txBody>
      </p:sp>
    </p:spTree>
    <p:extLst>
      <p:ext uri="{BB962C8B-B14F-4D97-AF65-F5344CB8AC3E}">
        <p14:creationId xmlns:p14="http://schemas.microsoft.com/office/powerpoint/2010/main" val="1242510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586F-36EA-4C41-8F65-D72CED79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/>
              <a:t>A word of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8132-BD17-4308-B9AA-5CF0D6717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see that it is easier to observe a significant result if the test is one-tailed.</a:t>
            </a:r>
          </a:p>
          <a:p>
            <a:r>
              <a:rPr lang="en-GB" dirty="0"/>
              <a:t>You shouldn’t change your alternative hypothesis if you don’t like the results of the test (when it’s not significant)!</a:t>
            </a:r>
          </a:p>
          <a:p>
            <a:r>
              <a:rPr lang="en-GB" dirty="0"/>
              <a:t>Always use the one-directional test? Very risky! It can backfire if you get the direction wrong. For example, if you expect a negative bias, and observe only two negative outcomes, then you get </a:t>
            </a:r>
            <a:r>
              <a:rPr lang="en-GB" i="1" dirty="0"/>
              <a:t>p</a:t>
            </a:r>
            <a:r>
              <a:rPr lang="en-GB" dirty="0"/>
              <a:t> = 0.989.</a:t>
            </a:r>
          </a:p>
          <a:p>
            <a:r>
              <a:rPr lang="en-GB" dirty="0"/>
              <a:t>The cut-off point (0.05) is called the significance level. It should not be changed (unless you know very well what to do!).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426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and Sample</a:t>
            </a:r>
            <a:endParaRPr lang="fr-BE" dirty="0"/>
          </a:p>
        </p:txBody>
      </p:sp>
      <p:pic>
        <p:nvPicPr>
          <p:cNvPr id="22" name="Content Placeholder 21" descr="http://www.iconsdb.com/icons/download/soylent-red/woman-512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76" y="3573016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/>
          <p:cNvSpPr/>
          <p:nvPr/>
        </p:nvSpPr>
        <p:spPr>
          <a:xfrm>
            <a:off x="899592" y="2204864"/>
            <a:ext cx="4032448" cy="403200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AutoShape 2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6" name="AutoShape 4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7" name="AutoShape 6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8" name="AutoShape 8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9" name="AutoShape 10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0" name="AutoShape 12" descr="data:image/jpeg;base64,/9j/4AAQSkZJRgABAQAAAQABAAD/2wCEAAkGBwgHBgkIBwgWFRIXDRYbGBgWGBgbHxUiHh0eIh8mHx8fKDQsHiEnICAfLTEkJykuOjMuFyI1ODU4Rig5LjEBCgoKBQUFDgUFDisZExkrKysrKysrKysrKysrKysrKysrKysrKysrKysrKysrKysrKysrKysrKysrKysrKysrK//AABEIAOEA4QMBIgACEQEDEQH/xAAcAAEAAwEBAQEBAAAAAAAAAAAABgcIBQQDAQL/xABEEAABAwEEAwwHBQgCAwAAAAAAAQIDBQQGBxE3dLMIEiExNTZBYXF1g7ITIlFzgbHCMlWTodEUFRZCcoKSwVKRIzND/8QAFAEBAAAAAAAAAAAAAAAAAAAAAP/EABQRAQAAAAAAAAAAAAAAAAAAAAD/2gAMAwEAAhEDEQA/ALxAAAAAAAAAAAAAACMYlV2S7lyanUbO7KRI97GqcaOeqNRU/pzz/tAgmKWLz6Pa5aLddWrM1VSWZURyRr0tYnErkXjVc0TLLJeij6pXavV5HPqlTllVVz9d7nJ8EVckTqQ56qrlVVXhPwDrUe81cokjH0qrSx5LxNeu9XtavAqdSoX3hXiqy88rKRXGtZa8vUc3gbNl1fyvy6OJeHLLiM3H1s1omslpitNmkVr2PRzXJxtVFzRU60UDbwOTdOrpXrtU2q5Iiy2drnInEjsvWT4OzT4HWAAAAAAAAAAAAAAAAAAAAAAAAAAAAAABXePcD5cOrS9nEy0QuXs329+bkLEPFWqZZ61SbXTLYn/jlicx2XGmacadacadaAYpB1703et1163aKVUo8nNX1XZcEjf5XN9qL+S5ovCiocgAASO4d0rZfCvw2CzNVI0VFmk6I2Z8K/1LxNTpXqRVQNHYP2aSyYbUSObjWJ7vg+R72/k5CZHyslmhsdlhstljRrGRta1qcTUamSInYiH1AAAAAAAAAAAAAAAAAAAAAAAAAAAAAcW9t56bdOkPqNVkyTPJrU+1I7oRqe35AdoGXb04v3orkr22O0/ssPQyFcnfGT7WfZvU6iJOvHXXuVz61aFXrmk/UDWl6rq0e9dhSyVqyI7LPevTgfGq9LXdHRwcS5JmhUtT3P8AL6ZzqTXk3mfA2WNc07XNXh/xQqT+Ia398Wj8WT9R/ENb++LR+LJ+oFwUjABqSo6s13NvS2FmSr/c7PL/ABUt27136XduntsFGsjY2Z5rlwq5fa5V4XL1qZC/iGt/fNo/Fk/UfxDW/vm0fiyfqBtAGL0vFXEXNKzaPxpP1JBd/FG91Dlaraq6ZmfCydVkRfivrJ8HIBrAERw+v7Tb7WFzrOno52InpIVXNW9bV/mb19HSnFnLgAAAAAAAAAAAAAAAAAAAAAAAABlDFq9Ml6L32lzJM4IXLHCmfBk1fWd2uXhz9m9ToNOXntr6bdqrW6P7Udimena1iqnyMXgAAAAAAAAAAB1rrV613Zrtkq1hd6zH8Lc8ke3+Zq9SpwdXH0GxafbIKjYLNbbK/OOSJr2r7UciKn5KYkNW4MTyWjDSjPmfmqNlb8GyvRE+CIifACbAAAAAAAAAAAAAAAAAAAAAAAA4N/eY94e7LRs3GOjYt/eY94e7LRs3GOgJ5gxQaZeK977DWbIksf7I929VXJwo5uS5tVF6V/7OfinSrDQ7+VSnUuz+jhZ6LetRVXLOJjl4VVV41Xp6SRbnnn7JqEvmYcrGzSdWvA2EYEGAAAAAemmxsmqNlikbm1ZmIqe1FVMy1cdLoUG7NipElDp6RK+WRHZOe7PJG5faVfaVZSOVrFrEfmQu/dLcnUL303yYBQpqnBHRjR+2fbSGVjVOCOjGj9s+2kAnQAAAAAAAAAAAAAAAAAAAAAAAODf3mPeHuy0bNxjo2Lf3mPeHuy0bNxjoCztzzz9k1CXzMOVjZpOrXgbCM6u555+yahL5mHJxs0nVrwNhGBBwAAAAHrpHK1i1iPzIXfuluTqF76b5MKQpHK1i1iPzIXfuluTqF76b5MAoU1Tgjoxo/bPtpDKxqnBHRjR+2fbSAToAAAAAAAAAAAAAAAAAAAAAAAHBv7zHvD3ZaNm4x0bFv7zHvD3ZaNm4x0BZ2555+yahL5mHJxs0nVrwNhGdbc88/ZNQl8zDk42aTq14GwjAg4AAAAD2UjlaxaxH5kLu3S3J1C99N8mFI0flaxaxH5kLu3S3J1C99N8mAUKapwR0Y0ftn20hlY1Tgjoxo/bPtpAJ0AAAAAAAAAAAAAAAAAAAAAAADg395j3h7stGzcY6NqV6n/vah1Gm7/e+msskefs37Vbn8MzGtUp1spNQnsFRs6xysdk5ruj9UXoVOBUXNALE3PPP2TUJfMw5ONmk6teBsIyYbnS71s/elsvDNErYUgWJiqn/ALHK5FVU9qNRuS9bupSH42aTq14GwjAg4AAAAD2UflaxaxH5kLu3S3J1C99N8mFI0flaxaxH5kNEY+3etdZurZ7ZYIle6zzK5zU4V3jkycqJ05KjVXqzXoAzWapwR0Y0ftn20hlhjHSPayNqqqrkiJwqq9RrbC2kWyhXDpNPqMe9lRj3Ob/x373PRF60RyZ9eYErAAAAAAAAAAAAAAAAAAAAAAAAPFUKRTKm6N1Sp0UqtX1fSRsfvezfJwHtAH8sY2NjWMaiIiZIicCIZWxs0nVrwNhGarMqY2aTq14GwjAg5LMKmtfiHQ2vaip+0cS/0qRMluE+kWhax9LgJTui4o4r309sUaNT93N4kRP/AKSFUls7pDnjT+7m7SQqYD2Uflew6xH5kNrmKKPyvYdYj8yG1wOfDQqPZ7c63wUqBsy8cjYmI9f7kTP8zoAAAAAAAAAAAAAAAAAAAAAAAAAAAAAMqY2aTq14GxjNVmVMbNJ1a8DYxgQcluE+kWhax9LiJEtwn0i0LWPpcBLN0hzxp/dzdpIVMWxukOeNP7ubtJCpwPZR+V7DrEfmQ2uYoo3K9h1iPzIbXAAAAAAAAAAAAAAAAAAAAAAAAAAAAAABlTGzSdWvA2MZqsypjZpOrXgbGMCDktwn0i0LWPpcRIluE+kWhax9LgJXukOeVP7ubtJCpy2N0fzyp/drdpIVOB7KNyvYdYj8yG1zFFG5XsOsR+ZDa4AAAAAAAAAAAAAAAAAAAAAAAAAAAAAAMqY2aTq14GxjNVmVMbNJ1a8DYxgQcluE+kWhax9LiJEtwm0i0LWPpcBK90fzyp/drdpIVOWxuj+eVP7tbtJSpwPZRuWLDrEfmQ2uYoo3LFh1iPzIbXAAAAAAAAAAAAAAAAAAAAAAAAAAAAAABlTGzSdWvA2MZqsypjZpOrXgbGMCDktwm0i0LWPpcRIluE2kWhax9LgJXuj+edP7tZtJSpy2N0fzzp/drNpKVOB7KNyxYdYj8yG1zFNF5YsOsR+ZDawAAAAAAAAAAAAAAAAAAAAAAAAAAAAAAMqY2aTq14GxjNVlGY93Htk9uS9FKs6vasSNna1M1bveBH5JxpvckX2b1PgFHktwm0i0LWPpcRIuPAa5FtlrEd56hArIY2L6HfJl6VzkVM0T/ijVXh6VVMuJQPJuj+edP7tZtJSpzSGOtyrZeKm2aq0iFXzQI5HMambpGLw+qnSrV6OlHL05IucHNcxytcmSovCi9AHsovLNg1mPzIbWMvYP3Itt4rxWSozQObZIZWvc9UySRWrmjG5/azVPWy4kz4lVM9QgAAAAAAAAAAAAAAAAAAAAAAAAAAAAAAAAZtqel1vvP9mkW/ZTsAA/TPOMOkGx+8T/AEABfVG5JsfuW/I9gAAAAAAAAAAAAAAAAAH/2Q=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1" name="Picture 10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93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01317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930" y="4293721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810" y="2348880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618" y="465313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866" y="2996952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706" y="249289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02" y="321297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645024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013801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21176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12" y="3285072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365104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085272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856" y="2852936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024" y="3357080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848" y="5229288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60" y="4149168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160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Oval 31"/>
          <p:cNvSpPr/>
          <p:nvPr/>
        </p:nvSpPr>
        <p:spPr>
          <a:xfrm>
            <a:off x="5940152" y="1916832"/>
            <a:ext cx="1800000" cy="180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35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20976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210" y="285293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88840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250" y="2276872"/>
            <a:ext cx="306070" cy="71945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Curved Down Arrow 40"/>
          <p:cNvSpPr/>
          <p:nvPr/>
        </p:nvSpPr>
        <p:spPr>
          <a:xfrm rot="21028839">
            <a:off x="3971542" y="1383903"/>
            <a:ext cx="2327348" cy="76958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20871531">
            <a:off x="4525946" y="16738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0337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and Sample</a:t>
            </a:r>
            <a:endParaRPr lang="fr-BE" dirty="0"/>
          </a:p>
        </p:txBody>
      </p:sp>
      <p:pic>
        <p:nvPicPr>
          <p:cNvPr id="22" name="Content Placeholder 21" descr="http://www.iconsdb.com/icons/download/soylent-red/woman-512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76" y="3573016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/>
          <p:cNvSpPr/>
          <p:nvPr/>
        </p:nvSpPr>
        <p:spPr>
          <a:xfrm>
            <a:off x="899592" y="2204864"/>
            <a:ext cx="4032448" cy="403200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AutoShape 2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6" name="AutoShape 4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7" name="AutoShape 6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8" name="AutoShape 8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9" name="AutoShape 10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0" name="AutoShape 12" descr="data:image/jpeg;base64,/9j/4AAQSkZJRgABAQAAAQABAAD/2wCEAAkGBwgHBgkIBwgWFRIXDRYbGBgWGBgbHxUiHh0eIh8mHx8fKDQsHiEnICAfLTEkJykuOjMuFyI1ODU4Rig5LjEBCgoKBQUFDgUFDisZExkrKysrKysrKysrKysrKysrKysrKysrKysrKysrKysrKysrKysrKysrKysrKysrKysrK//AABEIAOEA4QMBIgACEQEDEQH/xAAcAAEAAwEBAQEBAAAAAAAAAAAABgcIBQQDAQL/xABEEAABAwEEAwwHBQgCAwAAAAAAAQIDBQQGBxE3dLMIEiExNTZBYXF1g7ITIlFzgbHCMlWTodEUFRZCcoKSwVKRIzND/8QAFAEBAAAAAAAAAAAAAAAAAAAAAP/EABQRAQAAAAAAAAAAAAAAAAAAAAD/2gAMAwEAAhEDEQA/ALxAAAAAAAAAAAAAACMYlV2S7lyanUbO7KRI97GqcaOeqNRU/pzz/tAgmKWLz6Pa5aLddWrM1VSWZURyRr0tYnErkXjVc0TLLJeij6pXavV5HPqlTllVVz9d7nJ8EVckTqQ56qrlVVXhPwDrUe81cokjH0qrSx5LxNeu9XtavAqdSoX3hXiqy88rKRXGtZa8vUc3gbNl1fyvy6OJeHLLiM3H1s1omslpitNmkVr2PRzXJxtVFzRU60UDbwOTdOrpXrtU2q5Iiy2drnInEjsvWT4OzT4HWAAAAAAAAAAAAAAAAAAAAAAAAAAAAAABXePcD5cOrS9nEy0QuXs329+bkLEPFWqZZ61SbXTLYn/jlicx2XGmacadacadaAYpB1703et1163aKVUo8nNX1XZcEjf5XN9qL+S5ovCiocgAASO4d0rZfCvw2CzNVI0VFmk6I2Z8K/1LxNTpXqRVQNHYP2aSyYbUSObjWJ7vg+R72/k5CZHyslmhsdlhstljRrGRta1qcTUamSInYiH1AAAAAAAAAAAAAAAAAAAAAAAAAAAAAcW9t56bdOkPqNVkyTPJrU+1I7oRqe35AdoGXb04v3orkr22O0/ssPQyFcnfGT7WfZvU6iJOvHXXuVz61aFXrmk/UDWl6rq0e9dhSyVqyI7LPevTgfGq9LXdHRwcS5JmhUtT3P8AL6ZzqTXk3mfA2WNc07XNXh/xQqT+Ia398Wj8WT9R/ENb++LR+LJ+oFwUjABqSo6s13NvS2FmSr/c7PL/ABUt27136XduntsFGsjY2Z5rlwq5fa5V4XL1qZC/iGt/fNo/Fk/UfxDW/vm0fiyfqBtAGL0vFXEXNKzaPxpP1JBd/FG91Dlaraq6ZmfCydVkRfivrJ8HIBrAERw+v7Tb7WFzrOno52InpIVXNW9bV/mb19HSnFnLgAAAAAAAAAAAAAAAAAAAAAAAABlDFq9Ml6L32lzJM4IXLHCmfBk1fWd2uXhz9m9ToNOXntr6bdqrW6P7Udimena1iqnyMXgAAAAAAAAAAB1rrV613Zrtkq1hd6zH8Lc8ke3+Zq9SpwdXH0GxafbIKjYLNbbK/OOSJr2r7UciKn5KYkNW4MTyWjDSjPmfmqNlb8GyvRE+CIifACbAAAAAAAAAAAAAAAAAAAAAAAA4N/eY94e7LRs3GOjYt/eY94e7LRs3GOgJ5gxQaZeK977DWbIksf7I929VXJwo5uS5tVF6V/7OfinSrDQ7+VSnUuz+jhZ6LetRVXLOJjl4VVV41Xp6SRbnnn7JqEvmYcrGzSdWvA2EYEGAAAAAemmxsmqNlikbm1ZmIqe1FVMy1cdLoUG7NipElDp6RK+WRHZOe7PJG5faVfaVZSOVrFrEfmQu/dLcnUL303yYBQpqnBHRjR+2fbSGVjVOCOjGj9s+2kAnQAAAAAAAAAAAAAAAAAAAAAAAODf3mPeHuy0bNxjo2Lf3mPeHuy0bNxjoCztzzz9k1CXzMOVjZpOrXgbCM6u555+yahL5mHJxs0nVrwNhGBBwAAAAHrpHK1i1iPzIXfuluTqF76b5MKQpHK1i1iPzIXfuluTqF76b5MAoU1Tgjoxo/bPtpDKxqnBHRjR+2fbSAToAAAAAAAAAAAAAAAAAAAAAAAHBv7zHvD3ZaNm4x0bFv7zHvD3ZaNm4x0BZ2555+yahL5mHJxs0nVrwNhGdbc88/ZNQl8zDk42aTq14GwjAg4AAAAD2UjlaxaxH5kLu3S3J1C99N8mFI0flaxaxH5kLu3S3J1C99N8mAUKapwR0Y0ftn20hlY1Tgjoxo/bPtpAJ0AAAAAAAAAAAAAAAAAAAAAAADg395j3h7stGzcY6NqV6n/vah1Gm7/e+msskefs37Vbn8MzGtUp1spNQnsFRs6xysdk5ruj9UXoVOBUXNALE3PPP2TUJfMw5ONmk6teBsIyYbnS71s/elsvDNErYUgWJiqn/ALHK5FVU9qNRuS9bupSH42aTq14GwjAg4AAAAD2UflaxaxH5kLu3S3J1C99N8mFI0flaxaxH5kNEY+3etdZurZ7ZYIle6zzK5zU4V3jkycqJ05KjVXqzXoAzWapwR0Y0ftn20hlhjHSPayNqqqrkiJwqq9RrbC2kWyhXDpNPqMe9lRj3Ob/x373PRF60RyZ9eYErAAAAAAAAAAAAAAAAAAAAAAAAPFUKRTKm6N1Sp0UqtX1fSRsfvezfJwHtAH8sY2NjWMaiIiZIicCIZWxs0nVrwNhGarMqY2aTq14GwjAg5LMKmtfiHQ2vaip+0cS/0qRMluE+kWhax9LgJTui4o4r309sUaNT93N4kRP/AKSFUls7pDnjT+7m7SQqYD2Uflew6xH5kNrmKKPyvYdYj8yG1wOfDQqPZ7c63wUqBsy8cjYmI9f7kTP8zoAAAAAAAAAAAAAAAAAAAAAAAAAAAAAMqY2aTq14GxjNVmVMbNJ1a8DYxgQcluE+kWhax9LiJEtwn0i0LWPpcBLN0hzxp/dzdpIVMWxukOeNP7ubtJCpwPZR+V7DrEfmQ2uYoo3K9h1iPzIbXAAAAAAAAAAAAAAAAAAAAAAAAAAAAAABlTGzSdWvA2MZqsypjZpOrXgbGMCDktwn0i0LWPpcRIluE+kWhax9LgJXukOeVP7ubtJCpy2N0fzyp/drdpIVOB7KNyvYdYj8yG1zFFG5XsOsR+ZDa4AAAAAAAAAAAAAAAAAAAAAAAAAAAAAAMqY2aTq14GxjNVmVMbNJ1a8DYxgQcluE+kWhax9LiJEtwm0i0LWPpcBK90fzyp/drdpIVOWxuj+eVP7tbtJSpwPZRuWLDrEfmQ2uYoo3LFh1iPzIbXAAAAAAAAAAAAAAAAAAAAAAAAAAAAAABlTGzSdWvA2MZqsypjZpOrXgbGMCDktwm0i0LWPpcRIluE2kWhax9LgJXuj+edP7tZtJSpy2N0fzzp/drNpKVOB7KNyxYdYj8yG1zFNF5YsOsR+ZDawAAAAAAAAAAAAAAAAAAAAAAAAAAAAAAMqY2aTq14GxjNVlGY93Htk9uS9FKs6vasSNna1M1bveBH5JxpvckX2b1PgFHktwm0i0LWPpcRIuPAa5FtlrEd56hArIY2L6HfJl6VzkVM0T/ijVXh6VVMuJQPJuj+edP7tZtJSpzSGOtyrZeKm2aq0iFXzQI5HMambpGLw+qnSrV6OlHL05IucHNcxytcmSovCi9AHsovLNg1mPzIbWMvYP3Itt4rxWSozQObZIZWvc9UySRWrmjG5/azVPWy4kz4lVM9QgAAAAAAAAAAAAAAAAAAAAAAAAAAAAAAAAZtqel1vvP9mkW/ZTsAA/TPOMOkGx+8T/AEABfVG5JsfuW/I9gAAAAAAAAAAAAAAAAAH/2Q=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1" name="Picture 10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93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01317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930" y="4293721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810" y="2348880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618" y="465313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866" y="2996952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706" y="249289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02" y="321297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645024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013801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21176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12" y="3285072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365104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085272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856" y="2852936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024" y="3357080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848" y="5229288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60" y="4149168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160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Oval 31"/>
          <p:cNvSpPr/>
          <p:nvPr/>
        </p:nvSpPr>
        <p:spPr>
          <a:xfrm>
            <a:off x="5940152" y="1916832"/>
            <a:ext cx="1800000" cy="180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35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20976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210" y="285293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88840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250" y="2276872"/>
            <a:ext cx="306070" cy="71945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Curved Down Arrow 40"/>
          <p:cNvSpPr/>
          <p:nvPr/>
        </p:nvSpPr>
        <p:spPr>
          <a:xfrm rot="21028839">
            <a:off x="3971542" y="1383903"/>
            <a:ext cx="2327348" cy="76958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20871531">
            <a:off x="4525946" y="16738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</a:t>
            </a:r>
            <a:endParaRPr lang="fr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6309320"/>
            <a:ext cx="451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 </a:t>
            </a:r>
            <a:r>
              <a:rPr lang="en-US" dirty="0">
                <a:solidFill>
                  <a:srgbClr val="FF0000"/>
                </a:solidFill>
              </a:rPr>
              <a:t>parameters</a:t>
            </a:r>
            <a:r>
              <a:rPr lang="en-US" dirty="0"/>
              <a:t> (mean, variance, etc.)</a:t>
            </a:r>
            <a:endParaRPr lang="fr-BE" dirty="0"/>
          </a:p>
        </p:txBody>
      </p:sp>
      <p:sp>
        <p:nvSpPr>
          <p:cNvPr id="39" name="TextBox 38"/>
          <p:cNvSpPr txBox="1"/>
          <p:nvPr/>
        </p:nvSpPr>
        <p:spPr>
          <a:xfrm>
            <a:off x="5063209" y="6309320"/>
            <a:ext cx="382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</a:t>
            </a:r>
            <a:r>
              <a:rPr lang="en-US" dirty="0">
                <a:solidFill>
                  <a:srgbClr val="FF0000"/>
                </a:solidFill>
              </a:rPr>
              <a:t>statistics</a:t>
            </a:r>
            <a:r>
              <a:rPr lang="en-US" dirty="0"/>
              <a:t> (mean, variance, etc.)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8304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sampling</a:t>
            </a:r>
            <a:endParaRPr lang="fr-BE" dirty="0"/>
          </a:p>
        </p:txBody>
      </p:sp>
      <p:pic>
        <p:nvPicPr>
          <p:cNvPr id="22" name="Content Placeholder 21" descr="http://www.iconsdb.com/icons/download/soylent-red/woman-512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76" y="3573016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/>
          <p:cNvSpPr/>
          <p:nvPr/>
        </p:nvSpPr>
        <p:spPr>
          <a:xfrm>
            <a:off x="899592" y="2204864"/>
            <a:ext cx="4032448" cy="403200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AutoShape 2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6" name="AutoShape 4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7" name="AutoShape 6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8" name="AutoShape 8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9" name="AutoShape 10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0" name="AutoShape 12" descr="data:image/jpeg;base64,/9j/4AAQSkZJRgABAQAAAQABAAD/2wCEAAkGBwgHBgkIBwgWFRIXDRYbGBgWGBgbHxUiHh0eIh8mHx8fKDQsHiEnICAfLTEkJykuOjMuFyI1ODU4Rig5LjEBCgoKBQUFDgUFDisZExkrKysrKysrKysrKysrKysrKysrKysrKysrKysrKysrKysrKysrKysrKysrKysrKysrK//AABEIAOEA4QMBIgACEQEDEQH/xAAcAAEAAwEBAQEBAAAAAAAAAAAABgcIBQQDAQL/xABEEAABAwEEAwwHBQgCAwAAAAAAAQIDBQQGBxE3dLMIEiExNTZBYXF1g7ITIlFzgbHCMlWTodEUFRZCcoKSwVKRIzND/8QAFAEBAAAAAAAAAAAAAAAAAAAAAP/EABQRAQAAAAAAAAAAAAAAAAAAAAD/2gAMAwEAAhEDEQA/ALxAAAAAAAAAAAAAACMYlV2S7lyanUbO7KRI97GqcaOeqNRU/pzz/tAgmKWLz6Pa5aLddWrM1VSWZURyRr0tYnErkXjVc0TLLJeij6pXavV5HPqlTllVVz9d7nJ8EVckTqQ56qrlVVXhPwDrUe81cokjH0qrSx5LxNeu9XtavAqdSoX3hXiqy88rKRXGtZa8vUc3gbNl1fyvy6OJeHLLiM3H1s1omslpitNmkVr2PRzXJxtVFzRU60UDbwOTdOrpXrtU2q5Iiy2drnInEjsvWT4OzT4HWAAAAAAAAAAAAAAAAAAAAAAAAAAAAAABXePcD5cOrS9nEy0QuXs329+bkLEPFWqZZ61SbXTLYn/jlicx2XGmacadacadaAYpB1703et1163aKVUo8nNX1XZcEjf5XN9qL+S5ovCiocgAASO4d0rZfCvw2CzNVI0VFmk6I2Z8K/1LxNTpXqRVQNHYP2aSyYbUSObjWJ7vg+R72/k5CZHyslmhsdlhstljRrGRta1qcTUamSInYiH1AAAAAAAAAAAAAAAAAAAAAAAAAAAAAcW9t56bdOkPqNVkyTPJrU+1I7oRqe35AdoGXb04v3orkr22O0/ssPQyFcnfGT7WfZvU6iJOvHXXuVz61aFXrmk/UDWl6rq0e9dhSyVqyI7LPevTgfGq9LXdHRwcS5JmhUtT3P8AL6ZzqTXk3mfA2WNc07XNXh/xQqT+Ia398Wj8WT9R/ENb++LR+LJ+oFwUjABqSo6s13NvS2FmSr/c7PL/ABUt27136XduntsFGsjY2Z5rlwq5fa5V4XL1qZC/iGt/fNo/Fk/UfxDW/vm0fiyfqBtAGL0vFXEXNKzaPxpP1JBd/FG91Dlaraq6ZmfCydVkRfivrJ8HIBrAERw+v7Tb7WFzrOno52InpIVXNW9bV/mb19HSnFnLgAAAAAAAAAAAAAAAAAAAAAAAABlDFq9Ml6L32lzJM4IXLHCmfBk1fWd2uXhz9m9ToNOXntr6bdqrW6P7Udimena1iqnyMXgAAAAAAAAAAB1rrV613Zrtkq1hd6zH8Lc8ke3+Zq9SpwdXH0GxafbIKjYLNbbK/OOSJr2r7UciKn5KYkNW4MTyWjDSjPmfmqNlb8GyvRE+CIifACbAAAAAAAAAAAAAAAAAAAAAAAA4N/eY94e7LRs3GOjYt/eY94e7LRs3GOgJ5gxQaZeK977DWbIksf7I929VXJwo5uS5tVF6V/7OfinSrDQ7+VSnUuz+jhZ6LetRVXLOJjl4VVV41Xp6SRbnnn7JqEvmYcrGzSdWvA2EYEGAAAAAemmxsmqNlikbm1ZmIqe1FVMy1cdLoUG7NipElDp6RK+WRHZOe7PJG5faVfaVZSOVrFrEfmQu/dLcnUL303yYBQpqnBHRjR+2fbSGVjVOCOjGj9s+2kAnQAAAAAAAAAAAAAAAAAAAAAAAODf3mPeHuy0bNxjo2Lf3mPeHuy0bNxjoCztzzz9k1CXzMOVjZpOrXgbCM6u555+yahL5mHJxs0nVrwNhGBBwAAAAHrpHK1i1iPzIXfuluTqF76b5MKQpHK1i1iPzIXfuluTqF76b5MAoU1Tgjoxo/bPtpDKxqnBHRjR+2fbSAToAAAAAAAAAAAAAAAAAAAAAAAHBv7zHvD3ZaNm4x0bFv7zHvD3ZaNm4x0BZ2555+yahL5mHJxs0nVrwNhGdbc88/ZNQl8zDk42aTq14GwjAg4AAAAD2UjlaxaxH5kLu3S3J1C99N8mFI0flaxaxH5kLu3S3J1C99N8mAUKapwR0Y0ftn20hlY1Tgjoxo/bPtpAJ0AAAAAAAAAAAAAAAAAAAAAAADg395j3h7stGzcY6NqV6n/vah1Gm7/e+msskefs37Vbn8MzGtUp1spNQnsFRs6xysdk5ruj9UXoVOBUXNALE3PPP2TUJfMw5ONmk6teBsIyYbnS71s/elsvDNErYUgWJiqn/ALHK5FVU9qNRuS9bupSH42aTq14GwjAg4AAAAD2UflaxaxH5kLu3S3J1C99N8mFI0flaxaxH5kNEY+3etdZurZ7ZYIle6zzK5zU4V3jkycqJ05KjVXqzXoAzWapwR0Y0ftn20hlhjHSPayNqqqrkiJwqq9RrbC2kWyhXDpNPqMe9lRj3Ob/x373PRF60RyZ9eYErAAAAAAAAAAAAAAAAAAAAAAAAPFUKRTKm6N1Sp0UqtX1fSRsfvezfJwHtAH8sY2NjWMaiIiZIicCIZWxs0nVrwNhGarMqY2aTq14GwjAg5LMKmtfiHQ2vaip+0cS/0qRMluE+kWhax9LgJTui4o4r309sUaNT93N4kRP/AKSFUls7pDnjT+7m7SQqYD2Uflew6xH5kNrmKKPyvYdYj8yG1wOfDQqPZ7c63wUqBsy8cjYmI9f7kTP8zoAAAAAAAAAAAAAAAAAAAAAAAAAAAAAMqY2aTq14GxjNVmVMbNJ1a8DYxgQcluE+kWhax9LiJEtwn0i0LWPpcBLN0hzxp/dzdpIVMWxukOeNP7ubtJCpwPZR+V7DrEfmQ2uYoo3K9h1iPzIbXAAAAAAAAAAAAAAAAAAAAAAAAAAAAAABlTGzSdWvA2MZqsypjZpOrXgbGMCDktwn0i0LWPpcRIluE+kWhax9LgJXukOeVP7ubtJCpy2N0fzyp/drdpIVOB7KNyvYdYj8yG1zFFG5XsOsR+ZDa4AAAAAAAAAAAAAAAAAAAAAAAAAAAAAAMqY2aTq14GxjNVmVMbNJ1a8DYxgQcluE+kWhax9LiJEtwm0i0LWPpcBK90fzyp/drdpIVOWxuj+eVP7tbtJSpwPZRuWLDrEfmQ2uYoo3LFh1iPzIbXAAAAAAAAAAAAAAAAAAAAAAAAAAAAAABlTGzSdWvA2MZqsypjZpOrXgbGMCDktwm0i0LWPpcRIluE2kWhax9LgJXuj+edP7tZtJSpy2N0fzzp/drNpKVOB7KNyxYdYj8yG1zFNF5YsOsR+ZDawAAAAAAAAAAAAAAAAAAAAAAAAAAAAAAMqY2aTq14GxjNVlGY93Htk9uS9FKs6vasSNna1M1bveBH5JxpvckX2b1PgFHktwm0i0LWPpcRIuPAa5FtlrEd56hArIY2L6HfJl6VzkVM0T/ijVXh6VVMuJQPJuj+edP7tZtJSpzSGOtyrZeKm2aq0iFXzQI5HMambpGLw+qnSrV6OlHL05IucHNcxytcmSovCi9AHsovLNg1mPzIbWMvYP3Itt4rxWSozQObZIZWvc9UySRWrmjG5/azVPWy4kz4lVM9QgAAAAAAAAAAAAAAAAAAAAAAAAAAAAAAAAZtqel1vvP9mkW/ZTsAA/TPOMOkGx+8T/AEABfVG5JsfuW/I9gAAAAAAAAAAAAAAAAAH/2Q=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1" name="Picture 10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93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01317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930" y="4293721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810" y="2348880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618" y="465313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866" y="2996952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706" y="249289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02" y="321297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645024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013801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21176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12" y="3285072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365104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085272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856" y="2852936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024" y="3357080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848" y="5229288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60" y="4149168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160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Oval 31"/>
          <p:cNvSpPr/>
          <p:nvPr/>
        </p:nvSpPr>
        <p:spPr>
          <a:xfrm>
            <a:off x="5940152" y="1916832"/>
            <a:ext cx="1800000" cy="180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35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20976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210" y="285293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88840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344" y="2141240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Curved Down Arrow 40"/>
          <p:cNvSpPr/>
          <p:nvPr/>
        </p:nvSpPr>
        <p:spPr>
          <a:xfrm rot="21028839">
            <a:off x="3971542" y="1383903"/>
            <a:ext cx="2327348" cy="76958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20871531">
            <a:off x="4525946" y="16738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7193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Representative sampling</a:t>
            </a:r>
            <a:endParaRPr lang="fr-BE" dirty="0"/>
          </a:p>
        </p:txBody>
      </p:sp>
      <p:pic>
        <p:nvPicPr>
          <p:cNvPr id="22" name="Content Placeholder 21" descr="http://www.iconsdb.com/icons/download/soylent-red/woman-512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76" y="3573016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/>
          <p:cNvSpPr/>
          <p:nvPr/>
        </p:nvSpPr>
        <p:spPr>
          <a:xfrm>
            <a:off x="899592" y="2204864"/>
            <a:ext cx="4032448" cy="403200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AutoShape 2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6" name="AutoShape 4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7" name="AutoShape 6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8" name="AutoShape 8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9" name="AutoShape 10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0" name="AutoShape 12" descr="data:image/jpeg;base64,/9j/4AAQSkZJRgABAQAAAQABAAD/2wCEAAkGBwgHBgkIBwgWFRIXDRYbGBgWGBgbHxUiHh0eIh8mHx8fKDQsHiEnICAfLTEkJykuOjMuFyI1ODU4Rig5LjEBCgoKBQUFDgUFDisZExkrKysrKysrKysrKysrKysrKysrKysrKysrKysrKysrKysrKysrKysrKysrKysrKysrK//AABEIAOEA4QMBIgACEQEDEQH/xAAcAAEAAwEBAQEBAAAAAAAAAAAABgcIBQQDAQL/xABEEAABAwEEAwwHBQgCAwAAAAAAAQIDBQQGBxE3dLMIEiExNTZBYXF1g7ITIlFzgbHCMlWTodEUFRZCcoKSwVKRIzND/8QAFAEBAAAAAAAAAAAAAAAAAAAAAP/EABQRAQAAAAAAAAAAAAAAAAAAAAD/2gAMAwEAAhEDEQA/ALxAAAAAAAAAAAAAACMYlV2S7lyanUbO7KRI97GqcaOeqNRU/pzz/tAgmKWLz6Pa5aLddWrM1VSWZURyRr0tYnErkXjVc0TLLJeij6pXavV5HPqlTllVVz9d7nJ8EVckTqQ56qrlVVXhPwDrUe81cokjH0qrSx5LxNeu9XtavAqdSoX3hXiqy88rKRXGtZa8vUc3gbNl1fyvy6OJeHLLiM3H1s1omslpitNmkVr2PRzXJxtVFzRU60UDbwOTdOrpXrtU2q5Iiy2drnInEjsvWT4OzT4HWAAAAAAAAAAAAAAAAAAAAAAAAAAAAAABXePcD5cOrS9nEy0QuXs329+bkLEPFWqZZ61SbXTLYn/jlicx2XGmacadacadaAYpB1703et1163aKVUo8nNX1XZcEjf5XN9qL+S5ovCiocgAASO4d0rZfCvw2CzNVI0VFmk6I2Z8K/1LxNTpXqRVQNHYP2aSyYbUSObjWJ7vg+R72/k5CZHyslmhsdlhstljRrGRta1qcTUamSInYiH1AAAAAAAAAAAAAAAAAAAAAAAAAAAAAcW9t56bdOkPqNVkyTPJrU+1I7oRqe35AdoGXb04v3orkr22O0/ssPQyFcnfGT7WfZvU6iJOvHXXuVz61aFXrmk/UDWl6rq0e9dhSyVqyI7LPevTgfGq9LXdHRwcS5JmhUtT3P8AL6ZzqTXk3mfA2WNc07XNXh/xQqT+Ia398Wj8WT9R/ENb++LR+LJ+oFwUjABqSo6s13NvS2FmSr/c7PL/ABUt27136XduntsFGsjY2Z5rlwq5fa5V4XL1qZC/iGt/fNo/Fk/UfxDW/vm0fiyfqBtAGL0vFXEXNKzaPxpP1JBd/FG91Dlaraq6ZmfCydVkRfivrJ8HIBrAERw+v7Tb7WFzrOno52InpIVXNW9bV/mb19HSnFnLgAAAAAAAAAAAAAAAAAAAAAAAABlDFq9Ml6L32lzJM4IXLHCmfBk1fWd2uXhz9m9ToNOXntr6bdqrW6P7Udimena1iqnyMXgAAAAAAAAAAB1rrV613Zrtkq1hd6zH8Lc8ke3+Zq9SpwdXH0GxafbIKjYLNbbK/OOSJr2r7UciKn5KYkNW4MTyWjDSjPmfmqNlb8GyvRE+CIifACbAAAAAAAAAAAAAAAAAAAAAAAA4N/eY94e7LRs3GOjYt/eY94e7LRs3GOgJ5gxQaZeK977DWbIksf7I929VXJwo5uS5tVF6V/7OfinSrDQ7+VSnUuz+jhZ6LetRVXLOJjl4VVV41Xp6SRbnnn7JqEvmYcrGzSdWvA2EYEGAAAAAemmxsmqNlikbm1ZmIqe1FVMy1cdLoUG7NipElDp6RK+WRHZOe7PJG5faVfaVZSOVrFrEfmQu/dLcnUL303yYBQpqnBHRjR+2fbSGVjVOCOjGj9s+2kAnQAAAAAAAAAAAAAAAAAAAAAAAODf3mPeHuy0bNxjo2Lf3mPeHuy0bNxjoCztzzz9k1CXzMOVjZpOrXgbCM6u555+yahL5mHJxs0nVrwNhGBBwAAAAHrpHK1i1iPzIXfuluTqF76b5MKQpHK1i1iPzIXfuluTqF76b5MAoU1Tgjoxo/bPtpDKxqnBHRjR+2fbSAToAAAAAAAAAAAAAAAAAAAAAAAHBv7zHvD3ZaNm4x0bFv7zHvD3ZaNm4x0BZ2555+yahL5mHJxs0nVrwNhGdbc88/ZNQl8zDk42aTq14GwjAg4AAAAD2UjlaxaxH5kLu3S3J1C99N8mFI0flaxaxH5kLu3S3J1C99N8mAUKapwR0Y0ftn20hlY1Tgjoxo/bPtpAJ0AAAAAAAAAAAAAAAAAAAAAAADg395j3h7stGzcY6NqV6n/vah1Gm7/e+msskefs37Vbn8MzGtUp1spNQnsFRs6xysdk5ruj9UXoVOBUXNALE3PPP2TUJfMw5ONmk6teBsIyYbnS71s/elsvDNErYUgWJiqn/ALHK5FVU9qNRuS9bupSH42aTq14GwjAg4AAAAD2UflaxaxH5kLu3S3J1C99N8mFI0flaxaxH5kNEY+3etdZurZ7ZYIle6zzK5zU4V3jkycqJ05KjVXqzXoAzWapwR0Y0ftn20hlhjHSPayNqqqrkiJwqq9RrbC2kWyhXDpNPqMe9lRj3Ob/x373PRF60RyZ9eYErAAAAAAAAAAAAAAAAAAAAAAAAPFUKRTKm6N1Sp0UqtX1fSRsfvezfJwHtAH8sY2NjWMaiIiZIicCIZWxs0nVrwNhGarMqY2aTq14GwjAg5LMKmtfiHQ2vaip+0cS/0qRMluE+kWhax9LgJTui4o4r309sUaNT93N4kRP/AKSFUls7pDnjT+7m7SQqYD2Uflew6xH5kNrmKKPyvYdYj8yG1wOfDQqPZ7c63wUqBsy8cjYmI9f7kTP8zoAAAAAAAAAAAAAAAAAAAAAAAAAAAAAMqY2aTq14GxjNVmVMbNJ1a8DYxgQcluE+kWhax9LiJEtwn0i0LWPpcBLN0hzxp/dzdpIVMWxukOeNP7ubtJCpwPZR+V7DrEfmQ2uYoo3K9h1iPzIbXAAAAAAAAAAAAAAAAAAAAAAAAAAAAAABlTGzSdWvA2MZqsypjZpOrXgbGMCDktwn0i0LWPpcRIluE+kWhax9LgJXukOeVP7ubtJCpy2N0fzyp/drdpIVOB7KNyvYdYj8yG1zFFG5XsOsR+ZDa4AAAAAAAAAAAAAAAAAAAAAAAAAAAAAAMqY2aTq14GxjNVmVMbNJ1a8DYxgQcluE+kWhax9LiJEtwm0i0LWPpcBK90fzyp/drdpIVOWxuj+eVP7tbtJSpwPZRuWLDrEfmQ2uYoo3LFh1iPzIbXAAAAAAAAAAAAAAAAAAAAAAAAAAAAAABlTGzSdWvA2MZqsypjZpOrXgbGMCDktwm0i0LWPpcRIluE2kWhax9LgJXuj+edP7tZtJSpy2N0fzzp/drNpKVOB7KNyxYdYj8yG1zFNF5YsOsR+ZDawAAAAAAAAAAAAAAAAAAAAAAAAAAAAAAMqY2aTq14GxjNVlGY93Htk9uS9FKs6vasSNna1M1bveBH5JxpvckX2b1PgFHktwm0i0LWPpcRIuPAa5FtlrEd56hArIY2L6HfJl6VzkVM0T/ijVXh6VVMuJQPJuj+edP7tZtJSpzSGOtyrZeKm2aq0iFXzQI5HMambpGLw+qnSrV6OlHL05IucHNcxytcmSovCi9AHsovLNg1mPzIbWMvYP3Itt4rxWSozQObZIZWvc9UySRWrmjG5/azVPWy4kz4lVM9QgAAAAAAAAAAAAAAAAAAAAAAAAAAAAAAAAZtqel1vvP9mkW/ZTsAA/TPOMOkGx+8T/AEABfVG5JsfuW/I9gAAAAAAAAAAAAAAAAAH/2Q=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1" name="Picture 10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93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01317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930" y="4293721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810" y="2348880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618" y="465313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866" y="2996952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706" y="249289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02" y="321297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645024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013801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21176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12" y="3285072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365104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085272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856" y="2852936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024" y="3357080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848" y="5229288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60" y="4149168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160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Oval 31"/>
          <p:cNvSpPr/>
          <p:nvPr/>
        </p:nvSpPr>
        <p:spPr>
          <a:xfrm>
            <a:off x="5940152" y="1916832"/>
            <a:ext cx="1800000" cy="180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35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20976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210" y="285293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88840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250" y="2276872"/>
            <a:ext cx="306070" cy="71945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Curved Down Arrow 39"/>
          <p:cNvSpPr/>
          <p:nvPr/>
        </p:nvSpPr>
        <p:spPr>
          <a:xfrm rot="21028839">
            <a:off x="3971542" y="1383903"/>
            <a:ext cx="2327348" cy="76958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20871531">
            <a:off x="4525946" y="16738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2955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 sampling</a:t>
            </a:r>
            <a:endParaRPr lang="fr-BE" dirty="0"/>
          </a:p>
        </p:txBody>
      </p:sp>
      <p:pic>
        <p:nvPicPr>
          <p:cNvPr id="22" name="Content Placeholder 21" descr="http://www.iconsdb.com/icons/download/soylent-red/woman-512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76" y="3573016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/>
          <p:cNvSpPr/>
          <p:nvPr/>
        </p:nvSpPr>
        <p:spPr>
          <a:xfrm>
            <a:off x="899592" y="2204864"/>
            <a:ext cx="4032448" cy="403200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AutoShape 2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6" name="AutoShape 4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7" name="AutoShape 6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8" name="AutoShape 8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9" name="AutoShape 10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0" name="AutoShape 12" descr="data:image/jpeg;base64,/9j/4AAQSkZJRgABAQAAAQABAAD/2wCEAAkGBwgHBgkIBwgWFRIXDRYbGBgWGBgbHxUiHh0eIh8mHx8fKDQsHiEnICAfLTEkJykuOjMuFyI1ODU4Rig5LjEBCgoKBQUFDgUFDisZExkrKysrKysrKysrKysrKysrKysrKysrKysrKysrKysrKysrKysrKysrKysrKysrKysrK//AABEIAOEA4QMBIgACEQEDEQH/xAAcAAEAAwEBAQEBAAAAAAAAAAAABgcIBQQDAQL/xABEEAABAwEEAwwHBQgCAwAAAAAAAQIDBQQGBxE3dLMIEiExNTZBYXF1g7ITIlFzgbHCMlWTodEUFRZCcoKSwVKRIzND/8QAFAEBAAAAAAAAAAAAAAAAAAAAAP/EABQRAQAAAAAAAAAAAAAAAAAAAAD/2gAMAwEAAhEDEQA/ALxAAAAAAAAAAAAAACMYlV2S7lyanUbO7KRI97GqcaOeqNRU/pzz/tAgmKWLz6Pa5aLddWrM1VSWZURyRr0tYnErkXjVc0TLLJeij6pXavV5HPqlTllVVz9d7nJ8EVckTqQ56qrlVVXhPwDrUe81cokjH0qrSx5LxNeu9XtavAqdSoX3hXiqy88rKRXGtZa8vUc3gbNl1fyvy6OJeHLLiM3H1s1omslpitNmkVr2PRzXJxtVFzRU60UDbwOTdOrpXrtU2q5Iiy2drnInEjsvWT4OzT4HWAAAAAAAAAAAAAAAAAAAAAAAAAAAAAABXePcD5cOrS9nEy0QuXs329+bkLEPFWqZZ61SbXTLYn/jlicx2XGmacadacadaAYpB1703et1163aKVUo8nNX1XZcEjf5XN9qL+S5ovCiocgAASO4d0rZfCvw2CzNVI0VFmk6I2Z8K/1LxNTpXqRVQNHYP2aSyYbUSObjWJ7vg+R72/k5CZHyslmhsdlhstljRrGRta1qcTUamSInYiH1AAAAAAAAAAAAAAAAAAAAAAAAAAAAAcW9t56bdOkPqNVkyTPJrU+1I7oRqe35AdoGXb04v3orkr22O0/ssPQyFcnfGT7WfZvU6iJOvHXXuVz61aFXrmk/UDWl6rq0e9dhSyVqyI7LPevTgfGq9LXdHRwcS5JmhUtT3P8AL6ZzqTXk3mfA2WNc07XNXh/xQqT+Ia398Wj8WT9R/ENb++LR+LJ+oFwUjABqSo6s13NvS2FmSr/c7PL/ABUt27136XduntsFGsjY2Z5rlwq5fa5V4XL1qZC/iGt/fNo/Fk/UfxDW/vm0fiyfqBtAGL0vFXEXNKzaPxpP1JBd/FG91Dlaraq6ZmfCydVkRfivrJ8HIBrAERw+v7Tb7WFzrOno52InpIVXNW9bV/mb19HSnFnLgAAAAAAAAAAAAAAAAAAAAAAAABlDFq9Ml6L32lzJM4IXLHCmfBk1fWd2uXhz9m9ToNOXntr6bdqrW6P7Udimena1iqnyMXgAAAAAAAAAAB1rrV613Zrtkq1hd6zH8Lc8ke3+Zq9SpwdXH0GxafbIKjYLNbbK/OOSJr2r7UciKn5KYkNW4MTyWjDSjPmfmqNlb8GyvRE+CIifACbAAAAAAAAAAAAAAAAAAAAAAAA4N/eY94e7LRs3GOjYt/eY94e7LRs3GOgJ5gxQaZeK977DWbIksf7I929VXJwo5uS5tVF6V/7OfinSrDQ7+VSnUuz+jhZ6LetRVXLOJjl4VVV41Xp6SRbnnn7JqEvmYcrGzSdWvA2EYEGAAAAAemmxsmqNlikbm1ZmIqe1FVMy1cdLoUG7NipElDp6RK+WRHZOe7PJG5faVfaVZSOVrFrEfmQu/dLcnUL303yYBQpqnBHRjR+2fbSGVjVOCOjGj9s+2kAnQAAAAAAAAAAAAAAAAAAAAAAAODf3mPeHuy0bNxjo2Lf3mPeHuy0bNxjoCztzzz9k1CXzMOVjZpOrXgbCM6u555+yahL5mHJxs0nVrwNhGBBwAAAAHrpHK1i1iPzIXfuluTqF76b5MKQpHK1i1iPzIXfuluTqF76b5MAoU1Tgjoxo/bPtpDKxqnBHRjR+2fbSAToAAAAAAAAAAAAAAAAAAAAAAAHBv7zHvD3ZaNm4x0bFv7zHvD3ZaNm4x0BZ2555+yahL5mHJxs0nVrwNhGdbc88/ZNQl8zDk42aTq14GwjAg4AAAAD2UjlaxaxH5kLu3S3J1C99N8mFI0flaxaxH5kLu3S3J1C99N8mAUKapwR0Y0ftn20hlY1Tgjoxo/bPtpAJ0AAAAAAAAAAAAAAAAAAAAAAADg395j3h7stGzcY6NqV6n/vah1Gm7/e+msskefs37Vbn8MzGtUp1spNQnsFRs6xysdk5ruj9UXoVOBUXNALE3PPP2TUJfMw5ONmk6teBsIyYbnS71s/elsvDNErYUgWJiqn/ALHK5FVU9qNRuS9bupSH42aTq14GwjAg4AAAAD2UflaxaxH5kLu3S3J1C99N8mFI0flaxaxH5kNEY+3etdZurZ7ZYIle6zzK5zU4V3jkycqJ05KjVXqzXoAzWapwR0Y0ftn20hlhjHSPayNqqqrkiJwqq9RrbC2kWyhXDpNPqMe9lRj3Ob/x373PRF60RyZ9eYErAAAAAAAAAAAAAAAAAAAAAAAAPFUKRTKm6N1Sp0UqtX1fSRsfvezfJwHtAH8sY2NjWMaiIiZIicCIZWxs0nVrwNhGarMqY2aTq14GwjAg5LMKmtfiHQ2vaip+0cS/0qRMluE+kWhax9LgJTui4o4r309sUaNT93N4kRP/AKSFUls7pDnjT+7m7SQqYD2Uflew6xH5kNrmKKPyvYdYj8yG1wOfDQqPZ7c63wUqBsy8cjYmI9f7kTP8zoAAAAAAAAAAAAAAAAAAAAAAAAAAAAAMqY2aTq14GxjNVmVMbNJ1a8DYxgQcluE+kWhax9LiJEtwn0i0LWPpcBLN0hzxp/dzdpIVMWxukOeNP7ubtJCpwPZR+V7DrEfmQ2uYoo3K9h1iPzIbXAAAAAAAAAAAAAAAAAAAAAAAAAAAAAABlTGzSdWvA2MZqsypjZpOrXgbGMCDktwn0i0LWPpcRIluE+kWhax9LgJXukOeVP7ubtJCpy2N0fzyp/drdpIVOB7KNyvYdYj8yG1zFFG5XsOsR+ZDa4AAAAAAAAAAAAAAAAAAAAAAAAAAAAAAMqY2aTq14GxjNVmVMbNJ1a8DYxgQcluE+kWhax9LiJEtwm0i0LWPpcBK90fzyp/drdpIVOWxuj+eVP7tbtJSpwPZRuWLDrEfmQ2uYoo3LFh1iPzIbXAAAAAAAAAAAAAAAAAAAAAAAAAAAAAABlTGzSdWvA2MZqsypjZpOrXgbGMCDktwm0i0LWPpcRIluE2kWhax9LgJXuj+edP7tZtJSpy2N0fzzp/drNpKVOB7KNyxYdYj8yG1zFNF5YsOsR+ZDawAAAAAAAAAAAAAAAAAAAAAAAAAAAAAAMqY2aTq14GxjNVlGY93Htk9uS9FKs6vasSNna1M1bveBH5JxpvckX2b1PgFHktwm0i0LWPpcRIuPAa5FtlrEd56hArIY2L6HfJl6VzkVM0T/ijVXh6VVMuJQPJuj+edP7tZtJSpzSGOtyrZeKm2aq0iFXzQI5HMambpGLw+qnSrV6OlHL05IucHNcxytcmSovCi9AHsovLNg1mPzIbWMvYP3Itt4rxWSozQObZIZWvc9UySRWrmjG5/azVPWy4kz4lVM9QgAAAAAAAAAAAAAAAAAAAAAAAAAAAAAAAAZtqel1vvP9mkW/ZTsAA/TPOMOkGx+8T/AEABfVG5JsfuW/I9gAAAAAAAAAAAAAAAAAH/2Q=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1" name="Picture 10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93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01317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930" y="4293721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810" y="2348880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618" y="465313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866" y="2996952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706" y="249289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02" y="321297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645024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013801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21176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12" y="3285072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365104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085272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856" y="2852936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024" y="3357080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848" y="5229288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60" y="4149168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160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Oval 31"/>
          <p:cNvSpPr/>
          <p:nvPr/>
        </p:nvSpPr>
        <p:spPr>
          <a:xfrm>
            <a:off x="5940152" y="1916832"/>
            <a:ext cx="1800000" cy="180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36" name="Picture 35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210" y="285293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88840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250" y="2276872"/>
            <a:ext cx="306070" cy="7194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 rot="5400000">
            <a:off x="2892324" y="3333500"/>
            <a:ext cx="2495256" cy="1296144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40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248" y="2492984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Curved Down Arrow 40"/>
          <p:cNvSpPr/>
          <p:nvPr/>
        </p:nvSpPr>
        <p:spPr>
          <a:xfrm rot="21028839">
            <a:off x="3971542" y="1383903"/>
            <a:ext cx="2327348" cy="76958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20871531">
            <a:off x="4525946" y="16738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32606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Inferential statistics</a:t>
            </a:r>
            <a:endParaRPr lang="fr-BE" dirty="0"/>
          </a:p>
        </p:txBody>
      </p:sp>
      <p:pic>
        <p:nvPicPr>
          <p:cNvPr id="22" name="Content Placeholder 21" descr="http://www.iconsdb.com/icons/download/soylent-red/woman-512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76" y="3573016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/>
          <p:cNvSpPr/>
          <p:nvPr/>
        </p:nvSpPr>
        <p:spPr>
          <a:xfrm>
            <a:off x="899592" y="2204864"/>
            <a:ext cx="4032448" cy="403200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AutoShape 2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6" name="AutoShape 4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7" name="AutoShape 6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8" name="AutoShape 8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9" name="AutoShape 10" descr="data:image/jpeg;base64,/9j/4AAQSkZJRgABAQAAAQABAAD/2wCEAAkGBwgHBgkIBwgKCgkLDRYPDQwMDRsUFRAWIB0iIiAdHx8kKDQsJCYxJx8fLT0tMTU3Ojo6Iys/RD84QzQ5OjcBCgoKDQwNGg8PGjclHyU3Nzc3Nzc3Nzc3Nzc3Nzc3Nzc3Nzc3Nzc3Nzc3Nzc3Nzc3Nzc3Nzc3Nzc3Nzc3Nzc3N//AABEIANYAWwMBIgACEQEDEQH/xAAcAAEBAQEBAAMBAAAAAAAAAAAACAYHBQEDBAL/xABEEAABAwIDAQoKCAUFAQAAAAABAAIDBAUGBxESCBQhMTdBUaGysxM2YXFyc3R1gZEVIjJSYrHBwiNCU4KiJDOSk/AX/8QAFAEBAAAAAAAAAAAAAAAAAAAAAP/EABQRAQAAAAAAAAAAAAAAAAAAAAD/2gAMAwEAAhEDEQA/AO4oiIC/iWRkUT5JXBjGAuc5x0AA4yV/a5pn5fJLVgveUDy2W5SiEkf0xwu+fAPigwuYOclfW1UtBhaR1JRMcWmrAHhJtDxtP8rejn83EuV1dxrK2bw1ZWVE839SWUuPzJX5uNfCDW4ZzFxNh2djqa5TVEAP1qaqcZGOHRw8I+GipLAuMKDGNnFdRB0crDsVFO4guid+oPGCpAW+yUvslnx3SQl5EFw/0srdeAk/YOnTtafMoKlREQEREBERAXH90hQyTYftdcwEspqlzH+TbbwH5t612BeXiex0uI7FWWmtH8KpZs7QGpY7ja4eUHQoIwRe3izDFywrdn2+6QFhBPgpdPqTNB02mn/2i8XQ6IPhanLChluGPrHFECfB1bJnEczWHbP5LMsY572sY0uc46NaBqSejRUVkngCbD9M+93iEx3KpZsRQO44I9dTr+J2g8w85CDqyIiAiIgIi8jFWIKLDFkqbrcXERQj6rG/akeeJo8pKD1XvbG0ve4NaBqS46ALP1eOMLUchjqcQW5rxxtE7SR8lM2M8dXrF1U51wndHSbX8OjicREwc3B/MfKepZdBVt2xZl7eqQ0t1utpq4CddiYh2h6R0HyhYepwxk9NKXsvjIATrsR1vB1glcKRBSuG35U4bkbNbK+1ipHFUTTeEkHmLuL4aLTjMDB44sRW7/uCkNEFpWq+2m8N2rXcqSrHRDM1xHwC9FRBTzy00zJqeV8UrDq18bi1zT0gjiXesnMzqi71UeH8RS+EqnA70qzxyaDUsf5dOI8+nDw8YdlREQFO26ExGa7EUNihefAW9gdK0cRleNeppHzKoeR7Y43PeQGtGpJ5govxHc33m/XC5yEk1VQ+Qa8wJ4B8BoEHnIv6a0u10BOg1Og4l/KAiIgIiIC++iqpqKrgqqZ5ZNBI2SNw5nA6gr6EQWlh26MvVioLpGNG1dOyXZ+6SOEfA8C9Fc6yGuG/svoIi7V1HPJAfNrtDqcF0VB4WOqw2/Bt7q2kB8dFKWE/eLSB1kKOiqkzxrd55dV7Q7R1RJHCPLq4E9QKlvnQaDDFF4a1YjrCNW0tvGnkc+VgHVtLPLoWDqItytxrcCPqv3tAw+i/ad2mrnqAiIgIiIPWslvFwprudNX0tCahv9skYP8AiSvKK3GU1EblcL/RNA2p7FVMbr947OnXosOUHedzXW7VBe6D+nLFMPLtAg9gLtKnPc6V3gcXVtGTwVNGSOHna4H8iVRg4kHH90jVBmHbTSajWSsMunosI/ep9512DdJVm3fbRRA/7NK6U/3u0/YuPIOz2ejFNudrnPoAaqYya9OkrWftXGFRV+ofo7c+MptkNIoYHuA6XPa49bip1QEREBERB0/c8gOx1UNI1Bt0oP8AyYsBiGk3hfrlR6Ab3q5YtBzbLyP0XQNzx49z+75O2xeHnFQ7xzFu7QAGyvbMNPxNBPXqg+MnaveeY9meSQ18j4j5dpjmjrIVYBRdhut+jsQW2t1I3vVRyHToDhr1K0RwjgQS7nrWCrzFrWDipooof8Q79ywlJA6qq4aaP7c0jWN85Oi9rMCs3/ja91PM6tkaNehp2R+S+zLmi+kMdWKm5t+MkI6Qw7R6moKEzchbTZW3OCMaNjhiY0dAD2BSuqtzm5Nrx6MfeNUpICIiAiIg6hud/Huf3fJ22L9O6MofA4uoawaAVFEG8XOxx/Qj5L82538e5vd8nbYtbulKHbtdluA11hnkhPme0H9nWg4GFaGGqwXHDtrrW66VFJFJw+VoKi8KnsrMRQ//AD+zMlI244nR8Lvuvc0dQQTffaWpo7zXU1dtb5iqHtlJGmrtTqfjx/FbzIGgkq8eMqRHtRUdNI97uZpP1R8eHqK7bifLzDWKKttZdaEmqA0M0Mhjc4dB04/jwr08N4atOGKHedkpG08RdtPOpc556XOPCf0QeDnPybXj0Y+8apSVW5z8m149GPvGqUkBfK+FRWBssMIXbB9puFfa3S1VRTNfK/fMrdpx59A7QIJ1RabMm1UVkxvdLbbIfA0kD2COPbLtNWNJ4SSeMlZlB1Dc7+Pc3u+TtsXU886CSuy9rHQsL3Uskc5AHCGg6OPwB1+C5Zud/Hub3fJ22KkJI2SscyRrXscNHNcNQR0IIfXTcI4SxbcMO0dXbJ3x0kgcY26c20R0dOpXWXZP4MdXmq+jpAC/bMAncI9ejTXi8mui3NPBFTQRwU8bI4omhjGMGga0cAAHQg+xERBic5+Ta8ejH3jVKSq3Ofk2vHox941SkgKu8suT6w+xsUiKu8suT6w+xsQTvnFylXv1kfdsWMWzzi5Sr36yPu2LGIOobnfx7m93ydtipNTZud/Hub3fJ22Kk0BERAREQYnOjk2vHox941Skqtzo5Nbx6MfeNUpICrvLLk+sPsbFIirvLLk+sPsbEE75xcpV79ZH3bFjFs84uUq9+sj7tixiDqG538e5vd8nbYqTU2bnfx7m93ydtipNAREQEREGIzo5Nrx6MfeNUpqrM6OTa8eaPvGqU0BV3llyfWH2NikRV3llyfWH2NiCd84uUq9+sj7tixi2ecXKVe/WR92xYxB1Hc7+Pc/u+TtxqklNu538e5/d0nbjVJICIiAiIgxGdHJrePNH3jVKaqzOjk1vHmj7xqlNAVd5Zcn1h9jYpEVd5Zcn1h9jYgnfOLlKvfrI+7YsYtnnFylXv1kfdsWMQdR3O/j3P7vk7capJTbud/Huf3fJ241SSAiIgIiIMRnTya3jzRd41SmqvzihfPlxeWxtJLY2POnQ17SeoKUEBV3llyfWH2NikRV9lxE+DAdhjlaWu3jGSCOEajX9UE6ZxcpV79ZH3bFjFt86IHw5k3gyNIDzG9pI+0DG3hHWPgsQg6judvHuf3fJ241SSnHc6QSPxpVztafBx0Dg49BL2afkVRyAiIgIiIPprKeGrppaWpibLBMx0ckbxqHNI0IPnCmzMnK+TC75a6grIpLa9xMccmokjGv2eLQ+fUIiD9mWWVZvzqe7Xeqh+jWkP3vFqXy/hJIAA4tdNfhxqi2MbG1rGNDWtGgAGgAREHP808uYMYwsraSWOmulOzZbI8fUlZwnZdpw+YrgduwdX1+IXWOKalbUtOhe5ztjs69S+UQUhl3gekwTa3QRP8PWTkOqanTTbI4gBzNGp61rURAREQf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0" name="AutoShape 12" descr="data:image/jpeg;base64,/9j/4AAQSkZJRgABAQAAAQABAAD/2wCEAAkGBwgHBgkIBwgWFRIXDRYbGBgWGBgbHxUiHh0eIh8mHx8fKDQsHiEnICAfLTEkJykuOjMuFyI1ODU4Rig5LjEBCgoKBQUFDgUFDisZExkrKysrKysrKysrKysrKysrKysrKysrKysrKysrKysrKysrKysrKysrKysrKysrKysrK//AABEIAOEA4QMBIgACEQEDEQH/xAAcAAEAAwEBAQEBAAAAAAAAAAAABgcIBQQDAQL/xABEEAABAwEEAwwHBQgCAwAAAAAAAQIDBQQGBxE3dLMIEiExNTZBYXF1g7ITIlFzgbHCMlWTodEUFRZCcoKSwVKRIzND/8QAFAEBAAAAAAAAAAAAAAAAAAAAAP/EABQRAQAAAAAAAAAAAAAAAAAAAAD/2gAMAwEAAhEDEQA/ALxAAAAAAAAAAAAAACMYlV2S7lyanUbO7KRI97GqcaOeqNRU/pzz/tAgmKWLz6Pa5aLddWrM1VSWZURyRr0tYnErkXjVc0TLLJeij6pXavV5HPqlTllVVz9d7nJ8EVckTqQ56qrlVVXhPwDrUe81cokjH0qrSx5LxNeu9XtavAqdSoX3hXiqy88rKRXGtZa8vUc3gbNl1fyvy6OJeHLLiM3H1s1omslpitNmkVr2PRzXJxtVFzRU60UDbwOTdOrpXrtU2q5Iiy2drnInEjsvWT4OzT4HWAAAAAAAAAAAAAAAAAAAAAAAAAAAAAABXePcD5cOrS9nEy0QuXs329+bkLEPFWqZZ61SbXTLYn/jlicx2XGmacadacadaAYpB1703et1163aKVUo8nNX1XZcEjf5XN9qL+S5ovCiocgAASO4d0rZfCvw2CzNVI0VFmk6I2Z8K/1LxNTpXqRVQNHYP2aSyYbUSObjWJ7vg+R72/k5CZHyslmhsdlhstljRrGRta1qcTUamSInYiH1AAAAAAAAAAAAAAAAAAAAAAAAAAAAAcW9t56bdOkPqNVkyTPJrU+1I7oRqe35AdoGXb04v3orkr22O0/ssPQyFcnfGT7WfZvU6iJOvHXXuVz61aFXrmk/UDWl6rq0e9dhSyVqyI7LPevTgfGq9LXdHRwcS5JmhUtT3P8AL6ZzqTXk3mfA2WNc07XNXh/xQqT+Ia398Wj8WT9R/ENb++LR+LJ+oFwUjABqSo6s13NvS2FmSr/c7PL/ABUt27136XduntsFGsjY2Z5rlwq5fa5V4XL1qZC/iGt/fNo/Fk/UfxDW/vm0fiyfqBtAGL0vFXEXNKzaPxpP1JBd/FG91Dlaraq6ZmfCydVkRfivrJ8HIBrAERw+v7Tb7WFzrOno52InpIVXNW9bV/mb19HSnFnLgAAAAAAAAAAAAAAAAAAAAAAAABlDFq9Ml6L32lzJM4IXLHCmfBk1fWd2uXhz9m9ToNOXntr6bdqrW6P7Udimena1iqnyMXgAAAAAAAAAAB1rrV613Zrtkq1hd6zH8Lc8ke3+Zq9SpwdXH0GxafbIKjYLNbbK/OOSJr2r7UciKn5KYkNW4MTyWjDSjPmfmqNlb8GyvRE+CIifACbAAAAAAAAAAAAAAAAAAAAAAAA4N/eY94e7LRs3GOjYt/eY94e7LRs3GOgJ5gxQaZeK977DWbIksf7I929VXJwo5uS5tVF6V/7OfinSrDQ7+VSnUuz+jhZ6LetRVXLOJjl4VVV41Xp6SRbnnn7JqEvmYcrGzSdWvA2EYEGAAAAAemmxsmqNlikbm1ZmIqe1FVMy1cdLoUG7NipElDp6RK+WRHZOe7PJG5faVfaVZSOVrFrEfmQu/dLcnUL303yYBQpqnBHRjR+2fbSGVjVOCOjGj9s+2kAnQAAAAAAAAAAAAAAAAAAAAAAAODf3mPeHuy0bNxjo2Lf3mPeHuy0bNxjoCztzzz9k1CXzMOVjZpOrXgbCM6u555+yahL5mHJxs0nVrwNhGBBwAAAAHrpHK1i1iPzIXfuluTqF76b5MKQpHK1i1iPzIXfuluTqF76b5MAoU1Tgjoxo/bPtpDKxqnBHRjR+2fbSAToAAAAAAAAAAAAAAAAAAAAAAAHBv7zHvD3ZaNm4x0bFv7zHvD3ZaNm4x0BZ2555+yahL5mHJxs0nVrwNhGdbc88/ZNQl8zDk42aTq14GwjAg4AAAAD2UjlaxaxH5kLu3S3J1C99N8mFI0flaxaxH5kLu3S3J1C99N8mAUKapwR0Y0ftn20hlY1Tgjoxo/bPtpAJ0AAAAAAAAAAAAAAAAAAAAAAADg395j3h7stGzcY6NqV6n/vah1Gm7/e+msskefs37Vbn8MzGtUp1spNQnsFRs6xysdk5ruj9UXoVOBUXNALE3PPP2TUJfMw5ONmk6teBsIyYbnS71s/elsvDNErYUgWJiqn/ALHK5FVU9qNRuS9bupSH42aTq14GwjAg4AAAAD2UflaxaxH5kLu3S3J1C99N8mFI0flaxaxH5kNEY+3etdZurZ7ZYIle6zzK5zU4V3jkycqJ05KjVXqzXoAzWapwR0Y0ftn20hlhjHSPayNqqqrkiJwqq9RrbC2kWyhXDpNPqMe9lRj3Ob/x373PRF60RyZ9eYErAAAAAAAAAAAAAAAAAAAAAAAAPFUKRTKm6N1Sp0UqtX1fSRsfvezfJwHtAH8sY2NjWMaiIiZIicCIZWxs0nVrwNhGarMqY2aTq14GwjAg5LMKmtfiHQ2vaip+0cS/0qRMluE+kWhax9LgJTui4o4r309sUaNT93N4kRP/AKSFUls7pDnjT+7m7SQqYD2Uflew6xH5kNrmKKPyvYdYj8yG1wOfDQqPZ7c63wUqBsy8cjYmI9f7kTP8zoAAAAAAAAAAAAAAAAAAAAAAAAAAAAAMqY2aTq14GxjNVmVMbNJ1a8DYxgQcluE+kWhax9LiJEtwn0i0LWPpcBLN0hzxp/dzdpIVMWxukOeNP7ubtJCpwPZR+V7DrEfmQ2uYoo3K9h1iPzIbXAAAAAAAAAAAAAAAAAAAAAAAAAAAAAABlTGzSdWvA2MZqsypjZpOrXgbGMCDktwn0i0LWPpcRIluE+kWhax9LgJXukOeVP7ubtJCpy2N0fzyp/drdpIVOB7KNyvYdYj8yG1zFFG5XsOsR+ZDa4AAAAAAAAAAAAAAAAAAAAAAAAAAAAAAMqY2aTq14GxjNVmVMbNJ1a8DYxgQcluE+kWhax9LiJEtwm0i0LWPpcBK90fzyp/drdpIVOWxuj+eVP7tbtJSpwPZRuWLDrEfmQ2uYoo3LFh1iPzIbXAAAAAAAAAAAAAAAAAAAAAAAAAAAAAABlTGzSdWvA2MZqsypjZpOrXgbGMCDktwm0i0LWPpcRIluE2kWhax9LgJXuj+edP7tZtJSpy2N0fzzp/drNpKVOB7KNyxYdYj8yG1zFNF5YsOsR+ZDawAAAAAAAAAAAAAAAAAAAAAAAAAAAAAAMqY2aTq14GxjNVlGY93Htk9uS9FKs6vasSNna1M1bveBH5JxpvckX2b1PgFHktwm0i0LWPpcRIuPAa5FtlrEd56hArIY2L6HfJl6VzkVM0T/ijVXh6VVMuJQPJuj+edP7tZtJSpzSGOtyrZeKm2aq0iFXzQI5HMambpGLw+qnSrV6OlHL05IucHNcxytcmSovCi9AHsovLNg1mPzIbWMvYP3Itt4rxWSozQObZIZWvc9UySRWrmjG5/azVPWy4kz4lVM9QgAAAAAAAAAAAAAAAAAAAAAAAAAAAAAAAAZtqel1vvP9mkW/ZTsAA/TPOMOkGx+8T/AEABfVG5JsfuW/I9gAAAAAAAAAAAAAAAAAH/2Q=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1" name="Picture 10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93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01317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930" y="4293721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810" y="2348880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618" y="465313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866" y="2996952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706" y="249289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02" y="321297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645024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013801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21176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12" y="3285072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365104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085272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856" y="2852936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024" y="3357080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848" y="5229288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60" y="4149168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160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Oval 31"/>
          <p:cNvSpPr/>
          <p:nvPr/>
        </p:nvSpPr>
        <p:spPr>
          <a:xfrm>
            <a:off x="5940152" y="1916832"/>
            <a:ext cx="1800000" cy="180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35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20976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 descr="http://www.clker.com/cliparts/n/k/L/J/8/H/man-icon-black-hi.png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210" y="2852936"/>
            <a:ext cx="306070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Content Placeholder 21" descr="http://www.iconsdb.com/icons/download/soylent-red/woman-512.png"/>
          <p:cNvPicPr>
            <a:picLocks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88840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 descr="http://www.clker.com/cliparts/n/k/L/J/8/H/man-icon-black-hi.png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250" y="2276872"/>
            <a:ext cx="306070" cy="71945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Curved Down Arrow 40"/>
          <p:cNvSpPr/>
          <p:nvPr/>
        </p:nvSpPr>
        <p:spPr>
          <a:xfrm rot="21028839">
            <a:off x="3971542" y="1383903"/>
            <a:ext cx="2327348" cy="76958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20871531">
            <a:off x="4525946" y="16738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</a:t>
            </a:r>
            <a:endParaRPr lang="fr-BE" dirty="0"/>
          </a:p>
        </p:txBody>
      </p:sp>
      <p:sp>
        <p:nvSpPr>
          <p:cNvPr id="39" name="Curved Down Arrow 38"/>
          <p:cNvSpPr/>
          <p:nvPr/>
        </p:nvSpPr>
        <p:spPr>
          <a:xfrm rot="9376501">
            <a:off x="4861334" y="4344471"/>
            <a:ext cx="2327348" cy="76958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20871531">
            <a:off x="5410142" y="431079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0426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1295</Words>
  <Application>Microsoft Office PowerPoint</Application>
  <PresentationFormat>On-screen Show (4:3)</PresentationFormat>
  <Paragraphs>173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Office Theme</vt:lpstr>
      <vt:lpstr>What is statistics?</vt:lpstr>
      <vt:lpstr>Practicalities</vt:lpstr>
      <vt:lpstr>More information here:</vt:lpstr>
      <vt:lpstr>Population and Sample</vt:lpstr>
      <vt:lpstr>Population and Sample</vt:lpstr>
      <vt:lpstr>Random sampling</vt:lpstr>
      <vt:lpstr>Representative sampling</vt:lpstr>
      <vt:lpstr>Convenience sampling</vt:lpstr>
      <vt:lpstr>Inferential statistics</vt:lpstr>
      <vt:lpstr>Scales of measurement</vt:lpstr>
      <vt:lpstr>Exercise</vt:lpstr>
      <vt:lpstr>A statistical distribution</vt:lpstr>
      <vt:lpstr>PowerPoint Presentation</vt:lpstr>
      <vt:lpstr>Hypothesis testing algorithm</vt:lpstr>
      <vt:lpstr>Hypothesis testing algorithm</vt:lpstr>
      <vt:lpstr>Alternative vs. null hypothesis</vt:lpstr>
      <vt:lpstr>Example 1</vt:lpstr>
      <vt:lpstr>Example 2</vt:lpstr>
      <vt:lpstr>Example 3</vt:lpstr>
      <vt:lpstr>Exercise</vt:lpstr>
      <vt:lpstr>Hypothesis testing algorithm</vt:lpstr>
      <vt:lpstr>Hypothesis testing algorithm</vt:lpstr>
      <vt:lpstr>Hypothesis testing algorithm</vt:lpstr>
      <vt:lpstr>Case study: refugees and media</vt:lpstr>
      <vt:lpstr>Compute the sample statistics</vt:lpstr>
      <vt:lpstr>PowerPoint Presentation</vt:lpstr>
      <vt:lpstr>Estimate the probability under H0  </vt:lpstr>
      <vt:lpstr>Effect size vs. significance</vt:lpstr>
      <vt:lpstr>Some good news</vt:lpstr>
      <vt:lpstr>Binomial test (one-tailed)</vt:lpstr>
      <vt:lpstr>Sample size matters</vt:lpstr>
      <vt:lpstr>PowerPoint Presentation</vt:lpstr>
      <vt:lpstr>Even more data</vt:lpstr>
      <vt:lpstr>PowerPoint Presentation</vt:lpstr>
      <vt:lpstr>Two-tailed test</vt:lpstr>
      <vt:lpstr>Binomial test (two-tailed)</vt:lpstr>
      <vt:lpstr>A word of warning</vt:lpstr>
    </vt:vector>
  </TitlesOfParts>
  <Company>Université Catholique de Louvain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in graphs</dc:title>
  <dc:creator>SIWS</dc:creator>
  <cp:lastModifiedBy>Levshina Natalia</cp:lastModifiedBy>
  <cp:revision>46</cp:revision>
  <dcterms:created xsi:type="dcterms:W3CDTF">2014-09-16T20:22:43Z</dcterms:created>
  <dcterms:modified xsi:type="dcterms:W3CDTF">2018-03-06T07:20:52Z</dcterms:modified>
</cp:coreProperties>
</file>