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13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1958190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69910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37953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83690-EA7F-4BFD-9CBC-1F7583D14B69}"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10130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E83690-EA7F-4BFD-9CBC-1F7583D14B69}" type="datetimeFigureOut">
              <a:rPr lang="en-GB" smtClean="0"/>
              <a:t>15/05/2019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094217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83690-EA7F-4BFD-9CBC-1F7583D14B69}"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28542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83690-EA7F-4BFD-9CBC-1F7583D14B69}" type="datetimeFigureOut">
              <a:rPr lang="en-GB" smtClean="0"/>
              <a:t>15/05/2019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64461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83690-EA7F-4BFD-9CBC-1F7583D14B69}" type="datetimeFigureOut">
              <a:rPr lang="en-GB" smtClean="0"/>
              <a:t>15/05/2019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406283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83690-EA7F-4BFD-9CBC-1F7583D14B69}" type="datetimeFigureOut">
              <a:rPr lang="en-GB" smtClean="0"/>
              <a:t>15/05/2019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206942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83690-EA7F-4BFD-9CBC-1F7583D14B69}"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12980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E83690-EA7F-4BFD-9CBC-1F7583D14B69}" type="datetimeFigureOut">
              <a:rPr lang="en-GB" smtClean="0"/>
              <a:t>15/05/2019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9F2A26-1040-45AA-833B-2A898F8E1F70}" type="slidenum">
              <a:rPr lang="en-GB" smtClean="0"/>
              <a:t>‹#›</a:t>
            </a:fld>
            <a:endParaRPr lang="en-GB"/>
          </a:p>
        </p:txBody>
      </p:sp>
    </p:spTree>
    <p:extLst>
      <p:ext uri="{BB962C8B-B14F-4D97-AF65-F5344CB8AC3E}">
        <p14:creationId xmlns:p14="http://schemas.microsoft.com/office/powerpoint/2010/main" val="312663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3690-EA7F-4BFD-9CBC-1F7583D14B69}" type="datetimeFigureOut">
              <a:rPr lang="en-GB" smtClean="0"/>
              <a:t>15/05/2019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2A26-1040-45AA-833B-2A898F8E1F70}" type="slidenum">
              <a:rPr lang="en-GB" smtClean="0"/>
              <a:t>‹#›</a:t>
            </a:fld>
            <a:endParaRPr lang="en-GB"/>
          </a:p>
        </p:txBody>
      </p:sp>
    </p:spTree>
    <p:extLst>
      <p:ext uri="{BB962C8B-B14F-4D97-AF65-F5344CB8AC3E}">
        <p14:creationId xmlns:p14="http://schemas.microsoft.com/office/powerpoint/2010/main" val="3533527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7BAD-3E41-40C8-A366-51F6C63378B2}"/>
              </a:ext>
            </a:extLst>
          </p:cNvPr>
          <p:cNvSpPr>
            <a:spLocks noGrp="1"/>
          </p:cNvSpPr>
          <p:nvPr>
            <p:ph type="ctrTitle"/>
          </p:nvPr>
        </p:nvSpPr>
        <p:spPr/>
        <p:txBody>
          <a:bodyPr>
            <a:normAutofit/>
          </a:bodyPr>
          <a:lstStyle/>
          <a:p>
            <a:r>
              <a:rPr lang="en-GB" dirty="0"/>
              <a:t>Classification and regression trees</a:t>
            </a:r>
          </a:p>
        </p:txBody>
      </p:sp>
      <p:sp>
        <p:nvSpPr>
          <p:cNvPr id="3" name="Subtitle 2">
            <a:extLst>
              <a:ext uri="{FF2B5EF4-FFF2-40B4-BE49-F238E27FC236}">
                <a16:creationId xmlns:a16="http://schemas.microsoft.com/office/drawing/2014/main" id="{1088200D-337C-42EE-BF8C-AA4EAC4C4B4F}"/>
              </a:ext>
            </a:extLst>
          </p:cNvPr>
          <p:cNvSpPr>
            <a:spLocks noGrp="1"/>
          </p:cNvSpPr>
          <p:nvPr>
            <p:ph type="subTitle" idx="1"/>
          </p:nvPr>
        </p:nvSpPr>
        <p:spPr/>
        <p:txBody>
          <a:bodyPr/>
          <a:lstStyle/>
          <a:p>
            <a:endParaRPr lang="en-GB" dirty="0"/>
          </a:p>
          <a:p>
            <a:r>
              <a:rPr lang="en-GB" dirty="0"/>
              <a:t>Natalia Levshina © 2019</a:t>
            </a:r>
          </a:p>
          <a:p>
            <a:r>
              <a:rPr lang="en-GB" dirty="0"/>
              <a:t>University of Tallinn, May 2019</a:t>
            </a:r>
          </a:p>
        </p:txBody>
      </p:sp>
    </p:spTree>
    <p:extLst>
      <p:ext uri="{BB962C8B-B14F-4D97-AF65-F5344CB8AC3E}">
        <p14:creationId xmlns:p14="http://schemas.microsoft.com/office/powerpoint/2010/main" val="424733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2EAF-C50B-4CB6-9C95-96ACF8D85773}"/>
              </a:ext>
            </a:extLst>
          </p:cNvPr>
          <p:cNvSpPr>
            <a:spLocks noGrp="1"/>
          </p:cNvSpPr>
          <p:nvPr>
            <p:ph type="title"/>
          </p:nvPr>
        </p:nvSpPr>
        <p:spPr/>
        <p:txBody>
          <a:bodyPr/>
          <a:lstStyle/>
          <a:p>
            <a:r>
              <a:rPr lang="en-GB" dirty="0"/>
              <a:t>Another example: help + (to) </a:t>
            </a:r>
            <a:r>
              <a:rPr lang="en-GB" dirty="0" err="1"/>
              <a:t>Inf</a:t>
            </a:r>
            <a:endParaRPr lang="en-GB" dirty="0"/>
          </a:p>
        </p:txBody>
      </p:sp>
      <p:sp>
        <p:nvSpPr>
          <p:cNvPr id="3" name="Content Placeholder 2">
            <a:extLst>
              <a:ext uri="{FF2B5EF4-FFF2-40B4-BE49-F238E27FC236}">
                <a16:creationId xmlns:a16="http://schemas.microsoft.com/office/drawing/2014/main" id="{CD5D8097-3FF3-4AF4-9B97-E1D012A547C5}"/>
              </a:ext>
            </a:extLst>
          </p:cNvPr>
          <p:cNvSpPr>
            <a:spLocks noGrp="1"/>
          </p:cNvSpPr>
          <p:nvPr>
            <p:ph idx="1"/>
          </p:nvPr>
        </p:nvSpPr>
        <p:spPr/>
        <p:txBody>
          <a:bodyPr>
            <a:normAutofit fontScale="85000" lnSpcReduction="20000"/>
          </a:bodyPr>
          <a:lstStyle/>
          <a:p>
            <a:r>
              <a:rPr lang="en-GB" dirty="0"/>
              <a:t>E.g. Mary helped John (to) cook the dinner. </a:t>
            </a:r>
          </a:p>
          <a:p>
            <a:r>
              <a:rPr lang="en-GB" dirty="0"/>
              <a:t>The frequency of help + bare infinitive has been increasing over the last two centuries, and the proportion of help + to-infinitive has been decreasing.</a:t>
            </a:r>
          </a:p>
          <a:p>
            <a:r>
              <a:rPr lang="en-GB" dirty="0"/>
              <a:t>help + bare infinitive is also considered to be more informal than help + (to) infinitive.</a:t>
            </a:r>
          </a:p>
          <a:p>
            <a:r>
              <a:rPr lang="en-GB" dirty="0"/>
              <a:t>English language use becomes more informal over time (Americanization?).</a:t>
            </a:r>
          </a:p>
          <a:p>
            <a:r>
              <a:rPr lang="en-GB" dirty="0"/>
              <a:t>Therefore, one may think that the increase of help + bare infinitive is due to the increase of informality, and there is no language change (only the more general change in style).</a:t>
            </a:r>
          </a:p>
          <a:p>
            <a:r>
              <a:rPr lang="en-GB" dirty="0"/>
              <a:t>In order to capture the separate effects of informality and time, we would need to test both simultaneously in a multivariate model.</a:t>
            </a:r>
          </a:p>
        </p:txBody>
      </p:sp>
    </p:spTree>
    <p:extLst>
      <p:ext uri="{BB962C8B-B14F-4D97-AF65-F5344CB8AC3E}">
        <p14:creationId xmlns:p14="http://schemas.microsoft.com/office/powerpoint/2010/main" val="29000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F0A7-0B0C-416E-A9A2-DACF1AE187DF}"/>
              </a:ext>
            </a:extLst>
          </p:cNvPr>
          <p:cNvSpPr>
            <a:spLocks noGrp="1"/>
          </p:cNvSpPr>
          <p:nvPr>
            <p:ph type="title"/>
          </p:nvPr>
        </p:nvSpPr>
        <p:spPr/>
        <p:txBody>
          <a:bodyPr/>
          <a:lstStyle/>
          <a:p>
            <a:r>
              <a:rPr lang="en-GB" dirty="0"/>
              <a:t>Dataset nerd revisited</a:t>
            </a:r>
          </a:p>
        </p:txBody>
      </p:sp>
      <p:sp>
        <p:nvSpPr>
          <p:cNvPr id="3" name="Content Placeholder 2">
            <a:extLst>
              <a:ext uri="{FF2B5EF4-FFF2-40B4-BE49-F238E27FC236}">
                <a16:creationId xmlns:a16="http://schemas.microsoft.com/office/drawing/2014/main" id="{13DDC9AC-48A0-4291-A247-5CDD0D69A9D5}"/>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colnames</a:t>
            </a:r>
            <a:r>
              <a:rPr lang="en-GB" sz="2400" b="1" dirty="0">
                <a:solidFill>
                  <a:srgbClr val="0000CC"/>
                </a:solidFill>
                <a:latin typeface="Courier New" panose="02070309020205020404" pitchFamily="49" charset="0"/>
                <a:cs typeface="Courier New" panose="02070309020205020404" pitchFamily="49" charset="0"/>
              </a:rPr>
              <a:t>(nerd)</a:t>
            </a:r>
          </a:p>
          <a:p>
            <a:pPr marL="0" indent="0">
              <a:buNone/>
            </a:pPr>
            <a:r>
              <a:rPr lang="pt-BR" sz="2400" dirty="0">
                <a:latin typeface="Courier New" panose="02070309020205020404" pitchFamily="49" charset="0"/>
                <a:cs typeface="Courier New" panose="02070309020205020404" pitchFamily="49" charset="0"/>
              </a:rPr>
              <a:t>1] "Noun"     "Num"      "Century"  "Register" "Eval" </a:t>
            </a:r>
            <a:endParaRPr lang="en-GB"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9092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DBB9-3276-436D-940F-16171CFF3811}"/>
              </a:ext>
            </a:extLst>
          </p:cNvPr>
          <p:cNvSpPr>
            <a:spLocks noGrp="1"/>
          </p:cNvSpPr>
          <p:nvPr>
            <p:ph type="title"/>
          </p:nvPr>
        </p:nvSpPr>
        <p:spPr/>
        <p:txBody>
          <a:bodyPr/>
          <a:lstStyle/>
          <a:p>
            <a:r>
              <a:rPr lang="en-GB" dirty="0"/>
              <a:t>Creating a tree</a:t>
            </a:r>
          </a:p>
        </p:txBody>
      </p:sp>
      <p:sp>
        <p:nvSpPr>
          <p:cNvPr id="3" name="Content Placeholder 2">
            <a:extLst>
              <a:ext uri="{FF2B5EF4-FFF2-40B4-BE49-F238E27FC236}">
                <a16:creationId xmlns:a16="http://schemas.microsoft.com/office/drawing/2014/main" id="{8ED46A83-70B2-426F-8C87-6846C5026802}"/>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library(party) #you need to install it first!</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a:t>
            </a:r>
            <a:r>
              <a:rPr lang="en-GB" sz="2400" b="1" dirty="0" err="1">
                <a:solidFill>
                  <a:srgbClr val="0000CC"/>
                </a:solidFill>
                <a:latin typeface="Courier New" panose="02070309020205020404" pitchFamily="49" charset="0"/>
                <a:cs typeface="Courier New" panose="02070309020205020404" pitchFamily="49" charset="0"/>
              </a:rPr>
              <a:t>nerd.ctree</a:t>
            </a:r>
            <a:r>
              <a:rPr lang="en-GB" sz="2400" b="1" dirty="0">
                <a:solidFill>
                  <a:srgbClr val="0000CC"/>
                </a:solidFill>
                <a:latin typeface="Courier New" panose="02070309020205020404" pitchFamily="49" charset="0"/>
                <a:cs typeface="Courier New" panose="02070309020205020404" pitchFamily="49" charset="0"/>
              </a:rPr>
              <a:t> &lt;- </a:t>
            </a:r>
            <a:r>
              <a:rPr lang="en-GB" sz="2400" b="1" dirty="0" err="1">
                <a:solidFill>
                  <a:srgbClr val="0000CC"/>
                </a:solidFill>
                <a:latin typeface="Courier New" panose="02070309020205020404" pitchFamily="49" charset="0"/>
                <a:cs typeface="Courier New" panose="02070309020205020404" pitchFamily="49" charset="0"/>
              </a:rPr>
              <a:t>ctree</a:t>
            </a:r>
            <a:r>
              <a:rPr lang="en-GB" sz="2400" b="1" dirty="0">
                <a:solidFill>
                  <a:srgbClr val="0000CC"/>
                </a:solidFill>
                <a:latin typeface="Courier New" panose="02070309020205020404" pitchFamily="49" charset="0"/>
                <a:cs typeface="Courier New" panose="02070309020205020404" pitchFamily="49" charset="0"/>
              </a:rPr>
              <a:t>(Noun ~ </a:t>
            </a:r>
            <a:r>
              <a:rPr lang="en-GB" sz="2400" b="1" dirty="0" err="1">
                <a:solidFill>
                  <a:srgbClr val="0000CC"/>
                </a:solidFill>
                <a:latin typeface="Courier New" panose="02070309020205020404" pitchFamily="49" charset="0"/>
                <a:cs typeface="Courier New" panose="02070309020205020404" pitchFamily="49" charset="0"/>
              </a:rPr>
              <a:t>Num</a:t>
            </a:r>
            <a:r>
              <a:rPr lang="en-GB" sz="2400" b="1" dirty="0">
                <a:solidFill>
                  <a:srgbClr val="0000CC"/>
                </a:solidFill>
                <a:latin typeface="Courier New" panose="02070309020205020404" pitchFamily="49" charset="0"/>
                <a:cs typeface="Courier New" panose="02070309020205020404" pitchFamily="49" charset="0"/>
              </a:rPr>
              <a:t> + Century + Register + </a:t>
            </a:r>
            <a:r>
              <a:rPr lang="en-GB" sz="2400" b="1" dirty="0" err="1">
                <a:solidFill>
                  <a:srgbClr val="0000CC"/>
                </a:solidFill>
                <a:latin typeface="Courier New" panose="02070309020205020404" pitchFamily="49" charset="0"/>
                <a:cs typeface="Courier New" panose="02070309020205020404" pitchFamily="49" charset="0"/>
              </a:rPr>
              <a:t>Eval</a:t>
            </a:r>
            <a:r>
              <a:rPr lang="en-GB" sz="2400" b="1" dirty="0">
                <a:solidFill>
                  <a:srgbClr val="0000CC"/>
                </a:solidFill>
                <a:latin typeface="Courier New" panose="02070309020205020404" pitchFamily="49" charset="0"/>
                <a:cs typeface="Courier New" panose="02070309020205020404" pitchFamily="49" charset="0"/>
              </a:rPr>
              <a:t>, data = nerd, controls = </a:t>
            </a:r>
            <a:r>
              <a:rPr lang="en-GB" sz="2400" b="1" dirty="0" err="1">
                <a:solidFill>
                  <a:srgbClr val="0000CC"/>
                </a:solidFill>
                <a:latin typeface="Courier New" panose="02070309020205020404" pitchFamily="49" charset="0"/>
                <a:cs typeface="Courier New" panose="02070309020205020404" pitchFamily="49" charset="0"/>
              </a:rPr>
              <a:t>ctree_control</a:t>
            </a:r>
            <a:r>
              <a:rPr lang="en-GB" sz="2400" b="1" dirty="0">
                <a:solidFill>
                  <a:srgbClr val="0000CC"/>
                </a:solidFill>
                <a:latin typeface="Courier New" panose="02070309020205020404" pitchFamily="49" charset="0"/>
                <a:cs typeface="Courier New" panose="02070309020205020404" pitchFamily="49" charset="0"/>
              </a:rPr>
              <a:t>(</a:t>
            </a:r>
            <a:r>
              <a:rPr lang="en-GB" sz="2400" b="1" dirty="0" err="1">
                <a:solidFill>
                  <a:srgbClr val="0000CC"/>
                </a:solidFill>
                <a:latin typeface="Courier New" panose="02070309020205020404" pitchFamily="49" charset="0"/>
                <a:cs typeface="Courier New" panose="02070309020205020404" pitchFamily="49" charset="0"/>
              </a:rPr>
              <a:t>testtype</a:t>
            </a:r>
            <a:r>
              <a:rPr lang="en-GB" sz="2400" b="1" dirty="0">
                <a:solidFill>
                  <a:srgbClr val="0000CC"/>
                </a:solidFill>
                <a:latin typeface="Courier New" panose="02070309020205020404" pitchFamily="49" charset="0"/>
                <a:cs typeface="Courier New" panose="02070309020205020404" pitchFamily="49" charset="0"/>
              </a:rPr>
              <a:t> = "</a:t>
            </a:r>
            <a:r>
              <a:rPr lang="en-GB" sz="2400" b="1" dirty="0" err="1">
                <a:solidFill>
                  <a:srgbClr val="0000CC"/>
                </a:solidFill>
                <a:latin typeface="Courier New" panose="02070309020205020404" pitchFamily="49" charset="0"/>
                <a:cs typeface="Courier New" panose="02070309020205020404" pitchFamily="49" charset="0"/>
              </a:rPr>
              <a:t>MonteCarlo</a:t>
            </a:r>
            <a:r>
              <a:rPr lang="en-GB" sz="2400" b="1" dirty="0">
                <a:solidFill>
                  <a:srgbClr val="0000CC"/>
                </a:solidFill>
                <a:latin typeface="Courier New" panose="02070309020205020404" pitchFamily="49" charset="0"/>
                <a:cs typeface="Courier New" panose="02070309020205020404" pitchFamily="49" charset="0"/>
              </a:rPr>
              <a:t>")) </a:t>
            </a:r>
            <a:r>
              <a:rPr lang="en-GB" sz="2400" dirty="0">
                <a:latin typeface="Courier New" panose="02070309020205020404" pitchFamily="49" charset="0"/>
                <a:cs typeface="Courier New" panose="02070309020205020404" pitchFamily="49" charset="0"/>
              </a:rPr>
              <a:t>#based on 9999 permutations</a:t>
            </a:r>
          </a:p>
          <a:p>
            <a:pPr marL="0" indent="0">
              <a:buNone/>
            </a:pPr>
            <a:r>
              <a:rPr lang="en-GB" sz="2400" b="1" dirty="0">
                <a:solidFill>
                  <a:srgbClr val="0000CC"/>
                </a:solidFill>
                <a:latin typeface="Courier New" panose="02070309020205020404" pitchFamily="49" charset="0"/>
                <a:cs typeface="Courier New" panose="02070309020205020404" pitchFamily="49" charset="0"/>
              </a:rPr>
              <a:t>&gt; plot(</a:t>
            </a:r>
            <a:r>
              <a:rPr lang="en-GB" sz="2400" b="1" dirty="0" err="1">
                <a:solidFill>
                  <a:srgbClr val="0000CC"/>
                </a:solidFill>
                <a:latin typeface="Courier New" panose="02070309020205020404" pitchFamily="49" charset="0"/>
                <a:cs typeface="Courier New" panose="02070309020205020404" pitchFamily="49" charset="0"/>
              </a:rPr>
              <a:t>nerd.ctree</a:t>
            </a:r>
            <a:r>
              <a:rPr lang="en-GB" sz="24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0350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5499-107D-44B8-B503-90B5ABF97E4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A6AF19C-C31A-4FEA-870D-136FCF56888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3268762-8DCF-44AE-B30E-5B498DC55992}"/>
              </a:ext>
            </a:extLst>
          </p:cNvPr>
          <p:cNvPicPr>
            <a:picLocks noChangeAspect="1"/>
          </p:cNvPicPr>
          <p:nvPr/>
        </p:nvPicPr>
        <p:blipFill>
          <a:blip r:embed="rId2"/>
          <a:stretch>
            <a:fillRect/>
          </a:stretch>
        </p:blipFill>
        <p:spPr>
          <a:xfrm>
            <a:off x="595312" y="514350"/>
            <a:ext cx="7953375" cy="5829300"/>
          </a:xfrm>
          <a:prstGeom prst="rect">
            <a:avLst/>
          </a:prstGeom>
        </p:spPr>
      </p:pic>
    </p:spTree>
    <p:extLst>
      <p:ext uri="{BB962C8B-B14F-4D97-AF65-F5344CB8AC3E}">
        <p14:creationId xmlns:p14="http://schemas.microsoft.com/office/powerpoint/2010/main" val="18265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A47F-D5F1-44D5-AB03-9074406B8899}"/>
              </a:ext>
            </a:extLst>
          </p:cNvPr>
          <p:cNvSpPr>
            <a:spLocks noGrp="1"/>
          </p:cNvSpPr>
          <p:nvPr>
            <p:ph type="title"/>
          </p:nvPr>
        </p:nvSpPr>
        <p:spPr/>
        <p:txBody>
          <a:bodyPr/>
          <a:lstStyle/>
          <a:p>
            <a:r>
              <a:rPr lang="en-GB" dirty="0"/>
              <a:t>Default settings</a:t>
            </a:r>
          </a:p>
        </p:txBody>
      </p:sp>
      <p:sp>
        <p:nvSpPr>
          <p:cNvPr id="3" name="Content Placeholder 2">
            <a:extLst>
              <a:ext uri="{FF2B5EF4-FFF2-40B4-BE49-F238E27FC236}">
                <a16:creationId xmlns:a16="http://schemas.microsoft.com/office/drawing/2014/main" id="{C42FEC4C-303F-4E36-9C99-FFE54C44F87D}"/>
              </a:ext>
            </a:extLst>
          </p:cNvPr>
          <p:cNvSpPr>
            <a:spLocks noGrp="1"/>
          </p:cNvSpPr>
          <p:nvPr>
            <p:ph idx="1"/>
          </p:nvPr>
        </p:nvSpPr>
        <p:spPr/>
        <p:txBody>
          <a:bodyPr/>
          <a:lstStyle/>
          <a:p>
            <a:r>
              <a:rPr lang="en-GB" dirty="0" err="1"/>
              <a:t>mincriterion</a:t>
            </a:r>
            <a:r>
              <a:rPr lang="en-GB" dirty="0"/>
              <a:t> = 0.95 (the p-values should be 0.05 and less)</a:t>
            </a:r>
          </a:p>
          <a:p>
            <a:r>
              <a:rPr lang="en-GB" dirty="0" err="1"/>
              <a:t>minsplit</a:t>
            </a:r>
            <a:r>
              <a:rPr lang="en-GB" dirty="0"/>
              <a:t> = 20 (the minimum number of observations to be considered for splitting)</a:t>
            </a:r>
          </a:p>
          <a:p>
            <a:r>
              <a:rPr lang="en-GB" dirty="0" err="1"/>
              <a:t>minbucket</a:t>
            </a:r>
            <a:r>
              <a:rPr lang="en-GB" dirty="0"/>
              <a:t> = 7 (the minimum number of observations in a terminal node)</a:t>
            </a:r>
          </a:p>
          <a:p>
            <a:r>
              <a:rPr lang="en-GB" dirty="0" err="1"/>
              <a:t>nresample</a:t>
            </a:r>
            <a:r>
              <a:rPr lang="en-GB" dirty="0"/>
              <a:t> = 9999 (number of samples for permutation) </a:t>
            </a:r>
          </a:p>
        </p:txBody>
      </p:sp>
    </p:spTree>
    <p:extLst>
      <p:ext uri="{BB962C8B-B14F-4D97-AF65-F5344CB8AC3E}">
        <p14:creationId xmlns:p14="http://schemas.microsoft.com/office/powerpoint/2010/main" val="172879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9320-3B37-48C0-92C5-A0162CA379B8}"/>
              </a:ext>
            </a:extLst>
          </p:cNvPr>
          <p:cNvSpPr>
            <a:spLocks noGrp="1"/>
          </p:cNvSpPr>
          <p:nvPr>
            <p:ph type="title"/>
          </p:nvPr>
        </p:nvSpPr>
        <p:spPr/>
        <p:txBody>
          <a:bodyPr/>
          <a:lstStyle/>
          <a:p>
            <a:r>
              <a:rPr lang="en-GB" dirty="0"/>
              <a:t>How to change the default settings</a:t>
            </a:r>
          </a:p>
        </p:txBody>
      </p:sp>
      <p:sp>
        <p:nvSpPr>
          <p:cNvPr id="3" name="Content Placeholder 2">
            <a:extLst>
              <a:ext uri="{FF2B5EF4-FFF2-40B4-BE49-F238E27FC236}">
                <a16:creationId xmlns:a16="http://schemas.microsoft.com/office/drawing/2014/main" id="{61691FA3-1187-4B68-9F78-A2C80488B74A}"/>
              </a:ext>
            </a:extLst>
          </p:cNvPr>
          <p:cNvSpPr>
            <a:spLocks noGrp="1"/>
          </p:cNvSpPr>
          <p:nvPr>
            <p:ph idx="1"/>
          </p:nvPr>
        </p:nvSpPr>
        <p:spPr/>
        <p:txBody>
          <a:bodyPr>
            <a:normAutofit/>
          </a:bodyPr>
          <a:lstStyle/>
          <a:p>
            <a:pPr marL="0" indent="0">
              <a:buNone/>
            </a:pPr>
            <a:r>
              <a:rPr lang="en-GB" sz="2400" b="1" dirty="0">
                <a:solidFill>
                  <a:srgbClr val="0000CC"/>
                </a:solidFill>
                <a:latin typeface="Courier New" panose="02070309020205020404" pitchFamily="49" charset="0"/>
                <a:cs typeface="Courier New" panose="02070309020205020404" pitchFamily="49" charset="0"/>
              </a:rPr>
              <a:t>&gt; nerd.ctree1 &lt;- </a:t>
            </a:r>
            <a:r>
              <a:rPr lang="en-GB" sz="2400" b="1" dirty="0" err="1">
                <a:solidFill>
                  <a:srgbClr val="0000CC"/>
                </a:solidFill>
                <a:latin typeface="Courier New" panose="02070309020205020404" pitchFamily="49" charset="0"/>
                <a:cs typeface="Courier New" panose="02070309020205020404" pitchFamily="49" charset="0"/>
              </a:rPr>
              <a:t>ctree</a:t>
            </a:r>
            <a:r>
              <a:rPr lang="en-GB" sz="2400" b="1" dirty="0">
                <a:solidFill>
                  <a:srgbClr val="0000CC"/>
                </a:solidFill>
                <a:latin typeface="Courier New" panose="02070309020205020404" pitchFamily="49" charset="0"/>
                <a:cs typeface="Courier New" panose="02070309020205020404" pitchFamily="49" charset="0"/>
              </a:rPr>
              <a:t>(Noun ~ </a:t>
            </a:r>
            <a:r>
              <a:rPr lang="en-GB" sz="2400" b="1" dirty="0" err="1">
                <a:solidFill>
                  <a:srgbClr val="0000CC"/>
                </a:solidFill>
                <a:latin typeface="Courier New" panose="02070309020205020404" pitchFamily="49" charset="0"/>
                <a:cs typeface="Courier New" panose="02070309020205020404" pitchFamily="49" charset="0"/>
              </a:rPr>
              <a:t>Num</a:t>
            </a:r>
            <a:r>
              <a:rPr lang="en-GB" sz="2400" b="1" dirty="0">
                <a:solidFill>
                  <a:srgbClr val="0000CC"/>
                </a:solidFill>
                <a:latin typeface="Courier New" panose="02070309020205020404" pitchFamily="49" charset="0"/>
                <a:cs typeface="Courier New" panose="02070309020205020404" pitchFamily="49" charset="0"/>
              </a:rPr>
              <a:t> + Century + Register + </a:t>
            </a:r>
            <a:r>
              <a:rPr lang="en-GB" sz="2400" b="1" dirty="0" err="1">
                <a:solidFill>
                  <a:srgbClr val="0000CC"/>
                </a:solidFill>
                <a:latin typeface="Courier New" panose="02070309020205020404" pitchFamily="49" charset="0"/>
                <a:cs typeface="Courier New" panose="02070309020205020404" pitchFamily="49" charset="0"/>
              </a:rPr>
              <a:t>Eval</a:t>
            </a:r>
            <a:r>
              <a:rPr lang="en-GB" sz="2400" b="1" dirty="0">
                <a:solidFill>
                  <a:srgbClr val="0000CC"/>
                </a:solidFill>
                <a:latin typeface="Courier New" panose="02070309020205020404" pitchFamily="49" charset="0"/>
                <a:cs typeface="Courier New" panose="02070309020205020404" pitchFamily="49" charset="0"/>
              </a:rPr>
              <a:t>, data = nerd, controls = </a:t>
            </a:r>
            <a:r>
              <a:rPr lang="en-GB" sz="2400" b="1" dirty="0" err="1">
                <a:solidFill>
                  <a:srgbClr val="0000CC"/>
                </a:solidFill>
                <a:latin typeface="Courier New" panose="02070309020205020404" pitchFamily="49" charset="0"/>
                <a:cs typeface="Courier New" panose="02070309020205020404" pitchFamily="49" charset="0"/>
              </a:rPr>
              <a:t>ctree_control</a:t>
            </a:r>
            <a:r>
              <a:rPr lang="en-GB" sz="2400" b="1" dirty="0">
                <a:solidFill>
                  <a:srgbClr val="0000CC"/>
                </a:solidFill>
                <a:latin typeface="Courier New" panose="02070309020205020404" pitchFamily="49" charset="0"/>
                <a:cs typeface="Courier New" panose="02070309020205020404" pitchFamily="49" charset="0"/>
              </a:rPr>
              <a:t>(</a:t>
            </a:r>
            <a:r>
              <a:rPr lang="en-GB" sz="2400" b="1" dirty="0" err="1">
                <a:solidFill>
                  <a:srgbClr val="0000CC"/>
                </a:solidFill>
                <a:latin typeface="Courier New" panose="02070309020205020404" pitchFamily="49" charset="0"/>
                <a:cs typeface="Courier New" panose="02070309020205020404" pitchFamily="49" charset="0"/>
              </a:rPr>
              <a:t>testtype</a:t>
            </a:r>
            <a:r>
              <a:rPr lang="en-GB" sz="2400" b="1" dirty="0">
                <a:solidFill>
                  <a:srgbClr val="0000CC"/>
                </a:solidFill>
                <a:latin typeface="Courier New" panose="02070309020205020404" pitchFamily="49" charset="0"/>
                <a:cs typeface="Courier New" panose="02070309020205020404" pitchFamily="49" charset="0"/>
              </a:rPr>
              <a:t> = "</a:t>
            </a:r>
            <a:r>
              <a:rPr lang="en-GB" sz="2400" b="1" dirty="0" err="1">
                <a:solidFill>
                  <a:srgbClr val="0000CC"/>
                </a:solidFill>
                <a:latin typeface="Courier New" panose="02070309020205020404" pitchFamily="49" charset="0"/>
                <a:cs typeface="Courier New" panose="02070309020205020404" pitchFamily="49" charset="0"/>
              </a:rPr>
              <a:t>MonteCarlo</a:t>
            </a:r>
            <a:r>
              <a:rPr lang="en-GB" sz="2400" b="1" dirty="0">
                <a:solidFill>
                  <a:srgbClr val="0000CC"/>
                </a:solidFill>
                <a:latin typeface="Courier New" panose="02070309020205020404" pitchFamily="49" charset="0"/>
                <a:cs typeface="Courier New" panose="02070309020205020404" pitchFamily="49" charset="0"/>
              </a:rPr>
              <a:t>", </a:t>
            </a:r>
            <a:r>
              <a:rPr lang="en-GB" sz="2400" b="1" dirty="0" err="1">
                <a:solidFill>
                  <a:srgbClr val="0000CC"/>
                </a:solidFill>
                <a:latin typeface="Courier New" panose="02070309020205020404" pitchFamily="49" charset="0"/>
                <a:cs typeface="Courier New" panose="02070309020205020404" pitchFamily="49" charset="0"/>
              </a:rPr>
              <a:t>mincriterion</a:t>
            </a:r>
            <a:r>
              <a:rPr lang="en-GB" sz="2400" b="1" dirty="0">
                <a:solidFill>
                  <a:srgbClr val="0000CC"/>
                </a:solidFill>
                <a:latin typeface="Courier New" panose="02070309020205020404" pitchFamily="49" charset="0"/>
                <a:cs typeface="Courier New" panose="02070309020205020404" pitchFamily="49" charset="0"/>
              </a:rPr>
              <a:t> = 0.9))</a:t>
            </a:r>
            <a:r>
              <a:rPr lang="en-GB" sz="2400" dirty="0">
                <a:latin typeface="Courier New" panose="02070309020205020404" pitchFamily="49" charset="0"/>
                <a:cs typeface="Courier New" panose="02070309020205020404" pitchFamily="49" charset="0"/>
              </a:rPr>
              <a:t> #change the significance level to </a:t>
            </a:r>
            <a:r>
              <a:rPr lang="en-GB" sz="2400" i="1" dirty="0">
                <a:latin typeface="Courier New" panose="02070309020205020404" pitchFamily="49" charset="0"/>
                <a:cs typeface="Courier New" panose="02070309020205020404" pitchFamily="49" charset="0"/>
              </a:rPr>
              <a:t>p</a:t>
            </a:r>
            <a:r>
              <a:rPr lang="en-GB" sz="2400" dirty="0">
                <a:latin typeface="Courier New" panose="02070309020205020404" pitchFamily="49" charset="0"/>
                <a:cs typeface="Courier New" panose="02070309020205020404" pitchFamily="49" charset="0"/>
              </a:rPr>
              <a:t> = 0.1 for exploratory purposes</a:t>
            </a:r>
          </a:p>
          <a:p>
            <a:pPr marL="0" indent="0">
              <a:buNone/>
            </a:pPr>
            <a:endParaRPr lang="en-GB" sz="2400" dirty="0">
              <a:solidFill>
                <a:srgbClr val="0000CC"/>
              </a:solidFill>
              <a:latin typeface="Courier New" panose="02070309020205020404" pitchFamily="49" charset="0"/>
              <a:cs typeface="Courier New" panose="02070309020205020404" pitchFamily="49" charset="0"/>
            </a:endParaRPr>
          </a:p>
          <a:p>
            <a:pPr marL="0" indent="0">
              <a:buNone/>
            </a:pPr>
            <a:r>
              <a:rPr lang="en-GB" sz="2400" b="1" dirty="0">
                <a:solidFill>
                  <a:srgbClr val="0000CC"/>
                </a:solidFill>
                <a:latin typeface="Courier New" panose="02070309020205020404" pitchFamily="49" charset="0"/>
                <a:cs typeface="Courier New" panose="02070309020205020404" pitchFamily="49" charset="0"/>
              </a:rPr>
              <a:t>&gt; plot(nerd.ctree1)</a:t>
            </a:r>
          </a:p>
        </p:txBody>
      </p:sp>
    </p:spTree>
    <p:extLst>
      <p:ext uri="{BB962C8B-B14F-4D97-AF65-F5344CB8AC3E}">
        <p14:creationId xmlns:p14="http://schemas.microsoft.com/office/powerpoint/2010/main" val="150964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53B-D953-4C1F-B338-69C1302B25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DA2F45-AB4E-4F29-B8AC-4E3B95555C3E}"/>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1082DB65-5E55-4DC0-B55E-B7EB25FD476A}"/>
              </a:ext>
            </a:extLst>
          </p:cNvPr>
          <p:cNvPicPr>
            <a:picLocks noChangeAspect="1"/>
          </p:cNvPicPr>
          <p:nvPr/>
        </p:nvPicPr>
        <p:blipFill>
          <a:blip r:embed="rId2"/>
          <a:stretch>
            <a:fillRect/>
          </a:stretch>
        </p:blipFill>
        <p:spPr>
          <a:xfrm>
            <a:off x="934720" y="341630"/>
            <a:ext cx="7345680" cy="6343650"/>
          </a:xfrm>
          <a:prstGeom prst="rect">
            <a:avLst/>
          </a:prstGeom>
        </p:spPr>
      </p:pic>
    </p:spTree>
    <p:extLst>
      <p:ext uri="{BB962C8B-B14F-4D97-AF65-F5344CB8AC3E}">
        <p14:creationId xmlns:p14="http://schemas.microsoft.com/office/powerpoint/2010/main" val="265330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t>Conditional inference trees</a:t>
            </a:r>
          </a:p>
          <a:p>
            <a:pPr marL="514350" indent="-514350">
              <a:buAutoNum type="arabicPeriod"/>
            </a:pPr>
            <a:r>
              <a:rPr lang="en-GB" dirty="0"/>
              <a:t>A case study: a multivariate analysis of nerd and geek</a:t>
            </a:r>
          </a:p>
        </p:txBody>
      </p:sp>
    </p:spTree>
    <p:extLst>
      <p:ext uri="{BB962C8B-B14F-4D97-AF65-F5344CB8AC3E}">
        <p14:creationId xmlns:p14="http://schemas.microsoft.com/office/powerpoint/2010/main" val="148176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6F3F-25C4-46B0-B002-4D4B7FEDD5EB}"/>
              </a:ext>
            </a:extLst>
          </p:cNvPr>
          <p:cNvSpPr>
            <a:spLocks noGrp="1"/>
          </p:cNvSpPr>
          <p:nvPr>
            <p:ph type="title"/>
          </p:nvPr>
        </p:nvSpPr>
        <p:spPr/>
        <p:txBody>
          <a:bodyPr/>
          <a:lstStyle/>
          <a:p>
            <a:r>
              <a:rPr lang="en-GB" dirty="0"/>
              <a:t>CART</a:t>
            </a:r>
          </a:p>
        </p:txBody>
      </p:sp>
      <p:sp>
        <p:nvSpPr>
          <p:cNvPr id="3" name="Content Placeholder 2">
            <a:extLst>
              <a:ext uri="{FF2B5EF4-FFF2-40B4-BE49-F238E27FC236}">
                <a16:creationId xmlns:a16="http://schemas.microsoft.com/office/drawing/2014/main" id="{13CFE91B-5AD0-49B3-9022-4434F055792B}"/>
              </a:ext>
            </a:extLst>
          </p:cNvPr>
          <p:cNvSpPr>
            <a:spLocks noGrp="1"/>
          </p:cNvSpPr>
          <p:nvPr>
            <p:ph idx="1"/>
          </p:nvPr>
        </p:nvSpPr>
        <p:spPr/>
        <p:txBody>
          <a:bodyPr/>
          <a:lstStyle/>
          <a:p>
            <a:r>
              <a:rPr lang="en-GB" dirty="0"/>
              <a:t>Allow to model the relationships between a response variable and different predictors</a:t>
            </a:r>
          </a:p>
          <a:p>
            <a:pPr lvl="1"/>
            <a:r>
              <a:rPr lang="en-GB" dirty="0"/>
              <a:t>E.g. Income depending on education, gender, work experience, etc.</a:t>
            </a:r>
          </a:p>
          <a:p>
            <a:pPr lvl="1"/>
            <a:r>
              <a:rPr lang="en-GB" dirty="0"/>
              <a:t>Reaction times based on word length and frequency</a:t>
            </a:r>
          </a:p>
          <a:p>
            <a:pPr lvl="1"/>
            <a:r>
              <a:rPr lang="en-GB" dirty="0"/>
              <a:t>The use of near-synonyms (e.g. nerd and geek) depending on contextual factors (evaluation, number, </a:t>
            </a:r>
            <a:r>
              <a:rPr lang="en-GB" dirty="0" err="1"/>
              <a:t>subcorpus</a:t>
            </a:r>
            <a:r>
              <a:rPr lang="en-GB" dirty="0"/>
              <a:t>, etc.)</a:t>
            </a:r>
          </a:p>
          <a:p>
            <a:r>
              <a:rPr lang="en-GB" dirty="0"/>
              <a:t>One can have categorical response (classification) or numeric (regression) and any kind of predictors (numeric and categorical).</a:t>
            </a:r>
          </a:p>
        </p:txBody>
      </p:sp>
    </p:spTree>
    <p:extLst>
      <p:ext uri="{BB962C8B-B14F-4D97-AF65-F5344CB8AC3E}">
        <p14:creationId xmlns:p14="http://schemas.microsoft.com/office/powerpoint/2010/main" val="361928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45E0-536B-46DE-9DD4-1E0410CA8722}"/>
              </a:ext>
            </a:extLst>
          </p:cNvPr>
          <p:cNvSpPr>
            <a:spLocks noGrp="1"/>
          </p:cNvSpPr>
          <p:nvPr>
            <p:ph type="title"/>
          </p:nvPr>
        </p:nvSpPr>
        <p:spPr/>
        <p:txBody>
          <a:bodyPr/>
          <a:lstStyle/>
          <a:p>
            <a:r>
              <a:rPr lang="en-GB" dirty="0"/>
              <a:t>Recursive binary partitioning</a:t>
            </a:r>
          </a:p>
        </p:txBody>
      </p:sp>
      <p:sp>
        <p:nvSpPr>
          <p:cNvPr id="3" name="Content Placeholder 2">
            <a:extLst>
              <a:ext uri="{FF2B5EF4-FFF2-40B4-BE49-F238E27FC236}">
                <a16:creationId xmlns:a16="http://schemas.microsoft.com/office/drawing/2014/main" id="{743FA0AF-EBDF-461D-9261-43AE08BED3B5}"/>
              </a:ext>
            </a:extLst>
          </p:cNvPr>
          <p:cNvSpPr>
            <a:spLocks noGrp="1"/>
          </p:cNvSpPr>
          <p:nvPr>
            <p:ph idx="1"/>
          </p:nvPr>
        </p:nvSpPr>
        <p:spPr/>
        <p:txBody>
          <a:bodyPr/>
          <a:lstStyle/>
          <a:p>
            <a:pPr marL="0" indent="0">
              <a:buNone/>
            </a:pPr>
            <a:r>
              <a:rPr lang="en-GB" dirty="0"/>
              <a:t>Step 1. The algorithm starts with the entire data set and picks up the predictor the most strongly associated with the response. </a:t>
            </a:r>
          </a:p>
          <a:p>
            <a:pPr marL="0" indent="0">
              <a:buNone/>
            </a:pPr>
            <a:r>
              <a:rPr lang="en-GB" dirty="0"/>
              <a:t>Step 2. The algorithm splits the data into two data sets (</a:t>
            </a:r>
            <a:r>
              <a:rPr lang="en-GB" dirty="0">
                <a:solidFill>
                  <a:srgbClr val="FF0000"/>
                </a:solidFill>
              </a:rPr>
              <a:t>binary</a:t>
            </a:r>
            <a:r>
              <a:rPr lang="en-GB" dirty="0"/>
              <a:t>) according to the values of that predictor (</a:t>
            </a:r>
            <a:r>
              <a:rPr lang="en-GB" dirty="0">
                <a:solidFill>
                  <a:srgbClr val="FF0000"/>
                </a:solidFill>
              </a:rPr>
              <a:t>partitioning</a:t>
            </a:r>
            <a:r>
              <a:rPr lang="en-GB" dirty="0"/>
              <a:t>).</a:t>
            </a:r>
          </a:p>
          <a:p>
            <a:pPr marL="0" indent="0">
              <a:buNone/>
            </a:pPr>
            <a:r>
              <a:rPr lang="en-GB" dirty="0"/>
              <a:t>Steps 1 and 2 are repeated again and again until a certain criterion is met (</a:t>
            </a:r>
            <a:r>
              <a:rPr lang="en-GB" dirty="0">
                <a:solidFill>
                  <a:srgbClr val="FF0000"/>
                </a:solidFill>
              </a:rPr>
              <a:t>recursive</a:t>
            </a:r>
            <a:r>
              <a:rPr lang="en-GB" dirty="0"/>
              <a:t>). </a:t>
            </a:r>
          </a:p>
        </p:txBody>
      </p:sp>
    </p:spTree>
    <p:extLst>
      <p:ext uri="{BB962C8B-B14F-4D97-AF65-F5344CB8AC3E}">
        <p14:creationId xmlns:p14="http://schemas.microsoft.com/office/powerpoint/2010/main" val="90256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solidFill>
                  <a:srgbClr val="0000CC"/>
                </a:solidFill>
              </a:rPr>
              <a:t>Conditional inference trees</a:t>
            </a:r>
          </a:p>
          <a:p>
            <a:pPr marL="514350" indent="-514350">
              <a:buAutoNum type="arabicPeriod"/>
            </a:pPr>
            <a:r>
              <a:rPr lang="en-GB" dirty="0"/>
              <a:t>A case study: a multivariate analysis of nerd and geek</a:t>
            </a:r>
          </a:p>
        </p:txBody>
      </p:sp>
    </p:spTree>
    <p:extLst>
      <p:ext uri="{BB962C8B-B14F-4D97-AF65-F5344CB8AC3E}">
        <p14:creationId xmlns:p14="http://schemas.microsoft.com/office/powerpoint/2010/main" val="272994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673A7-16EC-4087-AEC2-1FBB0236D1E9}"/>
              </a:ext>
            </a:extLst>
          </p:cNvPr>
          <p:cNvSpPr>
            <a:spLocks noGrp="1"/>
          </p:cNvSpPr>
          <p:nvPr>
            <p:ph type="title"/>
          </p:nvPr>
        </p:nvSpPr>
        <p:spPr/>
        <p:txBody>
          <a:bodyPr/>
          <a:lstStyle/>
          <a:p>
            <a:r>
              <a:rPr lang="en-GB" dirty="0"/>
              <a:t>Conditional inference trees</a:t>
            </a:r>
          </a:p>
        </p:txBody>
      </p:sp>
      <p:sp>
        <p:nvSpPr>
          <p:cNvPr id="3" name="Content Placeholder 2">
            <a:extLst>
              <a:ext uri="{FF2B5EF4-FFF2-40B4-BE49-F238E27FC236}">
                <a16:creationId xmlns:a16="http://schemas.microsoft.com/office/drawing/2014/main" id="{C4BC7992-D6ED-4A4F-A24A-34619C520503}"/>
              </a:ext>
            </a:extLst>
          </p:cNvPr>
          <p:cNvSpPr>
            <a:spLocks noGrp="1"/>
          </p:cNvSpPr>
          <p:nvPr>
            <p:ph idx="1"/>
          </p:nvPr>
        </p:nvSpPr>
        <p:spPr/>
        <p:txBody>
          <a:bodyPr/>
          <a:lstStyle/>
          <a:p>
            <a:r>
              <a:rPr lang="en-GB" dirty="0"/>
              <a:t>A specific algorithm for CART</a:t>
            </a:r>
          </a:p>
          <a:p>
            <a:r>
              <a:rPr lang="en-GB" dirty="0"/>
              <a:t>Works well with correlated predictors</a:t>
            </a:r>
          </a:p>
          <a:p>
            <a:r>
              <a:rPr lang="en-GB" dirty="0"/>
              <a:t>Can deal with missing values in predictors</a:t>
            </a:r>
          </a:p>
          <a:p>
            <a:r>
              <a:rPr lang="en-GB" dirty="0"/>
              <a:t>Uses and returns </a:t>
            </a:r>
            <a:r>
              <a:rPr lang="en-GB" i="1" dirty="0"/>
              <a:t>p</a:t>
            </a:r>
            <a:r>
              <a:rPr lang="en-GB" dirty="0"/>
              <a:t>-values: </a:t>
            </a:r>
          </a:p>
          <a:p>
            <a:pPr lvl="1"/>
            <a:r>
              <a:rPr lang="en-GB" dirty="0"/>
              <a:t>the splits are made in the predictor whose association/correlation with the response yields the smallest p-value. </a:t>
            </a:r>
          </a:p>
          <a:p>
            <a:pPr lvl="1"/>
            <a:r>
              <a:rPr lang="en-GB" dirty="0"/>
              <a:t>stops when no more associations/correlations between the response and predictors smaller than the significance level (0.05) can be found.</a:t>
            </a:r>
          </a:p>
        </p:txBody>
      </p:sp>
    </p:spTree>
    <p:extLst>
      <p:ext uri="{BB962C8B-B14F-4D97-AF65-F5344CB8AC3E}">
        <p14:creationId xmlns:p14="http://schemas.microsoft.com/office/powerpoint/2010/main" val="369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FD284-D0DD-4C06-B69B-ADB6C77DB65D}"/>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92F2402D-E54C-45DE-9E67-DE1452A10BBF}"/>
              </a:ext>
            </a:extLst>
          </p:cNvPr>
          <p:cNvSpPr>
            <a:spLocks noGrp="1"/>
          </p:cNvSpPr>
          <p:nvPr>
            <p:ph idx="1"/>
          </p:nvPr>
        </p:nvSpPr>
        <p:spPr/>
        <p:txBody>
          <a:bodyPr/>
          <a:lstStyle/>
          <a:p>
            <a:pPr marL="514350" indent="-514350">
              <a:buAutoNum type="arabicPeriod"/>
            </a:pPr>
            <a:r>
              <a:rPr lang="en-GB" dirty="0"/>
              <a:t>The main principles of CART</a:t>
            </a:r>
          </a:p>
          <a:p>
            <a:pPr marL="514350" indent="-514350">
              <a:buAutoNum type="arabicPeriod"/>
            </a:pPr>
            <a:r>
              <a:rPr lang="en-GB" dirty="0"/>
              <a:t>Conditional inference trees</a:t>
            </a:r>
          </a:p>
          <a:p>
            <a:pPr marL="514350" indent="-514350">
              <a:buAutoNum type="arabicPeriod"/>
            </a:pPr>
            <a:r>
              <a:rPr lang="en-GB" dirty="0">
                <a:solidFill>
                  <a:srgbClr val="0000CC"/>
                </a:solidFill>
              </a:rPr>
              <a:t>A case study: a multivariate analysis of nerd and geek</a:t>
            </a:r>
          </a:p>
          <a:p>
            <a:pPr marL="514350" indent="-514350">
              <a:buAutoNum type="arabicPeriod"/>
            </a:pPr>
            <a:endParaRPr lang="en-GB" dirty="0"/>
          </a:p>
        </p:txBody>
      </p:sp>
    </p:spTree>
    <p:extLst>
      <p:ext uri="{BB962C8B-B14F-4D97-AF65-F5344CB8AC3E}">
        <p14:creationId xmlns:p14="http://schemas.microsoft.com/office/powerpoint/2010/main" val="361733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25A1-5549-4D81-AF9D-D3E90D1AF461}"/>
              </a:ext>
            </a:extLst>
          </p:cNvPr>
          <p:cNvSpPr>
            <a:spLocks noGrp="1"/>
          </p:cNvSpPr>
          <p:nvPr>
            <p:ph type="title"/>
          </p:nvPr>
        </p:nvSpPr>
        <p:spPr/>
        <p:txBody>
          <a:bodyPr/>
          <a:lstStyle/>
          <a:p>
            <a:r>
              <a:rPr lang="en-GB" dirty="0"/>
              <a:t>Nerd and geek revisited</a:t>
            </a:r>
          </a:p>
        </p:txBody>
      </p:sp>
      <p:sp>
        <p:nvSpPr>
          <p:cNvPr id="3" name="Content Placeholder 2">
            <a:extLst>
              <a:ext uri="{FF2B5EF4-FFF2-40B4-BE49-F238E27FC236}">
                <a16:creationId xmlns:a16="http://schemas.microsoft.com/office/drawing/2014/main" id="{F25F9980-D0C3-4F05-A9E2-997AFC4ABF0B}"/>
              </a:ext>
            </a:extLst>
          </p:cNvPr>
          <p:cNvSpPr>
            <a:spLocks noGrp="1"/>
          </p:cNvSpPr>
          <p:nvPr>
            <p:ph idx="1"/>
          </p:nvPr>
        </p:nvSpPr>
        <p:spPr/>
        <p:txBody>
          <a:bodyPr>
            <a:normAutofit lnSpcReduction="10000"/>
          </a:bodyPr>
          <a:lstStyle/>
          <a:p>
            <a:r>
              <a:rPr lang="en-GB" dirty="0"/>
              <a:t>Yesterday, we tested the associations a) between the use of nerd or geek in COCA and the time period (XX or XXI century), and b) between the use of nerd or geek and evaluation in the contexts.</a:t>
            </a:r>
          </a:p>
          <a:p>
            <a:r>
              <a:rPr lang="en-GB" dirty="0"/>
              <a:t>But how to take into account many variables at once?</a:t>
            </a:r>
          </a:p>
          <a:p>
            <a:r>
              <a:rPr lang="en-GB" dirty="0"/>
              <a:t>We need multivariate statistics, such as CART.</a:t>
            </a:r>
          </a:p>
          <a:p>
            <a:r>
              <a:rPr lang="en-GB" dirty="0"/>
              <a:t>The noun (nerd or geek) will be the response variable, and the other variables will be tested as predictors that enable us to predict the speaker’s choice between nerd and geek. </a:t>
            </a:r>
          </a:p>
          <a:p>
            <a:endParaRPr lang="en-GB" dirty="0"/>
          </a:p>
        </p:txBody>
      </p:sp>
    </p:spTree>
    <p:extLst>
      <p:ext uri="{BB962C8B-B14F-4D97-AF65-F5344CB8AC3E}">
        <p14:creationId xmlns:p14="http://schemas.microsoft.com/office/powerpoint/2010/main" val="24446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8F21-F21A-45F8-8640-0180BB9C3536}"/>
              </a:ext>
            </a:extLst>
          </p:cNvPr>
          <p:cNvSpPr>
            <a:spLocks noGrp="1"/>
          </p:cNvSpPr>
          <p:nvPr>
            <p:ph type="title"/>
          </p:nvPr>
        </p:nvSpPr>
        <p:spPr/>
        <p:txBody>
          <a:bodyPr/>
          <a:lstStyle/>
          <a:p>
            <a:r>
              <a:rPr lang="en-GB" dirty="0"/>
              <a:t>Why multivariate?</a:t>
            </a:r>
          </a:p>
        </p:txBody>
      </p:sp>
      <p:sp>
        <p:nvSpPr>
          <p:cNvPr id="3" name="Content Placeholder 2">
            <a:extLst>
              <a:ext uri="{FF2B5EF4-FFF2-40B4-BE49-F238E27FC236}">
                <a16:creationId xmlns:a16="http://schemas.microsoft.com/office/drawing/2014/main" id="{C2BD11E2-3A94-47A4-B178-36F68378C3D5}"/>
              </a:ext>
            </a:extLst>
          </p:cNvPr>
          <p:cNvSpPr>
            <a:spLocks noGrp="1"/>
          </p:cNvSpPr>
          <p:nvPr>
            <p:ph idx="1"/>
          </p:nvPr>
        </p:nvSpPr>
        <p:spPr/>
        <p:txBody>
          <a:bodyPr/>
          <a:lstStyle/>
          <a:p>
            <a:r>
              <a:rPr lang="en-GB" dirty="0"/>
              <a:t>Indeed, why not test the associations pairwise? </a:t>
            </a:r>
          </a:p>
          <a:p>
            <a:r>
              <a:rPr lang="en-GB" dirty="0"/>
              <a:t>Imagine that the XXI century </a:t>
            </a:r>
            <a:r>
              <a:rPr lang="en-GB" dirty="0" err="1"/>
              <a:t>subcorpus</a:t>
            </a:r>
            <a:r>
              <a:rPr lang="en-GB" dirty="0"/>
              <a:t> may contain more positive contexts in general. That could explain why there are more uses of geek (which is more frequently used in positive contexts) in the XXI century data.</a:t>
            </a:r>
          </a:p>
          <a:p>
            <a:r>
              <a:rPr lang="en-GB" dirty="0"/>
              <a:t>We need to measure the effect of century while controlling for evaluation, and the effect of evaluation while controlling for century. </a:t>
            </a:r>
          </a:p>
        </p:txBody>
      </p:sp>
    </p:spTree>
    <p:extLst>
      <p:ext uri="{BB962C8B-B14F-4D97-AF65-F5344CB8AC3E}">
        <p14:creationId xmlns:p14="http://schemas.microsoft.com/office/powerpoint/2010/main" val="1988316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TotalTime>
  <Words>814</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Classification and regression trees</vt:lpstr>
      <vt:lpstr>Outline</vt:lpstr>
      <vt:lpstr>CART</vt:lpstr>
      <vt:lpstr>Recursive binary partitioning</vt:lpstr>
      <vt:lpstr>Outline</vt:lpstr>
      <vt:lpstr>Conditional inference trees</vt:lpstr>
      <vt:lpstr>Outline</vt:lpstr>
      <vt:lpstr>Nerd and geek revisited</vt:lpstr>
      <vt:lpstr>Why multivariate?</vt:lpstr>
      <vt:lpstr>Another example: help + (to) Inf</vt:lpstr>
      <vt:lpstr>Dataset nerd revisited</vt:lpstr>
      <vt:lpstr>Creating a tree</vt:lpstr>
      <vt:lpstr>PowerPoint Presentation</vt:lpstr>
      <vt:lpstr>Default settings</vt:lpstr>
      <vt:lpstr>How to change the default settings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5.  Classification and regression trees</dc:title>
  <dc:creator>Levshina Natalia</dc:creator>
  <cp:lastModifiedBy>Levshina Natalia</cp:lastModifiedBy>
  <cp:revision>16</cp:revision>
  <dcterms:created xsi:type="dcterms:W3CDTF">2017-06-28T18:26:02Z</dcterms:created>
  <dcterms:modified xsi:type="dcterms:W3CDTF">2019-05-15T20:57:31Z</dcterms:modified>
</cp:coreProperties>
</file>