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7" r:id="rId2"/>
    <p:sldId id="303" r:id="rId3"/>
    <p:sldId id="302" r:id="rId4"/>
    <p:sldId id="381" r:id="rId5"/>
    <p:sldId id="382" r:id="rId6"/>
    <p:sldId id="383" r:id="rId7"/>
    <p:sldId id="384" r:id="rId8"/>
    <p:sldId id="379" r:id="rId9"/>
    <p:sldId id="385" r:id="rId10"/>
    <p:sldId id="304" r:id="rId11"/>
    <p:sldId id="386" r:id="rId12"/>
    <p:sldId id="390" r:id="rId13"/>
    <p:sldId id="387" r:id="rId14"/>
    <p:sldId id="391" r:id="rId15"/>
    <p:sldId id="388" r:id="rId16"/>
    <p:sldId id="392" r:id="rId17"/>
    <p:sldId id="389" r:id="rId18"/>
    <p:sldId id="393" r:id="rId19"/>
    <p:sldId id="307" r:id="rId20"/>
    <p:sldId id="308" r:id="rId21"/>
    <p:sldId id="311" r:id="rId22"/>
    <p:sldId id="309" r:id="rId23"/>
    <p:sldId id="312" r:id="rId24"/>
    <p:sldId id="394" r:id="rId25"/>
    <p:sldId id="319" r:id="rId26"/>
    <p:sldId id="310" r:id="rId27"/>
    <p:sldId id="315" r:id="rId28"/>
    <p:sldId id="317" r:id="rId29"/>
    <p:sldId id="313" r:id="rId30"/>
    <p:sldId id="316" r:id="rId31"/>
    <p:sldId id="318" r:id="rId32"/>
    <p:sldId id="320" r:id="rId33"/>
    <p:sldId id="395" r:id="rId34"/>
    <p:sldId id="396" r:id="rId35"/>
    <p:sldId id="397" r:id="rId36"/>
    <p:sldId id="398" r:id="rId37"/>
    <p:sldId id="399" r:id="rId38"/>
    <p:sldId id="401" r:id="rId39"/>
    <p:sldId id="402" r:id="rId40"/>
    <p:sldId id="40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27FA-2BF7-473B-A5AE-D309961C685F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199D2-90E7-40AF-AE02-FF071C8EF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4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199D2-90E7-40AF-AE02-FF071C8EF0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8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81B-7FDC-4019-B503-E1A7838D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BE4BE-F7B3-45E9-9A4E-106D3D80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2A3B-E191-447E-8352-A709B5C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C748-3901-4C01-902D-DCF3DE91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D3CC-03A4-4367-A889-099F557D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050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24DC-9F5C-43CF-BB1F-10A707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300D7-F928-459E-9BD7-73FBDFC82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DFDA6-79BD-47CF-BC6D-F5110FA2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2BDC-7A42-4087-A533-39EBA23F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B920-E555-40F8-B9F0-2D2FAEC7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72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2065E-62C9-4214-807F-AB834D0C3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9D42D-809F-45FC-8CB3-63A991CC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504D-3FE2-4E6F-BBF1-5B10A1D7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9F9C-258C-4331-8589-1365F993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ABC6-6589-486E-8704-6078179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961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8CDA-248B-4C99-8452-F678B313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0B41-D70E-4BBF-BFD6-DF6280C9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E205-63D2-4489-9701-88C3008D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D57F-EE5A-49D1-BBF2-575494C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5C08-F6FC-4F40-AC25-D441CDF4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518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B2A0-44E4-46B1-943D-88BC28A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45CBC-D7E1-48C4-9643-A4E99A60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0E82D-8109-45BB-AC2A-879A0DA7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4F67-1C61-4D0F-B198-9F7BC02F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FF91-A2AB-4123-AFC1-5512EEAC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735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D707-622E-4F10-B638-92B5956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7F27-2AF1-4DDB-8F54-6DE020DE2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1FD14-A9C1-425E-8C25-F58D1336B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E4ECE-34B9-4305-9A2C-746CD69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6D00E-5C18-4C20-BF8E-437BDC96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0213B-252D-4041-81B1-CADA37E9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930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D74B-D571-4775-99B3-A511822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05F20-7788-4D33-91B6-B673CC8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DE0D2-BFFA-4603-8649-801AE11E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2916C-BC28-46F7-A024-05D0793B0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32C2D-D59B-4680-81CD-88019E734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A4922-9466-4F4F-9690-25586256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EC899-9833-4D87-96D1-B8F2F04E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567FD-DC5E-403D-AD4A-A2494076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47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464F-1C97-481D-8970-D96197D5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AA5B0-F56D-4E0C-BAA4-955A5A9E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E2F96-4F55-4679-B90F-4FDFEBF0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C3B3A-9A0E-4E6D-95B1-32FCA5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6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0A90A-47F9-42D1-9C0A-F10D2C6D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195C8-10DB-4C02-8B0D-D4CA3ED0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65B-BDDE-49B4-86AF-DAC77D64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646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229C-5B13-4801-AD39-A5264A96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948D-A808-4D75-8920-3131BF7C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5CD46-6BD4-4923-A2B9-2258B5627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21A34-453E-48ED-952B-CD33BC36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A142-FCB7-4A9F-9827-42F621BC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8C931-FC8F-4E74-9243-A3F91935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355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2F1A-4333-4893-B536-E1768773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FC612-4196-4A51-AC6D-B54930A9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3F300-9154-4A40-BECB-BF9EB87A8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0EB6-B5AF-4BF0-BC3B-95A559EF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C2AFF-1ADC-481D-ABB0-242557B9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5281F-64B8-477A-8521-4DFEC3FA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F7547-9882-454D-9FBF-6627FB45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0749D-95B1-4613-AB01-BC7E9E7A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5A4E-E89F-44A2-BEAB-E98DC76BC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C7398-BA8D-4738-9402-4CED468B1936}" type="datetimeFigureOut">
              <a:rPr lang="fr-BE" smtClean="0"/>
              <a:t>15-05-19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35D7-70BC-4EFA-BEF1-4825EC78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1728-F689-4F87-B09A-2ECAA4186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280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Introduction to regression analysis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Natalia Levshina © 2019</a:t>
            </a:r>
            <a:endParaRPr lang="fr-BE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1595" y="5754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Tallinn University</a:t>
            </a:r>
          </a:p>
          <a:p>
            <a:pPr algn="ctr"/>
            <a:r>
              <a:rPr lang="en-US" dirty="0"/>
              <a:t>May 14 - 18 2019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41733-88B5-4D10-8FB8-E698F1D1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B6B7F-117C-437A-9C05-DC859238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>
                <a:solidFill>
                  <a:srgbClr val="FF0000"/>
                </a:solidFill>
              </a:rPr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85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7040A02-7097-4AB6-9D59-DEEE03D82F15}"/>
              </a:ext>
            </a:extLst>
          </p:cNvPr>
          <p:cNvSpPr/>
          <p:nvPr/>
        </p:nvSpPr>
        <p:spPr>
          <a:xfrm>
            <a:off x="1835696" y="436510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6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>
                <a:solidFill>
                  <a:srgbClr val="FF0000"/>
                </a:solidFill>
              </a:rPr>
              <a:t>Slope: increase of y per unit of x on the line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22DA83-BB56-448E-8BED-3B5EF20691E0}"/>
              </a:ext>
            </a:extLst>
          </p:cNvPr>
          <p:cNvCxnSpPr>
            <a:cxnSpLocks/>
          </p:cNvCxnSpPr>
          <p:nvPr/>
        </p:nvCxnSpPr>
        <p:spPr>
          <a:xfrm>
            <a:off x="2411760" y="4509120"/>
            <a:ext cx="0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0275D4-653E-49CD-B215-B52CED07F2B8}"/>
              </a:ext>
            </a:extLst>
          </p:cNvPr>
          <p:cNvCxnSpPr>
            <a:cxnSpLocks/>
          </p:cNvCxnSpPr>
          <p:nvPr/>
        </p:nvCxnSpPr>
        <p:spPr>
          <a:xfrm>
            <a:off x="2627784" y="4437168"/>
            <a:ext cx="0" cy="50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3BF1DDA1-D732-46EA-9768-2448252ECCE5}"/>
              </a:ext>
            </a:extLst>
          </p:cNvPr>
          <p:cNvSpPr/>
          <p:nvPr/>
        </p:nvSpPr>
        <p:spPr>
          <a:xfrm>
            <a:off x="1619672" y="4293096"/>
            <a:ext cx="144016" cy="288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D3F7F3-8961-4AEB-BE44-9BCA115DC013}"/>
              </a:ext>
            </a:extLst>
          </p:cNvPr>
          <p:cNvCxnSpPr>
            <a:cxnSpLocks/>
          </p:cNvCxnSpPr>
          <p:nvPr/>
        </p:nvCxnSpPr>
        <p:spPr>
          <a:xfrm flipH="1">
            <a:off x="1835696" y="4509120"/>
            <a:ext cx="584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0134E8-F6D4-4092-84DC-2A1AA9C3F4A7}"/>
              </a:ext>
            </a:extLst>
          </p:cNvPr>
          <p:cNvCxnSpPr>
            <a:cxnSpLocks/>
          </p:cNvCxnSpPr>
          <p:nvPr/>
        </p:nvCxnSpPr>
        <p:spPr>
          <a:xfrm flipH="1">
            <a:off x="1821384" y="4365104"/>
            <a:ext cx="80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1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>
                <a:solidFill>
                  <a:srgbClr val="FF0000"/>
                </a:solidFill>
              </a:rPr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55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0134E8-F6D4-4092-84DC-2A1AA9C3F4A7}"/>
              </a:ext>
            </a:extLst>
          </p:cNvPr>
          <p:cNvCxnSpPr>
            <a:cxnSpLocks/>
          </p:cNvCxnSpPr>
          <p:nvPr/>
        </p:nvCxnSpPr>
        <p:spPr>
          <a:xfrm flipH="1">
            <a:off x="2267744" y="4149080"/>
            <a:ext cx="1008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3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>
                <a:solidFill>
                  <a:srgbClr val="FF0000"/>
                </a:solidFill>
              </a:rPr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3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0134E8-F6D4-4092-84DC-2A1AA9C3F4A7}"/>
              </a:ext>
            </a:extLst>
          </p:cNvPr>
          <p:cNvCxnSpPr>
            <a:cxnSpLocks/>
          </p:cNvCxnSpPr>
          <p:nvPr/>
        </p:nvCxnSpPr>
        <p:spPr>
          <a:xfrm flipV="1">
            <a:off x="4067944" y="3068960"/>
            <a:ext cx="0" cy="792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7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BCAC-39B3-49BB-B003-2ED01AE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52C9-AF40-453A-B2C7-C77E420E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 ~ cookies)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gain ~ cookies)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31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444F-6571-4E23-AD9A-47F93EDA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Post-Christmas blues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5A73-C111-4820-B2B2-0345B27D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57DAE0-679E-48AC-B3E4-2553CB28E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42794"/>
              </p:ext>
            </p:extLst>
          </p:nvPr>
        </p:nvGraphicFramePr>
        <p:xfrm>
          <a:off x="700657" y="1556792"/>
          <a:ext cx="7903791" cy="51947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4597">
                  <a:extLst>
                    <a:ext uri="{9D8B030D-6E8A-4147-A177-3AD203B41FA5}">
                      <a16:colId xmlns:a16="http://schemas.microsoft.com/office/drawing/2014/main" val="1678414045"/>
                    </a:ext>
                  </a:extLst>
                </a:gridCol>
                <a:gridCol w="2634597">
                  <a:extLst>
                    <a:ext uri="{9D8B030D-6E8A-4147-A177-3AD203B41FA5}">
                      <a16:colId xmlns:a16="http://schemas.microsoft.com/office/drawing/2014/main" val="2762966148"/>
                    </a:ext>
                  </a:extLst>
                </a:gridCol>
                <a:gridCol w="2634597">
                  <a:extLst>
                    <a:ext uri="{9D8B030D-6E8A-4147-A177-3AD203B41FA5}">
                      <a16:colId xmlns:a16="http://schemas.microsoft.com/office/drawing/2014/main" val="4232885157"/>
                    </a:ext>
                  </a:extLst>
                </a:gridCol>
              </a:tblGrid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Cookies eaten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Kilos gained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930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3699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609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5987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96291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3586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9478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4873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13296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90098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6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7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279E-B25C-4D7E-8D76-E1BA98D7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Intercept and slope in </a:t>
            </a:r>
            <a:r>
              <a:rPr lang="en-GB" dirty="0" err="1"/>
              <a:t>lm</a:t>
            </a:r>
            <a:r>
              <a:rPr lang="en-GB" dirty="0"/>
              <a:t>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9DC3-842B-49A6-83E1-E4DBE3270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Std.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value Pr(&gt;|t|)  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-0.23645    0.49341  -0.479   0.6446  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cookies      0.12143    0.04151   2.925   0.0191 *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894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83C7-4342-494E-BF7C-33510FA7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Fitted values of </a:t>
            </a:r>
            <a:r>
              <a:rPr lang="en-GB" dirty="0" err="1"/>
              <a:t>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4A56-181F-4DAB-9F27-BBB71657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fitted(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1          2          3          4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-0.2364469  0.1278442  0.3707050  0.6135658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5          6          7          8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0.8564266  0.9778570  1.3421481  1.7064393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9         10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1.9493001  2.1921609 </a:t>
            </a:r>
          </a:p>
        </p:txBody>
      </p:sp>
    </p:spTree>
    <p:extLst>
      <p:ext uri="{BB962C8B-B14F-4D97-AF65-F5344CB8AC3E}">
        <p14:creationId xmlns:p14="http://schemas.microsoft.com/office/powerpoint/2010/main" val="225100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C447-DD8F-4B8D-8D56-DF9FDC3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3BC3-F183-4E91-BB1A-F475A1EB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residuals(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1          2          3          4 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0.1364469  0.2721558 -1.0707050  1.0864342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5          6	 		7          8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0.4435734 -0.7778570 -0.5421481  0.7935607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9         10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-0.9493001  0.6078391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83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26D-9928-4D8E-88D9-7A6A7A32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Fitted, residuals and observed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33C8-1C23-4DEA-9620-D290B343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fitted	    residuals			gain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-0.2364469  	0.1364469		-0.1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0.1278442  	0.2721558		0.4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 0.3707050 	-1.0707050 		-0.7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  0.6135658  	1.0864342 		1.7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  0.8564266  	0.4435734		1.3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  0.9778570 	-0.7778570		0.2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   1.3421481 	-0.5421481		0.8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   1.7064393  	0.7935607		2.5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   1.9493001 	-0.9493001		1.0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 2.1921609  	0.6078391		2.8</a:t>
            </a:r>
          </a:p>
        </p:txBody>
      </p:sp>
    </p:spTree>
    <p:extLst>
      <p:ext uri="{BB962C8B-B14F-4D97-AF65-F5344CB8AC3E}">
        <p14:creationId xmlns:p14="http://schemas.microsoft.com/office/powerpoint/2010/main" val="4177775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AD07-7C02-4F4C-818B-4D36EF92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magic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7FA9-A5FB-42BD-8882-03578DA5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Fitted value of y = intercept + slope*value of x</a:t>
            </a:r>
          </a:p>
          <a:p>
            <a:pPr marL="0" indent="0" algn="ctr">
              <a:buNone/>
            </a:pPr>
            <a:r>
              <a:rPr lang="en-GB" dirty="0"/>
              <a:t>ȳ = </a:t>
            </a:r>
            <a:r>
              <a:rPr lang="el-GR" dirty="0"/>
              <a:t>α</a:t>
            </a:r>
            <a:r>
              <a:rPr lang="en-GB" dirty="0"/>
              <a:t> + </a:t>
            </a:r>
            <a:r>
              <a:rPr lang="el-GR" dirty="0"/>
              <a:t>β</a:t>
            </a:r>
            <a:r>
              <a:rPr lang="en-GB" dirty="0"/>
              <a:t>x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0bserved value of y = intercept + slope * value of x + residual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y = ȳ  + </a:t>
            </a:r>
            <a:r>
              <a:rPr lang="el-GR" dirty="0"/>
              <a:t>ε</a:t>
            </a:r>
            <a:r>
              <a:rPr lang="en-GB" dirty="0"/>
              <a:t> = </a:t>
            </a:r>
            <a:r>
              <a:rPr lang="el-GR" dirty="0"/>
              <a:t>α</a:t>
            </a:r>
            <a:r>
              <a:rPr lang="en-GB" dirty="0"/>
              <a:t> + </a:t>
            </a:r>
            <a:r>
              <a:rPr lang="el-GR" dirty="0"/>
              <a:t>β</a:t>
            </a:r>
            <a:r>
              <a:rPr lang="en-GB" dirty="0"/>
              <a:t>x + </a:t>
            </a:r>
            <a:r>
              <a:rPr lang="el-GR" dirty="0"/>
              <a:t>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794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17C0-D71A-4F52-8F9E-B4A943BF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good is the 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7615-CBB7-4341-BE00-49057B86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0.5169	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Adjusted R-squared:  0.4565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R-squared equals Pearson’s correlation coefficients (one predictor):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(gain, cookies)^2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0.5168564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Adjusted R-squared is usually a more realistic estimate. It may be substantially smaller if </a:t>
            </a:r>
          </a:p>
          <a:p>
            <a:pPr marL="0" indent="0">
              <a:buNone/>
            </a:pPr>
            <a:r>
              <a:rPr lang="en-GB" dirty="0"/>
              <a:t>	a) there are many useless predictors</a:t>
            </a:r>
          </a:p>
          <a:p>
            <a:pPr marL="0" indent="0">
              <a:buNone/>
            </a:pPr>
            <a:r>
              <a:rPr lang="en-GB" dirty="0"/>
              <a:t>	b) the model overfits the data, e.g. due to small sample size, like 	here. </a:t>
            </a:r>
          </a:p>
        </p:txBody>
      </p:sp>
    </p:spTree>
    <p:extLst>
      <p:ext uri="{BB962C8B-B14F-4D97-AF65-F5344CB8AC3E}">
        <p14:creationId xmlns:p14="http://schemas.microsoft.com/office/powerpoint/2010/main" val="73136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F597-11B4-471C-ABC6-E0CE88C4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DD89-EDB1-4EE1-BEED-A061909B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But, some of our friends also did sports regularly, and some didn’t.</a:t>
            </a:r>
          </a:p>
        </p:txBody>
      </p:sp>
    </p:spTree>
    <p:extLst>
      <p:ext uri="{BB962C8B-B14F-4D97-AF65-F5344CB8AC3E}">
        <p14:creationId xmlns:p14="http://schemas.microsoft.com/office/powerpoint/2010/main" val="1349022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07F5-3798-4B39-98AE-7D0279A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26A5-D183-40D8-AFB6-30877A2A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FF10CE-707E-4105-B97E-A6FF69291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555"/>
              </p:ext>
            </p:extLst>
          </p:nvPr>
        </p:nvGraphicFramePr>
        <p:xfrm>
          <a:off x="628650" y="836712"/>
          <a:ext cx="7903792" cy="5423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5948">
                  <a:extLst>
                    <a:ext uri="{9D8B030D-6E8A-4147-A177-3AD203B41FA5}">
                      <a16:colId xmlns:a16="http://schemas.microsoft.com/office/drawing/2014/main" val="1678414045"/>
                    </a:ext>
                  </a:extLst>
                </a:gridCol>
                <a:gridCol w="1975948">
                  <a:extLst>
                    <a:ext uri="{9D8B030D-6E8A-4147-A177-3AD203B41FA5}">
                      <a16:colId xmlns:a16="http://schemas.microsoft.com/office/drawing/2014/main" val="2762966148"/>
                    </a:ext>
                  </a:extLst>
                </a:gridCol>
                <a:gridCol w="1975948">
                  <a:extLst>
                    <a:ext uri="{9D8B030D-6E8A-4147-A177-3AD203B41FA5}">
                      <a16:colId xmlns:a16="http://schemas.microsoft.com/office/drawing/2014/main" val="4232885157"/>
                    </a:ext>
                  </a:extLst>
                </a:gridCol>
                <a:gridCol w="1975948">
                  <a:extLst>
                    <a:ext uri="{9D8B030D-6E8A-4147-A177-3AD203B41FA5}">
                      <a16:colId xmlns:a16="http://schemas.microsoft.com/office/drawing/2014/main" val="1409053655"/>
                    </a:ext>
                  </a:extLst>
                </a:gridCol>
              </a:tblGrid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Cookies eaten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Kilos gained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930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3699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609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5987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96291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3586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9478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4873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13296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90098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6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038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21DA-D281-4E29-8C41-608C9980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2622-7ABB-4BD9-B746-12393C2E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387B0-ADD8-48B1-8AF3-A8A76CFD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04124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4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6016-1D1D-4EAC-BC7B-341F3848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represent them in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FA55-2690-4801-BCE2-6E9E6EAB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dummy variables, representing categories as numbers.</a:t>
            </a:r>
          </a:p>
          <a:p>
            <a:r>
              <a:rPr lang="en-GB" dirty="0"/>
              <a:t>There are several ways of representing categorical variables in R.</a:t>
            </a:r>
          </a:p>
          <a:p>
            <a:r>
              <a:rPr lang="en-GB" dirty="0"/>
              <a:t>The default is so-called treatment contrasts. </a:t>
            </a:r>
          </a:p>
          <a:p>
            <a:r>
              <a:rPr lang="en-GB" dirty="0"/>
              <a:t>Binary variable: reference level = 0, the other  = 1:</a:t>
            </a:r>
          </a:p>
          <a:p>
            <a:pPr lvl="1"/>
            <a:r>
              <a:rPr lang="en-GB" dirty="0"/>
              <a:t>one coefficient which shows the difference between the reference level and the other one.</a:t>
            </a:r>
          </a:p>
          <a:p>
            <a:r>
              <a:rPr lang="en-GB" dirty="0"/>
              <a:t>More than two values: Reference level = 0, each of the rest = 1</a:t>
            </a:r>
          </a:p>
          <a:p>
            <a:pPr lvl="1"/>
            <a:r>
              <a:rPr lang="en-GB" dirty="0"/>
              <a:t>One coefficient for each level with the exception of the reference level, each shows the difference between the given level and the reference level. </a:t>
            </a:r>
          </a:p>
        </p:txBody>
      </p:sp>
    </p:spTree>
    <p:extLst>
      <p:ext uri="{BB962C8B-B14F-4D97-AF65-F5344CB8AC3E}">
        <p14:creationId xmlns:p14="http://schemas.microsoft.com/office/powerpoint/2010/main" val="377382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4FC-61AC-4DC8-9B1D-D126BFAB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379E-F84C-4723-9ECF-E18207AD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2AC1E-AF36-46A2-AECB-189A6828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53166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54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199-77A3-448B-BAC6-28DFEBC4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Treatment contrasts with </a:t>
            </a:r>
            <a:r>
              <a:rPr lang="en-GB" dirty="0" err="1"/>
              <a:t>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68B1-1078-44A7-A01D-341D3FD6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xmas_lm1 &lt;- </a:t>
            </a:r>
            <a:r>
              <a:rPr lang="en-GB" sz="19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1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 ~ sports)</a:t>
            </a:r>
          </a:p>
          <a:p>
            <a:pPr marL="0" indent="0">
              <a:buNone/>
            </a:pPr>
            <a:r>
              <a:rPr lang="en-GB" sz="1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summary(xmas_lm1)</a:t>
            </a:r>
          </a:p>
          <a:p>
            <a:pPr marL="0" indent="0">
              <a:buNone/>
            </a:pPr>
            <a:endParaRPr lang="en-GB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GB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</a:t>
            </a: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1.5833     0.3514   4.505  0.00199 **</a:t>
            </a:r>
          </a:p>
          <a:p>
            <a:pPr marL="0" indent="0">
              <a:buNone/>
            </a:pP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sportsYes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-1.4833     0.5557  -2.669  0.02839 * </a:t>
            </a: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816355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E626-7193-438C-9446-AF23F269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Interpreting the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343D-0B7B-4583-961C-C2F6CA3F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aggregate(gain ~ sports, FUN = mean)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sports     gain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No 1.583333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Yes 0.100000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1.583333 - 0.1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1.483333</a:t>
            </a:r>
          </a:p>
        </p:txBody>
      </p:sp>
    </p:spTree>
    <p:extLst>
      <p:ext uri="{BB962C8B-B14F-4D97-AF65-F5344CB8AC3E}">
        <p14:creationId xmlns:p14="http://schemas.microsoft.com/office/powerpoint/2010/main" val="3566507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F3D0-D87D-480F-B752-F09D0CEB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B811-4F3F-4A15-98D1-3D51313C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xmas2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 ~ cookies + sports)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summary(xmas2)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0.45842    0.40927   1.120   0.2996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cookies      0.09926    0.02968   3.344   0.0124 *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sportsYes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-1.17729    0.37977  -3.100   0.0173 *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964353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9D55-F56E-4332-BAFB-0338DF07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linguistic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3DBB-E6A0-4C71-A2CB-BEFD6DBB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 linguistic properties influence how people rate films?</a:t>
            </a:r>
          </a:p>
          <a:p>
            <a:r>
              <a:rPr lang="en-US" sz="2400" dirty="0"/>
              <a:t>For example, verbosity, length of words, etc.?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E2F5-E8DB-4269-BA40-57B3F480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films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3F24-8DDA-4E60-BF1B-88A377D1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str(films)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':	37 obs. of  11 variables: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$ Name          : Factor w/ 40 levels "A Beautiful Mind",..: 29 3 4 5 7 9 10 13 33 18 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$ Score         : num  7.7 5.7 3.7 7.8 7.3 6.6 7.5 8.8 7.9 7.6 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$ Year          : num  2004 2011 1997 1999 2013 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$ Comedy        : Factor w/ 2 levels 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": 1 2 1 2 2 2 1 1 1 2 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$ Action        : Factor w/ 2 levels 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": 1 1 2 1 1 1 1 1 1 2 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SciFi_Fantasy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: Factor w/ 2 levels 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": 2 1 2 2 1 2 1 1 2 1 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$ Words         : int  5795 7125 3840 5690 8559 5375 4867 9649 5554 6551 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$ Char          : int  21224 26606 14921 21619 30610 20666 18095 36663 20219 24415 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$ Duration      : num  113 92 125 113 98 115 104 139 169 117 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MeanWordLength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num  3.66 3.73 3.89 3.8 3.58 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$ Verbosity     : num  109 223 768 107 225 ...</a:t>
            </a:r>
          </a:p>
        </p:txBody>
      </p:sp>
    </p:spTree>
    <p:extLst>
      <p:ext uri="{BB962C8B-B14F-4D97-AF65-F5344CB8AC3E}">
        <p14:creationId xmlns:p14="http://schemas.microsoft.com/office/powerpoint/2010/main" val="3677649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3E15-98BA-4483-BD60-B259DD7B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model with all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5316-CA27-4D65-8833-24DAEC35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(Score ~ Duration + Year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MeanWordLength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Verbosity + Comedy + Action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SciFi_Fantasy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 = films)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25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004A-B250-4374-A663-15F3D5BD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 of </a:t>
            </a:r>
            <a:r>
              <a:rPr lang="en-US" dirty="0" err="1"/>
              <a:t>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FD21-A92C-4FD0-AF62-F58B6D46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summary(m1)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Std. Error t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94.0252289 53.7352952   1.750 0.090732 .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          0.0340709  0.0088745   3.839 0.000618 ***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Year             -0.0484050  0.0267286  -1.811 0.080515 . 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MeanWordLength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1.9418453  1.4962170   1.298 0.204572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Verbosity        -0.0030453  0.0008436  -3.610 0.001140 **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ComedyYes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0.0857539  0.4387052   0.195 0.846388   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-0.5359758  0.3843188  -1.395 0.173725   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SciFi_FantasyYes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-0.4933793  0.4108782  -1.201 0.239548    </a:t>
            </a:r>
          </a:p>
        </p:txBody>
      </p:sp>
    </p:spTree>
    <p:extLst>
      <p:ext uri="{BB962C8B-B14F-4D97-AF65-F5344CB8AC3E}">
        <p14:creationId xmlns:p14="http://schemas.microsoft.com/office/powerpoint/2010/main" val="3048286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F9C1-0A56-473D-B3CE-44F12726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6ED3-310A-4B29-9A86-D839B487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&lt;-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(Score ~ Duration*Verbosity + Year*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MeanWordLength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 = films)</a:t>
            </a:r>
          </a:p>
          <a:p>
            <a:pPr marL="0" indent="0">
              <a:buNone/>
            </a:pPr>
            <a:endParaRPr lang="en-GB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In order to interpret the interactions, you’ll need to install first package </a:t>
            </a:r>
            <a:r>
              <a:rPr lang="en-GB" sz="2400" dirty="0" err="1">
                <a:cs typeface="Courier New" panose="02070309020205020404" pitchFamily="49" charset="0"/>
              </a:rPr>
              <a:t>visreg</a:t>
            </a:r>
            <a:r>
              <a:rPr lang="en-GB" sz="2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GB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(m2,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MeanWordLength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by = "Year", breaks = 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13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4FA3-0DE7-4174-A5C7-23896582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3AA-0B3F-40A3-8951-CD2138B6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F466C-4105-47A1-AA85-CA480B6AA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24744"/>
            <a:ext cx="5193199" cy="43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86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2B35-AD81-43B8-9A30-C25B709C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4942-C783-4B78-A635-DEA7130B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Visualize and interpret the interaction between verbosity and duration.</a:t>
            </a:r>
          </a:p>
        </p:txBody>
      </p:sp>
    </p:spTree>
    <p:extLst>
      <p:ext uri="{BB962C8B-B14F-4D97-AF65-F5344CB8AC3E}">
        <p14:creationId xmlns:p14="http://schemas.microsoft.com/office/powerpoint/2010/main" val="403692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532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0300-2592-4034-8C16-94BD48F6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fit: R 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11E4-E947-4D33-922A-9687999E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summary(m2)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0.798 on 30 degrees of freedom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0.6304,	Adjusted R-squared:  0.5565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8.527 on 6 and 30 DF,  p-value: 1.909e-05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44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4FC-61AC-4DC8-9B1D-D126BFAB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379E-F84C-4723-9ECF-E18207AD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2AC1E-AF36-46A2-AECB-189A6828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53166"/>
            <a:ext cx="6505117" cy="504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422647-5430-457D-BD4A-AA97990C2CFB}"/>
              </a:ext>
            </a:extLst>
          </p:cNvPr>
          <p:cNvSpPr/>
          <p:nvPr/>
        </p:nvSpPr>
        <p:spPr>
          <a:xfrm rot="16200000">
            <a:off x="367758" y="2897167"/>
            <a:ext cx="2016224" cy="6316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0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>
                <a:solidFill>
                  <a:srgbClr val="FF0000"/>
                </a:solidFill>
              </a:rPr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2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4FC-61AC-4DC8-9B1D-D126BFAB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379E-F84C-4723-9ECF-E18207AD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2AC1E-AF36-46A2-AECB-189A6828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53166"/>
            <a:ext cx="6505117" cy="504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422647-5430-457D-BD4A-AA97990C2CFB}"/>
              </a:ext>
            </a:extLst>
          </p:cNvPr>
          <p:cNvSpPr/>
          <p:nvPr/>
        </p:nvSpPr>
        <p:spPr>
          <a:xfrm>
            <a:off x="3707904" y="5235450"/>
            <a:ext cx="2016224" cy="6316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5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32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</TotalTime>
  <Words>1658</Words>
  <Application>Microsoft Office PowerPoint</Application>
  <PresentationFormat>On-screen Show (4:3)</PresentationFormat>
  <Paragraphs>303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 Introduction to regression analysis</vt:lpstr>
      <vt:lpstr>Post-Christmas blues</vt:lpstr>
      <vt:lpstr>PowerPoint Presentation</vt:lpstr>
      <vt:lpstr>Fundamental concepts of regression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Linear regression with R</vt:lpstr>
      <vt:lpstr>Intercept and slope in lm summary</vt:lpstr>
      <vt:lpstr>Fitted values of lm</vt:lpstr>
      <vt:lpstr>Residuals</vt:lpstr>
      <vt:lpstr>Fitted, residuals and observed values</vt:lpstr>
      <vt:lpstr>The magic of linear regression</vt:lpstr>
      <vt:lpstr>How good is the fit?</vt:lpstr>
      <vt:lpstr>Categorical predictors</vt:lpstr>
      <vt:lpstr>PowerPoint Presentation</vt:lpstr>
      <vt:lpstr>PowerPoint Presentation</vt:lpstr>
      <vt:lpstr>How to represent them in regression?</vt:lpstr>
      <vt:lpstr>Treatment contrasts with lm</vt:lpstr>
      <vt:lpstr>Interpreting the coefficient</vt:lpstr>
      <vt:lpstr>Multiple regression</vt:lpstr>
      <vt:lpstr>A more linguistic example</vt:lpstr>
      <vt:lpstr>Dataset films</vt:lpstr>
      <vt:lpstr>First model with all predictors</vt:lpstr>
      <vt:lpstr>Coefficients of lm</vt:lpstr>
      <vt:lpstr>A model with interactions</vt:lpstr>
      <vt:lpstr>PowerPoint Presentation</vt:lpstr>
      <vt:lpstr>Exercise</vt:lpstr>
      <vt:lpstr>Goodness of fit: R squared</vt:lpstr>
    </vt:vector>
  </TitlesOfParts>
  <Company>Université Catholique de Louvain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5 Logistic regression</dc:title>
  <dc:creator>SIWS</dc:creator>
  <cp:lastModifiedBy>Levshina Natalia</cp:lastModifiedBy>
  <cp:revision>131</cp:revision>
  <dcterms:created xsi:type="dcterms:W3CDTF">2015-05-27T11:16:39Z</dcterms:created>
  <dcterms:modified xsi:type="dcterms:W3CDTF">2019-05-15T20:51:55Z</dcterms:modified>
</cp:coreProperties>
</file>