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258" r:id="rId3"/>
    <p:sldId id="259" r:id="rId4"/>
    <p:sldId id="260" r:id="rId5"/>
    <p:sldId id="261" r:id="rId6"/>
    <p:sldId id="262" r:id="rId7"/>
    <p:sldId id="264" r:id="rId8"/>
    <p:sldId id="265" r:id="rId9"/>
    <p:sldId id="266" r:id="rId10"/>
    <p:sldId id="267" r:id="rId11"/>
    <p:sldId id="263" r:id="rId12"/>
    <p:sldId id="268" r:id="rId13"/>
    <p:sldId id="269" r:id="rId14"/>
    <p:sldId id="271" r:id="rId15"/>
    <p:sldId id="272" r:id="rId16"/>
    <p:sldId id="273" r:id="rId17"/>
    <p:sldId id="276" r:id="rId18"/>
    <p:sldId id="274" r:id="rId19"/>
    <p:sldId id="277" r:id="rId20"/>
    <p:sldId id="278" r:id="rId21"/>
    <p:sldId id="279" r:id="rId22"/>
    <p:sldId id="324" r:id="rId23"/>
    <p:sldId id="293" r:id="rId24"/>
    <p:sldId id="294"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10" r:id="rId38"/>
    <p:sldId id="312" r:id="rId39"/>
    <p:sldId id="313" r:id="rId40"/>
    <p:sldId id="314" r:id="rId41"/>
    <p:sldId id="315" r:id="rId42"/>
    <p:sldId id="316" r:id="rId43"/>
    <p:sldId id="317" r:id="rId44"/>
    <p:sldId id="319" r:id="rId45"/>
    <p:sldId id="320" r:id="rId46"/>
    <p:sldId id="321" r:id="rId47"/>
    <p:sldId id="325"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7" autoAdjust="0"/>
    <p:restoredTop sz="94660"/>
  </p:normalViewPr>
  <p:slideViewPr>
    <p:cSldViewPr snapToGrid="0">
      <p:cViewPr varScale="1">
        <p:scale>
          <a:sx n="63" d="100"/>
          <a:sy n="63" d="100"/>
        </p:scale>
        <p:origin x="12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50263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1094612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63641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57ECEF-C738-440A-B12B-9316EAAEB1D4}"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110665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57ECEF-C738-440A-B12B-9316EAAEB1D4}" type="datetimeFigureOut">
              <a:rPr lang="en-GB" smtClean="0"/>
              <a:t>07/03/2018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63682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57ECEF-C738-440A-B12B-9316EAAEB1D4}"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299995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57ECEF-C738-440A-B12B-9316EAAEB1D4}" type="datetimeFigureOut">
              <a:rPr lang="en-GB" smtClean="0"/>
              <a:t>07/03/2018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1442979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57ECEF-C738-440A-B12B-9316EAAEB1D4}" type="datetimeFigureOut">
              <a:rPr lang="en-GB" smtClean="0"/>
              <a:t>07/03/2018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296949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7ECEF-C738-440A-B12B-9316EAAEB1D4}" type="datetimeFigureOut">
              <a:rPr lang="en-GB" smtClean="0"/>
              <a:t>07/03/2018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262509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57ECEF-C738-440A-B12B-9316EAAEB1D4}"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41604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57ECEF-C738-440A-B12B-9316EAAEB1D4}" type="datetimeFigureOut">
              <a:rPr lang="en-GB" smtClean="0"/>
              <a:t>07/03/2018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2C766CF-4D0A-491A-AC45-15F3F81F0E3F}" type="slidenum">
              <a:rPr lang="en-GB" smtClean="0"/>
              <a:t>‹#›</a:t>
            </a:fld>
            <a:endParaRPr lang="en-GB"/>
          </a:p>
        </p:txBody>
      </p:sp>
    </p:spTree>
    <p:extLst>
      <p:ext uri="{BB962C8B-B14F-4D97-AF65-F5344CB8AC3E}">
        <p14:creationId xmlns:p14="http://schemas.microsoft.com/office/powerpoint/2010/main" val="3909222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7ECEF-C738-440A-B12B-9316EAAEB1D4}" type="datetimeFigureOut">
              <a:rPr lang="en-GB" smtClean="0"/>
              <a:t>07/03/2018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C766CF-4D0A-491A-AC45-15F3F81F0E3F}" type="slidenum">
              <a:rPr lang="en-GB" smtClean="0"/>
              <a:t>‹#›</a:t>
            </a:fld>
            <a:endParaRPr lang="en-GB"/>
          </a:p>
        </p:txBody>
      </p:sp>
    </p:spTree>
    <p:extLst>
      <p:ext uri="{BB962C8B-B14F-4D97-AF65-F5344CB8AC3E}">
        <p14:creationId xmlns:p14="http://schemas.microsoft.com/office/powerpoint/2010/main" val="3356515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www.tylervigen.com/spurious-correlation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Numeric variables</a:t>
            </a:r>
            <a:endParaRPr lang="fr-BE" dirty="0"/>
          </a:p>
        </p:txBody>
      </p:sp>
      <p:sp>
        <p:nvSpPr>
          <p:cNvPr id="3" name="Subtitle 2"/>
          <p:cNvSpPr>
            <a:spLocks noGrp="1"/>
          </p:cNvSpPr>
          <p:nvPr>
            <p:ph type="subTitle" idx="1"/>
          </p:nvPr>
        </p:nvSpPr>
        <p:spPr/>
        <p:txBody>
          <a:bodyPr/>
          <a:lstStyle/>
          <a:p>
            <a:endParaRPr lang="en-US" dirty="0"/>
          </a:p>
          <a:p>
            <a:r>
              <a:rPr lang="en-US" sz="2800" dirty="0">
                <a:solidFill>
                  <a:schemeClr val="tx1"/>
                </a:solidFill>
              </a:rPr>
              <a:t>Natalia Levshina © 2018</a:t>
            </a:r>
            <a:endParaRPr lang="fr-BE" sz="2800" dirty="0">
              <a:solidFill>
                <a:schemeClr val="tx1"/>
              </a:solidFill>
            </a:endParaRPr>
          </a:p>
        </p:txBody>
      </p:sp>
      <p:sp>
        <p:nvSpPr>
          <p:cNvPr id="4" name="Rectangle 3"/>
          <p:cNvSpPr/>
          <p:nvPr/>
        </p:nvSpPr>
        <p:spPr>
          <a:xfrm>
            <a:off x="2321595" y="5754662"/>
            <a:ext cx="4572000" cy="646331"/>
          </a:xfrm>
          <a:prstGeom prst="rect">
            <a:avLst/>
          </a:prstGeom>
        </p:spPr>
        <p:txBody>
          <a:bodyPr>
            <a:spAutoFit/>
          </a:bodyPr>
          <a:lstStyle/>
          <a:p>
            <a:pPr algn="ctr"/>
            <a:r>
              <a:rPr lang="en-US" dirty="0"/>
              <a:t>Tallinn University</a:t>
            </a:r>
          </a:p>
          <a:p>
            <a:pPr algn="ctr"/>
            <a:r>
              <a:rPr lang="en-US" dirty="0"/>
              <a:t>March 6 -10 2018 </a:t>
            </a:r>
            <a:endParaRPr lang="fr-BE" dirty="0"/>
          </a:p>
        </p:txBody>
      </p:sp>
      <p:pic>
        <p:nvPicPr>
          <p:cNvPr id="5" name="Picture 4">
            <a:extLst>
              <a:ext uri="{FF2B5EF4-FFF2-40B4-BE49-F238E27FC236}">
                <a16:creationId xmlns:a16="http://schemas.microsoft.com/office/drawing/2014/main" id="{917DF8E1-8538-4AD5-8900-E2315CDB2755}"/>
              </a:ext>
            </a:extLst>
          </p:cNvPr>
          <p:cNvPicPr>
            <a:picLocks noChangeAspect="1"/>
          </p:cNvPicPr>
          <p:nvPr/>
        </p:nvPicPr>
        <p:blipFill>
          <a:blip r:embed="rId2"/>
          <a:stretch>
            <a:fillRect/>
          </a:stretch>
        </p:blipFill>
        <p:spPr>
          <a:xfrm>
            <a:off x="1117601" y="454980"/>
            <a:ext cx="2692400" cy="428023"/>
          </a:xfrm>
          <a:prstGeom prst="rect">
            <a:avLst/>
          </a:prstGeom>
        </p:spPr>
      </p:pic>
      <p:pic>
        <p:nvPicPr>
          <p:cNvPr id="6" name="Picture 5">
            <a:extLst>
              <a:ext uri="{FF2B5EF4-FFF2-40B4-BE49-F238E27FC236}">
                <a16:creationId xmlns:a16="http://schemas.microsoft.com/office/drawing/2014/main" id="{F5D5FEDC-8E61-452D-BD8F-4642D11AF490}"/>
              </a:ext>
            </a:extLst>
          </p:cNvPr>
          <p:cNvPicPr>
            <a:picLocks noChangeAspect="1"/>
          </p:cNvPicPr>
          <p:nvPr/>
        </p:nvPicPr>
        <p:blipFill>
          <a:blip r:embed="rId3"/>
          <a:stretch>
            <a:fillRect/>
          </a:stretch>
        </p:blipFill>
        <p:spPr>
          <a:xfrm>
            <a:off x="6078857" y="82869"/>
            <a:ext cx="2028825" cy="1114425"/>
          </a:xfrm>
          <a:prstGeom prst="rect">
            <a:avLst/>
          </a:prstGeom>
        </p:spPr>
      </p:pic>
    </p:spTree>
    <p:extLst>
      <p:ext uri="{BB962C8B-B14F-4D97-AF65-F5344CB8AC3E}">
        <p14:creationId xmlns:p14="http://schemas.microsoft.com/office/powerpoint/2010/main" val="189632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F355-53A1-48FC-ACC9-6AC8C0F46FA3}"/>
              </a:ext>
            </a:extLst>
          </p:cNvPr>
          <p:cNvSpPr>
            <a:spLocks noGrp="1"/>
          </p:cNvSpPr>
          <p:nvPr>
            <p:ph type="title"/>
          </p:nvPr>
        </p:nvSpPr>
        <p:spPr/>
        <p:txBody>
          <a:bodyPr/>
          <a:lstStyle/>
          <a:p>
            <a:r>
              <a:rPr lang="en-GB" dirty="0"/>
              <a:t>Ocean’s 12: the median</a:t>
            </a:r>
          </a:p>
        </p:txBody>
      </p:sp>
      <p:sp>
        <p:nvSpPr>
          <p:cNvPr id="3" name="Content Placeholder 2">
            <a:extLst>
              <a:ext uri="{FF2B5EF4-FFF2-40B4-BE49-F238E27FC236}">
                <a16:creationId xmlns:a16="http://schemas.microsoft.com/office/drawing/2014/main" id="{B9B86F5E-6615-4BC1-B485-881D1F547EB6}"/>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3CE6E83B-4B4E-4B20-BD47-11898F071996}"/>
              </a:ext>
            </a:extLst>
          </p:cNvPr>
          <p:cNvPicPr>
            <a:picLocks noChangeAspect="1"/>
          </p:cNvPicPr>
          <p:nvPr/>
        </p:nvPicPr>
        <p:blipFill>
          <a:blip r:embed="rId2"/>
          <a:stretch>
            <a:fillRect/>
          </a:stretch>
        </p:blipFill>
        <p:spPr>
          <a:xfrm>
            <a:off x="1314899" y="1771083"/>
            <a:ext cx="6514201" cy="3315833"/>
          </a:xfrm>
          <a:prstGeom prst="rect">
            <a:avLst/>
          </a:prstGeom>
        </p:spPr>
      </p:pic>
    </p:spTree>
    <p:extLst>
      <p:ext uri="{BB962C8B-B14F-4D97-AF65-F5344CB8AC3E}">
        <p14:creationId xmlns:p14="http://schemas.microsoft.com/office/powerpoint/2010/main" val="1964175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DAB3-F1FB-4C6E-A896-094D3B287252}"/>
              </a:ext>
            </a:extLst>
          </p:cNvPr>
          <p:cNvSpPr>
            <a:spLocks noGrp="1"/>
          </p:cNvSpPr>
          <p:nvPr>
            <p:ph type="title"/>
          </p:nvPr>
        </p:nvSpPr>
        <p:spPr/>
        <p:txBody>
          <a:bodyPr/>
          <a:lstStyle/>
          <a:p>
            <a:r>
              <a:rPr lang="en-GB" dirty="0"/>
              <a:t>Mean vs. median</a:t>
            </a:r>
          </a:p>
        </p:txBody>
      </p:sp>
      <p:sp>
        <p:nvSpPr>
          <p:cNvPr id="3" name="Content Placeholder 2">
            <a:extLst>
              <a:ext uri="{FF2B5EF4-FFF2-40B4-BE49-F238E27FC236}">
                <a16:creationId xmlns:a16="http://schemas.microsoft.com/office/drawing/2014/main" id="{621CBCAF-6DAD-44FB-A80C-88A648764BC2}"/>
              </a:ext>
            </a:extLst>
          </p:cNvPr>
          <p:cNvSpPr>
            <a:spLocks noGrp="1"/>
          </p:cNvSpPr>
          <p:nvPr>
            <p:ph idx="1"/>
          </p:nvPr>
        </p:nvSpPr>
        <p:spPr/>
        <p:txBody>
          <a:bodyPr>
            <a:normAutofit lnSpcReduction="10000"/>
          </a:bodyPr>
          <a:lstStyle/>
          <a:p>
            <a:r>
              <a:rPr lang="en-GB" dirty="0"/>
              <a:t>In some situations the median gives a better idea of the most typical value than the mean. The problem with the latter is that it is easily influenced by outliers, i.e. scores with unusually high or low values. </a:t>
            </a:r>
          </a:p>
          <a:p>
            <a:r>
              <a:rPr lang="en-GB" dirty="0"/>
              <a:t>For example, if twenty employees in a company have net salaries of €2000 a month, and the CEO’s salary is €50000, the mean salary will be €4286, and the median will be €2000. The median gives a more realistic idea of the salaries in the company than the mean because the CEO’s salary is exceptional. </a:t>
            </a:r>
          </a:p>
          <a:p>
            <a:pPr marL="0" indent="0">
              <a:buNone/>
            </a:pPr>
            <a:endParaRPr lang="en-GB" dirty="0"/>
          </a:p>
        </p:txBody>
      </p:sp>
    </p:spTree>
    <p:extLst>
      <p:ext uri="{BB962C8B-B14F-4D97-AF65-F5344CB8AC3E}">
        <p14:creationId xmlns:p14="http://schemas.microsoft.com/office/powerpoint/2010/main" val="286406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BCC8-A12E-4773-95EB-A79FAABD6715}"/>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B70F7B89-CB29-4867-8B85-AA69EA08CAD8}"/>
              </a:ext>
            </a:extLst>
          </p:cNvPr>
          <p:cNvSpPr>
            <a:spLocks noGrp="1"/>
          </p:cNvSpPr>
          <p:nvPr>
            <p:ph idx="1"/>
          </p:nvPr>
        </p:nvSpPr>
        <p:spPr/>
        <p:txBody>
          <a:bodyPr/>
          <a:lstStyle/>
          <a:p>
            <a:r>
              <a:rPr lang="en-GB" dirty="0"/>
              <a:t>Find the mean and the median of the reaction times in </a:t>
            </a:r>
            <a:r>
              <a:rPr lang="en-GB" dirty="0" err="1"/>
              <a:t>ldt</a:t>
            </a:r>
            <a:r>
              <a:rPr lang="en-GB" dirty="0"/>
              <a:t>.</a:t>
            </a:r>
          </a:p>
        </p:txBody>
      </p:sp>
    </p:spTree>
    <p:extLst>
      <p:ext uri="{BB962C8B-B14F-4D97-AF65-F5344CB8AC3E}">
        <p14:creationId xmlns:p14="http://schemas.microsoft.com/office/powerpoint/2010/main" val="385156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82F0-7EC7-4B8A-AA7E-9D4290506403}"/>
              </a:ext>
            </a:extLst>
          </p:cNvPr>
          <p:cNvSpPr>
            <a:spLocks noGrp="1"/>
          </p:cNvSpPr>
          <p:nvPr>
            <p:ph type="title"/>
          </p:nvPr>
        </p:nvSpPr>
        <p:spPr/>
        <p:txBody>
          <a:bodyPr/>
          <a:lstStyle/>
          <a:p>
            <a:r>
              <a:rPr lang="en-GB" dirty="0"/>
              <a:t>A very useful function </a:t>
            </a:r>
            <a:r>
              <a:rPr lang="en-GB" dirty="0">
                <a:solidFill>
                  <a:srgbClr val="0000CC"/>
                </a:solidFill>
              </a:rPr>
              <a:t>summary()</a:t>
            </a:r>
          </a:p>
        </p:txBody>
      </p:sp>
      <p:sp>
        <p:nvSpPr>
          <p:cNvPr id="3" name="Content Placeholder 2">
            <a:extLst>
              <a:ext uri="{FF2B5EF4-FFF2-40B4-BE49-F238E27FC236}">
                <a16:creationId xmlns:a16="http://schemas.microsoft.com/office/drawing/2014/main" id="{AE10B7C7-981F-4599-9480-503A18F8CD85}"/>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summary(</a:t>
            </a:r>
            <a:r>
              <a:rPr lang="en-GB" sz="2000" b="1" dirty="0" err="1">
                <a:solidFill>
                  <a:srgbClr val="0000CC"/>
                </a:solidFill>
                <a:latin typeface="Courier New" panose="02070309020205020404" pitchFamily="49" charset="0"/>
                <a:cs typeface="Courier New" panose="02070309020205020404" pitchFamily="49" charset="0"/>
              </a:rPr>
              <a:t>Mean_RT</a:t>
            </a:r>
            <a:r>
              <a:rPr lang="en-GB" sz="2000" b="1" dirty="0">
                <a:solidFill>
                  <a:srgbClr val="0000CC"/>
                </a:solidFill>
                <a:latin typeface="Courier New" panose="02070309020205020404" pitchFamily="49" charset="0"/>
                <a:cs typeface="Courier New" panose="02070309020205020404" pitchFamily="49" charset="0"/>
              </a:rPr>
              <a:t>)</a:t>
            </a:r>
          </a:p>
          <a:p>
            <a:pPr marL="0" indent="0">
              <a:buNone/>
            </a:pPr>
            <a:r>
              <a:rPr lang="en-GB" sz="2000" b="1" dirty="0">
                <a:latin typeface="Courier New" panose="02070309020205020404" pitchFamily="49" charset="0"/>
                <a:cs typeface="Courier New" panose="02070309020205020404" pitchFamily="49" charset="0"/>
              </a:rPr>
              <a:t>   Min. 1st Qu.  Median    Mean 3rd Qu.    Max. </a:t>
            </a:r>
          </a:p>
          <a:p>
            <a:pPr marL="0" indent="0">
              <a:buNone/>
            </a:pPr>
            <a:r>
              <a:rPr lang="en-GB" sz="2000" b="1" dirty="0">
                <a:latin typeface="Courier New" panose="02070309020205020404" pitchFamily="49" charset="0"/>
                <a:cs typeface="Courier New" panose="02070309020205020404" pitchFamily="49" charset="0"/>
              </a:rPr>
              <a:t>  564.2   713.1   784.9   808.3   905.2  1458.8 </a:t>
            </a:r>
          </a:p>
        </p:txBody>
      </p:sp>
    </p:spTree>
    <p:extLst>
      <p:ext uri="{BB962C8B-B14F-4D97-AF65-F5344CB8AC3E}">
        <p14:creationId xmlns:p14="http://schemas.microsoft.com/office/powerpoint/2010/main" val="3791419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B960-2D72-470A-8904-FF4DEA09E9DF}"/>
              </a:ext>
            </a:extLst>
          </p:cNvPr>
          <p:cNvSpPr>
            <a:spLocks noGrp="1"/>
          </p:cNvSpPr>
          <p:nvPr>
            <p:ph type="title"/>
          </p:nvPr>
        </p:nvSpPr>
        <p:spPr/>
        <p:txBody>
          <a:bodyPr/>
          <a:lstStyle/>
          <a:p>
            <a:r>
              <a:rPr lang="en-GB" dirty="0"/>
              <a:t>Measures of dispersion</a:t>
            </a:r>
          </a:p>
        </p:txBody>
      </p:sp>
      <p:sp>
        <p:nvSpPr>
          <p:cNvPr id="3" name="Content Placeholder 2">
            <a:extLst>
              <a:ext uri="{FF2B5EF4-FFF2-40B4-BE49-F238E27FC236}">
                <a16:creationId xmlns:a16="http://schemas.microsoft.com/office/drawing/2014/main" id="{F18AABC8-A843-46D0-8930-17DEBB97A707}"/>
              </a:ext>
            </a:extLst>
          </p:cNvPr>
          <p:cNvSpPr>
            <a:spLocks noGrp="1"/>
          </p:cNvSpPr>
          <p:nvPr>
            <p:ph idx="1"/>
          </p:nvPr>
        </p:nvSpPr>
        <p:spPr/>
        <p:txBody>
          <a:bodyPr/>
          <a:lstStyle/>
          <a:p>
            <a:pPr marL="0" indent="0">
              <a:buNone/>
            </a:pPr>
            <a:r>
              <a:rPr lang="en-GB" dirty="0">
                <a:solidFill>
                  <a:srgbClr val="0000CC"/>
                </a:solidFill>
              </a:rPr>
              <a:t>&gt; range(Length)</a:t>
            </a:r>
            <a:r>
              <a:rPr lang="en-GB" dirty="0"/>
              <a:t> # the minimum and the maximum</a:t>
            </a:r>
          </a:p>
          <a:p>
            <a:pPr marL="0" indent="0">
              <a:buNone/>
            </a:pPr>
            <a:r>
              <a:rPr lang="en-GB" dirty="0"/>
              <a:t>[1]  3 15</a:t>
            </a:r>
          </a:p>
          <a:p>
            <a:pPr marL="0" indent="0">
              <a:buNone/>
            </a:pPr>
            <a:r>
              <a:rPr lang="en-GB" dirty="0">
                <a:solidFill>
                  <a:srgbClr val="0000CC"/>
                </a:solidFill>
              </a:rPr>
              <a:t>&gt; </a:t>
            </a:r>
            <a:r>
              <a:rPr lang="en-GB" dirty="0" err="1">
                <a:solidFill>
                  <a:srgbClr val="0000CC"/>
                </a:solidFill>
              </a:rPr>
              <a:t>var</a:t>
            </a:r>
            <a:r>
              <a:rPr lang="en-GB" dirty="0">
                <a:solidFill>
                  <a:srgbClr val="0000CC"/>
                </a:solidFill>
              </a:rPr>
              <a:t>(Length) </a:t>
            </a:r>
            <a:r>
              <a:rPr lang="en-GB" dirty="0"/>
              <a:t>#variance = sum of squared deviations [1] 6.259697 		from the mean, divided by 				the number of observations 				- 1	</a:t>
            </a:r>
          </a:p>
          <a:p>
            <a:pPr marL="0" indent="0">
              <a:buNone/>
            </a:pPr>
            <a:r>
              <a:rPr lang="en-GB" dirty="0">
                <a:solidFill>
                  <a:srgbClr val="0000CC"/>
                </a:solidFill>
              </a:rPr>
              <a:t>&gt; </a:t>
            </a:r>
            <a:r>
              <a:rPr lang="en-GB" dirty="0" err="1">
                <a:solidFill>
                  <a:srgbClr val="0000CC"/>
                </a:solidFill>
              </a:rPr>
              <a:t>sd</a:t>
            </a:r>
            <a:r>
              <a:rPr lang="en-GB" dirty="0">
                <a:solidFill>
                  <a:srgbClr val="0000CC"/>
                </a:solidFill>
              </a:rPr>
              <a:t>(Length)</a:t>
            </a:r>
            <a:r>
              <a:rPr lang="en-GB" dirty="0"/>
              <a:t> # standard deviation = the squared root [1] 2.501939 				of variance</a:t>
            </a:r>
          </a:p>
          <a:p>
            <a:pPr marL="0" indent="0">
              <a:buNone/>
            </a:pPr>
            <a:endParaRPr lang="en-GB" dirty="0"/>
          </a:p>
        </p:txBody>
      </p:sp>
    </p:spTree>
    <p:extLst>
      <p:ext uri="{BB962C8B-B14F-4D97-AF65-F5344CB8AC3E}">
        <p14:creationId xmlns:p14="http://schemas.microsoft.com/office/powerpoint/2010/main" val="307793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19F20-2301-451D-A06D-73FF442DBD04}"/>
              </a:ext>
            </a:extLst>
          </p:cNvPr>
          <p:cNvSpPr>
            <a:spLocks noGrp="1"/>
          </p:cNvSpPr>
          <p:nvPr>
            <p:ph type="title"/>
          </p:nvPr>
        </p:nvSpPr>
        <p:spPr/>
        <p:txBody>
          <a:bodyPr/>
          <a:lstStyle/>
          <a:p>
            <a:r>
              <a:rPr lang="en-GB" dirty="0"/>
              <a:t>Why care about the dispersion?</a:t>
            </a:r>
          </a:p>
        </p:txBody>
      </p:sp>
      <p:sp>
        <p:nvSpPr>
          <p:cNvPr id="3" name="Content Placeholder 2">
            <a:extLst>
              <a:ext uri="{FF2B5EF4-FFF2-40B4-BE49-F238E27FC236}">
                <a16:creationId xmlns:a16="http://schemas.microsoft.com/office/drawing/2014/main" id="{32F7DF38-BFFA-4B1C-994D-B8E8284D8AD9}"/>
              </a:ext>
            </a:extLst>
          </p:cNvPr>
          <p:cNvSpPr>
            <a:spLocks noGrp="1"/>
          </p:cNvSpPr>
          <p:nvPr>
            <p:ph idx="1"/>
          </p:nvPr>
        </p:nvSpPr>
        <p:spPr/>
        <p:txBody>
          <a:bodyPr/>
          <a:lstStyle/>
          <a:p>
            <a:r>
              <a:rPr lang="en-GB" dirty="0"/>
              <a:t>Consider two countries with a similar average income per capita. In one country the variance and standard deviation are relatively small because the finances are distributed fairly, whereas in the other they are very large because of several billionaires and many extremely poor people. Although the means are identical, life in the two countries will differ dramatically. </a:t>
            </a:r>
          </a:p>
          <a:p>
            <a:endParaRPr lang="en-GB" dirty="0"/>
          </a:p>
        </p:txBody>
      </p:sp>
    </p:spTree>
    <p:extLst>
      <p:ext uri="{BB962C8B-B14F-4D97-AF65-F5344CB8AC3E}">
        <p14:creationId xmlns:p14="http://schemas.microsoft.com/office/powerpoint/2010/main" val="225520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5799-A664-4A14-B8A4-213AAF4694B6}"/>
              </a:ext>
            </a:extLst>
          </p:cNvPr>
          <p:cNvSpPr>
            <a:spLocks noGrp="1"/>
          </p:cNvSpPr>
          <p:nvPr>
            <p:ph type="title"/>
          </p:nvPr>
        </p:nvSpPr>
        <p:spPr/>
        <p:txBody>
          <a:bodyPr/>
          <a:lstStyle/>
          <a:p>
            <a:r>
              <a:rPr lang="en-GB" dirty="0"/>
              <a:t>Statisticians make jokes, too </a:t>
            </a:r>
            <a:r>
              <a:rPr lang="en-GB" dirty="0">
                <a:sym typeface="Wingdings" panose="05000000000000000000" pitchFamily="2" charset="2"/>
              </a:rPr>
              <a:t></a:t>
            </a:r>
            <a:endParaRPr lang="en-GB" dirty="0"/>
          </a:p>
        </p:txBody>
      </p:sp>
      <p:sp>
        <p:nvSpPr>
          <p:cNvPr id="3" name="Content Placeholder 2">
            <a:extLst>
              <a:ext uri="{FF2B5EF4-FFF2-40B4-BE49-F238E27FC236}">
                <a16:creationId xmlns:a16="http://schemas.microsoft.com/office/drawing/2014/main" id="{59CA669F-95EE-4E95-972D-ED9C7658494A}"/>
              </a:ext>
            </a:extLst>
          </p:cNvPr>
          <p:cNvSpPr>
            <a:spLocks noGrp="1"/>
          </p:cNvSpPr>
          <p:nvPr>
            <p:ph idx="1"/>
          </p:nvPr>
        </p:nvSpPr>
        <p:spPr>
          <a:xfrm>
            <a:off x="628650" y="1825625"/>
            <a:ext cx="3211830" cy="4351338"/>
          </a:xfrm>
        </p:spPr>
        <p:txBody>
          <a:bodyPr/>
          <a:lstStyle/>
          <a:p>
            <a:r>
              <a:rPr lang="en-GB" dirty="0"/>
              <a:t>If your head is in the oven, and your feet are in the fridge, on average you're quite comfortable. </a:t>
            </a:r>
          </a:p>
          <a:p>
            <a:endParaRPr lang="en-GB" dirty="0"/>
          </a:p>
        </p:txBody>
      </p:sp>
      <p:pic>
        <p:nvPicPr>
          <p:cNvPr id="4" name="Picture 3">
            <a:extLst>
              <a:ext uri="{FF2B5EF4-FFF2-40B4-BE49-F238E27FC236}">
                <a16:creationId xmlns:a16="http://schemas.microsoft.com/office/drawing/2014/main" id="{BF0EE95C-8F10-4AFB-AE21-55742C736EBF}"/>
              </a:ext>
            </a:extLst>
          </p:cNvPr>
          <p:cNvPicPr>
            <a:picLocks noChangeAspect="1"/>
          </p:cNvPicPr>
          <p:nvPr/>
        </p:nvPicPr>
        <p:blipFill>
          <a:blip r:embed="rId2"/>
          <a:stretch>
            <a:fillRect/>
          </a:stretch>
        </p:blipFill>
        <p:spPr>
          <a:xfrm>
            <a:off x="4723140" y="1924323"/>
            <a:ext cx="3384540" cy="4510013"/>
          </a:xfrm>
          <a:prstGeom prst="rect">
            <a:avLst/>
          </a:prstGeom>
        </p:spPr>
      </p:pic>
      <p:sp>
        <p:nvSpPr>
          <p:cNvPr id="5" name="TextBox 4">
            <a:extLst>
              <a:ext uri="{FF2B5EF4-FFF2-40B4-BE49-F238E27FC236}">
                <a16:creationId xmlns:a16="http://schemas.microsoft.com/office/drawing/2014/main" id="{DEF16D38-DA1D-40AA-B047-7EA1717D2B8F}"/>
              </a:ext>
            </a:extLst>
          </p:cNvPr>
          <p:cNvSpPr txBox="1"/>
          <p:nvPr/>
        </p:nvSpPr>
        <p:spPr>
          <a:xfrm>
            <a:off x="4704080" y="6464816"/>
            <a:ext cx="3810000" cy="369332"/>
          </a:xfrm>
          <a:prstGeom prst="rect">
            <a:avLst/>
          </a:prstGeom>
          <a:noFill/>
        </p:spPr>
        <p:txBody>
          <a:bodyPr wrap="square" rtlCol="0">
            <a:spAutoFit/>
          </a:bodyPr>
          <a:lstStyle/>
          <a:p>
            <a:r>
              <a:rPr lang="en-GB" dirty="0"/>
              <a:t>Image from moneymarketing.co.uk</a:t>
            </a:r>
          </a:p>
        </p:txBody>
      </p:sp>
    </p:spTree>
    <p:extLst>
      <p:ext uri="{BB962C8B-B14F-4D97-AF65-F5344CB8AC3E}">
        <p14:creationId xmlns:p14="http://schemas.microsoft.com/office/powerpoint/2010/main" val="3190302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85A2-F0DA-4ABE-97F1-13984E29BFD7}"/>
              </a:ext>
            </a:extLst>
          </p:cNvPr>
          <p:cNvSpPr>
            <a:spLocks noGrp="1"/>
          </p:cNvSpPr>
          <p:nvPr>
            <p:ph type="title"/>
          </p:nvPr>
        </p:nvSpPr>
        <p:spPr/>
        <p:txBody>
          <a:bodyPr/>
          <a:lstStyle/>
          <a:p>
            <a:r>
              <a:rPr lang="en-GB" dirty="0"/>
              <a:t>Boxplot</a:t>
            </a:r>
          </a:p>
        </p:txBody>
      </p:sp>
      <p:sp>
        <p:nvSpPr>
          <p:cNvPr id="3" name="Content Placeholder 2">
            <a:extLst>
              <a:ext uri="{FF2B5EF4-FFF2-40B4-BE49-F238E27FC236}">
                <a16:creationId xmlns:a16="http://schemas.microsoft.com/office/drawing/2014/main" id="{AE086E4B-D813-4A01-9B7A-EC30FCDF20F4}"/>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boxplot(</a:t>
            </a:r>
            <a:r>
              <a:rPr lang="en-GB" sz="2000" b="1" dirty="0" err="1">
                <a:solidFill>
                  <a:srgbClr val="0000CC"/>
                </a:solidFill>
                <a:latin typeface="Courier New" panose="02070309020205020404" pitchFamily="49" charset="0"/>
                <a:cs typeface="Courier New" panose="02070309020205020404" pitchFamily="49" charset="0"/>
              </a:rPr>
              <a:t>Mean_RT</a:t>
            </a:r>
            <a:r>
              <a:rPr lang="en-GB" sz="2000" b="1" dirty="0">
                <a:solidFill>
                  <a:srgbClr val="0000CC"/>
                </a:solidFill>
                <a:latin typeface="Courier New" panose="02070309020205020404" pitchFamily="49" charset="0"/>
                <a:cs typeface="Courier New" panose="02070309020205020404" pitchFamily="49" charset="0"/>
              </a:rPr>
              <a:t>)</a:t>
            </a:r>
          </a:p>
          <a:p>
            <a:pPr marL="0" indent="0">
              <a:buNone/>
            </a:pPr>
            <a:endParaRPr lang="en-GB" dirty="0">
              <a:solidFill>
                <a:srgbClr val="0000CC"/>
              </a:solidFill>
            </a:endParaRPr>
          </a:p>
          <a:p>
            <a:pPr marL="0" indent="0">
              <a:buNone/>
            </a:pPr>
            <a:r>
              <a:rPr lang="en-GB" dirty="0"/>
              <a:t>A bit more sophisticated: </a:t>
            </a:r>
          </a:p>
          <a:p>
            <a:pPr marL="0" indent="0">
              <a:buNone/>
            </a:pPr>
            <a:endParaRPr lang="en-GB" dirty="0">
              <a:solidFill>
                <a:srgbClr val="0000CC"/>
              </a:solidFill>
            </a:endParaRPr>
          </a:p>
          <a:p>
            <a:pPr marL="0" indent="0">
              <a:buNone/>
            </a:pPr>
            <a:r>
              <a:rPr lang="en-GB" sz="2000" b="1" dirty="0">
                <a:solidFill>
                  <a:srgbClr val="0000CC"/>
                </a:solidFill>
                <a:latin typeface="Courier New" panose="02070309020205020404" pitchFamily="49" charset="0"/>
                <a:cs typeface="Courier New" panose="02070309020205020404" pitchFamily="49" charset="0"/>
              </a:rPr>
              <a:t>&gt; boxplot(</a:t>
            </a:r>
            <a:r>
              <a:rPr lang="en-GB" sz="2000" b="1" dirty="0" err="1">
                <a:solidFill>
                  <a:srgbClr val="0000CC"/>
                </a:solidFill>
                <a:latin typeface="Courier New" panose="02070309020205020404" pitchFamily="49" charset="0"/>
                <a:cs typeface="Courier New" panose="02070309020205020404" pitchFamily="49" charset="0"/>
              </a:rPr>
              <a:t>Mean_RT</a:t>
            </a:r>
            <a:r>
              <a:rPr lang="en-GB" sz="2000" b="1" dirty="0">
                <a:solidFill>
                  <a:srgbClr val="0000CC"/>
                </a:solidFill>
                <a:latin typeface="Courier New" panose="02070309020205020404" pitchFamily="49" charset="0"/>
                <a:cs typeface="Courier New" panose="02070309020205020404" pitchFamily="49" charset="0"/>
              </a:rPr>
              <a:t>, main = "Mean reaction times", </a:t>
            </a:r>
            <a:r>
              <a:rPr lang="en-GB" sz="2000" b="1" dirty="0" err="1">
                <a:solidFill>
                  <a:srgbClr val="0000CC"/>
                </a:solidFill>
                <a:latin typeface="Courier New" panose="02070309020205020404" pitchFamily="49" charset="0"/>
                <a:cs typeface="Courier New" panose="02070309020205020404" pitchFamily="49" charset="0"/>
              </a:rPr>
              <a:t>ylab</a:t>
            </a:r>
            <a:r>
              <a:rPr lang="en-GB" sz="2000" b="1" dirty="0">
                <a:solidFill>
                  <a:srgbClr val="0000CC"/>
                </a:solidFill>
                <a:latin typeface="Courier New" panose="02070309020205020404" pitchFamily="49" charset="0"/>
                <a:cs typeface="Courier New" panose="02070309020205020404" pitchFamily="49" charset="0"/>
              </a:rPr>
              <a:t> = "reaction time in </a:t>
            </a:r>
            <a:r>
              <a:rPr lang="en-GB" sz="2000" b="1" dirty="0" err="1">
                <a:solidFill>
                  <a:srgbClr val="0000CC"/>
                </a:solidFill>
                <a:latin typeface="Courier New" panose="02070309020205020404" pitchFamily="49" charset="0"/>
                <a:cs typeface="Courier New" panose="02070309020205020404" pitchFamily="49" charset="0"/>
              </a:rPr>
              <a:t>ms</a:t>
            </a:r>
            <a:r>
              <a:rPr lang="en-GB" sz="2000" b="1" dirty="0">
                <a:solidFill>
                  <a:srgbClr val="0000CC"/>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778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CA41A-04C9-42D6-AF47-C17AD3EDE81B}"/>
              </a:ext>
            </a:extLst>
          </p:cNvPr>
          <p:cNvSpPr>
            <a:spLocks noGrp="1"/>
          </p:cNvSpPr>
          <p:nvPr>
            <p:ph type="title"/>
          </p:nvPr>
        </p:nvSpPr>
        <p:spPr/>
        <p:txBody>
          <a:bodyPr/>
          <a:lstStyle/>
          <a:p>
            <a:r>
              <a:rPr lang="en-GB" dirty="0"/>
              <a:t>Box-and-whisker plot</a:t>
            </a:r>
          </a:p>
        </p:txBody>
      </p:sp>
      <p:sp>
        <p:nvSpPr>
          <p:cNvPr id="3" name="Content Placeholder 2">
            <a:extLst>
              <a:ext uri="{FF2B5EF4-FFF2-40B4-BE49-F238E27FC236}">
                <a16:creationId xmlns:a16="http://schemas.microsoft.com/office/drawing/2014/main" id="{F328627E-8453-4E6D-AAFE-AB9FE783D43C}"/>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903562C7-5683-412C-B25D-C05E6C36523F}"/>
              </a:ext>
            </a:extLst>
          </p:cNvPr>
          <p:cNvPicPr>
            <a:picLocks noChangeAspect="1"/>
          </p:cNvPicPr>
          <p:nvPr/>
        </p:nvPicPr>
        <p:blipFill>
          <a:blip r:embed="rId2"/>
          <a:stretch>
            <a:fillRect/>
          </a:stretch>
        </p:blipFill>
        <p:spPr>
          <a:xfrm>
            <a:off x="628650" y="2170504"/>
            <a:ext cx="4146310" cy="3411630"/>
          </a:xfrm>
          <a:prstGeom prst="rect">
            <a:avLst/>
          </a:prstGeom>
        </p:spPr>
      </p:pic>
      <p:sp>
        <p:nvSpPr>
          <p:cNvPr id="5" name="TextBox 4">
            <a:extLst>
              <a:ext uri="{FF2B5EF4-FFF2-40B4-BE49-F238E27FC236}">
                <a16:creationId xmlns:a16="http://schemas.microsoft.com/office/drawing/2014/main" id="{09EA001C-2FDB-4D1B-B169-96F3F6CC1F40}"/>
              </a:ext>
            </a:extLst>
          </p:cNvPr>
          <p:cNvSpPr txBox="1"/>
          <p:nvPr/>
        </p:nvSpPr>
        <p:spPr>
          <a:xfrm>
            <a:off x="4795520" y="2205595"/>
            <a:ext cx="3719830" cy="3970318"/>
          </a:xfrm>
          <a:prstGeom prst="rect">
            <a:avLst/>
          </a:prstGeom>
          <a:noFill/>
        </p:spPr>
        <p:txBody>
          <a:bodyPr wrap="square" rtlCol="0">
            <a:spAutoFit/>
          </a:bodyPr>
          <a:lstStyle/>
          <a:p>
            <a:r>
              <a:rPr lang="en-GB" dirty="0"/>
              <a:t>Outliers (more that 1.5 times IQR)</a:t>
            </a:r>
          </a:p>
          <a:p>
            <a:endParaRPr lang="en-GB" dirty="0"/>
          </a:p>
          <a:p>
            <a:r>
              <a:rPr lang="en-GB" dirty="0"/>
              <a:t>Upper whisker:  max.1.5 times IQR from the upper hinge</a:t>
            </a:r>
          </a:p>
          <a:p>
            <a:endParaRPr lang="en-GB" dirty="0"/>
          </a:p>
          <a:p>
            <a:r>
              <a:rPr lang="en-GB" dirty="0"/>
              <a:t>Upper hinge: 3</a:t>
            </a:r>
            <a:r>
              <a:rPr lang="en-GB" baseline="30000" dirty="0"/>
              <a:t>rd</a:t>
            </a:r>
            <a:r>
              <a:rPr lang="en-GB" dirty="0"/>
              <a:t> quartile, or 75%</a:t>
            </a:r>
          </a:p>
          <a:p>
            <a:endParaRPr lang="en-GB" dirty="0"/>
          </a:p>
          <a:p>
            <a:r>
              <a:rPr lang="en-GB" dirty="0"/>
              <a:t>Median (or the 2</a:t>
            </a:r>
            <a:r>
              <a:rPr lang="en-GB" baseline="30000" dirty="0"/>
              <a:t>nd</a:t>
            </a:r>
            <a:r>
              <a:rPr lang="en-GB" dirty="0"/>
              <a:t> quartile, or 50%)</a:t>
            </a:r>
          </a:p>
          <a:p>
            <a:endParaRPr lang="en-GB" dirty="0"/>
          </a:p>
          <a:p>
            <a:r>
              <a:rPr lang="en-GB" dirty="0"/>
              <a:t>Lower hinge: the  1</a:t>
            </a:r>
            <a:r>
              <a:rPr lang="en-GB" baseline="30000" dirty="0"/>
              <a:t>st</a:t>
            </a:r>
            <a:r>
              <a:rPr lang="en-GB" dirty="0"/>
              <a:t> quartile, or first 25%</a:t>
            </a:r>
          </a:p>
          <a:p>
            <a:endParaRPr lang="en-GB" dirty="0"/>
          </a:p>
          <a:p>
            <a:r>
              <a:rPr lang="en-GB" dirty="0"/>
              <a:t>Lower whisker: max. 1.5 times IQR from the lower hinge</a:t>
            </a:r>
          </a:p>
        </p:txBody>
      </p:sp>
      <p:cxnSp>
        <p:nvCxnSpPr>
          <p:cNvPr id="9" name="Straight Arrow Connector 8">
            <a:extLst>
              <a:ext uri="{FF2B5EF4-FFF2-40B4-BE49-F238E27FC236}">
                <a16:creationId xmlns:a16="http://schemas.microsoft.com/office/drawing/2014/main" id="{38CB634D-8C04-45A0-B941-B3468C1B0B60}"/>
              </a:ext>
            </a:extLst>
          </p:cNvPr>
          <p:cNvCxnSpPr/>
          <p:nvPr/>
        </p:nvCxnSpPr>
        <p:spPr>
          <a:xfrm flipH="1">
            <a:off x="3068320" y="2448560"/>
            <a:ext cx="1727200" cy="599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E08442-8D35-4833-AF14-AB294303CDF6}"/>
              </a:ext>
            </a:extLst>
          </p:cNvPr>
          <p:cNvCxnSpPr/>
          <p:nvPr/>
        </p:nvCxnSpPr>
        <p:spPr>
          <a:xfrm flipH="1">
            <a:off x="3180080" y="3048000"/>
            <a:ext cx="1615440" cy="52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8040BB8-897D-4D02-B191-73D9E97709A7}"/>
              </a:ext>
            </a:extLst>
          </p:cNvPr>
          <p:cNvCxnSpPr/>
          <p:nvPr/>
        </p:nvCxnSpPr>
        <p:spPr>
          <a:xfrm flipH="1">
            <a:off x="3495040" y="3759200"/>
            <a:ext cx="1300480" cy="436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53E62E-CA86-4679-9601-E9A8640D2F7A}"/>
              </a:ext>
            </a:extLst>
          </p:cNvPr>
          <p:cNvCxnSpPr/>
          <p:nvPr/>
        </p:nvCxnSpPr>
        <p:spPr>
          <a:xfrm flipH="1">
            <a:off x="3495040" y="4318000"/>
            <a:ext cx="130048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67FCB9-D82D-4BF8-8D89-D8D0B0B6C065}"/>
              </a:ext>
            </a:extLst>
          </p:cNvPr>
          <p:cNvCxnSpPr/>
          <p:nvPr/>
        </p:nvCxnSpPr>
        <p:spPr>
          <a:xfrm flipH="1" flipV="1">
            <a:off x="3495040" y="4765040"/>
            <a:ext cx="13004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D1C5AAE-C6F0-4474-898F-07067760FAD2}"/>
              </a:ext>
            </a:extLst>
          </p:cNvPr>
          <p:cNvCxnSpPr/>
          <p:nvPr/>
        </p:nvCxnSpPr>
        <p:spPr>
          <a:xfrm flipH="1" flipV="1">
            <a:off x="3291840" y="5252720"/>
            <a:ext cx="1503680" cy="548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262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2533-62D2-4CD3-8800-D783277F1996}"/>
              </a:ext>
            </a:extLst>
          </p:cNvPr>
          <p:cNvSpPr>
            <a:spLocks noGrp="1"/>
          </p:cNvSpPr>
          <p:nvPr>
            <p:ph type="title"/>
          </p:nvPr>
        </p:nvSpPr>
        <p:spPr/>
        <p:txBody>
          <a:bodyPr/>
          <a:lstStyle/>
          <a:p>
            <a:r>
              <a:rPr lang="en-GB" dirty="0"/>
              <a:t>Boxplot stats</a:t>
            </a:r>
          </a:p>
        </p:txBody>
      </p:sp>
      <p:sp>
        <p:nvSpPr>
          <p:cNvPr id="3" name="Content Placeholder 2">
            <a:extLst>
              <a:ext uri="{FF2B5EF4-FFF2-40B4-BE49-F238E27FC236}">
                <a16:creationId xmlns:a16="http://schemas.microsoft.com/office/drawing/2014/main" id="{A9B816DF-B16B-4DD0-A8D1-21CE2BED9FD2}"/>
              </a:ext>
            </a:extLst>
          </p:cNvPr>
          <p:cNvSpPr>
            <a:spLocks noGrp="1"/>
          </p:cNvSpPr>
          <p:nvPr>
            <p:ph idx="1"/>
          </p:nvPr>
        </p:nvSpPr>
        <p:spPr/>
        <p:txBody>
          <a:bodyPr>
            <a:normAutofit fontScale="70000" lnSpcReduction="20000"/>
          </a:bodyPr>
          <a:lstStyle/>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boxplot.stats</a:t>
            </a:r>
            <a:r>
              <a:rPr lang="en-GB" b="1" dirty="0">
                <a:solidFill>
                  <a:srgbClr val="0000CC"/>
                </a:solidFill>
                <a:latin typeface="Courier New" panose="02070309020205020404" pitchFamily="49" charset="0"/>
                <a:cs typeface="Courier New" panose="02070309020205020404" pitchFamily="49" charset="0"/>
              </a:rPr>
              <a:t>(</a:t>
            </a:r>
            <a:r>
              <a:rPr lang="en-GB" b="1" dirty="0" err="1">
                <a:solidFill>
                  <a:srgbClr val="0000CC"/>
                </a:solidFill>
                <a:latin typeface="Courier New" panose="02070309020205020404" pitchFamily="49" charset="0"/>
                <a:cs typeface="Courier New" panose="02070309020205020404" pitchFamily="49" charset="0"/>
              </a:rPr>
              <a:t>Mean_RT</a:t>
            </a:r>
            <a:r>
              <a:rPr lang="en-GB" b="1" dirty="0">
                <a:solidFill>
                  <a:srgbClr val="0000CC"/>
                </a:solidFill>
                <a:latin typeface="Courier New" panose="02070309020205020404" pitchFamily="49" charset="0"/>
                <a:cs typeface="Courier New" panose="02070309020205020404" pitchFamily="49" charset="0"/>
              </a:rPr>
              <a:t>)</a:t>
            </a:r>
          </a:p>
          <a:p>
            <a:pPr marL="0" indent="0">
              <a:buNone/>
            </a:pPr>
            <a:r>
              <a:rPr lang="en-GB" b="1" dirty="0">
                <a:latin typeface="Courier New" panose="02070309020205020404" pitchFamily="49" charset="0"/>
                <a:cs typeface="Courier New" panose="02070309020205020404" pitchFamily="49" charset="0"/>
              </a:rPr>
              <a:t>$stats # l. whisker, l. notch, median, u. notch, u. whisker</a:t>
            </a:r>
          </a:p>
          <a:p>
            <a:pPr marL="0" indent="0">
              <a:buNone/>
            </a:pPr>
            <a:r>
              <a:rPr lang="en-GB" b="1" dirty="0">
                <a:latin typeface="Courier New" panose="02070309020205020404" pitchFamily="49" charset="0"/>
                <a:cs typeface="Courier New" panose="02070309020205020404" pitchFamily="49" charset="0"/>
              </a:rPr>
              <a:t>[1]  564.180  712.285  784.940  905.930 1125.420</a:t>
            </a:r>
          </a:p>
          <a:p>
            <a:pPr marL="0" indent="0">
              <a:buNone/>
            </a:pPr>
            <a:endParaRPr lang="en-GB" b="1" dirty="0">
              <a:latin typeface="Courier New" panose="02070309020205020404" pitchFamily="49" charset="0"/>
              <a:cs typeface="Courier New" panose="02070309020205020404" pitchFamily="49" charset="0"/>
            </a:endParaRPr>
          </a:p>
          <a:p>
            <a:pPr marL="0" indent="0">
              <a:buNone/>
            </a:pPr>
            <a:r>
              <a:rPr lang="en-GB" b="1" dirty="0">
                <a:latin typeface="Courier New" panose="02070309020205020404" pitchFamily="49" charset="0"/>
                <a:cs typeface="Courier New" panose="02070309020205020404" pitchFamily="49" charset="0"/>
              </a:rPr>
              <a:t>$n #number of observations</a:t>
            </a:r>
          </a:p>
          <a:p>
            <a:pPr marL="0" indent="0">
              <a:buNone/>
            </a:pPr>
            <a:r>
              <a:rPr lang="en-GB" b="1" dirty="0">
                <a:latin typeface="Courier New" panose="02070309020205020404" pitchFamily="49" charset="0"/>
                <a:cs typeface="Courier New" panose="02070309020205020404" pitchFamily="49" charset="0"/>
              </a:rPr>
              <a:t>[1] 100</a:t>
            </a:r>
          </a:p>
          <a:p>
            <a:pPr marL="0" indent="0">
              <a:buNone/>
            </a:pPr>
            <a:endParaRPr lang="en-GB" b="1" dirty="0">
              <a:latin typeface="Courier New" panose="02070309020205020404" pitchFamily="49" charset="0"/>
              <a:cs typeface="Courier New" panose="02070309020205020404" pitchFamily="49" charset="0"/>
            </a:endParaRPr>
          </a:p>
          <a:p>
            <a:pPr marL="0" indent="0">
              <a:buNone/>
            </a:pP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conf</a:t>
            </a:r>
            <a:r>
              <a:rPr lang="en-GB" b="1" dirty="0">
                <a:latin typeface="Courier New" panose="02070309020205020404" pitchFamily="49" charset="0"/>
                <a:cs typeface="Courier New" panose="02070309020205020404" pitchFamily="49" charset="0"/>
              </a:rPr>
              <a:t> # ignore for the time being</a:t>
            </a:r>
          </a:p>
          <a:p>
            <a:pPr marL="0" indent="0">
              <a:buNone/>
            </a:pPr>
            <a:r>
              <a:rPr lang="en-GB" b="1" dirty="0">
                <a:latin typeface="Courier New" panose="02070309020205020404" pitchFamily="49" charset="0"/>
                <a:cs typeface="Courier New" panose="02070309020205020404" pitchFamily="49" charset="0"/>
              </a:rPr>
              <a:t>[1] 754.3441 815.5359</a:t>
            </a:r>
          </a:p>
          <a:p>
            <a:pPr marL="0" indent="0">
              <a:buNone/>
            </a:pPr>
            <a:endParaRPr lang="en-GB" b="1" dirty="0">
              <a:latin typeface="Courier New" panose="02070309020205020404" pitchFamily="49" charset="0"/>
              <a:cs typeface="Courier New" panose="02070309020205020404" pitchFamily="49" charset="0"/>
            </a:endParaRPr>
          </a:p>
          <a:p>
            <a:pPr marL="0" indent="0">
              <a:buNone/>
            </a:pPr>
            <a:r>
              <a:rPr lang="en-GB" b="1" dirty="0">
                <a:latin typeface="Courier New" panose="02070309020205020404" pitchFamily="49" charset="0"/>
                <a:cs typeface="Courier New" panose="02070309020205020404" pitchFamily="49" charset="0"/>
              </a:rPr>
              <a:t>$out # outliers</a:t>
            </a:r>
          </a:p>
          <a:p>
            <a:pPr marL="0" indent="0">
              <a:buNone/>
            </a:pPr>
            <a:r>
              <a:rPr lang="en-GB" b="1" dirty="0">
                <a:latin typeface="Courier New" panose="02070309020205020404" pitchFamily="49" charset="0"/>
                <a:cs typeface="Courier New" panose="02070309020205020404" pitchFamily="49" charset="0"/>
              </a:rPr>
              <a:t>[1] 1314.33 1216.81 1458.75</a:t>
            </a:r>
          </a:p>
        </p:txBody>
      </p:sp>
    </p:spTree>
    <p:extLst>
      <p:ext uri="{BB962C8B-B14F-4D97-AF65-F5344CB8AC3E}">
        <p14:creationId xmlns:p14="http://schemas.microsoft.com/office/powerpoint/2010/main" val="230566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2CBA-7199-451B-A6DE-579305761FB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2E42FA5-5D47-4591-93A1-6844C72EDE64}"/>
              </a:ext>
            </a:extLst>
          </p:cNvPr>
          <p:cNvSpPr>
            <a:spLocks noGrp="1"/>
          </p:cNvSpPr>
          <p:nvPr>
            <p:ph idx="1"/>
          </p:nvPr>
        </p:nvSpPr>
        <p:spPr/>
        <p:txBody>
          <a:bodyPr/>
          <a:lstStyle/>
          <a:p>
            <a:pPr marL="514350" indent="-514350">
              <a:buAutoNum type="arabicPeriod"/>
            </a:pPr>
            <a:r>
              <a:rPr lang="en-GB" dirty="0"/>
              <a:t>One variable:</a:t>
            </a:r>
          </a:p>
          <a:p>
            <a:pPr lvl="1"/>
            <a:r>
              <a:rPr lang="en-GB" dirty="0"/>
              <a:t>Descriptive statistics (mean, median, etc.)</a:t>
            </a:r>
          </a:p>
          <a:p>
            <a:pPr lvl="1"/>
            <a:r>
              <a:rPr lang="en-GB" dirty="0"/>
              <a:t>Visualization (histograms, box plots, density plots)</a:t>
            </a:r>
          </a:p>
          <a:p>
            <a:pPr marL="457200" lvl="1" indent="0">
              <a:buNone/>
            </a:pPr>
            <a:endParaRPr lang="en-GB" dirty="0"/>
          </a:p>
          <a:p>
            <a:pPr marL="514350" indent="-514350">
              <a:buAutoNum type="arabicPeriod"/>
            </a:pPr>
            <a:r>
              <a:rPr lang="en-GB" dirty="0"/>
              <a:t>Two variables:</a:t>
            </a:r>
          </a:p>
          <a:p>
            <a:pPr lvl="1"/>
            <a:r>
              <a:rPr lang="en-GB" dirty="0"/>
              <a:t>Visualization (scatter plots) </a:t>
            </a:r>
          </a:p>
          <a:p>
            <a:pPr lvl="1"/>
            <a:r>
              <a:rPr lang="en-GB" dirty="0"/>
              <a:t>Correlation analysis</a:t>
            </a:r>
          </a:p>
          <a:p>
            <a:pPr marL="514350" indent="-514350">
              <a:buAutoNum type="arabicPeriod"/>
            </a:pPr>
            <a:endParaRPr lang="en-GB" dirty="0"/>
          </a:p>
        </p:txBody>
      </p:sp>
    </p:spTree>
    <p:extLst>
      <p:ext uri="{BB962C8B-B14F-4D97-AF65-F5344CB8AC3E}">
        <p14:creationId xmlns:p14="http://schemas.microsoft.com/office/powerpoint/2010/main" val="1282702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2777-65EC-4114-8A28-7D3A94419731}"/>
              </a:ext>
            </a:extLst>
          </p:cNvPr>
          <p:cNvSpPr>
            <a:spLocks noGrp="1"/>
          </p:cNvSpPr>
          <p:nvPr>
            <p:ph type="title"/>
          </p:nvPr>
        </p:nvSpPr>
        <p:spPr/>
        <p:txBody>
          <a:bodyPr/>
          <a:lstStyle/>
          <a:p>
            <a:r>
              <a:rPr lang="en-GB" dirty="0"/>
              <a:t>Histogram</a:t>
            </a:r>
          </a:p>
        </p:txBody>
      </p:sp>
      <p:sp>
        <p:nvSpPr>
          <p:cNvPr id="3" name="Content Placeholder 2">
            <a:extLst>
              <a:ext uri="{FF2B5EF4-FFF2-40B4-BE49-F238E27FC236}">
                <a16:creationId xmlns:a16="http://schemas.microsoft.com/office/drawing/2014/main" id="{EA34FBE1-D961-468F-8C88-5F3BA49F9181}"/>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hist</a:t>
            </a:r>
            <a:r>
              <a:rPr lang="en-GB" sz="2000" b="1" dirty="0">
                <a:solidFill>
                  <a:srgbClr val="0000CC"/>
                </a:solidFill>
                <a:latin typeface="Courier New" panose="02070309020205020404" pitchFamily="49" charset="0"/>
                <a:cs typeface="Courier New" panose="02070309020205020404" pitchFamily="49" charset="0"/>
              </a:rPr>
              <a:t>(</a:t>
            </a:r>
            <a:r>
              <a:rPr lang="en-GB" sz="2000" b="1" dirty="0" err="1">
                <a:solidFill>
                  <a:srgbClr val="0000CC"/>
                </a:solidFill>
                <a:latin typeface="Courier New" panose="02070309020205020404" pitchFamily="49" charset="0"/>
                <a:cs typeface="Courier New" panose="02070309020205020404" pitchFamily="49" charset="0"/>
              </a:rPr>
              <a:t>Mean_RT</a:t>
            </a:r>
            <a:r>
              <a:rPr lang="en-GB" sz="2000" b="1" dirty="0">
                <a:solidFill>
                  <a:srgbClr val="0000CC"/>
                </a:solidFill>
                <a:latin typeface="Courier New" panose="02070309020205020404" pitchFamily="49" charset="0"/>
                <a:cs typeface="Courier New" panose="02070309020205020404" pitchFamily="49" charset="0"/>
              </a:rPr>
              <a:t>, main = "Histogram of mean reaction times", </a:t>
            </a:r>
            <a:r>
              <a:rPr lang="en-GB" sz="2000" b="1" dirty="0" err="1">
                <a:solidFill>
                  <a:srgbClr val="0000CC"/>
                </a:solidFill>
                <a:latin typeface="Courier New" panose="02070309020205020404" pitchFamily="49" charset="0"/>
                <a:cs typeface="Courier New" panose="02070309020205020404" pitchFamily="49" charset="0"/>
              </a:rPr>
              <a:t>xlab</a:t>
            </a:r>
            <a:r>
              <a:rPr lang="en-GB" sz="2000" b="1" dirty="0">
                <a:solidFill>
                  <a:srgbClr val="0000CC"/>
                </a:solidFill>
                <a:latin typeface="Courier New" panose="02070309020205020404" pitchFamily="49" charset="0"/>
                <a:cs typeface="Courier New" panose="02070309020205020404" pitchFamily="49" charset="0"/>
              </a:rPr>
              <a:t> = "reaction times, </a:t>
            </a:r>
            <a:r>
              <a:rPr lang="en-GB" sz="2000" b="1" dirty="0" err="1">
                <a:solidFill>
                  <a:srgbClr val="0000CC"/>
                </a:solidFill>
                <a:latin typeface="Courier New" panose="02070309020205020404" pitchFamily="49" charset="0"/>
                <a:cs typeface="Courier New" panose="02070309020205020404" pitchFamily="49" charset="0"/>
              </a:rPr>
              <a:t>ms</a:t>
            </a:r>
            <a:r>
              <a:rPr lang="en-GB" sz="2000" b="1" dirty="0">
                <a:solidFill>
                  <a:srgbClr val="0000CC"/>
                </a:solidFill>
                <a:latin typeface="Courier New" panose="02070309020205020404" pitchFamily="49" charset="0"/>
                <a:cs typeface="Courier New" panose="02070309020205020404" pitchFamily="49" charset="0"/>
              </a:rPr>
              <a:t>") </a:t>
            </a:r>
          </a:p>
          <a:p>
            <a:pPr marL="0" indent="0">
              <a:buNone/>
            </a:pPr>
            <a:endParaRPr lang="en-GB" dirty="0">
              <a:solidFill>
                <a:srgbClr val="0000CC"/>
              </a:solidFill>
            </a:endParaRPr>
          </a:p>
          <a:p>
            <a:pPr marL="0" indent="0">
              <a:buNone/>
            </a:pPr>
            <a:r>
              <a:rPr lang="en-GB" dirty="0"/>
              <a:t>A histogram shows the frequencies of different values aggregated in bins. </a:t>
            </a:r>
          </a:p>
        </p:txBody>
      </p:sp>
    </p:spTree>
    <p:extLst>
      <p:ext uri="{BB962C8B-B14F-4D97-AF65-F5344CB8AC3E}">
        <p14:creationId xmlns:p14="http://schemas.microsoft.com/office/powerpoint/2010/main" val="222096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F1AF-0033-4455-A0FF-139C32CCDB9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86840CA-BDD2-4B6C-9D0C-7DFAEED652C5}"/>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038F87A5-D090-46D8-9CD7-AC6CEE1C4EED}"/>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3344577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2CBA-7199-451B-A6DE-579305761FB9}"/>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52E42FA5-5D47-4591-93A1-6844C72EDE64}"/>
              </a:ext>
            </a:extLst>
          </p:cNvPr>
          <p:cNvSpPr>
            <a:spLocks noGrp="1"/>
          </p:cNvSpPr>
          <p:nvPr>
            <p:ph idx="1"/>
          </p:nvPr>
        </p:nvSpPr>
        <p:spPr/>
        <p:txBody>
          <a:bodyPr/>
          <a:lstStyle/>
          <a:p>
            <a:pPr marL="514350" indent="-514350">
              <a:buAutoNum type="arabicPeriod"/>
            </a:pPr>
            <a:r>
              <a:rPr lang="en-GB" dirty="0"/>
              <a:t>One variable:</a:t>
            </a:r>
          </a:p>
          <a:p>
            <a:pPr lvl="1"/>
            <a:r>
              <a:rPr lang="en-GB" dirty="0"/>
              <a:t>Descriptive statistics (mean, median, etc.)</a:t>
            </a:r>
          </a:p>
          <a:p>
            <a:pPr lvl="1"/>
            <a:r>
              <a:rPr lang="en-GB" dirty="0"/>
              <a:t>Visualization (histograms, box plots, density plots)</a:t>
            </a:r>
          </a:p>
          <a:p>
            <a:pPr marL="457200" lvl="1" indent="0">
              <a:buNone/>
            </a:pPr>
            <a:endParaRPr lang="en-GB" dirty="0"/>
          </a:p>
          <a:p>
            <a:pPr marL="514350" indent="-514350">
              <a:buAutoNum type="arabicPeriod"/>
            </a:pPr>
            <a:r>
              <a:rPr lang="en-GB" dirty="0">
                <a:solidFill>
                  <a:srgbClr val="FF0000"/>
                </a:solidFill>
              </a:rPr>
              <a:t>Two variables:</a:t>
            </a:r>
          </a:p>
          <a:p>
            <a:pPr lvl="1"/>
            <a:r>
              <a:rPr lang="en-GB" dirty="0"/>
              <a:t>Visualization (scatter plots) </a:t>
            </a:r>
          </a:p>
          <a:p>
            <a:pPr lvl="1"/>
            <a:r>
              <a:rPr lang="en-GB" dirty="0"/>
              <a:t>Correlation analysis</a:t>
            </a:r>
          </a:p>
          <a:p>
            <a:pPr marL="514350" indent="-514350">
              <a:buAutoNum type="arabicPeriod"/>
            </a:pPr>
            <a:endParaRPr lang="en-GB" dirty="0"/>
          </a:p>
        </p:txBody>
      </p:sp>
    </p:spTree>
    <p:extLst>
      <p:ext uri="{BB962C8B-B14F-4D97-AF65-F5344CB8AC3E}">
        <p14:creationId xmlns:p14="http://schemas.microsoft.com/office/powerpoint/2010/main" val="136268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AF55-86D0-46B7-877D-7F626B80AE64}"/>
              </a:ext>
            </a:extLst>
          </p:cNvPr>
          <p:cNvSpPr>
            <a:spLocks noGrp="1"/>
          </p:cNvSpPr>
          <p:nvPr>
            <p:ph type="title"/>
          </p:nvPr>
        </p:nvSpPr>
        <p:spPr/>
        <p:txBody>
          <a:bodyPr/>
          <a:lstStyle/>
          <a:p>
            <a:r>
              <a:rPr lang="en-GB" dirty="0"/>
              <a:t>Word length and reaction times</a:t>
            </a:r>
          </a:p>
        </p:txBody>
      </p:sp>
      <p:sp>
        <p:nvSpPr>
          <p:cNvPr id="3" name="Content Placeholder 2">
            <a:extLst>
              <a:ext uri="{FF2B5EF4-FFF2-40B4-BE49-F238E27FC236}">
                <a16:creationId xmlns:a16="http://schemas.microsoft.com/office/drawing/2014/main" id="{1D042E49-2F45-41CB-9879-7D58D9717B4E}"/>
              </a:ext>
            </a:extLst>
          </p:cNvPr>
          <p:cNvSpPr>
            <a:spLocks noGrp="1"/>
          </p:cNvSpPr>
          <p:nvPr>
            <p:ph idx="1"/>
          </p:nvPr>
        </p:nvSpPr>
        <p:spPr/>
        <p:txBody>
          <a:bodyPr/>
          <a:lstStyle/>
          <a:p>
            <a:r>
              <a:rPr lang="en-GB" dirty="0"/>
              <a:t>Hypothesis:  there is some correlation between word length and mean reaction times in a lexical decision task.</a:t>
            </a:r>
          </a:p>
          <a:p>
            <a:r>
              <a:rPr lang="en-GB" dirty="0"/>
              <a:t>This is a non-directional alternative hypothesis.</a:t>
            </a:r>
          </a:p>
          <a:p>
            <a:r>
              <a:rPr lang="en-GB" dirty="0"/>
              <a:t>Null hypothesis: no correlation.</a:t>
            </a:r>
          </a:p>
        </p:txBody>
      </p:sp>
    </p:spTree>
    <p:extLst>
      <p:ext uri="{BB962C8B-B14F-4D97-AF65-F5344CB8AC3E}">
        <p14:creationId xmlns:p14="http://schemas.microsoft.com/office/powerpoint/2010/main" val="2946919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6842-992B-4547-B607-FA9BCB925FDC}"/>
              </a:ext>
            </a:extLst>
          </p:cNvPr>
          <p:cNvSpPr>
            <a:spLocks noGrp="1"/>
          </p:cNvSpPr>
          <p:nvPr>
            <p:ph type="title"/>
          </p:nvPr>
        </p:nvSpPr>
        <p:spPr/>
        <p:txBody>
          <a:bodyPr/>
          <a:lstStyle/>
          <a:p>
            <a:r>
              <a:rPr lang="en-GB" dirty="0"/>
              <a:t>Scatter plot</a:t>
            </a:r>
          </a:p>
        </p:txBody>
      </p:sp>
      <p:sp>
        <p:nvSpPr>
          <p:cNvPr id="3" name="Content Placeholder 2">
            <a:extLst>
              <a:ext uri="{FF2B5EF4-FFF2-40B4-BE49-F238E27FC236}">
                <a16:creationId xmlns:a16="http://schemas.microsoft.com/office/drawing/2014/main" id="{13626647-9665-405F-B509-0CE36BB507E1}"/>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plot(Length, </a:t>
            </a:r>
            <a:r>
              <a:rPr lang="en-GB" sz="2000" b="1" dirty="0" err="1">
                <a:solidFill>
                  <a:srgbClr val="0000CC"/>
                </a:solidFill>
                <a:latin typeface="Courier New" panose="02070309020205020404" pitchFamily="49" charset="0"/>
                <a:cs typeface="Courier New" panose="02070309020205020404" pitchFamily="49" charset="0"/>
              </a:rPr>
              <a:t>Mean_RT</a:t>
            </a:r>
            <a:r>
              <a:rPr lang="en-GB" sz="2000" b="1" dirty="0">
                <a:solidFill>
                  <a:srgbClr val="0000CC"/>
                </a:solidFill>
                <a:latin typeface="Courier New" panose="02070309020205020404" pitchFamily="49" charset="0"/>
                <a:cs typeface="Courier New" panose="02070309020205020404" pitchFamily="49" charset="0"/>
              </a:rPr>
              <a:t>) </a:t>
            </a:r>
          </a:p>
          <a:p>
            <a:pPr marL="0" indent="0">
              <a:buNone/>
            </a:pPr>
            <a:endParaRPr lang="en-GB" dirty="0"/>
          </a:p>
        </p:txBody>
      </p:sp>
      <p:pic>
        <p:nvPicPr>
          <p:cNvPr id="4" name="Picture 3">
            <a:extLst>
              <a:ext uri="{FF2B5EF4-FFF2-40B4-BE49-F238E27FC236}">
                <a16:creationId xmlns:a16="http://schemas.microsoft.com/office/drawing/2014/main" id="{BE189FBC-4717-4DC4-9855-71E0996B4FC4}"/>
              </a:ext>
            </a:extLst>
          </p:cNvPr>
          <p:cNvPicPr>
            <a:picLocks noChangeAspect="1"/>
          </p:cNvPicPr>
          <p:nvPr/>
        </p:nvPicPr>
        <p:blipFill>
          <a:blip r:embed="rId2"/>
          <a:stretch>
            <a:fillRect/>
          </a:stretch>
        </p:blipFill>
        <p:spPr>
          <a:xfrm>
            <a:off x="2185670" y="2484120"/>
            <a:ext cx="4225290" cy="4225290"/>
          </a:xfrm>
          <a:prstGeom prst="rect">
            <a:avLst/>
          </a:prstGeom>
        </p:spPr>
      </p:pic>
    </p:spTree>
    <p:extLst>
      <p:ext uri="{BB962C8B-B14F-4D97-AF65-F5344CB8AC3E}">
        <p14:creationId xmlns:p14="http://schemas.microsoft.com/office/powerpoint/2010/main" val="384949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7A3-F8F9-46A4-980E-E2B41DCAE74E}"/>
              </a:ext>
            </a:extLst>
          </p:cNvPr>
          <p:cNvSpPr>
            <a:spLocks noGrp="1"/>
          </p:cNvSpPr>
          <p:nvPr>
            <p:ph type="title"/>
          </p:nvPr>
        </p:nvSpPr>
        <p:spPr/>
        <p:txBody>
          <a:bodyPr/>
          <a:lstStyle/>
          <a:p>
            <a:r>
              <a:rPr lang="en-GB" dirty="0"/>
              <a:t>Correlation</a:t>
            </a:r>
          </a:p>
        </p:txBody>
      </p:sp>
      <p:sp>
        <p:nvSpPr>
          <p:cNvPr id="3" name="Content Placeholder 2">
            <a:extLst>
              <a:ext uri="{FF2B5EF4-FFF2-40B4-BE49-F238E27FC236}">
                <a16:creationId xmlns:a16="http://schemas.microsoft.com/office/drawing/2014/main" id="{639AA465-21C0-4A12-A9E2-DADB4C9262E2}"/>
              </a:ext>
            </a:extLst>
          </p:cNvPr>
          <p:cNvSpPr>
            <a:spLocks noGrp="1"/>
          </p:cNvSpPr>
          <p:nvPr>
            <p:ph idx="1"/>
          </p:nvPr>
        </p:nvSpPr>
        <p:spPr/>
        <p:txBody>
          <a:bodyPr/>
          <a:lstStyle/>
          <a:p>
            <a:r>
              <a:rPr lang="en-GB" dirty="0"/>
              <a:t>A relationship between two numeric variables</a:t>
            </a:r>
          </a:p>
          <a:p>
            <a:pPr lvl="1"/>
            <a:r>
              <a:rPr lang="en-GB" dirty="0"/>
              <a:t>Positive: as X increases, Y increases, too. E.g. the more beers you drink before a psycholinguistic experiment, the longer your reaction times will be.</a:t>
            </a:r>
          </a:p>
          <a:p>
            <a:pPr lvl="1"/>
            <a:r>
              <a:rPr lang="en-GB" dirty="0"/>
              <a:t>Negative, or inverse: as X increases, Y decreases. E.g. the more frequent a word, the shorter it is (</a:t>
            </a:r>
            <a:r>
              <a:rPr lang="en-GB" dirty="0" err="1"/>
              <a:t>Zipf’s</a:t>
            </a:r>
            <a:r>
              <a:rPr lang="en-GB" dirty="0"/>
              <a:t> Law of Abbreviation).</a:t>
            </a:r>
          </a:p>
        </p:txBody>
      </p:sp>
    </p:spTree>
    <p:extLst>
      <p:ext uri="{BB962C8B-B14F-4D97-AF65-F5344CB8AC3E}">
        <p14:creationId xmlns:p14="http://schemas.microsoft.com/office/powerpoint/2010/main" val="1278659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20F2B-F00E-4522-81CF-BA4444A4F42B}"/>
              </a:ext>
            </a:extLst>
          </p:cNvPr>
          <p:cNvSpPr>
            <a:spLocks noGrp="1"/>
          </p:cNvSpPr>
          <p:nvPr>
            <p:ph type="title"/>
          </p:nvPr>
        </p:nvSpPr>
        <p:spPr/>
        <p:txBody>
          <a:bodyPr/>
          <a:lstStyle/>
          <a:p>
            <a:r>
              <a:rPr lang="en-GB" dirty="0"/>
              <a:t>Correlation coefficient</a:t>
            </a:r>
          </a:p>
        </p:txBody>
      </p:sp>
      <p:sp>
        <p:nvSpPr>
          <p:cNvPr id="3" name="Content Placeholder 2">
            <a:extLst>
              <a:ext uri="{FF2B5EF4-FFF2-40B4-BE49-F238E27FC236}">
                <a16:creationId xmlns:a16="http://schemas.microsoft.com/office/drawing/2014/main" id="{EADEEE7F-7C7A-4DB9-8190-39880C32D663}"/>
              </a:ext>
            </a:extLst>
          </p:cNvPr>
          <p:cNvSpPr>
            <a:spLocks noGrp="1"/>
          </p:cNvSpPr>
          <p:nvPr>
            <p:ph idx="1"/>
          </p:nvPr>
        </p:nvSpPr>
        <p:spPr/>
        <p:txBody>
          <a:bodyPr>
            <a:normAutofit/>
          </a:bodyPr>
          <a:lstStyle/>
          <a:p>
            <a:r>
              <a:rPr lang="en-GB" dirty="0"/>
              <a:t>A statistic from -1 to 1 which shows the direction and strength of a correlation.</a:t>
            </a:r>
          </a:p>
          <a:p>
            <a:pPr lvl="1"/>
            <a:r>
              <a:rPr lang="en-GB" dirty="0"/>
              <a:t>Negative correlation: from -1 to 0</a:t>
            </a:r>
          </a:p>
          <a:p>
            <a:pPr lvl="1"/>
            <a:r>
              <a:rPr lang="en-GB" dirty="0"/>
              <a:t>Positive correlation: from 0 to 1</a:t>
            </a:r>
          </a:p>
          <a:p>
            <a:pPr lvl="1"/>
            <a:r>
              <a:rPr lang="en-GB" dirty="0"/>
              <a:t>No correlation: 0</a:t>
            </a:r>
          </a:p>
          <a:p>
            <a:pPr marL="0" indent="0">
              <a:buNone/>
            </a:pPr>
            <a:endParaRPr lang="en-GB" dirty="0"/>
          </a:p>
        </p:txBody>
      </p:sp>
    </p:spTree>
    <p:extLst>
      <p:ext uri="{BB962C8B-B14F-4D97-AF65-F5344CB8AC3E}">
        <p14:creationId xmlns:p14="http://schemas.microsoft.com/office/powerpoint/2010/main" val="1420084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0202-017E-4DDB-B38B-D4A1CE7BC5CE}"/>
              </a:ext>
            </a:extLst>
          </p:cNvPr>
          <p:cNvSpPr>
            <a:spLocks noGrp="1"/>
          </p:cNvSpPr>
          <p:nvPr>
            <p:ph type="title"/>
          </p:nvPr>
        </p:nvSpPr>
        <p:spPr/>
        <p:txBody>
          <a:bodyPr/>
          <a:lstStyle/>
          <a:p>
            <a:r>
              <a:rPr lang="en-GB" dirty="0"/>
              <a:t>Perfect positive and negative correlations</a:t>
            </a:r>
          </a:p>
        </p:txBody>
      </p:sp>
      <p:sp>
        <p:nvSpPr>
          <p:cNvPr id="3" name="Content Placeholder 2">
            <a:extLst>
              <a:ext uri="{FF2B5EF4-FFF2-40B4-BE49-F238E27FC236}">
                <a16:creationId xmlns:a16="http://schemas.microsoft.com/office/drawing/2014/main" id="{DD85F3E4-0487-4643-B428-9B6704579526}"/>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86DCA96-8601-4BEA-B7DF-9CA05C118C61}"/>
              </a:ext>
            </a:extLst>
          </p:cNvPr>
          <p:cNvPicPr>
            <a:picLocks noChangeAspect="1"/>
          </p:cNvPicPr>
          <p:nvPr/>
        </p:nvPicPr>
        <p:blipFill>
          <a:blip r:embed="rId2"/>
          <a:stretch>
            <a:fillRect/>
          </a:stretch>
        </p:blipFill>
        <p:spPr>
          <a:xfrm>
            <a:off x="725849" y="2922613"/>
            <a:ext cx="7692301" cy="2191333"/>
          </a:xfrm>
          <a:prstGeom prst="rect">
            <a:avLst/>
          </a:prstGeom>
        </p:spPr>
      </p:pic>
    </p:spTree>
    <p:extLst>
      <p:ext uri="{BB962C8B-B14F-4D97-AF65-F5344CB8AC3E}">
        <p14:creationId xmlns:p14="http://schemas.microsoft.com/office/powerpoint/2010/main" val="2985057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CEF0-206D-4274-9D3C-245E61AC57F2}"/>
              </a:ext>
            </a:extLst>
          </p:cNvPr>
          <p:cNvSpPr>
            <a:spLocks noGrp="1"/>
          </p:cNvSpPr>
          <p:nvPr>
            <p:ph type="title"/>
          </p:nvPr>
        </p:nvSpPr>
        <p:spPr/>
        <p:txBody>
          <a:bodyPr/>
          <a:lstStyle/>
          <a:p>
            <a:r>
              <a:rPr lang="en-GB" dirty="0"/>
              <a:t>Strong, weak and zero correlation</a:t>
            </a:r>
          </a:p>
        </p:txBody>
      </p:sp>
      <p:pic>
        <p:nvPicPr>
          <p:cNvPr id="6" name="Content Placeholder 5">
            <a:extLst>
              <a:ext uri="{FF2B5EF4-FFF2-40B4-BE49-F238E27FC236}">
                <a16:creationId xmlns:a16="http://schemas.microsoft.com/office/drawing/2014/main" id="{913A623C-33A6-426E-8C02-9B6A6F9F2111}"/>
              </a:ext>
            </a:extLst>
          </p:cNvPr>
          <p:cNvPicPr>
            <a:picLocks noGrp="1" noChangeAspect="1"/>
          </p:cNvPicPr>
          <p:nvPr>
            <p:ph idx="1"/>
          </p:nvPr>
        </p:nvPicPr>
        <p:blipFill>
          <a:blip r:embed="rId2"/>
          <a:stretch>
            <a:fillRect/>
          </a:stretch>
        </p:blipFill>
        <p:spPr>
          <a:xfrm>
            <a:off x="690880" y="1901024"/>
            <a:ext cx="3649800" cy="2127900"/>
          </a:xfrm>
          <a:prstGeom prst="rect">
            <a:avLst/>
          </a:prstGeom>
        </p:spPr>
      </p:pic>
      <p:pic>
        <p:nvPicPr>
          <p:cNvPr id="4" name="Picture 3">
            <a:extLst>
              <a:ext uri="{FF2B5EF4-FFF2-40B4-BE49-F238E27FC236}">
                <a16:creationId xmlns:a16="http://schemas.microsoft.com/office/drawing/2014/main" id="{18100865-1F5E-42A9-A3EF-3AD20626FA9C}"/>
              </a:ext>
            </a:extLst>
          </p:cNvPr>
          <p:cNvPicPr>
            <a:picLocks noChangeAspect="1"/>
          </p:cNvPicPr>
          <p:nvPr/>
        </p:nvPicPr>
        <p:blipFill>
          <a:blip r:embed="rId3"/>
          <a:stretch>
            <a:fillRect/>
          </a:stretch>
        </p:blipFill>
        <p:spPr>
          <a:xfrm>
            <a:off x="4446500" y="1901024"/>
            <a:ext cx="4111800" cy="2139433"/>
          </a:xfrm>
          <a:prstGeom prst="rect">
            <a:avLst/>
          </a:prstGeom>
        </p:spPr>
      </p:pic>
      <p:pic>
        <p:nvPicPr>
          <p:cNvPr id="7" name="Picture 6">
            <a:extLst>
              <a:ext uri="{FF2B5EF4-FFF2-40B4-BE49-F238E27FC236}">
                <a16:creationId xmlns:a16="http://schemas.microsoft.com/office/drawing/2014/main" id="{9D469228-F298-475E-A3CB-DA62E33E7A2A}"/>
              </a:ext>
            </a:extLst>
          </p:cNvPr>
          <p:cNvPicPr>
            <a:picLocks noChangeAspect="1"/>
          </p:cNvPicPr>
          <p:nvPr/>
        </p:nvPicPr>
        <p:blipFill>
          <a:blip r:embed="rId4"/>
          <a:stretch>
            <a:fillRect/>
          </a:stretch>
        </p:blipFill>
        <p:spPr>
          <a:xfrm>
            <a:off x="2458350" y="4214580"/>
            <a:ext cx="4227300" cy="2249000"/>
          </a:xfrm>
          <a:prstGeom prst="rect">
            <a:avLst/>
          </a:prstGeom>
        </p:spPr>
      </p:pic>
    </p:spTree>
    <p:extLst>
      <p:ext uri="{BB962C8B-B14F-4D97-AF65-F5344CB8AC3E}">
        <p14:creationId xmlns:p14="http://schemas.microsoft.com/office/powerpoint/2010/main" val="823057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A550-F669-4BCF-84FF-06294765309A}"/>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A88F6380-DC08-4B5E-B48F-89A18681B753}"/>
              </a:ext>
            </a:extLst>
          </p:cNvPr>
          <p:cNvSpPr>
            <a:spLocks noGrp="1"/>
          </p:cNvSpPr>
          <p:nvPr>
            <p:ph idx="1"/>
          </p:nvPr>
        </p:nvSpPr>
        <p:spPr/>
        <p:txBody>
          <a:bodyPr/>
          <a:lstStyle/>
          <a:p>
            <a:r>
              <a:rPr lang="en-GB" dirty="0"/>
              <a:t>Can you think of one example of a positive correlation, one example of a negative correlation, and one example of no correlation between two variables?</a:t>
            </a:r>
          </a:p>
        </p:txBody>
      </p:sp>
    </p:spTree>
    <p:extLst>
      <p:ext uri="{BB962C8B-B14F-4D97-AF65-F5344CB8AC3E}">
        <p14:creationId xmlns:p14="http://schemas.microsoft.com/office/powerpoint/2010/main" val="329049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6888-138B-4626-8BB7-C264B603CD3E}"/>
              </a:ext>
            </a:extLst>
          </p:cNvPr>
          <p:cNvSpPr>
            <a:spLocks noGrp="1"/>
          </p:cNvSpPr>
          <p:nvPr>
            <p:ph type="title"/>
          </p:nvPr>
        </p:nvSpPr>
        <p:spPr/>
        <p:txBody>
          <a:bodyPr/>
          <a:lstStyle/>
          <a:p>
            <a:r>
              <a:rPr lang="en-GB" dirty="0"/>
              <a:t>Data frame </a:t>
            </a:r>
            <a:r>
              <a:rPr lang="en-GB" dirty="0" err="1"/>
              <a:t>ldt</a:t>
            </a:r>
            <a:endParaRPr lang="en-GB" dirty="0"/>
          </a:p>
        </p:txBody>
      </p:sp>
      <p:sp>
        <p:nvSpPr>
          <p:cNvPr id="3" name="Content Placeholder 2">
            <a:extLst>
              <a:ext uri="{FF2B5EF4-FFF2-40B4-BE49-F238E27FC236}">
                <a16:creationId xmlns:a16="http://schemas.microsoft.com/office/drawing/2014/main" id="{83924654-9575-4607-8EA3-1B1546F7AF15}"/>
              </a:ext>
            </a:extLst>
          </p:cNvPr>
          <p:cNvSpPr>
            <a:spLocks noGrp="1"/>
          </p:cNvSpPr>
          <p:nvPr>
            <p:ph idx="1"/>
          </p:nvPr>
        </p:nvSpPr>
        <p:spPr/>
        <p:txBody>
          <a:bodyPr>
            <a:normAutofit/>
          </a:bodyPr>
          <a:lstStyle/>
          <a:p>
            <a:pPr marL="0" indent="0">
              <a:buNone/>
            </a:pPr>
            <a:endParaRPr lang="en-GB" dirty="0"/>
          </a:p>
          <a:p>
            <a:pPr marL="0" indent="0">
              <a:buNone/>
            </a:pPr>
            <a:r>
              <a:rPr lang="en-GB" sz="2200" b="1" dirty="0">
                <a:solidFill>
                  <a:srgbClr val="0000CC"/>
                </a:solidFill>
                <a:latin typeface="Courier New" panose="02070309020205020404" pitchFamily="49" charset="0"/>
                <a:cs typeface="Courier New" panose="02070309020205020404" pitchFamily="49" charset="0"/>
              </a:rPr>
              <a:t>&gt; head(</a:t>
            </a:r>
            <a:r>
              <a:rPr lang="en-GB" sz="2200" b="1" dirty="0" err="1">
                <a:solidFill>
                  <a:srgbClr val="0000CC"/>
                </a:solidFill>
                <a:latin typeface="Courier New" panose="02070309020205020404" pitchFamily="49" charset="0"/>
                <a:cs typeface="Courier New" panose="02070309020205020404" pitchFamily="49" charset="0"/>
              </a:rPr>
              <a:t>ldt</a:t>
            </a:r>
            <a:r>
              <a:rPr lang="en-GB" sz="2200" b="1" dirty="0">
                <a:solidFill>
                  <a:srgbClr val="0000CC"/>
                </a:solidFill>
                <a:latin typeface="Courier New" panose="02070309020205020404" pitchFamily="49" charset="0"/>
                <a:cs typeface="Courier New" panose="02070309020205020404" pitchFamily="49" charset="0"/>
              </a:rPr>
              <a:t>)</a:t>
            </a:r>
            <a:r>
              <a:rPr lang="en-GB" sz="2200" b="1" dirty="0">
                <a:latin typeface="Courier New" panose="02070309020205020404" pitchFamily="49" charset="0"/>
                <a:cs typeface="Courier New" panose="02070309020205020404" pitchFamily="49" charset="0"/>
              </a:rPr>
              <a:t> # returns the first 6 rows </a:t>
            </a:r>
          </a:p>
          <a:p>
            <a:pPr marL="0" indent="0">
              <a:buNone/>
            </a:pPr>
            <a:r>
              <a:rPr lang="en-GB" sz="2200" b="1" dirty="0">
                <a:latin typeface="Courier New" panose="02070309020205020404" pitchFamily="49" charset="0"/>
                <a:cs typeface="Courier New" panose="02070309020205020404" pitchFamily="49" charset="0"/>
              </a:rPr>
              <a:t>		Length 	Freq 	</a:t>
            </a:r>
            <a:r>
              <a:rPr lang="en-GB" sz="2200" b="1" dirty="0" err="1">
                <a:latin typeface="Courier New" panose="02070309020205020404" pitchFamily="49" charset="0"/>
                <a:cs typeface="Courier New" panose="02070309020205020404" pitchFamily="49" charset="0"/>
              </a:rPr>
              <a:t>Mean_RT</a:t>
            </a:r>
            <a:r>
              <a:rPr lang="en-GB" sz="2200" b="1" dirty="0">
                <a:latin typeface="Courier New" panose="02070309020205020404" pitchFamily="49" charset="0"/>
                <a:cs typeface="Courier New" panose="02070309020205020404" pitchFamily="49" charset="0"/>
              </a:rPr>
              <a:t> </a:t>
            </a:r>
          </a:p>
          <a:p>
            <a:pPr marL="0" indent="0">
              <a:buNone/>
            </a:pPr>
            <a:r>
              <a:rPr lang="en-GB" sz="2200" b="1" dirty="0" err="1">
                <a:latin typeface="Courier New" panose="02070309020205020404" pitchFamily="49" charset="0"/>
                <a:cs typeface="Courier New" panose="02070309020205020404" pitchFamily="49" charset="0"/>
              </a:rPr>
              <a:t>marveled</a:t>
            </a:r>
            <a:r>
              <a:rPr lang="en-GB" sz="2200" b="1" dirty="0">
                <a:latin typeface="Courier New" panose="02070309020205020404" pitchFamily="49" charset="0"/>
                <a:cs typeface="Courier New" panose="02070309020205020404" pitchFamily="49" charset="0"/>
              </a:rPr>
              <a:t> 		8 	131 	819.19 </a:t>
            </a:r>
          </a:p>
          <a:p>
            <a:pPr marL="0" indent="0">
              <a:buNone/>
            </a:pPr>
            <a:r>
              <a:rPr lang="en-GB" sz="2200" b="1" dirty="0">
                <a:latin typeface="Courier New" panose="02070309020205020404" pitchFamily="49" charset="0"/>
                <a:cs typeface="Courier New" panose="02070309020205020404" pitchFamily="49" charset="0"/>
              </a:rPr>
              <a:t>persuaders 	10 	82 	977.63 </a:t>
            </a:r>
          </a:p>
          <a:p>
            <a:pPr marL="0" indent="0">
              <a:buNone/>
            </a:pPr>
            <a:r>
              <a:rPr lang="en-GB" sz="2200" b="1" dirty="0">
                <a:latin typeface="Courier New" panose="02070309020205020404" pitchFamily="49" charset="0"/>
                <a:cs typeface="Courier New" panose="02070309020205020404" pitchFamily="49" charset="0"/>
              </a:rPr>
              <a:t>midmost 		7 	0 	908.22 </a:t>
            </a:r>
          </a:p>
          <a:p>
            <a:pPr marL="0" indent="0">
              <a:buNone/>
            </a:pPr>
            <a:r>
              <a:rPr lang="en-GB" sz="2200" b="1" dirty="0">
                <a:latin typeface="Courier New" panose="02070309020205020404" pitchFamily="49" charset="0"/>
                <a:cs typeface="Courier New" panose="02070309020205020404" pitchFamily="49" charset="0"/>
              </a:rPr>
              <a:t>crutch 		6 	592 	766.30 </a:t>
            </a:r>
          </a:p>
          <a:p>
            <a:pPr marL="0" indent="0">
              <a:buNone/>
            </a:pPr>
            <a:r>
              <a:rPr lang="en-GB" sz="2200" b="1" dirty="0">
                <a:latin typeface="Courier New" panose="02070309020205020404" pitchFamily="49" charset="0"/>
                <a:cs typeface="Courier New" panose="02070309020205020404" pitchFamily="49" charset="0"/>
              </a:rPr>
              <a:t>resuspension 	12 	2 	1125.42 </a:t>
            </a:r>
          </a:p>
          <a:p>
            <a:pPr marL="0" indent="0">
              <a:buNone/>
            </a:pPr>
            <a:r>
              <a:rPr lang="en-GB" sz="2200" b="1" dirty="0">
                <a:latin typeface="Courier New" panose="02070309020205020404" pitchFamily="49" charset="0"/>
                <a:cs typeface="Courier New" panose="02070309020205020404" pitchFamily="49" charset="0"/>
              </a:rPr>
              <a:t>efflorescent 	12 	9 	948.33 </a:t>
            </a:r>
          </a:p>
        </p:txBody>
      </p:sp>
    </p:spTree>
    <p:extLst>
      <p:ext uri="{BB962C8B-B14F-4D97-AF65-F5344CB8AC3E}">
        <p14:creationId xmlns:p14="http://schemas.microsoft.com/office/powerpoint/2010/main" val="236097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3616-A24C-4824-9104-1B4A0505A5F4}"/>
              </a:ext>
            </a:extLst>
          </p:cNvPr>
          <p:cNvSpPr>
            <a:spLocks noGrp="1"/>
          </p:cNvSpPr>
          <p:nvPr>
            <p:ph type="title"/>
          </p:nvPr>
        </p:nvSpPr>
        <p:spPr/>
        <p:txBody>
          <a:bodyPr/>
          <a:lstStyle/>
          <a:p>
            <a:r>
              <a:rPr lang="en-GB" dirty="0"/>
              <a:t>Types of relationships</a:t>
            </a:r>
          </a:p>
        </p:txBody>
      </p:sp>
      <p:sp>
        <p:nvSpPr>
          <p:cNvPr id="3" name="Content Placeholder 2">
            <a:extLst>
              <a:ext uri="{FF2B5EF4-FFF2-40B4-BE49-F238E27FC236}">
                <a16:creationId xmlns:a16="http://schemas.microsoft.com/office/drawing/2014/main" id="{05B75BAB-8878-4107-A04F-D35EC23EFE5E}"/>
              </a:ext>
            </a:extLst>
          </p:cNvPr>
          <p:cNvSpPr>
            <a:spLocks noGrp="1"/>
          </p:cNvSpPr>
          <p:nvPr>
            <p:ph idx="1"/>
          </p:nvPr>
        </p:nvSpPr>
        <p:spPr/>
        <p:txBody>
          <a:bodyPr/>
          <a:lstStyle/>
          <a:p>
            <a:r>
              <a:rPr lang="en-GB" dirty="0"/>
              <a:t>Monotonic linear</a:t>
            </a:r>
          </a:p>
          <a:p>
            <a:pPr lvl="1"/>
            <a:r>
              <a:rPr lang="en-GB" dirty="0"/>
              <a:t>Use Pearson’s r</a:t>
            </a:r>
          </a:p>
          <a:p>
            <a:r>
              <a:rPr lang="en-GB" dirty="0"/>
              <a:t>Monotonic non-linear</a:t>
            </a:r>
          </a:p>
          <a:p>
            <a:pPr lvl="1"/>
            <a:r>
              <a:rPr lang="en-GB" dirty="0"/>
              <a:t>Use Spearman’s rho or Kendall’s tau</a:t>
            </a:r>
          </a:p>
          <a:p>
            <a:r>
              <a:rPr lang="en-GB" dirty="0"/>
              <a:t>Non-monotonic</a:t>
            </a:r>
          </a:p>
          <a:p>
            <a:pPr lvl="1"/>
            <a:r>
              <a:rPr lang="en-GB" dirty="0"/>
              <a:t>A more sophisticated method is needed</a:t>
            </a:r>
          </a:p>
        </p:txBody>
      </p:sp>
    </p:spTree>
    <p:extLst>
      <p:ext uri="{BB962C8B-B14F-4D97-AF65-F5344CB8AC3E}">
        <p14:creationId xmlns:p14="http://schemas.microsoft.com/office/powerpoint/2010/main" val="448308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F2BE-B433-4432-89DC-2BA29E701EC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225B4BE-39C0-437A-BC8E-13F0FCBB4B4E}"/>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F4042F21-EE08-418D-8007-A97B8130FD66}"/>
              </a:ext>
            </a:extLst>
          </p:cNvPr>
          <p:cNvPicPr>
            <a:picLocks noChangeAspect="1"/>
          </p:cNvPicPr>
          <p:nvPr/>
        </p:nvPicPr>
        <p:blipFill>
          <a:blip r:embed="rId2"/>
          <a:stretch>
            <a:fillRect/>
          </a:stretch>
        </p:blipFill>
        <p:spPr>
          <a:xfrm rot="5400000">
            <a:off x="1333335" y="1177310"/>
            <a:ext cx="6029168" cy="5430062"/>
          </a:xfrm>
          <a:prstGeom prst="rect">
            <a:avLst/>
          </a:prstGeom>
        </p:spPr>
      </p:pic>
    </p:spTree>
    <p:extLst>
      <p:ext uri="{BB962C8B-B14F-4D97-AF65-F5344CB8AC3E}">
        <p14:creationId xmlns:p14="http://schemas.microsoft.com/office/powerpoint/2010/main" val="4230316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AA16-592D-43CF-A846-A58C7724B19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CB18637-43E8-4A93-BB40-C0B5DF140784}"/>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2F9B1C93-BAF8-4207-B15B-4C4436807456}"/>
              </a:ext>
            </a:extLst>
          </p:cNvPr>
          <p:cNvPicPr>
            <a:picLocks noChangeAspect="1"/>
          </p:cNvPicPr>
          <p:nvPr/>
        </p:nvPicPr>
        <p:blipFill>
          <a:blip r:embed="rId2"/>
          <a:stretch>
            <a:fillRect/>
          </a:stretch>
        </p:blipFill>
        <p:spPr>
          <a:xfrm rot="5400000">
            <a:off x="1495844" y="1018099"/>
            <a:ext cx="6087124" cy="5078613"/>
          </a:xfrm>
          <a:prstGeom prst="rect">
            <a:avLst/>
          </a:prstGeom>
        </p:spPr>
      </p:pic>
    </p:spTree>
    <p:extLst>
      <p:ext uri="{BB962C8B-B14F-4D97-AF65-F5344CB8AC3E}">
        <p14:creationId xmlns:p14="http://schemas.microsoft.com/office/powerpoint/2010/main" val="1915314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8403-061E-4E87-9297-CFF883B12BF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69341D2-DD90-4EF2-ACC9-4018272676AB}"/>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5E43E8B1-2B68-4EAE-90E4-977619542EF1}"/>
              </a:ext>
            </a:extLst>
          </p:cNvPr>
          <p:cNvPicPr>
            <a:picLocks noChangeAspect="1"/>
          </p:cNvPicPr>
          <p:nvPr/>
        </p:nvPicPr>
        <p:blipFill>
          <a:blip r:embed="rId2"/>
          <a:stretch>
            <a:fillRect/>
          </a:stretch>
        </p:blipFill>
        <p:spPr>
          <a:xfrm rot="5400000">
            <a:off x="1560998" y="935127"/>
            <a:ext cx="5946259" cy="5372954"/>
          </a:xfrm>
          <a:prstGeom prst="rect">
            <a:avLst/>
          </a:prstGeom>
        </p:spPr>
      </p:pic>
    </p:spTree>
    <p:extLst>
      <p:ext uri="{BB962C8B-B14F-4D97-AF65-F5344CB8AC3E}">
        <p14:creationId xmlns:p14="http://schemas.microsoft.com/office/powerpoint/2010/main" val="4119147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6561-CC22-4B98-BB45-ADC109FB9C33}"/>
              </a:ext>
            </a:extLst>
          </p:cNvPr>
          <p:cNvSpPr>
            <a:spLocks noGrp="1"/>
          </p:cNvSpPr>
          <p:nvPr>
            <p:ph type="title"/>
          </p:nvPr>
        </p:nvSpPr>
        <p:spPr/>
        <p:txBody>
          <a:bodyPr/>
          <a:lstStyle/>
          <a:p>
            <a:r>
              <a:rPr lang="en-GB" dirty="0"/>
              <a:t>Question: what kind of relationship?</a:t>
            </a:r>
          </a:p>
        </p:txBody>
      </p:sp>
      <p:sp>
        <p:nvSpPr>
          <p:cNvPr id="3" name="Content Placeholder 2">
            <a:extLst>
              <a:ext uri="{FF2B5EF4-FFF2-40B4-BE49-F238E27FC236}">
                <a16:creationId xmlns:a16="http://schemas.microsoft.com/office/drawing/2014/main" id="{FDB0A794-F531-4B34-9BA0-37B75914A4B4}"/>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739B30A8-4931-414B-BA0A-375D8FBB8090}"/>
              </a:ext>
            </a:extLst>
          </p:cNvPr>
          <p:cNvPicPr>
            <a:picLocks noChangeAspect="1"/>
          </p:cNvPicPr>
          <p:nvPr/>
        </p:nvPicPr>
        <p:blipFill>
          <a:blip r:embed="rId2"/>
          <a:stretch>
            <a:fillRect/>
          </a:stretch>
        </p:blipFill>
        <p:spPr>
          <a:xfrm>
            <a:off x="2086519" y="1619473"/>
            <a:ext cx="5370567" cy="5370567"/>
          </a:xfrm>
          <a:prstGeom prst="rect">
            <a:avLst/>
          </a:prstGeom>
        </p:spPr>
      </p:pic>
    </p:spTree>
    <p:extLst>
      <p:ext uri="{BB962C8B-B14F-4D97-AF65-F5344CB8AC3E}">
        <p14:creationId xmlns:p14="http://schemas.microsoft.com/office/powerpoint/2010/main" val="2640597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5A431-709B-405D-BBD5-79B1C6A8D90C}"/>
              </a:ext>
            </a:extLst>
          </p:cNvPr>
          <p:cNvSpPr>
            <a:spLocks noGrp="1"/>
          </p:cNvSpPr>
          <p:nvPr>
            <p:ph type="title"/>
          </p:nvPr>
        </p:nvSpPr>
        <p:spPr/>
        <p:txBody>
          <a:bodyPr/>
          <a:lstStyle/>
          <a:p>
            <a:r>
              <a:rPr lang="en-GB" dirty="0"/>
              <a:t>Pearson’s </a:t>
            </a:r>
            <a:r>
              <a:rPr lang="en-GB" i="1" dirty="0"/>
              <a:t>r</a:t>
            </a:r>
            <a:endParaRPr lang="en-GB" dirty="0"/>
          </a:p>
        </p:txBody>
      </p:sp>
      <p:sp>
        <p:nvSpPr>
          <p:cNvPr id="3" name="Content Placeholder 2">
            <a:extLst>
              <a:ext uri="{FF2B5EF4-FFF2-40B4-BE49-F238E27FC236}">
                <a16:creationId xmlns:a16="http://schemas.microsoft.com/office/drawing/2014/main" id="{C6128FC9-4F53-4EBD-8CAB-1BB850DADED4}"/>
              </a:ext>
            </a:extLst>
          </p:cNvPr>
          <p:cNvSpPr>
            <a:spLocks noGrp="1"/>
          </p:cNvSpPr>
          <p:nvPr>
            <p:ph idx="1"/>
          </p:nvPr>
        </p:nvSpPr>
        <p:spPr/>
        <p:txBody>
          <a:bodyPr>
            <a:normAutofit fontScale="70000" lnSpcReduction="20000"/>
          </a:bodyPr>
          <a:lstStyle/>
          <a:p>
            <a:pPr marL="0" indent="0">
              <a:buNone/>
            </a:pPr>
            <a:r>
              <a:rPr lang="en-GB" b="1" dirty="0">
                <a:solidFill>
                  <a:srgbClr val="0000CC"/>
                </a:solidFill>
                <a:latin typeface="Courier New" panose="02070309020205020404" pitchFamily="49" charset="0"/>
                <a:cs typeface="Courier New" panose="02070309020205020404" pitchFamily="49" charset="0"/>
              </a:rPr>
              <a:t>&gt; </a:t>
            </a:r>
            <a:r>
              <a:rPr lang="en-GB" b="1" dirty="0" err="1">
                <a:solidFill>
                  <a:srgbClr val="0000CC"/>
                </a:solidFill>
                <a:latin typeface="Courier New" panose="02070309020205020404" pitchFamily="49" charset="0"/>
                <a:cs typeface="Courier New" panose="02070309020205020404" pitchFamily="49" charset="0"/>
              </a:rPr>
              <a:t>cor.test</a:t>
            </a:r>
            <a:r>
              <a:rPr lang="en-GB" b="1" dirty="0">
                <a:solidFill>
                  <a:srgbClr val="0000CC"/>
                </a:solidFill>
                <a:latin typeface="Courier New" panose="02070309020205020404" pitchFamily="49" charset="0"/>
                <a:cs typeface="Courier New" panose="02070309020205020404" pitchFamily="49" charset="0"/>
              </a:rPr>
              <a:t>(Length, </a:t>
            </a:r>
            <a:r>
              <a:rPr lang="en-GB" b="1" dirty="0" err="1">
                <a:solidFill>
                  <a:srgbClr val="0000CC"/>
                </a:solidFill>
                <a:latin typeface="Courier New" panose="02070309020205020404" pitchFamily="49" charset="0"/>
                <a:cs typeface="Courier New" panose="02070309020205020404" pitchFamily="49" charset="0"/>
              </a:rPr>
              <a:t>Mean_RT</a:t>
            </a:r>
            <a:r>
              <a:rPr lang="en-GB" b="1" dirty="0">
                <a:solidFill>
                  <a:srgbClr val="0000CC"/>
                </a:solidFill>
                <a:latin typeface="Courier New" panose="02070309020205020404" pitchFamily="49" charset="0"/>
                <a:cs typeface="Courier New" panose="02070309020205020404" pitchFamily="49" charset="0"/>
              </a:rPr>
              <a:t>) </a:t>
            </a:r>
            <a:r>
              <a:rPr lang="en-GB" b="1" dirty="0">
                <a:latin typeface="Courier New" panose="02070309020205020404" pitchFamily="49" charset="0"/>
                <a:cs typeface="Courier New" panose="02070309020205020404" pitchFamily="49" charset="0"/>
              </a:rPr>
              <a:t>#by default, Pearson and two-tailed</a:t>
            </a:r>
          </a:p>
          <a:p>
            <a:pPr marL="0" indent="0">
              <a:buNone/>
            </a:pPr>
            <a:r>
              <a:rPr lang="en-GB" b="1" dirty="0">
                <a:latin typeface="Courier New" panose="02070309020205020404" pitchFamily="49" charset="0"/>
                <a:cs typeface="Courier New" panose="02070309020205020404" pitchFamily="49" charset="0"/>
              </a:rPr>
              <a:t>	Pearson's product-moment correlation</a:t>
            </a:r>
          </a:p>
          <a:p>
            <a:pPr marL="0" indent="0">
              <a:buNone/>
            </a:pPr>
            <a:endParaRPr lang="en-GB" b="1" dirty="0">
              <a:latin typeface="Courier New" panose="02070309020205020404" pitchFamily="49" charset="0"/>
              <a:cs typeface="Courier New" panose="02070309020205020404" pitchFamily="49" charset="0"/>
            </a:endParaRPr>
          </a:p>
          <a:p>
            <a:pPr marL="0" indent="0">
              <a:buNone/>
            </a:pPr>
            <a:r>
              <a:rPr lang="en-GB" b="1" dirty="0">
                <a:latin typeface="Courier New" panose="02070309020205020404" pitchFamily="49" charset="0"/>
                <a:cs typeface="Courier New" panose="02070309020205020404" pitchFamily="49" charset="0"/>
              </a:rPr>
              <a:t>data:  Length and </a:t>
            </a:r>
            <a:r>
              <a:rPr lang="en-GB" b="1" dirty="0" err="1">
                <a:latin typeface="Courier New" panose="02070309020205020404" pitchFamily="49" charset="0"/>
                <a:cs typeface="Courier New" panose="02070309020205020404" pitchFamily="49" charset="0"/>
              </a:rPr>
              <a:t>Mean_RT</a:t>
            </a:r>
            <a:endParaRPr lang="en-GB" b="1" dirty="0">
              <a:latin typeface="Courier New" panose="02070309020205020404" pitchFamily="49" charset="0"/>
              <a:cs typeface="Courier New" panose="02070309020205020404" pitchFamily="49" charset="0"/>
            </a:endParaRPr>
          </a:p>
          <a:p>
            <a:pPr marL="0" indent="0">
              <a:buNone/>
            </a:pPr>
            <a:r>
              <a:rPr lang="en-GB" b="1" dirty="0">
                <a:latin typeface="Courier New" panose="02070309020205020404" pitchFamily="49" charset="0"/>
                <a:cs typeface="Courier New" panose="02070309020205020404" pitchFamily="49" charset="0"/>
              </a:rPr>
              <a:t>t = 7.7158, </a:t>
            </a:r>
            <a:r>
              <a:rPr lang="en-GB" b="1" dirty="0" err="1">
                <a:latin typeface="Courier New" panose="02070309020205020404" pitchFamily="49" charset="0"/>
                <a:cs typeface="Courier New" panose="02070309020205020404" pitchFamily="49" charset="0"/>
              </a:rPr>
              <a:t>df</a:t>
            </a:r>
            <a:r>
              <a:rPr lang="en-GB" b="1" dirty="0">
                <a:latin typeface="Courier New" panose="02070309020205020404" pitchFamily="49" charset="0"/>
                <a:cs typeface="Courier New" panose="02070309020205020404" pitchFamily="49" charset="0"/>
              </a:rPr>
              <a:t> = 98, p-value = 1.019e-11</a:t>
            </a:r>
          </a:p>
          <a:p>
            <a:pPr marL="0" indent="0">
              <a:buNone/>
            </a:pPr>
            <a:r>
              <a:rPr lang="en-GB" b="1" dirty="0">
                <a:latin typeface="Courier New" panose="02070309020205020404" pitchFamily="49" charset="0"/>
                <a:cs typeface="Courier New" panose="02070309020205020404" pitchFamily="49" charset="0"/>
              </a:rPr>
              <a:t>alternative hypothesis: true correlation is not equal to 0</a:t>
            </a:r>
          </a:p>
          <a:p>
            <a:pPr marL="0" indent="0">
              <a:buNone/>
            </a:pPr>
            <a:r>
              <a:rPr lang="en-GB" b="1" dirty="0">
                <a:latin typeface="Courier New" panose="02070309020205020404" pitchFamily="49" charset="0"/>
                <a:cs typeface="Courier New" panose="02070309020205020404" pitchFamily="49" charset="0"/>
              </a:rPr>
              <a:t>95 percent confidence interval:</a:t>
            </a:r>
          </a:p>
          <a:p>
            <a:pPr marL="0" indent="0">
              <a:buNone/>
            </a:pPr>
            <a:r>
              <a:rPr lang="en-GB" b="1" dirty="0">
                <a:latin typeface="Courier New" panose="02070309020205020404" pitchFamily="49" charset="0"/>
                <a:cs typeface="Courier New" panose="02070309020205020404" pitchFamily="49" charset="0"/>
              </a:rPr>
              <a:t> 0.4757761 0.7237704</a:t>
            </a:r>
          </a:p>
          <a:p>
            <a:pPr marL="0" indent="0">
              <a:buNone/>
            </a:pPr>
            <a:r>
              <a:rPr lang="en-GB" b="1" dirty="0">
                <a:latin typeface="Courier New" panose="02070309020205020404" pitchFamily="49" charset="0"/>
                <a:cs typeface="Courier New" panose="02070309020205020404" pitchFamily="49" charset="0"/>
              </a:rPr>
              <a:t>sample estimates:</a:t>
            </a:r>
          </a:p>
          <a:p>
            <a:pPr marL="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cor</a:t>
            </a:r>
            <a:r>
              <a:rPr lang="en-GB" b="1" dirty="0">
                <a:latin typeface="Courier New" panose="02070309020205020404" pitchFamily="49" charset="0"/>
                <a:cs typeface="Courier New" panose="02070309020205020404" pitchFamily="49" charset="0"/>
              </a:rPr>
              <a:t> </a:t>
            </a:r>
          </a:p>
          <a:p>
            <a:pPr marL="0" indent="0">
              <a:buNone/>
            </a:pPr>
            <a:r>
              <a:rPr lang="en-GB" b="1" dirty="0">
                <a:latin typeface="Courier New" panose="02070309020205020404" pitchFamily="49" charset="0"/>
                <a:cs typeface="Courier New" panose="02070309020205020404" pitchFamily="49" charset="0"/>
              </a:rPr>
              <a:t>0.6147456 </a:t>
            </a:r>
          </a:p>
        </p:txBody>
      </p:sp>
    </p:spTree>
    <p:extLst>
      <p:ext uri="{BB962C8B-B14F-4D97-AF65-F5344CB8AC3E}">
        <p14:creationId xmlns:p14="http://schemas.microsoft.com/office/powerpoint/2010/main" val="3066004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EDF8D-0C41-42BE-9E7B-AD8E909C0E67}"/>
              </a:ext>
            </a:extLst>
          </p:cNvPr>
          <p:cNvSpPr>
            <a:spLocks noGrp="1"/>
          </p:cNvSpPr>
          <p:nvPr>
            <p:ph type="title"/>
          </p:nvPr>
        </p:nvSpPr>
        <p:spPr/>
        <p:txBody>
          <a:bodyPr/>
          <a:lstStyle/>
          <a:p>
            <a:r>
              <a:rPr lang="en-GB" dirty="0"/>
              <a:t>Beware of outliers</a:t>
            </a:r>
          </a:p>
        </p:txBody>
      </p:sp>
      <p:sp>
        <p:nvSpPr>
          <p:cNvPr id="3" name="Content Placeholder 2">
            <a:extLst>
              <a:ext uri="{FF2B5EF4-FFF2-40B4-BE49-F238E27FC236}">
                <a16:creationId xmlns:a16="http://schemas.microsoft.com/office/drawing/2014/main" id="{6B608570-8C0B-4A2A-841D-32AFD2641DAB}"/>
              </a:ext>
            </a:extLst>
          </p:cNvPr>
          <p:cNvSpPr>
            <a:spLocks noGrp="1"/>
          </p:cNvSpPr>
          <p:nvPr>
            <p:ph idx="1"/>
          </p:nvPr>
        </p:nvSpPr>
        <p:spPr/>
        <p:txBody>
          <a:bodyPr/>
          <a:lstStyle/>
          <a:p>
            <a:r>
              <a:rPr lang="en-GB" dirty="0"/>
              <a:t>Can distort the results: </a:t>
            </a:r>
          </a:p>
          <a:p>
            <a:endParaRPr lang="en-GB" dirty="0"/>
          </a:p>
        </p:txBody>
      </p:sp>
      <p:pic>
        <p:nvPicPr>
          <p:cNvPr id="4" name="Picture 3">
            <a:extLst>
              <a:ext uri="{FF2B5EF4-FFF2-40B4-BE49-F238E27FC236}">
                <a16:creationId xmlns:a16="http://schemas.microsoft.com/office/drawing/2014/main" id="{48B60635-55B9-4A01-BC19-91CDF2FFA5B3}"/>
              </a:ext>
            </a:extLst>
          </p:cNvPr>
          <p:cNvPicPr>
            <a:picLocks noChangeAspect="1"/>
          </p:cNvPicPr>
          <p:nvPr/>
        </p:nvPicPr>
        <p:blipFill>
          <a:blip r:embed="rId2"/>
          <a:stretch>
            <a:fillRect/>
          </a:stretch>
        </p:blipFill>
        <p:spPr>
          <a:xfrm>
            <a:off x="913859" y="2561529"/>
            <a:ext cx="7041421" cy="3750369"/>
          </a:xfrm>
          <a:prstGeom prst="rect">
            <a:avLst/>
          </a:prstGeom>
        </p:spPr>
      </p:pic>
    </p:spTree>
    <p:extLst>
      <p:ext uri="{BB962C8B-B14F-4D97-AF65-F5344CB8AC3E}">
        <p14:creationId xmlns:p14="http://schemas.microsoft.com/office/powerpoint/2010/main" val="771298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E06D9-F627-474D-B521-6C3AC6A7DF7E}"/>
              </a:ext>
            </a:extLst>
          </p:cNvPr>
          <p:cNvSpPr>
            <a:spLocks noGrp="1"/>
          </p:cNvSpPr>
          <p:nvPr>
            <p:ph type="title"/>
          </p:nvPr>
        </p:nvSpPr>
        <p:spPr/>
        <p:txBody>
          <a:bodyPr/>
          <a:lstStyle/>
          <a:p>
            <a:r>
              <a:rPr lang="en-GB" dirty="0"/>
              <a:t>Interim conclusions</a:t>
            </a:r>
          </a:p>
        </p:txBody>
      </p:sp>
      <p:sp>
        <p:nvSpPr>
          <p:cNvPr id="3" name="Content Placeholder 2">
            <a:extLst>
              <a:ext uri="{FF2B5EF4-FFF2-40B4-BE49-F238E27FC236}">
                <a16:creationId xmlns:a16="http://schemas.microsoft.com/office/drawing/2014/main" id="{78ABF46C-68BF-42BD-8464-BAFFDF456580}"/>
              </a:ext>
            </a:extLst>
          </p:cNvPr>
          <p:cNvSpPr>
            <a:spLocks noGrp="1"/>
          </p:cNvSpPr>
          <p:nvPr>
            <p:ph idx="1"/>
          </p:nvPr>
        </p:nvSpPr>
        <p:spPr/>
        <p:txBody>
          <a:bodyPr/>
          <a:lstStyle/>
          <a:p>
            <a:r>
              <a:rPr lang="en-GB" dirty="0"/>
              <a:t>The null hypothesis of no association can be rejected. </a:t>
            </a:r>
          </a:p>
          <a:p>
            <a:r>
              <a:rPr lang="en-GB" dirty="0"/>
              <a:t>The correlation is positive and significant. </a:t>
            </a:r>
          </a:p>
        </p:txBody>
      </p:sp>
    </p:spTree>
    <p:extLst>
      <p:ext uri="{BB962C8B-B14F-4D97-AF65-F5344CB8AC3E}">
        <p14:creationId xmlns:p14="http://schemas.microsoft.com/office/powerpoint/2010/main" val="330870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0241-3429-4FBF-90E9-4CC4497907BA}"/>
              </a:ext>
            </a:extLst>
          </p:cNvPr>
          <p:cNvSpPr>
            <a:spLocks noGrp="1"/>
          </p:cNvSpPr>
          <p:nvPr>
            <p:ph type="title"/>
          </p:nvPr>
        </p:nvSpPr>
        <p:spPr/>
        <p:txBody>
          <a:bodyPr/>
          <a:lstStyle/>
          <a:p>
            <a:r>
              <a:rPr lang="en-GB" dirty="0"/>
              <a:t>Acquisition of grammar and lexicon</a:t>
            </a:r>
          </a:p>
        </p:txBody>
      </p:sp>
      <p:sp>
        <p:nvSpPr>
          <p:cNvPr id="3" name="Content Placeholder 2">
            <a:extLst>
              <a:ext uri="{FF2B5EF4-FFF2-40B4-BE49-F238E27FC236}">
                <a16:creationId xmlns:a16="http://schemas.microsoft.com/office/drawing/2014/main" id="{98386F7E-90A2-4590-9094-C0905EB9CC1B}"/>
              </a:ext>
            </a:extLst>
          </p:cNvPr>
          <p:cNvSpPr>
            <a:spLocks noGrp="1"/>
          </p:cNvSpPr>
          <p:nvPr>
            <p:ph idx="1"/>
          </p:nvPr>
        </p:nvSpPr>
        <p:spPr/>
        <p:txBody>
          <a:bodyPr/>
          <a:lstStyle/>
          <a:p>
            <a:r>
              <a:rPr lang="en-GB" dirty="0"/>
              <a:t>Bates and Goodman (1997) investigated the relationships between vocabulary size and grammatical development of young children during the period from 16 to 30 months.</a:t>
            </a:r>
          </a:p>
          <a:p>
            <a:r>
              <a:rPr lang="en-GB" dirty="0"/>
              <a:t>Hypothesis: there is a positive correlation between vocabulary size and grammatical development.</a:t>
            </a:r>
          </a:p>
          <a:p>
            <a:pPr lvl="1"/>
            <a:r>
              <a:rPr lang="en-GB" dirty="0"/>
              <a:t>Vocabulary size: the number of words learnt</a:t>
            </a:r>
          </a:p>
          <a:p>
            <a:pPr lvl="1"/>
            <a:r>
              <a:rPr lang="en-GB" dirty="0"/>
              <a:t>Grammar: the total number of target constructions, from 0 to 37</a:t>
            </a:r>
          </a:p>
        </p:txBody>
      </p:sp>
    </p:spTree>
    <p:extLst>
      <p:ext uri="{BB962C8B-B14F-4D97-AF65-F5344CB8AC3E}">
        <p14:creationId xmlns:p14="http://schemas.microsoft.com/office/powerpoint/2010/main" val="3003339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82D4-5E6B-437A-AAE5-E1F2482D4263}"/>
              </a:ext>
            </a:extLst>
          </p:cNvPr>
          <p:cNvSpPr>
            <a:spLocks noGrp="1"/>
          </p:cNvSpPr>
          <p:nvPr>
            <p:ph type="title"/>
          </p:nvPr>
        </p:nvSpPr>
        <p:spPr/>
        <p:txBody>
          <a:bodyPr/>
          <a:lstStyle/>
          <a:p>
            <a:r>
              <a:rPr lang="en-GB" dirty="0"/>
              <a:t>Creating the data and a scatter plot</a:t>
            </a:r>
          </a:p>
        </p:txBody>
      </p:sp>
      <p:sp>
        <p:nvSpPr>
          <p:cNvPr id="3" name="Content Placeholder 2">
            <a:extLst>
              <a:ext uri="{FF2B5EF4-FFF2-40B4-BE49-F238E27FC236}">
                <a16:creationId xmlns:a16="http://schemas.microsoft.com/office/drawing/2014/main" id="{31873AD1-4AC3-4FD2-A216-49AB6924510F}"/>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lex</a:t>
            </a:r>
            <a:r>
              <a:rPr lang="en-GB" sz="2000" b="1" dirty="0">
                <a:solidFill>
                  <a:srgbClr val="0000CC"/>
                </a:solidFill>
                <a:latin typeface="Courier New" panose="02070309020205020404" pitchFamily="49" charset="0"/>
                <a:cs typeface="Courier New" panose="02070309020205020404" pitchFamily="49" charset="0"/>
              </a:rPr>
              <a:t> &lt;- c(47, 89, 131, 186, 245, 284, 362, 444, 553, 627)</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gram &lt;- c(0, 2, 1, 3, 5, 9, 7, 16, 25, 34)</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plot(</a:t>
            </a:r>
            <a:r>
              <a:rPr lang="en-GB" sz="2000" b="1" dirty="0" err="1">
                <a:solidFill>
                  <a:srgbClr val="0000CC"/>
                </a:solidFill>
                <a:latin typeface="Courier New" panose="02070309020205020404" pitchFamily="49" charset="0"/>
                <a:cs typeface="Courier New" panose="02070309020205020404" pitchFamily="49" charset="0"/>
              </a:rPr>
              <a:t>lex</a:t>
            </a:r>
            <a:r>
              <a:rPr lang="en-GB" sz="2000" b="1" dirty="0">
                <a:solidFill>
                  <a:srgbClr val="0000CC"/>
                </a:solidFill>
                <a:latin typeface="Courier New" panose="02070309020205020404" pitchFamily="49" charset="0"/>
                <a:cs typeface="Courier New" panose="02070309020205020404" pitchFamily="49" charset="0"/>
              </a:rPr>
              <a:t>, gram)</a:t>
            </a:r>
          </a:p>
        </p:txBody>
      </p:sp>
    </p:spTree>
    <p:extLst>
      <p:ext uri="{BB962C8B-B14F-4D97-AF65-F5344CB8AC3E}">
        <p14:creationId xmlns:p14="http://schemas.microsoft.com/office/powerpoint/2010/main" val="342286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CD5F-C400-4477-8D37-3FC0AA40F1D9}"/>
              </a:ext>
            </a:extLst>
          </p:cNvPr>
          <p:cNvSpPr>
            <a:spLocks noGrp="1"/>
          </p:cNvSpPr>
          <p:nvPr>
            <p:ph type="title"/>
          </p:nvPr>
        </p:nvSpPr>
        <p:spPr/>
        <p:txBody>
          <a:bodyPr/>
          <a:lstStyle/>
          <a:p>
            <a:r>
              <a:rPr lang="en-GB" dirty="0"/>
              <a:t>Data frame structure</a:t>
            </a:r>
          </a:p>
        </p:txBody>
      </p:sp>
      <p:sp>
        <p:nvSpPr>
          <p:cNvPr id="3" name="Content Placeholder 2">
            <a:extLst>
              <a:ext uri="{FF2B5EF4-FFF2-40B4-BE49-F238E27FC236}">
                <a16:creationId xmlns:a16="http://schemas.microsoft.com/office/drawing/2014/main" id="{E62B6C48-F3D4-48BC-8880-D0317BB1DC75}"/>
              </a:ext>
            </a:extLst>
          </p:cNvPr>
          <p:cNvSpPr>
            <a:spLocks noGrp="1"/>
          </p:cNvSpPr>
          <p:nvPr>
            <p:ph idx="1"/>
          </p:nvPr>
        </p:nvSpPr>
        <p:spPr/>
        <p:txBody>
          <a:bodyPr>
            <a:normAutofit/>
          </a:bodyPr>
          <a:lstStyle/>
          <a:p>
            <a:pPr marL="0" indent="0">
              <a:buNone/>
            </a:pPr>
            <a:r>
              <a:rPr lang="en-GB" sz="2200" b="1" dirty="0">
                <a:solidFill>
                  <a:srgbClr val="0000CC"/>
                </a:solidFill>
                <a:latin typeface="Courier New" panose="02070309020205020404" pitchFamily="49" charset="0"/>
                <a:cs typeface="Courier New" panose="02070309020205020404" pitchFamily="49" charset="0"/>
              </a:rPr>
              <a:t>&gt; </a:t>
            </a:r>
            <a:r>
              <a:rPr lang="en-GB" sz="2200" b="1" dirty="0" err="1">
                <a:solidFill>
                  <a:srgbClr val="0000CC"/>
                </a:solidFill>
                <a:latin typeface="Courier New" panose="02070309020205020404" pitchFamily="49" charset="0"/>
                <a:cs typeface="Courier New" panose="02070309020205020404" pitchFamily="49" charset="0"/>
              </a:rPr>
              <a:t>str</a:t>
            </a:r>
            <a:r>
              <a:rPr lang="en-GB" sz="2200" b="1" dirty="0">
                <a:solidFill>
                  <a:srgbClr val="0000CC"/>
                </a:solidFill>
                <a:latin typeface="Courier New" panose="02070309020205020404" pitchFamily="49" charset="0"/>
                <a:cs typeface="Courier New" panose="02070309020205020404" pitchFamily="49" charset="0"/>
              </a:rPr>
              <a:t>(</a:t>
            </a:r>
            <a:r>
              <a:rPr lang="en-GB" sz="2200" b="1" dirty="0" err="1">
                <a:solidFill>
                  <a:srgbClr val="0000CC"/>
                </a:solidFill>
                <a:latin typeface="Courier New" panose="02070309020205020404" pitchFamily="49" charset="0"/>
                <a:cs typeface="Courier New" panose="02070309020205020404" pitchFamily="49" charset="0"/>
              </a:rPr>
              <a:t>ldt</a:t>
            </a:r>
            <a:r>
              <a:rPr lang="en-GB" sz="2200" b="1" dirty="0">
                <a:solidFill>
                  <a:srgbClr val="0000CC"/>
                </a:solidFill>
                <a:latin typeface="Courier New" panose="02070309020205020404" pitchFamily="49" charset="0"/>
                <a:cs typeface="Courier New" panose="02070309020205020404" pitchFamily="49" charset="0"/>
              </a:rPr>
              <a:t>) </a:t>
            </a:r>
            <a:r>
              <a:rPr lang="en-GB" sz="2200" b="1" dirty="0">
                <a:latin typeface="Courier New" panose="02070309020205020404" pitchFamily="49" charset="0"/>
                <a:cs typeface="Courier New" panose="02070309020205020404" pitchFamily="49" charset="0"/>
              </a:rPr>
              <a:t># displays the structure </a:t>
            </a:r>
          </a:p>
          <a:p>
            <a:pPr marL="0" indent="0">
              <a:buNone/>
            </a:pPr>
            <a:r>
              <a:rPr lang="en-GB" sz="2200" b="1" dirty="0">
                <a:latin typeface="Courier New" panose="02070309020205020404" pitchFamily="49" charset="0"/>
                <a:cs typeface="Courier New" panose="02070309020205020404" pitchFamily="49" charset="0"/>
              </a:rPr>
              <a:t>'</a:t>
            </a:r>
            <a:r>
              <a:rPr lang="en-GB" sz="2200" b="1" dirty="0" err="1">
                <a:latin typeface="Courier New" panose="02070309020205020404" pitchFamily="49" charset="0"/>
                <a:cs typeface="Courier New" panose="02070309020205020404" pitchFamily="49" charset="0"/>
              </a:rPr>
              <a:t>data.frame</a:t>
            </a:r>
            <a:r>
              <a:rPr lang="en-GB" sz="2200" b="1" dirty="0">
                <a:latin typeface="Courier New" panose="02070309020205020404" pitchFamily="49" charset="0"/>
                <a:cs typeface="Courier New" panose="02070309020205020404" pitchFamily="49" charset="0"/>
              </a:rPr>
              <a:t>': 100 obs. of 3 variables: </a:t>
            </a:r>
          </a:p>
          <a:p>
            <a:pPr marL="0" indent="0">
              <a:buNone/>
            </a:pPr>
            <a:r>
              <a:rPr lang="en-GB" sz="2200" b="1" dirty="0">
                <a:latin typeface="Courier New" panose="02070309020205020404" pitchFamily="49" charset="0"/>
                <a:cs typeface="Courier New" panose="02070309020205020404" pitchFamily="49" charset="0"/>
              </a:rPr>
              <a:t>$ Length : </a:t>
            </a:r>
            <a:r>
              <a:rPr lang="en-GB" sz="2200" b="1" dirty="0" err="1">
                <a:latin typeface="Courier New" panose="02070309020205020404" pitchFamily="49" charset="0"/>
                <a:cs typeface="Courier New" panose="02070309020205020404" pitchFamily="49" charset="0"/>
              </a:rPr>
              <a:t>int</a:t>
            </a:r>
            <a:r>
              <a:rPr lang="en-GB" sz="2200" b="1" dirty="0">
                <a:latin typeface="Courier New" panose="02070309020205020404" pitchFamily="49" charset="0"/>
                <a:cs typeface="Courier New" panose="02070309020205020404" pitchFamily="49" charset="0"/>
              </a:rPr>
              <a:t> 8 10 7 6 12 12 3 11 11 5 ... </a:t>
            </a:r>
          </a:p>
          <a:p>
            <a:pPr marL="0" indent="0">
              <a:buNone/>
            </a:pPr>
            <a:r>
              <a:rPr lang="en-GB" sz="2200" b="1" dirty="0">
                <a:latin typeface="Courier New" panose="02070309020205020404" pitchFamily="49" charset="0"/>
                <a:cs typeface="Courier New" panose="02070309020205020404" pitchFamily="49" charset="0"/>
              </a:rPr>
              <a:t>$ Freq : </a:t>
            </a:r>
            <a:r>
              <a:rPr lang="en-GB" sz="2200" b="1" dirty="0" err="1">
                <a:latin typeface="Courier New" panose="02070309020205020404" pitchFamily="49" charset="0"/>
                <a:cs typeface="Courier New" panose="02070309020205020404" pitchFamily="49" charset="0"/>
              </a:rPr>
              <a:t>int</a:t>
            </a:r>
            <a:r>
              <a:rPr lang="en-GB" sz="2200" b="1" dirty="0">
                <a:latin typeface="Courier New" panose="02070309020205020404" pitchFamily="49" charset="0"/>
                <a:cs typeface="Courier New" panose="02070309020205020404" pitchFamily="49" charset="0"/>
              </a:rPr>
              <a:t> 131 82 0 592 2 9 14013 15 48 290 ... </a:t>
            </a:r>
          </a:p>
          <a:p>
            <a:pPr marL="0" indent="0">
              <a:buNone/>
            </a:pPr>
            <a:r>
              <a:rPr lang="en-GB" sz="2200" b="1" dirty="0">
                <a:latin typeface="Courier New" panose="02070309020205020404" pitchFamily="49" charset="0"/>
                <a:cs typeface="Courier New" panose="02070309020205020404" pitchFamily="49" charset="0"/>
              </a:rPr>
              <a:t>$ </a:t>
            </a:r>
            <a:r>
              <a:rPr lang="en-GB" sz="2200" b="1" dirty="0" err="1">
                <a:latin typeface="Courier New" panose="02070309020205020404" pitchFamily="49" charset="0"/>
                <a:cs typeface="Courier New" panose="02070309020205020404" pitchFamily="49" charset="0"/>
              </a:rPr>
              <a:t>Mean_RT</a:t>
            </a:r>
            <a:r>
              <a:rPr lang="en-GB" sz="2200" b="1" dirty="0">
                <a:latin typeface="Courier New" panose="02070309020205020404" pitchFamily="49" charset="0"/>
                <a:cs typeface="Courier New" panose="02070309020205020404" pitchFamily="49" charset="0"/>
              </a:rPr>
              <a:t>: </a:t>
            </a:r>
            <a:r>
              <a:rPr lang="en-GB" sz="2200" b="1" dirty="0" err="1">
                <a:latin typeface="Courier New" panose="02070309020205020404" pitchFamily="49" charset="0"/>
                <a:cs typeface="Courier New" panose="02070309020205020404" pitchFamily="49" charset="0"/>
              </a:rPr>
              <a:t>num</a:t>
            </a:r>
            <a:r>
              <a:rPr lang="en-GB" sz="2200" b="1" dirty="0">
                <a:latin typeface="Courier New" panose="02070309020205020404" pitchFamily="49" charset="0"/>
                <a:cs typeface="Courier New" panose="02070309020205020404" pitchFamily="49" charset="0"/>
              </a:rPr>
              <a:t> 819 978 908 766 1125 ... </a:t>
            </a:r>
          </a:p>
          <a:p>
            <a:pPr marL="0" indent="0">
              <a:buNone/>
            </a:pPr>
            <a:endParaRPr lang="en-GB" dirty="0"/>
          </a:p>
          <a:p>
            <a:pPr marL="0" indent="0">
              <a:buNone/>
            </a:pPr>
            <a:r>
              <a:rPr lang="en-GB" dirty="0"/>
              <a:t> </a:t>
            </a:r>
          </a:p>
        </p:txBody>
      </p:sp>
    </p:spTree>
    <p:extLst>
      <p:ext uri="{BB962C8B-B14F-4D97-AF65-F5344CB8AC3E}">
        <p14:creationId xmlns:p14="http://schemas.microsoft.com/office/powerpoint/2010/main" val="2053900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1835-4A92-4DE9-AE4A-87B60EDFF41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AE37111-954A-4AA5-BEFC-A110C2278EC3}"/>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97601D78-29D1-4B36-BB48-B70668BFE33A}"/>
              </a:ext>
            </a:extLst>
          </p:cNvPr>
          <p:cNvPicPr>
            <a:picLocks noChangeAspect="1"/>
          </p:cNvPicPr>
          <p:nvPr/>
        </p:nvPicPr>
        <p:blipFill>
          <a:blip r:embed="rId2"/>
          <a:stretch>
            <a:fillRect/>
          </a:stretch>
        </p:blipFill>
        <p:spPr>
          <a:xfrm>
            <a:off x="1657350" y="514350"/>
            <a:ext cx="5829300" cy="5829300"/>
          </a:xfrm>
          <a:prstGeom prst="rect">
            <a:avLst/>
          </a:prstGeom>
        </p:spPr>
      </p:pic>
    </p:spTree>
    <p:extLst>
      <p:ext uri="{BB962C8B-B14F-4D97-AF65-F5344CB8AC3E}">
        <p14:creationId xmlns:p14="http://schemas.microsoft.com/office/powerpoint/2010/main" val="2479214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9B7B-C58E-46EB-8637-42F1636E5345}"/>
              </a:ext>
            </a:extLst>
          </p:cNvPr>
          <p:cNvSpPr>
            <a:spLocks noGrp="1"/>
          </p:cNvSpPr>
          <p:nvPr>
            <p:ph type="title"/>
          </p:nvPr>
        </p:nvSpPr>
        <p:spPr/>
        <p:txBody>
          <a:bodyPr/>
          <a:lstStyle/>
          <a:p>
            <a:r>
              <a:rPr lang="en-GB" dirty="0"/>
              <a:t>Spearman’s rho</a:t>
            </a:r>
          </a:p>
        </p:txBody>
      </p:sp>
      <p:sp>
        <p:nvSpPr>
          <p:cNvPr id="3" name="Content Placeholder 2">
            <a:extLst>
              <a:ext uri="{FF2B5EF4-FFF2-40B4-BE49-F238E27FC236}">
                <a16:creationId xmlns:a16="http://schemas.microsoft.com/office/drawing/2014/main" id="{5162E269-E124-4F63-962D-20C282817F54}"/>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cor.test</a:t>
            </a:r>
            <a:r>
              <a:rPr lang="en-GB" sz="2000" b="1" dirty="0">
                <a:solidFill>
                  <a:srgbClr val="0000CC"/>
                </a:solidFill>
                <a:latin typeface="Courier New" panose="02070309020205020404" pitchFamily="49" charset="0"/>
                <a:cs typeface="Courier New" panose="02070309020205020404" pitchFamily="49" charset="0"/>
              </a:rPr>
              <a:t>(</a:t>
            </a:r>
            <a:r>
              <a:rPr lang="en-GB" sz="2000" b="1" dirty="0" err="1">
                <a:solidFill>
                  <a:srgbClr val="0000CC"/>
                </a:solidFill>
                <a:latin typeface="Courier New" panose="02070309020205020404" pitchFamily="49" charset="0"/>
                <a:cs typeface="Courier New" panose="02070309020205020404" pitchFamily="49" charset="0"/>
              </a:rPr>
              <a:t>lex</a:t>
            </a:r>
            <a:r>
              <a:rPr lang="en-GB" sz="2000" b="1" dirty="0">
                <a:solidFill>
                  <a:srgbClr val="0000CC"/>
                </a:solidFill>
                <a:latin typeface="Courier New" panose="02070309020205020404" pitchFamily="49" charset="0"/>
                <a:cs typeface="Courier New" panose="02070309020205020404" pitchFamily="49" charset="0"/>
              </a:rPr>
              <a:t>, gram, method = "spearman“, alternative = "greater") </a:t>
            </a:r>
            <a:r>
              <a:rPr lang="en-GB" sz="2000" b="1" dirty="0">
                <a:latin typeface="Courier New" panose="02070309020205020404" pitchFamily="49" charset="0"/>
                <a:cs typeface="Courier New" panose="02070309020205020404" pitchFamily="49" charset="0"/>
              </a:rPr>
              <a:t>#one-tailed</a:t>
            </a: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	Spearman's rank correlation rho</a:t>
            </a: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data:  </a:t>
            </a:r>
            <a:r>
              <a:rPr lang="en-GB" sz="2000" b="1" dirty="0" err="1">
                <a:latin typeface="Courier New" panose="02070309020205020404" pitchFamily="49" charset="0"/>
                <a:cs typeface="Courier New" panose="02070309020205020404" pitchFamily="49" charset="0"/>
              </a:rPr>
              <a:t>lex</a:t>
            </a:r>
            <a:r>
              <a:rPr lang="en-GB" sz="2000" b="1" dirty="0">
                <a:latin typeface="Courier New" panose="02070309020205020404" pitchFamily="49" charset="0"/>
                <a:cs typeface="Courier New" panose="02070309020205020404" pitchFamily="49" charset="0"/>
              </a:rPr>
              <a:t> and gram</a:t>
            </a:r>
          </a:p>
          <a:p>
            <a:pPr marL="0" indent="0">
              <a:buNone/>
            </a:pPr>
            <a:r>
              <a:rPr lang="en-GB" sz="2000" b="1" dirty="0">
                <a:latin typeface="Courier New" panose="02070309020205020404" pitchFamily="49" charset="0"/>
                <a:cs typeface="Courier New" panose="02070309020205020404" pitchFamily="49" charset="0"/>
              </a:rPr>
              <a:t>S = 4, p-value &lt; 2.2e-16</a:t>
            </a:r>
          </a:p>
          <a:p>
            <a:pPr marL="0" indent="0">
              <a:buNone/>
            </a:pPr>
            <a:r>
              <a:rPr lang="en-GB" sz="2000" b="1" dirty="0">
                <a:latin typeface="Courier New" panose="02070309020205020404" pitchFamily="49" charset="0"/>
                <a:cs typeface="Courier New" panose="02070309020205020404" pitchFamily="49" charset="0"/>
              </a:rPr>
              <a:t>alternative hypothesis: true rho is greater than 0</a:t>
            </a:r>
          </a:p>
          <a:p>
            <a:pPr marL="0" indent="0">
              <a:buNone/>
            </a:pPr>
            <a:r>
              <a:rPr lang="en-GB" sz="2000" b="1" dirty="0">
                <a:latin typeface="Courier New" panose="02070309020205020404" pitchFamily="49" charset="0"/>
                <a:cs typeface="Courier New" panose="02070309020205020404" pitchFamily="49" charset="0"/>
              </a:rPr>
              <a:t>sample estimates:</a:t>
            </a:r>
          </a:p>
          <a:p>
            <a:pPr marL="0" indent="0">
              <a:buNone/>
            </a:pPr>
            <a:r>
              <a:rPr lang="en-GB" sz="2000" b="1" dirty="0">
                <a:latin typeface="Courier New" panose="02070309020205020404" pitchFamily="49" charset="0"/>
                <a:cs typeface="Courier New" panose="02070309020205020404" pitchFamily="49" charset="0"/>
              </a:rPr>
              <a:t>      rho </a:t>
            </a:r>
          </a:p>
          <a:p>
            <a:pPr marL="0" indent="0">
              <a:buNone/>
            </a:pPr>
            <a:r>
              <a:rPr lang="en-GB" sz="2000" b="1" dirty="0">
                <a:latin typeface="Courier New" panose="02070309020205020404" pitchFamily="49" charset="0"/>
                <a:cs typeface="Courier New" panose="02070309020205020404" pitchFamily="49" charset="0"/>
              </a:rPr>
              <a:t>0.9757576 </a:t>
            </a:r>
          </a:p>
        </p:txBody>
      </p:sp>
    </p:spTree>
    <p:extLst>
      <p:ext uri="{BB962C8B-B14F-4D97-AF65-F5344CB8AC3E}">
        <p14:creationId xmlns:p14="http://schemas.microsoft.com/office/powerpoint/2010/main" val="1603530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3C8CE-6DE3-4496-839B-E1FFBEFE0BCB}"/>
              </a:ext>
            </a:extLst>
          </p:cNvPr>
          <p:cNvSpPr>
            <a:spLocks noGrp="1"/>
          </p:cNvSpPr>
          <p:nvPr>
            <p:ph type="title"/>
          </p:nvPr>
        </p:nvSpPr>
        <p:spPr/>
        <p:txBody>
          <a:bodyPr/>
          <a:lstStyle/>
          <a:p>
            <a:r>
              <a:rPr lang="en-GB" dirty="0"/>
              <a:t>Kendall’s tau</a:t>
            </a:r>
          </a:p>
        </p:txBody>
      </p:sp>
      <p:sp>
        <p:nvSpPr>
          <p:cNvPr id="3" name="Content Placeholder 2">
            <a:extLst>
              <a:ext uri="{FF2B5EF4-FFF2-40B4-BE49-F238E27FC236}">
                <a16:creationId xmlns:a16="http://schemas.microsoft.com/office/drawing/2014/main" id="{489FF0DB-5B94-4175-A083-4DF752458F16}"/>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a:t>
            </a:r>
            <a:r>
              <a:rPr lang="en-GB" sz="2000" b="1" dirty="0" err="1">
                <a:solidFill>
                  <a:srgbClr val="0000CC"/>
                </a:solidFill>
                <a:latin typeface="Courier New" panose="02070309020205020404" pitchFamily="49" charset="0"/>
                <a:cs typeface="Courier New" panose="02070309020205020404" pitchFamily="49" charset="0"/>
              </a:rPr>
              <a:t>cor.test</a:t>
            </a:r>
            <a:r>
              <a:rPr lang="en-GB" sz="2000" b="1" dirty="0">
                <a:solidFill>
                  <a:srgbClr val="0000CC"/>
                </a:solidFill>
                <a:latin typeface="Courier New" panose="02070309020205020404" pitchFamily="49" charset="0"/>
                <a:cs typeface="Courier New" panose="02070309020205020404" pitchFamily="49" charset="0"/>
              </a:rPr>
              <a:t>(</a:t>
            </a:r>
            <a:r>
              <a:rPr lang="en-GB" sz="2000" b="1" dirty="0" err="1">
                <a:solidFill>
                  <a:srgbClr val="0000CC"/>
                </a:solidFill>
                <a:latin typeface="Courier New" panose="02070309020205020404" pitchFamily="49" charset="0"/>
                <a:cs typeface="Courier New" panose="02070309020205020404" pitchFamily="49" charset="0"/>
              </a:rPr>
              <a:t>lex</a:t>
            </a:r>
            <a:r>
              <a:rPr lang="en-GB" sz="2000" b="1" dirty="0">
                <a:solidFill>
                  <a:srgbClr val="0000CC"/>
                </a:solidFill>
                <a:latin typeface="Courier New" panose="02070309020205020404" pitchFamily="49" charset="0"/>
                <a:cs typeface="Courier New" panose="02070309020205020404" pitchFamily="49" charset="0"/>
              </a:rPr>
              <a:t>, gram, method = "</a:t>
            </a:r>
            <a:r>
              <a:rPr lang="en-GB" sz="2000" b="1" dirty="0" err="1">
                <a:solidFill>
                  <a:srgbClr val="0000CC"/>
                </a:solidFill>
                <a:latin typeface="Courier New" panose="02070309020205020404" pitchFamily="49" charset="0"/>
                <a:cs typeface="Courier New" panose="02070309020205020404" pitchFamily="49" charset="0"/>
              </a:rPr>
              <a:t>kendall</a:t>
            </a:r>
            <a:r>
              <a:rPr lang="en-GB" sz="2000" b="1" dirty="0">
                <a:solidFill>
                  <a:srgbClr val="0000CC"/>
                </a:solidFill>
                <a:latin typeface="Courier New" panose="02070309020205020404" pitchFamily="49" charset="0"/>
                <a:cs typeface="Courier New" panose="02070309020205020404" pitchFamily="49" charset="0"/>
              </a:rPr>
              <a:t>", alternative = "greater")</a:t>
            </a: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	Kendall's rank correlation tau</a:t>
            </a: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data:  </a:t>
            </a:r>
            <a:r>
              <a:rPr lang="en-GB" sz="2000" b="1" dirty="0" err="1">
                <a:latin typeface="Courier New" panose="02070309020205020404" pitchFamily="49" charset="0"/>
                <a:cs typeface="Courier New" panose="02070309020205020404" pitchFamily="49" charset="0"/>
              </a:rPr>
              <a:t>lex</a:t>
            </a:r>
            <a:r>
              <a:rPr lang="en-GB" sz="2000" b="1" dirty="0">
                <a:latin typeface="Courier New" panose="02070309020205020404" pitchFamily="49" charset="0"/>
                <a:cs typeface="Courier New" panose="02070309020205020404" pitchFamily="49" charset="0"/>
              </a:rPr>
              <a:t> and gram</a:t>
            </a:r>
          </a:p>
          <a:p>
            <a:pPr marL="0" indent="0">
              <a:buNone/>
            </a:pPr>
            <a:r>
              <a:rPr lang="en-GB" sz="2000" b="1" dirty="0">
                <a:latin typeface="Courier New" panose="02070309020205020404" pitchFamily="49" charset="0"/>
                <a:cs typeface="Courier New" panose="02070309020205020404" pitchFamily="49" charset="0"/>
              </a:rPr>
              <a:t>T = 43, p-value = 1.488e-05</a:t>
            </a:r>
          </a:p>
          <a:p>
            <a:pPr marL="0" indent="0">
              <a:buNone/>
            </a:pPr>
            <a:r>
              <a:rPr lang="en-GB" sz="2000" b="1" dirty="0">
                <a:latin typeface="Courier New" panose="02070309020205020404" pitchFamily="49" charset="0"/>
                <a:cs typeface="Courier New" panose="02070309020205020404" pitchFamily="49" charset="0"/>
              </a:rPr>
              <a:t>alternative hypothesis: true tau is greater than 0</a:t>
            </a:r>
          </a:p>
          <a:p>
            <a:pPr marL="0" indent="0">
              <a:buNone/>
            </a:pPr>
            <a:r>
              <a:rPr lang="en-GB" sz="2000" b="1" dirty="0">
                <a:latin typeface="Courier New" panose="02070309020205020404" pitchFamily="49" charset="0"/>
                <a:cs typeface="Courier New" panose="02070309020205020404" pitchFamily="49" charset="0"/>
              </a:rPr>
              <a:t>sample estimates:</a:t>
            </a:r>
          </a:p>
          <a:p>
            <a:pPr marL="0" indent="0">
              <a:buNone/>
            </a:pPr>
            <a:r>
              <a:rPr lang="en-GB" sz="2000" b="1" dirty="0">
                <a:latin typeface="Courier New" panose="02070309020205020404" pitchFamily="49" charset="0"/>
                <a:cs typeface="Courier New" panose="02070309020205020404" pitchFamily="49" charset="0"/>
              </a:rPr>
              <a:t>      tau </a:t>
            </a:r>
          </a:p>
          <a:p>
            <a:pPr marL="0" indent="0">
              <a:buNone/>
            </a:pPr>
            <a:r>
              <a:rPr lang="en-GB" sz="2000" b="1" dirty="0">
                <a:latin typeface="Courier New" panose="02070309020205020404" pitchFamily="49" charset="0"/>
                <a:cs typeface="Courier New" panose="02070309020205020404" pitchFamily="49" charset="0"/>
              </a:rPr>
              <a:t>0.9111111 </a:t>
            </a:r>
          </a:p>
        </p:txBody>
      </p:sp>
    </p:spTree>
    <p:extLst>
      <p:ext uri="{BB962C8B-B14F-4D97-AF65-F5344CB8AC3E}">
        <p14:creationId xmlns:p14="http://schemas.microsoft.com/office/powerpoint/2010/main" val="32880924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FCB5-B1CC-48BF-9FD4-50E40886ED7A}"/>
              </a:ext>
            </a:extLst>
          </p:cNvPr>
          <p:cNvSpPr>
            <a:spLocks noGrp="1"/>
          </p:cNvSpPr>
          <p:nvPr>
            <p:ph type="title"/>
          </p:nvPr>
        </p:nvSpPr>
        <p:spPr/>
        <p:txBody>
          <a:bodyPr/>
          <a:lstStyle/>
          <a:p>
            <a:r>
              <a:rPr lang="en-GB" dirty="0"/>
              <a:t>Interim conclusion</a:t>
            </a:r>
          </a:p>
        </p:txBody>
      </p:sp>
      <p:sp>
        <p:nvSpPr>
          <p:cNvPr id="3" name="Content Placeholder 2">
            <a:extLst>
              <a:ext uri="{FF2B5EF4-FFF2-40B4-BE49-F238E27FC236}">
                <a16:creationId xmlns:a16="http://schemas.microsoft.com/office/drawing/2014/main" id="{8CA99DEB-5067-4C26-A7BB-7FFAE5951F96}"/>
              </a:ext>
            </a:extLst>
          </p:cNvPr>
          <p:cNvSpPr>
            <a:spLocks noGrp="1"/>
          </p:cNvSpPr>
          <p:nvPr>
            <p:ph idx="1"/>
          </p:nvPr>
        </p:nvSpPr>
        <p:spPr/>
        <p:txBody>
          <a:bodyPr/>
          <a:lstStyle/>
          <a:p>
            <a:r>
              <a:rPr lang="en-GB" dirty="0"/>
              <a:t>The null hypothesis of no correlation can be safely rejected.</a:t>
            </a:r>
          </a:p>
          <a:p>
            <a:r>
              <a:rPr lang="en-GB" dirty="0"/>
              <a:t>There is a significant positive and very strong correlation between vocabulary size and grammatical development.</a:t>
            </a:r>
          </a:p>
        </p:txBody>
      </p:sp>
    </p:spTree>
    <p:extLst>
      <p:ext uri="{BB962C8B-B14F-4D97-AF65-F5344CB8AC3E}">
        <p14:creationId xmlns:p14="http://schemas.microsoft.com/office/powerpoint/2010/main" val="510425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Correlation is NOT causation</a:t>
            </a:r>
            <a:endParaRPr lang="fr-BE" dirty="0"/>
          </a:p>
        </p:txBody>
      </p:sp>
      <p:sp>
        <p:nvSpPr>
          <p:cNvPr id="3" name="Content Placeholder 2"/>
          <p:cNvSpPr>
            <a:spLocks noGrp="1"/>
          </p:cNvSpPr>
          <p:nvPr>
            <p:ph idx="1"/>
          </p:nvPr>
        </p:nvSpPr>
        <p:spPr/>
        <p:txBody>
          <a:bodyPr/>
          <a:lstStyle/>
          <a:p>
            <a:endParaRPr lang="fr-BE" dirty="0"/>
          </a:p>
        </p:txBody>
      </p:sp>
      <p:pic>
        <p:nvPicPr>
          <p:cNvPr id="6146" name="Picture 2" descr="http://www.replicatedtypo.com/wp-content/uploads/2011/08/Picture-3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364" y="1975301"/>
            <a:ext cx="3764076" cy="36223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97200" y="5809175"/>
            <a:ext cx="3881119" cy="400110"/>
          </a:xfrm>
          <a:prstGeom prst="rect">
            <a:avLst/>
          </a:prstGeom>
          <a:noFill/>
        </p:spPr>
        <p:txBody>
          <a:bodyPr wrap="square" rtlCol="0">
            <a:spAutoFit/>
          </a:bodyPr>
          <a:lstStyle/>
          <a:p>
            <a:r>
              <a:rPr lang="en-US" sz="2000" dirty="0"/>
              <a:t>From Ember &amp; Ember 2007</a:t>
            </a:r>
            <a:endParaRPr lang="fr-BE" sz="2000" dirty="0"/>
          </a:p>
        </p:txBody>
      </p:sp>
    </p:spTree>
    <p:extLst>
      <p:ext uri="{BB962C8B-B14F-4D97-AF65-F5344CB8AC3E}">
        <p14:creationId xmlns:p14="http://schemas.microsoft.com/office/powerpoint/2010/main" val="41373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B6CA-6235-4D4C-8E40-3DB905856766}"/>
              </a:ext>
            </a:extLst>
          </p:cNvPr>
          <p:cNvSpPr>
            <a:spLocks noGrp="1"/>
          </p:cNvSpPr>
          <p:nvPr>
            <p:ph type="title"/>
          </p:nvPr>
        </p:nvSpPr>
        <p:spPr/>
        <p:txBody>
          <a:bodyPr/>
          <a:lstStyle/>
          <a:p>
            <a:r>
              <a:rPr lang="en-GB" dirty="0"/>
              <a:t>Spurious correlations</a:t>
            </a:r>
          </a:p>
        </p:txBody>
      </p:sp>
      <p:sp>
        <p:nvSpPr>
          <p:cNvPr id="3" name="Content Placeholder 2">
            <a:extLst>
              <a:ext uri="{FF2B5EF4-FFF2-40B4-BE49-F238E27FC236}">
                <a16:creationId xmlns:a16="http://schemas.microsoft.com/office/drawing/2014/main" id="{6A0B2A79-9EF4-446F-BE9B-0070D945AA8D}"/>
              </a:ext>
            </a:extLst>
          </p:cNvPr>
          <p:cNvSpPr>
            <a:spLocks noGrp="1"/>
          </p:cNvSpPr>
          <p:nvPr>
            <p:ph idx="1"/>
          </p:nvPr>
        </p:nvSpPr>
        <p:spPr>
          <a:xfrm>
            <a:off x="628650" y="1825625"/>
            <a:ext cx="7886700" cy="4351338"/>
          </a:xfrm>
        </p:spPr>
        <p:txBody>
          <a:bodyPr/>
          <a:lstStyle/>
          <a:p>
            <a:pPr marL="0" indent="0">
              <a:buNone/>
            </a:pPr>
            <a:r>
              <a:rPr lang="en-GB" dirty="0">
                <a:hlinkClick r:id="rId2"/>
              </a:rPr>
              <a:t>http://www.tylervigen.com/spurious-correlations</a:t>
            </a:r>
            <a:endParaRPr lang="en-GB" dirty="0"/>
          </a:p>
          <a:p>
            <a:pPr marL="0" indent="0">
              <a:buNone/>
            </a:pPr>
            <a:endParaRPr lang="en-GB" dirty="0"/>
          </a:p>
          <a:p>
            <a:pPr marL="0" indent="0">
              <a:buNone/>
            </a:pPr>
            <a:r>
              <a:rPr lang="en-GB" dirty="0"/>
              <a:t>Theory of the Stork: a positive correlation between the number of storks and that of </a:t>
            </a:r>
            <a:r>
              <a:rPr lang="en-GB" dirty="0" err="1"/>
              <a:t>newborns</a:t>
            </a:r>
            <a:r>
              <a:rPr lang="en-GB" dirty="0"/>
              <a:t> -&gt; do storks bring babies?!</a:t>
            </a:r>
          </a:p>
        </p:txBody>
      </p:sp>
      <p:pic>
        <p:nvPicPr>
          <p:cNvPr id="7172" name="Picture 4" descr="Image result for stork">
            <a:extLst>
              <a:ext uri="{FF2B5EF4-FFF2-40B4-BE49-F238E27FC236}">
                <a16:creationId xmlns:a16="http://schemas.microsoft.com/office/drawing/2014/main" id="{67591BBF-14A2-482B-BB4C-20C57AF91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75" y="4312285"/>
            <a:ext cx="25336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133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870E-CC83-400D-B6C1-E46298AE0A7D}"/>
              </a:ext>
            </a:extLst>
          </p:cNvPr>
          <p:cNvSpPr>
            <a:spLocks noGrp="1"/>
          </p:cNvSpPr>
          <p:nvPr>
            <p:ph type="title"/>
          </p:nvPr>
        </p:nvSpPr>
        <p:spPr/>
        <p:txBody>
          <a:bodyPr/>
          <a:lstStyle/>
          <a:p>
            <a:r>
              <a:rPr lang="en-GB" dirty="0"/>
              <a:t>Exercise</a:t>
            </a:r>
          </a:p>
        </p:txBody>
      </p:sp>
      <p:sp>
        <p:nvSpPr>
          <p:cNvPr id="3" name="Content Placeholder 2">
            <a:extLst>
              <a:ext uri="{FF2B5EF4-FFF2-40B4-BE49-F238E27FC236}">
                <a16:creationId xmlns:a16="http://schemas.microsoft.com/office/drawing/2014/main" id="{2A5ACA74-32D4-4E9E-BC79-DC859D1ADF75}"/>
              </a:ext>
            </a:extLst>
          </p:cNvPr>
          <p:cNvSpPr>
            <a:spLocks noGrp="1"/>
          </p:cNvSpPr>
          <p:nvPr>
            <p:ph idx="1"/>
          </p:nvPr>
        </p:nvSpPr>
        <p:spPr/>
        <p:txBody>
          <a:bodyPr>
            <a:normAutofit lnSpcReduction="10000"/>
          </a:bodyPr>
          <a:lstStyle/>
          <a:p>
            <a:r>
              <a:rPr lang="en-GB" dirty="0"/>
              <a:t>Everett (2013) reported a positive correlation between elevation and the likelihood that a language contains </a:t>
            </a:r>
            <a:r>
              <a:rPr lang="en-GB"/>
              <a:t>ejective consonants:</a:t>
            </a:r>
            <a:endParaRPr lang="en-GB" dirty="0"/>
          </a:p>
          <a:p>
            <a:pPr lvl="1"/>
            <a:r>
              <a:rPr lang="en-GB" dirty="0"/>
              <a:t>“We suggest that ejective sounds might be facilitated at higher elevations due to the associated decrease in ambient air pressure, which reduces the physiological effort required for the compression of air in the pharyngeal cavity–a unique articulatory component of ejective sounds. In addition, we hypothesize that ejective sounds may help to mitigate rates of water vapor loss through exhaled air. ”</a:t>
            </a:r>
          </a:p>
          <a:p>
            <a:r>
              <a:rPr lang="en-GB" dirty="0"/>
              <a:t>Can you think of another way of explaining this correlation?</a:t>
            </a:r>
          </a:p>
        </p:txBody>
      </p:sp>
      <p:sp>
        <p:nvSpPr>
          <p:cNvPr id="4" name="TextBox 3">
            <a:extLst>
              <a:ext uri="{FF2B5EF4-FFF2-40B4-BE49-F238E27FC236}">
                <a16:creationId xmlns:a16="http://schemas.microsoft.com/office/drawing/2014/main" id="{2A67D6DB-0213-4C81-A5CB-3E7980ACE7D8}"/>
              </a:ext>
            </a:extLst>
          </p:cNvPr>
          <p:cNvSpPr txBox="1"/>
          <p:nvPr/>
        </p:nvSpPr>
        <p:spPr>
          <a:xfrm>
            <a:off x="924560" y="6289040"/>
            <a:ext cx="7691120" cy="369332"/>
          </a:xfrm>
          <a:prstGeom prst="rect">
            <a:avLst/>
          </a:prstGeom>
          <a:noFill/>
        </p:spPr>
        <p:txBody>
          <a:bodyPr wrap="square" rtlCol="0">
            <a:spAutoFit/>
          </a:bodyPr>
          <a:lstStyle/>
          <a:p>
            <a:r>
              <a:rPr lang="en-GB" dirty="0"/>
              <a:t>http://journals.plos.org/plosone/article?id=10.1371/journal.pone.0065275</a:t>
            </a:r>
          </a:p>
        </p:txBody>
      </p:sp>
    </p:spTree>
    <p:extLst>
      <p:ext uri="{BB962C8B-B14F-4D97-AF65-F5344CB8AC3E}">
        <p14:creationId xmlns:p14="http://schemas.microsoft.com/office/powerpoint/2010/main" val="2396560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973A0-3F96-4ED9-BA5A-E52844D9F468}"/>
              </a:ext>
            </a:extLst>
          </p:cNvPr>
          <p:cNvSpPr>
            <a:spLocks noGrp="1"/>
          </p:cNvSpPr>
          <p:nvPr>
            <p:ph type="title"/>
          </p:nvPr>
        </p:nvSpPr>
        <p:spPr/>
        <p:txBody>
          <a:bodyPr/>
          <a:lstStyle/>
          <a:p>
            <a:r>
              <a:rPr lang="en-GB" dirty="0"/>
              <a:t>Detach the data frame</a:t>
            </a:r>
          </a:p>
        </p:txBody>
      </p:sp>
      <p:sp>
        <p:nvSpPr>
          <p:cNvPr id="3" name="Content Placeholder 2">
            <a:extLst>
              <a:ext uri="{FF2B5EF4-FFF2-40B4-BE49-F238E27FC236}">
                <a16:creationId xmlns:a16="http://schemas.microsoft.com/office/drawing/2014/main" id="{45974383-3F6A-4FC9-9817-2452D0D35A5F}"/>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detach(</a:t>
            </a:r>
            <a:r>
              <a:rPr lang="en-GB" sz="2000" b="1" dirty="0" err="1">
                <a:solidFill>
                  <a:srgbClr val="0000CC"/>
                </a:solidFill>
                <a:latin typeface="Courier New" panose="02070309020205020404" pitchFamily="49" charset="0"/>
                <a:cs typeface="Courier New" panose="02070309020205020404" pitchFamily="49" charset="0"/>
              </a:rPr>
              <a:t>ldt</a:t>
            </a:r>
            <a:r>
              <a:rPr lang="en-GB" sz="2000" b="1" dirty="0">
                <a:solidFill>
                  <a:srgbClr val="0000C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89717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68C7-E2A0-4F50-A2F7-73299F27E448}"/>
              </a:ext>
            </a:extLst>
          </p:cNvPr>
          <p:cNvSpPr>
            <a:spLocks noGrp="1"/>
          </p:cNvSpPr>
          <p:nvPr>
            <p:ph type="title"/>
          </p:nvPr>
        </p:nvSpPr>
        <p:spPr/>
        <p:txBody>
          <a:bodyPr/>
          <a:lstStyle/>
          <a:p>
            <a:r>
              <a:rPr lang="en-GB" dirty="0"/>
              <a:t>Attach a data frame</a:t>
            </a:r>
          </a:p>
        </p:txBody>
      </p:sp>
      <p:sp>
        <p:nvSpPr>
          <p:cNvPr id="3" name="Content Placeholder 2">
            <a:extLst>
              <a:ext uri="{FF2B5EF4-FFF2-40B4-BE49-F238E27FC236}">
                <a16:creationId xmlns:a16="http://schemas.microsoft.com/office/drawing/2014/main" id="{EDF675D2-AD9F-4940-AABD-A004E77B10D8}"/>
              </a:ext>
            </a:extLst>
          </p:cNvPr>
          <p:cNvSpPr>
            <a:spLocks noGrp="1"/>
          </p:cNvSpPr>
          <p:nvPr>
            <p:ph idx="1"/>
          </p:nvPr>
        </p:nvSpPr>
        <p:spPr/>
        <p:txBody>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head(</a:t>
            </a:r>
            <a:r>
              <a:rPr lang="en-GB" sz="2000" b="1" dirty="0" err="1">
                <a:solidFill>
                  <a:srgbClr val="0000CC"/>
                </a:solidFill>
                <a:latin typeface="Courier New" panose="02070309020205020404" pitchFamily="49" charset="0"/>
                <a:cs typeface="Courier New" panose="02070309020205020404" pitchFamily="49" charset="0"/>
              </a:rPr>
              <a:t>ldt$Length</a:t>
            </a:r>
            <a:r>
              <a:rPr lang="en-GB" sz="2000" b="1" dirty="0">
                <a:solidFill>
                  <a:srgbClr val="0000CC"/>
                </a:solidFill>
                <a:latin typeface="Courier New" panose="02070309020205020404" pitchFamily="49" charset="0"/>
                <a:cs typeface="Courier New" panose="02070309020205020404" pitchFamily="49" charset="0"/>
              </a:rPr>
              <a:t>)</a:t>
            </a:r>
          </a:p>
          <a:p>
            <a:pPr marL="0" indent="0">
              <a:buNone/>
            </a:pPr>
            <a:r>
              <a:rPr lang="en-GB" sz="2000" b="1" dirty="0">
                <a:latin typeface="Courier New" panose="02070309020205020404" pitchFamily="49" charset="0"/>
                <a:cs typeface="Courier New" panose="02070309020205020404" pitchFamily="49" charset="0"/>
              </a:rPr>
              <a:t>[1]  8 10  7  6 12 12</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head(Length) </a:t>
            </a:r>
          </a:p>
          <a:p>
            <a:pPr marL="0" indent="0">
              <a:buNone/>
            </a:pPr>
            <a:r>
              <a:rPr lang="en-GB" sz="2000" b="1" dirty="0">
                <a:solidFill>
                  <a:srgbClr val="FF0000"/>
                </a:solidFill>
                <a:latin typeface="Courier New" panose="02070309020205020404" pitchFamily="49" charset="0"/>
                <a:cs typeface="Courier New" panose="02070309020205020404" pitchFamily="49" charset="0"/>
              </a:rPr>
              <a:t>Error in head(Length) : object 'Length' not found</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attach(</a:t>
            </a:r>
            <a:r>
              <a:rPr lang="en-GB" sz="2000" b="1" dirty="0" err="1">
                <a:solidFill>
                  <a:srgbClr val="0000CC"/>
                </a:solidFill>
                <a:latin typeface="Courier New" panose="02070309020205020404" pitchFamily="49" charset="0"/>
                <a:cs typeface="Courier New" panose="02070309020205020404" pitchFamily="49" charset="0"/>
              </a:rPr>
              <a:t>ldt</a:t>
            </a:r>
            <a:r>
              <a:rPr lang="en-GB" sz="2000" b="1" dirty="0">
                <a:solidFill>
                  <a:srgbClr val="0000CC"/>
                </a:solidFill>
                <a:latin typeface="Courier New" panose="02070309020205020404" pitchFamily="49" charset="0"/>
                <a:cs typeface="Courier New" panose="02070309020205020404" pitchFamily="49" charset="0"/>
              </a:rPr>
              <a:t>)</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head(Length) </a:t>
            </a:r>
            <a:r>
              <a:rPr lang="en-GB" sz="2000" b="1" dirty="0">
                <a:latin typeface="Courier New" panose="02070309020205020404" pitchFamily="49" charset="0"/>
                <a:cs typeface="Courier New" panose="02070309020205020404" pitchFamily="49" charset="0"/>
              </a:rPr>
              <a:t>#now you can access all variables directly</a:t>
            </a:r>
            <a:endParaRPr lang="en-GB" sz="2000" b="1" dirty="0">
              <a:solidFill>
                <a:srgbClr val="0000CC"/>
              </a:solidFill>
              <a:latin typeface="Courier New" panose="02070309020205020404" pitchFamily="49" charset="0"/>
              <a:cs typeface="Courier New" panose="02070309020205020404" pitchFamily="49" charset="0"/>
            </a:endParaRPr>
          </a:p>
          <a:p>
            <a:pPr marL="0" indent="0">
              <a:buNone/>
            </a:pPr>
            <a:r>
              <a:rPr lang="en-GB" sz="2000" b="1" dirty="0">
                <a:latin typeface="Courier New" panose="02070309020205020404" pitchFamily="49" charset="0"/>
                <a:cs typeface="Courier New" panose="02070309020205020404" pitchFamily="49" charset="0"/>
              </a:rPr>
              <a:t>[1]  8 10  7  6 12 12</a:t>
            </a:r>
          </a:p>
          <a:p>
            <a:pPr marL="0" indent="0">
              <a:buNone/>
            </a:pPr>
            <a:endParaRPr lang="en-GB" dirty="0"/>
          </a:p>
        </p:txBody>
      </p:sp>
    </p:spTree>
    <p:extLst>
      <p:ext uri="{BB962C8B-B14F-4D97-AF65-F5344CB8AC3E}">
        <p14:creationId xmlns:p14="http://schemas.microsoft.com/office/powerpoint/2010/main" val="303463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7352-E175-4C49-9691-D15DA9C2ABEC}"/>
              </a:ext>
            </a:extLst>
          </p:cNvPr>
          <p:cNvSpPr>
            <a:spLocks noGrp="1"/>
          </p:cNvSpPr>
          <p:nvPr>
            <p:ph type="title"/>
          </p:nvPr>
        </p:nvSpPr>
        <p:spPr/>
        <p:txBody>
          <a:bodyPr/>
          <a:lstStyle/>
          <a:p>
            <a:r>
              <a:rPr lang="en-GB" dirty="0"/>
              <a:t>Mean, median and mode</a:t>
            </a:r>
          </a:p>
        </p:txBody>
      </p:sp>
      <p:sp>
        <p:nvSpPr>
          <p:cNvPr id="3" name="Content Placeholder 2">
            <a:extLst>
              <a:ext uri="{FF2B5EF4-FFF2-40B4-BE49-F238E27FC236}">
                <a16:creationId xmlns:a16="http://schemas.microsoft.com/office/drawing/2014/main" id="{7AB6931A-8681-4957-8711-71456C772379}"/>
              </a:ext>
            </a:extLst>
          </p:cNvPr>
          <p:cNvSpPr>
            <a:spLocks noGrp="1"/>
          </p:cNvSpPr>
          <p:nvPr>
            <p:ph idx="1"/>
          </p:nvPr>
        </p:nvSpPr>
        <p:spPr/>
        <p:txBody>
          <a:bodyPr>
            <a:normAutofit/>
          </a:bodyPr>
          <a:lstStyle/>
          <a:p>
            <a:pPr marL="0" indent="0">
              <a:buNone/>
            </a:pPr>
            <a:r>
              <a:rPr lang="en-GB" sz="2000" b="1" dirty="0">
                <a:solidFill>
                  <a:srgbClr val="0000CC"/>
                </a:solidFill>
                <a:latin typeface="Courier New" panose="02070309020205020404" pitchFamily="49" charset="0"/>
                <a:cs typeface="Courier New" panose="02070309020205020404" pitchFamily="49" charset="0"/>
              </a:rPr>
              <a:t>&gt; mean(Length) </a:t>
            </a:r>
          </a:p>
          <a:p>
            <a:pPr marL="0" indent="0">
              <a:buNone/>
            </a:pPr>
            <a:r>
              <a:rPr lang="en-GB" sz="2000" b="1" dirty="0">
                <a:latin typeface="Courier New" panose="02070309020205020404" pitchFamily="49" charset="0"/>
                <a:cs typeface="Courier New" panose="02070309020205020404" pitchFamily="49" charset="0"/>
              </a:rPr>
              <a:t>[1] 8.23 </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median(Length) </a:t>
            </a:r>
          </a:p>
          <a:p>
            <a:pPr marL="0" indent="0">
              <a:buNone/>
            </a:pPr>
            <a:r>
              <a:rPr lang="en-GB" sz="2000" b="1" dirty="0">
                <a:latin typeface="Courier New" panose="02070309020205020404" pitchFamily="49" charset="0"/>
                <a:cs typeface="Courier New" panose="02070309020205020404" pitchFamily="49" charset="0"/>
              </a:rPr>
              <a:t>[1] 8 </a:t>
            </a:r>
          </a:p>
          <a:p>
            <a:pPr marL="0" indent="0">
              <a:buNone/>
            </a:pPr>
            <a:r>
              <a:rPr lang="en-GB" sz="2000" b="1" dirty="0">
                <a:solidFill>
                  <a:srgbClr val="0000CC"/>
                </a:solidFill>
                <a:latin typeface="Courier New" panose="02070309020205020404" pitchFamily="49" charset="0"/>
                <a:cs typeface="Courier New" panose="02070309020205020404" pitchFamily="49" charset="0"/>
              </a:rPr>
              <a:t>&gt; table(Length)</a:t>
            </a:r>
            <a:r>
              <a:rPr lang="en-GB" sz="2000" b="1" dirty="0">
                <a:latin typeface="Courier New" panose="02070309020205020404" pitchFamily="49" charset="0"/>
                <a:cs typeface="Courier New" panose="02070309020205020404" pitchFamily="49" charset="0"/>
              </a:rPr>
              <a:t> #shows how many times every value occurs; the most popular value is the mode </a:t>
            </a:r>
          </a:p>
          <a:p>
            <a:pPr marL="0" indent="0">
              <a:buNone/>
            </a:pPr>
            <a:r>
              <a:rPr lang="en-GB" sz="2000" b="1" dirty="0">
                <a:latin typeface="Courier New" panose="02070309020205020404" pitchFamily="49" charset="0"/>
                <a:cs typeface="Courier New" panose="02070309020205020404" pitchFamily="49" charset="0"/>
              </a:rPr>
              <a:t>3 4 5 6 7 8 9 10 11 12 13 14 15 </a:t>
            </a:r>
          </a:p>
          <a:p>
            <a:pPr marL="0" indent="0">
              <a:buNone/>
            </a:pPr>
            <a:r>
              <a:rPr lang="en-GB" sz="2000" b="1" dirty="0">
                <a:latin typeface="Courier New" panose="02070309020205020404" pitchFamily="49" charset="0"/>
                <a:cs typeface="Courier New" panose="02070309020205020404" pitchFamily="49" charset="0"/>
              </a:rPr>
              <a:t>2 5 7 13 12 16 11 16 11 3 1 2 1</a:t>
            </a:r>
          </a:p>
        </p:txBody>
      </p:sp>
    </p:spTree>
    <p:extLst>
      <p:ext uri="{BB962C8B-B14F-4D97-AF65-F5344CB8AC3E}">
        <p14:creationId xmlns:p14="http://schemas.microsoft.com/office/powerpoint/2010/main" val="176185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6A88-3558-4B27-9F25-41CD026790ED}"/>
              </a:ext>
            </a:extLst>
          </p:cNvPr>
          <p:cNvSpPr>
            <a:spLocks noGrp="1"/>
          </p:cNvSpPr>
          <p:nvPr>
            <p:ph type="title"/>
          </p:nvPr>
        </p:nvSpPr>
        <p:spPr/>
        <p:txBody>
          <a:bodyPr/>
          <a:lstStyle/>
          <a:p>
            <a:r>
              <a:rPr lang="en-GB" dirty="0"/>
              <a:t>Understanding the median</a:t>
            </a:r>
          </a:p>
        </p:txBody>
      </p:sp>
      <p:sp>
        <p:nvSpPr>
          <p:cNvPr id="3" name="Content Placeholder 2">
            <a:extLst>
              <a:ext uri="{FF2B5EF4-FFF2-40B4-BE49-F238E27FC236}">
                <a16:creationId xmlns:a16="http://schemas.microsoft.com/office/drawing/2014/main" id="{39F91E07-B08E-4DAA-AC8B-FE45202BCD27}"/>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46453C54-41D4-406C-9CAE-E2BAAE3B7206}"/>
              </a:ext>
            </a:extLst>
          </p:cNvPr>
          <p:cNvPicPr>
            <a:picLocks noChangeAspect="1"/>
          </p:cNvPicPr>
          <p:nvPr/>
        </p:nvPicPr>
        <p:blipFill rotWithShape="1">
          <a:blip r:embed="rId2"/>
          <a:srcRect t="15288"/>
          <a:stretch/>
        </p:blipFill>
        <p:spPr>
          <a:xfrm>
            <a:off x="1465049" y="1825624"/>
            <a:ext cx="6213901" cy="3912925"/>
          </a:xfrm>
          <a:prstGeom prst="rect">
            <a:avLst/>
          </a:prstGeom>
        </p:spPr>
      </p:pic>
    </p:spTree>
    <p:extLst>
      <p:ext uri="{BB962C8B-B14F-4D97-AF65-F5344CB8AC3E}">
        <p14:creationId xmlns:p14="http://schemas.microsoft.com/office/powerpoint/2010/main" val="131485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F4F9-CD27-468B-BBD1-D4EB5EAA9F23}"/>
              </a:ext>
            </a:extLst>
          </p:cNvPr>
          <p:cNvSpPr>
            <a:spLocks noGrp="1"/>
          </p:cNvSpPr>
          <p:nvPr>
            <p:ph type="title"/>
          </p:nvPr>
        </p:nvSpPr>
        <p:spPr/>
        <p:txBody>
          <a:bodyPr/>
          <a:lstStyle/>
          <a:p>
            <a:r>
              <a:rPr lang="en-GB" dirty="0"/>
              <a:t>Ocean’s 11: the median</a:t>
            </a:r>
          </a:p>
        </p:txBody>
      </p:sp>
      <p:sp>
        <p:nvSpPr>
          <p:cNvPr id="3" name="Content Placeholder 2">
            <a:extLst>
              <a:ext uri="{FF2B5EF4-FFF2-40B4-BE49-F238E27FC236}">
                <a16:creationId xmlns:a16="http://schemas.microsoft.com/office/drawing/2014/main" id="{F047E9D7-2D49-4EE0-8C2E-6BC1AFB75D5F}"/>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9BBC616F-F5EA-4FAC-AF77-96BB1E6EE105}"/>
              </a:ext>
            </a:extLst>
          </p:cNvPr>
          <p:cNvPicPr>
            <a:picLocks noChangeAspect="1"/>
          </p:cNvPicPr>
          <p:nvPr/>
        </p:nvPicPr>
        <p:blipFill rotWithShape="1">
          <a:blip r:embed="rId2"/>
          <a:srcRect t="21172"/>
          <a:stretch/>
        </p:blipFill>
        <p:spPr>
          <a:xfrm>
            <a:off x="1511249" y="2336800"/>
            <a:ext cx="6121501" cy="2986550"/>
          </a:xfrm>
          <a:prstGeom prst="rect">
            <a:avLst/>
          </a:prstGeom>
        </p:spPr>
      </p:pic>
    </p:spTree>
    <p:extLst>
      <p:ext uri="{BB962C8B-B14F-4D97-AF65-F5344CB8AC3E}">
        <p14:creationId xmlns:p14="http://schemas.microsoft.com/office/powerpoint/2010/main" val="2303114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F2E86-F12F-4A12-9D11-E35234256B24}"/>
              </a:ext>
            </a:extLst>
          </p:cNvPr>
          <p:cNvSpPr>
            <a:spLocks noGrp="1"/>
          </p:cNvSpPr>
          <p:nvPr>
            <p:ph type="title"/>
          </p:nvPr>
        </p:nvSpPr>
        <p:spPr/>
        <p:txBody>
          <a:bodyPr/>
          <a:lstStyle/>
          <a:p>
            <a:r>
              <a:rPr lang="en-GB" dirty="0"/>
              <a:t>Ocean’s 12</a:t>
            </a:r>
          </a:p>
        </p:txBody>
      </p:sp>
      <p:sp>
        <p:nvSpPr>
          <p:cNvPr id="3" name="Content Placeholder 2">
            <a:extLst>
              <a:ext uri="{FF2B5EF4-FFF2-40B4-BE49-F238E27FC236}">
                <a16:creationId xmlns:a16="http://schemas.microsoft.com/office/drawing/2014/main" id="{BEAAA1CE-75EF-479D-9F3F-58F8CF4ECFD8}"/>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57ED4BCA-BB17-4C88-A877-C6574CF5EE17}"/>
              </a:ext>
            </a:extLst>
          </p:cNvPr>
          <p:cNvPicPr>
            <a:picLocks noChangeAspect="1"/>
          </p:cNvPicPr>
          <p:nvPr/>
        </p:nvPicPr>
        <p:blipFill rotWithShape="1">
          <a:blip r:embed="rId2"/>
          <a:srcRect t="25006"/>
          <a:stretch/>
        </p:blipFill>
        <p:spPr>
          <a:xfrm>
            <a:off x="1384199" y="2499360"/>
            <a:ext cx="6375601" cy="2789390"/>
          </a:xfrm>
          <a:prstGeom prst="rect">
            <a:avLst/>
          </a:prstGeom>
        </p:spPr>
      </p:pic>
    </p:spTree>
    <p:extLst>
      <p:ext uri="{BB962C8B-B14F-4D97-AF65-F5344CB8AC3E}">
        <p14:creationId xmlns:p14="http://schemas.microsoft.com/office/powerpoint/2010/main" val="34641425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504</TotalTime>
  <Words>1454</Words>
  <Application>Microsoft Office PowerPoint</Application>
  <PresentationFormat>On-screen Show (4:3)</PresentationFormat>
  <Paragraphs>204</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Courier New</vt:lpstr>
      <vt:lpstr>Wingdings</vt:lpstr>
      <vt:lpstr>Office Theme</vt:lpstr>
      <vt:lpstr>Numeric variables</vt:lpstr>
      <vt:lpstr>Outline</vt:lpstr>
      <vt:lpstr>Data frame ldt</vt:lpstr>
      <vt:lpstr>Data frame structure</vt:lpstr>
      <vt:lpstr>Attach a data frame</vt:lpstr>
      <vt:lpstr>Mean, median and mode</vt:lpstr>
      <vt:lpstr>Understanding the median</vt:lpstr>
      <vt:lpstr>Ocean’s 11: the median</vt:lpstr>
      <vt:lpstr>Ocean’s 12</vt:lpstr>
      <vt:lpstr>Ocean’s 12: the median</vt:lpstr>
      <vt:lpstr>Mean vs. median</vt:lpstr>
      <vt:lpstr>Exercise</vt:lpstr>
      <vt:lpstr>A very useful function summary()</vt:lpstr>
      <vt:lpstr>Measures of dispersion</vt:lpstr>
      <vt:lpstr>Why care about the dispersion?</vt:lpstr>
      <vt:lpstr>Statisticians make jokes, too </vt:lpstr>
      <vt:lpstr>Boxplot</vt:lpstr>
      <vt:lpstr>Box-and-whisker plot</vt:lpstr>
      <vt:lpstr>Boxplot stats</vt:lpstr>
      <vt:lpstr>Histogram</vt:lpstr>
      <vt:lpstr>PowerPoint Presentation</vt:lpstr>
      <vt:lpstr>Outline</vt:lpstr>
      <vt:lpstr>Word length and reaction times</vt:lpstr>
      <vt:lpstr>Scatter plot</vt:lpstr>
      <vt:lpstr>Correlation</vt:lpstr>
      <vt:lpstr>Correlation coefficient</vt:lpstr>
      <vt:lpstr>Perfect positive and negative correlations</vt:lpstr>
      <vt:lpstr>Strong, weak and zero correlation</vt:lpstr>
      <vt:lpstr>Exercise</vt:lpstr>
      <vt:lpstr>Types of relationships</vt:lpstr>
      <vt:lpstr>PowerPoint Presentation</vt:lpstr>
      <vt:lpstr>PowerPoint Presentation</vt:lpstr>
      <vt:lpstr>PowerPoint Presentation</vt:lpstr>
      <vt:lpstr>Question: what kind of relationship?</vt:lpstr>
      <vt:lpstr>Pearson’s r</vt:lpstr>
      <vt:lpstr>Beware of outliers</vt:lpstr>
      <vt:lpstr>Interim conclusions</vt:lpstr>
      <vt:lpstr>Acquisition of grammar and lexicon</vt:lpstr>
      <vt:lpstr>Creating the data and a scatter plot</vt:lpstr>
      <vt:lpstr>PowerPoint Presentation</vt:lpstr>
      <vt:lpstr>Spearman’s rho</vt:lpstr>
      <vt:lpstr>Kendall’s tau</vt:lpstr>
      <vt:lpstr>Interim conclusion</vt:lpstr>
      <vt:lpstr>Correlation is NOT causation</vt:lpstr>
      <vt:lpstr>Spurious correlations</vt:lpstr>
      <vt:lpstr>Exercise</vt:lpstr>
      <vt:lpstr>Detach the data frame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Levshina Natalia</dc:creator>
  <cp:lastModifiedBy>Levshina Natalia</cp:lastModifiedBy>
  <cp:revision>26</cp:revision>
  <dcterms:created xsi:type="dcterms:W3CDTF">2017-06-26T18:16:37Z</dcterms:created>
  <dcterms:modified xsi:type="dcterms:W3CDTF">2018-03-07T07:46:32Z</dcterms:modified>
</cp:coreProperties>
</file>