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8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1EA38-E23B-4B03-9C45-BA90E415B4A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1252B-0A6D-461C-9A19-3A40149A7EB4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829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5075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3031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071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2065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45933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325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450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42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1192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2231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71252B-0A6D-461C-9A19-3A40149A7EB4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24337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A9B3-3F7D-4B45-A848-73D75A920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FD81-415B-497B-9305-34DC84AD0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CBEF-439A-490E-BC91-3FDF00EE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F15F8-0C31-4597-8699-E43EB99D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F9F9-7A73-491B-9961-FD4BA2E9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626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1647-1352-4123-9BF1-63B3BC9A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4D43A-CB44-4D67-9872-77F112CF1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EE0D-40DB-468D-B790-FDD3B20F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688C-BEC5-4B00-B338-5D91BECA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759D7-0DAF-4AD6-92CF-2276FEFE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2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ED5E4-B7B1-4C94-ABB8-11EB31671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15C6-B892-4CF2-BF07-F5A97DA4B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3970-DD5B-4F6D-B8EC-C4EACE0D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F6A3D-71CD-4269-A1DA-48EC5CAD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6549-D4BB-4508-B032-9B4A30E0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8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CFE7-6CD8-417A-A533-78F7A67D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22C5-DD24-45B0-8171-2E0F5814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5CCE3-4B37-40EE-B47F-02CC0B2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26532-F8D2-4F36-B32C-2A89DAD1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09ED-CF5B-475B-BCF9-330EE64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F63-54D3-4E0B-AC3A-EDAB14FA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D7C6-5B49-42D0-AD51-4FDAE833C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6D7C-E4D2-44E4-8835-D44BB244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84F0-9321-4F5A-ACC2-9974BBDC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304C-6878-48D9-8A26-DB5913BD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47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44C1-C863-4E7E-8C31-329303E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4AFC-8CF6-4494-8CEB-FD75417AA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76D95-415E-46BF-93C9-050E25FFC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311C9-5596-4B66-8F62-F060701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93846-E620-404B-BCFB-4B6CEB6C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AB4B-C8E2-4785-A3CA-C694D14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146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430C-3970-4B95-9869-6DA428A1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3C4BF-4E8D-4F18-A8B1-0783DD208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6EFCB-7F8F-4B10-A017-69F44E723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F78B7-609B-42CA-A496-248EDF4FD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989A7-C74C-4A30-9389-1C4821E85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E96EC-8F17-487F-87BC-EC63BC68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B0E3E-5611-494E-AD96-B41687F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3DA9C-DEF6-4F94-B302-D4F7A6BA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889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77AF-5B94-4984-8F9E-9E1552FE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2F3D2-37D3-4A53-9525-A9EF547F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BB707-5FDD-4A9E-83C6-2A945B56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9B69A-5110-4527-A4BF-7A335089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30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3680E-5414-40DA-B56F-AD113DE0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C8DEB-F4AB-43D7-A5F5-D356509C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68C8E-4091-4267-9CD3-5C4D4B86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60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CFB3-12FE-437A-B749-4F2634AE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E3EF-11F1-44DC-A5C8-BEEEF2BC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0C354-D927-4873-8EB0-6D2F328E8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E8C9-5FDE-42FE-99DC-970C9A84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8A3A8-0FAE-4CAC-9A3C-D64E585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CB09-B388-4C18-AFCB-B3C0D935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975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EE84-12D9-49ED-8765-D943B170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4CF6E-8C07-4CF1-8869-912D14606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51BAF-93B9-4626-B61C-0E1D333D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945C5-C012-434A-A0F0-E371DA85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7DC45-C717-4498-A391-5A197F0D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BDD6-E229-4135-9DF9-CA5A94B2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27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73170-CC29-474F-A10D-88EE436A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7C7C-3859-4400-BB69-C750C65B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3363-5815-43FC-AD30-60CA7401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53038-BAA3-44F8-A087-A3B01C850E54}" type="datetimeFigureOut">
              <a:rPr lang="fr-BE" smtClean="0"/>
              <a:t>07-03-18</a:t>
            </a:fld>
            <a:endParaRPr lang="fr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6E81A-576B-4F77-80F7-053CE42AB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322A2-7746-4D84-AAEF-876A6208D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57FF0-B249-4761-A405-5B2848AEF30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849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</a:t>
            </a:r>
            <a:r>
              <a:rPr lang="en-US" dirty="0"/>
              <a:t>-test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Natalia Levshina © 2018</a:t>
            </a:r>
            <a:endParaRPr lang="fr-BE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1595" y="5754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Tallinn University</a:t>
            </a:r>
          </a:p>
          <a:p>
            <a:pPr algn="ctr"/>
            <a:r>
              <a:rPr lang="en-US" dirty="0"/>
              <a:t>March 6 -10 2018 </a:t>
            </a:r>
            <a:endParaRPr lang="fr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F8E1-8538-4AD5-8900-E2315CDB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1" y="454980"/>
            <a:ext cx="2692400" cy="428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5FEDC-8E61-452D-BD8F-4642D11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857" y="82869"/>
            <a:ext cx="20288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</a:t>
            </a:r>
            <a:r>
              <a:rPr lang="en-US" i="1" dirty="0"/>
              <a:t>p</a:t>
            </a:r>
            <a:r>
              <a:rPr lang="en-US" dirty="0"/>
              <a:t>-value in t-test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 A </a:t>
            </a:r>
            <a:r>
              <a:rPr lang="en-US" sz="2400" i="1" dirty="0"/>
              <a:t>p</a:t>
            </a:r>
            <a:r>
              <a:rPr lang="en-US" sz="2400" dirty="0"/>
              <a:t>-value </a:t>
            </a:r>
            <a:r>
              <a:rPr lang="en-US" sz="2400" dirty="0">
                <a:solidFill>
                  <a:srgbClr val="0000CC"/>
                </a:solidFill>
              </a:rPr>
              <a:t>less than 0.05 </a:t>
            </a:r>
            <a:r>
              <a:rPr lang="en-US" sz="2400" dirty="0"/>
              <a:t>means that </a:t>
            </a:r>
            <a:r>
              <a:rPr lang="en-US" sz="2400" dirty="0">
                <a:solidFill>
                  <a:srgbClr val="0000CC"/>
                </a:solidFill>
              </a:rPr>
              <a:t>the null hypothesis of no differences between the groups can be rejected</a:t>
            </a:r>
            <a:r>
              <a:rPr lang="en-US" sz="2400" dirty="0"/>
              <a:t>. In other words, we believe that the difference between the high- and low-frequency nouns is not due to chance alone.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fr-BE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A </a:t>
            </a:r>
            <a:r>
              <a:rPr lang="en-US" sz="2400" i="1" dirty="0"/>
              <a:t>p</a:t>
            </a:r>
            <a:r>
              <a:rPr lang="en-US" sz="2400" dirty="0"/>
              <a:t>-value </a:t>
            </a:r>
            <a:r>
              <a:rPr lang="en-US" sz="2400" dirty="0">
                <a:solidFill>
                  <a:srgbClr val="0000CC"/>
                </a:solidFill>
              </a:rPr>
              <a:t>greater than 0.05</a:t>
            </a:r>
            <a:r>
              <a:rPr lang="en-US" sz="2400" dirty="0"/>
              <a:t> means that </a:t>
            </a:r>
            <a:r>
              <a:rPr lang="en-US" sz="2400" dirty="0">
                <a:solidFill>
                  <a:srgbClr val="0000CC"/>
                </a:solidFill>
              </a:rPr>
              <a:t>the null hypothesis of no differences between the groups CANNOT be rejected</a:t>
            </a:r>
            <a:r>
              <a:rPr lang="en-US" sz="2400" dirty="0"/>
              <a:t>. In other words, we don’t have enough evidence in </a:t>
            </a:r>
            <a:r>
              <a:rPr lang="en-US" sz="2400" dirty="0" err="1"/>
              <a:t>favour</a:t>
            </a:r>
            <a:r>
              <a:rPr lang="en-US" sz="2400" dirty="0"/>
              <a:t> of our </a:t>
            </a:r>
            <a:r>
              <a:rPr lang="en-US" sz="2400" dirty="0" err="1"/>
              <a:t>alternaitive</a:t>
            </a:r>
            <a:r>
              <a:rPr lang="en-US" sz="2400" dirty="0"/>
              <a:t> hypothesis.</a:t>
            </a:r>
            <a:endParaRPr lang="fr-BE" sz="2400" dirty="0"/>
          </a:p>
        </p:txBody>
      </p:sp>
    </p:spTree>
    <p:extLst>
      <p:ext uri="{BB962C8B-B14F-4D97-AF65-F5344CB8AC3E}">
        <p14:creationId xmlns:p14="http://schemas.microsoft.com/office/powerpoint/2010/main" val="164100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case…</a:t>
            </a:r>
            <a:endParaRPr lang="fr-BE" dirty="0"/>
          </a:p>
        </p:txBody>
      </p:sp>
      <p:sp>
        <p:nvSpPr>
          <p:cNvPr id="9" name="Content Placeholder 8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6896375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-value = 0.004417, which is much smaller than 0.05</a:t>
            </a:r>
          </a:p>
          <a:p>
            <a:r>
              <a:rPr lang="en-US" dirty="0"/>
              <a:t>This means that the difference is statistically significant!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354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r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Is there difference in the imagery scores between high- and low-frequency nouns? Compare the  imagery scores of the high- and low-frequency nouns, available as the </a:t>
            </a:r>
            <a:r>
              <a:rPr lang="en-US" i="1" dirty="0" err="1"/>
              <a:t>imag</a:t>
            </a:r>
            <a:r>
              <a:rPr lang="en-US" dirty="0"/>
              <a:t> variable in the data frames </a:t>
            </a:r>
            <a:r>
              <a:rPr lang="en-US" dirty="0" err="1"/>
              <a:t>pym_high</a:t>
            </a:r>
            <a:r>
              <a:rPr lang="en-US" dirty="0"/>
              <a:t> and </a:t>
            </a:r>
            <a:r>
              <a:rPr lang="en-US" dirty="0" err="1"/>
              <a:t>pym_low</a:t>
            </a:r>
            <a:r>
              <a:rPr lang="en-US" dirty="0"/>
              <a:t>. Will you use a one- or two-tailed test?</a:t>
            </a:r>
            <a:endParaRPr lang="fr-BE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43025" y="19891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9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for t-test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language learners who are taught by an innovative method show better results than those who are taught traditionally? </a:t>
            </a:r>
          </a:p>
          <a:p>
            <a:r>
              <a:rPr lang="en-US" dirty="0"/>
              <a:t>Do speakers of one language variety speak faster than speakers of another variety? </a:t>
            </a:r>
          </a:p>
          <a:p>
            <a:r>
              <a:rPr lang="en-US" dirty="0"/>
              <a:t>Do people of one gender use more hedging constructions than people of another?</a:t>
            </a:r>
            <a:endParaRPr lang="fr-BE" dirty="0"/>
          </a:p>
        </p:txBody>
      </p:sp>
      <p:sp>
        <p:nvSpPr>
          <p:cNvPr id="4" name="Rounded Rectangle 3"/>
          <p:cNvSpPr/>
          <p:nvPr/>
        </p:nvSpPr>
        <p:spPr>
          <a:xfrm>
            <a:off x="971600" y="5085184"/>
            <a:ext cx="6840760" cy="914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Only for variables on the ratio and interval scale!!!</a:t>
            </a:r>
            <a:endParaRPr lang="fr-B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7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 vs high-frequency nouns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pym_high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high-frequency nouns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pym_low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low-frequency nouns</a:t>
            </a:r>
          </a:p>
          <a:p>
            <a:pPr marL="114300" indent="0" fontAlgn="auto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head(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pym_high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first 6 observations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     1   4 4.13 2.47  7.00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life     1   4 4.07 2.96  6.78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home     1   4 6.50 6.25  6.88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church   1   6 6.63 6.59  7.52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 fontAlgn="auto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mind     1   4 3.03 2.60  5.88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door     1   4 6.60 7.00  7.96</a:t>
            </a:r>
            <a:endParaRPr lang="fr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4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</a:t>
            </a:r>
            <a:r>
              <a:rPr lang="en-US" i="1" dirty="0" err="1"/>
              <a:t>assoc</a:t>
            </a:r>
            <a:endParaRPr lang="fr-BE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the average number of associations produced in 30 seconds, which are triggered by a noun</a:t>
            </a:r>
          </a:p>
          <a:p>
            <a:r>
              <a:rPr lang="en-US" dirty="0"/>
              <a:t>Which nouns will trigger more associations, the ones with low or high frequencies?</a:t>
            </a:r>
          </a:p>
          <a:p>
            <a:pPr marL="11430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176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with two boxes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boxplot(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pym_high$assoc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pym_low$assoc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names = c("high", "low"), main = "Box plots of average numbers of associations",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"Frequency group",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"Average number of associations")</a:t>
            </a:r>
            <a:endParaRPr lang="fr-BE" b="1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7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3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It seems that the high-frequency nouns trigger on average more associations, but is this difference statistically significant? That is, if we take another sample of high- and low-frequency nouns, will we observe the difference?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We need inferential statistics: t-test  </a:t>
            </a:r>
            <a:endParaRPr lang="fr-BE" dirty="0"/>
          </a:p>
        </p:txBody>
      </p:sp>
      <p:sp>
        <p:nvSpPr>
          <p:cNvPr id="4" name="Down Arrow 3"/>
          <p:cNvSpPr/>
          <p:nvPr/>
        </p:nvSpPr>
        <p:spPr>
          <a:xfrm>
            <a:off x="4067944" y="3746736"/>
            <a:ext cx="484632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1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one-tailed test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pym_high$assoc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pym_low$assoc</a:t>
            </a:r>
            <a:r>
              <a:rPr lang="en-US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alternative = "greater")  # or alternative = " less" 	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Welch Two Sample t-test data:  </a:t>
            </a:r>
          </a:p>
          <a:p>
            <a:pPr marL="11430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pym_high$assoc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pym_low$assoc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2.6717,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98.281, p-value = 0.004417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alternative hypothesis: true difference in means is greater than 0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95 percent confidence interval: 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0.1977777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 estimates: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of x mean of y  </a:t>
            </a:r>
          </a:p>
          <a:p>
            <a:pPr marL="11430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6.380000  5.857451 </a:t>
            </a:r>
            <a:endParaRPr lang="fr-BE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20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One-tailed vs. two-tailed t-test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One-tailed tests</a:t>
            </a:r>
            <a:r>
              <a:rPr lang="en-US" dirty="0"/>
              <a:t> are used when your alternative hypothesis is directional:</a:t>
            </a:r>
          </a:p>
          <a:p>
            <a:pPr marL="114300" indent="0">
              <a:buNone/>
            </a:pPr>
            <a:r>
              <a:rPr lang="en-US" dirty="0"/>
              <a:t>	a) mean of group 1 is GREATER than mean of group 2)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00CC"/>
                </a:solidFill>
              </a:rPr>
              <a:t>t.test</a:t>
            </a:r>
            <a:r>
              <a:rPr lang="en-US" dirty="0">
                <a:solidFill>
                  <a:srgbClr val="0000CC"/>
                </a:solidFill>
              </a:rPr>
              <a:t>(group1, group2, alternative = “greater”) </a:t>
            </a:r>
          </a:p>
          <a:p>
            <a:pPr marL="114300" indent="0">
              <a:buNone/>
            </a:pPr>
            <a:r>
              <a:rPr lang="en-US" dirty="0"/>
              <a:t>	b) mean of group 1 is LESS than mean of group 2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00CC"/>
                </a:solidFill>
              </a:rPr>
              <a:t>t.test</a:t>
            </a:r>
            <a:r>
              <a:rPr lang="en-US" dirty="0">
                <a:solidFill>
                  <a:srgbClr val="0000CC"/>
                </a:solidFill>
              </a:rPr>
              <a:t>(group1, group2, alternative = “less”)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Two-tailed tests</a:t>
            </a:r>
            <a:r>
              <a:rPr lang="en-US" dirty="0"/>
              <a:t> are used if the alternative hypothesis is non-directional, e.g. mean of group 1  is DIFFERENT from mean of group 2</a:t>
            </a:r>
          </a:p>
          <a:p>
            <a:pPr marL="777240" lvl="2" indent="0">
              <a:buNone/>
            </a:pPr>
            <a:r>
              <a:rPr lang="en-US" dirty="0"/>
              <a:t>		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 err="1">
                <a:solidFill>
                  <a:srgbClr val="0000CC"/>
                </a:solidFill>
              </a:rPr>
              <a:t>t.test</a:t>
            </a:r>
            <a:r>
              <a:rPr lang="en-US" sz="2200" dirty="0">
                <a:solidFill>
                  <a:srgbClr val="0000CC"/>
                </a:solidFill>
              </a:rPr>
              <a:t>(group1, group2)</a:t>
            </a:r>
            <a:endParaRPr lang="fr-BE" sz="2200" dirty="0"/>
          </a:p>
        </p:txBody>
      </p:sp>
    </p:spTree>
    <p:extLst>
      <p:ext uri="{BB962C8B-B14F-4D97-AF65-F5344CB8AC3E}">
        <p14:creationId xmlns:p14="http://schemas.microsoft.com/office/powerpoint/2010/main" val="335234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493</Words>
  <Application>Microsoft Office PowerPoint</Application>
  <PresentationFormat>On-screen Show (4:3)</PresentationFormat>
  <Paragraphs>71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t-test</vt:lpstr>
      <vt:lpstr>Research questions for t-test</vt:lpstr>
      <vt:lpstr>Low- vs high-frequency nouns</vt:lpstr>
      <vt:lpstr>Variable assoc</vt:lpstr>
      <vt:lpstr>Boxplot with two boxes</vt:lpstr>
      <vt:lpstr>PowerPoint Presentation</vt:lpstr>
      <vt:lpstr>PowerPoint Presentation</vt:lpstr>
      <vt:lpstr>A one-tailed test</vt:lpstr>
      <vt:lpstr>One-tailed vs. two-tailed t-test</vt:lpstr>
      <vt:lpstr>Interpretation of p-value in t-test</vt:lpstr>
      <vt:lpstr>In our case…</vt:lpstr>
      <vt:lpstr>Exercise</vt:lpstr>
    </vt:vector>
  </TitlesOfParts>
  <Company>Université Catholique de Louvain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4.  Inferential statistics: t-test</dc:title>
  <dc:creator>SIWS</dc:creator>
  <cp:lastModifiedBy>Levshina Natalia</cp:lastModifiedBy>
  <cp:revision>10</cp:revision>
  <dcterms:created xsi:type="dcterms:W3CDTF">2015-05-25T15:19:12Z</dcterms:created>
  <dcterms:modified xsi:type="dcterms:W3CDTF">2018-03-07T07:44:26Z</dcterms:modified>
</cp:coreProperties>
</file>