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63" r:id="rId3"/>
    <p:sldId id="366" r:id="rId4"/>
    <p:sldId id="367" r:id="rId5"/>
    <p:sldId id="352" r:id="rId6"/>
    <p:sldId id="368" r:id="rId7"/>
    <p:sldId id="353" r:id="rId8"/>
    <p:sldId id="354" r:id="rId9"/>
    <p:sldId id="355" r:id="rId10"/>
    <p:sldId id="3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ADBD1-E3BE-4C67-9A95-FAC1A273A9FB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524F1-95C1-4BFC-8188-F0B929D5D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012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49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59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94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58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14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27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51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47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38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23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53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55F7-802D-4E7E-94E8-65184C2B91A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96F0-A1C9-4082-A20D-98D0BBFF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120" y="1701483"/>
            <a:ext cx="7772400" cy="2387600"/>
          </a:xfrm>
        </p:spPr>
        <p:txBody>
          <a:bodyPr>
            <a:normAutofit/>
          </a:bodyPr>
          <a:lstStyle/>
          <a:p>
            <a:r>
              <a:rPr lang="en-GB" dirty="0"/>
              <a:t>Principles of </a:t>
            </a:r>
            <a:br>
              <a:rPr lang="en-GB" dirty="0"/>
            </a:br>
            <a:r>
              <a:rPr lang="en-GB" dirty="0"/>
              <a:t>Cluster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E46C9-0B26-4B73-ADF5-D10AD3586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1240" y="4282758"/>
            <a:ext cx="6858000" cy="1655762"/>
          </a:xfrm>
        </p:spPr>
        <p:txBody>
          <a:bodyPr>
            <a:normAutofit fontScale="77500" lnSpcReduction="20000"/>
          </a:bodyPr>
          <a:lstStyle/>
          <a:p>
            <a:endParaRPr lang="en-GB" dirty="0"/>
          </a:p>
          <a:p>
            <a:r>
              <a:rPr lang="en-GB" dirty="0"/>
              <a:t>Natalia Levshina ©2019 </a:t>
            </a:r>
          </a:p>
          <a:p>
            <a:endParaRPr lang="en-GB" dirty="0"/>
          </a:p>
          <a:p>
            <a:r>
              <a:rPr lang="en-GB" dirty="0"/>
              <a:t>Tallinn University</a:t>
            </a:r>
          </a:p>
          <a:p>
            <a:r>
              <a:rPr lang="en-GB" dirty="0"/>
              <a:t>May 14 – 18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DCD3E-F8CB-424E-A2C4-F0DAFDABC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1" y="454980"/>
            <a:ext cx="2692400" cy="428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886C4B-F0AA-4982-A149-A630DEC3D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857" y="82869"/>
            <a:ext cx="20288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5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8163-65D2-43DB-8911-30CEF115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A7697-BE94-4A61-ABBE-A0D7AE325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Estonian and Finnish (if you know). Interpret the results.</a:t>
            </a:r>
          </a:p>
        </p:txBody>
      </p:sp>
    </p:spTree>
    <p:extLst>
      <p:ext uri="{BB962C8B-B14F-4D97-AF65-F5344CB8AC3E}">
        <p14:creationId xmlns:p14="http://schemas.microsoft.com/office/powerpoint/2010/main" val="392712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827A-7FC9-4517-BCEF-DE8EB85C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dogs bark in different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1804E-28D1-4804-9BA9-29AFE806E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English: bow wow</a:t>
            </a:r>
          </a:p>
          <a:p>
            <a:r>
              <a:rPr lang="en-GB" dirty="0"/>
              <a:t>German: </a:t>
            </a:r>
            <a:r>
              <a:rPr lang="en-GB" dirty="0" err="1"/>
              <a:t>wau</a:t>
            </a:r>
            <a:r>
              <a:rPr lang="en-GB" dirty="0"/>
              <a:t> </a:t>
            </a:r>
            <a:r>
              <a:rPr lang="en-GB" dirty="0" err="1"/>
              <a:t>wau</a:t>
            </a:r>
            <a:endParaRPr lang="en-GB" dirty="0"/>
          </a:p>
          <a:p>
            <a:r>
              <a:rPr lang="en-GB" dirty="0"/>
              <a:t>Russian: </a:t>
            </a:r>
            <a:r>
              <a:rPr lang="en-GB" dirty="0" err="1"/>
              <a:t>gav</a:t>
            </a:r>
            <a:r>
              <a:rPr lang="en-GB" dirty="0"/>
              <a:t> </a:t>
            </a:r>
            <a:r>
              <a:rPr lang="en-GB" dirty="0" err="1"/>
              <a:t>gav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00CC"/>
                </a:solidFill>
              </a:rPr>
              <a:t>&gt; dogs &lt;- c("</a:t>
            </a:r>
            <a:r>
              <a:rPr lang="en-GB" dirty="0" err="1">
                <a:solidFill>
                  <a:srgbClr val="0000CC"/>
                </a:solidFill>
              </a:rPr>
              <a:t>bauwau</a:t>
            </a:r>
            <a:r>
              <a:rPr lang="en-GB" dirty="0">
                <a:solidFill>
                  <a:srgbClr val="0000CC"/>
                </a:solidFill>
              </a:rPr>
              <a:t>", "</a:t>
            </a:r>
            <a:r>
              <a:rPr lang="en-GB" dirty="0" err="1">
                <a:solidFill>
                  <a:srgbClr val="0000CC"/>
                </a:solidFill>
              </a:rPr>
              <a:t>vauvau</a:t>
            </a:r>
            <a:r>
              <a:rPr lang="en-GB" dirty="0">
                <a:solidFill>
                  <a:srgbClr val="0000CC"/>
                </a:solidFill>
              </a:rPr>
              <a:t>", "</a:t>
            </a:r>
            <a:r>
              <a:rPr lang="en-GB" dirty="0" err="1">
                <a:solidFill>
                  <a:srgbClr val="0000CC"/>
                </a:solidFill>
              </a:rPr>
              <a:t>gavgav</a:t>
            </a:r>
            <a:r>
              <a:rPr lang="en-GB" dirty="0">
                <a:solidFill>
                  <a:srgbClr val="0000CC"/>
                </a:solidFill>
              </a:rPr>
              <a:t>")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485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8B9D-1F10-49B8-819D-DCB73C9D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Levenshtein</a:t>
            </a:r>
            <a:r>
              <a:rPr lang="en-GB" dirty="0"/>
              <a:t> (edit) distances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C62B-E871-4020-B460-051998DD9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Minimal number of insertions, deletions and substitutions needed to transform one string into another.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adist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(dogs)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endParaRPr lang="en-GB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 [,3]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[1,]    0    2   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 0   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[3,]    4    4    0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&lt;- c("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"de", "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&lt;- c("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"de", "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is(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"matrix"    "array"     "structure" "vector"</a:t>
            </a:r>
            <a:endParaRPr lang="en-GB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39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19DB-F39D-4DFA-ADDB-405F7D58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 to a distance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6068-90D9-4AE5-833D-DC001DB81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endParaRPr lang="en-GB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0  2  4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  2  0  4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4  4  0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as.dist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endParaRPr lang="en-GB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  2   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4  4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is(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8447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9E37-8AF8-456B-8527-43A9FE7F4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Hierarchical cluster analysis: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B500-210C-46F9-8481-B5CF1F280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Pick the smallest distance between two objects in the distance matrix and merge them in one cluster.</a:t>
            </a:r>
          </a:p>
          <a:p>
            <a:r>
              <a:rPr lang="en-GB" dirty="0"/>
              <a:t>Then pick the next smallest distance between two objects and/or clusters and merge them. </a:t>
            </a:r>
          </a:p>
          <a:p>
            <a:r>
              <a:rPr lang="en-GB" dirty="0"/>
              <a:t>Stop when all objects are merged in one cluster tree.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138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834D-29C7-45CF-8E15-E11813F7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hclust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B9B82-4026-4164-921B-97396AC2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3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hclust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A80C9-F212-46A3-A7C7-BFDFD11A2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15" y="2300289"/>
            <a:ext cx="4823233" cy="430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7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68C9-7127-4BC2-A9ED-F71E0C98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6BCF-6970-4074-B7C4-DC94BC792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OK, but how to compute distances between clusters?</a:t>
            </a:r>
          </a:p>
          <a:p>
            <a:pPr lvl="1"/>
            <a:r>
              <a:rPr lang="en-GB" dirty="0"/>
              <a:t>Single (the minimally possible distances between the clusters are compared, and the smallest is taken)</a:t>
            </a:r>
          </a:p>
          <a:p>
            <a:pPr lvl="1"/>
            <a:r>
              <a:rPr lang="en-GB" dirty="0"/>
              <a:t>Complete (the maximally possible distances between clusters are compared, and the smallest is taken)</a:t>
            </a:r>
          </a:p>
          <a:p>
            <a:pPr lvl="1"/>
            <a:r>
              <a:rPr lang="en-GB" dirty="0"/>
              <a:t>Average (the average distances between the clusters are computed, and the smallest is taken)	</a:t>
            </a:r>
          </a:p>
          <a:p>
            <a:pPr lvl="1"/>
            <a:r>
              <a:rPr lang="en-GB" dirty="0"/>
              <a:t>Ward (based on variance minimization)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84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CD3B-F2D6-44D8-ACB0-898BB2AF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00F3A-44B4-40AB-8DA6-D5E1A8618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Imagine you have a choice between two clubs. How do you decide which one to join?</a:t>
            </a:r>
          </a:p>
          <a:p>
            <a:pPr lvl="1"/>
            <a:r>
              <a:rPr lang="en-GB" dirty="0"/>
              <a:t>Single: you choose the club your best friend has joined.</a:t>
            </a:r>
          </a:p>
          <a:p>
            <a:pPr lvl="1"/>
            <a:r>
              <a:rPr lang="en-GB" dirty="0"/>
              <a:t>Complete: you find out which club your biggest enemy is a member of. You choose the other one. </a:t>
            </a:r>
          </a:p>
          <a:p>
            <a:pPr lvl="1"/>
            <a:r>
              <a:rPr lang="en-GB" dirty="0"/>
              <a:t>Average: you choose the club which has on average more likable members.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What is your own social strategy?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29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E285-3799-448A-9F80-3F83AE47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Hierarchical clustering with </a:t>
            </a:r>
            <a:r>
              <a:rPr lang="en-GB" dirty="0" err="1"/>
              <a:t>hclust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2D9A-46D5-4450-8F0B-F4943DF92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hclust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#complete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hclust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method = "single")) 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hclust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method = "average"))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hclust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method = "ward.D2"))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30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2262</TotalTime>
  <Words>472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Principles of  Cluster Analysis</vt:lpstr>
      <vt:lpstr>How do dogs bark in different languages?</vt:lpstr>
      <vt:lpstr>Levenshtein (edit) distances</vt:lpstr>
      <vt:lpstr>Transform to a distance matrix</vt:lpstr>
      <vt:lpstr>Hierarchical cluster analysis: steps</vt:lpstr>
      <vt:lpstr>hclust</vt:lpstr>
      <vt:lpstr>Clustering methods</vt:lpstr>
      <vt:lpstr>A simple analogy</vt:lpstr>
      <vt:lpstr>Hierarchical clustering with hclust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Scaling and token-based semantic maps</dc:title>
  <dc:creator>Levshina Natalia</dc:creator>
  <cp:lastModifiedBy>Levshina Natalia</cp:lastModifiedBy>
  <cp:revision>159</cp:revision>
  <dcterms:created xsi:type="dcterms:W3CDTF">2017-07-03T10:02:05Z</dcterms:created>
  <dcterms:modified xsi:type="dcterms:W3CDTF">2019-05-16T16:00:41Z</dcterms:modified>
</cp:coreProperties>
</file>