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10" r:id="rId3"/>
    <p:sldId id="364" r:id="rId4"/>
    <p:sldId id="376" r:id="rId5"/>
    <p:sldId id="377" r:id="rId6"/>
    <p:sldId id="368" r:id="rId7"/>
    <p:sldId id="366" r:id="rId8"/>
    <p:sldId id="369" r:id="rId9"/>
    <p:sldId id="367" r:id="rId10"/>
    <p:sldId id="372" r:id="rId11"/>
    <p:sldId id="371" r:id="rId12"/>
    <p:sldId id="365" r:id="rId13"/>
    <p:sldId id="378" r:id="rId14"/>
    <p:sldId id="355" r:id="rId15"/>
    <p:sldId id="359" r:id="rId16"/>
    <p:sldId id="358" r:id="rId17"/>
    <p:sldId id="357" r:id="rId18"/>
    <p:sldId id="386" r:id="rId19"/>
    <p:sldId id="356" r:id="rId20"/>
    <p:sldId id="362" r:id="rId21"/>
    <p:sldId id="363" r:id="rId22"/>
    <p:sldId id="360" r:id="rId23"/>
    <p:sldId id="361" r:id="rId24"/>
    <p:sldId id="399" r:id="rId25"/>
    <p:sldId id="385" r:id="rId26"/>
    <p:sldId id="387" r:id="rId27"/>
    <p:sldId id="396" r:id="rId28"/>
    <p:sldId id="389" r:id="rId29"/>
    <p:sldId id="390" r:id="rId30"/>
    <p:sldId id="391" r:id="rId31"/>
    <p:sldId id="392" r:id="rId32"/>
    <p:sldId id="393" r:id="rId33"/>
    <p:sldId id="394" r:id="rId34"/>
    <p:sldId id="397" r:id="rId35"/>
    <p:sldId id="398" r:id="rId36"/>
    <p:sldId id="35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ADBD1-E3BE-4C67-9A95-FAC1A273A9FB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524F1-95C1-4BFC-8188-F0B929D5D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012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49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59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4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58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14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27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51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47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38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23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53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55F7-802D-4E7E-94E8-65184C2B91A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96F0-A1C9-4082-A20D-98D0BBFF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120" y="2026603"/>
            <a:ext cx="7772400" cy="2387600"/>
          </a:xfrm>
        </p:spPr>
        <p:txBody>
          <a:bodyPr>
            <a:normAutofit/>
          </a:bodyPr>
          <a:lstStyle/>
          <a:p>
            <a:r>
              <a:rPr lang="de-DE" sz="5400"/>
              <a:t>Correspondence Analysis</a:t>
            </a:r>
            <a:br>
              <a:rPr lang="de-DE" sz="5400"/>
            </a:br>
            <a:endParaRPr lang="en-GB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E46C9-0B26-4B73-ADF5-D10AD3586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1240" y="4282758"/>
            <a:ext cx="6858000" cy="1655762"/>
          </a:xfrm>
        </p:spPr>
        <p:txBody>
          <a:bodyPr>
            <a:normAutofit fontScale="77500" lnSpcReduction="20000"/>
          </a:bodyPr>
          <a:lstStyle/>
          <a:p>
            <a:endParaRPr lang="en-GB" dirty="0"/>
          </a:p>
          <a:p>
            <a:r>
              <a:rPr lang="en-GB" dirty="0"/>
              <a:t>Natalia Levshina ©2019</a:t>
            </a:r>
          </a:p>
          <a:p>
            <a:endParaRPr lang="en-GB" dirty="0"/>
          </a:p>
          <a:p>
            <a:r>
              <a:rPr lang="en-GB" dirty="0"/>
              <a:t>Tallinn University</a:t>
            </a:r>
          </a:p>
          <a:p>
            <a:r>
              <a:rPr lang="en-GB" dirty="0"/>
              <a:t>May 14 – 18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DCD3E-F8CB-424E-A2C4-F0DAFDABC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1" y="454980"/>
            <a:ext cx="2692400" cy="428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886C4B-F0AA-4982-A149-A630DEC3D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857" y="82869"/>
            <a:ext cx="20288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5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A18D-ABAB-4F05-A56A-686976B5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profiles are similar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07C41-9918-4C4C-96B3-C3E86E64F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087679-0CF5-4DA5-9B16-CC4BBE785D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583209"/>
              </p:ext>
            </p:extLst>
          </p:nvPr>
        </p:nvGraphicFramePr>
        <p:xfrm>
          <a:off x="628650" y="2426494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319575196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41301606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412751249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675579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4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31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465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42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636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41C5-2ED5-45A1-88F9-3BFEB5D0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40249-AFB9-4EFD-8FFE-308141BF3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5702DD-448E-48B6-B9F9-55744ACBF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514350"/>
            <a:ext cx="5829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0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224F-6CE7-4689-B98E-672BFEFA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and multiple 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1F8B2-4AFC-4E6D-A627-C677CCD66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there are two variables, which are cross-tabulated, perform a simple CA on the table with counts.</a:t>
            </a:r>
          </a:p>
          <a:p>
            <a:r>
              <a:rPr lang="en-GB" dirty="0"/>
              <a:t>If there are more than two variables, perform a multiple CA on the data frame with variables as columns.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15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6574-B2C2-4D56-9DB4-D0CB0026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854D-D84E-4E73-9BFF-F3766694D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Correspondence Analysis: introduction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2. Simple Correspondence Analysis of verbs of speaking in COCA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3. Multiple Correspondence Analysis of </a:t>
            </a:r>
            <a:r>
              <a:rPr lang="en-GB" dirty="0" err="1"/>
              <a:t>Stuhl</a:t>
            </a:r>
            <a:r>
              <a:rPr lang="en-GB" dirty="0"/>
              <a:t> and </a:t>
            </a:r>
            <a:r>
              <a:rPr lang="en-GB" dirty="0" err="1"/>
              <a:t>Sessel</a:t>
            </a:r>
            <a:r>
              <a:rPr lang="en-GB" dirty="0"/>
              <a:t> in German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966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108F-C04C-490F-A0F9-4D086944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Verbs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D56F-C166-4B31-8EBC-5685DA8128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announce</a:t>
            </a:r>
          </a:p>
          <a:p>
            <a:r>
              <a:rPr lang="en-GB" dirty="0"/>
              <a:t>assert</a:t>
            </a:r>
          </a:p>
          <a:p>
            <a:r>
              <a:rPr lang="en-GB" dirty="0"/>
              <a:t>babble</a:t>
            </a:r>
          </a:p>
          <a:p>
            <a:r>
              <a:rPr lang="en-GB" dirty="0"/>
              <a:t>blab</a:t>
            </a:r>
          </a:p>
          <a:p>
            <a:r>
              <a:rPr lang="en-GB" dirty="0"/>
              <a:t>chat</a:t>
            </a:r>
          </a:p>
          <a:p>
            <a:r>
              <a:rPr lang="en-GB" dirty="0"/>
              <a:t>chatter</a:t>
            </a:r>
          </a:p>
          <a:p>
            <a:r>
              <a:rPr lang="en-GB" dirty="0"/>
              <a:t>comment</a:t>
            </a:r>
          </a:p>
          <a:p>
            <a:r>
              <a:rPr lang="en-GB" dirty="0"/>
              <a:t>communicate</a:t>
            </a:r>
          </a:p>
          <a:p>
            <a:r>
              <a:rPr lang="en-GB" dirty="0"/>
              <a:t>converse</a:t>
            </a:r>
          </a:p>
          <a:p>
            <a:r>
              <a:rPr lang="en-GB" dirty="0"/>
              <a:t>declare</a:t>
            </a:r>
          </a:p>
          <a:p>
            <a:r>
              <a:rPr lang="en-GB" dirty="0"/>
              <a:t>discuss </a:t>
            </a:r>
          </a:p>
          <a:p>
            <a:r>
              <a:rPr lang="en-GB" dirty="0"/>
              <a:t>enunciate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B4359-7B59-48D7-A3B0-679193447A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gab</a:t>
            </a:r>
          </a:p>
          <a:p>
            <a:r>
              <a:rPr lang="en-GB" dirty="0"/>
              <a:t>mumble</a:t>
            </a:r>
          </a:p>
          <a:p>
            <a:r>
              <a:rPr lang="en-GB" dirty="0"/>
              <a:t>murmur</a:t>
            </a:r>
          </a:p>
          <a:p>
            <a:r>
              <a:rPr lang="en-GB" dirty="0"/>
              <a:t>notify</a:t>
            </a:r>
          </a:p>
          <a:p>
            <a:r>
              <a:rPr lang="en-GB" dirty="0"/>
              <a:t>proclaim</a:t>
            </a:r>
          </a:p>
          <a:p>
            <a:r>
              <a:rPr lang="en-GB" dirty="0"/>
              <a:t>schmooze</a:t>
            </a:r>
          </a:p>
          <a:p>
            <a:r>
              <a:rPr lang="en-GB" dirty="0"/>
              <a:t>speak</a:t>
            </a:r>
          </a:p>
          <a:p>
            <a:r>
              <a:rPr lang="en-GB" dirty="0"/>
              <a:t>talk</a:t>
            </a:r>
          </a:p>
          <a:p>
            <a:r>
              <a:rPr lang="en-GB" dirty="0"/>
              <a:t>utter</a:t>
            </a:r>
          </a:p>
          <a:p>
            <a:r>
              <a:rPr lang="en-GB" dirty="0"/>
              <a:t>verbalize</a:t>
            </a:r>
          </a:p>
          <a:p>
            <a:r>
              <a:rPr lang="en-GB" dirty="0"/>
              <a:t>whisper</a:t>
            </a:r>
          </a:p>
          <a:p>
            <a:r>
              <a:rPr lang="en-GB" dirty="0"/>
              <a:t>yap</a:t>
            </a:r>
          </a:p>
        </p:txBody>
      </p:sp>
    </p:spTree>
    <p:extLst>
      <p:ext uri="{BB962C8B-B14F-4D97-AF65-F5344CB8AC3E}">
        <p14:creationId xmlns:p14="http://schemas.microsoft.com/office/powerpoint/2010/main" val="1114819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1D8571-5EA1-4A10-AB3D-16058659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Contingency table with counts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4AE65-22EC-4378-B9BD-3D5E4B1D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head(speak)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Spoken Fiction Magazine Newspaper Academic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communicate   2327    1393     2664      1825     5147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chat           684    1672     1335      1155      354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      3449    2762     5335      5413     5167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utter          249    1336      595       397      484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whisper        465   13668     1445       779      273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assert         577     445     2259      1654     5784</a:t>
            </a:r>
          </a:p>
        </p:txBody>
      </p:sp>
    </p:spTree>
    <p:extLst>
      <p:ext uri="{BB962C8B-B14F-4D97-AF65-F5344CB8AC3E}">
        <p14:creationId xmlns:p14="http://schemas.microsoft.com/office/powerpoint/2010/main" val="3821506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0CC608-CDB2-449C-B805-0D7098B8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Performing a simple 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C0713-A453-45C8-8608-6E707B9D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library(ca)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#install it first!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speak.ca &lt;- ca(speak)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plot(speak.ca)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#the first two dimensions, by default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plot(speak.ca, dim = 2:3)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#dimensions 2 and 3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13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D5E4-D087-4921-B4AD-7DBFDF70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Dimensions 1 &amp;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6DF951-392C-4779-A5EC-54F634474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D6FDD0-BA92-4293-A7F6-9797D50EB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030" y="1427480"/>
            <a:ext cx="5302250" cy="53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27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D0E4-A049-4861-BEE5-05872F29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read a simple CA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69788-C6CE-4CE8-95D1-6799D01BC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If two row values are located close to each other, they have similar profiles. </a:t>
            </a:r>
          </a:p>
          <a:p>
            <a:pPr lvl="1"/>
            <a:r>
              <a:rPr lang="en-GB" dirty="0"/>
              <a:t>Here, the rows are individual verbs. Their proximity means that their relative frequencies of occurrence in the </a:t>
            </a:r>
            <a:r>
              <a:rPr lang="en-GB" dirty="0" err="1"/>
              <a:t>subcorpora</a:t>
            </a:r>
            <a:r>
              <a:rPr lang="en-GB" dirty="0"/>
              <a:t> (registers) are similar.</a:t>
            </a:r>
          </a:p>
          <a:p>
            <a:r>
              <a:rPr lang="en-GB" dirty="0"/>
              <a:t>If two column values are close, this means that they have similar profiles, too. </a:t>
            </a:r>
          </a:p>
          <a:p>
            <a:pPr lvl="1"/>
            <a:r>
              <a:rPr lang="en-GB" dirty="0"/>
              <a:t>Here, the columns are the </a:t>
            </a:r>
            <a:r>
              <a:rPr lang="en-GB" dirty="0" err="1"/>
              <a:t>subcorpora</a:t>
            </a:r>
            <a:r>
              <a:rPr lang="en-GB" dirty="0"/>
              <a:t> (registers). Their proximity means that they share similar proportions of the verbs.</a:t>
            </a:r>
          </a:p>
          <a:p>
            <a:r>
              <a:rPr lang="en-GB" dirty="0"/>
              <a:t>If the row and column labels are located in the same area regarding the origin, this means they co-occur frequently in the data. But the absolute distance should not be taken as a representation of association!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534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91A333-8757-41AC-A331-465711F9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Dimensions 2 &amp; 3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E2C34C-6D87-44A9-AB5A-D2B729BC3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A143D4-CDFF-4FD3-BFB1-BB482A982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030" y="1772920"/>
            <a:ext cx="5027930" cy="502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3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6574-B2C2-4D56-9DB4-D0CB0026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854D-D84E-4E73-9BFF-F3766694D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Correspondence Analysis: introduction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2. Simple Correspondence Analysis of verbs of speaking in COCA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3. Multiple Correspondence Analysis of </a:t>
            </a:r>
            <a:r>
              <a:rPr lang="en-GB" dirty="0" err="1"/>
              <a:t>Stuhl</a:t>
            </a:r>
            <a:r>
              <a:rPr lang="en-GB" dirty="0"/>
              <a:t> and </a:t>
            </a:r>
            <a:r>
              <a:rPr lang="en-GB" dirty="0" err="1"/>
              <a:t>Sessel</a:t>
            </a:r>
            <a:r>
              <a:rPr lang="en-GB" dirty="0"/>
              <a:t> in German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9910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4C03-5406-4C22-9488-287C04D7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interactive 3D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26E1C-B48C-43DB-88DF-D9197C04E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Important: you’ll need to install package </a:t>
            </a:r>
            <a:r>
              <a:rPr lang="en-GB" dirty="0" err="1"/>
              <a:t>rgl</a:t>
            </a:r>
            <a:r>
              <a:rPr lang="en-GB" dirty="0"/>
              <a:t> first!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plot3d.ca(speak.ca)</a:t>
            </a:r>
          </a:p>
          <a:p>
            <a:pPr marL="0" indent="0">
              <a:buNone/>
            </a:pPr>
            <a:endParaRPr lang="en-GB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The plot is interactive. You can use your mouse or touchpad to rotate the axes and zoom in/out.</a:t>
            </a:r>
          </a:p>
        </p:txBody>
      </p:sp>
    </p:spTree>
    <p:extLst>
      <p:ext uri="{BB962C8B-B14F-4D97-AF65-F5344CB8AC3E}">
        <p14:creationId xmlns:p14="http://schemas.microsoft.com/office/powerpoint/2010/main" val="640921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1734-EF69-48F9-9464-A43B7A9F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Interactive 3D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9811-48EE-48F3-BEF2-F438DFA98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87F8B-9A9A-4FB5-A7D9-9F2576EC3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22" t="16204" r="19445" b="10197"/>
          <a:stretch/>
        </p:blipFill>
        <p:spPr>
          <a:xfrm>
            <a:off x="1219200" y="1975169"/>
            <a:ext cx="6248400" cy="378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5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1EDE-C9C5-4C72-A7F2-E9F6C9F3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of the 3D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7561B-EF8C-46C8-B0AF-A018B5210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4400" dirty="0"/>
              <a:t>How much information do we lose if we take the three-dimensional solution?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3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summary(speak.ca)</a:t>
            </a:r>
          </a:p>
          <a:p>
            <a:pPr marL="0" indent="0">
              <a:buNone/>
            </a:pPr>
            <a:endParaRPr lang="en-GB" sz="3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pPr marL="0" indent="0">
              <a:buNone/>
            </a:pPr>
            <a:endParaRPr lang="en-GB" sz="3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pPr marL="0" indent="0">
              <a:buNone/>
            </a:pPr>
            <a:r>
              <a:rPr lang="en-GB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0.190546  59.1  59.1  ***************          </a:t>
            </a:r>
          </a:p>
          <a:p>
            <a:pPr marL="0" indent="0">
              <a:buNone/>
            </a:pPr>
            <a:r>
              <a:rPr lang="en-GB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0.099111  30.7  89.9  ********                 </a:t>
            </a:r>
          </a:p>
          <a:p>
            <a:pPr marL="0" indent="0">
              <a:buNone/>
            </a:pPr>
            <a:r>
              <a:rPr lang="en-GB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0.028158   8.7  98.6  **                       </a:t>
            </a:r>
          </a:p>
          <a:p>
            <a:pPr marL="0" indent="0">
              <a:buNone/>
            </a:pPr>
            <a:r>
              <a:rPr lang="en-GB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4      0.004538   1.4 100.0                           </a:t>
            </a:r>
          </a:p>
          <a:p>
            <a:pPr marL="0" indent="0">
              <a:buNone/>
            </a:pPr>
            <a:r>
              <a:rPr lang="en-GB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</a:t>
            </a:r>
            <a:r>
              <a:rPr lang="en-GB" sz="33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dimensions explain 98.6%!</a:t>
            </a:r>
            <a:r>
              <a:rPr lang="en-GB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</a:p>
          <a:p>
            <a:pPr marL="0" indent="0">
              <a:buNone/>
            </a:pPr>
            <a:r>
              <a:rPr lang="en-GB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0.322352 100.0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11EFC6-7118-49A3-83E6-937A51C1EDD2}"/>
              </a:ext>
            </a:extLst>
          </p:cNvPr>
          <p:cNvSpPr/>
          <p:nvPr/>
        </p:nvSpPr>
        <p:spPr>
          <a:xfrm>
            <a:off x="3454400" y="4582160"/>
            <a:ext cx="873760" cy="49784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31DEAB-8691-4F7B-A076-B621397253BF}"/>
              </a:ext>
            </a:extLst>
          </p:cNvPr>
          <p:cNvSpPr/>
          <p:nvPr/>
        </p:nvSpPr>
        <p:spPr>
          <a:xfrm>
            <a:off x="5100320" y="5029200"/>
            <a:ext cx="2387600" cy="599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717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900D-28D2-41E9-AF28-2A55E0FA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BD5F5-7897-48AE-A3B7-46400A382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spoken </a:t>
            </a:r>
            <a:r>
              <a:rPr lang="en-GB" dirty="0" err="1"/>
              <a:t>subcorpus</a:t>
            </a:r>
            <a:r>
              <a:rPr lang="en-GB" dirty="0"/>
              <a:t> is associated with the verb </a:t>
            </a:r>
            <a:r>
              <a:rPr lang="en-GB" i="1" dirty="0"/>
              <a:t>talk</a:t>
            </a:r>
            <a:r>
              <a:rPr lang="en-GB" dirty="0"/>
              <a:t>.</a:t>
            </a:r>
          </a:p>
          <a:p>
            <a:r>
              <a:rPr lang="en-GB" dirty="0"/>
              <a:t>The verbs of manner of saying (onomatopoeic) are associated with fiction, e.g. </a:t>
            </a:r>
            <a:r>
              <a:rPr lang="en-GB" i="1" dirty="0"/>
              <a:t>murmur, whisper, chatter, babble</a:t>
            </a:r>
            <a:r>
              <a:rPr lang="en-GB" dirty="0"/>
              <a:t>.</a:t>
            </a:r>
          </a:p>
          <a:p>
            <a:r>
              <a:rPr lang="en-GB" dirty="0"/>
              <a:t>Some Latinate verbs of argumentation and verbal expression (</a:t>
            </a:r>
            <a:r>
              <a:rPr lang="en-GB" i="1" dirty="0"/>
              <a:t>discuss, assert, enunciate, verbalize</a:t>
            </a:r>
            <a:r>
              <a:rPr lang="en-GB" dirty="0"/>
              <a:t>) are associated with the academic prose.</a:t>
            </a:r>
          </a:p>
          <a:p>
            <a:r>
              <a:rPr lang="en-GB" dirty="0"/>
              <a:t>Some neutral verbs of sharing information (</a:t>
            </a:r>
            <a:r>
              <a:rPr lang="en-GB" i="1" dirty="0"/>
              <a:t>notify, announce, declare, comment</a:t>
            </a:r>
            <a:r>
              <a:rPr lang="en-GB" dirty="0"/>
              <a:t>) are more associated with newspapers and magazines.</a:t>
            </a:r>
          </a:p>
        </p:txBody>
      </p:sp>
    </p:spTree>
    <p:extLst>
      <p:ext uri="{BB962C8B-B14F-4D97-AF65-F5344CB8AC3E}">
        <p14:creationId xmlns:p14="http://schemas.microsoft.com/office/powerpoint/2010/main" val="1829571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B6C1-F423-413E-8F46-36BD8B96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2A536-98E7-44DA-A6BF-FB0775F0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adverbs contains frequencies of 29 adverbs of degree in 20 varieties of web-based English.</a:t>
            </a:r>
          </a:p>
          <a:p>
            <a:r>
              <a:rPr lang="en-US" dirty="0"/>
              <a:t>Perform a simple correspondence analysis and interpret the results.</a:t>
            </a:r>
          </a:p>
        </p:txBody>
      </p:sp>
    </p:spTree>
    <p:extLst>
      <p:ext uri="{BB962C8B-B14F-4D97-AF65-F5344CB8AC3E}">
        <p14:creationId xmlns:p14="http://schemas.microsoft.com/office/powerpoint/2010/main" val="2236804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6574-B2C2-4D56-9DB4-D0CB0026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854D-D84E-4E73-9BFF-F3766694D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Correspondence Analysis: introduction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2. Simple Correspondence Analysis of verbs of speaking in COCA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3. Multiple Correspondence Analysis of </a:t>
            </a:r>
            <a:r>
              <a:rPr lang="en-GB" dirty="0" err="1">
                <a:solidFill>
                  <a:srgbClr val="FF0000"/>
                </a:solidFill>
              </a:rPr>
              <a:t>Stuhl</a:t>
            </a:r>
            <a:r>
              <a:rPr lang="en-GB" dirty="0">
                <a:solidFill>
                  <a:srgbClr val="FF0000"/>
                </a:solidFill>
              </a:rPr>
              <a:t> and </a:t>
            </a:r>
            <a:r>
              <a:rPr lang="en-GB" dirty="0" err="1">
                <a:solidFill>
                  <a:srgbClr val="FF0000"/>
                </a:solidFill>
              </a:rPr>
              <a:t>Sessel</a:t>
            </a:r>
            <a:r>
              <a:rPr lang="en-GB" dirty="0">
                <a:solidFill>
                  <a:srgbClr val="FF0000"/>
                </a:solidFill>
              </a:rPr>
              <a:t> in German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111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5847-FDB3-4B26-8369-9BFA6A6E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Chairs: data from online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A11B-C1A5-485D-BA9D-E68110B4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3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3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3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(chairs)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':	188 obs. of  19 variables: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 Shop        : Factor w/ 3 levels "ikea.de","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Moebel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-Profi.de",..: 2 1 1 2 1 3 1 3 1 1 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WordDE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: Factor w/ 44 levels "3-in-1-Sessel",..: 2 17 38 41 23 13 25 15 40 40 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 Category    : Factor w/ 2 levels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Stuhl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2 2 1 2 2 2 2 1 2 2 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 Function    : Factor w/ 5 levels "Eat","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NotSpec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",..: 1 1 2 1 1 5 2 4 1 1 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 Age         : Factor w/ 2 levels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Adult","Children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1 2 1 1 2 1 1 1 1 1 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 Back        : Factor w/ 4 levels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Adjust","High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",..: 3 4 4 2 2 2 4 2 4 4 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37937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5847-FDB3-4B26-8369-9BFA6A6E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MCA in </a:t>
            </a:r>
            <a:r>
              <a:rPr lang="en-GB" dirty="0" err="1"/>
              <a:t>FactoMineR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A11B-C1A5-485D-BA9D-E68110B4A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FactoMineR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#you need to install it first!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chairs.ca &lt;- MCA(chairs[, -c(1:3)], graph = FALSE)</a:t>
            </a:r>
            <a:r>
              <a:rPr lang="en-GB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#exclude the first three columns for the moment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plot(chairs.ca,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0.7,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col.var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"black",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col.ind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"grey")</a:t>
            </a:r>
          </a:p>
        </p:txBody>
      </p:sp>
    </p:spTree>
    <p:extLst>
      <p:ext uri="{BB962C8B-B14F-4D97-AF65-F5344CB8AC3E}">
        <p14:creationId xmlns:p14="http://schemas.microsoft.com/office/powerpoint/2010/main" val="2751249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FE44-D147-4366-ABEA-7479FC00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BB69-A8DD-44E0-AFF0-17CF094FD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C3384-ABDC-422B-ACED-1BC2A9659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514350"/>
            <a:ext cx="5829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42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9368-21B7-4EFE-B4E7-201DDE20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Interpretation of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9BAA-A14D-49C9-9722-8EFF037AA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dimdesc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(chairs.ca)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$`Dim 1`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$`Dim 1`$quali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R2	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Unholst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0.72940952 1.094774e-54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MaterialSeat0.74518860 3.215782e-48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	0.69158437 1.158923e-45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Soft 		0.66568141 9.657154e-45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Swivel 	0.40875670 5.393205e-23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Roll 		0.38348403 2.728416e-21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527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2E47-AFBA-4ED6-9C11-F87BA106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ED84-A376-4A75-A489-43EE5240E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CA is used to visualize and explore associations between the values of two and more categorical variables (usually represented as factors in R), </a:t>
            </a:r>
          </a:p>
          <a:p>
            <a:pPr lvl="1"/>
            <a:r>
              <a:rPr lang="en-GB" dirty="0"/>
              <a:t>e.g. Do upper middle-class people prefer to play tennis and listen to opera?  </a:t>
            </a:r>
          </a:p>
          <a:p>
            <a:pPr lvl="1"/>
            <a:r>
              <a:rPr lang="en-GB" dirty="0"/>
              <a:t>Do languages with the </a:t>
            </a:r>
            <a:r>
              <a:rPr lang="en-GB" dirty="0" err="1"/>
              <a:t>Adj</a:t>
            </a:r>
            <a:r>
              <a:rPr lang="en-GB" dirty="0"/>
              <a:t> + N order also tend to have </a:t>
            </a:r>
            <a:r>
              <a:rPr lang="en-GB" dirty="0" err="1"/>
              <a:t>Num</a:t>
            </a:r>
            <a:r>
              <a:rPr lang="en-GB" dirty="0"/>
              <a:t> + N and Gen + N? </a:t>
            </a:r>
          </a:p>
          <a:p>
            <a:r>
              <a:rPr lang="en-GB" dirty="0"/>
              <a:t>Similar to MDS, CA allows to see structure in the data and identify which variables are associated and which of their values tend to co-occur.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66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2988-3BB6-4833-9410-D6970E75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MCA with supplementary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EC76-B181-4859-9A29-72F316E1A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chairs.ca1 &lt;- MCA(chairs[, -c(1:2)],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quali.sup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1, graph = FALSE)</a:t>
            </a:r>
            <a:r>
              <a:rPr lang="en-GB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#use lexical categories as supplementary points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plot(chairs.ca1,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invis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col.var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darkgrey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col.quali.sup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"black")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#make the individual points invisible</a:t>
            </a:r>
          </a:p>
        </p:txBody>
      </p:sp>
    </p:spTree>
    <p:extLst>
      <p:ext uri="{BB962C8B-B14F-4D97-AF65-F5344CB8AC3E}">
        <p14:creationId xmlns:p14="http://schemas.microsoft.com/office/powerpoint/2010/main" val="2454971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ADA9-1A92-455D-857C-ECA6B068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02D4-0100-4134-AAD6-2A320626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F9A4A-E277-4E14-993D-2978B9760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514350"/>
            <a:ext cx="5829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96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E607-91C1-4C93-B3E6-755C92EB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good is the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2511A-2A6F-46AD-854A-1F6C94281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chairs.ca$eig</a:t>
            </a:r>
            <a:endParaRPr lang="en-GB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eigenvalue percentage of variance cumulative percentage of variance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dim 1 0.3250725720 15.29753280 15.29753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dim 2 0.2576755177 12.12590671 27.42344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dim 3 0.1351901997 6.36189175  33.78533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+mj-lt"/>
                <a:cs typeface="Courier New" panose="02070309020205020404" pitchFamily="49" charset="0"/>
              </a:rPr>
              <a:t>Doesn’t look too impressive. But these numbers should be taken with a grain of salt.</a:t>
            </a:r>
          </a:p>
        </p:txBody>
      </p:sp>
    </p:spTree>
    <p:extLst>
      <p:ext uri="{BB962C8B-B14F-4D97-AF65-F5344CB8AC3E}">
        <p14:creationId xmlns:p14="http://schemas.microsoft.com/office/powerpoint/2010/main" val="4080895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1CB2-04DB-45C2-8D8D-0C5772E1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Adjusted MCA (Greenacre 2007)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3EA3B-BC0F-4969-A212-F04E8A67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chairs.ca2 &lt;-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mjca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(chairs[, -c(1:3)]) 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summary(chairs.ca2)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dim value % cum% scree plot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0.078443 47.1 47.1 *************************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0.043342 26.0 73.2 **************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 0.006012 3.6  76.8 **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+mj-lt"/>
                <a:cs typeface="Courier New" panose="02070309020205020404" pitchFamily="49" charset="0"/>
              </a:rPr>
              <a:t>Not bad, after all! Is the solution similar?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plot(chairs.ca2)</a:t>
            </a:r>
          </a:p>
        </p:txBody>
      </p:sp>
    </p:spTree>
    <p:extLst>
      <p:ext uri="{BB962C8B-B14F-4D97-AF65-F5344CB8AC3E}">
        <p14:creationId xmlns:p14="http://schemas.microsoft.com/office/powerpoint/2010/main" val="180409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F66E-ACEE-4FA5-B742-8C20F898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69637-BFD0-4B31-A8D1-3FD4D45F7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D208E-2B24-4180-962F-047ABC509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514350"/>
            <a:ext cx="5829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51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2151-3AE0-471D-B662-3D4CBCC4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85D42-CAAE-46D3-A329-6EFDE2AF3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MCA of the nerd dataset, using Noun (nerd and geek) as supplementary points. What patterns can you find?</a:t>
            </a:r>
          </a:p>
        </p:txBody>
      </p:sp>
    </p:spTree>
    <p:extLst>
      <p:ext uri="{BB962C8B-B14F-4D97-AF65-F5344CB8AC3E}">
        <p14:creationId xmlns:p14="http://schemas.microsoft.com/office/powerpoint/2010/main" val="254105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8696-4141-42E7-80C1-A81478B0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7B5BD-7996-4075-A7C7-A0460B38B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Greenacre, M. 2016. </a:t>
            </a:r>
            <a:r>
              <a:rPr lang="en-GB" i="1" dirty="0"/>
              <a:t>Correspondence Analysis in Practice</a:t>
            </a:r>
            <a:r>
              <a:rPr lang="en-GB" dirty="0"/>
              <a:t>. 3</a:t>
            </a:r>
            <a:r>
              <a:rPr lang="en-GB" baseline="30000" dirty="0"/>
              <a:t>rd</a:t>
            </a:r>
            <a:r>
              <a:rPr lang="en-GB" dirty="0"/>
              <a:t> </a:t>
            </a:r>
            <a:r>
              <a:rPr lang="en-GB" dirty="0" err="1"/>
              <a:t>edn</a:t>
            </a:r>
            <a:r>
              <a:rPr lang="en-GB" dirty="0"/>
              <a:t>. Boca Raton, FL: CRC Press.</a:t>
            </a:r>
          </a:p>
          <a:p>
            <a:r>
              <a:rPr lang="en-GB" dirty="0" err="1"/>
              <a:t>Husson</a:t>
            </a:r>
            <a:r>
              <a:rPr lang="en-GB" dirty="0"/>
              <a:t>, F., Lê, S., &amp; </a:t>
            </a:r>
            <a:r>
              <a:rPr lang="en-GB" dirty="0" err="1"/>
              <a:t>Pagès</a:t>
            </a:r>
            <a:r>
              <a:rPr lang="en-GB" dirty="0"/>
              <a:t>, J. 2010. </a:t>
            </a:r>
            <a:r>
              <a:rPr lang="en-GB" i="1" dirty="0"/>
              <a:t>Exploratory Multivariate Analysis by Example Using R</a:t>
            </a:r>
            <a:r>
              <a:rPr lang="en-GB" dirty="0"/>
              <a:t>. Boca Raton, FL: Chapman and Hall/CRC Press.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04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AA19-EF2C-499C-9A14-97CDCC91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main idea behind 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7C215-C11D-405D-BA23-715E5B284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 is based on comparison of row profiles and column profiles, e.g.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B70433-CA09-4692-A533-35E6C214A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375475"/>
              </p:ext>
            </p:extLst>
          </p:nvPr>
        </p:nvGraphicFramePr>
        <p:xfrm>
          <a:off x="436880" y="2951480"/>
          <a:ext cx="371623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343">
                  <a:extLst>
                    <a:ext uri="{9D8B030D-6E8A-4147-A177-3AD203B41FA5}">
                      <a16:colId xmlns:a16="http://schemas.microsoft.com/office/drawing/2014/main" val="1828191544"/>
                    </a:ext>
                  </a:extLst>
                </a:gridCol>
                <a:gridCol w="695889">
                  <a:extLst>
                    <a:ext uri="{9D8B030D-6E8A-4147-A177-3AD203B41FA5}">
                      <a16:colId xmlns:a16="http://schemas.microsoft.com/office/drawing/2014/main" val="2284294209"/>
                    </a:ext>
                  </a:extLst>
                </a:gridCol>
                <a:gridCol w="851685">
                  <a:extLst>
                    <a:ext uri="{9D8B030D-6E8A-4147-A177-3AD203B41FA5}">
                      <a16:colId xmlns:a16="http://schemas.microsoft.com/office/drawing/2014/main" val="1173585880"/>
                    </a:ext>
                  </a:extLst>
                </a:gridCol>
                <a:gridCol w="855761">
                  <a:extLst>
                    <a:ext uri="{9D8B030D-6E8A-4147-A177-3AD203B41FA5}">
                      <a16:colId xmlns:a16="http://schemas.microsoft.com/office/drawing/2014/main" val="748283484"/>
                    </a:ext>
                  </a:extLst>
                </a:gridCol>
                <a:gridCol w="658553">
                  <a:extLst>
                    <a:ext uri="{9D8B030D-6E8A-4147-A177-3AD203B41FA5}">
                      <a16:colId xmlns:a16="http://schemas.microsoft.com/office/drawing/2014/main" val="2092873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4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85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9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0277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6EF9E2-29C8-41F0-88C1-48A3F9602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83706"/>
              </p:ext>
            </p:extLst>
          </p:nvPr>
        </p:nvGraphicFramePr>
        <p:xfrm>
          <a:off x="5121275" y="3164840"/>
          <a:ext cx="35858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744">
                  <a:extLst>
                    <a:ext uri="{9D8B030D-6E8A-4147-A177-3AD203B41FA5}">
                      <a16:colId xmlns:a16="http://schemas.microsoft.com/office/drawing/2014/main" val="1828191544"/>
                    </a:ext>
                  </a:extLst>
                </a:gridCol>
                <a:gridCol w="747799">
                  <a:extLst>
                    <a:ext uri="{9D8B030D-6E8A-4147-A177-3AD203B41FA5}">
                      <a16:colId xmlns:a16="http://schemas.microsoft.com/office/drawing/2014/main" val="2284294209"/>
                    </a:ext>
                  </a:extLst>
                </a:gridCol>
                <a:gridCol w="847990">
                  <a:extLst>
                    <a:ext uri="{9D8B030D-6E8A-4147-A177-3AD203B41FA5}">
                      <a16:colId xmlns:a16="http://schemas.microsoft.com/office/drawing/2014/main" val="1173585880"/>
                    </a:ext>
                  </a:extLst>
                </a:gridCol>
                <a:gridCol w="858724">
                  <a:extLst>
                    <a:ext uri="{9D8B030D-6E8A-4147-A177-3AD203B41FA5}">
                      <a16:colId xmlns:a16="http://schemas.microsoft.com/office/drawing/2014/main" val="748283484"/>
                    </a:ext>
                  </a:extLst>
                </a:gridCol>
                <a:gridCol w="677587">
                  <a:extLst>
                    <a:ext uri="{9D8B030D-6E8A-4147-A177-3AD203B41FA5}">
                      <a16:colId xmlns:a16="http://schemas.microsoft.com/office/drawing/2014/main" val="2092873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4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85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94377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CF3153F6-48E0-4F17-B36A-A2C357D1C332}"/>
              </a:ext>
            </a:extLst>
          </p:cNvPr>
          <p:cNvSpPr/>
          <p:nvPr/>
        </p:nvSpPr>
        <p:spPr>
          <a:xfrm>
            <a:off x="4277360" y="3693160"/>
            <a:ext cx="782320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20198-B745-4C99-8F75-69F0742F177F}"/>
              </a:ext>
            </a:extLst>
          </p:cNvPr>
          <p:cNvSpPr txBox="1"/>
          <p:nvPr/>
        </p:nvSpPr>
        <p:spPr>
          <a:xfrm>
            <a:off x="4153110" y="3067149"/>
            <a:ext cx="968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row profiles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0B2CED1-D8F5-4A0F-9ED5-94C8A21B0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33811"/>
              </p:ext>
            </p:extLst>
          </p:nvPr>
        </p:nvGraphicFramePr>
        <p:xfrm>
          <a:off x="755396" y="5307783"/>
          <a:ext cx="3220720" cy="1487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182819154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84294209"/>
                    </a:ext>
                  </a:extLst>
                </a:gridCol>
                <a:gridCol w="961357">
                  <a:extLst>
                    <a:ext uri="{9D8B030D-6E8A-4147-A177-3AD203B41FA5}">
                      <a16:colId xmlns:a16="http://schemas.microsoft.com/office/drawing/2014/main" val="1173585880"/>
                    </a:ext>
                  </a:extLst>
                </a:gridCol>
                <a:gridCol w="836963">
                  <a:extLst>
                    <a:ext uri="{9D8B030D-6E8A-4147-A177-3AD203B41FA5}">
                      <a16:colId xmlns:a16="http://schemas.microsoft.com/office/drawing/2014/main" val="748283484"/>
                    </a:ext>
                  </a:extLst>
                </a:gridCol>
              </a:tblGrid>
              <a:tr h="33904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49312"/>
                  </a:ext>
                </a:extLst>
              </a:tr>
              <a:tr h="339046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857010"/>
                  </a:ext>
                </a:extLst>
              </a:tr>
              <a:tr h="339046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94377"/>
                  </a:ext>
                </a:extLst>
              </a:tr>
              <a:tr h="390023"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0277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3DA174D-E425-415D-BB9C-595AE063EA26}"/>
              </a:ext>
            </a:extLst>
          </p:cNvPr>
          <p:cNvSpPr txBox="1"/>
          <p:nvPr/>
        </p:nvSpPr>
        <p:spPr>
          <a:xfrm>
            <a:off x="1155909" y="4594275"/>
            <a:ext cx="968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column profiles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28F63C3-C4EF-4CC6-A3D1-E5E46E1E1AEA}"/>
              </a:ext>
            </a:extLst>
          </p:cNvPr>
          <p:cNvSpPr/>
          <p:nvPr/>
        </p:nvSpPr>
        <p:spPr>
          <a:xfrm>
            <a:off x="2123440" y="4719161"/>
            <a:ext cx="484632" cy="396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49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26BF-BFD6-43B9-968F-05F98C54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The main idea behind 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74F2-333F-4E7C-BE42-73012C970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two row or column profiles are similar, their labels will be closely located in a semantic map.</a:t>
            </a:r>
          </a:p>
          <a:p>
            <a:r>
              <a:rPr lang="en-GB" dirty="0"/>
              <a:t>If two row or column profiles are dissimilar, their labels will be located far from each other.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11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E2FA-B904-4AE0-B6F3-4E3E5204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Strong association (all profiles are dissimilar)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B1EAB9-08AA-4CF0-B990-F93DF7CEC4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753694"/>
              </p:ext>
            </p:extLst>
          </p:nvPr>
        </p:nvGraphicFramePr>
        <p:xfrm>
          <a:off x="628650" y="244538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319575196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41301606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412751249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675579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4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31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465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4233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F90F88B-6F56-47D9-B582-CBBA3038E673}"/>
              </a:ext>
            </a:extLst>
          </p:cNvPr>
          <p:cNvSpPr/>
          <p:nvPr/>
        </p:nvSpPr>
        <p:spPr>
          <a:xfrm>
            <a:off x="2174240" y="43806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&gt; </a:t>
            </a:r>
            <a:r>
              <a:rPr lang="en-GB" dirty="0" err="1"/>
              <a:t>chisq.test</a:t>
            </a:r>
            <a:r>
              <a:rPr lang="en-GB" dirty="0"/>
              <a:t>(example)</a:t>
            </a:r>
          </a:p>
          <a:p>
            <a:endParaRPr lang="en-GB" dirty="0"/>
          </a:p>
          <a:p>
            <a:r>
              <a:rPr lang="en-GB" dirty="0"/>
              <a:t>	Pearson's Chi-squared test</a:t>
            </a:r>
          </a:p>
          <a:p>
            <a:endParaRPr lang="en-GB" dirty="0"/>
          </a:p>
          <a:p>
            <a:r>
              <a:rPr lang="en-GB" dirty="0"/>
              <a:t>data:  example</a:t>
            </a:r>
          </a:p>
          <a:p>
            <a:r>
              <a:rPr lang="en-GB" dirty="0"/>
              <a:t>X-squared = 191.67, </a:t>
            </a:r>
            <a:r>
              <a:rPr lang="en-GB" dirty="0" err="1"/>
              <a:t>df</a:t>
            </a:r>
            <a:r>
              <a:rPr lang="en-GB" dirty="0"/>
              <a:t> = 4, p-value &lt; 2.2e-16</a:t>
            </a:r>
          </a:p>
        </p:txBody>
      </p:sp>
    </p:spTree>
    <p:extLst>
      <p:ext uri="{BB962C8B-B14F-4D97-AF65-F5344CB8AC3E}">
        <p14:creationId xmlns:p14="http://schemas.microsoft.com/office/powerpoint/2010/main" val="2734085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F277-7E3A-4419-AD07-16BD5B84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6789B-1FB5-4F25-8124-9D877DC9F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80288-3F16-4720-A6CB-2A3B6497D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514350"/>
            <a:ext cx="5829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2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94A6-014A-4E9B-A41B-7490FB90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Lack of association (all profiles are similar)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B883-CC98-4505-822B-17F9FD593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4177B9-1D19-4CC3-B1BE-740F6F7D5D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694625"/>
              </p:ext>
            </p:extLst>
          </p:nvPr>
        </p:nvGraphicFramePr>
        <p:xfrm>
          <a:off x="628650" y="2426494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319575196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41301606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412751249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675579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4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31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465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423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41ABFB7-223C-4C44-BAC3-49BDC3E90E82}"/>
              </a:ext>
            </a:extLst>
          </p:cNvPr>
          <p:cNvSpPr/>
          <p:nvPr/>
        </p:nvSpPr>
        <p:spPr>
          <a:xfrm>
            <a:off x="2560320" y="44226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&gt; </a:t>
            </a:r>
            <a:r>
              <a:rPr lang="en-GB" dirty="0" err="1"/>
              <a:t>chisq.test</a:t>
            </a:r>
            <a:r>
              <a:rPr lang="en-GB" dirty="0"/>
              <a:t>(example1)</a:t>
            </a:r>
          </a:p>
          <a:p>
            <a:endParaRPr lang="en-GB" dirty="0"/>
          </a:p>
          <a:p>
            <a:r>
              <a:rPr lang="en-GB" dirty="0"/>
              <a:t>	Pearson's Chi-squared test</a:t>
            </a:r>
          </a:p>
          <a:p>
            <a:endParaRPr lang="en-GB" dirty="0"/>
          </a:p>
          <a:p>
            <a:r>
              <a:rPr lang="en-GB" dirty="0"/>
              <a:t>data:  example1</a:t>
            </a:r>
          </a:p>
          <a:p>
            <a:r>
              <a:rPr lang="en-GB" dirty="0"/>
              <a:t>X-squared = 0, </a:t>
            </a:r>
            <a:r>
              <a:rPr lang="en-GB" dirty="0" err="1"/>
              <a:t>df</a:t>
            </a:r>
            <a:r>
              <a:rPr lang="en-GB" dirty="0"/>
              <a:t> = 4, p-value = 1</a:t>
            </a:r>
          </a:p>
        </p:txBody>
      </p:sp>
    </p:spTree>
    <p:extLst>
      <p:ext uri="{BB962C8B-B14F-4D97-AF65-F5344CB8AC3E}">
        <p14:creationId xmlns:p14="http://schemas.microsoft.com/office/powerpoint/2010/main" val="31135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D94E-126F-432E-9B19-EA651188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EB282-75FE-4EB5-9FD7-9BDC186DC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B9077-A4C7-43B5-97F6-AC34F1C97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514350"/>
            <a:ext cx="5829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2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1451</TotalTime>
  <Words>1315</Words>
  <Application>Microsoft Office PowerPoint</Application>
  <PresentationFormat>On-screen Show (4:3)</PresentationFormat>
  <Paragraphs>277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Office Theme</vt:lpstr>
      <vt:lpstr>Correspondence Analysis </vt:lpstr>
      <vt:lpstr>Outline</vt:lpstr>
      <vt:lpstr>Introduction to CA</vt:lpstr>
      <vt:lpstr>The main idea behind CA</vt:lpstr>
      <vt:lpstr>The main idea behind CA</vt:lpstr>
      <vt:lpstr>Strong association (all profiles are dissimilar)</vt:lpstr>
      <vt:lpstr>PowerPoint Presentation</vt:lpstr>
      <vt:lpstr>Lack of association (all profiles are similar)</vt:lpstr>
      <vt:lpstr>PowerPoint Presentation</vt:lpstr>
      <vt:lpstr>Some profiles are similar</vt:lpstr>
      <vt:lpstr>PowerPoint Presentation</vt:lpstr>
      <vt:lpstr>Simple and multiple CA</vt:lpstr>
      <vt:lpstr>Outline</vt:lpstr>
      <vt:lpstr>Verbs of communication</vt:lpstr>
      <vt:lpstr>Contingency table with counts</vt:lpstr>
      <vt:lpstr>Performing a simple CA</vt:lpstr>
      <vt:lpstr>Dimensions 1 &amp; 2</vt:lpstr>
      <vt:lpstr>How to read a simple CA map</vt:lpstr>
      <vt:lpstr>Dimensions 2 &amp; 3</vt:lpstr>
      <vt:lpstr>Creating an interactive 3D plot</vt:lpstr>
      <vt:lpstr>Interactive 3D plot</vt:lpstr>
      <vt:lpstr>Quality of the 3D solution</vt:lpstr>
      <vt:lpstr>Interpretation</vt:lpstr>
      <vt:lpstr>Exercise</vt:lpstr>
      <vt:lpstr>Outline</vt:lpstr>
      <vt:lpstr>Chairs: data from online stores</vt:lpstr>
      <vt:lpstr>MCA in FactoMineR</vt:lpstr>
      <vt:lpstr>PowerPoint Presentation</vt:lpstr>
      <vt:lpstr>Interpretation of dimensions</vt:lpstr>
      <vt:lpstr>MCA with supplementary points</vt:lpstr>
      <vt:lpstr>PowerPoint Presentation</vt:lpstr>
      <vt:lpstr>How good is the solution?</vt:lpstr>
      <vt:lpstr>Adjusted MCA (Greenacre 2007)</vt:lpstr>
      <vt:lpstr>PowerPoint Presentation</vt:lpstr>
      <vt:lpstr>Exercise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Scaling and token-based semantic maps</dc:title>
  <dc:creator>Levshina Natalia</dc:creator>
  <cp:lastModifiedBy>Levshina Natalia</cp:lastModifiedBy>
  <cp:revision>90</cp:revision>
  <dcterms:created xsi:type="dcterms:W3CDTF">2017-07-03T10:02:05Z</dcterms:created>
  <dcterms:modified xsi:type="dcterms:W3CDTF">2019-05-16T15:57:29Z</dcterms:modified>
</cp:coreProperties>
</file>