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5108E8-149D-4A3D-9F70-24F0FEC52257}" type="datetimeFigureOut">
              <a:rPr lang="en-IN" smtClean="0"/>
              <a:t>14-08-2021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3307031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108E8-149D-4A3D-9F70-24F0FEC52257}" type="datetimeFigureOut">
              <a:rPr lang="en-IN" smtClean="0"/>
              <a:t>14-08-2021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290786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108E8-149D-4A3D-9F70-24F0FEC52257}"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159920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108E8-149D-4A3D-9F70-24F0FEC52257}"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210288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108E8-149D-4A3D-9F70-24F0FEC52257}"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2834176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108E8-149D-4A3D-9F70-24F0FEC52257}"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1036229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108E8-149D-4A3D-9F70-24F0FEC52257}"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2676610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108E8-149D-4A3D-9F70-24F0FEC52257}"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4168716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108E8-149D-4A3D-9F70-24F0FEC52257}"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186699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108E8-149D-4A3D-9F70-24F0FEC52257}"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55739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108E8-149D-4A3D-9F70-24F0FEC52257}"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295753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5108E8-149D-4A3D-9F70-24F0FEC52257}" type="datetimeFigureOut">
              <a:rPr lang="en-IN" smtClean="0"/>
              <a:t>14-08-2021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81265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5108E8-149D-4A3D-9F70-24F0FEC52257}" type="datetimeFigureOut">
              <a:rPr lang="en-IN" smtClean="0"/>
              <a:t>14-08-2021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209471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5108E8-149D-4A3D-9F70-24F0FEC52257}" type="datetimeFigureOut">
              <a:rPr lang="en-IN" smtClean="0"/>
              <a:t>14-08-2021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123344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108E8-149D-4A3D-9F70-24F0FEC52257}" type="datetimeFigureOut">
              <a:rPr lang="en-IN" smtClean="0"/>
              <a:t>14-08-2021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368673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108E8-149D-4A3D-9F70-24F0FEC52257}" type="datetimeFigureOut">
              <a:rPr lang="en-IN" smtClean="0"/>
              <a:t>14-08-2021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162043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108E8-149D-4A3D-9F70-24F0FEC52257}" type="datetimeFigureOut">
              <a:rPr lang="en-IN" smtClean="0"/>
              <a:t>14-08-2021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D53D5C-3D67-41C5-A976-503B5CA27845}" type="slidenum">
              <a:rPr lang="en-IN" smtClean="0"/>
              <a:t>‹#›</a:t>
            </a:fld>
            <a:endParaRPr lang="en-IN"/>
          </a:p>
        </p:txBody>
      </p:sp>
    </p:spTree>
    <p:extLst>
      <p:ext uri="{BB962C8B-B14F-4D97-AF65-F5344CB8AC3E}">
        <p14:creationId xmlns:p14="http://schemas.microsoft.com/office/powerpoint/2010/main" val="349992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5108E8-149D-4A3D-9F70-24F0FEC52257}" type="datetimeFigureOut">
              <a:rPr lang="en-IN" smtClean="0"/>
              <a:t>14-08-2021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D53D5C-3D67-41C5-A976-503B5CA27845}" type="slidenum">
              <a:rPr lang="en-IN" smtClean="0"/>
              <a:t>‹#›</a:t>
            </a:fld>
            <a:endParaRPr lang="en-IN"/>
          </a:p>
        </p:txBody>
      </p:sp>
    </p:spTree>
    <p:extLst>
      <p:ext uri="{BB962C8B-B14F-4D97-AF65-F5344CB8AC3E}">
        <p14:creationId xmlns:p14="http://schemas.microsoft.com/office/powerpoint/2010/main" val="645552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2DE2-6758-4D09-ACE7-2B76C006016E}"/>
              </a:ext>
            </a:extLst>
          </p:cNvPr>
          <p:cNvSpPr>
            <a:spLocks noGrp="1"/>
          </p:cNvSpPr>
          <p:nvPr>
            <p:ph type="ctrTitle"/>
          </p:nvPr>
        </p:nvSpPr>
        <p:spPr>
          <a:xfrm>
            <a:off x="2206357" y="1261533"/>
            <a:ext cx="9458562" cy="2167467"/>
          </a:xfrm>
        </p:spPr>
        <p:txBody>
          <a:bodyPr>
            <a:normAutofit/>
          </a:bodyPr>
          <a:lstStyle/>
          <a:p>
            <a:r>
              <a:rPr lang="en-US" sz="4400" b="1" i="0" dirty="0">
                <a:solidFill>
                  <a:schemeClr val="tx1">
                    <a:lumMod val="85000"/>
                    <a:lumOff val="15000"/>
                  </a:schemeClr>
                </a:solidFill>
                <a:effectLst/>
                <a:latin typeface="Roboto"/>
              </a:rPr>
              <a:t>Amazon ML Challenge</a:t>
            </a:r>
            <a:br>
              <a:rPr lang="en-US" sz="4400" b="1" i="0" dirty="0">
                <a:solidFill>
                  <a:schemeClr val="tx1">
                    <a:lumMod val="85000"/>
                    <a:lumOff val="15000"/>
                  </a:schemeClr>
                </a:solidFill>
                <a:effectLst/>
                <a:latin typeface="Roboto"/>
              </a:rPr>
            </a:br>
            <a:r>
              <a:rPr lang="en-US" sz="3600" b="1" i="0" dirty="0">
                <a:solidFill>
                  <a:schemeClr val="tx1">
                    <a:lumMod val="85000"/>
                    <a:lumOff val="15000"/>
                  </a:schemeClr>
                </a:solidFill>
                <a:effectLst/>
                <a:latin typeface="Roboto"/>
              </a:rPr>
              <a:t>- Product Browse Node Classification</a:t>
            </a:r>
            <a:endParaRPr lang="en-IN" dirty="0">
              <a:solidFill>
                <a:schemeClr val="tx1">
                  <a:lumMod val="85000"/>
                  <a:lumOff val="15000"/>
                </a:schemeClr>
              </a:solidFill>
            </a:endParaRPr>
          </a:p>
        </p:txBody>
      </p:sp>
      <p:sp>
        <p:nvSpPr>
          <p:cNvPr id="3" name="Subtitle 2">
            <a:extLst>
              <a:ext uri="{FF2B5EF4-FFF2-40B4-BE49-F238E27FC236}">
                <a16:creationId xmlns:a16="http://schemas.microsoft.com/office/drawing/2014/main" id="{138EF88F-F450-469C-BFA3-39A767475951}"/>
              </a:ext>
            </a:extLst>
          </p:cNvPr>
          <p:cNvSpPr>
            <a:spLocks noGrp="1"/>
          </p:cNvSpPr>
          <p:nvPr>
            <p:ph type="subTitle" idx="1"/>
          </p:nvPr>
        </p:nvSpPr>
        <p:spPr>
          <a:xfrm>
            <a:off x="6849374" y="3901377"/>
            <a:ext cx="2264131" cy="2335522"/>
          </a:xfrm>
        </p:spPr>
        <p:txBody>
          <a:bodyPr>
            <a:normAutofit fontScale="85000" lnSpcReduction="20000"/>
          </a:bodyPr>
          <a:lstStyle/>
          <a:p>
            <a:pPr algn="ctr"/>
            <a:r>
              <a:rPr lang="en-US" sz="2800" dirty="0">
                <a:solidFill>
                  <a:schemeClr val="tx1">
                    <a:lumMod val="85000"/>
                    <a:lumOff val="15000"/>
                  </a:schemeClr>
                </a:solidFill>
                <a:latin typeface="Roboto"/>
              </a:rPr>
              <a:t>By</a:t>
            </a:r>
            <a:br>
              <a:rPr lang="en-US" sz="2800" dirty="0">
                <a:solidFill>
                  <a:schemeClr val="tx1">
                    <a:lumMod val="85000"/>
                    <a:lumOff val="15000"/>
                  </a:schemeClr>
                </a:solidFill>
                <a:latin typeface="Roboto"/>
              </a:rPr>
            </a:br>
            <a:r>
              <a:rPr lang="en-US" sz="2800" dirty="0">
                <a:solidFill>
                  <a:schemeClr val="tx1">
                    <a:lumMod val="85000"/>
                    <a:lumOff val="15000"/>
                  </a:schemeClr>
                </a:solidFill>
                <a:latin typeface="Roboto"/>
              </a:rPr>
              <a:t>Team ML05</a:t>
            </a:r>
          </a:p>
          <a:p>
            <a:pPr algn="l"/>
            <a:r>
              <a:rPr lang="en-IN" dirty="0">
                <a:solidFill>
                  <a:schemeClr val="tx1">
                    <a:lumMod val="85000"/>
                    <a:lumOff val="15000"/>
                  </a:schemeClr>
                </a:solidFill>
                <a:latin typeface="Roboto"/>
              </a:rPr>
              <a:t>Members:</a:t>
            </a:r>
          </a:p>
          <a:p>
            <a:pPr marL="285750" indent="-285750" algn="l">
              <a:buFont typeface="Arial" panose="020B0604020202020204" pitchFamily="34" charset="0"/>
              <a:buChar char="•"/>
            </a:pPr>
            <a:r>
              <a:rPr lang="en-IN" sz="1800" dirty="0" err="1">
                <a:solidFill>
                  <a:schemeClr val="tx1">
                    <a:lumMod val="85000"/>
                    <a:lumOff val="15000"/>
                  </a:schemeClr>
                </a:solidFill>
                <a:latin typeface="Roboto"/>
              </a:rPr>
              <a:t>Deborshi</a:t>
            </a:r>
            <a:r>
              <a:rPr lang="en-IN" sz="1800" dirty="0">
                <a:solidFill>
                  <a:schemeClr val="tx1">
                    <a:lumMod val="85000"/>
                    <a:lumOff val="15000"/>
                  </a:schemeClr>
                </a:solidFill>
                <a:latin typeface="Roboto"/>
              </a:rPr>
              <a:t> Deb</a:t>
            </a:r>
          </a:p>
          <a:p>
            <a:pPr marL="285750" indent="-285750" algn="l">
              <a:buFont typeface="Arial" panose="020B0604020202020204" pitchFamily="34" charset="0"/>
              <a:buChar char="•"/>
            </a:pPr>
            <a:r>
              <a:rPr lang="en-IN" sz="1800" dirty="0">
                <a:solidFill>
                  <a:schemeClr val="tx1">
                    <a:lumMod val="85000"/>
                    <a:lumOff val="15000"/>
                  </a:schemeClr>
                </a:solidFill>
                <a:latin typeface="Roboto"/>
              </a:rPr>
              <a:t>Avishek Paul</a:t>
            </a:r>
          </a:p>
          <a:p>
            <a:pPr marL="285750" indent="-285750" algn="l">
              <a:buFont typeface="Arial" panose="020B0604020202020204" pitchFamily="34" charset="0"/>
              <a:buChar char="•"/>
            </a:pPr>
            <a:r>
              <a:rPr lang="en-IN" sz="1800" dirty="0" err="1">
                <a:solidFill>
                  <a:schemeClr val="tx1">
                    <a:lumMod val="85000"/>
                    <a:lumOff val="15000"/>
                  </a:schemeClr>
                </a:solidFill>
                <a:latin typeface="Roboto"/>
              </a:rPr>
              <a:t>Ddhruv</a:t>
            </a:r>
            <a:r>
              <a:rPr lang="en-IN" sz="1800" dirty="0">
                <a:solidFill>
                  <a:schemeClr val="tx1">
                    <a:lumMod val="85000"/>
                    <a:lumOff val="15000"/>
                  </a:schemeClr>
                </a:solidFill>
                <a:latin typeface="Roboto"/>
              </a:rPr>
              <a:t> Arora</a:t>
            </a:r>
          </a:p>
          <a:p>
            <a:pPr marL="285750" indent="-285750" algn="l">
              <a:buFont typeface="Arial" panose="020B0604020202020204" pitchFamily="34" charset="0"/>
              <a:buChar char="•"/>
            </a:pPr>
            <a:r>
              <a:rPr lang="en-IN" sz="1800" dirty="0" err="1">
                <a:solidFill>
                  <a:schemeClr val="tx1">
                    <a:lumMod val="85000"/>
                    <a:lumOff val="15000"/>
                  </a:schemeClr>
                </a:solidFill>
                <a:latin typeface="Roboto"/>
              </a:rPr>
              <a:t>Kushagra</a:t>
            </a:r>
            <a:r>
              <a:rPr lang="en-IN" sz="1800" dirty="0">
                <a:solidFill>
                  <a:schemeClr val="tx1">
                    <a:lumMod val="85000"/>
                    <a:lumOff val="15000"/>
                  </a:schemeClr>
                </a:solidFill>
                <a:latin typeface="Roboto"/>
              </a:rPr>
              <a:t> Kapoor</a:t>
            </a:r>
            <a:endParaRPr lang="en-IN" dirty="0">
              <a:solidFill>
                <a:schemeClr val="tx1">
                  <a:lumMod val="85000"/>
                  <a:lumOff val="15000"/>
                </a:schemeClr>
              </a:solidFill>
              <a:latin typeface="Roboto"/>
            </a:endParaRPr>
          </a:p>
        </p:txBody>
      </p:sp>
    </p:spTree>
    <p:extLst>
      <p:ext uri="{BB962C8B-B14F-4D97-AF65-F5344CB8AC3E}">
        <p14:creationId xmlns:p14="http://schemas.microsoft.com/office/powerpoint/2010/main" val="1333547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6570EFCD-5A64-4C4E-BFAC-17BB284E1DAE}"/>
              </a:ext>
            </a:extLst>
          </p:cNvPr>
          <p:cNvPicPr>
            <a:picLocks noChangeAspect="1"/>
          </p:cNvPicPr>
          <p:nvPr/>
        </p:nvPicPr>
        <p:blipFill>
          <a:blip r:embed="rId2"/>
          <a:stretch>
            <a:fillRect/>
          </a:stretch>
        </p:blipFill>
        <p:spPr>
          <a:xfrm>
            <a:off x="2198451" y="403562"/>
            <a:ext cx="8910840" cy="1550436"/>
          </a:xfrm>
          <a:prstGeom prst="rect">
            <a:avLst/>
          </a:prstGeom>
          <a:ln>
            <a:noFill/>
          </a:ln>
          <a:effectLst>
            <a:outerShdw blurRad="292100" dist="139700" dir="2700000" algn="tl" rotWithShape="0">
              <a:srgbClr val="333333">
                <a:alpha val="65000"/>
              </a:srgbClr>
            </a:outerShdw>
          </a:effectLst>
        </p:spPr>
      </p:pic>
      <p:pic>
        <p:nvPicPr>
          <p:cNvPr id="7" name="Picture 6" descr="Text&#10;&#10;Description automatically generated">
            <a:extLst>
              <a:ext uri="{FF2B5EF4-FFF2-40B4-BE49-F238E27FC236}">
                <a16:creationId xmlns:a16="http://schemas.microsoft.com/office/drawing/2014/main" id="{106A28F1-5518-4326-8319-7E770575C7DC}"/>
              </a:ext>
            </a:extLst>
          </p:cNvPr>
          <p:cNvPicPr>
            <a:picLocks noChangeAspect="1"/>
          </p:cNvPicPr>
          <p:nvPr/>
        </p:nvPicPr>
        <p:blipFill>
          <a:blip r:embed="rId3"/>
          <a:stretch>
            <a:fillRect/>
          </a:stretch>
        </p:blipFill>
        <p:spPr>
          <a:xfrm>
            <a:off x="2072346" y="2438694"/>
            <a:ext cx="9163050" cy="268605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E9369BBD-0FEC-4A40-8F5B-46F0E7830433}"/>
              </a:ext>
            </a:extLst>
          </p:cNvPr>
          <p:cNvSpPr txBox="1"/>
          <p:nvPr/>
        </p:nvSpPr>
        <p:spPr>
          <a:xfrm>
            <a:off x="2072346" y="5254109"/>
            <a:ext cx="8901404"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The model predicts with an accuracy of 63.36% which is quite good.</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9833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C24FC0D7-7691-4FE1-8B05-C54E4B208858}"/>
              </a:ext>
            </a:extLst>
          </p:cNvPr>
          <p:cNvPicPr>
            <a:picLocks noChangeAspect="1"/>
          </p:cNvPicPr>
          <p:nvPr/>
        </p:nvPicPr>
        <p:blipFill>
          <a:blip r:embed="rId2"/>
          <a:stretch>
            <a:fillRect/>
          </a:stretch>
        </p:blipFill>
        <p:spPr>
          <a:xfrm>
            <a:off x="2091852" y="1221327"/>
            <a:ext cx="9486900" cy="4162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038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A4F2-3D9E-492D-B6EB-33A646EC2224}"/>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rPr>
              <a:t>Conclusion</a:t>
            </a:r>
            <a:endParaRPr lang="en-IN" b="1"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78ABCE7D-BE38-4814-ADB9-5C0149B4C296}"/>
              </a:ext>
            </a:extLst>
          </p:cNvPr>
          <p:cNvSpPr>
            <a:spLocks noGrp="1"/>
          </p:cNvSpPr>
          <p:nvPr>
            <p:ph idx="1"/>
          </p:nvPr>
        </p:nvSpPr>
        <p:spPr/>
        <p:txBody>
          <a:bodyPr/>
          <a:lstStyle/>
          <a:p>
            <a:pPr marL="0" indent="0">
              <a:buNone/>
            </a:pPr>
            <a:r>
              <a:rPr lang="en-US" dirty="0">
                <a:latin typeface="Roboto" panose="02000000000000000000" pitchFamily="2" charset="0"/>
                <a:ea typeface="Roboto" panose="02000000000000000000" pitchFamily="2" charset="0"/>
              </a:rPr>
              <a:t>We have successfully developed a Browse Node ID prediction SVM model with an accuracy of 63.36%. </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4462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57E9-AEB3-4CFA-9306-AC051B5A0975}"/>
              </a:ext>
            </a:extLst>
          </p:cNvPr>
          <p:cNvSpPr>
            <a:spLocks noGrp="1"/>
          </p:cNvSpPr>
          <p:nvPr>
            <p:ph type="title"/>
          </p:nvPr>
        </p:nvSpPr>
        <p:spPr>
          <a:xfrm>
            <a:off x="1553322" y="0"/>
            <a:ext cx="10018713" cy="1752599"/>
          </a:xfrm>
        </p:spPr>
        <p:txBody>
          <a:bodyPr/>
          <a:lstStyle/>
          <a:p>
            <a:r>
              <a:rPr lang="en-IN" b="1" dirty="0">
                <a:solidFill>
                  <a:schemeClr val="tx1">
                    <a:lumMod val="85000"/>
                    <a:lumOff val="15000"/>
                  </a:schemeClr>
                </a:solidFill>
                <a:latin typeface="Roboto"/>
              </a:rPr>
              <a:t>Project Prerequisites</a:t>
            </a:r>
          </a:p>
        </p:txBody>
      </p:sp>
      <p:sp>
        <p:nvSpPr>
          <p:cNvPr id="3" name="Content Placeholder 2">
            <a:extLst>
              <a:ext uri="{FF2B5EF4-FFF2-40B4-BE49-F238E27FC236}">
                <a16:creationId xmlns:a16="http://schemas.microsoft.com/office/drawing/2014/main" id="{25049864-9D0C-47BF-963F-6082D15FA708}"/>
              </a:ext>
            </a:extLst>
          </p:cNvPr>
          <p:cNvSpPr>
            <a:spLocks noGrp="1"/>
          </p:cNvSpPr>
          <p:nvPr>
            <p:ph idx="1"/>
          </p:nvPr>
        </p:nvSpPr>
        <p:spPr>
          <a:xfrm>
            <a:off x="1622333" y="1450675"/>
            <a:ext cx="10018713" cy="4579189"/>
          </a:xfrm>
        </p:spPr>
        <p:txBody>
          <a:bodyPr>
            <a:normAutofit/>
          </a:bodyPr>
          <a:lstStyle/>
          <a:p>
            <a:pPr marL="0" indent="0">
              <a:buNone/>
            </a:pPr>
            <a:r>
              <a:rPr lang="en-US" sz="1800" dirty="0">
                <a:solidFill>
                  <a:schemeClr val="tx1">
                    <a:lumMod val="85000"/>
                    <a:lumOff val="15000"/>
                  </a:schemeClr>
                </a:solidFill>
                <a:latin typeface="Roboto"/>
              </a:rPr>
              <a:t>Below are the prerequisites for this project:</a:t>
            </a:r>
          </a:p>
          <a:p>
            <a:pPr>
              <a:buFont typeface="Arial" panose="020B0604020202020204" pitchFamily="34" charset="0"/>
              <a:buChar char="•"/>
            </a:pPr>
            <a:r>
              <a:rPr lang="en-US" sz="1600" dirty="0">
                <a:solidFill>
                  <a:schemeClr val="tx1">
                    <a:lumMod val="85000"/>
                    <a:lumOff val="15000"/>
                  </a:schemeClr>
                </a:solidFill>
                <a:latin typeface="Roboto"/>
              </a:rPr>
              <a:t>Python (3.7)</a:t>
            </a:r>
          </a:p>
          <a:p>
            <a:pPr>
              <a:buFont typeface="Arial" panose="020B0604020202020204" pitchFamily="34" charset="0"/>
              <a:buChar char="•"/>
            </a:pPr>
            <a:r>
              <a:rPr lang="en-US" sz="1600" dirty="0">
                <a:solidFill>
                  <a:schemeClr val="tx1">
                    <a:lumMod val="85000"/>
                    <a:lumOff val="15000"/>
                  </a:schemeClr>
                </a:solidFill>
                <a:latin typeface="Roboto"/>
              </a:rPr>
              <a:t>IDE – Jupyter Notebook (Kaggle with TPU v3-8)</a:t>
            </a:r>
          </a:p>
          <a:p>
            <a:pPr marL="0" indent="0">
              <a:buNone/>
            </a:pPr>
            <a:endParaRPr lang="en-IN" sz="1800" dirty="0">
              <a:solidFill>
                <a:schemeClr val="tx1">
                  <a:lumMod val="85000"/>
                  <a:lumOff val="15000"/>
                </a:schemeClr>
              </a:solidFill>
              <a:latin typeface="Roboto"/>
            </a:endParaRPr>
          </a:p>
          <a:p>
            <a:pPr marL="0" indent="0">
              <a:buNone/>
            </a:pPr>
            <a:r>
              <a:rPr lang="en-IN" sz="1800" dirty="0">
                <a:solidFill>
                  <a:schemeClr val="tx1">
                    <a:lumMod val="85000"/>
                    <a:lumOff val="15000"/>
                  </a:schemeClr>
                </a:solidFill>
                <a:latin typeface="Roboto"/>
              </a:rPr>
              <a:t>Frameworks used:</a:t>
            </a:r>
          </a:p>
          <a:p>
            <a:pPr>
              <a:buFont typeface="Arial" panose="020B0604020202020204" pitchFamily="34" charset="0"/>
              <a:buChar char="•"/>
            </a:pPr>
            <a:r>
              <a:rPr lang="en-IN" sz="1600" dirty="0">
                <a:solidFill>
                  <a:schemeClr val="tx1">
                    <a:lumMod val="85000"/>
                    <a:lumOff val="15000"/>
                  </a:schemeClr>
                </a:solidFill>
                <a:latin typeface="Roboto"/>
              </a:rPr>
              <a:t>NumPy </a:t>
            </a:r>
          </a:p>
          <a:p>
            <a:pPr>
              <a:buFont typeface="Arial" panose="020B0604020202020204" pitchFamily="34" charset="0"/>
              <a:buChar char="•"/>
            </a:pPr>
            <a:r>
              <a:rPr lang="en-IN" sz="1600" dirty="0">
                <a:solidFill>
                  <a:schemeClr val="tx1">
                    <a:lumMod val="85000"/>
                    <a:lumOff val="15000"/>
                  </a:schemeClr>
                </a:solidFill>
                <a:latin typeface="Roboto"/>
              </a:rPr>
              <a:t>Pandas</a:t>
            </a:r>
          </a:p>
          <a:p>
            <a:pPr>
              <a:buFont typeface="Arial" panose="020B0604020202020204" pitchFamily="34" charset="0"/>
              <a:buChar char="•"/>
            </a:pPr>
            <a:r>
              <a:rPr lang="en-IN" sz="1600" dirty="0" err="1">
                <a:solidFill>
                  <a:schemeClr val="tx1">
                    <a:lumMod val="85000"/>
                    <a:lumOff val="15000"/>
                  </a:schemeClr>
                </a:solidFill>
                <a:latin typeface="Roboto"/>
              </a:rPr>
              <a:t>Keras</a:t>
            </a:r>
            <a:endParaRPr lang="en-IN" sz="1600" dirty="0">
              <a:solidFill>
                <a:schemeClr val="tx1">
                  <a:lumMod val="85000"/>
                  <a:lumOff val="15000"/>
                </a:schemeClr>
              </a:solidFill>
              <a:latin typeface="Roboto"/>
            </a:endParaRPr>
          </a:p>
          <a:p>
            <a:pPr>
              <a:buFont typeface="Arial" panose="020B0604020202020204" pitchFamily="34" charset="0"/>
              <a:buChar char="•"/>
            </a:pPr>
            <a:r>
              <a:rPr lang="en-IN" sz="1600" dirty="0">
                <a:solidFill>
                  <a:schemeClr val="tx1">
                    <a:lumMod val="85000"/>
                    <a:lumOff val="15000"/>
                  </a:schemeClr>
                </a:solidFill>
                <a:latin typeface="Roboto"/>
              </a:rPr>
              <a:t>TensorFlow (Keras uses TensorFlow in backend)</a:t>
            </a:r>
          </a:p>
          <a:p>
            <a:pPr>
              <a:buFont typeface="Arial" panose="020B0604020202020204" pitchFamily="34" charset="0"/>
              <a:buChar char="•"/>
            </a:pPr>
            <a:r>
              <a:rPr lang="en-IN" sz="1600" dirty="0">
                <a:solidFill>
                  <a:schemeClr val="tx1">
                    <a:lumMod val="85000"/>
                    <a:lumOff val="15000"/>
                  </a:schemeClr>
                </a:solidFill>
                <a:latin typeface="Roboto"/>
              </a:rPr>
              <a:t>Matplotlib</a:t>
            </a:r>
          </a:p>
          <a:p>
            <a:pPr>
              <a:buFont typeface="Arial" panose="020B0604020202020204" pitchFamily="34" charset="0"/>
              <a:buChar char="•"/>
            </a:pPr>
            <a:r>
              <a:rPr lang="en-IN" sz="1600" dirty="0">
                <a:solidFill>
                  <a:schemeClr val="tx1">
                    <a:lumMod val="85000"/>
                    <a:lumOff val="15000"/>
                  </a:schemeClr>
                </a:solidFill>
                <a:latin typeface="Roboto"/>
              </a:rPr>
              <a:t>Scikit – Learn</a:t>
            </a:r>
          </a:p>
          <a:p>
            <a:pPr>
              <a:buFont typeface="Arial" panose="020B0604020202020204" pitchFamily="34" charset="0"/>
              <a:buChar char="•"/>
            </a:pPr>
            <a:r>
              <a:rPr lang="en-IN" sz="1600" dirty="0" err="1">
                <a:solidFill>
                  <a:schemeClr val="tx1">
                    <a:lumMod val="85000"/>
                    <a:lumOff val="15000"/>
                  </a:schemeClr>
                </a:solidFill>
                <a:latin typeface="Roboto"/>
              </a:rPr>
              <a:t>Plotly</a:t>
            </a:r>
            <a:r>
              <a:rPr lang="en-IN" sz="1600" dirty="0">
                <a:solidFill>
                  <a:schemeClr val="tx1">
                    <a:lumMod val="85000"/>
                    <a:lumOff val="15000"/>
                  </a:schemeClr>
                </a:solidFill>
                <a:latin typeface="Roboto"/>
              </a:rPr>
              <a:t> and Cufflinks</a:t>
            </a:r>
          </a:p>
        </p:txBody>
      </p:sp>
    </p:spTree>
    <p:extLst>
      <p:ext uri="{BB962C8B-B14F-4D97-AF65-F5344CB8AC3E}">
        <p14:creationId xmlns:p14="http://schemas.microsoft.com/office/powerpoint/2010/main" val="191804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0009-1DEA-44C9-A89C-93E2C48EA383}"/>
              </a:ext>
            </a:extLst>
          </p:cNvPr>
          <p:cNvSpPr>
            <a:spLocks noGrp="1"/>
          </p:cNvSpPr>
          <p:nvPr>
            <p:ph type="title"/>
          </p:nvPr>
        </p:nvSpPr>
        <p:spPr>
          <a:xfrm>
            <a:off x="1579201" y="95609"/>
            <a:ext cx="10018713" cy="1752599"/>
          </a:xfrm>
        </p:spPr>
        <p:txBody>
          <a:bodyPr/>
          <a:lstStyle/>
          <a:p>
            <a:r>
              <a:rPr lang="en-US" b="1" dirty="0">
                <a:solidFill>
                  <a:schemeClr val="tx1">
                    <a:lumMod val="85000"/>
                    <a:lumOff val="15000"/>
                  </a:schemeClr>
                </a:solidFill>
                <a:latin typeface="Roboto"/>
              </a:rPr>
              <a:t>Dataset Used</a:t>
            </a:r>
            <a:endParaRPr lang="en-IN" b="1" dirty="0">
              <a:solidFill>
                <a:schemeClr val="tx1">
                  <a:lumMod val="85000"/>
                  <a:lumOff val="15000"/>
                </a:schemeClr>
              </a:solidFill>
              <a:latin typeface="Roboto"/>
            </a:endParaRPr>
          </a:p>
        </p:txBody>
      </p:sp>
      <p:sp>
        <p:nvSpPr>
          <p:cNvPr id="3" name="Content Placeholder 2">
            <a:extLst>
              <a:ext uri="{FF2B5EF4-FFF2-40B4-BE49-F238E27FC236}">
                <a16:creationId xmlns:a16="http://schemas.microsoft.com/office/drawing/2014/main" id="{1CF534B2-B4FD-478C-89F8-D8E5FFEBBFE2}"/>
              </a:ext>
            </a:extLst>
          </p:cNvPr>
          <p:cNvSpPr>
            <a:spLocks noGrp="1"/>
          </p:cNvSpPr>
          <p:nvPr>
            <p:ph idx="1"/>
          </p:nvPr>
        </p:nvSpPr>
        <p:spPr>
          <a:xfrm>
            <a:off x="1579201" y="1398917"/>
            <a:ext cx="10230361" cy="4613694"/>
          </a:xfrm>
        </p:spPr>
        <p:txBody>
          <a:bodyPr>
            <a:normAutofit lnSpcReduction="10000"/>
          </a:bodyPr>
          <a:lstStyle/>
          <a:p>
            <a:pPr marL="0" indent="0" algn="just">
              <a:buNone/>
            </a:pPr>
            <a:r>
              <a:rPr lang="en-US" sz="1600" dirty="0">
                <a:latin typeface="Roboto"/>
              </a:rPr>
              <a:t>Amazon catalog consists of billions of products that belong to thousands of browse nodes (each browse node represents a collection of items for sale). Browse nodes are used to help customer navigate </a:t>
            </a:r>
            <a:r>
              <a:rPr lang="en-US" sz="1600">
                <a:latin typeface="Roboto"/>
              </a:rPr>
              <a:t>through the </a:t>
            </a:r>
            <a:r>
              <a:rPr lang="en-US" sz="1600" dirty="0">
                <a:latin typeface="Roboto"/>
              </a:rPr>
              <a:t>website and classify products to product type groups. Hence, it is important to predict the node assignment at the time of listing of the product or when the browse node information is absent.</a:t>
            </a:r>
          </a:p>
          <a:p>
            <a:pPr marL="0" indent="0" algn="just">
              <a:buNone/>
            </a:pPr>
            <a:r>
              <a:rPr lang="en-US" sz="1600" dirty="0">
                <a:latin typeface="Roboto"/>
              </a:rPr>
              <a:t>As part of this hackathon, we used product metadata to classify products into browse nodes with access to product title, description, bullet points etc. and labels for ~3MM products to train and test our submissions. </a:t>
            </a:r>
          </a:p>
          <a:p>
            <a:pPr marL="0" indent="0" algn="just">
              <a:buNone/>
            </a:pPr>
            <a:endParaRPr lang="en-US" sz="1800" dirty="0">
              <a:latin typeface="Roboto"/>
            </a:endParaRPr>
          </a:p>
          <a:p>
            <a:pPr marL="0" indent="0" algn="just">
              <a:buNone/>
            </a:pPr>
            <a:r>
              <a:rPr lang="en-US" sz="1800" dirty="0">
                <a:latin typeface="Roboto"/>
              </a:rPr>
              <a:t>Data Description:</a:t>
            </a:r>
          </a:p>
          <a:p>
            <a:pPr algn="just">
              <a:buFont typeface="Arial" panose="020B0604020202020204" pitchFamily="34" charset="0"/>
              <a:buChar char="•"/>
            </a:pPr>
            <a:r>
              <a:rPr lang="en-US" sz="1600" dirty="0">
                <a:latin typeface="Roboto"/>
              </a:rPr>
              <a:t>Key column - PRODUCT_ID</a:t>
            </a:r>
          </a:p>
          <a:p>
            <a:pPr algn="just">
              <a:buFont typeface="Arial" panose="020B0604020202020204" pitchFamily="34" charset="0"/>
              <a:buChar char="•"/>
            </a:pPr>
            <a:r>
              <a:rPr lang="en-US" sz="1600" dirty="0">
                <a:latin typeface="Roboto"/>
              </a:rPr>
              <a:t>Input features - TITLE, DESCRIPTION, BULLET_POINTS, BRAND</a:t>
            </a:r>
          </a:p>
          <a:p>
            <a:pPr algn="just">
              <a:buFont typeface="Arial" panose="020B0604020202020204" pitchFamily="34" charset="0"/>
              <a:buChar char="•"/>
            </a:pPr>
            <a:r>
              <a:rPr lang="en-US" sz="1600" dirty="0">
                <a:latin typeface="Roboto"/>
              </a:rPr>
              <a:t>Target column - BROWSE_NODE_ID</a:t>
            </a:r>
          </a:p>
          <a:p>
            <a:pPr algn="just">
              <a:buFont typeface="Arial" panose="020B0604020202020204" pitchFamily="34" charset="0"/>
              <a:buChar char="•"/>
            </a:pPr>
            <a:r>
              <a:rPr lang="en-US" sz="1600" dirty="0">
                <a:latin typeface="Roboto"/>
              </a:rPr>
              <a:t>Train dataset size - 2,903,024</a:t>
            </a:r>
          </a:p>
          <a:p>
            <a:pPr algn="just">
              <a:buFont typeface="Arial" panose="020B0604020202020204" pitchFamily="34" charset="0"/>
              <a:buChar char="•"/>
            </a:pPr>
            <a:r>
              <a:rPr lang="en-US" sz="1600" dirty="0">
                <a:latin typeface="Roboto"/>
              </a:rPr>
              <a:t>Number of classes in Train - 9,919</a:t>
            </a:r>
          </a:p>
          <a:p>
            <a:pPr algn="just">
              <a:buFont typeface="Arial" panose="020B0604020202020204" pitchFamily="34" charset="0"/>
              <a:buChar char="•"/>
            </a:pPr>
            <a:r>
              <a:rPr lang="en-US" sz="1600" dirty="0">
                <a:latin typeface="Roboto"/>
              </a:rPr>
              <a:t>Overall Test dataset size - 110,775</a:t>
            </a:r>
            <a:endParaRPr lang="en-US" sz="2000" dirty="0">
              <a:latin typeface="Roboto"/>
            </a:endParaRPr>
          </a:p>
        </p:txBody>
      </p:sp>
    </p:spTree>
    <p:extLst>
      <p:ext uri="{BB962C8B-B14F-4D97-AF65-F5344CB8AC3E}">
        <p14:creationId xmlns:p14="http://schemas.microsoft.com/office/powerpoint/2010/main" val="256717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17A6-CE6F-4AA8-8A95-D651A3DAB820}"/>
              </a:ext>
            </a:extLst>
          </p:cNvPr>
          <p:cNvSpPr>
            <a:spLocks noGrp="1"/>
          </p:cNvSpPr>
          <p:nvPr>
            <p:ph type="title"/>
          </p:nvPr>
        </p:nvSpPr>
        <p:spPr>
          <a:xfrm>
            <a:off x="1501563" y="0"/>
            <a:ext cx="10018713" cy="1752599"/>
          </a:xfrm>
        </p:spPr>
        <p:txBody>
          <a:bodyPr/>
          <a:lstStyle/>
          <a:p>
            <a:r>
              <a:rPr lang="en-US" b="1" dirty="0">
                <a:solidFill>
                  <a:schemeClr val="tx1">
                    <a:lumMod val="85000"/>
                    <a:lumOff val="15000"/>
                  </a:schemeClr>
                </a:solidFill>
                <a:latin typeface="Roboto"/>
              </a:rPr>
              <a:t>Implementation</a:t>
            </a:r>
            <a:endParaRPr lang="en-IN" b="1" dirty="0">
              <a:solidFill>
                <a:schemeClr val="tx1">
                  <a:lumMod val="85000"/>
                  <a:lumOff val="15000"/>
                </a:schemeClr>
              </a:solidFill>
              <a:latin typeface="Roboto"/>
            </a:endParaRPr>
          </a:p>
        </p:txBody>
      </p:sp>
      <p:sp>
        <p:nvSpPr>
          <p:cNvPr id="3" name="Content Placeholder 2">
            <a:extLst>
              <a:ext uri="{FF2B5EF4-FFF2-40B4-BE49-F238E27FC236}">
                <a16:creationId xmlns:a16="http://schemas.microsoft.com/office/drawing/2014/main" id="{DFCEF445-BAE3-4B07-8B7E-492B010B880F}"/>
              </a:ext>
            </a:extLst>
          </p:cNvPr>
          <p:cNvSpPr>
            <a:spLocks noGrp="1"/>
          </p:cNvSpPr>
          <p:nvPr>
            <p:ph idx="1"/>
          </p:nvPr>
        </p:nvSpPr>
        <p:spPr>
          <a:xfrm>
            <a:off x="1570574" y="1700841"/>
            <a:ext cx="10018713" cy="3124201"/>
          </a:xfrm>
        </p:spPr>
        <p:txBody>
          <a:bodyPr/>
          <a:lstStyle/>
          <a:p>
            <a:pPr marL="0" indent="0">
              <a:buNone/>
            </a:pPr>
            <a:r>
              <a:rPr lang="en-US" sz="1800" dirty="0">
                <a:solidFill>
                  <a:schemeClr val="tx1">
                    <a:lumMod val="85000"/>
                    <a:lumOff val="15000"/>
                  </a:schemeClr>
                </a:solidFill>
                <a:latin typeface="Roboto"/>
              </a:rPr>
              <a:t>The process of making this project is divided into 3 parts, namely:</a:t>
            </a:r>
          </a:p>
          <a:p>
            <a:pPr>
              <a:buFont typeface="Arial" panose="020B0604020202020204" pitchFamily="34" charset="0"/>
              <a:buChar char="•"/>
            </a:pPr>
            <a:r>
              <a:rPr lang="en-US" sz="1800" dirty="0">
                <a:solidFill>
                  <a:schemeClr val="tx1">
                    <a:lumMod val="85000"/>
                    <a:lumOff val="15000"/>
                  </a:schemeClr>
                </a:solidFill>
                <a:latin typeface="Roboto"/>
              </a:rPr>
              <a:t>Loading the Data and performing Exploratory Data Analysis (EDA)</a:t>
            </a:r>
          </a:p>
          <a:p>
            <a:pPr>
              <a:buFont typeface="Arial" panose="020B0604020202020204" pitchFamily="34" charset="0"/>
              <a:buChar char="•"/>
            </a:pPr>
            <a:r>
              <a:rPr lang="en-US" sz="1800" dirty="0">
                <a:solidFill>
                  <a:schemeClr val="tx1">
                    <a:lumMod val="85000"/>
                    <a:lumOff val="15000"/>
                  </a:schemeClr>
                </a:solidFill>
                <a:latin typeface="Roboto"/>
              </a:rPr>
              <a:t>Pre-Processing the Data</a:t>
            </a:r>
          </a:p>
          <a:p>
            <a:pPr>
              <a:buFont typeface="Arial" panose="020B0604020202020204" pitchFamily="34" charset="0"/>
              <a:buChar char="•"/>
            </a:pPr>
            <a:r>
              <a:rPr lang="en-US" sz="1800" dirty="0">
                <a:solidFill>
                  <a:schemeClr val="tx1">
                    <a:lumMod val="85000"/>
                    <a:lumOff val="15000"/>
                  </a:schemeClr>
                </a:solidFill>
                <a:latin typeface="Roboto"/>
              </a:rPr>
              <a:t>Creating the Model and predicting Output.</a:t>
            </a:r>
          </a:p>
          <a:p>
            <a:endParaRPr lang="en-IN" dirty="0">
              <a:solidFill>
                <a:schemeClr val="tx1">
                  <a:lumMod val="85000"/>
                  <a:lumOff val="15000"/>
                </a:schemeClr>
              </a:solidFill>
            </a:endParaRPr>
          </a:p>
        </p:txBody>
      </p:sp>
    </p:spTree>
    <p:extLst>
      <p:ext uri="{BB962C8B-B14F-4D97-AF65-F5344CB8AC3E}">
        <p14:creationId xmlns:p14="http://schemas.microsoft.com/office/powerpoint/2010/main" val="35939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9D16-DD06-4B3B-A8CA-65B73633824F}"/>
              </a:ext>
            </a:extLst>
          </p:cNvPr>
          <p:cNvSpPr>
            <a:spLocks noGrp="1"/>
          </p:cNvSpPr>
          <p:nvPr>
            <p:ph type="title"/>
          </p:nvPr>
        </p:nvSpPr>
        <p:spPr>
          <a:xfrm>
            <a:off x="1484311" y="1081548"/>
            <a:ext cx="3333495" cy="1504335"/>
          </a:xfrm>
        </p:spPr>
        <p:txBody>
          <a:bodyPr>
            <a:normAutofit/>
          </a:bodyPr>
          <a:lstStyle/>
          <a:p>
            <a:pPr>
              <a:lnSpc>
                <a:spcPct val="90000"/>
              </a:lnSpc>
            </a:pPr>
            <a:r>
              <a:rPr lang="en-US" sz="2400" b="1" dirty="0">
                <a:latin typeface="Roboto"/>
              </a:rPr>
              <a:t>Loading the Data and Performing Exploratory Data Analysis (EDA)</a:t>
            </a:r>
          </a:p>
        </p:txBody>
      </p:sp>
      <p:sp>
        <p:nvSpPr>
          <p:cNvPr id="3" name="Content Placeholder 2">
            <a:extLst>
              <a:ext uri="{FF2B5EF4-FFF2-40B4-BE49-F238E27FC236}">
                <a16:creationId xmlns:a16="http://schemas.microsoft.com/office/drawing/2014/main" id="{4BE43AC2-10A1-4D9E-93BE-09125BBA2850}"/>
              </a:ext>
            </a:extLst>
          </p:cNvPr>
          <p:cNvSpPr>
            <a:spLocks noGrp="1"/>
          </p:cNvSpPr>
          <p:nvPr>
            <p:ph idx="1"/>
          </p:nvPr>
        </p:nvSpPr>
        <p:spPr>
          <a:xfrm>
            <a:off x="1484311" y="2666999"/>
            <a:ext cx="3333496" cy="3124201"/>
          </a:xfrm>
        </p:spPr>
        <p:txBody>
          <a:bodyPr anchor="t">
            <a:normAutofit/>
          </a:bodyPr>
          <a:lstStyle/>
          <a:p>
            <a:pPr marL="0" indent="0" algn="just">
              <a:buNone/>
            </a:pPr>
            <a:r>
              <a:rPr lang="en-US" sz="1600" dirty="0">
                <a:latin typeface="Roboto"/>
              </a:rPr>
              <a:t>We load the dataset into a </a:t>
            </a:r>
            <a:r>
              <a:rPr lang="en-US" sz="1600" dirty="0" err="1">
                <a:latin typeface="Roboto"/>
              </a:rPr>
              <a:t>dataframe</a:t>
            </a:r>
            <a:r>
              <a:rPr lang="en-US" sz="1600" dirty="0">
                <a:latin typeface="Roboto"/>
              </a:rPr>
              <a:t>. We see that most of  the columns of the </a:t>
            </a:r>
            <a:r>
              <a:rPr lang="en-US" sz="1600" dirty="0" err="1">
                <a:latin typeface="Roboto"/>
              </a:rPr>
              <a:t>dataframe</a:t>
            </a:r>
            <a:r>
              <a:rPr lang="en-US" sz="1600" dirty="0">
                <a:latin typeface="Roboto"/>
              </a:rPr>
              <a:t> contain substantial amount of NULL values.</a:t>
            </a:r>
            <a:endParaRPr lang="en-IN" sz="1600" dirty="0">
              <a:latin typeface="Roboto"/>
            </a:endParaRPr>
          </a:p>
        </p:txBody>
      </p:sp>
      <p:pic>
        <p:nvPicPr>
          <p:cNvPr id="5" name="Picture 4" descr="Graphical user interface, text, application&#10;&#10;Description automatically generated">
            <a:extLst>
              <a:ext uri="{FF2B5EF4-FFF2-40B4-BE49-F238E27FC236}">
                <a16:creationId xmlns:a16="http://schemas.microsoft.com/office/drawing/2014/main" id="{C3318D42-0D4C-4EA3-844D-0F48F799C13F}"/>
              </a:ext>
            </a:extLst>
          </p:cNvPr>
          <p:cNvPicPr>
            <a:picLocks noChangeAspect="1"/>
          </p:cNvPicPr>
          <p:nvPr/>
        </p:nvPicPr>
        <p:blipFill>
          <a:blip r:embed="rId3"/>
          <a:stretch>
            <a:fillRect/>
          </a:stretch>
        </p:blipFill>
        <p:spPr>
          <a:xfrm>
            <a:off x="5392557" y="685799"/>
            <a:ext cx="5979941" cy="5053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642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0" name="Picture 9" descr="Graphical user interface, text, application, email&#10;&#10;Description automatically generated">
            <a:extLst>
              <a:ext uri="{FF2B5EF4-FFF2-40B4-BE49-F238E27FC236}">
                <a16:creationId xmlns:a16="http://schemas.microsoft.com/office/drawing/2014/main" id="{991D60F2-2D63-4BBF-8BA9-446218CAC093}"/>
              </a:ext>
            </a:extLst>
          </p:cNvPr>
          <p:cNvPicPr>
            <a:picLocks noChangeAspect="1"/>
          </p:cNvPicPr>
          <p:nvPr/>
        </p:nvPicPr>
        <p:blipFill>
          <a:blip r:embed="rId3"/>
          <a:stretch>
            <a:fillRect/>
          </a:stretch>
        </p:blipFill>
        <p:spPr>
          <a:xfrm>
            <a:off x="2676305" y="339849"/>
            <a:ext cx="7771201" cy="1977339"/>
          </a:xfrm>
          <a:prstGeom prst="rect">
            <a:avLst/>
          </a:prstGeom>
          <a:ln>
            <a:noFill/>
          </a:ln>
          <a:effectLst>
            <a:outerShdw blurRad="292100" dist="139700" dir="2700000" algn="tl" rotWithShape="0">
              <a:srgbClr val="333333">
                <a:alpha val="65000"/>
              </a:srgbClr>
            </a:outerShdw>
          </a:effectLst>
        </p:spPr>
      </p:pic>
      <p:pic>
        <p:nvPicPr>
          <p:cNvPr id="12" name="Picture 11" descr="A picture containing histogram&#10;&#10;Description automatically generated">
            <a:extLst>
              <a:ext uri="{FF2B5EF4-FFF2-40B4-BE49-F238E27FC236}">
                <a16:creationId xmlns:a16="http://schemas.microsoft.com/office/drawing/2014/main" id="{72A3FC6B-4AE3-4A7D-952F-8B7D9D71B936}"/>
              </a:ext>
            </a:extLst>
          </p:cNvPr>
          <p:cNvPicPr>
            <a:picLocks noChangeAspect="1"/>
          </p:cNvPicPr>
          <p:nvPr/>
        </p:nvPicPr>
        <p:blipFill>
          <a:blip r:embed="rId4"/>
          <a:stretch>
            <a:fillRect/>
          </a:stretch>
        </p:blipFill>
        <p:spPr>
          <a:xfrm>
            <a:off x="2676306" y="2597754"/>
            <a:ext cx="7771200" cy="38861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706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530C7327-66A8-46FB-8C1C-8024FC098C58}"/>
              </a:ext>
            </a:extLst>
          </p:cNvPr>
          <p:cNvPicPr>
            <a:picLocks noChangeAspect="1"/>
          </p:cNvPicPr>
          <p:nvPr/>
        </p:nvPicPr>
        <p:blipFill>
          <a:blip r:embed="rId2"/>
          <a:stretch>
            <a:fillRect/>
          </a:stretch>
        </p:blipFill>
        <p:spPr>
          <a:xfrm>
            <a:off x="1510582" y="1983075"/>
            <a:ext cx="10344237" cy="2891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449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9D16-DD06-4B3B-A8CA-65B73633824F}"/>
              </a:ext>
            </a:extLst>
          </p:cNvPr>
          <p:cNvSpPr>
            <a:spLocks noGrp="1"/>
          </p:cNvSpPr>
          <p:nvPr>
            <p:ph type="title"/>
          </p:nvPr>
        </p:nvSpPr>
        <p:spPr>
          <a:xfrm>
            <a:off x="2436033" y="314632"/>
            <a:ext cx="7603705" cy="1504335"/>
          </a:xfrm>
        </p:spPr>
        <p:txBody>
          <a:bodyPr>
            <a:normAutofit/>
          </a:bodyPr>
          <a:lstStyle/>
          <a:p>
            <a:pPr>
              <a:lnSpc>
                <a:spcPct val="90000"/>
              </a:lnSpc>
            </a:pPr>
            <a:r>
              <a:rPr lang="en-US" sz="2400" b="1" dirty="0">
                <a:latin typeface="Roboto"/>
              </a:rPr>
              <a:t>Pre-Processing the Data</a:t>
            </a:r>
          </a:p>
        </p:txBody>
      </p:sp>
      <p:pic>
        <p:nvPicPr>
          <p:cNvPr id="8" name="Picture 7" descr="Graphical user interface, text, application, email&#10;&#10;Description automatically generated">
            <a:extLst>
              <a:ext uri="{FF2B5EF4-FFF2-40B4-BE49-F238E27FC236}">
                <a16:creationId xmlns:a16="http://schemas.microsoft.com/office/drawing/2014/main" id="{ACD06938-1E3A-4A90-8F91-36CA2A1783F1}"/>
              </a:ext>
            </a:extLst>
          </p:cNvPr>
          <p:cNvPicPr>
            <a:picLocks noChangeAspect="1"/>
          </p:cNvPicPr>
          <p:nvPr/>
        </p:nvPicPr>
        <p:blipFill>
          <a:blip r:embed="rId3"/>
          <a:stretch>
            <a:fillRect/>
          </a:stretch>
        </p:blipFill>
        <p:spPr>
          <a:xfrm>
            <a:off x="2256816" y="1573394"/>
            <a:ext cx="9268433" cy="4479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5011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9D16-DD06-4B3B-A8CA-65B73633824F}"/>
              </a:ext>
            </a:extLst>
          </p:cNvPr>
          <p:cNvSpPr>
            <a:spLocks noGrp="1"/>
          </p:cNvSpPr>
          <p:nvPr>
            <p:ph type="title"/>
          </p:nvPr>
        </p:nvSpPr>
        <p:spPr>
          <a:xfrm>
            <a:off x="2436033" y="314632"/>
            <a:ext cx="7603705" cy="1504335"/>
          </a:xfrm>
        </p:spPr>
        <p:txBody>
          <a:bodyPr>
            <a:normAutofit/>
          </a:bodyPr>
          <a:lstStyle/>
          <a:p>
            <a:pPr>
              <a:lnSpc>
                <a:spcPct val="90000"/>
              </a:lnSpc>
            </a:pPr>
            <a:r>
              <a:rPr lang="en-US" sz="2400" b="1" dirty="0">
                <a:latin typeface="Roboto"/>
              </a:rPr>
              <a:t>Creating the Model and predicting Output.</a:t>
            </a:r>
          </a:p>
        </p:txBody>
      </p:sp>
      <p:sp>
        <p:nvSpPr>
          <p:cNvPr id="3" name="TextBox 2">
            <a:extLst>
              <a:ext uri="{FF2B5EF4-FFF2-40B4-BE49-F238E27FC236}">
                <a16:creationId xmlns:a16="http://schemas.microsoft.com/office/drawing/2014/main" id="{AD2C5C86-BB8F-4EB3-9F63-33BBD695F449}"/>
              </a:ext>
            </a:extLst>
          </p:cNvPr>
          <p:cNvSpPr txBox="1"/>
          <p:nvPr/>
        </p:nvSpPr>
        <p:spPr>
          <a:xfrm>
            <a:off x="1912776" y="1716833"/>
            <a:ext cx="8901404" cy="1200329"/>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rPr>
              <a:t>Approach: </a:t>
            </a:r>
          </a:p>
          <a:p>
            <a:r>
              <a:rPr lang="en-US" dirty="0">
                <a:latin typeface="Roboto" panose="02000000000000000000" pitchFamily="2" charset="0"/>
                <a:ea typeface="Roboto" panose="02000000000000000000" pitchFamily="2" charset="0"/>
              </a:rPr>
              <a:t>Our approach is based on by classifying the texts in title based on the browse ids and prepare a SVM model for it, followed by making a prediction using the SVM model on the test data.</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52697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1046</TotalTime>
  <Words>384</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Roboto</vt:lpstr>
      <vt:lpstr>Parallax</vt:lpstr>
      <vt:lpstr>Amazon ML Challenge - Product Browse Node Classification</vt:lpstr>
      <vt:lpstr>Project Prerequisites</vt:lpstr>
      <vt:lpstr>Dataset Used</vt:lpstr>
      <vt:lpstr>Implementation</vt:lpstr>
      <vt:lpstr>Loading the Data and Performing Exploratory Data Analysis (EDA)</vt:lpstr>
      <vt:lpstr>PowerPoint Presentation</vt:lpstr>
      <vt:lpstr>PowerPoint Presentation</vt:lpstr>
      <vt:lpstr>Pre-Processing the Data</vt:lpstr>
      <vt:lpstr>Creating the Model and predicting Output.</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Character Recognition (MLP + Crossentropy)</dc:title>
  <dc:creator>Avishek  Paul</dc:creator>
  <cp:lastModifiedBy>Avishek  Paul</cp:lastModifiedBy>
  <cp:revision>38</cp:revision>
  <dcterms:created xsi:type="dcterms:W3CDTF">2021-07-09T10:18:06Z</dcterms:created>
  <dcterms:modified xsi:type="dcterms:W3CDTF">2021-08-14T08:02:16Z</dcterms:modified>
</cp:coreProperties>
</file>