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2" r:id="rId14"/>
    <p:sldId id="273" r:id="rId15"/>
    <p:sldId id="268" r:id="rId16"/>
    <p:sldId id="271" r:id="rId17"/>
    <p:sldId id="274" r:id="rId18"/>
    <p:sldId id="275" r:id="rId19"/>
    <p:sldId id="270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0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01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40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74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4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85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7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21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78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65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0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6BCE0E-FF65-413D-808C-6406A84DB7D5}" type="datetimeFigureOut">
              <a:rPr lang="es-ES" smtClean="0"/>
              <a:t>09/04/2021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25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3115496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385711"/>
            <a:ext cx="4195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Agenda: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Introducción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Docker?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Arquitectura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una imagen?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un contenedor?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Trabajando con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Instalación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Windows ( Docker Desktop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Ubuntu LTS ( </a:t>
            </a:r>
            <a:r>
              <a:rPr lang="es-ES" dirty="0" err="1">
                <a:solidFill>
                  <a:schemeClr val="bg1"/>
                </a:solidFill>
              </a:rPr>
              <a:t>Wsl</a:t>
            </a:r>
            <a:r>
              <a:rPr lang="es-ES" dirty="0">
                <a:solidFill>
                  <a:schemeClr val="bg1"/>
                </a:solidFill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Docker </a:t>
            </a:r>
            <a:r>
              <a:rPr lang="es-ES" dirty="0" err="1">
                <a:solidFill>
                  <a:schemeClr val="bg1"/>
                </a:solidFill>
              </a:rPr>
              <a:t>Objects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Taller Docker –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445188-38F3-44F1-A031-576866394C10}"/>
              </a:ext>
            </a:extLst>
          </p:cNvPr>
          <p:cNvSpPr txBox="1"/>
          <p:nvPr/>
        </p:nvSpPr>
        <p:spPr>
          <a:xfrm>
            <a:off x="4589670" y="1543060"/>
            <a:ext cx="3724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Introducción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Arquitectura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Conceptos clave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Tipos de instalaciones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Cloud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Trabajando con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Instalación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Windows ( </a:t>
            </a:r>
            <a:r>
              <a:rPr lang="es-ES" dirty="0" err="1">
                <a:solidFill>
                  <a:schemeClr val="bg1"/>
                </a:solidFill>
              </a:rPr>
              <a:t>Minikube</a:t>
            </a:r>
            <a:r>
              <a:rPr lang="es-ES" dirty="0">
                <a:solidFill>
                  <a:schemeClr val="bg1"/>
                </a:solidFill>
              </a:rPr>
              <a:t>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Ubuntu LTS ( </a:t>
            </a:r>
            <a:r>
              <a:rPr lang="es-ES" dirty="0" err="1">
                <a:solidFill>
                  <a:schemeClr val="bg1"/>
                </a:solidFill>
              </a:rPr>
              <a:t>Wsl</a:t>
            </a:r>
            <a:r>
              <a:rPr lang="es-ES" dirty="0">
                <a:solidFill>
                  <a:schemeClr val="bg1"/>
                </a:solidFill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K8s </a:t>
            </a:r>
            <a:r>
              <a:rPr lang="es-ES" dirty="0" err="1">
                <a:solidFill>
                  <a:schemeClr val="bg1"/>
                </a:solidFill>
              </a:rPr>
              <a:t>Objects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2428B295-30CD-4C3B-9C0B-FF43D166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428" y="1251175"/>
            <a:ext cx="3092572" cy="1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0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414383" y="2031550"/>
            <a:ext cx="8626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también llamado “k8s”, proporciona una orquestación de contenedores automática. Es una plataforma de código abierto y desarrollada por Google en lenguaje </a:t>
            </a:r>
            <a:r>
              <a:rPr lang="es-ES" dirty="0" err="1">
                <a:solidFill>
                  <a:schemeClr val="bg1"/>
                </a:solidFill>
              </a:rPr>
              <a:t>Go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palabra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viene del Griego  </a:t>
            </a:r>
            <a:r>
              <a:rPr lang="el-GR" dirty="0">
                <a:solidFill>
                  <a:schemeClr val="bg1"/>
                </a:solidFill>
              </a:rPr>
              <a:t>κυβερνήτες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(“</a:t>
            </a:r>
            <a:r>
              <a:rPr lang="es-ES" dirty="0" err="1">
                <a:solidFill>
                  <a:schemeClr val="bg1"/>
                </a:solidFill>
              </a:rPr>
              <a:t>Koo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burr</a:t>
            </a:r>
            <a:r>
              <a:rPr lang="es-ES" dirty="0">
                <a:solidFill>
                  <a:schemeClr val="bg1"/>
                </a:solidFill>
              </a:rPr>
              <a:t>-NET-</a:t>
            </a:r>
            <a:r>
              <a:rPr lang="es-ES" dirty="0" err="1">
                <a:solidFill>
                  <a:schemeClr val="bg1"/>
                </a:solidFill>
              </a:rPr>
              <a:t>eez</a:t>
            </a:r>
            <a:r>
              <a:rPr lang="es-ES" dirty="0">
                <a:solidFill>
                  <a:schemeClr val="bg1"/>
                </a:solidFill>
              </a:rPr>
              <a:t>”) que se traduce como “piloto”: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es una evolución de Borg, proyecto interno de Google que manejaba contenedores, no Docker.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Google volvió open-</a:t>
            </a:r>
            <a:r>
              <a:rPr lang="es-ES" dirty="0" err="1">
                <a:solidFill>
                  <a:schemeClr val="bg1"/>
                </a:solidFill>
              </a:rPr>
              <a:t>source</a:t>
            </a:r>
            <a:r>
              <a:rPr lang="es-ES" dirty="0">
                <a:solidFill>
                  <a:schemeClr val="bg1"/>
                </a:solidFill>
              </a:rPr>
              <a:t> el proyecto “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” en el 2014, con 15 años de experiencia en </a:t>
            </a:r>
            <a:r>
              <a:rPr lang="es-ES" dirty="0" err="1">
                <a:solidFill>
                  <a:schemeClr val="bg1"/>
                </a:solidFill>
              </a:rPr>
              <a:t>workloads</a:t>
            </a:r>
            <a:r>
              <a:rPr lang="es-ES" dirty="0">
                <a:solidFill>
                  <a:schemeClr val="bg1"/>
                </a:solidFill>
              </a:rPr>
              <a:t> productivos.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r>
              <a:rPr lang="es-ES" sz="2800" b="1" dirty="0">
                <a:solidFill>
                  <a:schemeClr val="bg1"/>
                </a:solidFill>
              </a:rPr>
              <a:t>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424DE6B-7257-49B4-A696-6FEAF6E8A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90" y="2767302"/>
            <a:ext cx="1370226" cy="13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414383" y="2031550"/>
            <a:ext cx="8626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también llamado “k8s”, proporciona una orquestación de contenedores automática. Es una plataforma de código abierto y desarrollada por Google en lenguaje </a:t>
            </a:r>
            <a:r>
              <a:rPr lang="es-ES" dirty="0" err="1">
                <a:solidFill>
                  <a:schemeClr val="bg1"/>
                </a:solidFill>
              </a:rPr>
              <a:t>Go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palabra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viene del Griego  </a:t>
            </a:r>
            <a:r>
              <a:rPr lang="el-GR" dirty="0">
                <a:solidFill>
                  <a:schemeClr val="bg1"/>
                </a:solidFill>
              </a:rPr>
              <a:t>κυβερνήτες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(“</a:t>
            </a:r>
            <a:r>
              <a:rPr lang="es-ES" dirty="0" err="1">
                <a:solidFill>
                  <a:schemeClr val="bg1"/>
                </a:solidFill>
              </a:rPr>
              <a:t>Koo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burr</a:t>
            </a:r>
            <a:r>
              <a:rPr lang="es-ES" dirty="0">
                <a:solidFill>
                  <a:schemeClr val="bg1"/>
                </a:solidFill>
              </a:rPr>
              <a:t>-NET-</a:t>
            </a:r>
            <a:r>
              <a:rPr lang="es-ES" dirty="0" err="1">
                <a:solidFill>
                  <a:schemeClr val="bg1"/>
                </a:solidFill>
              </a:rPr>
              <a:t>eez</a:t>
            </a:r>
            <a:r>
              <a:rPr lang="es-ES" dirty="0">
                <a:solidFill>
                  <a:schemeClr val="bg1"/>
                </a:solidFill>
              </a:rPr>
              <a:t>”) que se traduce como “piloto”: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es una evolución de Borg, proyecto interno de Google que manejaba contenedores, no Docker.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Google volvió open-</a:t>
            </a:r>
            <a:r>
              <a:rPr lang="es-ES" dirty="0" err="1">
                <a:solidFill>
                  <a:schemeClr val="bg1"/>
                </a:solidFill>
              </a:rPr>
              <a:t>source</a:t>
            </a:r>
            <a:r>
              <a:rPr lang="es-ES" dirty="0">
                <a:solidFill>
                  <a:schemeClr val="bg1"/>
                </a:solidFill>
              </a:rPr>
              <a:t> el proyecto “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” en el 2014, con 15 años de experiencia en </a:t>
            </a:r>
            <a:r>
              <a:rPr lang="es-ES" dirty="0" err="1">
                <a:solidFill>
                  <a:schemeClr val="bg1"/>
                </a:solidFill>
              </a:rPr>
              <a:t>workloads</a:t>
            </a:r>
            <a:r>
              <a:rPr lang="es-ES" dirty="0">
                <a:solidFill>
                  <a:schemeClr val="bg1"/>
                </a:solidFill>
              </a:rPr>
              <a:t> productivos.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¿Orquestadores?</a:t>
            </a:r>
            <a:endParaRPr lang="es-ES" dirty="0"/>
          </a:p>
          <a:p>
            <a:pPr algn="ctr"/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5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pic>
        <p:nvPicPr>
          <p:cNvPr id="9" name="Imagen 8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E50D05B8-B93B-4BBA-915E-5C6E8B738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3" y="1266609"/>
            <a:ext cx="7259137" cy="49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852785"/>
            <a:ext cx="8880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kube-apiserver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servidor de la API es el componente del plano de control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que expone la API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 Se trata del </a:t>
            </a:r>
            <a:r>
              <a:rPr lang="es-ES" dirty="0" err="1">
                <a:solidFill>
                  <a:schemeClr val="bg1"/>
                </a:solidFill>
              </a:rPr>
              <a:t>frontend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recibe las peticiones y actualiza acordemente el estado en </a:t>
            </a:r>
            <a:r>
              <a:rPr lang="es-ES" dirty="0" err="1">
                <a:solidFill>
                  <a:schemeClr val="bg1"/>
                </a:solidFill>
              </a:rPr>
              <a:t>etcd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principal implementación de un servidor de la API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es </a:t>
            </a:r>
            <a:r>
              <a:rPr lang="es-ES" dirty="0" err="1">
                <a:solidFill>
                  <a:schemeClr val="bg1"/>
                </a:solidFill>
              </a:rPr>
              <a:t>kube-apiserver</a:t>
            </a:r>
            <a:r>
              <a:rPr lang="es-ES" dirty="0">
                <a:solidFill>
                  <a:schemeClr val="bg1"/>
                </a:solidFill>
              </a:rPr>
              <a:t>. Es una implementación preparada para ejecutarse en alta </a:t>
            </a:r>
            <a:r>
              <a:rPr lang="es-ES" dirty="0" err="1">
                <a:solidFill>
                  <a:schemeClr val="bg1"/>
                </a:solidFill>
              </a:rPr>
              <a:t>disponiblidad</a:t>
            </a:r>
            <a:r>
              <a:rPr lang="es-ES" dirty="0">
                <a:solidFill>
                  <a:schemeClr val="bg1"/>
                </a:solidFill>
              </a:rPr>
              <a:t> y que puede escalar horizontalmente para balancear la carga entre varias instancias.</a:t>
            </a:r>
          </a:p>
          <a:p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852785"/>
            <a:ext cx="8880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Etcd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Almacén de datos persistente, consistente y distribuido de clave-valor utilizado para almacenar toda a la información del clúster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Para asegurar consistencia, </a:t>
            </a:r>
            <a:r>
              <a:rPr lang="es-ES" dirty="0" err="1">
                <a:solidFill>
                  <a:schemeClr val="bg1"/>
                </a:solidFill>
              </a:rPr>
              <a:t>etcd</a:t>
            </a:r>
            <a:r>
              <a:rPr lang="es-ES" dirty="0">
                <a:solidFill>
                  <a:schemeClr val="bg1"/>
                </a:solidFill>
              </a:rPr>
              <a:t> solo puede tomar decisiones cuando la mayoría de los nodos tienen un estado correcto. Esto se conoce como establecimiento de </a:t>
            </a:r>
            <a:r>
              <a:rPr lang="es-ES" i="1" dirty="0">
                <a:solidFill>
                  <a:schemeClr val="bg1"/>
                </a:solidFill>
              </a:rPr>
              <a:t>quorum</a:t>
            </a:r>
            <a:r>
              <a:rPr lang="es-ES" dirty="0">
                <a:solidFill>
                  <a:schemeClr val="bg1"/>
                </a:solidFill>
              </a:rPr>
              <a:t>. En otras palabras, en un clúster de tres miembros, hay quorum cuando dos o más de ellos tienen un estado correcto.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991284"/>
            <a:ext cx="8880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kube-scheduler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dirty="0"/>
          </a:p>
          <a:p>
            <a:pPr algn="just"/>
            <a:r>
              <a:rPr lang="es-ES" dirty="0">
                <a:solidFill>
                  <a:schemeClr val="bg1"/>
                </a:solidFill>
              </a:rPr>
              <a:t>Componente del plano de control que está pendiente de los 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 que no tienen ningún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nodo asignado y </a:t>
            </a:r>
            <a:r>
              <a:rPr lang="es-ES" dirty="0" err="1">
                <a:solidFill>
                  <a:schemeClr val="bg1"/>
                </a:solidFill>
              </a:rPr>
              <a:t>seleciona</a:t>
            </a:r>
            <a:r>
              <a:rPr lang="es-ES" dirty="0">
                <a:solidFill>
                  <a:schemeClr val="bg1"/>
                </a:solidFill>
              </a:rPr>
              <a:t> uno donde ejecutarlo. Para decidir en qué nodo se ejecutará el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se tienen en cuenta diversos factores: requisitos de recursos, restricciones de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hardware/software/políticas, afinidad y </a:t>
            </a:r>
            <a:r>
              <a:rPr lang="es-ES" dirty="0" err="1">
                <a:solidFill>
                  <a:schemeClr val="bg1"/>
                </a:solidFill>
              </a:rPr>
              <a:t>anti-afinidad</a:t>
            </a:r>
            <a:r>
              <a:rPr lang="es-ES" dirty="0">
                <a:solidFill>
                  <a:schemeClr val="bg1"/>
                </a:solidFill>
              </a:rPr>
              <a:t>, localización de datos dependientes, 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entre otros.</a:t>
            </a:r>
          </a:p>
          <a:p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748193"/>
            <a:ext cx="88807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</a:t>
            </a:r>
            <a:r>
              <a:rPr lang="es-ES" b="1" dirty="0">
                <a:solidFill>
                  <a:schemeClr val="bg1"/>
                </a:solidFill>
              </a:rPr>
              <a:t>-</a:t>
            </a:r>
            <a:r>
              <a:rPr lang="es-ES" b="1" dirty="0" err="1">
                <a:solidFill>
                  <a:schemeClr val="bg1"/>
                </a:solidFill>
              </a:rPr>
              <a:t>controller</a:t>
            </a:r>
            <a:r>
              <a:rPr lang="es-ES" b="1" dirty="0">
                <a:solidFill>
                  <a:schemeClr val="bg1"/>
                </a:solidFill>
              </a:rPr>
              <a:t>-manager: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Componente del plano de control que ejecuta los controladores 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Estos controladores incluyen:</a:t>
            </a:r>
          </a:p>
          <a:p>
            <a:endParaRPr lang="es-ES" u="sng" dirty="0">
              <a:solidFill>
                <a:schemeClr val="bg1"/>
              </a:solidFill>
            </a:endParaRPr>
          </a:p>
          <a:p>
            <a:pPr algn="just"/>
            <a:r>
              <a:rPr lang="es-ES" b="1" u="sng" dirty="0">
                <a:solidFill>
                  <a:schemeClr val="bg1"/>
                </a:solidFill>
              </a:rPr>
              <a:t>Controlador de nodos</a:t>
            </a:r>
            <a:r>
              <a:rPr lang="es-ES" dirty="0">
                <a:solidFill>
                  <a:schemeClr val="bg1"/>
                </a:solidFill>
              </a:rPr>
              <a:t>: es el responsable de detectar y responder cuándo un nodo deja de funcionar.</a:t>
            </a:r>
          </a:p>
          <a:p>
            <a:pPr algn="just"/>
            <a:r>
              <a:rPr lang="es-ES" b="1" u="sng" dirty="0">
                <a:solidFill>
                  <a:schemeClr val="bg1"/>
                </a:solidFill>
              </a:rPr>
              <a:t>Controlador de replicación</a:t>
            </a:r>
            <a:r>
              <a:rPr lang="es-ES" dirty="0">
                <a:solidFill>
                  <a:schemeClr val="bg1"/>
                </a:solidFill>
              </a:rPr>
              <a:t>: es el responsable de mantener el número correcto de 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 para cada controlador de replicación del sistema.</a:t>
            </a:r>
          </a:p>
          <a:p>
            <a:pPr algn="just"/>
            <a:r>
              <a:rPr lang="es-ES" u="sng" dirty="0">
                <a:solidFill>
                  <a:schemeClr val="bg1"/>
                </a:solidFill>
              </a:rPr>
              <a:t>Controlador de </a:t>
            </a:r>
            <a:r>
              <a:rPr lang="es-ES" u="sng" dirty="0" err="1">
                <a:solidFill>
                  <a:schemeClr val="bg1"/>
                </a:solidFill>
              </a:rPr>
              <a:t>endpoints</a:t>
            </a:r>
            <a:r>
              <a:rPr lang="es-ES" dirty="0">
                <a:solidFill>
                  <a:schemeClr val="bg1"/>
                </a:solidFill>
              </a:rPr>
              <a:t>: construye el objeto </a:t>
            </a:r>
            <a:r>
              <a:rPr lang="es-ES" dirty="0" err="1">
                <a:solidFill>
                  <a:schemeClr val="bg1"/>
                </a:solidFill>
              </a:rPr>
              <a:t>Endpoints</a:t>
            </a:r>
            <a:r>
              <a:rPr lang="es-ES" dirty="0">
                <a:solidFill>
                  <a:schemeClr val="bg1"/>
                </a:solidFill>
              </a:rPr>
              <a:t>, es decir, hace una unión entre los </a:t>
            </a:r>
            <a:r>
              <a:rPr lang="es-ES" dirty="0" err="1">
                <a:solidFill>
                  <a:schemeClr val="bg1"/>
                </a:solidFill>
              </a:rPr>
              <a:t>Services</a:t>
            </a:r>
            <a:r>
              <a:rPr lang="es-ES" dirty="0">
                <a:solidFill>
                  <a:schemeClr val="bg1"/>
                </a:solidFill>
              </a:rPr>
              <a:t> y los 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s-ES" u="sng" dirty="0">
                <a:solidFill>
                  <a:schemeClr val="bg1"/>
                </a:solidFill>
              </a:rPr>
              <a:t>Controladores de tokens y cuentas de servicio</a:t>
            </a:r>
            <a:r>
              <a:rPr lang="es-ES" dirty="0">
                <a:solidFill>
                  <a:schemeClr val="bg1"/>
                </a:solidFill>
              </a:rPr>
              <a:t>: crean cuentas y tokens de acceso a la API por defecto para los nuevos </a:t>
            </a:r>
            <a:r>
              <a:rPr lang="es-ES" dirty="0" err="1">
                <a:solidFill>
                  <a:schemeClr val="bg1"/>
                </a:solidFill>
              </a:rPr>
              <a:t>Namespaces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Worker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748193"/>
            <a:ext cx="8880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Kubelet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Agente que se ejecuta en cada nodo de un clúster. Se asegura de que los contenedores estén corriendo en un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agente </a:t>
            </a:r>
            <a:r>
              <a:rPr lang="es-ES" dirty="0" err="1">
                <a:solidFill>
                  <a:schemeClr val="bg1"/>
                </a:solidFill>
              </a:rPr>
              <a:t>kubelet</a:t>
            </a:r>
            <a:r>
              <a:rPr lang="es-ES" dirty="0">
                <a:solidFill>
                  <a:schemeClr val="bg1"/>
                </a:solidFill>
              </a:rPr>
              <a:t> toma un conjunto de especificaciones de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llamados </a:t>
            </a:r>
            <a:r>
              <a:rPr lang="es-ES" dirty="0" err="1">
                <a:solidFill>
                  <a:schemeClr val="bg1"/>
                </a:solidFill>
              </a:rPr>
              <a:t>PodSpecs</a:t>
            </a:r>
            <a:r>
              <a:rPr lang="es-ES" dirty="0">
                <a:solidFill>
                  <a:schemeClr val="bg1"/>
                </a:solidFill>
              </a:rPr>
              <a:t>, que han sido creados por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y garantiza que los contenedores descritos en ellos estén funcionando y en buen estado.</a:t>
            </a:r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1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Worker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748193"/>
            <a:ext cx="8880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</a:t>
            </a:r>
            <a:r>
              <a:rPr lang="es-ES" b="1" dirty="0">
                <a:solidFill>
                  <a:schemeClr val="bg1"/>
                </a:solidFill>
              </a:rPr>
              <a:t>-proxy: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kube</a:t>
            </a:r>
            <a:r>
              <a:rPr lang="es-ES" dirty="0">
                <a:solidFill>
                  <a:schemeClr val="bg1"/>
                </a:solidFill>
              </a:rPr>
              <a:t>-proxy permite abstraer un servicio en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manteniendo las reglas de red en el anfitrión y haciendo reenvío de conexiones.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err="1">
                <a:solidFill>
                  <a:schemeClr val="bg1"/>
                </a:solidFill>
              </a:rPr>
              <a:t>Runtime</a:t>
            </a:r>
            <a:r>
              <a:rPr lang="es-ES" b="1" dirty="0">
                <a:solidFill>
                  <a:schemeClr val="bg1"/>
                </a:solidFill>
              </a:rPr>
              <a:t> de contenedores: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</a:t>
            </a:r>
            <a:r>
              <a:rPr lang="es-ES" dirty="0" err="1">
                <a:solidFill>
                  <a:schemeClr val="bg1"/>
                </a:solidFill>
              </a:rPr>
              <a:t>runtime</a:t>
            </a:r>
            <a:r>
              <a:rPr lang="es-ES" dirty="0">
                <a:solidFill>
                  <a:schemeClr val="bg1"/>
                </a:solidFill>
              </a:rPr>
              <a:t> de los contenedores es el software responsable de ejecutar los contenedores.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soporta varios de ellos: Docker, </a:t>
            </a:r>
            <a:r>
              <a:rPr lang="es-ES" dirty="0" err="1">
                <a:solidFill>
                  <a:schemeClr val="bg1"/>
                </a:solidFill>
              </a:rPr>
              <a:t>containerd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cri</a:t>
            </a:r>
            <a:r>
              <a:rPr lang="es-ES" dirty="0">
                <a:solidFill>
                  <a:schemeClr val="bg1"/>
                </a:solidFill>
              </a:rPr>
              <a:t>-o, </a:t>
            </a:r>
            <a:r>
              <a:rPr lang="es-ES" dirty="0" err="1">
                <a:solidFill>
                  <a:schemeClr val="bg1"/>
                </a:solidFill>
              </a:rPr>
              <a:t>rktlet</a:t>
            </a:r>
            <a:r>
              <a:rPr lang="es-ES" dirty="0">
                <a:solidFill>
                  <a:schemeClr val="bg1"/>
                </a:solidFill>
              </a:rPr>
              <a:t> y cualquier implementación de la interfaz de </a:t>
            </a:r>
            <a:r>
              <a:rPr lang="es-ES" dirty="0" err="1">
                <a:solidFill>
                  <a:schemeClr val="bg1"/>
                </a:solidFill>
              </a:rPr>
              <a:t>runtime</a:t>
            </a:r>
            <a:r>
              <a:rPr lang="es-ES" dirty="0">
                <a:solidFill>
                  <a:schemeClr val="bg1"/>
                </a:solidFill>
              </a:rPr>
              <a:t> de contenedores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o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CRI.</a:t>
            </a:r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Conceptos clave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537327" y="1781667"/>
            <a:ext cx="82050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: Unidad mínima de k8s, normalmente alberga un contenedor por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pero 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se puede crear más de un contenedor por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. Cada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 tiene asignada una IP única.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Todos los contenedores de un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 comparten el </a:t>
            </a:r>
            <a:r>
              <a:rPr lang="es-ES" dirty="0" err="1">
                <a:solidFill>
                  <a:schemeClr val="bg1"/>
                </a:solidFill>
              </a:rPr>
              <a:t>namespace</a:t>
            </a:r>
            <a:r>
              <a:rPr lang="es-ES" dirty="0">
                <a:solidFill>
                  <a:schemeClr val="bg1"/>
                </a:solidFill>
              </a:rPr>
              <a:t> de la red, incluida la IP y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los puertos.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Replicaset</a:t>
            </a:r>
            <a:r>
              <a:rPr lang="es-ES" dirty="0">
                <a:solidFill>
                  <a:schemeClr val="bg1"/>
                </a:solidFill>
              </a:rPr>
              <a:t> / </a:t>
            </a:r>
            <a:r>
              <a:rPr lang="es-ES" dirty="0" err="1">
                <a:solidFill>
                  <a:schemeClr val="bg1"/>
                </a:solidFill>
              </a:rPr>
              <a:t>ReplicationController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Deployment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Volume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ConfigMap</a:t>
            </a:r>
            <a:r>
              <a:rPr lang="es-ES" dirty="0">
                <a:solidFill>
                  <a:schemeClr val="bg1"/>
                </a:solidFill>
              </a:rPr>
              <a:t> / </a:t>
            </a:r>
            <a:r>
              <a:rPr lang="es-ES" dirty="0" err="1">
                <a:solidFill>
                  <a:schemeClr val="bg1"/>
                </a:solidFill>
              </a:rPr>
              <a:t>Secret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PersistentVolume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Ingress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Namespace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248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414383" y="2031550"/>
            <a:ext cx="8626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Es una herramienta que permite desplegar aplicaciones en contenedores, de forma 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rápida y portable.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Es un empaquetado ligero de una aplicación o parte de software ejecutable que incluye todo lo necesario para funcionar 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Código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Librerías y dependencias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Herramientas de sistema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Configuraciones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Etc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Docker?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51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Tipos de instalaciones</a:t>
            </a:r>
          </a:p>
          <a:p>
            <a:pPr algn="ctr"/>
            <a:r>
              <a:rPr lang="es-ES" sz="2800" b="1" dirty="0">
                <a:solidFill>
                  <a:schemeClr val="bg1"/>
                </a:solidFill>
              </a:rPr>
              <a:t>Local/</a:t>
            </a:r>
            <a:r>
              <a:rPr lang="es-ES" sz="2800" b="1" dirty="0" err="1">
                <a:solidFill>
                  <a:schemeClr val="bg1"/>
                </a:solidFill>
              </a:rPr>
              <a:t>onPremise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924350" y="2467233"/>
            <a:ext cx="4769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Minikube</a:t>
            </a:r>
            <a:endParaRPr lang="es-ES" sz="28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Microk8s </a:t>
            </a:r>
            <a:r>
              <a:rPr lang="es-ES" sz="2000" dirty="0">
                <a:solidFill>
                  <a:schemeClr val="bg1"/>
                </a:solidFill>
              </a:rPr>
              <a:t>( </a:t>
            </a:r>
            <a:r>
              <a:rPr lang="es-ES" sz="2000" dirty="0" err="1">
                <a:solidFill>
                  <a:schemeClr val="bg1"/>
                </a:solidFill>
              </a:rPr>
              <a:t>IoT</a:t>
            </a:r>
            <a:r>
              <a:rPr lang="es-ES" sz="2000" dirty="0">
                <a:solidFill>
                  <a:schemeClr val="bg1"/>
                </a:solidFill>
              </a:rPr>
              <a:t> 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K3s </a:t>
            </a:r>
            <a:r>
              <a:rPr lang="es-ES" sz="2000" dirty="0">
                <a:solidFill>
                  <a:schemeClr val="bg1"/>
                </a:solidFill>
              </a:rPr>
              <a:t>( Dev 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KinD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in Docker)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08479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Tipos de instalaciones</a:t>
            </a:r>
          </a:p>
          <a:p>
            <a:pPr algn="ctr"/>
            <a:r>
              <a:rPr lang="es-ES" sz="2800" b="1" dirty="0">
                <a:solidFill>
                  <a:schemeClr val="bg1"/>
                </a:solidFill>
              </a:rPr>
              <a:t>Cloud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924349" y="2467233"/>
            <a:ext cx="78991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EKS </a:t>
            </a:r>
            <a:r>
              <a:rPr lang="es-ES" sz="2000" dirty="0">
                <a:solidFill>
                  <a:schemeClr val="bg1"/>
                </a:solidFill>
              </a:rPr>
              <a:t>(Amazon </a:t>
            </a:r>
            <a:r>
              <a:rPr lang="es-ES" sz="2000" dirty="0" err="1">
                <a:solidFill>
                  <a:schemeClr val="bg1"/>
                </a:solidFill>
              </a:rPr>
              <a:t>Elastic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Service)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AKS </a:t>
            </a:r>
            <a:r>
              <a:rPr lang="es-ES" sz="2000" dirty="0">
                <a:solidFill>
                  <a:schemeClr val="bg1"/>
                </a:solidFill>
              </a:rPr>
              <a:t>(Azure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Service)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GKE </a:t>
            </a:r>
            <a:r>
              <a:rPr lang="es-ES" sz="2000" dirty="0">
                <a:solidFill>
                  <a:schemeClr val="bg1"/>
                </a:solidFill>
              </a:rPr>
              <a:t>(Google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Engine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Digital </a:t>
            </a:r>
            <a:r>
              <a:rPr lang="es-ES" sz="2800" dirty="0" err="1">
                <a:solidFill>
                  <a:schemeClr val="bg1"/>
                </a:solidFill>
              </a:rPr>
              <a:t>Ocean</a:t>
            </a:r>
            <a:endParaRPr lang="es-ES" sz="28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Openshift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Redhat</a:t>
            </a:r>
            <a:r>
              <a:rPr lang="es-ES" sz="2000" dirty="0">
                <a:solidFill>
                  <a:schemeClr val="bg1"/>
                </a:solidFill>
              </a:rPr>
              <a:t> – IBM)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Rancher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4BC7B3A-E19C-49D1-9061-568E36A77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0" b="8995"/>
          <a:stretch/>
        </p:blipFill>
        <p:spPr>
          <a:xfrm>
            <a:off x="781812" y="708998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¿Y esto que significa?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5122" name="Picture 2" descr="De la ignorancia y otras verdades » Al Poniente">
            <a:extLst>
              <a:ext uri="{FF2B5EF4-FFF2-40B4-BE49-F238E27FC236}">
                <a16:creationId xmlns:a16="http://schemas.microsoft.com/office/drawing/2014/main" id="{6728AAB4-F973-4C0D-A8B5-49AAA929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5" y="1859511"/>
            <a:ext cx="4633243" cy="342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1509F96-FA34-4C58-A618-BA9BD54C53BD}"/>
              </a:ext>
            </a:extLst>
          </p:cNvPr>
          <p:cNvSpPr txBox="1"/>
          <p:nvPr/>
        </p:nvSpPr>
        <p:spPr>
          <a:xfrm>
            <a:off x="5127986" y="1859511"/>
            <a:ext cx="3695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Aplicaciones de bolsillo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Desplegar y escalar aplicaciones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Destruir y recrear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025192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>
                <a:solidFill>
                  <a:schemeClr val="bg1"/>
                </a:solidFill>
              </a:rPr>
              <a:t>Arquitectura Docker</a:t>
            </a:r>
          </a:p>
          <a:p>
            <a:pPr algn="ctr"/>
            <a:endParaRPr lang="es-ES"/>
          </a:p>
          <a:p>
            <a:pPr algn="ctr"/>
            <a:endParaRPr lang="es-ES" dirty="0"/>
          </a:p>
        </p:txBody>
      </p:sp>
      <p:pic>
        <p:nvPicPr>
          <p:cNvPr id="2052" name="Picture 4" descr="OO' Shipping containers 1 STACK 4 CONTAINERS Modelismo ferroviario  Edificios, túneles y puentes">
            <a:extLst>
              <a:ext uri="{FF2B5EF4-FFF2-40B4-BE49-F238E27FC236}">
                <a16:creationId xmlns:a16="http://schemas.microsoft.com/office/drawing/2014/main" id="{B26A0844-B490-43FE-8C00-357E38A8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3" y="1831060"/>
            <a:ext cx="8819218" cy="36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Docker </a:t>
            </a:r>
            <a:r>
              <a:rPr lang="es-ES" sz="2800" b="1" dirty="0" err="1">
                <a:solidFill>
                  <a:schemeClr val="bg1"/>
                </a:solidFill>
              </a:rPr>
              <a:t>Swarm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B9B7AE-D55C-4030-90FB-A596228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75" y="2025192"/>
            <a:ext cx="2916025" cy="2426225"/>
          </a:xfrm>
          <a:prstGeom prst="rect">
            <a:avLst/>
          </a:prstGeom>
        </p:spPr>
      </p:pic>
      <p:pic>
        <p:nvPicPr>
          <p:cNvPr id="12" name="Imagen 11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B0B404D9-839A-4099-8D63-B7DFE2348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2" y="1572286"/>
            <a:ext cx="8260080" cy="43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2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una imagen?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543037" y="1920239"/>
            <a:ext cx="7467600" cy="301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197205" y="4138367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1 - FROM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197205" y="320573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2 - RUN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197205" y="227310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3 - CMD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F9C18A13-2A60-48A6-8E19-274E73CB5044}"/>
              </a:ext>
            </a:extLst>
          </p:cNvPr>
          <p:cNvSpPr/>
          <p:nvPr/>
        </p:nvSpPr>
        <p:spPr>
          <a:xfrm>
            <a:off x="8234733" y="1936621"/>
            <a:ext cx="315378" cy="3017520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217CCC-0A6C-4D33-90D6-75D5CEBD74C0}"/>
              </a:ext>
            </a:extLst>
          </p:cNvPr>
          <p:cNvSpPr txBox="1"/>
          <p:nvPr/>
        </p:nvSpPr>
        <p:spPr>
          <a:xfrm>
            <a:off x="8550112" y="32443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</a:t>
            </a:r>
          </a:p>
        </p:txBody>
      </p:sp>
    </p:spTree>
    <p:extLst>
      <p:ext uri="{BB962C8B-B14F-4D97-AF65-F5344CB8AC3E}">
        <p14:creationId xmlns:p14="http://schemas.microsoft.com/office/powerpoint/2010/main" val="386548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una imagen?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1894678-C66D-4168-9557-81A10217506E}"/>
              </a:ext>
            </a:extLst>
          </p:cNvPr>
          <p:cNvSpPr txBox="1"/>
          <p:nvPr/>
        </p:nvSpPr>
        <p:spPr>
          <a:xfrm>
            <a:off x="933254" y="2025192"/>
            <a:ext cx="7503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Dockerfile</a:t>
            </a:r>
            <a:endParaRPr lang="es-ES" b="1" dirty="0">
              <a:solidFill>
                <a:schemeClr val="bg1"/>
              </a:solidFill>
            </a:endParaRPr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solidFill>
                  <a:schemeClr val="bg1"/>
                </a:solidFill>
              </a:rPr>
              <a:t>FROM centos:7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RUN </a:t>
            </a:r>
            <a:r>
              <a:rPr lang="es-ES" dirty="0" err="1">
                <a:solidFill>
                  <a:schemeClr val="bg1"/>
                </a:solidFill>
              </a:rPr>
              <a:t>yum</a:t>
            </a:r>
            <a:r>
              <a:rPr lang="es-ES" dirty="0">
                <a:solidFill>
                  <a:schemeClr val="bg1"/>
                </a:solidFill>
              </a:rPr>
              <a:t> –y 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httpd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CMD [“</a:t>
            </a:r>
            <a:r>
              <a:rPr lang="es-ES" dirty="0" err="1">
                <a:solidFill>
                  <a:schemeClr val="bg1"/>
                </a:solidFill>
              </a:rPr>
              <a:t>apachectl</a:t>
            </a:r>
            <a:r>
              <a:rPr lang="es-ES" dirty="0">
                <a:solidFill>
                  <a:schemeClr val="bg1"/>
                </a:solidFill>
              </a:rPr>
              <a:t>”,”-DFOREGROUND”]</a:t>
            </a:r>
          </a:p>
        </p:txBody>
      </p:sp>
    </p:spTree>
    <p:extLst>
      <p:ext uri="{BB962C8B-B14F-4D97-AF65-F5344CB8AC3E}">
        <p14:creationId xmlns:p14="http://schemas.microsoft.com/office/powerpoint/2010/main" val="42322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 contenedor?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895546" y="2950876"/>
            <a:ext cx="7115678" cy="295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197792" y="512629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1 - FROM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205215" y="4315772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2 - RUN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197792" y="3505248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3 - CMD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F9C18A13-2A60-48A6-8E19-274E73CB5044}"/>
              </a:ext>
            </a:extLst>
          </p:cNvPr>
          <p:cNvSpPr/>
          <p:nvPr/>
        </p:nvSpPr>
        <p:spPr>
          <a:xfrm>
            <a:off x="8168468" y="2950876"/>
            <a:ext cx="278836" cy="2788162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217CCC-0A6C-4D33-90D6-75D5CEBD74C0}"/>
              </a:ext>
            </a:extLst>
          </p:cNvPr>
          <p:cNvSpPr txBox="1"/>
          <p:nvPr/>
        </p:nvSpPr>
        <p:spPr>
          <a:xfrm>
            <a:off x="8452882" y="404561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7AC77FB-D373-4363-86BE-ED46AE3AE1DC}"/>
              </a:ext>
            </a:extLst>
          </p:cNvPr>
          <p:cNvSpPr/>
          <p:nvPr/>
        </p:nvSpPr>
        <p:spPr>
          <a:xfrm>
            <a:off x="895546" y="1539320"/>
            <a:ext cx="7115678" cy="131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4E2A8B4-ECEB-437D-AE5A-FD287A77C329}"/>
              </a:ext>
            </a:extLst>
          </p:cNvPr>
          <p:cNvSpPr/>
          <p:nvPr/>
        </p:nvSpPr>
        <p:spPr>
          <a:xfrm>
            <a:off x="1197792" y="2049443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4 - Ejecución</a:t>
            </a:r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F58FE9DB-A2A0-4095-8992-C576B8D304FF}"/>
              </a:ext>
            </a:extLst>
          </p:cNvPr>
          <p:cNvSpPr/>
          <p:nvPr/>
        </p:nvSpPr>
        <p:spPr>
          <a:xfrm>
            <a:off x="8153044" y="1539319"/>
            <a:ext cx="278836" cy="1316271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883A813-A375-4137-8F7D-8E5078B2AF1B}"/>
              </a:ext>
            </a:extLst>
          </p:cNvPr>
          <p:cNvSpPr txBox="1"/>
          <p:nvPr/>
        </p:nvSpPr>
        <p:spPr>
          <a:xfrm>
            <a:off x="8452882" y="185164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RW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75293C9-DF15-430E-9C8E-770D791B1E51}"/>
              </a:ext>
            </a:extLst>
          </p:cNvPr>
          <p:cNvSpPr txBox="1"/>
          <p:nvPr/>
        </p:nvSpPr>
        <p:spPr>
          <a:xfrm>
            <a:off x="2331717" y="3053374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Imagen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709666-0A2F-447C-B067-8E69BD5D0FAF}"/>
              </a:ext>
            </a:extLst>
          </p:cNvPr>
          <p:cNvSpPr txBox="1"/>
          <p:nvPr/>
        </p:nvSpPr>
        <p:spPr>
          <a:xfrm>
            <a:off x="2379344" y="1577192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Contenedor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682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 contenedor?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923827" y="1891958"/>
            <a:ext cx="7115678" cy="33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226073" y="4436015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226073" y="3603639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Volúmenes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226073" y="2750595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86AC38-01F1-4CF9-A4D8-47CC0BEA3240}"/>
              </a:ext>
            </a:extLst>
          </p:cNvPr>
          <p:cNvSpPr txBox="1"/>
          <p:nvPr/>
        </p:nvSpPr>
        <p:spPr>
          <a:xfrm>
            <a:off x="2271078" y="2110183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Contenedor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2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319</TotalTime>
  <Words>1019</Words>
  <Application>Microsoft Office PowerPoint</Application>
  <PresentationFormat>Panorámica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Corbel</vt:lpstr>
      <vt:lpstr>Wingdings 2</vt:lpstr>
      <vt:lpstr>Marco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Varo, Antonio</dc:creator>
  <cp:lastModifiedBy>Varo, Antonio</cp:lastModifiedBy>
  <cp:revision>42</cp:revision>
  <dcterms:created xsi:type="dcterms:W3CDTF">2021-04-09T12:24:52Z</dcterms:created>
  <dcterms:modified xsi:type="dcterms:W3CDTF">2021-04-09T17:46:40Z</dcterms:modified>
</cp:coreProperties>
</file>