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79" r:id="rId3"/>
    <p:sldId id="258" r:id="rId4"/>
    <p:sldId id="298" r:id="rId5"/>
    <p:sldId id="259" r:id="rId6"/>
    <p:sldId id="280" r:id="rId7"/>
    <p:sldId id="260" r:id="rId8"/>
    <p:sldId id="304" r:id="rId9"/>
    <p:sldId id="262" r:id="rId10"/>
    <p:sldId id="263" r:id="rId11"/>
    <p:sldId id="264" r:id="rId12"/>
    <p:sldId id="265" r:id="rId13"/>
    <p:sldId id="266" r:id="rId14"/>
    <p:sldId id="294" r:id="rId15"/>
    <p:sldId id="287" r:id="rId16"/>
    <p:sldId id="283" r:id="rId17"/>
    <p:sldId id="286" r:id="rId18"/>
    <p:sldId id="282" r:id="rId19"/>
    <p:sldId id="289" r:id="rId20"/>
    <p:sldId id="284" r:id="rId21"/>
    <p:sldId id="292" r:id="rId22"/>
    <p:sldId id="293" r:id="rId23"/>
    <p:sldId id="297" r:id="rId24"/>
    <p:sldId id="300" r:id="rId25"/>
    <p:sldId id="302" r:id="rId26"/>
    <p:sldId id="303" r:id="rId27"/>
    <p:sldId id="315" r:id="rId28"/>
    <p:sldId id="281" r:id="rId29"/>
    <p:sldId id="267" r:id="rId30"/>
    <p:sldId id="272" r:id="rId31"/>
    <p:sldId id="268" r:id="rId32"/>
    <p:sldId id="271" r:id="rId33"/>
    <p:sldId id="273" r:id="rId34"/>
    <p:sldId id="274" r:id="rId35"/>
    <p:sldId id="275" r:id="rId36"/>
    <p:sldId id="270" r:id="rId37"/>
    <p:sldId id="276" r:id="rId38"/>
    <p:sldId id="307" r:id="rId39"/>
    <p:sldId id="314" r:id="rId40"/>
    <p:sldId id="311" r:id="rId41"/>
    <p:sldId id="316" r:id="rId42"/>
    <p:sldId id="317" r:id="rId43"/>
    <p:sldId id="277" r:id="rId44"/>
    <p:sldId id="325" r:id="rId45"/>
    <p:sldId id="324" r:id="rId46"/>
    <p:sldId id="319" r:id="rId47"/>
    <p:sldId id="27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0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01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40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74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4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85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73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21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78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65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0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25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v250037/Taller_Monlau_Docker_vs_K8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ub.docker.com/editions/community/docker-ce-desktop-window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b.docker.com/signu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k8s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3s.io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journal.com/topics/container-ecosystems/5-container-alternatives-to-dock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kind.sigs.k8s.io/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zure.microsoft.com/en-us/account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4" y="1381607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Taller Docker vs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445188-38F3-44F1-A031-576866394C10}"/>
              </a:ext>
            </a:extLst>
          </p:cNvPr>
          <p:cNvSpPr txBox="1"/>
          <p:nvPr/>
        </p:nvSpPr>
        <p:spPr>
          <a:xfrm>
            <a:off x="0" y="3079630"/>
            <a:ext cx="903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https://github.com/av250037/Taller_Monlau_Docker_vs_K8s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2" name="Picture 2" descr="Home Formació Professional - Monlau Estudis Professionals">
            <a:extLst>
              <a:ext uri="{FF2B5EF4-FFF2-40B4-BE49-F238E27FC236}">
                <a16:creationId xmlns:a16="http://schemas.microsoft.com/office/drawing/2014/main" id="{9F083DD5-957C-49B2-B585-BF1315F5D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840" y="2313470"/>
            <a:ext cx="2550268" cy="223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10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una imagen?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1894678-C66D-4168-9557-81A10217506E}"/>
              </a:ext>
            </a:extLst>
          </p:cNvPr>
          <p:cNvSpPr txBox="1"/>
          <p:nvPr/>
        </p:nvSpPr>
        <p:spPr>
          <a:xfrm>
            <a:off x="933254" y="2025192"/>
            <a:ext cx="7503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Dockerfile</a:t>
            </a:r>
            <a:endParaRPr lang="es-ES" b="1" dirty="0">
              <a:solidFill>
                <a:schemeClr val="bg1"/>
              </a:solidFill>
            </a:endParaRPr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solidFill>
                  <a:schemeClr val="bg1"/>
                </a:solidFill>
              </a:rPr>
              <a:t>FROM centos:7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RUN </a:t>
            </a:r>
            <a:r>
              <a:rPr lang="es-ES" dirty="0" err="1">
                <a:solidFill>
                  <a:schemeClr val="bg1"/>
                </a:solidFill>
              </a:rPr>
              <a:t>yum</a:t>
            </a:r>
            <a:r>
              <a:rPr lang="es-ES" dirty="0">
                <a:solidFill>
                  <a:schemeClr val="bg1"/>
                </a:solidFill>
              </a:rPr>
              <a:t> –y </a:t>
            </a:r>
            <a:r>
              <a:rPr lang="es-ES" dirty="0" err="1">
                <a:solidFill>
                  <a:schemeClr val="bg1"/>
                </a:solidFill>
              </a:rPr>
              <a:t>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httpd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CMD [“</a:t>
            </a:r>
            <a:r>
              <a:rPr lang="es-ES" dirty="0" err="1">
                <a:solidFill>
                  <a:schemeClr val="bg1"/>
                </a:solidFill>
              </a:rPr>
              <a:t>apachectl</a:t>
            </a:r>
            <a:r>
              <a:rPr lang="es-ES" dirty="0">
                <a:solidFill>
                  <a:schemeClr val="bg1"/>
                </a:solidFill>
              </a:rPr>
              <a:t>”,”-DFOREGROUND”]</a:t>
            </a:r>
          </a:p>
        </p:txBody>
      </p:sp>
    </p:spTree>
    <p:extLst>
      <p:ext uri="{BB962C8B-B14F-4D97-AF65-F5344CB8AC3E}">
        <p14:creationId xmlns:p14="http://schemas.microsoft.com/office/powerpoint/2010/main" val="42322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 contenedor?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CF5AAA-6C01-44F0-911E-CF3341599897}"/>
              </a:ext>
            </a:extLst>
          </p:cNvPr>
          <p:cNvSpPr/>
          <p:nvPr/>
        </p:nvSpPr>
        <p:spPr>
          <a:xfrm>
            <a:off x="895546" y="2950876"/>
            <a:ext cx="7115678" cy="295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8F5DF1-2651-4855-8544-DB3B0F817E19}"/>
              </a:ext>
            </a:extLst>
          </p:cNvPr>
          <p:cNvSpPr/>
          <p:nvPr/>
        </p:nvSpPr>
        <p:spPr>
          <a:xfrm>
            <a:off x="1197792" y="512629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1 - FROM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53978D-B44A-4294-97B0-39A4B07985E5}"/>
              </a:ext>
            </a:extLst>
          </p:cNvPr>
          <p:cNvSpPr/>
          <p:nvPr/>
        </p:nvSpPr>
        <p:spPr>
          <a:xfrm>
            <a:off x="1205215" y="4315772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2 - RUN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F21397-7092-4E9D-9FB8-27F70C158F19}"/>
              </a:ext>
            </a:extLst>
          </p:cNvPr>
          <p:cNvSpPr/>
          <p:nvPr/>
        </p:nvSpPr>
        <p:spPr>
          <a:xfrm>
            <a:off x="1197792" y="3505248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3 - CMD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F9C18A13-2A60-48A6-8E19-274E73CB5044}"/>
              </a:ext>
            </a:extLst>
          </p:cNvPr>
          <p:cNvSpPr/>
          <p:nvPr/>
        </p:nvSpPr>
        <p:spPr>
          <a:xfrm>
            <a:off x="8168468" y="2950876"/>
            <a:ext cx="278836" cy="2788162"/>
          </a:xfrm>
          <a:prstGeom prst="rightBrace">
            <a:avLst>
              <a:gd name="adj1" fmla="val 60068"/>
              <a:gd name="adj2" fmla="val 49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217CCC-0A6C-4D33-90D6-75D5CEBD74C0}"/>
              </a:ext>
            </a:extLst>
          </p:cNvPr>
          <p:cNvSpPr txBox="1"/>
          <p:nvPr/>
        </p:nvSpPr>
        <p:spPr>
          <a:xfrm>
            <a:off x="8452882" y="404561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7AC77FB-D373-4363-86BE-ED46AE3AE1DC}"/>
              </a:ext>
            </a:extLst>
          </p:cNvPr>
          <p:cNvSpPr/>
          <p:nvPr/>
        </p:nvSpPr>
        <p:spPr>
          <a:xfrm>
            <a:off x="895546" y="1539320"/>
            <a:ext cx="7115678" cy="131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4E2A8B4-ECEB-437D-AE5A-FD287A77C329}"/>
              </a:ext>
            </a:extLst>
          </p:cNvPr>
          <p:cNvSpPr/>
          <p:nvPr/>
        </p:nvSpPr>
        <p:spPr>
          <a:xfrm>
            <a:off x="1197792" y="2049443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4 - Ejecución</a:t>
            </a:r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F58FE9DB-A2A0-4095-8992-C576B8D304FF}"/>
              </a:ext>
            </a:extLst>
          </p:cNvPr>
          <p:cNvSpPr/>
          <p:nvPr/>
        </p:nvSpPr>
        <p:spPr>
          <a:xfrm>
            <a:off x="8153044" y="1539319"/>
            <a:ext cx="278836" cy="1316271"/>
          </a:xfrm>
          <a:prstGeom prst="rightBrace">
            <a:avLst>
              <a:gd name="adj1" fmla="val 60068"/>
              <a:gd name="adj2" fmla="val 49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883A813-A375-4137-8F7D-8E5078B2AF1B}"/>
              </a:ext>
            </a:extLst>
          </p:cNvPr>
          <p:cNvSpPr txBox="1"/>
          <p:nvPr/>
        </p:nvSpPr>
        <p:spPr>
          <a:xfrm>
            <a:off x="8452882" y="185164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RW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75293C9-DF15-430E-9C8E-770D791B1E51}"/>
              </a:ext>
            </a:extLst>
          </p:cNvPr>
          <p:cNvSpPr txBox="1"/>
          <p:nvPr/>
        </p:nvSpPr>
        <p:spPr>
          <a:xfrm>
            <a:off x="2331717" y="3053374"/>
            <a:ext cx="433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Imagen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709666-0A2F-447C-B067-8E69BD5D0FAF}"/>
              </a:ext>
            </a:extLst>
          </p:cNvPr>
          <p:cNvSpPr txBox="1"/>
          <p:nvPr/>
        </p:nvSpPr>
        <p:spPr>
          <a:xfrm>
            <a:off x="2379344" y="1577192"/>
            <a:ext cx="433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Contenedor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682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91834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 contenedor?</a:t>
            </a:r>
          </a:p>
          <a:p>
            <a:pPr algn="just"/>
            <a:r>
              <a:rPr lang="es-ES" b="1" dirty="0">
                <a:solidFill>
                  <a:schemeClr val="bg1"/>
                </a:solidFill>
              </a:rPr>
              <a:t>Los contenedores son instancias de las imágenes que hemos creado o hemos descargado que se ejecutan de forma aislada.</a:t>
            </a:r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CF5AAA-6C01-44F0-911E-CF3341599897}"/>
              </a:ext>
            </a:extLst>
          </p:cNvPr>
          <p:cNvSpPr/>
          <p:nvPr/>
        </p:nvSpPr>
        <p:spPr>
          <a:xfrm>
            <a:off x="933254" y="2346875"/>
            <a:ext cx="7115678" cy="335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8F5DF1-2651-4855-8544-DB3B0F817E19}"/>
              </a:ext>
            </a:extLst>
          </p:cNvPr>
          <p:cNvSpPr/>
          <p:nvPr/>
        </p:nvSpPr>
        <p:spPr>
          <a:xfrm>
            <a:off x="1235500" y="4890932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53978D-B44A-4294-97B0-39A4B07985E5}"/>
              </a:ext>
            </a:extLst>
          </p:cNvPr>
          <p:cNvSpPr/>
          <p:nvPr/>
        </p:nvSpPr>
        <p:spPr>
          <a:xfrm>
            <a:off x="1235500" y="405855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Volúmenes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F21397-7092-4E9D-9FB8-27F70C158F19}"/>
              </a:ext>
            </a:extLst>
          </p:cNvPr>
          <p:cNvSpPr/>
          <p:nvPr/>
        </p:nvSpPr>
        <p:spPr>
          <a:xfrm>
            <a:off x="1235500" y="3205512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86AC38-01F1-4CF9-A4D8-47CC0BEA3240}"/>
              </a:ext>
            </a:extLst>
          </p:cNvPr>
          <p:cNvSpPr txBox="1"/>
          <p:nvPr/>
        </p:nvSpPr>
        <p:spPr>
          <a:xfrm>
            <a:off x="2280505" y="2565100"/>
            <a:ext cx="433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Contenedor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2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287023" y="1758856"/>
            <a:ext cx="86261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sz="2000" u="sng" dirty="0">
                <a:solidFill>
                  <a:schemeClr val="bg1"/>
                </a:solidFill>
              </a:rPr>
              <a:t>Herramientas adicionales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Chocolatey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curl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mysql-cli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kubernetes-cli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kubernetes-helm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minikube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openssh</a:t>
            </a:r>
            <a:r>
              <a:rPr lang="es-ES" dirty="0">
                <a:solidFill>
                  <a:schemeClr val="bg1"/>
                </a:solidFill>
              </a:rPr>
              <a:t> -pre 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Windows </a:t>
            </a:r>
            <a:r>
              <a:rPr lang="es-ES" b="1" dirty="0" err="1">
                <a:solidFill>
                  <a:schemeClr val="bg1"/>
                </a:solidFill>
              </a:rPr>
              <a:t>Subsystem</a:t>
            </a:r>
            <a:r>
              <a:rPr lang="es-ES" b="1" dirty="0">
                <a:solidFill>
                  <a:schemeClr val="bg1"/>
                </a:solidFill>
              </a:rPr>
              <a:t> Linux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Visual Studio </a:t>
            </a:r>
            <a:r>
              <a:rPr lang="es-ES" b="1" dirty="0" err="1">
                <a:solidFill>
                  <a:schemeClr val="bg1"/>
                </a:solidFill>
              </a:rPr>
              <a:t>Code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348395" y="1684311"/>
            <a:ext cx="862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Windows: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https://hub.docker.com/editions/community/docker-ce-desktop-windows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8364331-84BF-4368-B951-21815B20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900" y="2816134"/>
            <a:ext cx="5805026" cy="30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D786A2A-B4A8-4FC5-BA4E-D67C33FF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95" y="1681179"/>
            <a:ext cx="8503374" cy="304982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3C3367A-7DBD-4243-BD13-66FC4B4A356E}"/>
              </a:ext>
            </a:extLst>
          </p:cNvPr>
          <p:cNvSpPr/>
          <p:nvPr/>
        </p:nvSpPr>
        <p:spPr>
          <a:xfrm>
            <a:off x="348395" y="49346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Crear cuenta gratuita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https://hub.docker.com/signup</a:t>
            </a:r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docker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run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hello-world</a:t>
            </a:r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0" y="1583728"/>
            <a:ext cx="6096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err="1">
                <a:solidFill>
                  <a:schemeClr val="bg1"/>
                </a:solidFill>
              </a:rPr>
              <a:t>Install</a:t>
            </a:r>
            <a:r>
              <a:rPr lang="es-ES" dirty="0">
                <a:solidFill>
                  <a:schemeClr val="bg1"/>
                </a:solidFill>
              </a:rPr>
              <a:t> Docker in Linux.txt </a:t>
            </a:r>
            <a:r>
              <a:rPr lang="es-ES" sz="2400" dirty="0">
                <a:solidFill>
                  <a:schemeClr val="bg1"/>
                </a:solidFill>
              </a:rPr>
              <a:t>(</a:t>
            </a:r>
            <a:r>
              <a:rPr lang="es-ES" sz="2400" b="1" dirty="0">
                <a:solidFill>
                  <a:schemeClr val="bg1"/>
                </a:solidFill>
              </a:rPr>
              <a:t>Ubuntu</a:t>
            </a:r>
            <a:r>
              <a:rPr lang="es-ES" sz="2400" dirty="0">
                <a:solidFill>
                  <a:schemeClr val="bg1"/>
                </a:solidFill>
              </a:rPr>
              <a:t>):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CentOs</a:t>
            </a:r>
            <a:endParaRPr lang="es-ES" dirty="0">
              <a:solidFill>
                <a:schemeClr val="bg1"/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Fecora</a:t>
            </a:r>
            <a:endParaRPr lang="es-ES" dirty="0">
              <a:solidFill>
                <a:schemeClr val="bg1"/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Debian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76871" y="906081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1660F7-83CB-4B4F-8231-87A65CD9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3" y="3266172"/>
            <a:ext cx="8069851" cy="26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0" y="158372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err="1">
                <a:solidFill>
                  <a:schemeClr val="bg1"/>
                </a:solidFill>
              </a:rPr>
              <a:t>Install</a:t>
            </a:r>
            <a:r>
              <a:rPr lang="es-ES" dirty="0">
                <a:solidFill>
                  <a:schemeClr val="bg1"/>
                </a:solidFill>
              </a:rPr>
              <a:t> Docker in Linux.txt </a:t>
            </a:r>
            <a:r>
              <a:rPr lang="es-ES" sz="2400" dirty="0">
                <a:solidFill>
                  <a:schemeClr val="bg1"/>
                </a:solidFill>
              </a:rPr>
              <a:t>(</a:t>
            </a:r>
            <a:r>
              <a:rPr lang="es-ES" sz="2400" b="1" dirty="0">
                <a:solidFill>
                  <a:schemeClr val="bg1"/>
                </a:solidFill>
              </a:rPr>
              <a:t>Ubuntu</a:t>
            </a:r>
            <a:r>
              <a:rPr lang="es-ES" sz="2400" dirty="0">
                <a:solidFill>
                  <a:schemeClr val="bg1"/>
                </a:solidFill>
              </a:rPr>
              <a:t>):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76871" y="906081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3AA020-9605-4A8C-881B-EA77D449C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08" y="2045393"/>
            <a:ext cx="6915499" cy="39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574443" y="1923120"/>
            <a:ext cx="5185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Nuestros primeros contendores…. 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1 – </a:t>
            </a:r>
            <a:r>
              <a:rPr lang="es-ES" sz="2400" dirty="0" err="1">
                <a:solidFill>
                  <a:schemeClr val="bg1"/>
                </a:solidFill>
              </a:rPr>
              <a:t>Nginx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2 – Apache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3 – Jenkins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4 – </a:t>
            </a:r>
            <a:r>
              <a:rPr lang="es-ES" sz="2400" dirty="0" err="1">
                <a:solidFill>
                  <a:schemeClr val="bg1"/>
                </a:solidFill>
              </a:rPr>
              <a:t>CentOs</a:t>
            </a:r>
            <a:endParaRPr lang="es-ES" sz="2400" dirty="0">
              <a:solidFill>
                <a:schemeClr val="bg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5 – </a:t>
            </a:r>
            <a:r>
              <a:rPr lang="es-ES" sz="2400" dirty="0" err="1">
                <a:solidFill>
                  <a:schemeClr val="bg1"/>
                </a:solidFill>
              </a:rPr>
              <a:t>Postgresql</a:t>
            </a:r>
            <a:endParaRPr lang="es-ES" sz="2400" dirty="0">
              <a:solidFill>
                <a:schemeClr val="bg1"/>
              </a:solidFill>
            </a:endParaRPr>
          </a:p>
          <a:p>
            <a:pPr lvl="1" algn="just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63554" y="803503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202182" y="1590674"/>
            <a:ext cx="8626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>
                <a:solidFill>
                  <a:schemeClr val="bg1"/>
                </a:solidFill>
              </a:rPr>
              <a:t>Borrar imagenes</a:t>
            </a:r>
            <a:r>
              <a:rPr lang="sv-SE" dirty="0">
                <a:solidFill>
                  <a:schemeClr val="bg1"/>
                </a:solidFill>
              </a:rPr>
              <a:t>: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	docker rm -fv postgres centos_test mi-tomcat jenkins_test nginx_test apache_test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u="sng" dirty="0">
                <a:solidFill>
                  <a:schemeClr val="bg1"/>
                </a:solidFill>
              </a:rPr>
              <a:t>Listar recursos contenedor</a:t>
            </a:r>
            <a:r>
              <a:rPr lang="sv-SE" dirty="0">
                <a:solidFill>
                  <a:schemeClr val="bg1"/>
                </a:solidFill>
              </a:rPr>
              <a:t>: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	docker stats postgres</a:t>
            </a:r>
          </a:p>
          <a:p>
            <a:endParaRPr lang="es-ES" u="sng" dirty="0">
              <a:solidFill>
                <a:schemeClr val="bg1"/>
              </a:solidFill>
            </a:endParaRPr>
          </a:p>
          <a:p>
            <a:r>
              <a:rPr lang="es-ES" u="sng" dirty="0">
                <a:solidFill>
                  <a:schemeClr val="bg1"/>
                </a:solidFill>
              </a:rPr>
              <a:t>Limitar recursos de memoria al contenedor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docker run -</a:t>
            </a:r>
            <a:r>
              <a:rPr lang="en-US" dirty="0" err="1">
                <a:solidFill>
                  <a:schemeClr val="bg1"/>
                </a:solidFill>
              </a:rPr>
              <a:t>dti</a:t>
            </a:r>
            <a:r>
              <a:rPr lang="en-US" dirty="0">
                <a:solidFill>
                  <a:schemeClr val="bg1"/>
                </a:solidFill>
              </a:rPr>
              <a:t> -m "500mb" --name </a:t>
            </a:r>
            <a:r>
              <a:rPr lang="en-US" dirty="0" err="1">
                <a:solidFill>
                  <a:schemeClr val="bg1"/>
                </a:solidFill>
              </a:rPr>
              <a:t>centos_test</a:t>
            </a:r>
            <a:r>
              <a:rPr lang="en-US" dirty="0">
                <a:solidFill>
                  <a:schemeClr val="bg1"/>
                </a:solidFill>
              </a:rPr>
              <a:t> centos:7</a:t>
            </a:r>
            <a:endParaRPr lang="sv-SE" dirty="0">
              <a:solidFill>
                <a:schemeClr val="bg1"/>
              </a:solidFill>
            </a:endParaRPr>
          </a:p>
          <a:p>
            <a:endParaRPr lang="es-ES" u="sng" dirty="0">
              <a:solidFill>
                <a:schemeClr val="bg1"/>
              </a:solidFill>
            </a:endParaRPr>
          </a:p>
          <a:p>
            <a:r>
              <a:rPr lang="es-ES" u="sng" dirty="0">
                <a:solidFill>
                  <a:schemeClr val="bg1"/>
                </a:solidFill>
              </a:rPr>
              <a:t>Limitar recursos de </a:t>
            </a:r>
            <a:r>
              <a:rPr lang="es-ES" u="sng" dirty="0" err="1">
                <a:solidFill>
                  <a:schemeClr val="bg1"/>
                </a:solidFill>
              </a:rPr>
              <a:t>cpu</a:t>
            </a:r>
            <a:r>
              <a:rPr lang="es-ES" u="sng" dirty="0">
                <a:solidFill>
                  <a:schemeClr val="bg1"/>
                </a:solidFill>
              </a:rPr>
              <a:t> al contenedor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docker run -</a:t>
            </a:r>
            <a:r>
              <a:rPr lang="en-US" dirty="0" err="1">
                <a:solidFill>
                  <a:schemeClr val="bg1"/>
                </a:solidFill>
              </a:rPr>
              <a:t>dti</a:t>
            </a:r>
            <a:r>
              <a:rPr lang="en-US" dirty="0">
                <a:solidFill>
                  <a:schemeClr val="bg1"/>
                </a:solidFill>
              </a:rPr>
              <a:t> --</a:t>
            </a:r>
            <a:r>
              <a:rPr lang="en-US" dirty="0" err="1">
                <a:solidFill>
                  <a:schemeClr val="bg1"/>
                </a:solidFill>
              </a:rPr>
              <a:t>cpuset-cpus</a:t>
            </a:r>
            <a:r>
              <a:rPr lang="en-US" dirty="0">
                <a:solidFill>
                  <a:schemeClr val="bg1"/>
                </a:solidFill>
              </a:rPr>
              <a:t> 0-1 --name </a:t>
            </a:r>
            <a:r>
              <a:rPr lang="en-US" dirty="0" err="1">
                <a:solidFill>
                  <a:schemeClr val="bg1"/>
                </a:solidFill>
              </a:rPr>
              <a:t>centos_test</a:t>
            </a:r>
            <a:r>
              <a:rPr lang="en-US" dirty="0">
                <a:solidFill>
                  <a:schemeClr val="bg1"/>
                </a:solidFill>
              </a:rPr>
              <a:t> centos:7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63554" y="803503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3115496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385711"/>
            <a:ext cx="41955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Introducción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Docker?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Arquitectura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una imagen?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un contenedor?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Instalación Docker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Ubuntu</a:t>
            </a:r>
          </a:p>
          <a:p>
            <a:pPr lvl="2"/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Trabajemos con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Agenda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445188-38F3-44F1-A031-576866394C10}"/>
              </a:ext>
            </a:extLst>
          </p:cNvPr>
          <p:cNvSpPr txBox="1"/>
          <p:nvPr/>
        </p:nvSpPr>
        <p:spPr>
          <a:xfrm>
            <a:off x="4571802" y="1385711"/>
            <a:ext cx="3724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Introducción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História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Arquitectura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Conceptos clave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Tipos de instalaciones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Cloud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Instalación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Windows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Ubuntu 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Trabajemos con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2428B295-30CD-4C3B-9C0B-FF43D166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428" y="1251175"/>
            <a:ext cx="3092572" cy="1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710078"/>
            <a:ext cx="8626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u="sng" dirty="0">
                <a:solidFill>
                  <a:schemeClr val="bg1"/>
                </a:solidFill>
              </a:rPr>
              <a:t>Convertir contenedor en una imagen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 </a:t>
            </a:r>
            <a:r>
              <a:rPr lang="es-ES" dirty="0" err="1">
                <a:solidFill>
                  <a:schemeClr val="bg1"/>
                </a:solidFill>
              </a:rPr>
              <a:t>commit</a:t>
            </a:r>
            <a:r>
              <a:rPr lang="es-ES" dirty="0">
                <a:solidFill>
                  <a:schemeClr val="bg1"/>
                </a:solidFill>
              </a:rPr>
              <a:t> &lt;&lt;</a:t>
            </a:r>
            <a:r>
              <a:rPr lang="es-ES" dirty="0" err="1">
                <a:solidFill>
                  <a:schemeClr val="bg1"/>
                </a:solidFill>
              </a:rPr>
              <a:t>container_name</a:t>
            </a:r>
            <a:r>
              <a:rPr lang="es-ES" dirty="0">
                <a:solidFill>
                  <a:schemeClr val="bg1"/>
                </a:solidFill>
              </a:rPr>
              <a:t>&gt;&gt; &lt;&lt;</a:t>
            </a:r>
            <a:r>
              <a:rPr lang="es-ES" dirty="0" err="1">
                <a:solidFill>
                  <a:schemeClr val="bg1"/>
                </a:solidFill>
              </a:rPr>
              <a:t>image_name</a:t>
            </a:r>
            <a:r>
              <a:rPr lang="es-ES" dirty="0">
                <a:solidFill>
                  <a:schemeClr val="bg1"/>
                </a:solidFill>
              </a:rPr>
              <a:t>&gt;&gt;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u="sng" dirty="0">
                <a:solidFill>
                  <a:schemeClr val="bg1"/>
                </a:solidFill>
              </a:rPr>
              <a:t>Save/load imagen a </a:t>
            </a:r>
            <a:r>
              <a:rPr lang="en-US" u="sng" dirty="0" err="1">
                <a:solidFill>
                  <a:schemeClr val="bg1"/>
                </a:solidFill>
              </a:rPr>
              <a:t>fichero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save -o &lt;&lt;file.tar&gt;&gt; &lt;&lt;</a:t>
            </a:r>
            <a:r>
              <a:rPr lang="en-US" dirty="0" err="1">
                <a:solidFill>
                  <a:schemeClr val="bg1"/>
                </a:solidFill>
              </a:rPr>
              <a:t>image_name</a:t>
            </a:r>
            <a:r>
              <a:rPr lang="en-US" dirty="0">
                <a:solidFill>
                  <a:schemeClr val="bg1"/>
                </a:solidFill>
              </a:rPr>
              <a:t>&gt;&gt;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load -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&lt;&lt;file.tar&gt;&gt;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u="sng" dirty="0" err="1">
                <a:solidFill>
                  <a:schemeClr val="bg1"/>
                </a:solidFill>
              </a:rPr>
              <a:t>Exportar</a:t>
            </a:r>
            <a:r>
              <a:rPr lang="en-US" u="sng" dirty="0">
                <a:solidFill>
                  <a:schemeClr val="bg1"/>
                </a:solidFill>
              </a:rPr>
              <a:t>/</a:t>
            </a:r>
            <a:r>
              <a:rPr lang="en-US" u="sng" dirty="0" err="1">
                <a:solidFill>
                  <a:schemeClr val="bg1"/>
                </a:solidFill>
              </a:rPr>
              <a:t>importar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contenedor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en</a:t>
            </a:r>
            <a:r>
              <a:rPr lang="en-US" u="sng" dirty="0">
                <a:solidFill>
                  <a:schemeClr val="bg1"/>
                </a:solidFill>
              </a:rPr>
              <a:t> un </a:t>
            </a:r>
            <a:r>
              <a:rPr lang="en-US" u="sng" dirty="0" err="1">
                <a:solidFill>
                  <a:schemeClr val="bg1"/>
                </a:solidFill>
              </a:rPr>
              <a:t>fichero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export -o &lt;&lt;file.tar&gt;&gt; &lt;&lt;</a:t>
            </a:r>
            <a:r>
              <a:rPr lang="en-US" dirty="0" err="1">
                <a:solidFill>
                  <a:schemeClr val="bg1"/>
                </a:solidFill>
              </a:rPr>
              <a:t>container_id</a:t>
            </a:r>
            <a:r>
              <a:rPr lang="en-US" dirty="0">
                <a:solidFill>
                  <a:schemeClr val="bg1"/>
                </a:solidFill>
              </a:rPr>
              <a:t>&gt;&gt;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import -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&lt;&lt;file.tar&gt;&gt;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964129"/>
            <a:ext cx="8871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solidFill>
                  <a:schemeClr val="bg1"/>
                </a:solidFill>
              </a:rPr>
              <a:t>Docker Hub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docker login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docker tag &lt;&lt;</a:t>
            </a:r>
            <a:r>
              <a:rPr lang="en-US" dirty="0" err="1">
                <a:solidFill>
                  <a:schemeClr val="bg1"/>
                </a:solidFill>
              </a:rPr>
              <a:t>nombre</a:t>
            </a:r>
            <a:r>
              <a:rPr lang="en-US" dirty="0">
                <a:solidFill>
                  <a:schemeClr val="bg1"/>
                </a:solidFill>
              </a:rPr>
              <a:t> imagen&gt;&gt; &lt;&lt;</a:t>
            </a:r>
            <a:r>
              <a:rPr lang="en-US" dirty="0" err="1">
                <a:solidFill>
                  <a:schemeClr val="bg1"/>
                </a:solidFill>
              </a:rPr>
              <a:t>nombre_usuario</a:t>
            </a:r>
            <a:r>
              <a:rPr lang="en-US" dirty="0">
                <a:solidFill>
                  <a:schemeClr val="bg1"/>
                </a:solidFill>
              </a:rPr>
              <a:t>&gt;&gt;/&lt;&lt;</a:t>
            </a:r>
            <a:r>
              <a:rPr lang="en-US" dirty="0" err="1">
                <a:solidFill>
                  <a:schemeClr val="bg1"/>
                </a:solidFill>
              </a:rPr>
              <a:t>nombre_respositorio:etiqueta</a:t>
            </a:r>
            <a:r>
              <a:rPr lang="en-US" dirty="0">
                <a:solidFill>
                  <a:schemeClr val="bg1"/>
                </a:solidFill>
              </a:rPr>
              <a:t>&gt;&gt;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6 - </a:t>
            </a:r>
            <a:r>
              <a:rPr lang="es-ES" sz="2400" dirty="0" err="1">
                <a:solidFill>
                  <a:schemeClr val="bg1"/>
                </a:solidFill>
              </a:rPr>
              <a:t>imagenes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b="1" u="sng" dirty="0" err="1">
                <a:solidFill>
                  <a:schemeClr val="bg1"/>
                </a:solidFill>
              </a:rPr>
              <a:t>Registry</a:t>
            </a:r>
            <a:r>
              <a:rPr lang="es-ES" b="1" u="sng" dirty="0">
                <a:solidFill>
                  <a:schemeClr val="bg1"/>
                </a:solidFill>
              </a:rPr>
              <a:t> local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7 - </a:t>
            </a:r>
            <a:r>
              <a:rPr lang="es-ES" sz="2400" dirty="0" err="1">
                <a:solidFill>
                  <a:schemeClr val="bg1"/>
                </a:solidFill>
              </a:rPr>
              <a:t>imagenes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Subir imágenes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348395" y="1754551"/>
            <a:ext cx="6976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Los </a:t>
            </a:r>
            <a:r>
              <a:rPr lang="en-US" dirty="0" err="1">
                <a:solidFill>
                  <a:schemeClr val="bg1"/>
                </a:solidFill>
              </a:rPr>
              <a:t>volúmenes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permiten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almacenar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persistente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contenedor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Host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Anonymus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Named Volumes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8 - </a:t>
            </a:r>
            <a:r>
              <a:rPr lang="en-US" sz="2400" dirty="0" err="1">
                <a:solidFill>
                  <a:schemeClr val="bg1"/>
                </a:solidFill>
              </a:rPr>
              <a:t>Volumenes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Imágenes </a:t>
            </a:r>
            <a:r>
              <a:rPr lang="es-ES" dirty="0" err="1">
                <a:solidFill>
                  <a:schemeClr val="bg1"/>
                </a:solidFill>
              </a:rPr>
              <a:t>zombie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Dangling):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docker volume ls -f dangling=true -q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volume rm &lt;&lt;</a:t>
            </a:r>
            <a:r>
              <a:rPr lang="en-US" dirty="0" err="1">
                <a:solidFill>
                  <a:schemeClr val="bg1"/>
                </a:solidFill>
              </a:rPr>
              <a:t>volume_id</a:t>
            </a:r>
            <a:r>
              <a:rPr lang="en-US" dirty="0">
                <a:solidFill>
                  <a:schemeClr val="bg1"/>
                </a:solidFill>
              </a:rPr>
              <a:t>&gt;&gt;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Volúmenes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1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901758"/>
            <a:ext cx="88712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dirty="0">
                <a:solidFill>
                  <a:schemeClr val="bg1"/>
                </a:solidFill>
              </a:rPr>
              <a:t>Existen 3 redes preconfiguradas en Docker:</a:t>
            </a:r>
          </a:p>
          <a:p>
            <a:pPr fontAlgn="base"/>
            <a:endParaRPr lang="es-ES" dirty="0">
              <a:solidFill>
                <a:schemeClr val="bg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Bridge</a:t>
            </a:r>
            <a:r>
              <a:rPr lang="es-ES" dirty="0">
                <a:solidFill>
                  <a:schemeClr val="bg1"/>
                </a:solidFill>
              </a:rPr>
              <a:t>. La red standard que usarán todos los contenedores.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Host</a:t>
            </a:r>
            <a:r>
              <a:rPr lang="es-ES" dirty="0">
                <a:solidFill>
                  <a:schemeClr val="bg1"/>
                </a:solidFill>
              </a:rPr>
              <a:t>. El contenedor usará el mismo IP del servidor real que tengamos.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1"/>
                </a:solidFill>
              </a:rPr>
              <a:t>None</a:t>
            </a:r>
            <a:r>
              <a:rPr lang="es-ES" dirty="0">
                <a:solidFill>
                  <a:schemeClr val="bg1"/>
                </a:solidFill>
              </a:rPr>
              <a:t>. Se utiliza para indicar que un contenedor no tiene asignada una red.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Overlay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Macvlan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de-DE" dirty="0">
                <a:solidFill>
                  <a:schemeClr val="bg1"/>
                </a:solidFill>
              </a:rPr>
              <a:t>		</a:t>
            </a:r>
          </a:p>
          <a:p>
            <a:pPr algn="just"/>
            <a:r>
              <a:rPr lang="de-DE" sz="2400" dirty="0">
                <a:solidFill>
                  <a:schemeClr val="bg1"/>
                </a:solidFill>
              </a:rPr>
              <a:t>Ejercicio 9 - networks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	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Network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23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98487" y="2009413"/>
            <a:ext cx="88712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10 - </a:t>
            </a:r>
            <a:r>
              <a:rPr lang="en-US" sz="2400" dirty="0" err="1">
                <a:solidFill>
                  <a:schemeClr val="bg1"/>
                </a:solidFill>
              </a:rPr>
              <a:t>Dockerfile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nginx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10 - CentOS + </a:t>
            </a:r>
            <a:r>
              <a:rPr lang="es-ES" sz="2400" dirty="0" err="1">
                <a:solidFill>
                  <a:schemeClr val="bg1"/>
                </a:solidFill>
              </a:rPr>
              <a:t>Nginx</a:t>
            </a:r>
            <a:r>
              <a:rPr lang="es-ES" sz="2400" dirty="0">
                <a:solidFill>
                  <a:schemeClr val="bg1"/>
                </a:solidFill>
              </a:rPr>
              <a:t> + PHP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Docker Desktop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Switch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Windows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containers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…</a:t>
            </a:r>
          </a:p>
          <a:p>
            <a:pPr algn="just"/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Ejercicio 11 - </a:t>
            </a: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Dockerfile</a:t>
            </a: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 IIS</a:t>
            </a:r>
          </a:p>
          <a:p>
            <a:pPr algn="just"/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Ejercicio 11 - IIS Web</a:t>
            </a:r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Creando nuestras primeras </a:t>
            </a:r>
            <a:r>
              <a:rPr lang="es-ES" b="1" dirty="0" err="1">
                <a:solidFill>
                  <a:schemeClr val="bg1"/>
                </a:solidFill>
              </a:rPr>
              <a:t>imagenes</a:t>
            </a:r>
            <a:r>
              <a:rPr lang="es-ES" b="1" dirty="0">
                <a:solidFill>
                  <a:schemeClr val="bg1"/>
                </a:solidFill>
              </a:rPr>
              <a:t> personalizadas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64475" y="1967746"/>
            <a:ext cx="8871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Aplicaciones </a:t>
            </a:r>
            <a:r>
              <a:rPr lang="es-ES" dirty="0" err="1">
                <a:solidFill>
                  <a:schemeClr val="bg1"/>
                </a:solidFill>
              </a:rPr>
              <a:t>multicontenedor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Imagenes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Contenedores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Volúmenes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Redes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Ec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Definición de fichero </a:t>
            </a:r>
            <a:r>
              <a:rPr lang="es-ES" dirty="0" err="1">
                <a:solidFill>
                  <a:schemeClr val="bg1"/>
                </a:solidFill>
              </a:rPr>
              <a:t>yaml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err="1">
                <a:solidFill>
                  <a:schemeClr val="bg1"/>
                </a:solidFill>
              </a:rPr>
              <a:t>docker-compose.yml</a:t>
            </a:r>
            <a:r>
              <a:rPr lang="es-ES" dirty="0">
                <a:solidFill>
                  <a:schemeClr val="bg1"/>
                </a:solidFill>
              </a:rPr>
              <a:t> 	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Docker </a:t>
            </a:r>
            <a:r>
              <a:rPr lang="es-ES" b="1" dirty="0" err="1">
                <a:solidFill>
                  <a:schemeClr val="bg1"/>
                </a:solidFill>
              </a:rPr>
              <a:t>compose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EE937EF-33E1-4181-A99F-C2B56C5E5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685" y="2000333"/>
            <a:ext cx="4881754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64475" y="1660283"/>
            <a:ext cx="887121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Docker Desktop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Switch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 Linux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containers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…</a:t>
            </a:r>
          </a:p>
          <a:p>
            <a:pPr algn="just"/>
            <a:endParaRPr lang="es-E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12 – Docker </a:t>
            </a:r>
            <a:r>
              <a:rPr lang="es-ES" sz="2400" dirty="0" err="1">
                <a:solidFill>
                  <a:schemeClr val="bg1"/>
                </a:solidFill>
              </a:rPr>
              <a:t>Compose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		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</a:rPr>
              <a:t>Mysql</a:t>
            </a:r>
            <a:r>
              <a:rPr lang="es-ES" sz="2400" dirty="0">
                <a:solidFill>
                  <a:schemeClr val="bg1"/>
                </a:solidFill>
              </a:rPr>
              <a:t> y </a:t>
            </a:r>
            <a:r>
              <a:rPr lang="es-ES" sz="2400" dirty="0" err="1">
                <a:solidFill>
                  <a:schemeClr val="bg1"/>
                </a:solidFill>
              </a:rPr>
              <a:t>Wordpress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PrestaShop</a:t>
            </a: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 y </a:t>
            </a: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Mysql</a:t>
            </a: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Joomla y </a:t>
            </a: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Mysql</a:t>
            </a: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Zabbix</a:t>
            </a:r>
            <a:endParaRPr lang="es-E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Nginx</a:t>
            </a:r>
            <a:endParaRPr lang="es-E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docker-compose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up -d</a:t>
            </a:r>
          </a:p>
          <a:p>
            <a:pPr algn="just"/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</a:t>
            </a:r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docker-compose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down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86006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Docker </a:t>
            </a:r>
            <a:r>
              <a:rPr lang="es-ES" b="1" dirty="0" err="1">
                <a:solidFill>
                  <a:schemeClr val="bg1"/>
                </a:solidFill>
              </a:rPr>
              <a:t>compose</a:t>
            </a:r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2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22252" y="1654478"/>
            <a:ext cx="8955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también llamado “k8s”, proporciona una orquestación de contenedores automática. Es una plataforma de código abierto y desarrollada por Google en lenguaje </a:t>
            </a:r>
            <a:r>
              <a:rPr lang="es-ES" dirty="0" err="1">
                <a:solidFill>
                  <a:schemeClr val="bg1"/>
                </a:solidFill>
              </a:rPr>
              <a:t>Go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palabra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viene del Griego  </a:t>
            </a:r>
            <a:r>
              <a:rPr lang="el-GR" dirty="0">
                <a:solidFill>
                  <a:schemeClr val="bg1"/>
                </a:solidFill>
              </a:rPr>
              <a:t>κυβερνήτες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(“</a:t>
            </a:r>
            <a:r>
              <a:rPr lang="es-ES" dirty="0" err="1">
                <a:solidFill>
                  <a:schemeClr val="bg1"/>
                </a:solidFill>
              </a:rPr>
              <a:t>Koo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burr</a:t>
            </a:r>
            <a:r>
              <a:rPr lang="es-ES" dirty="0">
                <a:solidFill>
                  <a:schemeClr val="bg1"/>
                </a:solidFill>
              </a:rPr>
              <a:t>-NET-</a:t>
            </a:r>
            <a:r>
              <a:rPr lang="es-ES" dirty="0" err="1">
                <a:solidFill>
                  <a:schemeClr val="bg1"/>
                </a:solidFill>
              </a:rPr>
              <a:t>eez</a:t>
            </a:r>
            <a:r>
              <a:rPr lang="es-ES" dirty="0">
                <a:solidFill>
                  <a:schemeClr val="bg1"/>
                </a:solidFill>
              </a:rPr>
              <a:t>”) que se traduce como “timonel” o “piloto”: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El nombre en clave original para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dentro de Google era “Project </a:t>
            </a:r>
            <a:r>
              <a:rPr lang="es-ES" dirty="0" err="1">
                <a:solidFill>
                  <a:schemeClr val="bg1"/>
                </a:solidFill>
              </a:rPr>
              <a:t>Seven</a:t>
            </a:r>
            <a:r>
              <a:rPr lang="es-ES" dirty="0">
                <a:solidFill>
                  <a:schemeClr val="bg1"/>
                </a:solidFill>
              </a:rPr>
              <a:t>” (en español “Proyecto Siete”), una referencia a un personaje de </a:t>
            </a:r>
            <a:r>
              <a:rPr lang="es-ES" dirty="0" err="1">
                <a:solidFill>
                  <a:schemeClr val="bg1"/>
                </a:solidFill>
              </a:rPr>
              <a:t>Star</a:t>
            </a:r>
            <a:r>
              <a:rPr lang="es-ES" dirty="0">
                <a:solidFill>
                  <a:schemeClr val="bg1"/>
                </a:solidFill>
              </a:rPr>
              <a:t> Trek que es un Borg6​ más “amigable”.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Google volvió open-</a:t>
            </a:r>
            <a:r>
              <a:rPr lang="es-ES" dirty="0" err="1">
                <a:solidFill>
                  <a:schemeClr val="bg1"/>
                </a:solidFill>
              </a:rPr>
              <a:t>source</a:t>
            </a:r>
            <a:r>
              <a:rPr lang="es-ES" dirty="0">
                <a:solidFill>
                  <a:schemeClr val="bg1"/>
                </a:solidFill>
              </a:rPr>
              <a:t> el proyecto “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” en el 2014, con 15 años de experiencia en </a:t>
            </a:r>
            <a:r>
              <a:rPr lang="es-ES" dirty="0" err="1">
                <a:solidFill>
                  <a:schemeClr val="bg1"/>
                </a:solidFill>
              </a:rPr>
              <a:t>workloads</a:t>
            </a:r>
            <a:r>
              <a:rPr lang="es-ES" dirty="0">
                <a:solidFill>
                  <a:schemeClr val="bg1"/>
                </a:solidFill>
              </a:rPr>
              <a:t> productivos.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v1.0 fue liberada el 21 de julio de 2015.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História</a:t>
            </a:r>
            <a:r>
              <a:rPr lang="es-ES" sz="2800" b="1" dirty="0">
                <a:solidFill>
                  <a:schemeClr val="bg1"/>
                </a:solidFill>
              </a:rPr>
              <a:t> de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424DE6B-7257-49B4-A696-6FEAF6E8A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592" y="2414535"/>
            <a:ext cx="1370226" cy="13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414383" y="2031550"/>
            <a:ext cx="862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es un orquestador de contenedores. Un orquestador permite crear un </a:t>
            </a:r>
            <a:r>
              <a:rPr lang="es-ES" dirty="0" err="1">
                <a:solidFill>
                  <a:schemeClr val="bg1"/>
                </a:solidFill>
              </a:rPr>
              <a:t>cluster</a:t>
            </a:r>
            <a:r>
              <a:rPr lang="es-ES" dirty="0">
                <a:solidFill>
                  <a:schemeClr val="bg1"/>
                </a:solidFill>
              </a:rPr>
              <a:t> de nodos que implementa determinadas funcionalidades sobre los contenedores: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Permiten alta disponibilidad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 tolerante a fallos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Permite escalar cuando se queda corto de recursos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Trabaja de forma eficiente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 pueden realizar cambios  y operaciones en caliente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Etc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r>
              <a:rPr lang="es-ES" sz="2800" b="1" dirty="0">
                <a:solidFill>
                  <a:schemeClr val="bg1"/>
                </a:solidFill>
              </a:rPr>
              <a:t>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pic>
        <p:nvPicPr>
          <p:cNvPr id="9" name="Imagen 8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E50D05B8-B93B-4BBA-915E-5C6E8B738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83" y="1266609"/>
            <a:ext cx="7259137" cy="49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320115" y="1447305"/>
            <a:ext cx="8626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Es una herramienta que permite desplegar aplicaciones en contenedores, de forma 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rápida y portable.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Es un empaquetado ligero de una aplicación o parte de software ejecutable que incluye todo lo necesario para funcionar 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Código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Librerías y dependencias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Herramientas de sistema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Configuraciones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Etc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Docker es la única tecnología para crear contenedores ¿¿¿?? 	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Docker?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BE4239-7B2D-4517-BB8E-BB29065E8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26" y="3428999"/>
            <a:ext cx="1520857" cy="15208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212DA9-E3EA-4CC9-BD72-08D58F565410}"/>
              </a:ext>
            </a:extLst>
          </p:cNvPr>
          <p:cNvSpPr txBox="1"/>
          <p:nvPr/>
        </p:nvSpPr>
        <p:spPr>
          <a:xfrm>
            <a:off x="6309046" y="5041363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 NORRRRRRRR !!!!!!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851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12548" y="1997839"/>
            <a:ext cx="63448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kube-apiserver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Se trata del </a:t>
            </a:r>
            <a:r>
              <a:rPr lang="es-ES" dirty="0" err="1">
                <a:solidFill>
                  <a:schemeClr val="bg1"/>
                </a:solidFill>
              </a:rPr>
              <a:t>frontend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recibe las peticiones y actualiza acordemente el estado en </a:t>
            </a:r>
            <a:r>
              <a:rPr lang="es-ES" dirty="0" err="1">
                <a:solidFill>
                  <a:schemeClr val="bg1"/>
                </a:solidFill>
              </a:rPr>
              <a:t>etcd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principal implementación de un servidor de la API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es </a:t>
            </a:r>
            <a:r>
              <a:rPr lang="es-ES" dirty="0" err="1">
                <a:solidFill>
                  <a:schemeClr val="bg1"/>
                </a:solidFill>
              </a:rPr>
              <a:t>kube-apiserver</a:t>
            </a:r>
            <a:r>
              <a:rPr lang="es-ES" dirty="0">
                <a:solidFill>
                  <a:schemeClr val="bg1"/>
                </a:solidFill>
              </a:rPr>
              <a:t>. Es una implementación preparada para ejecutarse en alta </a:t>
            </a:r>
            <a:r>
              <a:rPr lang="es-ES" dirty="0" err="1">
                <a:solidFill>
                  <a:schemeClr val="bg1"/>
                </a:solidFill>
              </a:rPr>
              <a:t>disponiblidad</a:t>
            </a:r>
            <a:r>
              <a:rPr lang="es-ES" dirty="0">
                <a:solidFill>
                  <a:schemeClr val="bg1"/>
                </a:solidFill>
              </a:rPr>
              <a:t> y que puede escalar horizontalmente para balancear la carga entre varias instancias.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794F02-ED82-4FC8-AFA4-186D2198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4" y="1997839"/>
            <a:ext cx="2235733" cy="22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991284"/>
            <a:ext cx="63448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kube-scheduler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dirty="0"/>
          </a:p>
          <a:p>
            <a:pPr algn="just"/>
            <a:r>
              <a:rPr lang="es-ES" dirty="0">
                <a:solidFill>
                  <a:schemeClr val="bg1"/>
                </a:solidFill>
              </a:rPr>
              <a:t>Componente del plano de control que está pendiente de los </a:t>
            </a: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 que no tienen ningún nodo asignado y </a:t>
            </a:r>
            <a:r>
              <a:rPr lang="es-ES" dirty="0" err="1">
                <a:solidFill>
                  <a:schemeClr val="bg1"/>
                </a:solidFill>
              </a:rPr>
              <a:t>seleciona</a:t>
            </a:r>
            <a:r>
              <a:rPr lang="es-ES" dirty="0">
                <a:solidFill>
                  <a:schemeClr val="bg1"/>
                </a:solidFill>
              </a:rPr>
              <a:t> uno donde ejecutarlo. Para decidir en qué nodo se ejecutará el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, se tienen en cuenta diversos factores: requisitos de recursos, restricciones de hardware/software/políticas, afinidad y </a:t>
            </a:r>
            <a:r>
              <a:rPr lang="es-ES" dirty="0" err="1">
                <a:solidFill>
                  <a:schemeClr val="bg1"/>
                </a:solidFill>
              </a:rPr>
              <a:t>anti-afinidad</a:t>
            </a:r>
            <a:r>
              <a:rPr lang="es-ES" dirty="0">
                <a:solidFill>
                  <a:schemeClr val="bg1"/>
                </a:solidFill>
              </a:rPr>
              <a:t>, localización de datos dependientes, entre otros.</a:t>
            </a:r>
            <a:br>
              <a:rPr lang="es-ES" dirty="0"/>
            </a:b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A207E2-4618-427A-BF34-F184197DE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4" y="1997839"/>
            <a:ext cx="2235733" cy="22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2" y="1748193"/>
            <a:ext cx="6578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</a:t>
            </a:r>
            <a:r>
              <a:rPr lang="es-ES" b="1" dirty="0">
                <a:solidFill>
                  <a:schemeClr val="bg1"/>
                </a:solidFill>
              </a:rPr>
              <a:t>-</a:t>
            </a:r>
            <a:r>
              <a:rPr lang="es-ES" b="1" dirty="0" err="1">
                <a:solidFill>
                  <a:schemeClr val="bg1"/>
                </a:solidFill>
              </a:rPr>
              <a:t>controller</a:t>
            </a:r>
            <a:r>
              <a:rPr lang="es-ES" b="1" dirty="0">
                <a:solidFill>
                  <a:schemeClr val="bg1"/>
                </a:solidFill>
              </a:rPr>
              <a:t>-manager: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Componente del plano de control que ejecuta los controladores 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Estos controladores incluyen:</a:t>
            </a:r>
          </a:p>
          <a:p>
            <a:endParaRPr lang="es-ES" u="sng" dirty="0">
              <a:solidFill>
                <a:schemeClr val="bg1"/>
              </a:solidFill>
            </a:endParaRPr>
          </a:p>
          <a:p>
            <a:pPr algn="just"/>
            <a:r>
              <a:rPr lang="es-ES" b="1" u="sng" dirty="0">
                <a:solidFill>
                  <a:schemeClr val="bg1"/>
                </a:solidFill>
              </a:rPr>
              <a:t>Controlador de nodos</a:t>
            </a:r>
            <a:r>
              <a:rPr lang="es-ES" dirty="0">
                <a:solidFill>
                  <a:schemeClr val="bg1"/>
                </a:solidFill>
              </a:rPr>
              <a:t>: es el responsable de detectar y responder cuándo un nodo deja de funcionar.</a:t>
            </a:r>
          </a:p>
          <a:p>
            <a:pPr algn="just"/>
            <a:r>
              <a:rPr lang="es-ES" b="1" u="sng" dirty="0">
                <a:solidFill>
                  <a:schemeClr val="bg1"/>
                </a:solidFill>
              </a:rPr>
              <a:t>Controlador de replicación</a:t>
            </a:r>
            <a:r>
              <a:rPr lang="es-ES" dirty="0">
                <a:solidFill>
                  <a:schemeClr val="bg1"/>
                </a:solidFill>
              </a:rPr>
              <a:t>: es el responsable de mantener el número correcto de </a:t>
            </a: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 para cada controlador de replicación del sistema.</a:t>
            </a:r>
          </a:p>
          <a:p>
            <a:pPr algn="just"/>
            <a:r>
              <a:rPr lang="es-ES" u="sng" dirty="0">
                <a:solidFill>
                  <a:schemeClr val="bg1"/>
                </a:solidFill>
              </a:rPr>
              <a:t>Controlador de </a:t>
            </a:r>
            <a:r>
              <a:rPr lang="es-ES" u="sng" dirty="0" err="1">
                <a:solidFill>
                  <a:schemeClr val="bg1"/>
                </a:solidFill>
              </a:rPr>
              <a:t>endpoints</a:t>
            </a:r>
            <a:r>
              <a:rPr lang="es-ES" dirty="0">
                <a:solidFill>
                  <a:schemeClr val="bg1"/>
                </a:solidFill>
              </a:rPr>
              <a:t>: construye el objeto </a:t>
            </a:r>
            <a:r>
              <a:rPr lang="es-ES" dirty="0" err="1">
                <a:solidFill>
                  <a:schemeClr val="bg1"/>
                </a:solidFill>
              </a:rPr>
              <a:t>Endpoints</a:t>
            </a:r>
            <a:r>
              <a:rPr lang="es-ES" dirty="0">
                <a:solidFill>
                  <a:schemeClr val="bg1"/>
                </a:solidFill>
              </a:rPr>
              <a:t>, es decir, hace una unión entre los </a:t>
            </a:r>
            <a:r>
              <a:rPr lang="es-ES" dirty="0" err="1">
                <a:solidFill>
                  <a:schemeClr val="bg1"/>
                </a:solidFill>
              </a:rPr>
              <a:t>Services</a:t>
            </a:r>
            <a:r>
              <a:rPr lang="es-ES" dirty="0">
                <a:solidFill>
                  <a:schemeClr val="bg1"/>
                </a:solidFill>
              </a:rPr>
              <a:t> y los </a:t>
            </a: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31876B-7022-453E-B807-9C3452872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4" y="1997839"/>
            <a:ext cx="2235733" cy="22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852785"/>
            <a:ext cx="60997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Etcd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Almacén de datos persistente, consistente y distribuido de clave-valor utilizado para almacenar toda a la información del clúster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Para asegurar consistencia, </a:t>
            </a:r>
            <a:r>
              <a:rPr lang="es-ES" dirty="0" err="1">
                <a:solidFill>
                  <a:schemeClr val="bg1"/>
                </a:solidFill>
              </a:rPr>
              <a:t>etcd</a:t>
            </a:r>
            <a:r>
              <a:rPr lang="es-ES" dirty="0">
                <a:solidFill>
                  <a:schemeClr val="bg1"/>
                </a:solidFill>
              </a:rPr>
              <a:t> solo puede tomar decisiones cuando la mayoría de los nodos tienen un estado correcto. Esto se conoce como establecimiento de </a:t>
            </a:r>
            <a:r>
              <a:rPr lang="es-ES" i="1" dirty="0">
                <a:solidFill>
                  <a:schemeClr val="bg1"/>
                </a:solidFill>
              </a:rPr>
              <a:t>quorum</a:t>
            </a:r>
            <a:r>
              <a:rPr lang="es-ES" dirty="0">
                <a:solidFill>
                  <a:schemeClr val="bg1"/>
                </a:solidFill>
              </a:rPr>
              <a:t>. En otras palabras, en un clúster de tres miembros, hay quorum cuando dos o más de ellos tienen un estado correcto.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B5FE2D-F76B-4F1E-B749-EE8627F3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4" y="1997839"/>
            <a:ext cx="2235733" cy="22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Worker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4" y="1748193"/>
            <a:ext cx="5581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Kubelet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Agente que se ejecuta en cada nodo de un clúster. Se asegura de que los contenedores estén corriendo en un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El agente </a:t>
            </a:r>
            <a:r>
              <a:rPr lang="es-ES" dirty="0" err="1">
                <a:solidFill>
                  <a:schemeClr val="bg1"/>
                </a:solidFill>
              </a:rPr>
              <a:t>kubelet</a:t>
            </a:r>
            <a:r>
              <a:rPr lang="es-ES" dirty="0">
                <a:solidFill>
                  <a:schemeClr val="bg1"/>
                </a:solidFill>
              </a:rPr>
              <a:t> toma un conjunto de especificaciones de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, llamados </a:t>
            </a:r>
            <a:r>
              <a:rPr lang="es-ES" dirty="0" err="1">
                <a:solidFill>
                  <a:schemeClr val="bg1"/>
                </a:solidFill>
              </a:rPr>
              <a:t>PodSpecs</a:t>
            </a:r>
            <a:r>
              <a:rPr lang="es-ES" dirty="0">
                <a:solidFill>
                  <a:schemeClr val="bg1"/>
                </a:solidFill>
              </a:rPr>
              <a:t>, que han sido creados por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y garantiza que los contenedores descritos en ellos estén funcionando y en buen estado.</a:t>
            </a:r>
            <a:br>
              <a:rPr lang="es-ES" dirty="0"/>
            </a:b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1369B0-B041-4A8D-8792-FEA0F2E0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986" y="1748193"/>
            <a:ext cx="2599503" cy="22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1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Worker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748193"/>
            <a:ext cx="59645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</a:t>
            </a:r>
            <a:r>
              <a:rPr lang="es-ES" b="1" dirty="0">
                <a:solidFill>
                  <a:schemeClr val="bg1"/>
                </a:solidFill>
              </a:rPr>
              <a:t>-proxy: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kube</a:t>
            </a:r>
            <a:r>
              <a:rPr lang="es-ES" dirty="0">
                <a:solidFill>
                  <a:schemeClr val="bg1"/>
                </a:solidFill>
              </a:rPr>
              <a:t>-proxy permite abstraer un servicio en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manteniendo las reglas de red en el anfitrión y haciendo reenvío de conexiones.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 err="1">
                <a:solidFill>
                  <a:schemeClr val="bg1"/>
                </a:solidFill>
              </a:rPr>
              <a:t>Runtime</a:t>
            </a:r>
            <a:r>
              <a:rPr lang="es-ES" b="1" dirty="0">
                <a:solidFill>
                  <a:schemeClr val="bg1"/>
                </a:solidFill>
              </a:rPr>
              <a:t> de contenedores: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</a:t>
            </a:r>
            <a:r>
              <a:rPr lang="es-ES" dirty="0" err="1">
                <a:solidFill>
                  <a:schemeClr val="bg1"/>
                </a:solidFill>
              </a:rPr>
              <a:t>runtime</a:t>
            </a:r>
            <a:r>
              <a:rPr lang="es-ES" dirty="0">
                <a:solidFill>
                  <a:schemeClr val="bg1"/>
                </a:solidFill>
              </a:rPr>
              <a:t> de los contenedores es el software responsable de ejecutar los contenedores.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soporta varios de ellos: Docker, </a:t>
            </a:r>
            <a:r>
              <a:rPr lang="es-ES" dirty="0" err="1">
                <a:solidFill>
                  <a:schemeClr val="bg1"/>
                </a:solidFill>
              </a:rPr>
              <a:t>rkt</a:t>
            </a:r>
            <a:r>
              <a:rPr lang="es-ES" dirty="0">
                <a:solidFill>
                  <a:schemeClr val="bg1"/>
                </a:solidFill>
              </a:rPr>
              <a:t> y cualquier implementación de la interfaz de </a:t>
            </a:r>
            <a:r>
              <a:rPr lang="es-ES" dirty="0" err="1">
                <a:solidFill>
                  <a:schemeClr val="bg1"/>
                </a:solidFill>
              </a:rPr>
              <a:t>runtime</a:t>
            </a:r>
            <a:r>
              <a:rPr lang="es-ES" dirty="0">
                <a:solidFill>
                  <a:schemeClr val="bg1"/>
                </a:solidFill>
              </a:rPr>
              <a:t> de contenedores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.</a:t>
            </a:r>
            <a:br>
              <a:rPr lang="es-ES" dirty="0"/>
            </a:b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12C399-B606-4080-8D95-C36B5F88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986" y="1748193"/>
            <a:ext cx="2599503" cy="22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Conceptos clave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537327" y="1781667"/>
            <a:ext cx="8205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: Unidad mínima de k8s, normalmente alberga un contenedor por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, pero 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se puede crear más de un contenedor por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. Cada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 tiene asignada una IP única.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Todos los contenedores de un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 comparten el </a:t>
            </a:r>
            <a:r>
              <a:rPr lang="es-ES" dirty="0" err="1">
                <a:solidFill>
                  <a:schemeClr val="bg1"/>
                </a:solidFill>
              </a:rPr>
              <a:t>namespace</a:t>
            </a:r>
            <a:r>
              <a:rPr lang="es-ES" dirty="0">
                <a:solidFill>
                  <a:schemeClr val="bg1"/>
                </a:solidFill>
              </a:rPr>
              <a:t> de la red, incluida la IP y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los puertos.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2F71079-8431-49F2-A0A2-D192200C66B5}"/>
              </a:ext>
            </a:extLst>
          </p:cNvPr>
          <p:cNvSpPr/>
          <p:nvPr/>
        </p:nvSpPr>
        <p:spPr>
          <a:xfrm>
            <a:off x="1467659" y="3128230"/>
            <a:ext cx="41173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ConfigMaps</a:t>
            </a:r>
            <a:r>
              <a:rPr lang="es-ES" dirty="0">
                <a:solidFill>
                  <a:schemeClr val="bg1"/>
                </a:solidFill>
              </a:rPr>
              <a:t>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Deployment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Envs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Ingress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LimitRange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Namespaces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Probes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Replicasets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FDF811-31AF-4533-B993-AD5032EA4630}"/>
              </a:ext>
            </a:extLst>
          </p:cNvPr>
          <p:cNvSpPr/>
          <p:nvPr/>
        </p:nvSpPr>
        <p:spPr>
          <a:xfrm>
            <a:off x="4285768" y="3126535"/>
            <a:ext cx="4117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ResourceQuota</a:t>
            </a:r>
            <a:r>
              <a:rPr lang="es-ES" dirty="0">
                <a:solidFill>
                  <a:schemeClr val="bg1"/>
                </a:solidFill>
              </a:rPr>
              <a:t>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Secrets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Services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Volumes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RBAC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8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Tipos de instalaciones</a:t>
            </a:r>
          </a:p>
          <a:p>
            <a:pPr algn="ctr"/>
            <a:r>
              <a:rPr lang="es-ES" sz="2800" b="1" dirty="0">
                <a:solidFill>
                  <a:schemeClr val="bg1"/>
                </a:solidFill>
              </a:rPr>
              <a:t>Local/</a:t>
            </a:r>
            <a:r>
              <a:rPr lang="es-ES" sz="2800" b="1" dirty="0" err="1">
                <a:solidFill>
                  <a:schemeClr val="bg1"/>
                </a:solidFill>
              </a:rPr>
              <a:t>onPremise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924350" y="2467233"/>
            <a:ext cx="4769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Minikube</a:t>
            </a:r>
            <a:endParaRPr lang="es-ES" sz="28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Microk8s </a:t>
            </a:r>
            <a:r>
              <a:rPr lang="es-ES" sz="2000" dirty="0">
                <a:solidFill>
                  <a:schemeClr val="bg1"/>
                </a:solidFill>
              </a:rPr>
              <a:t>( </a:t>
            </a:r>
            <a:r>
              <a:rPr lang="es-ES" sz="2000" dirty="0" err="1">
                <a:solidFill>
                  <a:schemeClr val="bg1"/>
                </a:solidFill>
              </a:rPr>
              <a:t>IoT</a:t>
            </a:r>
            <a:r>
              <a:rPr lang="es-ES" sz="2000" dirty="0">
                <a:solidFill>
                  <a:schemeClr val="bg1"/>
                </a:solidFill>
              </a:rPr>
              <a:t> 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https://microk8s.io/</a:t>
            </a:r>
            <a:endParaRPr lang="es-E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K3s </a:t>
            </a:r>
            <a:r>
              <a:rPr lang="es-ES" sz="2000" dirty="0">
                <a:solidFill>
                  <a:schemeClr val="bg1"/>
                </a:solidFill>
              </a:rPr>
              <a:t>( Dev 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https://k3s.io/</a:t>
            </a:r>
            <a:endParaRPr lang="es-E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KinD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in Docker)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08479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Minikube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873345"/>
            <a:ext cx="8738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1.	Es una </a:t>
            </a:r>
            <a:r>
              <a:rPr lang="en-US" dirty="0" err="1">
                <a:solidFill>
                  <a:schemeClr val="bg1"/>
                </a:solidFill>
              </a:rPr>
              <a:t>herramienta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ejecutar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entorno</a:t>
            </a:r>
            <a:r>
              <a:rPr lang="en-US" dirty="0">
                <a:solidFill>
                  <a:schemeClr val="bg1"/>
                </a:solidFill>
              </a:rPr>
              <a:t> Kubernetes de forma local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2.	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conocer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aprender</a:t>
            </a:r>
            <a:r>
              <a:rPr lang="en-US" dirty="0">
                <a:solidFill>
                  <a:schemeClr val="bg1"/>
                </a:solidFill>
              </a:rPr>
              <a:t> Kubernetes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entorno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sencillo</a:t>
            </a:r>
            <a:r>
              <a:rPr lang="en-US" dirty="0">
                <a:solidFill>
                  <a:schemeClr val="bg1"/>
                </a:solidFill>
              </a:rPr>
              <a:t> y sin </a:t>
            </a:r>
            <a:r>
              <a:rPr lang="en-US" dirty="0" err="1">
                <a:solidFill>
                  <a:schemeClr val="bg1"/>
                </a:solidFill>
              </a:rPr>
              <a:t>necesidad</a:t>
            </a:r>
            <a:r>
              <a:rPr lang="en-US" dirty="0">
                <a:solidFill>
                  <a:schemeClr val="bg1"/>
                </a:solidFill>
              </a:rPr>
              <a:t> de 	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muchos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recursos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3.	</a:t>
            </a:r>
            <a:r>
              <a:rPr lang="en-US" dirty="0" err="1">
                <a:solidFill>
                  <a:schemeClr val="bg1"/>
                </a:solidFill>
              </a:rPr>
              <a:t>Funciona</a:t>
            </a:r>
            <a:r>
              <a:rPr lang="en-US" dirty="0">
                <a:solidFill>
                  <a:schemeClr val="bg1"/>
                </a:solidFill>
              </a:rPr>
              <a:t> dentro de una </a:t>
            </a:r>
            <a:r>
              <a:rPr lang="en-US" dirty="0" err="1">
                <a:solidFill>
                  <a:schemeClr val="bg1"/>
                </a:solidFill>
              </a:rPr>
              <a:t>máquina</a:t>
            </a:r>
            <a:r>
              <a:rPr lang="en-US" dirty="0">
                <a:solidFill>
                  <a:schemeClr val="bg1"/>
                </a:solidFill>
              </a:rPr>
              <a:t> virtual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4.	</a:t>
            </a:r>
            <a:r>
              <a:rPr lang="en-US" dirty="0" err="1">
                <a:solidFill>
                  <a:schemeClr val="bg1"/>
                </a:solidFill>
              </a:rPr>
              <a:t>Soporta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distintos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tipos</a:t>
            </a:r>
            <a:r>
              <a:rPr lang="en-US" dirty="0">
                <a:solidFill>
                  <a:schemeClr val="bg1"/>
                </a:solidFill>
              </a:rPr>
              <a:t> de container</a:t>
            </a:r>
          </a:p>
          <a:p>
            <a:pPr lvl="2" algn="just"/>
            <a:r>
              <a:rPr lang="en-US" dirty="0">
                <a:solidFill>
                  <a:schemeClr val="bg1"/>
                </a:solidFill>
              </a:rPr>
              <a:t>Runtimes: </a:t>
            </a:r>
            <a:r>
              <a:rPr lang="en-US" dirty="0" err="1">
                <a:solidFill>
                  <a:schemeClr val="bg1"/>
                </a:solidFill>
              </a:rPr>
              <a:t>rkt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containerd</a:t>
            </a:r>
            <a:r>
              <a:rPr lang="en-US" dirty="0">
                <a:solidFill>
                  <a:schemeClr val="bg1"/>
                </a:solidFill>
              </a:rPr>
              <a:t>, cri-o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5.	Dispone de </a:t>
            </a:r>
            <a:r>
              <a:rPr lang="en-US" dirty="0" err="1">
                <a:solidFill>
                  <a:schemeClr val="bg1"/>
                </a:solidFill>
              </a:rPr>
              <a:t>muchas</a:t>
            </a:r>
            <a:r>
              <a:rPr lang="en-US" dirty="0">
                <a:solidFill>
                  <a:schemeClr val="bg1"/>
                </a:solidFill>
              </a:rPr>
              <a:t> de las </a:t>
            </a:r>
            <a:r>
              <a:rPr lang="en-US" dirty="0" err="1">
                <a:solidFill>
                  <a:schemeClr val="bg1"/>
                </a:solidFill>
              </a:rPr>
              <a:t>características</a:t>
            </a:r>
            <a:r>
              <a:rPr lang="en-US" dirty="0">
                <a:solidFill>
                  <a:schemeClr val="bg1"/>
                </a:solidFill>
              </a:rPr>
              <a:t> de sus </a:t>
            </a:r>
            <a:r>
              <a:rPr lang="en-US" dirty="0" err="1">
                <a:solidFill>
                  <a:schemeClr val="bg1"/>
                </a:solidFill>
              </a:rPr>
              <a:t>hermanos</a:t>
            </a:r>
            <a:endParaRPr lang="en-US" dirty="0">
              <a:solidFill>
                <a:schemeClr val="bg1"/>
              </a:solidFill>
            </a:endParaRPr>
          </a:p>
          <a:p>
            <a:pPr lvl="2" algn="just"/>
            <a:r>
              <a:rPr lang="en-US" dirty="0">
                <a:solidFill>
                  <a:schemeClr val="bg1"/>
                </a:solidFill>
              </a:rPr>
              <a:t>DNS</a:t>
            </a:r>
          </a:p>
          <a:p>
            <a:pPr lvl="2" algn="just"/>
            <a:r>
              <a:rPr lang="en-US" dirty="0" err="1">
                <a:solidFill>
                  <a:schemeClr val="bg1"/>
                </a:solidFill>
              </a:rPr>
              <a:t>Dahsboards</a:t>
            </a:r>
            <a:endParaRPr lang="en-US" dirty="0">
              <a:solidFill>
                <a:schemeClr val="bg1"/>
              </a:solidFill>
            </a:endParaRPr>
          </a:p>
          <a:p>
            <a:pPr lvl="2" algn="just"/>
            <a:r>
              <a:rPr lang="en-US" dirty="0">
                <a:solidFill>
                  <a:schemeClr val="bg1"/>
                </a:solidFill>
              </a:rPr>
              <a:t>Dispone de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r>
              <a:rPr lang="en-US" dirty="0">
                <a:solidFill>
                  <a:schemeClr val="bg1"/>
                </a:solidFill>
              </a:rPr>
              <a:t> y Secrets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6.	Se </a:t>
            </a:r>
            <a:r>
              <a:rPr lang="en-US" dirty="0" err="1">
                <a:solidFill>
                  <a:schemeClr val="bg1"/>
                </a:solidFill>
              </a:rPr>
              <a:t>puede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instalar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sobre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máquina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diretamente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aunque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necesita</a:t>
            </a:r>
            <a:r>
              <a:rPr lang="en-US" dirty="0">
                <a:solidFill>
                  <a:schemeClr val="bg1"/>
                </a:solidFill>
              </a:rPr>
              <a:t> docker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7.	La </a:t>
            </a:r>
            <a:r>
              <a:rPr lang="en-US" dirty="0" err="1">
                <a:solidFill>
                  <a:schemeClr val="bg1"/>
                </a:solidFill>
              </a:rPr>
              <a:t>máquina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trabjamos</a:t>
            </a:r>
            <a:r>
              <a:rPr lang="en-US" dirty="0">
                <a:solidFill>
                  <a:schemeClr val="bg1"/>
                </a:solidFill>
              </a:rPr>
              <a:t> debe </a:t>
            </a:r>
            <a:r>
              <a:rPr lang="en-US" dirty="0" err="1">
                <a:solidFill>
                  <a:schemeClr val="bg1"/>
                </a:solidFill>
              </a:rPr>
              <a:t>tener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activada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virtualización</a:t>
            </a:r>
            <a:r>
              <a:rPr lang="en-US" dirty="0">
                <a:solidFill>
                  <a:schemeClr val="bg1"/>
                </a:solidFill>
              </a:rPr>
              <a:t> VT-x/AMD-v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A9950AD3-E0B8-491B-A327-CBBED4B9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79" y="2068065"/>
            <a:ext cx="2682245" cy="27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Minikube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873345"/>
            <a:ext cx="87386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PowerShell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1 – </a:t>
            </a:r>
            <a:r>
              <a:rPr lang="en-US" sz="2400" dirty="0" err="1">
                <a:solidFill>
                  <a:schemeClr val="bg1"/>
                </a:solidFill>
              </a:rPr>
              <a:t>Minikube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s-ES" b="1" dirty="0">
                <a:solidFill>
                  <a:schemeClr val="bg1"/>
                </a:solidFill>
              </a:rPr>
              <a:t>Despliegue de WordPress y MySQL</a:t>
            </a:r>
          </a:p>
          <a:p>
            <a:pPr algn="just"/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2 - </a:t>
            </a:r>
            <a:r>
              <a:rPr lang="es-ES" sz="2400" dirty="0" err="1">
                <a:solidFill>
                  <a:schemeClr val="bg1"/>
                </a:solidFill>
              </a:rPr>
              <a:t>Mysql</a:t>
            </a:r>
            <a:r>
              <a:rPr lang="es-ES" sz="2400" dirty="0">
                <a:solidFill>
                  <a:schemeClr val="bg1"/>
                </a:solidFill>
              </a:rPr>
              <a:t> y </a:t>
            </a:r>
            <a:r>
              <a:rPr lang="es-ES" sz="2400" dirty="0" err="1">
                <a:solidFill>
                  <a:schemeClr val="bg1"/>
                </a:solidFill>
              </a:rPr>
              <a:t>Wordpress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A9950AD3-E0B8-491B-A327-CBBED4B9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79" y="2068065"/>
            <a:ext cx="2682245" cy="27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654694"/>
            <a:ext cx="89460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OCI ( Open Container </a:t>
            </a:r>
            <a:r>
              <a:rPr lang="es-ES" dirty="0" err="1">
                <a:solidFill>
                  <a:schemeClr val="bg1"/>
                </a:solidFill>
              </a:rPr>
              <a:t>Iniciative</a:t>
            </a:r>
            <a:r>
              <a:rPr lang="es-ES" dirty="0">
                <a:solidFill>
                  <a:schemeClr val="bg1"/>
                </a:solidFill>
              </a:rPr>
              <a:t> ) que disfruta del apoyo de </a:t>
            </a:r>
            <a:r>
              <a:rPr lang="es-ES" b="1" dirty="0">
                <a:solidFill>
                  <a:schemeClr val="bg1"/>
                </a:solidFill>
              </a:rPr>
              <a:t>Linux </a:t>
            </a:r>
            <a:r>
              <a:rPr lang="es-ES" b="1" dirty="0" err="1">
                <a:solidFill>
                  <a:schemeClr val="bg1"/>
                </a:solidFill>
              </a:rPr>
              <a:t>Foundation</a:t>
            </a:r>
            <a:r>
              <a:rPr lang="es-ES" b="1" dirty="0">
                <a:solidFill>
                  <a:schemeClr val="bg1"/>
                </a:solidFill>
              </a:rPr>
              <a:t>,</a:t>
            </a:r>
            <a:r>
              <a:rPr lang="es-ES" dirty="0">
                <a:solidFill>
                  <a:schemeClr val="bg1"/>
                </a:solidFill>
              </a:rPr>
              <a:t> fue creada en respuesta a la necesidad de contar con estándares.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CoreOS </a:t>
            </a:r>
            <a:r>
              <a:rPr lang="es-ES" dirty="0" err="1">
                <a:solidFill>
                  <a:schemeClr val="bg1"/>
                </a:solidFill>
              </a:rPr>
              <a:t>rkt</a:t>
            </a:r>
            <a:r>
              <a:rPr lang="es-ES" dirty="0">
                <a:solidFill>
                  <a:schemeClr val="bg1"/>
                </a:solidFill>
              </a:rPr>
              <a:t> ( </a:t>
            </a:r>
            <a:r>
              <a:rPr lang="es-ES" dirty="0" err="1">
                <a:solidFill>
                  <a:schemeClr val="bg1"/>
                </a:solidFill>
              </a:rPr>
              <a:t>RedHat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Openshift</a:t>
            </a:r>
            <a:r>
              <a:rPr lang="es-ES" dirty="0">
                <a:solidFill>
                  <a:schemeClr val="bg1"/>
                </a:solidFill>
              </a:rPr>
              <a:t> soporta </a:t>
            </a:r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Mesos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Containerizer</a:t>
            </a:r>
            <a:r>
              <a:rPr lang="es-ES" dirty="0">
                <a:solidFill>
                  <a:schemeClr val="bg1"/>
                </a:solidFill>
              </a:rPr>
              <a:t> ( Desarrollado por Apache soporta </a:t>
            </a:r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LXC Linux </a:t>
            </a:r>
            <a:r>
              <a:rPr lang="es-ES" dirty="0" err="1">
                <a:solidFill>
                  <a:schemeClr val="bg1"/>
                </a:solidFill>
              </a:rPr>
              <a:t>Containers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OpenVZ</a:t>
            </a:r>
            <a:r>
              <a:rPr lang="es-ES" dirty="0">
                <a:solidFill>
                  <a:schemeClr val="bg1"/>
                </a:solidFill>
              </a:rPr>
              <a:t> (virtualización de contenedores)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Otros tipos de tecnologías: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Windows Server </a:t>
            </a:r>
            <a:r>
              <a:rPr lang="es-ES" dirty="0" err="1">
                <a:solidFill>
                  <a:schemeClr val="bg1"/>
                </a:solidFill>
              </a:rPr>
              <a:t>Containers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Linux </a:t>
            </a:r>
            <a:r>
              <a:rPr lang="es-ES" dirty="0" err="1">
                <a:solidFill>
                  <a:schemeClr val="bg1"/>
                </a:solidFill>
              </a:rPr>
              <a:t>VServer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Hyper</a:t>
            </a:r>
            <a:r>
              <a:rPr lang="es-ES" dirty="0">
                <a:solidFill>
                  <a:schemeClr val="bg1"/>
                </a:solidFill>
              </a:rPr>
              <a:t>-V </a:t>
            </a:r>
            <a:r>
              <a:rPr lang="es-ES" dirty="0" err="1">
                <a:solidFill>
                  <a:schemeClr val="bg1"/>
                </a:solidFill>
              </a:rPr>
              <a:t>Containers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Unikernels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Java </a:t>
            </a:r>
            <a:r>
              <a:rPr lang="es-ES" dirty="0" err="1">
                <a:solidFill>
                  <a:schemeClr val="bg1"/>
                </a:solidFill>
              </a:rPr>
              <a:t>containers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Docker?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1D470CA-8184-409E-B7CB-3935BAD66B06}"/>
              </a:ext>
            </a:extLst>
          </p:cNvPr>
          <p:cNvSpPr/>
          <p:nvPr/>
        </p:nvSpPr>
        <p:spPr>
          <a:xfrm>
            <a:off x="197371" y="6376683"/>
            <a:ext cx="84149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https://containerjournal.com/topics/container-ecosystems/5-container-alternatives-to-docker/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16123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7625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Microk8s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845065"/>
            <a:ext cx="87386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MicroK8s se entrega como un paquete de acoplamiento único que se puede instalar en 42 versiones diferentes de Linux.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Con un pequeño espacio en disco y memoria, MicroK8s proporciona una manera eficiente de empezar a usar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ya sea en el escritorio, en el servidor, en una nube o en dispositivos </a:t>
            </a:r>
            <a:r>
              <a:rPr lang="es-ES" dirty="0" err="1">
                <a:solidFill>
                  <a:schemeClr val="bg1"/>
                </a:solidFill>
              </a:rPr>
              <a:t>IoT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solución pasa por poder ejecutar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de forma local y esto es lo que podemos hacer con microk8s, que a diferencia de </a:t>
            </a:r>
            <a:r>
              <a:rPr lang="es-ES" dirty="0" err="1">
                <a:solidFill>
                  <a:schemeClr val="bg1"/>
                </a:solidFill>
              </a:rPr>
              <a:t>Minikube</a:t>
            </a:r>
            <a:r>
              <a:rPr lang="es-ES" dirty="0">
                <a:solidFill>
                  <a:schemeClr val="bg1"/>
                </a:solidFill>
              </a:rPr>
              <a:t> no requiere de una máquina virtual sino que podemos instalarlo directamente en Ubuntu como un paquete de </a:t>
            </a:r>
            <a:r>
              <a:rPr lang="es-ES" dirty="0" err="1">
                <a:solidFill>
                  <a:schemeClr val="bg1"/>
                </a:solidFill>
              </a:rPr>
              <a:t>snap</a:t>
            </a:r>
            <a:r>
              <a:rPr lang="es-ES" dirty="0">
                <a:solidFill>
                  <a:schemeClr val="bg1"/>
                </a:solidFill>
              </a:rPr>
              <a:t> para tener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corriendo en nuestra máquina en segundos y consumiendo muchos menos recursos que si levantamos un clúster</a:t>
            </a:r>
          </a:p>
          <a:p>
            <a:pPr algn="just"/>
            <a:endParaRPr lang="es-ES" sz="2400" b="1" dirty="0">
              <a:solidFill>
                <a:schemeClr val="bg1"/>
              </a:solidFill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3 - Kubernetes with MicroK8s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194CDE-4778-4C4E-AD7C-5586288C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96" y="2847975"/>
            <a:ext cx="1743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26243" y="863133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K3s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663352"/>
            <a:ext cx="87386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Es una solución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creada por </a:t>
            </a:r>
            <a:r>
              <a:rPr lang="es-ES" dirty="0" err="1">
                <a:solidFill>
                  <a:schemeClr val="bg1"/>
                </a:solidFill>
              </a:rPr>
              <a:t>Rancher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Labs</a:t>
            </a:r>
            <a:r>
              <a:rPr lang="es-ES" dirty="0">
                <a:solidFill>
                  <a:schemeClr val="bg1"/>
                </a:solidFill>
              </a:rPr>
              <a:t> que nos promete fácil instalación, pocos requisitos y un uso de </a:t>
            </a:r>
            <a:r>
              <a:rPr lang="es-ES" dirty="0" err="1">
                <a:solidFill>
                  <a:schemeClr val="bg1"/>
                </a:solidFill>
              </a:rPr>
              <a:t>memoría</a:t>
            </a:r>
            <a:r>
              <a:rPr lang="es-ES" dirty="0">
                <a:solidFill>
                  <a:schemeClr val="bg1"/>
                </a:solidFill>
              </a:rPr>
              <a:t> mínimo.</a:t>
            </a:r>
          </a:p>
          <a:p>
            <a:pPr algn="just"/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Para el planteamiento de un entorno Demo/Desarrollo esto se convierte en una gran mejora, donde la creación del entorno es compleja y requiere de muchos recursos.</a:t>
            </a:r>
          </a:p>
          <a:p>
            <a:pPr algn="just"/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Incluye tres servicios “extras” que nos van a cambiar el planteamiento inicial que usamos para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el primero es </a:t>
            </a:r>
            <a:r>
              <a:rPr lang="es-ES" dirty="0" err="1">
                <a:solidFill>
                  <a:schemeClr val="bg1"/>
                </a:solidFill>
              </a:rPr>
              <a:t>Flannel</a:t>
            </a:r>
            <a:r>
              <a:rPr lang="es-ES" dirty="0">
                <a:solidFill>
                  <a:schemeClr val="bg1"/>
                </a:solidFill>
              </a:rPr>
              <a:t> que está integrado en K3s y nos va a realizar toda la capa de gestión de red interna.</a:t>
            </a:r>
          </a:p>
          <a:p>
            <a:pPr algn="just"/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El segundo servicio es </a:t>
            </a:r>
            <a:r>
              <a:rPr lang="es-ES" dirty="0" err="1">
                <a:solidFill>
                  <a:schemeClr val="bg1"/>
                </a:solidFill>
              </a:rPr>
              <a:t>Traefik</a:t>
            </a:r>
            <a:r>
              <a:rPr lang="es-ES" dirty="0">
                <a:solidFill>
                  <a:schemeClr val="bg1"/>
                </a:solidFill>
              </a:rPr>
              <a:t>  que realiza funciones de entrada desde fuera del entorno , es un potente proxy inverso/balanceador con múltiples características que realizará las funciones de red de capa 7.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4 - k3d k3s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C64FC038-E8EA-4BCE-A5A9-A32AD3761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56" y="1870179"/>
            <a:ext cx="3657607" cy="1914148"/>
          </a:xfrm>
          <a:prstGeom prst="rect">
            <a:avLst/>
          </a:prstGeom>
        </p:spPr>
      </p:pic>
      <p:pic>
        <p:nvPicPr>
          <p:cNvPr id="8" name="Imagen 7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ED87129C-634D-4440-8252-FD05162FB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483" y="4595221"/>
            <a:ext cx="2028154" cy="4742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93F6140-8638-4D96-88C0-DCFDCFE08D05}"/>
              </a:ext>
            </a:extLst>
          </p:cNvPr>
          <p:cNvSpPr txBox="1"/>
          <p:nvPr/>
        </p:nvSpPr>
        <p:spPr>
          <a:xfrm>
            <a:off x="10427843" y="386879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endParaRPr lang="es-E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26243" y="863133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KinD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663352"/>
            <a:ext cx="8738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Kind</a:t>
            </a:r>
            <a:r>
              <a:rPr lang="es-ES" dirty="0">
                <a:solidFill>
                  <a:schemeClr val="bg1"/>
                </a:solidFill>
              </a:rPr>
              <a:t> es una herramienta para ejecutar clústeres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locales mediante los "nodos" de contenedor de Docker.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Kind</a:t>
            </a:r>
            <a:r>
              <a:rPr lang="es-ES" dirty="0">
                <a:solidFill>
                  <a:schemeClr val="bg1"/>
                </a:solidFill>
              </a:rPr>
              <a:t> se diseñó principalmente para probar el propio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pero se puede utilizar para desarrollo local o CI.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KinD</a:t>
            </a:r>
            <a:r>
              <a:rPr lang="en-US" b="1" dirty="0">
                <a:solidFill>
                  <a:schemeClr val="bg1"/>
                </a:solidFill>
              </a:rPr>
              <a:t> (Ubuntu): Single Node y </a:t>
            </a:r>
            <a:r>
              <a:rPr lang="en-US" b="1" dirty="0" err="1">
                <a:solidFill>
                  <a:schemeClr val="bg1"/>
                </a:solidFill>
              </a:rPr>
              <a:t>KinD</a:t>
            </a:r>
            <a:r>
              <a:rPr lang="en-US" b="1" dirty="0">
                <a:solidFill>
                  <a:schemeClr val="bg1"/>
                </a:solidFill>
              </a:rPr>
              <a:t> (Ubuntu): Multi Node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5 – </a:t>
            </a:r>
            <a:r>
              <a:rPr lang="en-US" sz="2400" dirty="0" err="1">
                <a:solidFill>
                  <a:schemeClr val="bg1"/>
                </a:solidFill>
              </a:rPr>
              <a:t>KinD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Desplegando</a:t>
            </a:r>
            <a:r>
              <a:rPr lang="en-US" b="1" dirty="0">
                <a:solidFill>
                  <a:schemeClr val="bg1"/>
                </a:solidFill>
              </a:rPr>
              <a:t> Jenkins: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6 - Jenkins deployment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https://kind.sigs.k8s.io/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5" descr="kind">
            <a:extLst>
              <a:ext uri="{FF2B5EF4-FFF2-40B4-BE49-F238E27FC236}">
                <a16:creationId xmlns:a16="http://schemas.microsoft.com/office/drawing/2014/main" id="{2AEE169E-50F1-4098-B8BD-26C2E7FF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185" y="2661452"/>
            <a:ext cx="2545572" cy="153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Tipos de instalaciones</a:t>
            </a:r>
          </a:p>
          <a:p>
            <a:pPr algn="ctr"/>
            <a:r>
              <a:rPr lang="es-ES" sz="2800" b="1" dirty="0">
                <a:solidFill>
                  <a:schemeClr val="bg1"/>
                </a:solidFill>
              </a:rPr>
              <a:t>Cloud ( orquestadores )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924349" y="2467233"/>
            <a:ext cx="78991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EKS </a:t>
            </a:r>
            <a:r>
              <a:rPr lang="es-ES" sz="2000" dirty="0">
                <a:solidFill>
                  <a:schemeClr val="bg1"/>
                </a:solidFill>
              </a:rPr>
              <a:t>(Amazon </a:t>
            </a:r>
            <a:r>
              <a:rPr lang="es-ES" sz="2000" dirty="0" err="1">
                <a:solidFill>
                  <a:schemeClr val="bg1"/>
                </a:solidFill>
              </a:rPr>
              <a:t>Elastic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Service)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AKS/ACI </a:t>
            </a:r>
            <a:r>
              <a:rPr lang="es-ES" sz="2000" dirty="0">
                <a:solidFill>
                  <a:schemeClr val="bg1"/>
                </a:solidFill>
              </a:rPr>
              <a:t>(Azure 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Service y Azure Container </a:t>
            </a:r>
            <a:r>
              <a:rPr lang="es-ES" sz="2000" dirty="0" err="1">
                <a:solidFill>
                  <a:schemeClr val="bg1"/>
                </a:solidFill>
              </a:rPr>
              <a:t>Instance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GKE </a:t>
            </a:r>
            <a:r>
              <a:rPr lang="es-ES" sz="2000" dirty="0">
                <a:solidFill>
                  <a:schemeClr val="bg1"/>
                </a:solidFill>
              </a:rPr>
              <a:t>(Google 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Engine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Openshift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Redhat</a:t>
            </a:r>
            <a:r>
              <a:rPr lang="es-ES" sz="2000" dirty="0">
                <a:solidFill>
                  <a:schemeClr val="bg1"/>
                </a:solidFill>
              </a:rPr>
              <a:t> – IBM)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VmWare</a:t>
            </a:r>
            <a:r>
              <a:rPr lang="es-ES" sz="2800" dirty="0">
                <a:solidFill>
                  <a:schemeClr val="bg1"/>
                </a:solidFill>
              </a:rPr>
              <a:t> Project </a:t>
            </a:r>
            <a:r>
              <a:rPr lang="es-ES" sz="2800" dirty="0" err="1">
                <a:solidFill>
                  <a:schemeClr val="bg1"/>
                </a:solidFill>
              </a:rPr>
              <a:t>Pacific</a:t>
            </a:r>
            <a:endParaRPr lang="es-ES" sz="28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Rancher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Tipos de instalaciones</a:t>
            </a:r>
          </a:p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vSphere</a:t>
            </a:r>
            <a:r>
              <a:rPr lang="es-ES" sz="2000" b="1" dirty="0">
                <a:solidFill>
                  <a:schemeClr val="bg1"/>
                </a:solidFill>
              </a:rPr>
              <a:t> Project </a:t>
            </a:r>
            <a:r>
              <a:rPr lang="es-ES" sz="2000" b="1" dirty="0" err="1">
                <a:solidFill>
                  <a:schemeClr val="bg1"/>
                </a:solidFill>
              </a:rPr>
              <a:t>Pacific</a:t>
            </a:r>
            <a:endParaRPr lang="es-ES" sz="2000" dirty="0"/>
          </a:p>
        </p:txBody>
      </p:sp>
      <p:pic>
        <p:nvPicPr>
          <p:cNvPr id="1026" name="Picture 2" descr="VMware Tanzu on Microsoft Azure">
            <a:extLst>
              <a:ext uri="{FF2B5EF4-FFF2-40B4-BE49-F238E27FC236}">
                <a16:creationId xmlns:a16="http://schemas.microsoft.com/office/drawing/2014/main" id="{5EDA6894-E028-40CC-BB20-A6B581E2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092" y="24003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071688A-91A8-41E6-B9E4-DA40EEB0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53" y="1902081"/>
            <a:ext cx="7415294" cy="384827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4BB02BB-D7B0-4BFB-90E2-355E50184199}"/>
              </a:ext>
            </a:extLst>
          </p:cNvPr>
          <p:cNvSpPr/>
          <p:nvPr/>
        </p:nvSpPr>
        <p:spPr>
          <a:xfrm>
            <a:off x="101133" y="6344238"/>
            <a:ext cx="10909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https://www.jorgedelacruz.es/2019/09/10/vmworld-vmware-anuncia-project-pacific-kubernetes-de-manera-nativa-en-vsphere/</a:t>
            </a:r>
          </a:p>
        </p:txBody>
      </p:sp>
    </p:spTree>
    <p:extLst>
      <p:ext uri="{BB962C8B-B14F-4D97-AF65-F5344CB8AC3E}">
        <p14:creationId xmlns:p14="http://schemas.microsoft.com/office/powerpoint/2010/main" val="36530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38547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52888" y="1559094"/>
            <a:ext cx="8837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7 - K3d K3s con </a:t>
            </a:r>
            <a:r>
              <a:rPr lang="es-ES" sz="2400" dirty="0" err="1">
                <a:solidFill>
                  <a:schemeClr val="bg1"/>
                </a:solidFill>
              </a:rPr>
              <a:t>Rancher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u="sng" dirty="0">
                <a:solidFill>
                  <a:schemeClr val="bg1"/>
                </a:solidFill>
              </a:rPr>
              <a:t>ACI ( Azure Container Instance ):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https://azure.microsoft.com/en-us/account/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8 - ACI – Docker</a:t>
            </a: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9 - ACI - Azure Client</a:t>
            </a:r>
          </a:p>
          <a:p>
            <a:pPr algn="just"/>
            <a:endParaRPr lang="en-US" sz="2400" u="sng" dirty="0">
              <a:solidFill>
                <a:schemeClr val="bg1"/>
              </a:solidFill>
            </a:endParaRPr>
          </a:p>
          <a:p>
            <a:pPr algn="just"/>
            <a:r>
              <a:rPr lang="en-US" sz="2400" u="sng" dirty="0">
                <a:solidFill>
                  <a:schemeClr val="bg1"/>
                </a:solidFill>
              </a:rPr>
              <a:t>AKS ( Azure Kubernetes Service ) 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https://docs.microsoft.com/es-es/azure/aks/kubernetes-walkthrough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34478214-5F2E-41E1-8A0B-9B6F7DEDA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42" y="4247798"/>
            <a:ext cx="1391461" cy="1562112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6D5EA898-90A4-4F03-BDCE-894E1FB47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68" y="2440520"/>
            <a:ext cx="2790010" cy="1467005"/>
          </a:xfrm>
          <a:prstGeom prst="rect">
            <a:avLst/>
          </a:prstGeom>
        </p:spPr>
      </p:pic>
      <p:pic>
        <p:nvPicPr>
          <p:cNvPr id="13" name="Imagen 12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240C55D1-885C-43A9-847C-D75CE4B22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96" y="1755356"/>
            <a:ext cx="2028154" cy="4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Clean</a:t>
            </a:r>
            <a:r>
              <a:rPr lang="es-ES" b="1" dirty="0">
                <a:solidFill>
                  <a:schemeClr val="bg1"/>
                </a:solidFill>
              </a:rPr>
              <a:t> up</a:t>
            </a:r>
            <a:endParaRPr lang="es-ES" dirty="0"/>
          </a:p>
          <a:p>
            <a:pPr algn="ctr"/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434155" y="1788503"/>
            <a:ext cx="78991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rm</a:t>
            </a:r>
            <a:r>
              <a:rPr lang="es-ES" dirty="0">
                <a:solidFill>
                  <a:schemeClr val="bg1"/>
                </a:solidFill>
              </a:rPr>
              <a:t> -f $(</a:t>
            </a:r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ps</a:t>
            </a:r>
            <a:r>
              <a:rPr lang="es-ES" dirty="0">
                <a:solidFill>
                  <a:schemeClr val="bg1"/>
                </a:solidFill>
              </a:rPr>
              <a:t> -</a:t>
            </a:r>
            <a:r>
              <a:rPr lang="es-ES" dirty="0" err="1">
                <a:solidFill>
                  <a:schemeClr val="bg1"/>
                </a:solidFill>
              </a:rPr>
              <a:t>qa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network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prune</a:t>
            </a:r>
            <a:r>
              <a:rPr lang="es-ES" dirty="0">
                <a:solidFill>
                  <a:schemeClr val="bg1"/>
                </a:solidFill>
              </a:rPr>
              <a:t> -f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volume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prune</a:t>
            </a:r>
            <a:r>
              <a:rPr lang="es-ES" dirty="0">
                <a:solidFill>
                  <a:schemeClr val="bg1"/>
                </a:solidFill>
              </a:rPr>
              <a:t> -f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system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prune</a:t>
            </a:r>
            <a:r>
              <a:rPr lang="es-ES" dirty="0">
                <a:solidFill>
                  <a:schemeClr val="bg1"/>
                </a:solidFill>
              </a:rPr>
              <a:t> -a -f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minikube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delete</a:t>
            </a:r>
            <a:r>
              <a:rPr lang="es-ES" dirty="0">
                <a:solidFill>
                  <a:schemeClr val="bg1"/>
                </a:solidFill>
              </a:rPr>
              <a:t> --</a:t>
            </a:r>
            <a:r>
              <a:rPr lang="es-ES" dirty="0" err="1">
                <a:solidFill>
                  <a:schemeClr val="bg1"/>
                </a:solidFill>
              </a:rPr>
              <a:t>all</a:t>
            </a:r>
            <a:r>
              <a:rPr lang="es-ES" dirty="0">
                <a:solidFill>
                  <a:schemeClr val="bg1"/>
                </a:solidFill>
              </a:rPr>
              <a:t> –</a:t>
            </a:r>
            <a:r>
              <a:rPr lang="es-ES" dirty="0" err="1">
                <a:solidFill>
                  <a:schemeClr val="bg1"/>
                </a:solidFill>
              </a:rPr>
              <a:t>purge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helm</a:t>
            </a:r>
            <a:r>
              <a:rPr lang="es-ES" dirty="0">
                <a:solidFill>
                  <a:schemeClr val="bg1"/>
                </a:solidFill>
              </a:rPr>
              <a:t> repo </a:t>
            </a:r>
            <a:r>
              <a:rPr lang="es-ES" dirty="0" err="1">
                <a:solidFill>
                  <a:schemeClr val="bg1"/>
                </a:solidFill>
              </a:rPr>
              <a:t>list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helm</a:t>
            </a:r>
            <a:r>
              <a:rPr lang="es-ES" dirty="0">
                <a:solidFill>
                  <a:schemeClr val="bg1"/>
                </a:solidFill>
              </a:rPr>
              <a:t> repo </a:t>
            </a:r>
            <a:r>
              <a:rPr lang="es-ES" dirty="0" err="1">
                <a:solidFill>
                  <a:schemeClr val="bg1"/>
                </a:solidFill>
              </a:rPr>
              <a:t>remove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rancher-latest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helm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repo </a:t>
            </a:r>
            <a:r>
              <a:rPr lang="es-ES" dirty="0" err="1">
                <a:solidFill>
                  <a:schemeClr val="bg1"/>
                </a:solidFill>
              </a:rPr>
              <a:t>rancher-latest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rancher</a:t>
            </a:r>
            <a:r>
              <a:rPr lang="es-ES" dirty="0">
                <a:solidFill>
                  <a:schemeClr val="bg1"/>
                </a:solidFill>
              </a:rPr>
              <a:t> –</a:t>
            </a:r>
            <a:r>
              <a:rPr lang="es-ES" dirty="0" err="1">
                <a:solidFill>
                  <a:schemeClr val="bg1"/>
                </a:solidFill>
              </a:rPr>
              <a:t>versions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minikube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kubernetes-cli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-Helm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curl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mysql-cli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openssh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1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E4BC7B3A-E19C-49D1-9061-568E36A77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0" b="8995"/>
          <a:stretch/>
        </p:blipFill>
        <p:spPr>
          <a:xfrm>
            <a:off x="781812" y="708998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2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025192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Docker</a:t>
            </a:r>
            <a:endParaRPr lang="es-ES" dirty="0"/>
          </a:p>
        </p:txBody>
      </p:sp>
      <p:pic>
        <p:nvPicPr>
          <p:cNvPr id="2052" name="Picture 4" descr="OO' Shipping containers 1 STACK 4 CONTAINERS Modelismo ferroviario  Edificios, túneles y puentes">
            <a:extLst>
              <a:ext uri="{FF2B5EF4-FFF2-40B4-BE49-F238E27FC236}">
                <a16:creationId xmlns:a16="http://schemas.microsoft.com/office/drawing/2014/main" id="{B26A0844-B490-43FE-8C00-357E38A8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3" y="1831060"/>
            <a:ext cx="8819218" cy="36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8D031EF-D9BF-4754-A937-05D8F0AD2182}"/>
              </a:ext>
            </a:extLst>
          </p:cNvPr>
          <p:cNvSpPr txBox="1"/>
          <p:nvPr/>
        </p:nvSpPr>
        <p:spPr>
          <a:xfrm>
            <a:off x="4034276" y="3372890"/>
            <a:ext cx="1075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vs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9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Docker-</a:t>
            </a:r>
            <a:r>
              <a:rPr lang="es-ES" sz="2800" b="1" dirty="0" err="1">
                <a:solidFill>
                  <a:schemeClr val="bg1"/>
                </a:solidFill>
              </a:rPr>
              <a:t>compose</a:t>
            </a:r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F6C6156E-3A6F-4A74-A502-25A65D82D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866" y="2363634"/>
            <a:ext cx="3233394" cy="1552938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610C92DA-CA63-4AB6-AC29-40A66744F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5" y="1959433"/>
            <a:ext cx="8226331" cy="32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Docker </a:t>
            </a:r>
            <a:r>
              <a:rPr lang="es-ES" sz="2800" b="1" dirty="0" err="1">
                <a:solidFill>
                  <a:schemeClr val="bg1"/>
                </a:solidFill>
              </a:rPr>
              <a:t>Swarm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B9B7AE-D55C-4030-90FB-A5962280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75" y="2025192"/>
            <a:ext cx="2916025" cy="2426225"/>
          </a:xfrm>
          <a:prstGeom prst="rect">
            <a:avLst/>
          </a:prstGeom>
        </p:spPr>
      </p:pic>
      <p:pic>
        <p:nvPicPr>
          <p:cNvPr id="5" name="Imagen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353F4958-1405-47CB-A84F-0B530C43C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4" y="1486583"/>
            <a:ext cx="8722936" cy="458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2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Docker </a:t>
            </a:r>
            <a:r>
              <a:rPr lang="es-ES" sz="2800" b="1" dirty="0" err="1">
                <a:solidFill>
                  <a:schemeClr val="bg1"/>
                </a:solidFill>
              </a:rPr>
              <a:t>Swarm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B9B7AE-D55C-4030-90FB-A5962280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75" y="2025192"/>
            <a:ext cx="2916025" cy="2426225"/>
          </a:xfrm>
          <a:prstGeom prst="rect">
            <a:avLst/>
          </a:prstGeom>
        </p:spPr>
      </p:pic>
      <p:pic>
        <p:nvPicPr>
          <p:cNvPr id="1026" name="Picture 2" descr="configuration">
            <a:extLst>
              <a:ext uri="{FF2B5EF4-FFF2-40B4-BE49-F238E27FC236}">
                <a16:creationId xmlns:a16="http://schemas.microsoft.com/office/drawing/2014/main" id="{AD99EF0B-F1D8-426C-A64A-70819528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50" y="1504470"/>
            <a:ext cx="5646657" cy="44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una imagen?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CF5AAA-6C01-44F0-911E-CF3341599897}"/>
              </a:ext>
            </a:extLst>
          </p:cNvPr>
          <p:cNvSpPr/>
          <p:nvPr/>
        </p:nvSpPr>
        <p:spPr>
          <a:xfrm>
            <a:off x="543037" y="1920239"/>
            <a:ext cx="7467600" cy="301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8F5DF1-2651-4855-8544-DB3B0F817E19}"/>
              </a:ext>
            </a:extLst>
          </p:cNvPr>
          <p:cNvSpPr/>
          <p:nvPr/>
        </p:nvSpPr>
        <p:spPr>
          <a:xfrm>
            <a:off x="1197205" y="4138367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1 - FROM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53978D-B44A-4294-97B0-39A4B07985E5}"/>
              </a:ext>
            </a:extLst>
          </p:cNvPr>
          <p:cNvSpPr/>
          <p:nvPr/>
        </p:nvSpPr>
        <p:spPr>
          <a:xfrm>
            <a:off x="1197205" y="320573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2 - RUN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F21397-7092-4E9D-9FB8-27F70C158F19}"/>
              </a:ext>
            </a:extLst>
          </p:cNvPr>
          <p:cNvSpPr/>
          <p:nvPr/>
        </p:nvSpPr>
        <p:spPr>
          <a:xfrm>
            <a:off x="1197205" y="227310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3 - CMD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F9C18A13-2A60-48A6-8E19-274E73CB5044}"/>
              </a:ext>
            </a:extLst>
          </p:cNvPr>
          <p:cNvSpPr/>
          <p:nvPr/>
        </p:nvSpPr>
        <p:spPr>
          <a:xfrm>
            <a:off x="8234733" y="1936621"/>
            <a:ext cx="315378" cy="3017520"/>
          </a:xfrm>
          <a:prstGeom prst="rightBrace">
            <a:avLst>
              <a:gd name="adj1" fmla="val 60068"/>
              <a:gd name="adj2" fmla="val 49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217CCC-0A6C-4D33-90D6-75D5CEBD74C0}"/>
              </a:ext>
            </a:extLst>
          </p:cNvPr>
          <p:cNvSpPr txBox="1"/>
          <p:nvPr/>
        </p:nvSpPr>
        <p:spPr>
          <a:xfrm>
            <a:off x="8550112" y="32443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</a:t>
            </a:r>
          </a:p>
        </p:txBody>
      </p:sp>
    </p:spTree>
    <p:extLst>
      <p:ext uri="{BB962C8B-B14F-4D97-AF65-F5344CB8AC3E}">
        <p14:creationId xmlns:p14="http://schemas.microsoft.com/office/powerpoint/2010/main" val="386548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3666</TotalTime>
  <Words>2276</Words>
  <Application>Microsoft Office PowerPoint</Application>
  <PresentationFormat>Panorámica</PresentationFormat>
  <Paragraphs>439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1" baseType="lpstr">
      <vt:lpstr>Arial</vt:lpstr>
      <vt:lpstr>Corbel</vt:lpstr>
      <vt:lpstr>Wingdings 2</vt:lpstr>
      <vt:lpstr>Marco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Varo, Antonio</dc:creator>
  <cp:lastModifiedBy>Varo, Antonio</cp:lastModifiedBy>
  <cp:revision>276</cp:revision>
  <dcterms:created xsi:type="dcterms:W3CDTF">2021-04-09T12:24:52Z</dcterms:created>
  <dcterms:modified xsi:type="dcterms:W3CDTF">2021-04-20T11:10:14Z</dcterms:modified>
</cp:coreProperties>
</file>