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57" r:id="rId6"/>
    <p:sldId id="258" r:id="rId7"/>
    <p:sldId id="259" r:id="rId8"/>
    <p:sldId id="262" r:id="rId9"/>
    <p:sldId id="261" r:id="rId10"/>
    <p:sldId id="263" r:id="rId11"/>
    <p:sldId id="264" r:id="rId12"/>
    <p:sldId id="266" r:id="rId13"/>
    <p:sldId id="267" r:id="rId14"/>
    <p:sldId id="268" r:id="rId15"/>
    <p:sldId id="265" r:id="rId16"/>
    <p:sldId id="260" r:id="rId17"/>
    <p:sldId id="269"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1" autoAdjust="0"/>
    <p:restoredTop sz="70324" autoAdjust="0"/>
  </p:normalViewPr>
  <p:slideViewPr>
    <p:cSldViewPr snapToGrid="0">
      <p:cViewPr varScale="1">
        <p:scale>
          <a:sx n="76" d="100"/>
          <a:sy n="76" d="100"/>
        </p:scale>
        <p:origin x="1656" y="6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5AAE04-2DB9-4984-94F8-80FB37DA0E01}" type="doc">
      <dgm:prSet loTypeId="urn:microsoft.com/office/officeart/2005/8/layout/chevron1" loCatId="process" qsTypeId="urn:microsoft.com/office/officeart/2005/8/quickstyle/simple1" qsCatId="simple" csTypeId="urn:microsoft.com/office/officeart/2005/8/colors/accent3_5" csCatId="accent3" phldr="1"/>
      <dgm:spPr/>
    </dgm:pt>
    <dgm:pt modelId="{8BB56D88-E9E7-430B-A7D4-1D5AE5B406FE}">
      <dgm:prSet phldrT="[Text]"/>
      <dgm:spPr/>
      <dgm:t>
        <a:bodyPr/>
        <a:lstStyle/>
        <a:p>
          <a:r>
            <a:rPr lang="en-US" dirty="0"/>
            <a:t>Stage 1</a:t>
          </a:r>
        </a:p>
      </dgm:t>
    </dgm:pt>
    <dgm:pt modelId="{C41C921F-EB54-4DBA-88EB-EF97AD3C5B4F}" type="parTrans" cxnId="{01873303-7AED-4784-97C7-176AF2C30052}">
      <dgm:prSet/>
      <dgm:spPr/>
      <dgm:t>
        <a:bodyPr/>
        <a:lstStyle/>
        <a:p>
          <a:endParaRPr lang="en-US"/>
        </a:p>
      </dgm:t>
    </dgm:pt>
    <dgm:pt modelId="{E63812FE-A28D-449F-BE3B-50E3BC3E7B3C}" type="sibTrans" cxnId="{01873303-7AED-4784-97C7-176AF2C30052}">
      <dgm:prSet/>
      <dgm:spPr/>
      <dgm:t>
        <a:bodyPr/>
        <a:lstStyle/>
        <a:p>
          <a:endParaRPr lang="en-US"/>
        </a:p>
      </dgm:t>
    </dgm:pt>
    <dgm:pt modelId="{4E43A61F-0E7E-456B-B9BC-A1EA64EB5957}">
      <dgm:prSet phldrT="[Text]"/>
      <dgm:spPr/>
      <dgm:t>
        <a:bodyPr/>
        <a:lstStyle/>
        <a:p>
          <a:r>
            <a:rPr lang="en-US" dirty="0"/>
            <a:t>Stage 2</a:t>
          </a:r>
        </a:p>
      </dgm:t>
    </dgm:pt>
    <dgm:pt modelId="{E2426F4C-8E84-4F7B-9253-CE75B7374E5A}" type="parTrans" cxnId="{27ACC12F-2904-4E24-BDC7-7D6CF1034C6B}">
      <dgm:prSet/>
      <dgm:spPr/>
      <dgm:t>
        <a:bodyPr/>
        <a:lstStyle/>
        <a:p>
          <a:endParaRPr lang="en-US"/>
        </a:p>
      </dgm:t>
    </dgm:pt>
    <dgm:pt modelId="{6739E443-9EAD-4218-97CE-8EF0CB202AA9}" type="sibTrans" cxnId="{27ACC12F-2904-4E24-BDC7-7D6CF1034C6B}">
      <dgm:prSet/>
      <dgm:spPr/>
      <dgm:t>
        <a:bodyPr/>
        <a:lstStyle/>
        <a:p>
          <a:endParaRPr lang="en-US"/>
        </a:p>
      </dgm:t>
    </dgm:pt>
    <dgm:pt modelId="{95D57908-2A15-479F-8BDE-AC5F24EA1DD1}">
      <dgm:prSet phldrT="[Text]"/>
      <dgm:spPr/>
      <dgm:t>
        <a:bodyPr anchor="ctr"/>
        <a:lstStyle/>
        <a:p>
          <a:r>
            <a:rPr lang="en-US" dirty="0"/>
            <a:t>Stage 3</a:t>
          </a:r>
        </a:p>
      </dgm:t>
    </dgm:pt>
    <dgm:pt modelId="{44A2AC14-E55F-4402-BB6A-F22309205241}" type="parTrans" cxnId="{E231136C-FF74-40E0-9F3C-D8EEEF50E31E}">
      <dgm:prSet/>
      <dgm:spPr/>
      <dgm:t>
        <a:bodyPr/>
        <a:lstStyle/>
        <a:p>
          <a:endParaRPr lang="en-US"/>
        </a:p>
      </dgm:t>
    </dgm:pt>
    <dgm:pt modelId="{8080B8D0-7910-45AE-8CD4-532E25B51B83}" type="sibTrans" cxnId="{E231136C-FF74-40E0-9F3C-D8EEEF50E31E}">
      <dgm:prSet/>
      <dgm:spPr/>
      <dgm:t>
        <a:bodyPr/>
        <a:lstStyle/>
        <a:p>
          <a:endParaRPr lang="en-US"/>
        </a:p>
      </dgm:t>
    </dgm:pt>
    <dgm:pt modelId="{EB0F839C-C142-4C43-87B6-3B6232261406}">
      <dgm:prSet phldrT="[Text]"/>
      <dgm:spPr/>
      <dgm:t>
        <a:bodyPr/>
        <a:lstStyle/>
        <a:p>
          <a:r>
            <a:rPr lang="en-US" dirty="0"/>
            <a:t>Stage 4</a:t>
          </a:r>
        </a:p>
      </dgm:t>
    </dgm:pt>
    <dgm:pt modelId="{5EF70C74-A7D9-438A-825E-D912B4CDF059}" type="parTrans" cxnId="{BAC52525-1B3F-451D-B632-443B135DA789}">
      <dgm:prSet/>
      <dgm:spPr/>
      <dgm:t>
        <a:bodyPr/>
        <a:lstStyle/>
        <a:p>
          <a:endParaRPr lang="en-US"/>
        </a:p>
      </dgm:t>
    </dgm:pt>
    <dgm:pt modelId="{7E9B5B31-6A4F-46CB-9C9F-B885443337E0}" type="sibTrans" cxnId="{BAC52525-1B3F-451D-B632-443B135DA789}">
      <dgm:prSet/>
      <dgm:spPr/>
      <dgm:t>
        <a:bodyPr/>
        <a:lstStyle/>
        <a:p>
          <a:endParaRPr lang="en-US"/>
        </a:p>
      </dgm:t>
    </dgm:pt>
    <dgm:pt modelId="{64484777-4B0B-4933-BFD4-0D7C30AA68F5}" type="pres">
      <dgm:prSet presAssocID="{C15AAE04-2DB9-4984-94F8-80FB37DA0E01}" presName="Name0" presStyleCnt="0">
        <dgm:presLayoutVars>
          <dgm:dir/>
          <dgm:animLvl val="lvl"/>
          <dgm:resizeHandles val="exact"/>
        </dgm:presLayoutVars>
      </dgm:prSet>
      <dgm:spPr/>
    </dgm:pt>
    <dgm:pt modelId="{8704DCE8-CF4E-4E2E-A1FB-4088AFB7C669}" type="pres">
      <dgm:prSet presAssocID="{8BB56D88-E9E7-430B-A7D4-1D5AE5B406FE}" presName="parTxOnly" presStyleLbl="node1" presStyleIdx="0" presStyleCnt="4">
        <dgm:presLayoutVars>
          <dgm:chMax val="0"/>
          <dgm:chPref val="0"/>
          <dgm:bulletEnabled val="1"/>
        </dgm:presLayoutVars>
      </dgm:prSet>
      <dgm:spPr/>
    </dgm:pt>
    <dgm:pt modelId="{8A8DAC00-DE93-4A00-838F-B2FC1F1C5266}" type="pres">
      <dgm:prSet presAssocID="{E63812FE-A28D-449F-BE3B-50E3BC3E7B3C}" presName="parTxOnlySpace" presStyleCnt="0"/>
      <dgm:spPr/>
    </dgm:pt>
    <dgm:pt modelId="{843063A4-B3AE-4228-ADE0-84BF4CE73B2A}" type="pres">
      <dgm:prSet presAssocID="{4E43A61F-0E7E-456B-B9BC-A1EA64EB5957}" presName="parTxOnly" presStyleLbl="node1" presStyleIdx="1" presStyleCnt="4">
        <dgm:presLayoutVars>
          <dgm:chMax val="0"/>
          <dgm:chPref val="0"/>
          <dgm:bulletEnabled val="1"/>
        </dgm:presLayoutVars>
      </dgm:prSet>
      <dgm:spPr/>
    </dgm:pt>
    <dgm:pt modelId="{EE75A389-B8FA-462A-AF11-3BE9F156500C}" type="pres">
      <dgm:prSet presAssocID="{6739E443-9EAD-4218-97CE-8EF0CB202AA9}" presName="parTxOnlySpace" presStyleCnt="0"/>
      <dgm:spPr/>
    </dgm:pt>
    <dgm:pt modelId="{E3B29145-28D7-4D99-BFB0-4934CA6ADE14}" type="pres">
      <dgm:prSet presAssocID="{95D57908-2A15-479F-8BDE-AC5F24EA1DD1}" presName="parTxOnly" presStyleLbl="node1" presStyleIdx="2" presStyleCnt="4">
        <dgm:presLayoutVars>
          <dgm:chMax val="0"/>
          <dgm:chPref val="0"/>
          <dgm:bulletEnabled val="1"/>
        </dgm:presLayoutVars>
      </dgm:prSet>
      <dgm:spPr/>
    </dgm:pt>
    <dgm:pt modelId="{9030E0E6-5EB9-4B48-B887-C439BBC90B96}" type="pres">
      <dgm:prSet presAssocID="{8080B8D0-7910-45AE-8CD4-532E25B51B83}" presName="parTxOnlySpace" presStyleCnt="0"/>
      <dgm:spPr/>
    </dgm:pt>
    <dgm:pt modelId="{3754E73A-CABF-4C31-B8FE-4DA3E0B3D47C}" type="pres">
      <dgm:prSet presAssocID="{EB0F839C-C142-4C43-87B6-3B6232261406}" presName="parTxOnly" presStyleLbl="node1" presStyleIdx="3" presStyleCnt="4">
        <dgm:presLayoutVars>
          <dgm:chMax val="0"/>
          <dgm:chPref val="0"/>
          <dgm:bulletEnabled val="1"/>
        </dgm:presLayoutVars>
      </dgm:prSet>
      <dgm:spPr/>
    </dgm:pt>
  </dgm:ptLst>
  <dgm:cxnLst>
    <dgm:cxn modelId="{01873303-7AED-4784-97C7-176AF2C30052}" srcId="{C15AAE04-2DB9-4984-94F8-80FB37DA0E01}" destId="{8BB56D88-E9E7-430B-A7D4-1D5AE5B406FE}" srcOrd="0" destOrd="0" parTransId="{C41C921F-EB54-4DBA-88EB-EF97AD3C5B4F}" sibTransId="{E63812FE-A28D-449F-BE3B-50E3BC3E7B3C}"/>
    <dgm:cxn modelId="{54807C06-C594-493D-9AAB-0CDC1F51A633}" type="presOf" srcId="{C15AAE04-2DB9-4984-94F8-80FB37DA0E01}" destId="{64484777-4B0B-4933-BFD4-0D7C30AA68F5}" srcOrd="0" destOrd="0" presId="urn:microsoft.com/office/officeart/2005/8/layout/chevron1"/>
    <dgm:cxn modelId="{BAC52525-1B3F-451D-B632-443B135DA789}" srcId="{C15AAE04-2DB9-4984-94F8-80FB37DA0E01}" destId="{EB0F839C-C142-4C43-87B6-3B6232261406}" srcOrd="3" destOrd="0" parTransId="{5EF70C74-A7D9-438A-825E-D912B4CDF059}" sibTransId="{7E9B5B31-6A4F-46CB-9C9F-B885443337E0}"/>
    <dgm:cxn modelId="{27ACC12F-2904-4E24-BDC7-7D6CF1034C6B}" srcId="{C15AAE04-2DB9-4984-94F8-80FB37DA0E01}" destId="{4E43A61F-0E7E-456B-B9BC-A1EA64EB5957}" srcOrd="1" destOrd="0" parTransId="{E2426F4C-8E84-4F7B-9253-CE75B7374E5A}" sibTransId="{6739E443-9EAD-4218-97CE-8EF0CB202AA9}"/>
    <dgm:cxn modelId="{C597F369-E5EF-4D8C-8C0C-B30DEDBAACF1}" type="presOf" srcId="{4E43A61F-0E7E-456B-B9BC-A1EA64EB5957}" destId="{843063A4-B3AE-4228-ADE0-84BF4CE73B2A}" srcOrd="0" destOrd="0" presId="urn:microsoft.com/office/officeart/2005/8/layout/chevron1"/>
    <dgm:cxn modelId="{E231136C-FF74-40E0-9F3C-D8EEEF50E31E}" srcId="{C15AAE04-2DB9-4984-94F8-80FB37DA0E01}" destId="{95D57908-2A15-479F-8BDE-AC5F24EA1DD1}" srcOrd="2" destOrd="0" parTransId="{44A2AC14-E55F-4402-BB6A-F22309205241}" sibTransId="{8080B8D0-7910-45AE-8CD4-532E25B51B83}"/>
    <dgm:cxn modelId="{47A30850-37BB-4096-9FFA-9F64AE5F931B}" type="presOf" srcId="{95D57908-2A15-479F-8BDE-AC5F24EA1DD1}" destId="{E3B29145-28D7-4D99-BFB0-4934CA6ADE14}" srcOrd="0" destOrd="0" presId="urn:microsoft.com/office/officeart/2005/8/layout/chevron1"/>
    <dgm:cxn modelId="{9C16FD50-0317-461C-AC51-423B38B5BFBB}" type="presOf" srcId="{EB0F839C-C142-4C43-87B6-3B6232261406}" destId="{3754E73A-CABF-4C31-B8FE-4DA3E0B3D47C}" srcOrd="0" destOrd="0" presId="urn:microsoft.com/office/officeart/2005/8/layout/chevron1"/>
    <dgm:cxn modelId="{F0EC928F-F238-45F2-88A2-B7F6D088539F}" type="presOf" srcId="{8BB56D88-E9E7-430B-A7D4-1D5AE5B406FE}" destId="{8704DCE8-CF4E-4E2E-A1FB-4088AFB7C669}" srcOrd="0" destOrd="0" presId="urn:microsoft.com/office/officeart/2005/8/layout/chevron1"/>
    <dgm:cxn modelId="{6E27A233-3BC5-4BAF-96E4-45327D32840F}" type="presParOf" srcId="{64484777-4B0B-4933-BFD4-0D7C30AA68F5}" destId="{8704DCE8-CF4E-4E2E-A1FB-4088AFB7C669}" srcOrd="0" destOrd="0" presId="urn:microsoft.com/office/officeart/2005/8/layout/chevron1"/>
    <dgm:cxn modelId="{1771A69D-1E43-438A-89E1-260D18E3F6D5}" type="presParOf" srcId="{64484777-4B0B-4933-BFD4-0D7C30AA68F5}" destId="{8A8DAC00-DE93-4A00-838F-B2FC1F1C5266}" srcOrd="1" destOrd="0" presId="urn:microsoft.com/office/officeart/2005/8/layout/chevron1"/>
    <dgm:cxn modelId="{25EDA3B2-5DA1-4F17-B735-A90CB8B6820D}" type="presParOf" srcId="{64484777-4B0B-4933-BFD4-0D7C30AA68F5}" destId="{843063A4-B3AE-4228-ADE0-84BF4CE73B2A}" srcOrd="2" destOrd="0" presId="urn:microsoft.com/office/officeart/2005/8/layout/chevron1"/>
    <dgm:cxn modelId="{B2D9FC06-552A-4DC1-87E4-60189478479B}" type="presParOf" srcId="{64484777-4B0B-4933-BFD4-0D7C30AA68F5}" destId="{EE75A389-B8FA-462A-AF11-3BE9F156500C}" srcOrd="3" destOrd="0" presId="urn:microsoft.com/office/officeart/2005/8/layout/chevron1"/>
    <dgm:cxn modelId="{37F62CCD-E726-48E7-9A0F-A54FC15CE3E0}" type="presParOf" srcId="{64484777-4B0B-4933-BFD4-0D7C30AA68F5}" destId="{E3B29145-28D7-4D99-BFB0-4934CA6ADE14}" srcOrd="4" destOrd="0" presId="urn:microsoft.com/office/officeart/2005/8/layout/chevron1"/>
    <dgm:cxn modelId="{26479C71-6CBD-48B9-9B04-80427EAFCE2E}" type="presParOf" srcId="{64484777-4B0B-4933-BFD4-0D7C30AA68F5}" destId="{9030E0E6-5EB9-4B48-B887-C439BBC90B96}" srcOrd="5" destOrd="0" presId="urn:microsoft.com/office/officeart/2005/8/layout/chevron1"/>
    <dgm:cxn modelId="{B7252841-1462-4052-A7EF-AF3907F89B36}" type="presParOf" srcId="{64484777-4B0B-4933-BFD4-0D7C30AA68F5}" destId="{3754E73A-CABF-4C31-B8FE-4DA3E0B3D47C}" srcOrd="6"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8A9964-9CFC-4C41-BFC7-B3CFE21200FE}" type="doc">
      <dgm:prSet loTypeId="urn:microsoft.com/office/officeart/2005/8/layout/default" loCatId="list" qsTypeId="urn:microsoft.com/office/officeart/2005/8/quickstyle/simple1" qsCatId="simple" csTypeId="urn:microsoft.com/office/officeart/2005/8/colors/accent3_5" csCatId="accent3" phldr="1"/>
      <dgm:spPr/>
      <dgm:t>
        <a:bodyPr/>
        <a:lstStyle/>
        <a:p>
          <a:endParaRPr lang="en-US"/>
        </a:p>
      </dgm:t>
    </dgm:pt>
    <dgm:pt modelId="{AC7DFF3C-C4B2-428A-87C4-B0DABD7866C9}">
      <dgm:prSet phldrT="[Text]" custT="1"/>
      <dgm:spPr/>
      <dgm:t>
        <a:bodyPr/>
        <a:lstStyle/>
        <a:p>
          <a:r>
            <a:rPr lang="en-US" sz="2000" i="1" dirty="0"/>
            <a:t>Apr. 12 – Apr. 18</a:t>
          </a:r>
        </a:p>
        <a:p>
          <a:r>
            <a:rPr lang="en-US" sz="1800" i="0" dirty="0"/>
            <a:t>- Finalize Testing </a:t>
          </a:r>
        </a:p>
        <a:p>
          <a:r>
            <a:rPr lang="en-US" sz="1800" i="0" dirty="0"/>
            <a:t>- Finish User Manual</a:t>
          </a:r>
        </a:p>
        <a:p>
          <a:r>
            <a:rPr lang="en-US" sz="1800" i="0" dirty="0"/>
            <a:t>- Finish GUI</a:t>
          </a:r>
        </a:p>
        <a:p>
          <a:r>
            <a:rPr lang="en-US" sz="1800" i="0" dirty="0"/>
            <a:t>- Finalize Technical Paper</a:t>
          </a:r>
        </a:p>
        <a:p>
          <a:endParaRPr lang="en-US" sz="900" i="0" dirty="0"/>
        </a:p>
        <a:p>
          <a:endParaRPr lang="en-US" sz="1100" i="0" dirty="0"/>
        </a:p>
        <a:p>
          <a:endParaRPr lang="en-US" sz="1800" i="0" dirty="0"/>
        </a:p>
        <a:p>
          <a:endParaRPr lang="en-US" sz="1800" i="0" dirty="0"/>
        </a:p>
        <a:p>
          <a:endParaRPr lang="en-US" sz="1800" i="0" dirty="0"/>
        </a:p>
      </dgm:t>
    </dgm:pt>
    <dgm:pt modelId="{84A1392E-348F-4FE1-AFAE-D8ABE1DC9E27}" type="parTrans" cxnId="{7C622A88-E843-44D5-9EA7-682648624BD3}">
      <dgm:prSet/>
      <dgm:spPr/>
      <dgm:t>
        <a:bodyPr/>
        <a:lstStyle/>
        <a:p>
          <a:endParaRPr lang="en-US"/>
        </a:p>
      </dgm:t>
    </dgm:pt>
    <dgm:pt modelId="{C9FD50FF-9247-464A-9950-103B7DCBF34A}" type="sibTrans" cxnId="{7C622A88-E843-44D5-9EA7-682648624BD3}">
      <dgm:prSet/>
      <dgm:spPr/>
      <dgm:t>
        <a:bodyPr/>
        <a:lstStyle/>
        <a:p>
          <a:endParaRPr lang="en-US"/>
        </a:p>
      </dgm:t>
    </dgm:pt>
    <dgm:pt modelId="{FD6E6B59-0507-49A6-90FB-FA0F8C3DA19A}">
      <dgm:prSet phldrT="[Text]" custT="1"/>
      <dgm:spPr/>
      <dgm:t>
        <a:bodyPr/>
        <a:lstStyle/>
        <a:p>
          <a:r>
            <a:rPr lang="en-US" sz="2000" i="1" dirty="0"/>
            <a:t>Feb. 16 – Mar. 7</a:t>
          </a:r>
        </a:p>
        <a:p>
          <a:endParaRPr lang="en-US" sz="100" i="1" dirty="0"/>
        </a:p>
        <a:p>
          <a:r>
            <a:rPr lang="en-US" sz="1800" dirty="0"/>
            <a:t>- Begin software development phase and create initial prototype.</a:t>
          </a:r>
        </a:p>
        <a:p>
          <a:endParaRPr lang="en-US" sz="300" dirty="0"/>
        </a:p>
        <a:p>
          <a:r>
            <a:rPr lang="en-US" sz="1800" dirty="0"/>
            <a:t>- Continue looking/curating datasets. Create my own if I must.</a:t>
          </a:r>
        </a:p>
        <a:p>
          <a:endParaRPr lang="en-US" sz="400" dirty="0"/>
        </a:p>
        <a:p>
          <a:r>
            <a:rPr lang="en-US" sz="1800" dirty="0"/>
            <a:t>- Start with LSTM model and GPT model</a:t>
          </a:r>
        </a:p>
        <a:p>
          <a:endParaRPr lang="en-US" sz="1200" dirty="0"/>
        </a:p>
      </dgm:t>
    </dgm:pt>
    <dgm:pt modelId="{87BD5E36-50D2-4142-821C-2EE178D9023D}" type="parTrans" cxnId="{BCF3BDD1-114D-4DDF-AF28-D01063845C91}">
      <dgm:prSet/>
      <dgm:spPr/>
      <dgm:t>
        <a:bodyPr/>
        <a:lstStyle/>
        <a:p>
          <a:endParaRPr lang="en-US"/>
        </a:p>
      </dgm:t>
    </dgm:pt>
    <dgm:pt modelId="{971394EE-AC11-45AD-B806-2EA50FF610E6}" type="sibTrans" cxnId="{BCF3BDD1-114D-4DDF-AF28-D01063845C91}">
      <dgm:prSet/>
      <dgm:spPr/>
      <dgm:t>
        <a:bodyPr/>
        <a:lstStyle/>
        <a:p>
          <a:endParaRPr lang="en-US"/>
        </a:p>
      </dgm:t>
    </dgm:pt>
    <dgm:pt modelId="{963BAC9C-F2B8-4786-A8C7-CBF212B3B7C1}">
      <dgm:prSet phldrT="[Text]" custT="1"/>
      <dgm:spPr/>
      <dgm:t>
        <a:bodyPr/>
        <a:lstStyle/>
        <a:p>
          <a:r>
            <a:rPr lang="en-US" sz="2000" i="1" dirty="0"/>
            <a:t>Mar. 8 – Apr. 11</a:t>
          </a:r>
        </a:p>
        <a:p>
          <a:r>
            <a:rPr lang="en-US" sz="1800" i="0" dirty="0"/>
            <a:t>- Continue with Transformer Model and finish implementing other APIs.</a:t>
          </a:r>
        </a:p>
        <a:p>
          <a:r>
            <a:rPr lang="en-US" sz="1800" i="0" dirty="0"/>
            <a:t>- Create a method to generate report and send it to user.</a:t>
          </a:r>
        </a:p>
        <a:p>
          <a:r>
            <a:rPr lang="en-US" sz="1800" i="0" dirty="0"/>
            <a:t>- Finalize Dataset, finish up any fine-tuning, and begin testing</a:t>
          </a:r>
        </a:p>
        <a:p>
          <a:endParaRPr lang="en-US" sz="1200" i="0" dirty="0"/>
        </a:p>
      </dgm:t>
    </dgm:pt>
    <dgm:pt modelId="{97222DDF-2B20-4871-AA31-9FE116DEC5F7}" type="parTrans" cxnId="{E461FA27-BFE2-4DE1-B5E9-5C620E657F5B}">
      <dgm:prSet/>
      <dgm:spPr/>
      <dgm:t>
        <a:bodyPr/>
        <a:lstStyle/>
        <a:p>
          <a:endParaRPr lang="en-US"/>
        </a:p>
      </dgm:t>
    </dgm:pt>
    <dgm:pt modelId="{4ECB7CCE-683D-43FF-BA7D-B83B04D3C202}" type="sibTrans" cxnId="{E461FA27-BFE2-4DE1-B5E9-5C620E657F5B}">
      <dgm:prSet/>
      <dgm:spPr/>
      <dgm:t>
        <a:bodyPr/>
        <a:lstStyle/>
        <a:p>
          <a:endParaRPr lang="en-US"/>
        </a:p>
      </dgm:t>
    </dgm:pt>
    <dgm:pt modelId="{876FCF2A-689A-4046-9A29-B1774DB6E3B5}">
      <dgm:prSet phldrT="[Text]" custT="1"/>
      <dgm:spPr/>
      <dgm:t>
        <a:bodyPr/>
        <a:lstStyle/>
        <a:p>
          <a:r>
            <a:rPr lang="en-US" sz="2000" i="1" dirty="0"/>
            <a:t>Feb. 1 – Feb. 15 </a:t>
          </a:r>
        </a:p>
        <a:p>
          <a:r>
            <a:rPr lang="en-US" sz="2700" dirty="0"/>
            <a:t>- </a:t>
          </a:r>
          <a:r>
            <a:rPr lang="en-US" sz="1800" dirty="0"/>
            <a:t>Create abstract and research different AI models.</a:t>
          </a:r>
        </a:p>
        <a:p>
          <a:r>
            <a:rPr lang="en-US" sz="1800" dirty="0"/>
            <a:t>- Research TensorFlow, Pandas, Sci-Kit Learn, Open AI API and other relevant tech documentations</a:t>
          </a:r>
        </a:p>
        <a:p>
          <a:r>
            <a:rPr lang="en-US" sz="1800" dirty="0"/>
            <a:t>- Begin looking for datasets</a:t>
          </a:r>
        </a:p>
      </dgm:t>
    </dgm:pt>
    <dgm:pt modelId="{A1C03022-561B-4059-818E-7BF60A270A0B}" type="sibTrans" cxnId="{206544F0-BFD2-4057-9B1C-477F5939C820}">
      <dgm:prSet/>
      <dgm:spPr/>
      <dgm:t>
        <a:bodyPr/>
        <a:lstStyle/>
        <a:p>
          <a:endParaRPr lang="en-US"/>
        </a:p>
      </dgm:t>
    </dgm:pt>
    <dgm:pt modelId="{9ADC14D1-05ED-4FD2-9575-56971B669BC2}" type="parTrans" cxnId="{206544F0-BFD2-4057-9B1C-477F5939C820}">
      <dgm:prSet/>
      <dgm:spPr/>
      <dgm:t>
        <a:bodyPr/>
        <a:lstStyle/>
        <a:p>
          <a:endParaRPr lang="en-US"/>
        </a:p>
      </dgm:t>
    </dgm:pt>
    <dgm:pt modelId="{4394A8D0-8E5F-4980-B964-CDA8262F1918}" type="pres">
      <dgm:prSet presAssocID="{EA8A9964-9CFC-4C41-BFC7-B3CFE21200FE}" presName="diagram" presStyleCnt="0">
        <dgm:presLayoutVars>
          <dgm:dir/>
          <dgm:resizeHandles val="exact"/>
        </dgm:presLayoutVars>
      </dgm:prSet>
      <dgm:spPr/>
    </dgm:pt>
    <dgm:pt modelId="{379FFDD1-8011-4EC4-AAA0-F018383E2042}" type="pres">
      <dgm:prSet presAssocID="{876FCF2A-689A-4046-9A29-B1774DB6E3B5}" presName="node" presStyleLbl="node1" presStyleIdx="0" presStyleCnt="4" custScaleX="94344" custScaleY="251445">
        <dgm:presLayoutVars>
          <dgm:bulletEnabled val="1"/>
        </dgm:presLayoutVars>
      </dgm:prSet>
      <dgm:spPr/>
    </dgm:pt>
    <dgm:pt modelId="{7B6A72FA-E9A9-4F19-BC7F-3D097865D560}" type="pres">
      <dgm:prSet presAssocID="{A1C03022-561B-4059-818E-7BF60A270A0B}" presName="sibTrans" presStyleCnt="0"/>
      <dgm:spPr/>
    </dgm:pt>
    <dgm:pt modelId="{D9F24FD5-2D25-490C-B543-05BFFB62121B}" type="pres">
      <dgm:prSet presAssocID="{FD6E6B59-0507-49A6-90FB-FA0F8C3DA19A}" presName="node" presStyleLbl="node1" presStyleIdx="1" presStyleCnt="4" custScaleY="249877">
        <dgm:presLayoutVars>
          <dgm:bulletEnabled val="1"/>
        </dgm:presLayoutVars>
      </dgm:prSet>
      <dgm:spPr/>
    </dgm:pt>
    <dgm:pt modelId="{3FF51D85-9888-4903-A20E-85E343D2F679}" type="pres">
      <dgm:prSet presAssocID="{971394EE-AC11-45AD-B806-2EA50FF610E6}" presName="sibTrans" presStyleCnt="0"/>
      <dgm:spPr/>
    </dgm:pt>
    <dgm:pt modelId="{C4C9EB95-1690-45FF-8F9E-05585BCCDEFD}" type="pres">
      <dgm:prSet presAssocID="{963BAC9C-F2B8-4786-A8C7-CBF212B3B7C1}" presName="node" presStyleLbl="node1" presStyleIdx="2" presStyleCnt="4" custScaleY="249877">
        <dgm:presLayoutVars>
          <dgm:bulletEnabled val="1"/>
        </dgm:presLayoutVars>
      </dgm:prSet>
      <dgm:spPr/>
    </dgm:pt>
    <dgm:pt modelId="{0F6A7DAA-1534-496A-9656-9058EF509DCE}" type="pres">
      <dgm:prSet presAssocID="{4ECB7CCE-683D-43FF-BA7D-B83B04D3C202}" presName="sibTrans" presStyleCnt="0"/>
      <dgm:spPr/>
    </dgm:pt>
    <dgm:pt modelId="{4E15445D-3BF7-4C27-A39B-1057B2A70374}" type="pres">
      <dgm:prSet presAssocID="{AC7DFF3C-C4B2-428A-87C4-B0DABD7866C9}" presName="node" presStyleLbl="node1" presStyleIdx="3" presStyleCnt="4" custScaleY="249877">
        <dgm:presLayoutVars>
          <dgm:bulletEnabled val="1"/>
        </dgm:presLayoutVars>
      </dgm:prSet>
      <dgm:spPr/>
    </dgm:pt>
  </dgm:ptLst>
  <dgm:cxnLst>
    <dgm:cxn modelId="{2ABAD11C-5587-47D8-B513-C10EF4B14E8F}" type="presOf" srcId="{FD6E6B59-0507-49A6-90FB-FA0F8C3DA19A}" destId="{D9F24FD5-2D25-490C-B543-05BFFB62121B}" srcOrd="0" destOrd="0" presId="urn:microsoft.com/office/officeart/2005/8/layout/default"/>
    <dgm:cxn modelId="{15621C21-C0EF-4B4E-B858-5D1E6774A81B}" type="presOf" srcId="{963BAC9C-F2B8-4786-A8C7-CBF212B3B7C1}" destId="{C4C9EB95-1690-45FF-8F9E-05585BCCDEFD}" srcOrd="0" destOrd="0" presId="urn:microsoft.com/office/officeart/2005/8/layout/default"/>
    <dgm:cxn modelId="{E461FA27-BFE2-4DE1-B5E9-5C620E657F5B}" srcId="{EA8A9964-9CFC-4C41-BFC7-B3CFE21200FE}" destId="{963BAC9C-F2B8-4786-A8C7-CBF212B3B7C1}" srcOrd="2" destOrd="0" parTransId="{97222DDF-2B20-4871-AA31-9FE116DEC5F7}" sibTransId="{4ECB7CCE-683D-43FF-BA7D-B83B04D3C202}"/>
    <dgm:cxn modelId="{7C622A88-E843-44D5-9EA7-682648624BD3}" srcId="{EA8A9964-9CFC-4C41-BFC7-B3CFE21200FE}" destId="{AC7DFF3C-C4B2-428A-87C4-B0DABD7866C9}" srcOrd="3" destOrd="0" parTransId="{84A1392E-348F-4FE1-AFAE-D8ABE1DC9E27}" sibTransId="{C9FD50FF-9247-464A-9950-103B7DCBF34A}"/>
    <dgm:cxn modelId="{F304D69B-8228-4785-BEC1-3668F3613311}" type="presOf" srcId="{876FCF2A-689A-4046-9A29-B1774DB6E3B5}" destId="{379FFDD1-8011-4EC4-AAA0-F018383E2042}" srcOrd="0" destOrd="0" presId="urn:microsoft.com/office/officeart/2005/8/layout/default"/>
    <dgm:cxn modelId="{BCF3BDD1-114D-4DDF-AF28-D01063845C91}" srcId="{EA8A9964-9CFC-4C41-BFC7-B3CFE21200FE}" destId="{FD6E6B59-0507-49A6-90FB-FA0F8C3DA19A}" srcOrd="1" destOrd="0" parTransId="{87BD5E36-50D2-4142-821C-2EE178D9023D}" sibTransId="{971394EE-AC11-45AD-B806-2EA50FF610E6}"/>
    <dgm:cxn modelId="{206544F0-BFD2-4057-9B1C-477F5939C820}" srcId="{EA8A9964-9CFC-4C41-BFC7-B3CFE21200FE}" destId="{876FCF2A-689A-4046-9A29-B1774DB6E3B5}" srcOrd="0" destOrd="0" parTransId="{9ADC14D1-05ED-4FD2-9575-56971B669BC2}" sibTransId="{A1C03022-561B-4059-818E-7BF60A270A0B}"/>
    <dgm:cxn modelId="{A278CAF0-271E-4BDB-8BB6-FE14DCACD587}" type="presOf" srcId="{EA8A9964-9CFC-4C41-BFC7-B3CFE21200FE}" destId="{4394A8D0-8E5F-4980-B964-CDA8262F1918}" srcOrd="0" destOrd="0" presId="urn:microsoft.com/office/officeart/2005/8/layout/default"/>
    <dgm:cxn modelId="{05C1BFF3-6237-469D-90FC-644FE8737AAA}" type="presOf" srcId="{AC7DFF3C-C4B2-428A-87C4-B0DABD7866C9}" destId="{4E15445D-3BF7-4C27-A39B-1057B2A70374}" srcOrd="0" destOrd="0" presId="urn:microsoft.com/office/officeart/2005/8/layout/default"/>
    <dgm:cxn modelId="{C02A7495-28A3-48AF-B2B5-72CC4D530497}" type="presParOf" srcId="{4394A8D0-8E5F-4980-B964-CDA8262F1918}" destId="{379FFDD1-8011-4EC4-AAA0-F018383E2042}" srcOrd="0" destOrd="0" presId="urn:microsoft.com/office/officeart/2005/8/layout/default"/>
    <dgm:cxn modelId="{4E5C78A3-0137-45DE-8150-4690F02BFC77}" type="presParOf" srcId="{4394A8D0-8E5F-4980-B964-CDA8262F1918}" destId="{7B6A72FA-E9A9-4F19-BC7F-3D097865D560}" srcOrd="1" destOrd="0" presId="urn:microsoft.com/office/officeart/2005/8/layout/default"/>
    <dgm:cxn modelId="{EB78D683-9B03-457D-83F0-B3A40AAC0DA1}" type="presParOf" srcId="{4394A8D0-8E5F-4980-B964-CDA8262F1918}" destId="{D9F24FD5-2D25-490C-B543-05BFFB62121B}" srcOrd="2" destOrd="0" presId="urn:microsoft.com/office/officeart/2005/8/layout/default"/>
    <dgm:cxn modelId="{CC726E81-BF8B-4B58-8F60-C08BCD8CFB5E}" type="presParOf" srcId="{4394A8D0-8E5F-4980-B964-CDA8262F1918}" destId="{3FF51D85-9888-4903-A20E-85E343D2F679}" srcOrd="3" destOrd="0" presId="urn:microsoft.com/office/officeart/2005/8/layout/default"/>
    <dgm:cxn modelId="{D0D6542D-4521-49D8-A71C-7DCE47C95ACB}" type="presParOf" srcId="{4394A8D0-8E5F-4980-B964-CDA8262F1918}" destId="{C4C9EB95-1690-45FF-8F9E-05585BCCDEFD}" srcOrd="4" destOrd="0" presId="urn:microsoft.com/office/officeart/2005/8/layout/default"/>
    <dgm:cxn modelId="{82B8EFB9-8C63-423A-BDDD-AF5C42E65E91}" type="presParOf" srcId="{4394A8D0-8E5F-4980-B964-CDA8262F1918}" destId="{0F6A7DAA-1534-496A-9656-9058EF509DCE}" srcOrd="5" destOrd="0" presId="urn:microsoft.com/office/officeart/2005/8/layout/default"/>
    <dgm:cxn modelId="{A6F63D00-ABE1-4D43-BF4B-9F70951B2136}" type="presParOf" srcId="{4394A8D0-8E5F-4980-B964-CDA8262F1918}" destId="{4E15445D-3BF7-4C27-A39B-1057B2A70374}" srcOrd="6" destOrd="0" presId="urn:microsoft.com/office/officeart/2005/8/layout/defaul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4DCE8-CF4E-4E2E-A1FB-4088AFB7C669}">
      <dsp:nvSpPr>
        <dsp:cNvPr id="0" name=""/>
        <dsp:cNvSpPr/>
      </dsp:nvSpPr>
      <dsp:spPr>
        <a:xfrm>
          <a:off x="4877" y="233804"/>
          <a:ext cx="2839417" cy="1135766"/>
        </a:xfrm>
        <a:prstGeom prst="chevron">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a:lnSpc>
              <a:spcPct val="90000"/>
            </a:lnSpc>
            <a:spcBef>
              <a:spcPct val="0"/>
            </a:spcBef>
            <a:spcAft>
              <a:spcPct val="35000"/>
            </a:spcAft>
            <a:buNone/>
          </a:pPr>
          <a:r>
            <a:rPr lang="en-US" sz="3900" kern="1200" dirty="0"/>
            <a:t>Stage 1</a:t>
          </a:r>
        </a:p>
      </dsp:txBody>
      <dsp:txXfrm>
        <a:off x="572760" y="233804"/>
        <a:ext cx="1703651" cy="1135766"/>
      </dsp:txXfrm>
    </dsp:sp>
    <dsp:sp modelId="{843063A4-B3AE-4228-ADE0-84BF4CE73B2A}">
      <dsp:nvSpPr>
        <dsp:cNvPr id="0" name=""/>
        <dsp:cNvSpPr/>
      </dsp:nvSpPr>
      <dsp:spPr>
        <a:xfrm>
          <a:off x="2560353" y="233804"/>
          <a:ext cx="2839417" cy="1135766"/>
        </a:xfrm>
        <a:prstGeom prst="chevron">
          <a:avLst/>
        </a:prstGeom>
        <a:solidFill>
          <a:schemeClr val="accent3">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a:lnSpc>
              <a:spcPct val="90000"/>
            </a:lnSpc>
            <a:spcBef>
              <a:spcPct val="0"/>
            </a:spcBef>
            <a:spcAft>
              <a:spcPct val="35000"/>
            </a:spcAft>
            <a:buNone/>
          </a:pPr>
          <a:r>
            <a:rPr lang="en-US" sz="3900" kern="1200" dirty="0"/>
            <a:t>Stage 2</a:t>
          </a:r>
        </a:p>
      </dsp:txBody>
      <dsp:txXfrm>
        <a:off x="3128236" y="233804"/>
        <a:ext cx="1703651" cy="1135766"/>
      </dsp:txXfrm>
    </dsp:sp>
    <dsp:sp modelId="{E3B29145-28D7-4D99-BFB0-4934CA6ADE14}">
      <dsp:nvSpPr>
        <dsp:cNvPr id="0" name=""/>
        <dsp:cNvSpPr/>
      </dsp:nvSpPr>
      <dsp:spPr>
        <a:xfrm>
          <a:off x="5115829" y="233804"/>
          <a:ext cx="2839417" cy="1135766"/>
        </a:xfrm>
        <a:prstGeom prst="chevron">
          <a:avLst/>
        </a:prstGeom>
        <a:solidFill>
          <a:schemeClr val="accent3">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a:lnSpc>
              <a:spcPct val="90000"/>
            </a:lnSpc>
            <a:spcBef>
              <a:spcPct val="0"/>
            </a:spcBef>
            <a:spcAft>
              <a:spcPct val="35000"/>
            </a:spcAft>
            <a:buNone/>
          </a:pPr>
          <a:r>
            <a:rPr lang="en-US" sz="3900" kern="1200" dirty="0"/>
            <a:t>Stage 3</a:t>
          </a:r>
        </a:p>
      </dsp:txBody>
      <dsp:txXfrm>
        <a:off x="5683712" y="233804"/>
        <a:ext cx="1703651" cy="1135766"/>
      </dsp:txXfrm>
    </dsp:sp>
    <dsp:sp modelId="{3754E73A-CABF-4C31-B8FE-4DA3E0B3D47C}">
      <dsp:nvSpPr>
        <dsp:cNvPr id="0" name=""/>
        <dsp:cNvSpPr/>
      </dsp:nvSpPr>
      <dsp:spPr>
        <a:xfrm>
          <a:off x="7671304" y="233804"/>
          <a:ext cx="2839417" cy="1135766"/>
        </a:xfrm>
        <a:prstGeom prst="chevron">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a:lnSpc>
              <a:spcPct val="90000"/>
            </a:lnSpc>
            <a:spcBef>
              <a:spcPct val="0"/>
            </a:spcBef>
            <a:spcAft>
              <a:spcPct val="35000"/>
            </a:spcAft>
            <a:buNone/>
          </a:pPr>
          <a:r>
            <a:rPr lang="en-US" sz="3900" kern="1200" dirty="0"/>
            <a:t>Stage 4</a:t>
          </a:r>
        </a:p>
      </dsp:txBody>
      <dsp:txXfrm>
        <a:off x="8239187" y="233804"/>
        <a:ext cx="1703651" cy="1135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9FFDD1-8011-4EC4-AAA0-F018383E2042}">
      <dsp:nvSpPr>
        <dsp:cNvPr id="0" name=""/>
        <dsp:cNvSpPr/>
      </dsp:nvSpPr>
      <dsp:spPr>
        <a:xfrm>
          <a:off x="1337" y="255399"/>
          <a:ext cx="2254738" cy="3605588"/>
        </a:xfrm>
        <a:prstGeom prst="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dirty="0"/>
            <a:t>Feb. 1 – Feb. 15 </a:t>
          </a:r>
        </a:p>
        <a:p>
          <a:pPr marL="0" lvl="0" indent="0" algn="ctr" defTabSz="889000">
            <a:lnSpc>
              <a:spcPct val="90000"/>
            </a:lnSpc>
            <a:spcBef>
              <a:spcPct val="0"/>
            </a:spcBef>
            <a:spcAft>
              <a:spcPct val="35000"/>
            </a:spcAft>
            <a:buNone/>
          </a:pPr>
          <a:r>
            <a:rPr lang="en-US" sz="2700" kern="1200" dirty="0"/>
            <a:t>- </a:t>
          </a:r>
          <a:r>
            <a:rPr lang="en-US" sz="1800" kern="1200" dirty="0"/>
            <a:t>Create abstract and research different AI models.</a:t>
          </a:r>
        </a:p>
        <a:p>
          <a:pPr marL="0" lvl="0" indent="0" algn="ctr" defTabSz="889000">
            <a:lnSpc>
              <a:spcPct val="90000"/>
            </a:lnSpc>
            <a:spcBef>
              <a:spcPct val="0"/>
            </a:spcBef>
            <a:spcAft>
              <a:spcPct val="35000"/>
            </a:spcAft>
            <a:buNone/>
          </a:pPr>
          <a:r>
            <a:rPr lang="en-US" sz="1800" kern="1200" dirty="0"/>
            <a:t>- Research TensorFlow, Pandas, Sci-Kit Learn, Open AI API and other relevant tech documentations</a:t>
          </a:r>
        </a:p>
        <a:p>
          <a:pPr marL="0" lvl="0" indent="0" algn="ctr" defTabSz="889000">
            <a:lnSpc>
              <a:spcPct val="90000"/>
            </a:lnSpc>
            <a:spcBef>
              <a:spcPct val="0"/>
            </a:spcBef>
            <a:spcAft>
              <a:spcPct val="35000"/>
            </a:spcAft>
            <a:buNone/>
          </a:pPr>
          <a:r>
            <a:rPr lang="en-US" sz="1800" kern="1200" dirty="0"/>
            <a:t>- Begin looking for datasets</a:t>
          </a:r>
        </a:p>
      </dsp:txBody>
      <dsp:txXfrm>
        <a:off x="1337" y="255399"/>
        <a:ext cx="2254738" cy="3605588"/>
      </dsp:txXfrm>
    </dsp:sp>
    <dsp:sp modelId="{D9F24FD5-2D25-490C-B543-05BFFB62121B}">
      <dsp:nvSpPr>
        <dsp:cNvPr id="0" name=""/>
        <dsp:cNvSpPr/>
      </dsp:nvSpPr>
      <dsp:spPr>
        <a:xfrm>
          <a:off x="2495067" y="266641"/>
          <a:ext cx="2389912" cy="3583104"/>
        </a:xfrm>
        <a:prstGeom prst="rect">
          <a:avLst/>
        </a:prstGeom>
        <a:solidFill>
          <a:schemeClr val="accent3">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dirty="0"/>
            <a:t>Feb. 16 – Mar. 7</a:t>
          </a:r>
        </a:p>
        <a:p>
          <a:pPr marL="0" lvl="0" indent="0" algn="ctr" defTabSz="889000">
            <a:lnSpc>
              <a:spcPct val="90000"/>
            </a:lnSpc>
            <a:spcBef>
              <a:spcPct val="0"/>
            </a:spcBef>
            <a:spcAft>
              <a:spcPct val="35000"/>
            </a:spcAft>
            <a:buNone/>
          </a:pPr>
          <a:endParaRPr lang="en-US" sz="100" i="1" kern="1200" dirty="0"/>
        </a:p>
        <a:p>
          <a:pPr marL="0" lvl="0" indent="0" algn="ctr" defTabSz="889000">
            <a:lnSpc>
              <a:spcPct val="90000"/>
            </a:lnSpc>
            <a:spcBef>
              <a:spcPct val="0"/>
            </a:spcBef>
            <a:spcAft>
              <a:spcPct val="35000"/>
            </a:spcAft>
            <a:buNone/>
          </a:pPr>
          <a:r>
            <a:rPr lang="en-US" sz="1800" kern="1200" dirty="0"/>
            <a:t>- Begin software development phase and create initial prototype.</a:t>
          </a:r>
        </a:p>
        <a:p>
          <a:pPr marL="0" lvl="0" indent="0" algn="ctr" defTabSz="889000">
            <a:lnSpc>
              <a:spcPct val="90000"/>
            </a:lnSpc>
            <a:spcBef>
              <a:spcPct val="0"/>
            </a:spcBef>
            <a:spcAft>
              <a:spcPct val="35000"/>
            </a:spcAft>
            <a:buNone/>
          </a:pPr>
          <a:endParaRPr lang="en-US" sz="300" kern="1200" dirty="0"/>
        </a:p>
        <a:p>
          <a:pPr marL="0" lvl="0" indent="0" algn="ctr" defTabSz="889000">
            <a:lnSpc>
              <a:spcPct val="90000"/>
            </a:lnSpc>
            <a:spcBef>
              <a:spcPct val="0"/>
            </a:spcBef>
            <a:spcAft>
              <a:spcPct val="35000"/>
            </a:spcAft>
            <a:buNone/>
          </a:pPr>
          <a:r>
            <a:rPr lang="en-US" sz="1800" kern="1200" dirty="0"/>
            <a:t>- Continue looking/curating datasets. Create my own if I must.</a:t>
          </a:r>
        </a:p>
        <a:p>
          <a:pPr marL="0" lvl="0" indent="0" algn="ctr" defTabSz="889000">
            <a:lnSpc>
              <a:spcPct val="90000"/>
            </a:lnSpc>
            <a:spcBef>
              <a:spcPct val="0"/>
            </a:spcBef>
            <a:spcAft>
              <a:spcPct val="35000"/>
            </a:spcAft>
            <a:buNone/>
          </a:pPr>
          <a:endParaRPr lang="en-US" sz="400" kern="1200" dirty="0"/>
        </a:p>
        <a:p>
          <a:pPr marL="0" lvl="0" indent="0" algn="ctr" defTabSz="889000">
            <a:lnSpc>
              <a:spcPct val="90000"/>
            </a:lnSpc>
            <a:spcBef>
              <a:spcPct val="0"/>
            </a:spcBef>
            <a:spcAft>
              <a:spcPct val="35000"/>
            </a:spcAft>
            <a:buNone/>
          </a:pPr>
          <a:r>
            <a:rPr lang="en-US" sz="1800" kern="1200" dirty="0"/>
            <a:t>- Start with LSTM model and GPT model</a:t>
          </a:r>
        </a:p>
        <a:p>
          <a:pPr marL="0" lvl="0" indent="0" algn="ctr" defTabSz="889000">
            <a:lnSpc>
              <a:spcPct val="90000"/>
            </a:lnSpc>
            <a:spcBef>
              <a:spcPct val="0"/>
            </a:spcBef>
            <a:spcAft>
              <a:spcPct val="35000"/>
            </a:spcAft>
            <a:buNone/>
          </a:pPr>
          <a:endParaRPr lang="en-US" sz="1200" kern="1200" dirty="0"/>
        </a:p>
      </dsp:txBody>
      <dsp:txXfrm>
        <a:off x="2495067" y="266641"/>
        <a:ext cx="2389912" cy="3583104"/>
      </dsp:txXfrm>
    </dsp:sp>
    <dsp:sp modelId="{C4C9EB95-1690-45FF-8F9E-05585BCCDEFD}">
      <dsp:nvSpPr>
        <dsp:cNvPr id="0" name=""/>
        <dsp:cNvSpPr/>
      </dsp:nvSpPr>
      <dsp:spPr>
        <a:xfrm>
          <a:off x="5123971" y="266641"/>
          <a:ext cx="2389912" cy="3583104"/>
        </a:xfrm>
        <a:prstGeom prst="rect">
          <a:avLst/>
        </a:prstGeom>
        <a:solidFill>
          <a:schemeClr val="accent3">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dirty="0"/>
            <a:t>Mar. 8 – Apr. 11</a:t>
          </a:r>
        </a:p>
        <a:p>
          <a:pPr marL="0" lvl="0" indent="0" algn="ctr" defTabSz="889000">
            <a:lnSpc>
              <a:spcPct val="90000"/>
            </a:lnSpc>
            <a:spcBef>
              <a:spcPct val="0"/>
            </a:spcBef>
            <a:spcAft>
              <a:spcPct val="35000"/>
            </a:spcAft>
            <a:buNone/>
          </a:pPr>
          <a:r>
            <a:rPr lang="en-US" sz="1800" i="0" kern="1200" dirty="0"/>
            <a:t>- Continue with Transformer Model and finish implementing other APIs.</a:t>
          </a:r>
        </a:p>
        <a:p>
          <a:pPr marL="0" lvl="0" indent="0" algn="ctr" defTabSz="889000">
            <a:lnSpc>
              <a:spcPct val="90000"/>
            </a:lnSpc>
            <a:spcBef>
              <a:spcPct val="0"/>
            </a:spcBef>
            <a:spcAft>
              <a:spcPct val="35000"/>
            </a:spcAft>
            <a:buNone/>
          </a:pPr>
          <a:r>
            <a:rPr lang="en-US" sz="1800" i="0" kern="1200" dirty="0"/>
            <a:t>- Create a method to generate report and send it to user.</a:t>
          </a:r>
        </a:p>
        <a:p>
          <a:pPr marL="0" lvl="0" indent="0" algn="ctr" defTabSz="889000">
            <a:lnSpc>
              <a:spcPct val="90000"/>
            </a:lnSpc>
            <a:spcBef>
              <a:spcPct val="0"/>
            </a:spcBef>
            <a:spcAft>
              <a:spcPct val="35000"/>
            </a:spcAft>
            <a:buNone/>
          </a:pPr>
          <a:r>
            <a:rPr lang="en-US" sz="1800" i="0" kern="1200" dirty="0"/>
            <a:t>- Finalize Dataset, finish up any fine-tuning, and begin testing</a:t>
          </a:r>
        </a:p>
        <a:p>
          <a:pPr marL="0" lvl="0" indent="0" algn="ctr" defTabSz="889000">
            <a:lnSpc>
              <a:spcPct val="90000"/>
            </a:lnSpc>
            <a:spcBef>
              <a:spcPct val="0"/>
            </a:spcBef>
            <a:spcAft>
              <a:spcPct val="35000"/>
            </a:spcAft>
            <a:buNone/>
          </a:pPr>
          <a:endParaRPr lang="en-US" sz="1200" i="0" kern="1200" dirty="0"/>
        </a:p>
      </dsp:txBody>
      <dsp:txXfrm>
        <a:off x="5123971" y="266641"/>
        <a:ext cx="2389912" cy="3583104"/>
      </dsp:txXfrm>
    </dsp:sp>
    <dsp:sp modelId="{4E15445D-3BF7-4C27-A39B-1057B2A70374}">
      <dsp:nvSpPr>
        <dsp:cNvPr id="0" name=""/>
        <dsp:cNvSpPr/>
      </dsp:nvSpPr>
      <dsp:spPr>
        <a:xfrm>
          <a:off x="7752874" y="266641"/>
          <a:ext cx="2389912" cy="3583104"/>
        </a:xfrm>
        <a:prstGeom prst="rect">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dirty="0"/>
            <a:t>Apr. 12 – Apr. 18</a:t>
          </a:r>
        </a:p>
        <a:p>
          <a:pPr marL="0" lvl="0" indent="0" algn="ctr" defTabSz="889000">
            <a:lnSpc>
              <a:spcPct val="90000"/>
            </a:lnSpc>
            <a:spcBef>
              <a:spcPct val="0"/>
            </a:spcBef>
            <a:spcAft>
              <a:spcPct val="35000"/>
            </a:spcAft>
            <a:buNone/>
          </a:pPr>
          <a:r>
            <a:rPr lang="en-US" sz="1800" i="0" kern="1200" dirty="0"/>
            <a:t>- Finalize Testing </a:t>
          </a:r>
        </a:p>
        <a:p>
          <a:pPr marL="0" lvl="0" indent="0" algn="ctr" defTabSz="889000">
            <a:lnSpc>
              <a:spcPct val="90000"/>
            </a:lnSpc>
            <a:spcBef>
              <a:spcPct val="0"/>
            </a:spcBef>
            <a:spcAft>
              <a:spcPct val="35000"/>
            </a:spcAft>
            <a:buNone/>
          </a:pPr>
          <a:r>
            <a:rPr lang="en-US" sz="1800" i="0" kern="1200" dirty="0"/>
            <a:t>- Finish User Manual</a:t>
          </a:r>
        </a:p>
        <a:p>
          <a:pPr marL="0" lvl="0" indent="0" algn="ctr" defTabSz="889000">
            <a:lnSpc>
              <a:spcPct val="90000"/>
            </a:lnSpc>
            <a:spcBef>
              <a:spcPct val="0"/>
            </a:spcBef>
            <a:spcAft>
              <a:spcPct val="35000"/>
            </a:spcAft>
            <a:buNone/>
          </a:pPr>
          <a:r>
            <a:rPr lang="en-US" sz="1800" i="0" kern="1200" dirty="0"/>
            <a:t>- Finish GUI</a:t>
          </a:r>
        </a:p>
        <a:p>
          <a:pPr marL="0" lvl="0" indent="0" algn="ctr" defTabSz="889000">
            <a:lnSpc>
              <a:spcPct val="90000"/>
            </a:lnSpc>
            <a:spcBef>
              <a:spcPct val="0"/>
            </a:spcBef>
            <a:spcAft>
              <a:spcPct val="35000"/>
            </a:spcAft>
            <a:buNone/>
          </a:pPr>
          <a:r>
            <a:rPr lang="en-US" sz="1800" i="0" kern="1200" dirty="0"/>
            <a:t>- Finalize Technical Paper</a:t>
          </a:r>
        </a:p>
        <a:p>
          <a:pPr marL="0" lvl="0" indent="0" algn="ctr" defTabSz="889000">
            <a:lnSpc>
              <a:spcPct val="90000"/>
            </a:lnSpc>
            <a:spcBef>
              <a:spcPct val="0"/>
            </a:spcBef>
            <a:spcAft>
              <a:spcPct val="35000"/>
            </a:spcAft>
            <a:buNone/>
          </a:pPr>
          <a:endParaRPr lang="en-US" sz="900" i="0" kern="1200" dirty="0"/>
        </a:p>
        <a:p>
          <a:pPr marL="0" lvl="0" indent="0" algn="ctr" defTabSz="889000">
            <a:lnSpc>
              <a:spcPct val="90000"/>
            </a:lnSpc>
            <a:spcBef>
              <a:spcPct val="0"/>
            </a:spcBef>
            <a:spcAft>
              <a:spcPct val="35000"/>
            </a:spcAft>
            <a:buNone/>
          </a:pPr>
          <a:endParaRPr lang="en-US" sz="1100" i="0" kern="1200" dirty="0"/>
        </a:p>
        <a:p>
          <a:pPr marL="0" lvl="0" indent="0" algn="ctr" defTabSz="889000">
            <a:lnSpc>
              <a:spcPct val="90000"/>
            </a:lnSpc>
            <a:spcBef>
              <a:spcPct val="0"/>
            </a:spcBef>
            <a:spcAft>
              <a:spcPct val="35000"/>
            </a:spcAft>
            <a:buNone/>
          </a:pPr>
          <a:endParaRPr lang="en-US" sz="1800" i="0" kern="1200" dirty="0"/>
        </a:p>
        <a:p>
          <a:pPr marL="0" lvl="0" indent="0" algn="ctr" defTabSz="889000">
            <a:lnSpc>
              <a:spcPct val="90000"/>
            </a:lnSpc>
            <a:spcBef>
              <a:spcPct val="0"/>
            </a:spcBef>
            <a:spcAft>
              <a:spcPct val="35000"/>
            </a:spcAft>
            <a:buNone/>
          </a:pPr>
          <a:endParaRPr lang="en-US" sz="1800" i="0" kern="1200" dirty="0"/>
        </a:p>
        <a:p>
          <a:pPr marL="0" lvl="0" indent="0" algn="ctr" defTabSz="889000">
            <a:lnSpc>
              <a:spcPct val="90000"/>
            </a:lnSpc>
            <a:spcBef>
              <a:spcPct val="0"/>
            </a:spcBef>
            <a:spcAft>
              <a:spcPct val="35000"/>
            </a:spcAft>
            <a:buNone/>
          </a:pPr>
          <a:endParaRPr lang="en-US" sz="1800" i="0" kern="1200" dirty="0"/>
        </a:p>
      </dsp:txBody>
      <dsp:txXfrm>
        <a:off x="7752874" y="266641"/>
        <a:ext cx="2389912" cy="358310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2E340-BA85-4EF3-80C0-3D4D7FC3D130}" type="datetimeFigureOut">
              <a:rPr lang="en-US" smtClean="0"/>
              <a:t>3/7/2024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9A8C5-0A20-4B51-8813-CF5EC41FE52B}" type="slidenum">
              <a:rPr lang="en-US" smtClean="0"/>
              <a:t>‹#›</a:t>
            </a:fld>
            <a:endParaRPr lang="en-US"/>
          </a:p>
        </p:txBody>
      </p:sp>
    </p:spTree>
    <p:extLst>
      <p:ext uri="{BB962C8B-B14F-4D97-AF65-F5344CB8AC3E}">
        <p14:creationId xmlns:p14="http://schemas.microsoft.com/office/powerpoint/2010/main" val="383007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9A99A8C5-0A20-4B51-8813-CF5EC41FE52B}" type="slidenum">
              <a:rPr lang="en-US" smtClean="0"/>
              <a:t>4</a:t>
            </a:fld>
            <a:endParaRPr lang="en-US"/>
          </a:p>
        </p:txBody>
      </p:sp>
    </p:spTree>
    <p:extLst>
      <p:ext uri="{BB962C8B-B14F-4D97-AF65-F5344CB8AC3E}">
        <p14:creationId xmlns:p14="http://schemas.microsoft.com/office/powerpoint/2010/main" val="3606051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33EC1-64F4-A71A-D4B7-D29D4DF06F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182A9C-B450-D96A-ED40-8D8E149887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4919B7-8265-02B7-B459-EEE21BFF0DBA}"/>
              </a:ext>
            </a:extLst>
          </p:cNvPr>
          <p:cNvSpPr>
            <a:spLocks noGrp="1"/>
          </p:cNvSpPr>
          <p:nvPr>
            <p:ph type="body" idx="1"/>
          </p:nvPr>
        </p:nvSpPr>
        <p:spPr/>
        <p:txBody>
          <a:bodyPr/>
          <a:lstStyle/>
          <a:p>
            <a:r>
              <a:rPr lang="en-US" sz="1200" dirty="0"/>
              <a:t>Sklearn – </a:t>
            </a:r>
            <a:r>
              <a:rPr lang="en-US" sz="1200" dirty="0" err="1"/>
              <a:t>LabelEncoding</a:t>
            </a:r>
            <a:r>
              <a:rPr lang="en-US" sz="1200" dirty="0"/>
              <a:t> (converting labels to numerical values) and Vectorization (converting tokenized text into numerical values)</a:t>
            </a:r>
          </a:p>
        </p:txBody>
      </p:sp>
      <p:sp>
        <p:nvSpPr>
          <p:cNvPr id="4" name="Slide Number Placeholder 3">
            <a:extLst>
              <a:ext uri="{FF2B5EF4-FFF2-40B4-BE49-F238E27FC236}">
                <a16:creationId xmlns:a16="http://schemas.microsoft.com/office/drawing/2014/main" id="{28E58990-FFD4-715D-4182-B296CE520575}"/>
              </a:ext>
            </a:extLst>
          </p:cNvPr>
          <p:cNvSpPr>
            <a:spLocks noGrp="1"/>
          </p:cNvSpPr>
          <p:nvPr>
            <p:ph type="sldNum" sz="quarter" idx="5"/>
          </p:nvPr>
        </p:nvSpPr>
        <p:spPr/>
        <p:txBody>
          <a:bodyPr/>
          <a:lstStyle/>
          <a:p>
            <a:fld id="{9A99A8C5-0A20-4B51-8813-CF5EC41FE52B}" type="slidenum">
              <a:rPr lang="en-US" smtClean="0"/>
              <a:t>15</a:t>
            </a:fld>
            <a:endParaRPr lang="en-US"/>
          </a:p>
        </p:txBody>
      </p:sp>
    </p:spTree>
    <p:extLst>
      <p:ext uri="{BB962C8B-B14F-4D97-AF65-F5344CB8AC3E}">
        <p14:creationId xmlns:p14="http://schemas.microsoft.com/office/powerpoint/2010/main" val="2494892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9A8C5-0A20-4B51-8813-CF5EC41FE52B}" type="slidenum">
              <a:rPr lang="en-US" smtClean="0"/>
              <a:t>6</a:t>
            </a:fld>
            <a:endParaRPr lang="en-US"/>
          </a:p>
        </p:txBody>
      </p:sp>
    </p:spTree>
    <p:extLst>
      <p:ext uri="{BB962C8B-B14F-4D97-AF65-F5344CB8AC3E}">
        <p14:creationId xmlns:p14="http://schemas.microsoft.com/office/powerpoint/2010/main" val="858654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BFD36-7457-A942-0C84-FE73C1CA05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49795D-80D0-6134-DD4D-88D6EF4F76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C62523-B10F-9CCC-C15B-C830CAE456B6}"/>
              </a:ext>
            </a:extLst>
          </p:cNvPr>
          <p:cNvSpPr>
            <a:spLocks noGrp="1"/>
          </p:cNvSpPr>
          <p:nvPr>
            <p:ph type="body" idx="1"/>
          </p:nvPr>
        </p:nvSpPr>
        <p:spPr/>
        <p:txBody>
          <a:bodyPr/>
          <a:lstStyle/>
          <a:p>
            <a:pPr marL="171450" indent="-171450">
              <a:buFont typeface="Arial" panose="020B0604020202020204" pitchFamily="34" charset="0"/>
              <a:buChar char="•"/>
            </a:pPr>
            <a:r>
              <a:rPr lang="en-US" dirty="0"/>
              <a:t>The nodes or “neurons” are organized in layers. </a:t>
            </a:r>
          </a:p>
          <a:p>
            <a:pPr marL="171450" indent="-171450">
              <a:buFont typeface="Arial" panose="020B0604020202020204" pitchFamily="34" charset="0"/>
              <a:buChar char="•"/>
            </a:pPr>
            <a:r>
              <a:rPr lang="en-US" dirty="0"/>
              <a:t>The input neurons represent a feature of the input dataset.</a:t>
            </a:r>
          </a:p>
          <a:p>
            <a:pPr marL="171450" indent="-171450">
              <a:buFont typeface="Arial" panose="020B0604020202020204" pitchFamily="34" charset="0"/>
              <a:buChar char="•"/>
            </a:pPr>
            <a:r>
              <a:rPr lang="en-US" dirty="0"/>
              <a:t>The hidden layers apply the weights and biases to the inputs received from the previous layers. </a:t>
            </a:r>
          </a:p>
          <a:p>
            <a:pPr marL="628650" lvl="1" indent="-171450">
              <a:buFont typeface="Arial" panose="020B0604020202020204" pitchFamily="34" charset="0"/>
              <a:buChar char="•"/>
            </a:pPr>
            <a:r>
              <a:rPr lang="en-US" dirty="0"/>
              <a:t>At each node </a:t>
            </a:r>
          </a:p>
          <a:p>
            <a:pPr marL="1085850" lvl="2" indent="-171450">
              <a:buFont typeface="Arial" panose="020B0604020202020204" pitchFamily="34" charset="0"/>
              <a:buChar char="•"/>
            </a:pPr>
            <a:r>
              <a:rPr lang="en-US" dirty="0"/>
              <a:t>a weighted sum is calculated</a:t>
            </a:r>
          </a:p>
          <a:p>
            <a:pPr marL="1085850" lvl="2" indent="-171450">
              <a:buFont typeface="Arial" panose="020B0604020202020204" pitchFamily="34" charset="0"/>
              <a:buChar char="•"/>
            </a:pPr>
            <a:r>
              <a:rPr lang="en-US" dirty="0"/>
              <a:t>a bias is added</a:t>
            </a:r>
          </a:p>
          <a:p>
            <a:pPr marL="1085850" lvl="2" indent="-171450">
              <a:buFont typeface="Arial" panose="020B0604020202020204" pitchFamily="34" charset="0"/>
              <a:buChar char="•"/>
            </a:pPr>
            <a:r>
              <a:rPr lang="en-US" dirty="0"/>
              <a:t>and then an activation function, which is a type mathematical operation and there are many (in my case, I will be using the </a:t>
            </a:r>
            <a:r>
              <a:rPr lang="en-US" dirty="0" err="1"/>
              <a:t>ReLU</a:t>
            </a:r>
            <a:r>
              <a:rPr lang="en-US" dirty="0"/>
              <a:t> activation function which allows the network to learn complex patterns in the data and Sigmoid activation function on my last layer which is good for binary classification) is applied. </a:t>
            </a:r>
          </a:p>
          <a:p>
            <a:pPr marL="171450" lvl="0" indent="-171450">
              <a:buFont typeface="Arial" panose="020B0604020202020204" pitchFamily="34" charset="0"/>
              <a:buChar char="•"/>
            </a:pPr>
            <a:r>
              <a:rPr lang="en-US" dirty="0"/>
              <a:t>The goal is to separate the data into smaller pieces that can be reassembled by the model in a way that can help it understand or make predictions, like how the human brain would piece together information.</a:t>
            </a:r>
          </a:p>
          <a:p>
            <a:pPr marL="171450" lvl="0" indent="-171450">
              <a:buFont typeface="Arial" panose="020B0604020202020204" pitchFamily="34" charset="0"/>
              <a:buChar char="•"/>
            </a:pPr>
            <a:r>
              <a:rPr lang="en-US" dirty="0"/>
              <a:t>The output layer represent the output, it can be binary or a single value in my case.</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For NLP, I would have an Embedding Layer as my first layer (converts high dimensional categorical data like words into lower dimensional, dense vectors or arrays of data.)</a:t>
            </a:r>
          </a:p>
        </p:txBody>
      </p:sp>
      <p:sp>
        <p:nvSpPr>
          <p:cNvPr id="4" name="Slide Number Placeholder 3">
            <a:extLst>
              <a:ext uri="{FF2B5EF4-FFF2-40B4-BE49-F238E27FC236}">
                <a16:creationId xmlns:a16="http://schemas.microsoft.com/office/drawing/2014/main" id="{F8247D9A-66EC-0049-45BF-F36D04D6BA0C}"/>
              </a:ext>
            </a:extLst>
          </p:cNvPr>
          <p:cNvSpPr>
            <a:spLocks noGrp="1"/>
          </p:cNvSpPr>
          <p:nvPr>
            <p:ph type="sldNum" sz="quarter" idx="5"/>
          </p:nvPr>
        </p:nvSpPr>
        <p:spPr/>
        <p:txBody>
          <a:bodyPr/>
          <a:lstStyle/>
          <a:p>
            <a:fld id="{9A99A8C5-0A20-4B51-8813-CF5EC41FE52B}" type="slidenum">
              <a:rPr lang="en-US" smtClean="0"/>
              <a:t>7</a:t>
            </a:fld>
            <a:endParaRPr lang="en-US"/>
          </a:p>
        </p:txBody>
      </p:sp>
    </p:spTree>
    <p:extLst>
      <p:ext uri="{BB962C8B-B14F-4D97-AF65-F5344CB8AC3E}">
        <p14:creationId xmlns:p14="http://schemas.microsoft.com/office/powerpoint/2010/main" val="2577321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1C021-674B-8270-BCD6-70D620A591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A5D009-3660-C417-9AA3-04892078B1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274C46-25EE-2E10-8751-CF3BEE1D58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FC36E7-49C2-E783-D06F-54B6AA138FE4}"/>
              </a:ext>
            </a:extLst>
          </p:cNvPr>
          <p:cNvSpPr>
            <a:spLocks noGrp="1"/>
          </p:cNvSpPr>
          <p:nvPr>
            <p:ph type="sldNum" sz="quarter" idx="5"/>
          </p:nvPr>
        </p:nvSpPr>
        <p:spPr/>
        <p:txBody>
          <a:bodyPr/>
          <a:lstStyle/>
          <a:p>
            <a:fld id="{9A99A8C5-0A20-4B51-8813-CF5EC41FE52B}" type="slidenum">
              <a:rPr lang="en-US" smtClean="0"/>
              <a:t>8</a:t>
            </a:fld>
            <a:endParaRPr lang="en-US"/>
          </a:p>
        </p:txBody>
      </p:sp>
    </p:spTree>
    <p:extLst>
      <p:ext uri="{BB962C8B-B14F-4D97-AF65-F5344CB8AC3E}">
        <p14:creationId xmlns:p14="http://schemas.microsoft.com/office/powerpoint/2010/main" val="1600331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A1DE2-99E1-513D-9133-EA89E64F3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360B6F-4881-3AE8-00D5-42BA99AB78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865FDE-44AD-098E-3DCE-77FCF7CF4A69}"/>
              </a:ext>
            </a:extLst>
          </p:cNvPr>
          <p:cNvSpPr>
            <a:spLocks noGrp="1"/>
          </p:cNvSpPr>
          <p:nvPr>
            <p:ph type="body" idx="1"/>
          </p:nvPr>
        </p:nvSpPr>
        <p:spPr/>
        <p:txBody>
          <a:bodyPr/>
          <a:lstStyle/>
          <a:p>
            <a:r>
              <a:rPr lang="en-US" dirty="0"/>
              <a:t>Bulk phishing is when a bunch of malicious emails are sent to a bunch of people</a:t>
            </a:r>
          </a:p>
        </p:txBody>
      </p:sp>
      <p:sp>
        <p:nvSpPr>
          <p:cNvPr id="4" name="Slide Number Placeholder 3">
            <a:extLst>
              <a:ext uri="{FF2B5EF4-FFF2-40B4-BE49-F238E27FC236}">
                <a16:creationId xmlns:a16="http://schemas.microsoft.com/office/drawing/2014/main" id="{4336E0E4-DDC9-B1E7-FDE4-B32C28B570C4}"/>
              </a:ext>
            </a:extLst>
          </p:cNvPr>
          <p:cNvSpPr>
            <a:spLocks noGrp="1"/>
          </p:cNvSpPr>
          <p:nvPr>
            <p:ph type="sldNum" sz="quarter" idx="5"/>
          </p:nvPr>
        </p:nvSpPr>
        <p:spPr/>
        <p:txBody>
          <a:bodyPr/>
          <a:lstStyle/>
          <a:p>
            <a:fld id="{9A99A8C5-0A20-4B51-8813-CF5EC41FE52B}" type="slidenum">
              <a:rPr lang="en-US" smtClean="0"/>
              <a:t>9</a:t>
            </a:fld>
            <a:endParaRPr lang="en-US"/>
          </a:p>
        </p:txBody>
      </p:sp>
    </p:spTree>
    <p:extLst>
      <p:ext uri="{BB962C8B-B14F-4D97-AF65-F5344CB8AC3E}">
        <p14:creationId xmlns:p14="http://schemas.microsoft.com/office/powerpoint/2010/main" val="3700578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1E11B-834F-3E48-F6EE-349C14581E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AB833-9F30-80EE-A73A-F1240466C1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135AED-F708-7255-AAD1-7480F9AB694B}"/>
              </a:ext>
            </a:extLst>
          </p:cNvPr>
          <p:cNvSpPr>
            <a:spLocks noGrp="1"/>
          </p:cNvSpPr>
          <p:nvPr>
            <p:ph type="body" idx="1"/>
          </p:nvPr>
        </p:nvSpPr>
        <p:spPr/>
        <p:txBody>
          <a:bodyPr/>
          <a:lstStyle/>
          <a:p>
            <a:r>
              <a:rPr lang="en-US" dirty="0"/>
              <a:t>Bulk phishing is when a bunch of malicious emails are sent to a bunch of people</a:t>
            </a:r>
          </a:p>
        </p:txBody>
      </p:sp>
      <p:sp>
        <p:nvSpPr>
          <p:cNvPr id="4" name="Slide Number Placeholder 3">
            <a:extLst>
              <a:ext uri="{FF2B5EF4-FFF2-40B4-BE49-F238E27FC236}">
                <a16:creationId xmlns:a16="http://schemas.microsoft.com/office/drawing/2014/main" id="{80AD2165-FFE4-C17E-675D-04A3B66A6BEF}"/>
              </a:ext>
            </a:extLst>
          </p:cNvPr>
          <p:cNvSpPr>
            <a:spLocks noGrp="1"/>
          </p:cNvSpPr>
          <p:nvPr>
            <p:ph type="sldNum" sz="quarter" idx="5"/>
          </p:nvPr>
        </p:nvSpPr>
        <p:spPr/>
        <p:txBody>
          <a:bodyPr/>
          <a:lstStyle/>
          <a:p>
            <a:fld id="{9A99A8C5-0A20-4B51-8813-CF5EC41FE52B}" type="slidenum">
              <a:rPr lang="en-US" smtClean="0"/>
              <a:t>10</a:t>
            </a:fld>
            <a:endParaRPr lang="en-US"/>
          </a:p>
        </p:txBody>
      </p:sp>
    </p:spTree>
    <p:extLst>
      <p:ext uri="{BB962C8B-B14F-4D97-AF65-F5344CB8AC3E}">
        <p14:creationId xmlns:p14="http://schemas.microsoft.com/office/powerpoint/2010/main" val="3908621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4956A-BAAF-86B2-0E57-796CE833AD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ED1F67-0DA9-7099-0DDC-3B17B171D7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FFA0EE-757F-49C8-9358-76601FFF9BCE}"/>
              </a:ext>
            </a:extLst>
          </p:cNvPr>
          <p:cNvSpPr>
            <a:spLocks noGrp="1"/>
          </p:cNvSpPr>
          <p:nvPr>
            <p:ph type="body" idx="1"/>
          </p:nvPr>
        </p:nvSpPr>
        <p:spPr/>
        <p:txBody>
          <a:bodyPr/>
          <a:lstStyle/>
          <a:p>
            <a:r>
              <a:rPr lang="en-US" sz="1200" dirty="0"/>
              <a:t>Danger word detection: </a:t>
            </a:r>
          </a:p>
          <a:p>
            <a:r>
              <a:rPr lang="en-US" sz="1200" dirty="0"/>
              <a:t>I am just including this because it can sometimes be helpful.</a:t>
            </a:r>
          </a:p>
          <a:p>
            <a:r>
              <a:rPr lang="en-US" sz="1200" dirty="0"/>
              <a:t>This is basically a simple program to see if a word from a “dictionary” is detected. </a:t>
            </a:r>
          </a:p>
          <a:p>
            <a:r>
              <a:rPr lang="en-US" sz="1200" dirty="0"/>
              <a:t>These words can include: “Compromised”, “Urgent”, or “Refund”. These are words that should not be found in regular marketing emails but can be false-positives, too. So, we should not rely on it too much. The AI will already detect such words and patterns.</a:t>
            </a:r>
          </a:p>
          <a:p>
            <a:endParaRPr lang="en-US" sz="1200" dirty="0"/>
          </a:p>
        </p:txBody>
      </p:sp>
      <p:sp>
        <p:nvSpPr>
          <p:cNvPr id="4" name="Slide Number Placeholder 3">
            <a:extLst>
              <a:ext uri="{FF2B5EF4-FFF2-40B4-BE49-F238E27FC236}">
                <a16:creationId xmlns:a16="http://schemas.microsoft.com/office/drawing/2014/main" id="{54E70DDA-1148-645D-61EA-37452564F487}"/>
              </a:ext>
            </a:extLst>
          </p:cNvPr>
          <p:cNvSpPr>
            <a:spLocks noGrp="1"/>
          </p:cNvSpPr>
          <p:nvPr>
            <p:ph type="sldNum" sz="quarter" idx="5"/>
          </p:nvPr>
        </p:nvSpPr>
        <p:spPr/>
        <p:txBody>
          <a:bodyPr/>
          <a:lstStyle/>
          <a:p>
            <a:fld id="{9A99A8C5-0A20-4B51-8813-CF5EC41FE52B}" type="slidenum">
              <a:rPr lang="en-US" smtClean="0"/>
              <a:t>12</a:t>
            </a:fld>
            <a:endParaRPr lang="en-US"/>
          </a:p>
        </p:txBody>
      </p:sp>
    </p:spTree>
    <p:extLst>
      <p:ext uri="{BB962C8B-B14F-4D97-AF65-F5344CB8AC3E}">
        <p14:creationId xmlns:p14="http://schemas.microsoft.com/office/powerpoint/2010/main" val="1415350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52147-89F3-DEC1-0C62-760AEFBA29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08C583-1376-6445-6EB3-BE0CAC679B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EEB9A8-3AC4-8A1E-A138-E7A6BFF31C4B}"/>
              </a:ext>
            </a:extLst>
          </p:cNvPr>
          <p:cNvSpPr>
            <a:spLocks noGrp="1"/>
          </p:cNvSpPr>
          <p:nvPr>
            <p:ph type="body" idx="1"/>
          </p:nvPr>
        </p:nvSpPr>
        <p:spPr/>
        <p:txBody>
          <a:bodyPr/>
          <a:lstStyle/>
          <a:p>
            <a:endParaRPr lang="en-US" sz="1200" dirty="0"/>
          </a:p>
        </p:txBody>
      </p:sp>
      <p:sp>
        <p:nvSpPr>
          <p:cNvPr id="4" name="Slide Number Placeholder 3">
            <a:extLst>
              <a:ext uri="{FF2B5EF4-FFF2-40B4-BE49-F238E27FC236}">
                <a16:creationId xmlns:a16="http://schemas.microsoft.com/office/drawing/2014/main" id="{5E2E8C4E-5988-21DB-2545-EF3C807832C9}"/>
              </a:ext>
            </a:extLst>
          </p:cNvPr>
          <p:cNvSpPr>
            <a:spLocks noGrp="1"/>
          </p:cNvSpPr>
          <p:nvPr>
            <p:ph type="sldNum" sz="quarter" idx="5"/>
          </p:nvPr>
        </p:nvSpPr>
        <p:spPr/>
        <p:txBody>
          <a:bodyPr/>
          <a:lstStyle/>
          <a:p>
            <a:fld id="{9A99A8C5-0A20-4B51-8813-CF5EC41FE52B}" type="slidenum">
              <a:rPr lang="en-US" smtClean="0"/>
              <a:t>13</a:t>
            </a:fld>
            <a:endParaRPr lang="en-US"/>
          </a:p>
        </p:txBody>
      </p:sp>
    </p:spTree>
    <p:extLst>
      <p:ext uri="{BB962C8B-B14F-4D97-AF65-F5344CB8AC3E}">
        <p14:creationId xmlns:p14="http://schemas.microsoft.com/office/powerpoint/2010/main" val="3252743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D5213-1F55-AD6E-B470-35AC5EAD18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3CAA03-BF71-FBCB-B514-837894A53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AD477E-B31E-6254-6153-2E337D7037F9}"/>
              </a:ext>
            </a:extLst>
          </p:cNvPr>
          <p:cNvSpPr>
            <a:spLocks noGrp="1"/>
          </p:cNvSpPr>
          <p:nvPr>
            <p:ph type="body" idx="1"/>
          </p:nvPr>
        </p:nvSpPr>
        <p:spPr/>
        <p:txBody>
          <a:bodyPr/>
          <a:lstStyle/>
          <a:p>
            <a:endParaRPr lang="en-US" sz="1200" dirty="0"/>
          </a:p>
        </p:txBody>
      </p:sp>
      <p:sp>
        <p:nvSpPr>
          <p:cNvPr id="4" name="Slide Number Placeholder 3">
            <a:extLst>
              <a:ext uri="{FF2B5EF4-FFF2-40B4-BE49-F238E27FC236}">
                <a16:creationId xmlns:a16="http://schemas.microsoft.com/office/drawing/2014/main" id="{B70B10D1-3264-03FD-A0AC-F1386F58E71D}"/>
              </a:ext>
            </a:extLst>
          </p:cNvPr>
          <p:cNvSpPr>
            <a:spLocks noGrp="1"/>
          </p:cNvSpPr>
          <p:nvPr>
            <p:ph type="sldNum" sz="quarter" idx="5"/>
          </p:nvPr>
        </p:nvSpPr>
        <p:spPr/>
        <p:txBody>
          <a:bodyPr/>
          <a:lstStyle/>
          <a:p>
            <a:fld id="{9A99A8C5-0A20-4B51-8813-CF5EC41FE52B}" type="slidenum">
              <a:rPr lang="en-US" smtClean="0"/>
              <a:t>14</a:t>
            </a:fld>
            <a:endParaRPr lang="en-US"/>
          </a:p>
        </p:txBody>
      </p:sp>
    </p:spTree>
    <p:extLst>
      <p:ext uri="{BB962C8B-B14F-4D97-AF65-F5344CB8AC3E}">
        <p14:creationId xmlns:p14="http://schemas.microsoft.com/office/powerpoint/2010/main" val="2303267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3DF0-7B47-37F2-30DF-FD8C2D46F0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F0BB23-F8D0-0746-2F9D-6ECE2410A4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1598BC-BFCB-A929-F90D-4660B815874E}"/>
              </a:ext>
            </a:extLst>
          </p:cNvPr>
          <p:cNvSpPr>
            <a:spLocks noGrp="1"/>
          </p:cNvSpPr>
          <p:nvPr>
            <p:ph type="dt" sz="half" idx="10"/>
          </p:nvPr>
        </p:nvSpPr>
        <p:spPr/>
        <p:txBody>
          <a:bodyPr/>
          <a:lstStyle/>
          <a:p>
            <a:fld id="{9A15E443-6780-44D0-AEA4-767D41D6893D}" type="datetimeFigureOut">
              <a:rPr lang="en-US" smtClean="0"/>
              <a:t>3/7/2024</a:t>
            </a:fld>
            <a:endParaRPr lang="en-US"/>
          </a:p>
        </p:txBody>
      </p:sp>
      <p:sp>
        <p:nvSpPr>
          <p:cNvPr id="5" name="Footer Placeholder 4">
            <a:extLst>
              <a:ext uri="{FF2B5EF4-FFF2-40B4-BE49-F238E27FC236}">
                <a16:creationId xmlns:a16="http://schemas.microsoft.com/office/drawing/2014/main" id="{D2C84DC0-7366-D158-D3D4-12DF41C01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92DF8-73ED-7F7B-1730-419AE2578292}"/>
              </a:ext>
            </a:extLst>
          </p:cNvPr>
          <p:cNvSpPr>
            <a:spLocks noGrp="1"/>
          </p:cNvSpPr>
          <p:nvPr>
            <p:ph type="sldNum" sz="quarter" idx="12"/>
          </p:nvPr>
        </p:nvSpPr>
        <p:spPr/>
        <p:txBody>
          <a:bodyPr/>
          <a:lstStyle/>
          <a:p>
            <a:fld id="{7A5DCB41-B3E6-451A-B2FE-C23044035FB5}" type="slidenum">
              <a:rPr lang="en-US" smtClean="0"/>
              <a:t>‹#›</a:t>
            </a:fld>
            <a:endParaRPr lang="en-US"/>
          </a:p>
        </p:txBody>
      </p:sp>
    </p:spTree>
    <p:extLst>
      <p:ext uri="{BB962C8B-B14F-4D97-AF65-F5344CB8AC3E}">
        <p14:creationId xmlns:p14="http://schemas.microsoft.com/office/powerpoint/2010/main" val="259559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314D-8F3A-8C8D-B8B3-721FE983B1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A4EA15-DEE2-E520-E255-40412EB91A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30E56-B35D-62C3-D147-8D9D8CE1463C}"/>
              </a:ext>
            </a:extLst>
          </p:cNvPr>
          <p:cNvSpPr>
            <a:spLocks noGrp="1"/>
          </p:cNvSpPr>
          <p:nvPr>
            <p:ph type="dt" sz="half" idx="10"/>
          </p:nvPr>
        </p:nvSpPr>
        <p:spPr/>
        <p:txBody>
          <a:bodyPr/>
          <a:lstStyle/>
          <a:p>
            <a:fld id="{9A15E443-6780-44D0-AEA4-767D41D6893D}" type="datetimeFigureOut">
              <a:rPr lang="en-US" smtClean="0"/>
              <a:t>3/7/2024</a:t>
            </a:fld>
            <a:endParaRPr lang="en-US"/>
          </a:p>
        </p:txBody>
      </p:sp>
      <p:sp>
        <p:nvSpPr>
          <p:cNvPr id="5" name="Footer Placeholder 4">
            <a:extLst>
              <a:ext uri="{FF2B5EF4-FFF2-40B4-BE49-F238E27FC236}">
                <a16:creationId xmlns:a16="http://schemas.microsoft.com/office/drawing/2014/main" id="{CFE6569F-FE18-339E-1C8F-FA22081B3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980B7-1019-6EA1-7A2B-6307BBC1C7EF}"/>
              </a:ext>
            </a:extLst>
          </p:cNvPr>
          <p:cNvSpPr>
            <a:spLocks noGrp="1"/>
          </p:cNvSpPr>
          <p:nvPr>
            <p:ph type="sldNum" sz="quarter" idx="12"/>
          </p:nvPr>
        </p:nvSpPr>
        <p:spPr/>
        <p:txBody>
          <a:bodyPr/>
          <a:lstStyle/>
          <a:p>
            <a:fld id="{7A5DCB41-B3E6-451A-B2FE-C23044035FB5}" type="slidenum">
              <a:rPr lang="en-US" smtClean="0"/>
              <a:t>‹#›</a:t>
            </a:fld>
            <a:endParaRPr lang="en-US"/>
          </a:p>
        </p:txBody>
      </p:sp>
    </p:spTree>
    <p:extLst>
      <p:ext uri="{BB962C8B-B14F-4D97-AF65-F5344CB8AC3E}">
        <p14:creationId xmlns:p14="http://schemas.microsoft.com/office/powerpoint/2010/main" val="274715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393FE3-5B0A-2447-C10C-697E8D998D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93B937-43F9-80E4-75F7-2A0D6ACE8C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F2AAA-AB00-ECD7-19FF-8F62F13A0FF1}"/>
              </a:ext>
            </a:extLst>
          </p:cNvPr>
          <p:cNvSpPr>
            <a:spLocks noGrp="1"/>
          </p:cNvSpPr>
          <p:nvPr>
            <p:ph type="dt" sz="half" idx="10"/>
          </p:nvPr>
        </p:nvSpPr>
        <p:spPr/>
        <p:txBody>
          <a:bodyPr/>
          <a:lstStyle/>
          <a:p>
            <a:fld id="{9A15E443-6780-44D0-AEA4-767D41D6893D}" type="datetimeFigureOut">
              <a:rPr lang="en-US" smtClean="0"/>
              <a:t>3/7/2024</a:t>
            </a:fld>
            <a:endParaRPr lang="en-US"/>
          </a:p>
        </p:txBody>
      </p:sp>
      <p:sp>
        <p:nvSpPr>
          <p:cNvPr id="5" name="Footer Placeholder 4">
            <a:extLst>
              <a:ext uri="{FF2B5EF4-FFF2-40B4-BE49-F238E27FC236}">
                <a16:creationId xmlns:a16="http://schemas.microsoft.com/office/drawing/2014/main" id="{FE13EBD5-78EB-5951-E5DB-02358C21E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0DB74-2F3B-9573-1E79-B32F71EF62EA}"/>
              </a:ext>
            </a:extLst>
          </p:cNvPr>
          <p:cNvSpPr>
            <a:spLocks noGrp="1"/>
          </p:cNvSpPr>
          <p:nvPr>
            <p:ph type="sldNum" sz="quarter" idx="12"/>
          </p:nvPr>
        </p:nvSpPr>
        <p:spPr/>
        <p:txBody>
          <a:bodyPr/>
          <a:lstStyle/>
          <a:p>
            <a:fld id="{7A5DCB41-B3E6-451A-B2FE-C23044035FB5}" type="slidenum">
              <a:rPr lang="en-US" smtClean="0"/>
              <a:t>‹#›</a:t>
            </a:fld>
            <a:endParaRPr lang="en-US"/>
          </a:p>
        </p:txBody>
      </p:sp>
    </p:spTree>
    <p:extLst>
      <p:ext uri="{BB962C8B-B14F-4D97-AF65-F5344CB8AC3E}">
        <p14:creationId xmlns:p14="http://schemas.microsoft.com/office/powerpoint/2010/main" val="187390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48F9C-F4F4-62A5-467B-C25DB4B53A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3959CC-D468-7D08-874C-E363B1FB0C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604045-B39B-77C0-270F-ED825F12E29F}"/>
              </a:ext>
            </a:extLst>
          </p:cNvPr>
          <p:cNvSpPr>
            <a:spLocks noGrp="1"/>
          </p:cNvSpPr>
          <p:nvPr>
            <p:ph type="dt" sz="half" idx="10"/>
          </p:nvPr>
        </p:nvSpPr>
        <p:spPr/>
        <p:txBody>
          <a:bodyPr/>
          <a:lstStyle/>
          <a:p>
            <a:fld id="{9A15E443-6780-44D0-AEA4-767D41D6893D}" type="datetimeFigureOut">
              <a:rPr lang="en-US" smtClean="0"/>
              <a:t>3/7/2024</a:t>
            </a:fld>
            <a:endParaRPr lang="en-US"/>
          </a:p>
        </p:txBody>
      </p:sp>
      <p:sp>
        <p:nvSpPr>
          <p:cNvPr id="5" name="Footer Placeholder 4">
            <a:extLst>
              <a:ext uri="{FF2B5EF4-FFF2-40B4-BE49-F238E27FC236}">
                <a16:creationId xmlns:a16="http://schemas.microsoft.com/office/drawing/2014/main" id="{1E11201A-C7EA-4421-C940-B383020950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74141-C4D7-ABC1-2878-97963E4DF04D}"/>
              </a:ext>
            </a:extLst>
          </p:cNvPr>
          <p:cNvSpPr>
            <a:spLocks noGrp="1"/>
          </p:cNvSpPr>
          <p:nvPr>
            <p:ph type="sldNum" sz="quarter" idx="12"/>
          </p:nvPr>
        </p:nvSpPr>
        <p:spPr/>
        <p:txBody>
          <a:bodyPr/>
          <a:lstStyle/>
          <a:p>
            <a:fld id="{7A5DCB41-B3E6-451A-B2FE-C23044035FB5}" type="slidenum">
              <a:rPr lang="en-US" smtClean="0"/>
              <a:t>‹#›</a:t>
            </a:fld>
            <a:endParaRPr lang="en-US"/>
          </a:p>
        </p:txBody>
      </p:sp>
    </p:spTree>
    <p:extLst>
      <p:ext uri="{BB962C8B-B14F-4D97-AF65-F5344CB8AC3E}">
        <p14:creationId xmlns:p14="http://schemas.microsoft.com/office/powerpoint/2010/main" val="22140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F1242-A5E2-BD2C-A0BA-5FF48041DE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3AB883-7E39-E074-67CA-6FE188EB8A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E67215-0BC1-A850-384B-F497E13C4CD3}"/>
              </a:ext>
            </a:extLst>
          </p:cNvPr>
          <p:cNvSpPr>
            <a:spLocks noGrp="1"/>
          </p:cNvSpPr>
          <p:nvPr>
            <p:ph type="dt" sz="half" idx="10"/>
          </p:nvPr>
        </p:nvSpPr>
        <p:spPr/>
        <p:txBody>
          <a:bodyPr/>
          <a:lstStyle/>
          <a:p>
            <a:fld id="{9A15E443-6780-44D0-AEA4-767D41D6893D}" type="datetimeFigureOut">
              <a:rPr lang="en-US" smtClean="0"/>
              <a:t>3/7/2024</a:t>
            </a:fld>
            <a:endParaRPr lang="en-US"/>
          </a:p>
        </p:txBody>
      </p:sp>
      <p:sp>
        <p:nvSpPr>
          <p:cNvPr id="5" name="Footer Placeholder 4">
            <a:extLst>
              <a:ext uri="{FF2B5EF4-FFF2-40B4-BE49-F238E27FC236}">
                <a16:creationId xmlns:a16="http://schemas.microsoft.com/office/drawing/2014/main" id="{4B4861C9-1D13-F5E3-6EAE-6EB8D69B5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075CC-414F-A6AC-2FAC-3EF1AF9D1EAA}"/>
              </a:ext>
            </a:extLst>
          </p:cNvPr>
          <p:cNvSpPr>
            <a:spLocks noGrp="1"/>
          </p:cNvSpPr>
          <p:nvPr>
            <p:ph type="sldNum" sz="quarter" idx="12"/>
          </p:nvPr>
        </p:nvSpPr>
        <p:spPr/>
        <p:txBody>
          <a:bodyPr/>
          <a:lstStyle/>
          <a:p>
            <a:fld id="{7A5DCB41-B3E6-451A-B2FE-C23044035FB5}" type="slidenum">
              <a:rPr lang="en-US" smtClean="0"/>
              <a:t>‹#›</a:t>
            </a:fld>
            <a:endParaRPr lang="en-US"/>
          </a:p>
        </p:txBody>
      </p:sp>
    </p:spTree>
    <p:extLst>
      <p:ext uri="{BB962C8B-B14F-4D97-AF65-F5344CB8AC3E}">
        <p14:creationId xmlns:p14="http://schemas.microsoft.com/office/powerpoint/2010/main" val="210226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3A3C-6D7B-FFA5-E6AF-2339F4A451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4C8BE-C4FA-CD97-E702-30400E68B8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2BB659-CDC5-C4B9-AEC5-78DAB0CA05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09CBAE-6D51-C3F3-F7E7-60F8860FB077}"/>
              </a:ext>
            </a:extLst>
          </p:cNvPr>
          <p:cNvSpPr>
            <a:spLocks noGrp="1"/>
          </p:cNvSpPr>
          <p:nvPr>
            <p:ph type="dt" sz="half" idx="10"/>
          </p:nvPr>
        </p:nvSpPr>
        <p:spPr/>
        <p:txBody>
          <a:bodyPr/>
          <a:lstStyle/>
          <a:p>
            <a:fld id="{9A15E443-6780-44D0-AEA4-767D41D6893D}" type="datetimeFigureOut">
              <a:rPr lang="en-US" smtClean="0"/>
              <a:t>3/7/2024</a:t>
            </a:fld>
            <a:endParaRPr lang="en-US"/>
          </a:p>
        </p:txBody>
      </p:sp>
      <p:sp>
        <p:nvSpPr>
          <p:cNvPr id="6" name="Footer Placeholder 5">
            <a:extLst>
              <a:ext uri="{FF2B5EF4-FFF2-40B4-BE49-F238E27FC236}">
                <a16:creationId xmlns:a16="http://schemas.microsoft.com/office/drawing/2014/main" id="{3D37127B-3EFD-7476-B291-E6A8AEFC8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E4C16-6FB1-9C43-F0BB-9684BBA4C825}"/>
              </a:ext>
            </a:extLst>
          </p:cNvPr>
          <p:cNvSpPr>
            <a:spLocks noGrp="1"/>
          </p:cNvSpPr>
          <p:nvPr>
            <p:ph type="sldNum" sz="quarter" idx="12"/>
          </p:nvPr>
        </p:nvSpPr>
        <p:spPr/>
        <p:txBody>
          <a:bodyPr/>
          <a:lstStyle/>
          <a:p>
            <a:fld id="{7A5DCB41-B3E6-451A-B2FE-C23044035FB5}" type="slidenum">
              <a:rPr lang="en-US" smtClean="0"/>
              <a:t>‹#›</a:t>
            </a:fld>
            <a:endParaRPr lang="en-US"/>
          </a:p>
        </p:txBody>
      </p:sp>
    </p:spTree>
    <p:extLst>
      <p:ext uri="{BB962C8B-B14F-4D97-AF65-F5344CB8AC3E}">
        <p14:creationId xmlns:p14="http://schemas.microsoft.com/office/powerpoint/2010/main" val="4078954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5831E-90BC-D503-C8C4-0BA7495C4A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F6D48C-C9E9-E839-7E37-849084E3F6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5FE9D-741B-3721-DC63-D38D50D70E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8F913-F3CB-BCCA-1679-47F67C4E5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96F336-A566-8926-8243-26050BB2AA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EF1FB4-87EB-CAE7-53B3-AD0186AE0C14}"/>
              </a:ext>
            </a:extLst>
          </p:cNvPr>
          <p:cNvSpPr>
            <a:spLocks noGrp="1"/>
          </p:cNvSpPr>
          <p:nvPr>
            <p:ph type="dt" sz="half" idx="10"/>
          </p:nvPr>
        </p:nvSpPr>
        <p:spPr/>
        <p:txBody>
          <a:bodyPr/>
          <a:lstStyle/>
          <a:p>
            <a:fld id="{9A15E443-6780-44D0-AEA4-767D41D6893D}" type="datetimeFigureOut">
              <a:rPr lang="en-US" smtClean="0"/>
              <a:t>3/7/2024</a:t>
            </a:fld>
            <a:endParaRPr lang="en-US"/>
          </a:p>
        </p:txBody>
      </p:sp>
      <p:sp>
        <p:nvSpPr>
          <p:cNvPr id="8" name="Footer Placeholder 7">
            <a:extLst>
              <a:ext uri="{FF2B5EF4-FFF2-40B4-BE49-F238E27FC236}">
                <a16:creationId xmlns:a16="http://schemas.microsoft.com/office/drawing/2014/main" id="{C9ECC43A-72E3-F271-5B11-567F481BE1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9A185E-EE29-8572-B7A0-DDA78CA7BA2A}"/>
              </a:ext>
            </a:extLst>
          </p:cNvPr>
          <p:cNvSpPr>
            <a:spLocks noGrp="1"/>
          </p:cNvSpPr>
          <p:nvPr>
            <p:ph type="sldNum" sz="quarter" idx="12"/>
          </p:nvPr>
        </p:nvSpPr>
        <p:spPr/>
        <p:txBody>
          <a:bodyPr/>
          <a:lstStyle/>
          <a:p>
            <a:fld id="{7A5DCB41-B3E6-451A-B2FE-C23044035FB5}" type="slidenum">
              <a:rPr lang="en-US" smtClean="0"/>
              <a:t>‹#›</a:t>
            </a:fld>
            <a:endParaRPr lang="en-US"/>
          </a:p>
        </p:txBody>
      </p:sp>
    </p:spTree>
    <p:extLst>
      <p:ext uri="{BB962C8B-B14F-4D97-AF65-F5344CB8AC3E}">
        <p14:creationId xmlns:p14="http://schemas.microsoft.com/office/powerpoint/2010/main" val="212589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783B-726A-4B2E-3F4A-4A9882A801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260F90-8B3A-AE1E-B9F6-634C4847B271}"/>
              </a:ext>
            </a:extLst>
          </p:cNvPr>
          <p:cNvSpPr>
            <a:spLocks noGrp="1"/>
          </p:cNvSpPr>
          <p:nvPr>
            <p:ph type="dt" sz="half" idx="10"/>
          </p:nvPr>
        </p:nvSpPr>
        <p:spPr/>
        <p:txBody>
          <a:bodyPr/>
          <a:lstStyle/>
          <a:p>
            <a:fld id="{9A15E443-6780-44D0-AEA4-767D41D6893D}" type="datetimeFigureOut">
              <a:rPr lang="en-US" smtClean="0"/>
              <a:t>3/7/2024</a:t>
            </a:fld>
            <a:endParaRPr lang="en-US"/>
          </a:p>
        </p:txBody>
      </p:sp>
      <p:sp>
        <p:nvSpPr>
          <p:cNvPr id="4" name="Footer Placeholder 3">
            <a:extLst>
              <a:ext uri="{FF2B5EF4-FFF2-40B4-BE49-F238E27FC236}">
                <a16:creationId xmlns:a16="http://schemas.microsoft.com/office/drawing/2014/main" id="{1EF43F54-7AD9-FD54-0808-5F84957DAA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6C91C4-BE1E-9402-B59A-58CF3A7E7C4F}"/>
              </a:ext>
            </a:extLst>
          </p:cNvPr>
          <p:cNvSpPr>
            <a:spLocks noGrp="1"/>
          </p:cNvSpPr>
          <p:nvPr>
            <p:ph type="sldNum" sz="quarter" idx="12"/>
          </p:nvPr>
        </p:nvSpPr>
        <p:spPr/>
        <p:txBody>
          <a:bodyPr/>
          <a:lstStyle/>
          <a:p>
            <a:fld id="{7A5DCB41-B3E6-451A-B2FE-C23044035FB5}" type="slidenum">
              <a:rPr lang="en-US" smtClean="0"/>
              <a:t>‹#›</a:t>
            </a:fld>
            <a:endParaRPr lang="en-US"/>
          </a:p>
        </p:txBody>
      </p:sp>
    </p:spTree>
    <p:extLst>
      <p:ext uri="{BB962C8B-B14F-4D97-AF65-F5344CB8AC3E}">
        <p14:creationId xmlns:p14="http://schemas.microsoft.com/office/powerpoint/2010/main" val="156632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CED31B-EB1E-29EF-B738-8394FE11D9BE}"/>
              </a:ext>
            </a:extLst>
          </p:cNvPr>
          <p:cNvSpPr>
            <a:spLocks noGrp="1"/>
          </p:cNvSpPr>
          <p:nvPr>
            <p:ph type="dt" sz="half" idx="10"/>
          </p:nvPr>
        </p:nvSpPr>
        <p:spPr/>
        <p:txBody>
          <a:bodyPr/>
          <a:lstStyle/>
          <a:p>
            <a:fld id="{9A15E443-6780-44D0-AEA4-767D41D6893D}" type="datetimeFigureOut">
              <a:rPr lang="en-US" smtClean="0"/>
              <a:t>3/7/2024</a:t>
            </a:fld>
            <a:endParaRPr lang="en-US"/>
          </a:p>
        </p:txBody>
      </p:sp>
      <p:sp>
        <p:nvSpPr>
          <p:cNvPr id="3" name="Footer Placeholder 2">
            <a:extLst>
              <a:ext uri="{FF2B5EF4-FFF2-40B4-BE49-F238E27FC236}">
                <a16:creationId xmlns:a16="http://schemas.microsoft.com/office/drawing/2014/main" id="{A2496481-8BBC-A3F0-386C-49AB90C6FF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B8B999-D4CC-6AD0-1705-EAA97D98E594}"/>
              </a:ext>
            </a:extLst>
          </p:cNvPr>
          <p:cNvSpPr>
            <a:spLocks noGrp="1"/>
          </p:cNvSpPr>
          <p:nvPr>
            <p:ph type="sldNum" sz="quarter" idx="12"/>
          </p:nvPr>
        </p:nvSpPr>
        <p:spPr/>
        <p:txBody>
          <a:bodyPr/>
          <a:lstStyle/>
          <a:p>
            <a:fld id="{7A5DCB41-B3E6-451A-B2FE-C23044035FB5}" type="slidenum">
              <a:rPr lang="en-US" smtClean="0"/>
              <a:t>‹#›</a:t>
            </a:fld>
            <a:endParaRPr lang="en-US"/>
          </a:p>
        </p:txBody>
      </p:sp>
    </p:spTree>
    <p:extLst>
      <p:ext uri="{BB962C8B-B14F-4D97-AF65-F5344CB8AC3E}">
        <p14:creationId xmlns:p14="http://schemas.microsoft.com/office/powerpoint/2010/main" val="271271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4BBA-31DC-AA7F-53C1-58EA58F14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5A883C-AD87-75F5-5169-0B14200455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6BBA37-C7F3-2BC3-5A41-1E5492DFD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90F49D-000C-AE5D-1D09-98AB8AAAA9CC}"/>
              </a:ext>
            </a:extLst>
          </p:cNvPr>
          <p:cNvSpPr>
            <a:spLocks noGrp="1"/>
          </p:cNvSpPr>
          <p:nvPr>
            <p:ph type="dt" sz="half" idx="10"/>
          </p:nvPr>
        </p:nvSpPr>
        <p:spPr/>
        <p:txBody>
          <a:bodyPr/>
          <a:lstStyle/>
          <a:p>
            <a:fld id="{9A15E443-6780-44D0-AEA4-767D41D6893D}" type="datetimeFigureOut">
              <a:rPr lang="en-US" smtClean="0"/>
              <a:t>3/7/2024</a:t>
            </a:fld>
            <a:endParaRPr lang="en-US"/>
          </a:p>
        </p:txBody>
      </p:sp>
      <p:sp>
        <p:nvSpPr>
          <p:cNvPr id="6" name="Footer Placeholder 5">
            <a:extLst>
              <a:ext uri="{FF2B5EF4-FFF2-40B4-BE49-F238E27FC236}">
                <a16:creationId xmlns:a16="http://schemas.microsoft.com/office/drawing/2014/main" id="{048431B6-2FCF-D60E-ED22-0D7ACD27A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79D66E-72B6-3931-0D3B-256AF5C6CB25}"/>
              </a:ext>
            </a:extLst>
          </p:cNvPr>
          <p:cNvSpPr>
            <a:spLocks noGrp="1"/>
          </p:cNvSpPr>
          <p:nvPr>
            <p:ph type="sldNum" sz="quarter" idx="12"/>
          </p:nvPr>
        </p:nvSpPr>
        <p:spPr/>
        <p:txBody>
          <a:bodyPr/>
          <a:lstStyle/>
          <a:p>
            <a:fld id="{7A5DCB41-B3E6-451A-B2FE-C23044035FB5}" type="slidenum">
              <a:rPr lang="en-US" smtClean="0"/>
              <a:t>‹#›</a:t>
            </a:fld>
            <a:endParaRPr lang="en-US"/>
          </a:p>
        </p:txBody>
      </p:sp>
    </p:spTree>
    <p:extLst>
      <p:ext uri="{BB962C8B-B14F-4D97-AF65-F5344CB8AC3E}">
        <p14:creationId xmlns:p14="http://schemas.microsoft.com/office/powerpoint/2010/main" val="2399040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AE637-67B8-14FC-C16C-3ADCA753D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216C67-D974-AAB7-34C6-96BADCFA6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6BB148-B366-47E9-BBF4-66AE117F3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60AD04-2D18-6599-A86A-E1AEEE216B01}"/>
              </a:ext>
            </a:extLst>
          </p:cNvPr>
          <p:cNvSpPr>
            <a:spLocks noGrp="1"/>
          </p:cNvSpPr>
          <p:nvPr>
            <p:ph type="dt" sz="half" idx="10"/>
          </p:nvPr>
        </p:nvSpPr>
        <p:spPr/>
        <p:txBody>
          <a:bodyPr/>
          <a:lstStyle/>
          <a:p>
            <a:fld id="{9A15E443-6780-44D0-AEA4-767D41D6893D}" type="datetimeFigureOut">
              <a:rPr lang="en-US" smtClean="0"/>
              <a:t>3/7/2024</a:t>
            </a:fld>
            <a:endParaRPr lang="en-US"/>
          </a:p>
        </p:txBody>
      </p:sp>
      <p:sp>
        <p:nvSpPr>
          <p:cNvPr id="6" name="Footer Placeholder 5">
            <a:extLst>
              <a:ext uri="{FF2B5EF4-FFF2-40B4-BE49-F238E27FC236}">
                <a16:creationId xmlns:a16="http://schemas.microsoft.com/office/drawing/2014/main" id="{7A011C31-AD4D-7932-57B7-9F2D34078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DEFA05-9BA8-2DBF-B246-54008AA41E64}"/>
              </a:ext>
            </a:extLst>
          </p:cNvPr>
          <p:cNvSpPr>
            <a:spLocks noGrp="1"/>
          </p:cNvSpPr>
          <p:nvPr>
            <p:ph type="sldNum" sz="quarter" idx="12"/>
          </p:nvPr>
        </p:nvSpPr>
        <p:spPr/>
        <p:txBody>
          <a:bodyPr/>
          <a:lstStyle/>
          <a:p>
            <a:fld id="{7A5DCB41-B3E6-451A-B2FE-C23044035FB5}" type="slidenum">
              <a:rPr lang="en-US" smtClean="0"/>
              <a:t>‹#›</a:t>
            </a:fld>
            <a:endParaRPr lang="en-US"/>
          </a:p>
        </p:txBody>
      </p:sp>
    </p:spTree>
    <p:extLst>
      <p:ext uri="{BB962C8B-B14F-4D97-AF65-F5344CB8AC3E}">
        <p14:creationId xmlns:p14="http://schemas.microsoft.com/office/powerpoint/2010/main" val="44863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8E781B-C3AF-4BE6-6531-596ED7DF1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3AEAA6-87AD-5AD5-47C5-4CAF37B468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2B5FA-9596-9655-3821-D2F1121828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5E443-6780-44D0-AEA4-767D41D6893D}" type="datetimeFigureOut">
              <a:rPr lang="en-US" smtClean="0"/>
              <a:t>3/7/2024</a:t>
            </a:fld>
            <a:endParaRPr lang="en-US"/>
          </a:p>
        </p:txBody>
      </p:sp>
      <p:sp>
        <p:nvSpPr>
          <p:cNvPr id="5" name="Footer Placeholder 4">
            <a:extLst>
              <a:ext uri="{FF2B5EF4-FFF2-40B4-BE49-F238E27FC236}">
                <a16:creationId xmlns:a16="http://schemas.microsoft.com/office/drawing/2014/main" id="{AB175FB1-F7CF-EDB8-BCCE-1B2E27C686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6C4C36-2861-CE52-7A27-971C0BC46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DCB41-B3E6-451A-B2FE-C23044035FB5}" type="slidenum">
              <a:rPr lang="en-US" smtClean="0"/>
              <a:t>‹#›</a:t>
            </a:fld>
            <a:endParaRPr lang="en-US"/>
          </a:p>
        </p:txBody>
      </p:sp>
    </p:spTree>
    <p:extLst>
      <p:ext uri="{BB962C8B-B14F-4D97-AF65-F5344CB8AC3E}">
        <p14:creationId xmlns:p14="http://schemas.microsoft.com/office/powerpoint/2010/main" val="3129892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image" Target="../media/image4.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0" Type="http://schemas.openxmlformats.org/officeDocument/2006/relationships/diagramData" Target="../diagrams/data2.xml"/><Relationship Id="rId4" Type="http://schemas.microsoft.com/office/2007/relationships/hdphoto" Target="../media/hdphoto3.wdp"/><Relationship Id="rId9" Type="http://schemas.microsoft.com/office/2007/relationships/diagramDrawing" Target="../diagrams/drawing1.xml"/><Relationship Id="rId14" Type="http://schemas.microsoft.com/office/2007/relationships/diagramDrawing" Target="../diagrams/drawing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3.wdp"/></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s231n.github.io/neural-networks-1/" TargetMode="Externa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statista.com/topics/8385/phishing/#topicOverview" TargetMode="External"/><Relationship Id="rId5" Type="http://schemas.openxmlformats.org/officeDocument/2006/relationships/hyperlink" Target="https://www.forbes.com/advisor/business/phishing-statistics/" TargetMode="Externa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C78C08-7C52-B14E-C865-7A7030B45BE6}"/>
              </a:ext>
            </a:extLst>
          </p:cNvPr>
          <p:cNvSpPr/>
          <p:nvPr/>
        </p:nvSpPr>
        <p:spPr>
          <a:xfrm>
            <a:off x="0" y="0"/>
            <a:ext cx="12192000" cy="6858000"/>
          </a:xfrm>
          <a:prstGeom prst="rect">
            <a:avLst/>
          </a:prstGeom>
          <a:blipFill>
            <a:blip r:embed="rId3">
              <a:extLst>
                <a:ext uri="{BEBA8EAE-BF5A-486C-A8C5-ECC9F3942E4B}">
                  <a14:imgProps xmlns:a14="http://schemas.microsoft.com/office/drawing/2010/main">
                    <a14:imgLayer r:embed="rId4">
                      <a14:imgEffect>
                        <a14:artisticBlur radius="29"/>
                      </a14:imgEffect>
                    </a14:imgLayer>
                  </a14:imgProps>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B7FEB-F20A-C51D-6937-559F312DE248}"/>
              </a:ext>
            </a:extLst>
          </p:cNvPr>
          <p:cNvSpPr>
            <a:spLocks noGrp="1"/>
          </p:cNvSpPr>
          <p:nvPr>
            <p:ph type="ctrTitle"/>
          </p:nvPr>
        </p:nvSpPr>
        <p:spPr>
          <a:xfrm>
            <a:off x="785811" y="644524"/>
            <a:ext cx="10620375" cy="2387600"/>
          </a:xfrm>
        </p:spPr>
        <p:txBody>
          <a:bodyPr/>
          <a:lstStyle/>
          <a:p>
            <a:r>
              <a:rPr lang="en-US" dirty="0">
                <a:solidFill>
                  <a:schemeClr val="bg1"/>
                </a:solidFill>
                <a:latin typeface="Selawik Light" panose="020F0502020204030204" pitchFamily="34" charset="0"/>
                <a:cs typeface="Times New Roman" panose="02020603050405020304" pitchFamily="18" charset="0"/>
              </a:rPr>
              <a:t>Preventing Phishing Attacks using Deep Learning </a:t>
            </a:r>
          </a:p>
        </p:txBody>
      </p:sp>
      <p:sp>
        <p:nvSpPr>
          <p:cNvPr id="3" name="Subtitle 2">
            <a:extLst>
              <a:ext uri="{FF2B5EF4-FFF2-40B4-BE49-F238E27FC236}">
                <a16:creationId xmlns:a16="http://schemas.microsoft.com/office/drawing/2014/main" id="{242840F0-05BA-D6B5-F990-5DFF7A2434B3}"/>
              </a:ext>
            </a:extLst>
          </p:cNvPr>
          <p:cNvSpPr>
            <a:spLocks noGrp="1"/>
          </p:cNvSpPr>
          <p:nvPr>
            <p:ph type="subTitle" idx="1"/>
          </p:nvPr>
        </p:nvSpPr>
        <p:spPr>
          <a:xfrm>
            <a:off x="1523999" y="4556126"/>
            <a:ext cx="9144000" cy="2301874"/>
          </a:xfrm>
        </p:spPr>
        <p:txBody>
          <a:bodyPr>
            <a:normAutofit/>
          </a:bodyPr>
          <a:lstStyle/>
          <a:p>
            <a:pPr marL="0" marR="0" algn="ctr">
              <a:spcBef>
                <a:spcPts val="0"/>
              </a:spcBef>
              <a:spcAft>
                <a:spcPts val="0"/>
              </a:spcAft>
            </a:pPr>
            <a:r>
              <a:rPr lang="en-US" sz="2800" i="1" kern="100" dirty="0">
                <a:solidFill>
                  <a:schemeClr val="bg1"/>
                </a:solidFill>
                <a:effectLst/>
                <a:latin typeface="Selawik Light" panose="020B0502040204020203" pitchFamily="34" charset="0"/>
                <a:ea typeface="Aptos" panose="020B0004020202020204" pitchFamily="34" charset="0"/>
                <a:cs typeface="Times New Roman" panose="02020603050405020304" pitchFamily="18" charset="0"/>
              </a:rPr>
              <a:t>Justin Joy</a:t>
            </a:r>
            <a:endParaRPr lang="en-US" sz="2800" kern="100" dirty="0">
              <a:solidFill>
                <a:schemeClr val="bg1"/>
              </a:solidFill>
              <a:effectLst/>
              <a:latin typeface="Selawik Light" panose="020B0502040204020203" pitchFamily="34" charset="0"/>
              <a:ea typeface="Aptos" panose="020B0004020202020204" pitchFamily="34" charset="0"/>
              <a:cs typeface="Times New Roman" panose="02020603050405020304" pitchFamily="18" charset="0"/>
            </a:endParaRPr>
          </a:p>
          <a:p>
            <a:pPr marL="0" marR="0" algn="ctr">
              <a:spcBef>
                <a:spcPts val="0"/>
              </a:spcBef>
              <a:spcAft>
                <a:spcPts val="0"/>
              </a:spcAft>
            </a:pPr>
            <a:r>
              <a:rPr lang="en-US" sz="2800" i="1" kern="100" dirty="0">
                <a:solidFill>
                  <a:schemeClr val="bg1"/>
                </a:solidFill>
                <a:effectLst/>
                <a:latin typeface="Selawik Light" panose="020B0502040204020203" pitchFamily="34" charset="0"/>
                <a:ea typeface="Aptos" panose="020B0004020202020204" pitchFamily="34" charset="0"/>
                <a:cs typeface="Times New Roman" panose="02020603050405020304" pitchFamily="18" charset="0"/>
              </a:rPr>
              <a:t>Computer Science and Mathematics</a:t>
            </a:r>
            <a:endParaRPr lang="en-US" sz="2800" kern="100" dirty="0">
              <a:solidFill>
                <a:schemeClr val="bg1"/>
              </a:solidFill>
              <a:effectLst/>
              <a:latin typeface="Selawik Light" panose="020B0502040204020203" pitchFamily="34" charset="0"/>
              <a:ea typeface="Aptos" panose="020B0004020202020204" pitchFamily="34" charset="0"/>
              <a:cs typeface="Times New Roman" panose="02020603050405020304" pitchFamily="18" charset="0"/>
            </a:endParaRPr>
          </a:p>
          <a:p>
            <a:pPr marL="0" marR="0" algn="ctr">
              <a:spcBef>
                <a:spcPts val="0"/>
              </a:spcBef>
              <a:spcAft>
                <a:spcPts val="0"/>
              </a:spcAft>
            </a:pPr>
            <a:r>
              <a:rPr lang="en-US" sz="2800" i="1" kern="100" dirty="0">
                <a:solidFill>
                  <a:schemeClr val="bg1"/>
                </a:solidFill>
                <a:effectLst/>
                <a:latin typeface="Selawik Light" panose="020B0502040204020203" pitchFamily="34" charset="0"/>
                <a:ea typeface="Aptos" panose="020B0004020202020204" pitchFamily="34" charset="0"/>
                <a:cs typeface="Times New Roman" panose="02020603050405020304" pitchFamily="18" charset="0"/>
              </a:rPr>
              <a:t>Adelphi University, New York</a:t>
            </a:r>
            <a:endParaRPr lang="en-US" sz="2800" kern="100" dirty="0">
              <a:solidFill>
                <a:schemeClr val="bg1"/>
              </a:solidFill>
              <a:effectLst/>
              <a:latin typeface="Selawik Light" panose="020B0502040204020203" pitchFamily="34" charset="0"/>
              <a:ea typeface="Aptos" panose="020B0004020202020204" pitchFamily="34" charset="0"/>
              <a:cs typeface="Times New Roman" panose="02020603050405020304" pitchFamily="18" charset="0"/>
            </a:endParaRPr>
          </a:p>
          <a:p>
            <a:pPr marL="0" marR="0" algn="ctr">
              <a:spcBef>
                <a:spcPts val="0"/>
              </a:spcBef>
              <a:spcAft>
                <a:spcPts val="0"/>
              </a:spcAft>
            </a:pPr>
            <a:r>
              <a:rPr lang="en-US" sz="2800" i="1" kern="100" dirty="0">
                <a:solidFill>
                  <a:schemeClr val="bg1"/>
                </a:solidFill>
                <a:effectLst/>
                <a:latin typeface="Selawik Light" panose="020B0502040204020203" pitchFamily="34" charset="0"/>
                <a:ea typeface="Aptos" panose="020B0004020202020204" pitchFamily="34" charset="0"/>
                <a:cs typeface="Times New Roman" panose="02020603050405020304" pitchFamily="18" charset="0"/>
              </a:rPr>
              <a:t>Email: justinjoy@mail.adelphi.edu</a:t>
            </a:r>
            <a:endParaRPr lang="en-US" sz="1400" kern="100" dirty="0">
              <a:solidFill>
                <a:schemeClr val="bg1"/>
              </a:solidFill>
              <a:effectLst/>
              <a:latin typeface="Selawik Light" panose="020B0502040204020203"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84167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uiExpand="1"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artisticBlur radius="21"/>
                    </a14:imgEffect>
                  </a14:imgLayer>
                </a14:imgProps>
              </a:ext>
            </a:extLst>
          </a:blip>
          <a:srcRect/>
          <a:stretch>
            <a:fillRect/>
          </a:stretch>
        </a:blipFill>
        <a:effectLst/>
      </p:bgPr>
    </p:bg>
    <p:spTree>
      <p:nvGrpSpPr>
        <p:cNvPr id="1" name="">
          <a:extLst>
            <a:ext uri="{FF2B5EF4-FFF2-40B4-BE49-F238E27FC236}">
              <a16:creationId xmlns:a16="http://schemas.microsoft.com/office/drawing/2014/main" id="{2C456970-1812-0E7C-FE77-ADAE46F64E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5F14A8-BAB2-2975-7441-CA4AC50B6B9A}"/>
              </a:ext>
            </a:extLst>
          </p:cNvPr>
          <p:cNvSpPr>
            <a:spLocks noGrp="1"/>
          </p:cNvSpPr>
          <p:nvPr>
            <p:ph type="title"/>
          </p:nvPr>
        </p:nvSpPr>
        <p:spPr>
          <a:xfrm>
            <a:off x="838200" y="397668"/>
            <a:ext cx="10515600" cy="1325563"/>
          </a:xfrm>
        </p:spPr>
        <p:txBody>
          <a:bodyPr>
            <a:normAutofit/>
          </a:bodyPr>
          <a:lstStyle/>
          <a:p>
            <a:pPr algn="ctr"/>
            <a:r>
              <a:rPr lang="en-US" dirty="0">
                <a:solidFill>
                  <a:schemeClr val="bg1"/>
                </a:solidFill>
                <a:latin typeface="Selawik Light" panose="020B0502040204020203" pitchFamily="34" charset="0"/>
              </a:rPr>
              <a:t>Challenges</a:t>
            </a:r>
            <a:endParaRPr lang="en-US" sz="9600" dirty="0">
              <a:solidFill>
                <a:schemeClr val="bg1"/>
              </a:solidFill>
              <a:latin typeface="Selawik Light" panose="020B0502040204020203" pitchFamily="34" charset="0"/>
            </a:endParaRPr>
          </a:p>
        </p:txBody>
      </p:sp>
      <p:sp>
        <p:nvSpPr>
          <p:cNvPr id="6" name="Content Placeholder 5">
            <a:extLst>
              <a:ext uri="{FF2B5EF4-FFF2-40B4-BE49-F238E27FC236}">
                <a16:creationId xmlns:a16="http://schemas.microsoft.com/office/drawing/2014/main" id="{14870055-2FC7-CB48-9FB6-EAFDEFF4AF14}"/>
              </a:ext>
            </a:extLst>
          </p:cNvPr>
          <p:cNvSpPr>
            <a:spLocks noGrp="1"/>
          </p:cNvSpPr>
          <p:nvPr>
            <p:ph idx="1"/>
          </p:nvPr>
        </p:nvSpPr>
        <p:spPr>
          <a:xfrm>
            <a:off x="838200" y="1541462"/>
            <a:ext cx="10515600" cy="4351338"/>
          </a:xfrm>
        </p:spPr>
        <p:txBody>
          <a:bodyPr anchor="ctr">
            <a:normAutofit/>
          </a:bodyPr>
          <a:lstStyle/>
          <a:p>
            <a:r>
              <a:rPr lang="en-US" dirty="0">
                <a:solidFill>
                  <a:schemeClr val="bg1"/>
                </a:solidFill>
                <a:latin typeface="Selawik Light" panose="020B0502040204020203" pitchFamily="34" charset="0"/>
              </a:rPr>
              <a:t>The biggest challenge: Finding the PERFECT dataset…</a:t>
            </a:r>
          </a:p>
          <a:p>
            <a:pPr lvl="1"/>
            <a:r>
              <a:rPr lang="en-US" dirty="0">
                <a:solidFill>
                  <a:schemeClr val="bg1"/>
                </a:solidFill>
                <a:latin typeface="Selawik Light" panose="020B0502040204020203" pitchFamily="34" charset="0"/>
              </a:rPr>
              <a:t>It’s very difficult to find a phishing dataset because of the way the emails are written.</a:t>
            </a:r>
          </a:p>
          <a:p>
            <a:pPr lvl="1"/>
            <a:r>
              <a:rPr lang="en-US" dirty="0">
                <a:solidFill>
                  <a:schemeClr val="bg1"/>
                </a:solidFill>
                <a:latin typeface="Selawik Light" panose="020B0502040204020203" pitchFamily="34" charset="0"/>
              </a:rPr>
              <a:t>Right now, I am using a dataset with a total of 4 labels: Fraud, Phishing, False-Positives and Commercial Marketing. I only need two labels.</a:t>
            </a:r>
          </a:p>
          <a:p>
            <a:pPr lvl="1"/>
            <a:r>
              <a:rPr lang="en-US" dirty="0">
                <a:solidFill>
                  <a:schemeClr val="bg1"/>
                </a:solidFill>
                <a:latin typeface="Selawik Light" panose="020B0502040204020203" pitchFamily="34" charset="0"/>
              </a:rPr>
              <a:t>I will continue to add more to the Safe emails, but at the same time I will need to balance the Phishing Emails.</a:t>
            </a:r>
          </a:p>
          <a:p>
            <a:pPr marL="457200" lvl="1" indent="0">
              <a:buNone/>
            </a:pPr>
            <a:endParaRPr lang="en-US" sz="900" dirty="0">
              <a:solidFill>
                <a:schemeClr val="bg1"/>
              </a:solidFill>
              <a:latin typeface="Selawik Light" panose="020B0502040204020203" pitchFamily="34" charset="0"/>
            </a:endParaRPr>
          </a:p>
          <a:p>
            <a:r>
              <a:rPr lang="en-US" dirty="0">
                <a:solidFill>
                  <a:schemeClr val="bg1"/>
                </a:solidFill>
                <a:latin typeface="Selawik Light" panose="020B0502040204020203" pitchFamily="34" charset="0"/>
              </a:rPr>
              <a:t>LSTM accuracy, my current prototype is not working as I expect it to. I will need to fine tune it.</a:t>
            </a:r>
          </a:p>
          <a:p>
            <a:r>
              <a:rPr lang="en-US" dirty="0">
                <a:solidFill>
                  <a:schemeClr val="bg1"/>
                </a:solidFill>
                <a:latin typeface="Selawik Light" panose="020B0502040204020203" pitchFamily="34" charset="0"/>
              </a:rPr>
              <a:t>Inconsistency from GPT-3.5 model, I have not fine-tuned it yet…</a:t>
            </a:r>
          </a:p>
        </p:txBody>
      </p:sp>
      <p:sp>
        <p:nvSpPr>
          <p:cNvPr id="5" name="Title 1">
            <a:extLst>
              <a:ext uri="{FF2B5EF4-FFF2-40B4-BE49-F238E27FC236}">
                <a16:creationId xmlns:a16="http://schemas.microsoft.com/office/drawing/2014/main" id="{D3301B1A-E9EA-F604-B78F-56DA98D30E28}"/>
              </a:ext>
            </a:extLst>
          </p:cNvPr>
          <p:cNvSpPr txBox="1">
            <a:spLocks/>
          </p:cNvSpPr>
          <p:nvPr/>
        </p:nvSpPr>
        <p:spPr>
          <a:xfrm>
            <a:off x="0" y="6378575"/>
            <a:ext cx="5000625" cy="5857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bg1"/>
                </a:solidFill>
                <a:latin typeface="Selawik Light" panose="020B0502040204020203" pitchFamily="34" charset="0"/>
              </a:rPr>
              <a:t>Problem Understanding/Requirement Analysis</a:t>
            </a:r>
            <a:endParaRPr lang="en-US" dirty="0">
              <a:solidFill>
                <a:schemeClr val="bg1"/>
              </a:solidFill>
              <a:latin typeface="Selawik Light" panose="020B0502040204020203" pitchFamily="34" charset="0"/>
            </a:endParaRPr>
          </a:p>
        </p:txBody>
      </p:sp>
    </p:spTree>
    <p:extLst>
      <p:ext uri="{BB962C8B-B14F-4D97-AF65-F5344CB8AC3E}">
        <p14:creationId xmlns:p14="http://schemas.microsoft.com/office/powerpoint/2010/main" val="417535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1"/>
                    </a14:imgEffect>
                  </a14:imgLayer>
                </a14:imgProps>
              </a:ext>
            </a:extLst>
          </a:blip>
          <a:srcRect/>
          <a:stretch>
            <a:fillRect/>
          </a:stretch>
        </a:blipFill>
        <a:effectLst/>
      </p:bgPr>
    </p:bg>
    <p:spTree>
      <p:nvGrpSpPr>
        <p:cNvPr id="1" name="">
          <a:extLst>
            <a:ext uri="{FF2B5EF4-FFF2-40B4-BE49-F238E27FC236}">
              <a16:creationId xmlns:a16="http://schemas.microsoft.com/office/drawing/2014/main" id="{2EDD9296-3A9D-6B2E-4952-014B59A5BD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7006C3-B0A7-3AC9-7A35-9D1A9F1CDE6A}"/>
              </a:ext>
            </a:extLst>
          </p:cNvPr>
          <p:cNvSpPr>
            <a:spLocks noGrp="1"/>
          </p:cNvSpPr>
          <p:nvPr>
            <p:ph type="title"/>
          </p:nvPr>
        </p:nvSpPr>
        <p:spPr>
          <a:xfrm>
            <a:off x="0" y="6381750"/>
            <a:ext cx="5105400" cy="585788"/>
          </a:xfrm>
        </p:spPr>
        <p:txBody>
          <a:bodyPr/>
          <a:lstStyle/>
          <a:p>
            <a:r>
              <a:rPr lang="en-US" sz="1600" dirty="0">
                <a:solidFill>
                  <a:schemeClr val="bg1"/>
                </a:solidFill>
                <a:latin typeface="Selawik Light" panose="020B0502040204020203" pitchFamily="34" charset="0"/>
              </a:rPr>
              <a:t>Organization</a:t>
            </a:r>
            <a:endParaRPr lang="en-US" dirty="0">
              <a:solidFill>
                <a:schemeClr val="bg1"/>
              </a:solidFill>
              <a:latin typeface="Selawik Light" panose="020B0502040204020203" pitchFamily="34" charset="0"/>
            </a:endParaRPr>
          </a:p>
        </p:txBody>
      </p:sp>
      <p:sp>
        <p:nvSpPr>
          <p:cNvPr id="3" name="Content Placeholder 2">
            <a:extLst>
              <a:ext uri="{FF2B5EF4-FFF2-40B4-BE49-F238E27FC236}">
                <a16:creationId xmlns:a16="http://schemas.microsoft.com/office/drawing/2014/main" id="{555CACE9-8CE2-FD11-A0CF-1408933A1358}"/>
              </a:ext>
            </a:extLst>
          </p:cNvPr>
          <p:cNvSpPr>
            <a:spLocks noGrp="1"/>
          </p:cNvSpPr>
          <p:nvPr>
            <p:ph idx="1"/>
          </p:nvPr>
        </p:nvSpPr>
        <p:spPr>
          <a:xfrm>
            <a:off x="838200" y="1253331"/>
            <a:ext cx="10515600" cy="4351338"/>
          </a:xfrm>
        </p:spPr>
        <p:txBody>
          <a:bodyPr anchor="ctr">
            <a:normAutofit/>
          </a:bodyPr>
          <a:lstStyle/>
          <a:p>
            <a:pPr marL="0" indent="0" algn="ctr">
              <a:buNone/>
            </a:pPr>
            <a:r>
              <a:rPr lang="en-US" sz="5400" dirty="0">
                <a:solidFill>
                  <a:schemeClr val="bg1"/>
                </a:solidFill>
                <a:latin typeface="Selawik Light" panose="020B0502040204020203" pitchFamily="34" charset="0"/>
              </a:rPr>
              <a:t>Initial Idea</a:t>
            </a:r>
          </a:p>
          <a:p>
            <a:pPr marL="0" indent="0" algn="ctr">
              <a:buNone/>
            </a:pPr>
            <a:endParaRPr lang="en-US" sz="5400" dirty="0">
              <a:solidFill>
                <a:schemeClr val="bg1"/>
              </a:solidFill>
              <a:latin typeface="Selawik Light" panose="020B0502040204020203" pitchFamily="34" charset="0"/>
            </a:endParaRPr>
          </a:p>
          <a:p>
            <a:pPr marL="0" indent="0" algn="ctr">
              <a:buNone/>
            </a:pPr>
            <a:r>
              <a:rPr lang="en-US" sz="5400" dirty="0">
                <a:solidFill>
                  <a:schemeClr val="bg1"/>
                </a:solidFill>
                <a:latin typeface="Selawik Light" panose="020B0502040204020203" pitchFamily="34" charset="0"/>
              </a:rPr>
              <a:t>Timeline and Stages</a:t>
            </a:r>
          </a:p>
          <a:p>
            <a:pPr marL="0" indent="0" algn="ctr">
              <a:buNone/>
            </a:pPr>
            <a:endParaRPr lang="en-US" sz="5400" dirty="0">
              <a:solidFill>
                <a:schemeClr val="bg1"/>
              </a:solidFill>
              <a:latin typeface="Selawik Light" panose="020B0502040204020203" pitchFamily="34" charset="0"/>
            </a:endParaRPr>
          </a:p>
          <a:p>
            <a:pPr marL="0" indent="0" algn="ctr">
              <a:buNone/>
            </a:pPr>
            <a:r>
              <a:rPr lang="en-US" sz="5400" dirty="0">
                <a:solidFill>
                  <a:schemeClr val="bg1"/>
                </a:solidFill>
                <a:latin typeface="Selawik Light" panose="020B0502040204020203" pitchFamily="34" charset="0"/>
              </a:rPr>
              <a:t>Software/Platform</a:t>
            </a:r>
          </a:p>
        </p:txBody>
      </p:sp>
    </p:spTree>
    <p:extLst>
      <p:ext uri="{BB962C8B-B14F-4D97-AF65-F5344CB8AC3E}">
        <p14:creationId xmlns:p14="http://schemas.microsoft.com/office/powerpoint/2010/main" val="428991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artisticBlur radius="21"/>
                    </a14:imgEffect>
                  </a14:imgLayer>
                </a14:imgProps>
              </a:ext>
            </a:extLst>
          </a:blip>
          <a:srcRect/>
          <a:stretch>
            <a:fillRect/>
          </a:stretch>
        </a:blipFill>
        <a:effectLst/>
      </p:bgPr>
    </p:bg>
    <p:spTree>
      <p:nvGrpSpPr>
        <p:cNvPr id="1" name="">
          <a:extLst>
            <a:ext uri="{FF2B5EF4-FFF2-40B4-BE49-F238E27FC236}">
              <a16:creationId xmlns:a16="http://schemas.microsoft.com/office/drawing/2014/main" id="{7F1DDF0F-F685-E3B1-1085-9BD58BCDB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62DF10-23CE-97DE-860B-90F98F022A7D}"/>
              </a:ext>
            </a:extLst>
          </p:cNvPr>
          <p:cNvSpPr>
            <a:spLocks noGrp="1"/>
          </p:cNvSpPr>
          <p:nvPr>
            <p:ph type="title"/>
          </p:nvPr>
        </p:nvSpPr>
        <p:spPr>
          <a:xfrm>
            <a:off x="838200" y="119063"/>
            <a:ext cx="10515600" cy="1325563"/>
          </a:xfrm>
        </p:spPr>
        <p:txBody>
          <a:bodyPr>
            <a:normAutofit/>
          </a:bodyPr>
          <a:lstStyle/>
          <a:p>
            <a:pPr algn="ctr"/>
            <a:r>
              <a:rPr lang="en-US" dirty="0">
                <a:solidFill>
                  <a:schemeClr val="bg1"/>
                </a:solidFill>
                <a:latin typeface="Selawik Light" panose="020B0502040204020203" pitchFamily="34" charset="0"/>
              </a:rPr>
              <a:t>Initial Idea</a:t>
            </a:r>
            <a:endParaRPr lang="en-US" sz="9600" dirty="0">
              <a:solidFill>
                <a:schemeClr val="bg1"/>
              </a:solidFill>
              <a:latin typeface="Selawik Light" panose="020B0502040204020203" pitchFamily="34" charset="0"/>
            </a:endParaRPr>
          </a:p>
        </p:txBody>
      </p:sp>
      <p:sp>
        <p:nvSpPr>
          <p:cNvPr id="6" name="Content Placeholder 5">
            <a:extLst>
              <a:ext uri="{FF2B5EF4-FFF2-40B4-BE49-F238E27FC236}">
                <a16:creationId xmlns:a16="http://schemas.microsoft.com/office/drawing/2014/main" id="{38AC6B50-BDEF-14A0-94D0-F3E1F5AACE74}"/>
              </a:ext>
            </a:extLst>
          </p:cNvPr>
          <p:cNvSpPr>
            <a:spLocks noGrp="1"/>
          </p:cNvSpPr>
          <p:nvPr>
            <p:ph idx="1"/>
          </p:nvPr>
        </p:nvSpPr>
        <p:spPr>
          <a:xfrm>
            <a:off x="838200" y="1735931"/>
            <a:ext cx="10515600" cy="4351338"/>
          </a:xfrm>
        </p:spPr>
        <p:txBody>
          <a:bodyPr anchor="ctr">
            <a:normAutofit lnSpcReduction="10000"/>
          </a:bodyPr>
          <a:lstStyle/>
          <a:p>
            <a:r>
              <a:rPr lang="en-US" dirty="0">
                <a:solidFill>
                  <a:schemeClr val="bg1"/>
                </a:solidFill>
                <a:latin typeface="Selawik Light" panose="020B0502040204020203" pitchFamily="34" charset="0"/>
              </a:rPr>
              <a:t>Experiment between 3 different AI models to identify the most accurate model. </a:t>
            </a:r>
          </a:p>
          <a:p>
            <a:pPr lvl="1"/>
            <a:r>
              <a:rPr lang="en-US" dirty="0">
                <a:solidFill>
                  <a:schemeClr val="bg1"/>
                </a:solidFill>
                <a:latin typeface="Selawik Light" panose="020B0502040204020203" pitchFamily="34" charset="0"/>
              </a:rPr>
              <a:t>LSTM</a:t>
            </a:r>
          </a:p>
          <a:p>
            <a:pPr lvl="1"/>
            <a:r>
              <a:rPr lang="en-US" dirty="0">
                <a:solidFill>
                  <a:schemeClr val="bg1"/>
                </a:solidFill>
                <a:latin typeface="Selawik Light" panose="020B0502040204020203" pitchFamily="34" charset="0"/>
              </a:rPr>
              <a:t>Transformer</a:t>
            </a:r>
          </a:p>
          <a:p>
            <a:pPr lvl="1"/>
            <a:r>
              <a:rPr lang="en-US" dirty="0">
                <a:solidFill>
                  <a:schemeClr val="bg1"/>
                </a:solidFill>
                <a:latin typeface="Selawik Light" panose="020B0502040204020203" pitchFamily="34" charset="0"/>
              </a:rPr>
              <a:t>OpenAI Assistant (GPT-3 or GPT-4)</a:t>
            </a:r>
          </a:p>
          <a:p>
            <a:endParaRPr lang="en-US" sz="900" dirty="0">
              <a:solidFill>
                <a:schemeClr val="bg1"/>
              </a:solidFill>
              <a:latin typeface="Selawik Light" panose="020B0502040204020203" pitchFamily="34" charset="0"/>
            </a:endParaRPr>
          </a:p>
          <a:p>
            <a:r>
              <a:rPr lang="en-US" dirty="0">
                <a:solidFill>
                  <a:schemeClr val="bg1"/>
                </a:solidFill>
                <a:latin typeface="Selawik Light" panose="020B0502040204020203" pitchFamily="34" charset="0"/>
              </a:rPr>
              <a:t>Incorporate different methods (besides AI) based on extracted features to help the user make an informed decision.</a:t>
            </a:r>
          </a:p>
          <a:p>
            <a:pPr lvl="1"/>
            <a:r>
              <a:rPr lang="en-US" dirty="0">
                <a:solidFill>
                  <a:schemeClr val="bg1"/>
                </a:solidFill>
                <a:latin typeface="Selawik Light" panose="020B0502040204020203" pitchFamily="34" charset="0"/>
              </a:rPr>
              <a:t>Danger word detection (minor impact in user decision making)</a:t>
            </a:r>
          </a:p>
          <a:p>
            <a:pPr lvl="1"/>
            <a:r>
              <a:rPr lang="en-US" dirty="0">
                <a:solidFill>
                  <a:schemeClr val="bg1"/>
                </a:solidFill>
                <a:latin typeface="Selawik Light" panose="020B0502040204020203" pitchFamily="34" charset="0"/>
              </a:rPr>
              <a:t>Email Address Reputation Check (major impact in user decision making)</a:t>
            </a:r>
          </a:p>
          <a:p>
            <a:pPr lvl="1"/>
            <a:r>
              <a:rPr lang="en-US" dirty="0">
                <a:solidFill>
                  <a:schemeClr val="bg1"/>
                </a:solidFill>
                <a:latin typeface="Selawik Light" panose="020B0502040204020203" pitchFamily="34" charset="0"/>
              </a:rPr>
              <a:t>URL/Domain Reputation Check (major impact in user decision making)</a:t>
            </a:r>
          </a:p>
        </p:txBody>
      </p:sp>
      <p:sp>
        <p:nvSpPr>
          <p:cNvPr id="5" name="Title 1">
            <a:extLst>
              <a:ext uri="{FF2B5EF4-FFF2-40B4-BE49-F238E27FC236}">
                <a16:creationId xmlns:a16="http://schemas.microsoft.com/office/drawing/2014/main" id="{FCA5DDF6-6B71-12D7-3C9A-95DB6FFFE353}"/>
              </a:ext>
            </a:extLst>
          </p:cNvPr>
          <p:cNvSpPr txBox="1">
            <a:spLocks/>
          </p:cNvSpPr>
          <p:nvPr/>
        </p:nvSpPr>
        <p:spPr>
          <a:xfrm>
            <a:off x="0" y="6378575"/>
            <a:ext cx="1362075" cy="5857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bg1"/>
                </a:solidFill>
                <a:latin typeface="Selawik Light" panose="020B0502040204020203" pitchFamily="34" charset="0"/>
              </a:rPr>
              <a:t>Organization</a:t>
            </a:r>
            <a:endParaRPr lang="en-US" dirty="0">
              <a:solidFill>
                <a:schemeClr val="bg1"/>
              </a:solidFill>
              <a:latin typeface="Selawik Light" panose="020B0502040204020203" pitchFamily="34" charset="0"/>
            </a:endParaRPr>
          </a:p>
        </p:txBody>
      </p:sp>
    </p:spTree>
    <p:extLst>
      <p:ext uri="{BB962C8B-B14F-4D97-AF65-F5344CB8AC3E}">
        <p14:creationId xmlns:p14="http://schemas.microsoft.com/office/powerpoint/2010/main" val="110053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artisticBlur radius="21"/>
                    </a14:imgEffect>
                  </a14:imgLayer>
                </a14:imgProps>
              </a:ext>
            </a:extLst>
          </a:blip>
          <a:srcRect/>
          <a:stretch>
            <a:fillRect/>
          </a:stretch>
        </a:blipFill>
        <a:effectLst/>
      </p:bgPr>
    </p:bg>
    <p:spTree>
      <p:nvGrpSpPr>
        <p:cNvPr id="1" name="">
          <a:extLst>
            <a:ext uri="{FF2B5EF4-FFF2-40B4-BE49-F238E27FC236}">
              <a16:creationId xmlns:a16="http://schemas.microsoft.com/office/drawing/2014/main" id="{F24498D1-DCD4-A13B-7617-E05459AC19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969F45-71EC-90EF-28F0-325EA158B95A}"/>
              </a:ext>
            </a:extLst>
          </p:cNvPr>
          <p:cNvSpPr>
            <a:spLocks noGrp="1"/>
          </p:cNvSpPr>
          <p:nvPr>
            <p:ph type="title"/>
          </p:nvPr>
        </p:nvSpPr>
        <p:spPr>
          <a:xfrm>
            <a:off x="838200" y="119063"/>
            <a:ext cx="10515600" cy="1325563"/>
          </a:xfrm>
        </p:spPr>
        <p:txBody>
          <a:bodyPr>
            <a:normAutofit/>
          </a:bodyPr>
          <a:lstStyle/>
          <a:p>
            <a:pPr algn="ctr"/>
            <a:r>
              <a:rPr lang="en-US" dirty="0">
                <a:solidFill>
                  <a:schemeClr val="bg1"/>
                </a:solidFill>
                <a:latin typeface="Selawik Light" panose="020B0502040204020203" pitchFamily="34" charset="0"/>
              </a:rPr>
              <a:t>Initial Idea </a:t>
            </a:r>
            <a:r>
              <a:rPr lang="en-US" sz="1400" dirty="0">
                <a:solidFill>
                  <a:schemeClr val="bg1"/>
                </a:solidFill>
                <a:latin typeface="Selawik Light" panose="020B0502040204020203" pitchFamily="34" charset="0"/>
              </a:rPr>
              <a:t>(cont.)</a:t>
            </a:r>
            <a:endParaRPr lang="en-US" sz="4000" dirty="0">
              <a:solidFill>
                <a:schemeClr val="bg1"/>
              </a:solidFill>
              <a:latin typeface="Selawik Light" panose="020B0502040204020203" pitchFamily="34" charset="0"/>
            </a:endParaRPr>
          </a:p>
        </p:txBody>
      </p:sp>
      <p:sp>
        <p:nvSpPr>
          <p:cNvPr id="6" name="Content Placeholder 5">
            <a:extLst>
              <a:ext uri="{FF2B5EF4-FFF2-40B4-BE49-F238E27FC236}">
                <a16:creationId xmlns:a16="http://schemas.microsoft.com/office/drawing/2014/main" id="{7DE9E7C8-DD8A-6C26-C509-10EFC91EDC33}"/>
              </a:ext>
            </a:extLst>
          </p:cNvPr>
          <p:cNvSpPr>
            <a:spLocks noGrp="1"/>
          </p:cNvSpPr>
          <p:nvPr>
            <p:ph idx="1"/>
          </p:nvPr>
        </p:nvSpPr>
        <p:spPr>
          <a:xfrm>
            <a:off x="838200" y="1735931"/>
            <a:ext cx="10515600" cy="4351338"/>
          </a:xfrm>
        </p:spPr>
        <p:txBody>
          <a:bodyPr anchor="ctr">
            <a:normAutofit/>
          </a:bodyPr>
          <a:lstStyle/>
          <a:p>
            <a:r>
              <a:rPr lang="en-US" dirty="0">
                <a:solidFill>
                  <a:schemeClr val="bg1"/>
                </a:solidFill>
                <a:latin typeface="Selawik Light" panose="020B0502040204020203" pitchFamily="34" charset="0"/>
              </a:rPr>
              <a:t>Generate a report and send it back to the user’s email.</a:t>
            </a:r>
          </a:p>
          <a:p>
            <a:endParaRPr lang="en-US" sz="900" dirty="0">
              <a:solidFill>
                <a:schemeClr val="bg1"/>
              </a:solidFill>
              <a:latin typeface="Selawik Light" panose="020B0502040204020203" pitchFamily="34" charset="0"/>
            </a:endParaRPr>
          </a:p>
          <a:p>
            <a:r>
              <a:rPr lang="en-US" dirty="0">
                <a:solidFill>
                  <a:schemeClr val="bg1"/>
                </a:solidFill>
                <a:latin typeface="Selawik Light" panose="020B0502040204020203" pitchFamily="34" charset="0"/>
              </a:rPr>
              <a:t>Report will contain:</a:t>
            </a:r>
          </a:p>
          <a:p>
            <a:pPr lvl="1"/>
            <a:r>
              <a:rPr lang="en-US" dirty="0">
                <a:solidFill>
                  <a:schemeClr val="bg1"/>
                </a:solidFill>
                <a:latin typeface="Selawik Light" panose="020B0502040204020203" pitchFamily="34" charset="0"/>
              </a:rPr>
              <a:t>Full Details (date, sender email, raw email content)</a:t>
            </a:r>
          </a:p>
          <a:p>
            <a:pPr lvl="1"/>
            <a:r>
              <a:rPr lang="en-US" dirty="0">
                <a:solidFill>
                  <a:schemeClr val="bg1"/>
                </a:solidFill>
                <a:latin typeface="Selawik Light" panose="020B0502040204020203" pitchFamily="34" charset="0"/>
              </a:rPr>
              <a:t>AI response from the most accurate model (Safe/Phishing, Confidence Score of 100)</a:t>
            </a:r>
          </a:p>
          <a:p>
            <a:pPr lvl="1"/>
            <a:r>
              <a:rPr lang="en-US" dirty="0">
                <a:solidFill>
                  <a:schemeClr val="bg1"/>
                </a:solidFill>
                <a:latin typeface="Selawik Light" panose="020B0502040204020203" pitchFamily="34" charset="0"/>
              </a:rPr>
              <a:t>Responses from third-party API pertaining to sender reputation and scraped URL/Domain reputations. (A score can possibly be calculated)</a:t>
            </a:r>
          </a:p>
          <a:p>
            <a:pPr lvl="1"/>
            <a:r>
              <a:rPr lang="en-US" dirty="0">
                <a:solidFill>
                  <a:schemeClr val="bg1"/>
                </a:solidFill>
                <a:latin typeface="Selawik Light" panose="020B0502040204020203" pitchFamily="34" charset="0"/>
              </a:rPr>
              <a:t>Risk Level Assessment</a:t>
            </a:r>
          </a:p>
          <a:p>
            <a:endParaRPr lang="en-US" sz="900" dirty="0">
              <a:solidFill>
                <a:schemeClr val="bg1"/>
              </a:solidFill>
              <a:latin typeface="Selawik Light" panose="020B0502040204020203" pitchFamily="34" charset="0"/>
            </a:endParaRPr>
          </a:p>
        </p:txBody>
      </p:sp>
      <p:sp>
        <p:nvSpPr>
          <p:cNvPr id="5" name="Title 1">
            <a:extLst>
              <a:ext uri="{FF2B5EF4-FFF2-40B4-BE49-F238E27FC236}">
                <a16:creationId xmlns:a16="http://schemas.microsoft.com/office/drawing/2014/main" id="{4606E652-5097-1906-2AD9-B3DC97C37A52}"/>
              </a:ext>
            </a:extLst>
          </p:cNvPr>
          <p:cNvSpPr txBox="1">
            <a:spLocks/>
          </p:cNvSpPr>
          <p:nvPr/>
        </p:nvSpPr>
        <p:spPr>
          <a:xfrm>
            <a:off x="0" y="6378575"/>
            <a:ext cx="1362075" cy="5857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bg1"/>
                </a:solidFill>
                <a:latin typeface="Selawik Light" panose="020B0502040204020203" pitchFamily="34" charset="0"/>
              </a:rPr>
              <a:t>Organization</a:t>
            </a:r>
            <a:endParaRPr lang="en-US" dirty="0">
              <a:solidFill>
                <a:schemeClr val="bg1"/>
              </a:solidFill>
              <a:latin typeface="Selawik Light" panose="020B0502040204020203" pitchFamily="34" charset="0"/>
            </a:endParaRPr>
          </a:p>
        </p:txBody>
      </p:sp>
    </p:spTree>
    <p:extLst>
      <p:ext uri="{BB962C8B-B14F-4D97-AF65-F5344CB8AC3E}">
        <p14:creationId xmlns:p14="http://schemas.microsoft.com/office/powerpoint/2010/main" val="395616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artisticBlur radius="21"/>
                    </a14:imgEffect>
                  </a14:imgLayer>
                </a14:imgProps>
              </a:ext>
            </a:extLst>
          </a:blip>
          <a:srcRect/>
          <a:stretch>
            <a:fillRect/>
          </a:stretch>
        </a:blipFill>
        <a:effectLst/>
      </p:bgPr>
    </p:bg>
    <p:spTree>
      <p:nvGrpSpPr>
        <p:cNvPr id="1" name="">
          <a:extLst>
            <a:ext uri="{FF2B5EF4-FFF2-40B4-BE49-F238E27FC236}">
              <a16:creationId xmlns:a16="http://schemas.microsoft.com/office/drawing/2014/main" id="{EF7CBD1D-449A-C663-7297-772717EED7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16BCAF-121A-2BF4-3E17-07D056C82402}"/>
              </a:ext>
            </a:extLst>
          </p:cNvPr>
          <p:cNvSpPr>
            <a:spLocks noGrp="1"/>
          </p:cNvSpPr>
          <p:nvPr>
            <p:ph type="title"/>
          </p:nvPr>
        </p:nvSpPr>
        <p:spPr>
          <a:xfrm>
            <a:off x="838200" y="119063"/>
            <a:ext cx="10515600" cy="1325563"/>
          </a:xfrm>
        </p:spPr>
        <p:txBody>
          <a:bodyPr>
            <a:normAutofit/>
          </a:bodyPr>
          <a:lstStyle/>
          <a:p>
            <a:pPr algn="ctr"/>
            <a:r>
              <a:rPr lang="en-US" dirty="0">
                <a:solidFill>
                  <a:schemeClr val="bg1"/>
                </a:solidFill>
                <a:latin typeface="Selawik Light" panose="020B0502040204020203" pitchFamily="34" charset="0"/>
              </a:rPr>
              <a:t>Timeline and Stages</a:t>
            </a:r>
            <a:endParaRPr lang="en-US" sz="9600" dirty="0">
              <a:solidFill>
                <a:schemeClr val="bg1"/>
              </a:solidFill>
              <a:latin typeface="Selawik Light" panose="020B0502040204020203" pitchFamily="34" charset="0"/>
            </a:endParaRPr>
          </a:p>
        </p:txBody>
      </p:sp>
      <p:graphicFrame>
        <p:nvGraphicFramePr>
          <p:cNvPr id="3" name="Content Placeholder 2">
            <a:extLst>
              <a:ext uri="{FF2B5EF4-FFF2-40B4-BE49-F238E27FC236}">
                <a16:creationId xmlns:a16="http://schemas.microsoft.com/office/drawing/2014/main" id="{99C9144A-A9B2-C6D4-E709-2E3C6A01EE1C}"/>
              </a:ext>
            </a:extLst>
          </p:cNvPr>
          <p:cNvGraphicFramePr>
            <a:graphicFrameLocks noGrp="1"/>
          </p:cNvGraphicFramePr>
          <p:nvPr>
            <p:ph idx="1"/>
            <p:extLst>
              <p:ext uri="{D42A27DB-BD31-4B8C-83A1-F6EECF244321}">
                <p14:modId xmlns:p14="http://schemas.microsoft.com/office/powerpoint/2010/main" val="2165591551"/>
              </p:ext>
            </p:extLst>
          </p:nvPr>
        </p:nvGraphicFramePr>
        <p:xfrm>
          <a:off x="838200" y="1225550"/>
          <a:ext cx="10515600" cy="16033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Title 1">
            <a:extLst>
              <a:ext uri="{FF2B5EF4-FFF2-40B4-BE49-F238E27FC236}">
                <a16:creationId xmlns:a16="http://schemas.microsoft.com/office/drawing/2014/main" id="{CA96D596-3FCA-05DE-95DE-3036C3142C93}"/>
              </a:ext>
            </a:extLst>
          </p:cNvPr>
          <p:cNvSpPr txBox="1">
            <a:spLocks/>
          </p:cNvSpPr>
          <p:nvPr/>
        </p:nvSpPr>
        <p:spPr>
          <a:xfrm>
            <a:off x="0" y="6378575"/>
            <a:ext cx="1362075" cy="5857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bg1"/>
                </a:solidFill>
                <a:latin typeface="Selawik Light" panose="020B0502040204020203" pitchFamily="34" charset="0"/>
              </a:rPr>
              <a:t>Organization</a:t>
            </a:r>
            <a:endParaRPr lang="en-US" dirty="0">
              <a:solidFill>
                <a:schemeClr val="bg1"/>
              </a:solidFill>
              <a:latin typeface="Selawik Light" panose="020B0502040204020203" pitchFamily="34" charset="0"/>
            </a:endParaRPr>
          </a:p>
        </p:txBody>
      </p:sp>
      <p:graphicFrame>
        <p:nvGraphicFramePr>
          <p:cNvPr id="4" name="Diagram 3">
            <a:extLst>
              <a:ext uri="{FF2B5EF4-FFF2-40B4-BE49-F238E27FC236}">
                <a16:creationId xmlns:a16="http://schemas.microsoft.com/office/drawing/2014/main" id="{513754FE-07A0-3871-9651-24011F164991}"/>
              </a:ext>
            </a:extLst>
          </p:cNvPr>
          <p:cNvGraphicFramePr/>
          <p:nvPr>
            <p:extLst>
              <p:ext uri="{D42A27DB-BD31-4B8C-83A1-F6EECF244321}">
                <p14:modId xmlns:p14="http://schemas.microsoft.com/office/powerpoint/2010/main" val="1881027955"/>
              </p:ext>
            </p:extLst>
          </p:nvPr>
        </p:nvGraphicFramePr>
        <p:xfrm>
          <a:off x="838200" y="2551112"/>
          <a:ext cx="10144125" cy="411638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33415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artisticBlur radius="21"/>
                    </a14:imgEffect>
                  </a14:imgLayer>
                </a14:imgProps>
              </a:ext>
            </a:extLst>
          </a:blip>
          <a:srcRect/>
          <a:stretch>
            <a:fillRect/>
          </a:stretch>
        </a:blipFill>
        <a:effectLst/>
      </p:bgPr>
    </p:bg>
    <p:spTree>
      <p:nvGrpSpPr>
        <p:cNvPr id="1" name="">
          <a:extLst>
            <a:ext uri="{FF2B5EF4-FFF2-40B4-BE49-F238E27FC236}">
              <a16:creationId xmlns:a16="http://schemas.microsoft.com/office/drawing/2014/main" id="{815F73AB-9630-021A-9D5B-FA0D9CF727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80E5B2-9579-08A7-6D63-9429BFBB0E06}"/>
              </a:ext>
            </a:extLst>
          </p:cNvPr>
          <p:cNvSpPr>
            <a:spLocks noGrp="1"/>
          </p:cNvSpPr>
          <p:nvPr>
            <p:ph type="title"/>
          </p:nvPr>
        </p:nvSpPr>
        <p:spPr>
          <a:xfrm>
            <a:off x="838200" y="119063"/>
            <a:ext cx="10515600" cy="1325563"/>
          </a:xfrm>
        </p:spPr>
        <p:txBody>
          <a:bodyPr>
            <a:normAutofit/>
          </a:bodyPr>
          <a:lstStyle/>
          <a:p>
            <a:pPr algn="ctr"/>
            <a:r>
              <a:rPr lang="en-US" sz="4000" dirty="0">
                <a:solidFill>
                  <a:schemeClr val="bg1"/>
                </a:solidFill>
                <a:latin typeface="Selawik Light" panose="020B0502040204020203" pitchFamily="34" charset="0"/>
              </a:rPr>
              <a:t>Software/Platform</a:t>
            </a:r>
          </a:p>
        </p:txBody>
      </p:sp>
      <p:sp>
        <p:nvSpPr>
          <p:cNvPr id="6" name="Content Placeholder 5">
            <a:extLst>
              <a:ext uri="{FF2B5EF4-FFF2-40B4-BE49-F238E27FC236}">
                <a16:creationId xmlns:a16="http://schemas.microsoft.com/office/drawing/2014/main" id="{B54553BB-8E1D-0F18-ECEA-8E8A7A33AE4C}"/>
              </a:ext>
            </a:extLst>
          </p:cNvPr>
          <p:cNvSpPr>
            <a:spLocks noGrp="1"/>
          </p:cNvSpPr>
          <p:nvPr>
            <p:ph idx="1"/>
          </p:nvPr>
        </p:nvSpPr>
        <p:spPr>
          <a:xfrm>
            <a:off x="838200" y="1735931"/>
            <a:ext cx="10515600" cy="4351338"/>
          </a:xfrm>
        </p:spPr>
        <p:txBody>
          <a:bodyPr anchor="ctr">
            <a:normAutofit fontScale="92500" lnSpcReduction="10000"/>
          </a:bodyPr>
          <a:lstStyle/>
          <a:p>
            <a:r>
              <a:rPr lang="en-US" dirty="0">
                <a:solidFill>
                  <a:schemeClr val="bg1"/>
                </a:solidFill>
                <a:latin typeface="Selawik Light" panose="020B0502040204020203" pitchFamily="34" charset="0"/>
              </a:rPr>
              <a:t>TensorFlow – library of deep learning models and tools (LSTM)</a:t>
            </a:r>
          </a:p>
          <a:p>
            <a:r>
              <a:rPr lang="en-US" dirty="0">
                <a:solidFill>
                  <a:schemeClr val="bg1"/>
                </a:solidFill>
                <a:latin typeface="Selawik Light" panose="020B0502040204020203" pitchFamily="34" charset="0"/>
              </a:rPr>
              <a:t>Hugging Face </a:t>
            </a:r>
            <a:r>
              <a:rPr lang="en-US" b="0" i="0" dirty="0">
                <a:solidFill>
                  <a:srgbClr val="4B5563"/>
                </a:solidFill>
                <a:effectLst/>
                <a:latin typeface="Source Sans Pro" panose="020F0502020204030204" pitchFamily="34" charset="0"/>
              </a:rPr>
              <a:t>🤗</a:t>
            </a:r>
            <a:r>
              <a:rPr lang="en-US" dirty="0">
                <a:solidFill>
                  <a:schemeClr val="bg1"/>
                </a:solidFill>
                <a:latin typeface="Selawik Light" panose="020B0502040204020203" pitchFamily="34" charset="0"/>
              </a:rPr>
              <a:t> – library/datasets for machine learning (transformer)</a:t>
            </a:r>
          </a:p>
          <a:p>
            <a:r>
              <a:rPr lang="en-US" dirty="0">
                <a:solidFill>
                  <a:schemeClr val="bg1"/>
                </a:solidFill>
                <a:latin typeface="Selawik Light" panose="020B0502040204020203" pitchFamily="34" charset="0"/>
              </a:rPr>
              <a:t>Sci-kit Learn – machine learning (and data preprocessing) library</a:t>
            </a:r>
          </a:p>
          <a:p>
            <a:r>
              <a:rPr lang="en-US" dirty="0">
                <a:solidFill>
                  <a:schemeClr val="bg1"/>
                </a:solidFill>
                <a:latin typeface="Selawik Light" panose="020B0502040204020203" pitchFamily="34" charset="0"/>
              </a:rPr>
              <a:t>Pandas – data loading</a:t>
            </a:r>
          </a:p>
          <a:p>
            <a:r>
              <a:rPr lang="en-US" dirty="0" err="1">
                <a:solidFill>
                  <a:schemeClr val="bg1"/>
                </a:solidFill>
                <a:latin typeface="Selawik Light" panose="020B0502040204020203" pitchFamily="34" charset="0"/>
              </a:rPr>
              <a:t>StreamLit</a:t>
            </a:r>
            <a:r>
              <a:rPr lang="en-US" dirty="0">
                <a:solidFill>
                  <a:schemeClr val="bg1"/>
                </a:solidFill>
                <a:latin typeface="Selawik Light" panose="020B0502040204020203" pitchFamily="34" charset="0"/>
              </a:rPr>
              <a:t> – library to create Web Apps for python scripts (GUI)</a:t>
            </a:r>
          </a:p>
          <a:p>
            <a:r>
              <a:rPr lang="en-US" dirty="0">
                <a:solidFill>
                  <a:schemeClr val="bg1"/>
                </a:solidFill>
                <a:latin typeface="Selawik Light" panose="020B0502040204020203" pitchFamily="34" charset="0"/>
              </a:rPr>
              <a:t>OpenAI Platform – easy playground for API (GPT)</a:t>
            </a:r>
          </a:p>
          <a:p>
            <a:r>
              <a:rPr lang="en-US" dirty="0" err="1">
                <a:solidFill>
                  <a:schemeClr val="bg1"/>
                </a:solidFill>
                <a:latin typeface="Selawik Light" panose="020B0502040204020203" pitchFamily="34" charset="0"/>
              </a:rPr>
              <a:t>APIvoid</a:t>
            </a:r>
            <a:r>
              <a:rPr lang="en-US" dirty="0">
                <a:solidFill>
                  <a:schemeClr val="bg1"/>
                </a:solidFill>
                <a:latin typeface="Selawik Light" panose="020B0502040204020203" pitchFamily="34" charset="0"/>
              </a:rPr>
              <a:t> – “JSON APIs useful for cyber threat analysis, threat detection and threat prevention, reducing and automating the manual work of security analysts.”</a:t>
            </a:r>
          </a:p>
          <a:p>
            <a:r>
              <a:rPr lang="en-US" dirty="0" err="1">
                <a:solidFill>
                  <a:schemeClr val="bg1"/>
                </a:solidFill>
                <a:latin typeface="Selawik Light" panose="020B0502040204020203" pitchFamily="34" charset="0"/>
              </a:rPr>
              <a:t>VSCode</a:t>
            </a:r>
            <a:r>
              <a:rPr lang="en-US" dirty="0">
                <a:solidFill>
                  <a:schemeClr val="bg1"/>
                </a:solidFill>
                <a:latin typeface="Selawik Light" panose="020B0502040204020203" pitchFamily="34" charset="0"/>
              </a:rPr>
              <a:t> – IDE </a:t>
            </a:r>
          </a:p>
        </p:txBody>
      </p:sp>
      <p:sp>
        <p:nvSpPr>
          <p:cNvPr id="5" name="Title 1">
            <a:extLst>
              <a:ext uri="{FF2B5EF4-FFF2-40B4-BE49-F238E27FC236}">
                <a16:creationId xmlns:a16="http://schemas.microsoft.com/office/drawing/2014/main" id="{C1186997-3EBF-6440-EB74-28A9EF2B5044}"/>
              </a:ext>
            </a:extLst>
          </p:cNvPr>
          <p:cNvSpPr txBox="1">
            <a:spLocks/>
          </p:cNvSpPr>
          <p:nvPr/>
        </p:nvSpPr>
        <p:spPr>
          <a:xfrm>
            <a:off x="0" y="6378575"/>
            <a:ext cx="1362075" cy="5857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bg1"/>
                </a:solidFill>
                <a:latin typeface="Selawik Light" panose="020B0502040204020203" pitchFamily="34" charset="0"/>
              </a:rPr>
              <a:t>Organization</a:t>
            </a:r>
            <a:endParaRPr lang="en-US" dirty="0">
              <a:solidFill>
                <a:schemeClr val="bg1"/>
              </a:solidFill>
              <a:latin typeface="Selawik Light" panose="020B0502040204020203" pitchFamily="34" charset="0"/>
            </a:endParaRPr>
          </a:p>
        </p:txBody>
      </p:sp>
    </p:spTree>
    <p:extLst>
      <p:ext uri="{BB962C8B-B14F-4D97-AF65-F5344CB8AC3E}">
        <p14:creationId xmlns:p14="http://schemas.microsoft.com/office/powerpoint/2010/main" val="215321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1"/>
                    </a14:imgEffect>
                  </a14:imgLayer>
                </a14:imgProps>
              </a:ext>
            </a:extLst>
          </a:blip>
          <a:srcRect/>
          <a:stretch>
            <a:fillRect/>
          </a:stretch>
        </a:blipFill>
        <a:effectLst/>
      </p:bgPr>
    </p:bg>
    <p:spTree>
      <p:nvGrpSpPr>
        <p:cNvPr id="1" name="">
          <a:extLst>
            <a:ext uri="{FF2B5EF4-FFF2-40B4-BE49-F238E27FC236}">
              <a16:creationId xmlns:a16="http://schemas.microsoft.com/office/drawing/2014/main" id="{26C1B1C7-69C7-F07A-D7E1-643260773A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A180F6-4955-D3D1-FC67-D654CB1BC2C7}"/>
              </a:ext>
            </a:extLst>
          </p:cNvPr>
          <p:cNvSpPr>
            <a:spLocks noGrp="1"/>
          </p:cNvSpPr>
          <p:nvPr>
            <p:ph type="title"/>
          </p:nvPr>
        </p:nvSpPr>
        <p:spPr>
          <a:xfrm>
            <a:off x="0" y="6381750"/>
            <a:ext cx="5105400" cy="585788"/>
          </a:xfrm>
        </p:spPr>
        <p:txBody>
          <a:bodyPr/>
          <a:lstStyle/>
          <a:p>
            <a:r>
              <a:rPr lang="en-US" sz="1600" dirty="0">
                <a:solidFill>
                  <a:schemeClr val="bg1"/>
                </a:solidFill>
                <a:latin typeface="Selawik Light" panose="020B0502040204020203" pitchFamily="34" charset="0"/>
              </a:rPr>
              <a:t>Q/A</a:t>
            </a:r>
            <a:endParaRPr lang="en-US" dirty="0">
              <a:solidFill>
                <a:schemeClr val="bg1"/>
              </a:solidFill>
              <a:latin typeface="Selawik Light" panose="020B0502040204020203" pitchFamily="34" charset="0"/>
            </a:endParaRPr>
          </a:p>
        </p:txBody>
      </p:sp>
      <p:sp>
        <p:nvSpPr>
          <p:cNvPr id="3" name="Content Placeholder 2">
            <a:extLst>
              <a:ext uri="{FF2B5EF4-FFF2-40B4-BE49-F238E27FC236}">
                <a16:creationId xmlns:a16="http://schemas.microsoft.com/office/drawing/2014/main" id="{111A1F24-D5DC-7F26-0C7D-B323A592583E}"/>
              </a:ext>
            </a:extLst>
          </p:cNvPr>
          <p:cNvSpPr>
            <a:spLocks noGrp="1"/>
          </p:cNvSpPr>
          <p:nvPr>
            <p:ph idx="1"/>
          </p:nvPr>
        </p:nvSpPr>
        <p:spPr>
          <a:xfrm>
            <a:off x="838200" y="1253331"/>
            <a:ext cx="10515600" cy="4351338"/>
          </a:xfrm>
        </p:spPr>
        <p:txBody>
          <a:bodyPr anchor="ctr">
            <a:normAutofit/>
          </a:bodyPr>
          <a:lstStyle/>
          <a:p>
            <a:pPr marL="0" indent="0" algn="ctr">
              <a:buNone/>
            </a:pPr>
            <a:r>
              <a:rPr lang="en-US" sz="5400" dirty="0">
                <a:solidFill>
                  <a:schemeClr val="bg1"/>
                </a:solidFill>
                <a:latin typeface="Selawik Light" panose="020B0502040204020203" pitchFamily="34" charset="0"/>
              </a:rPr>
              <a:t>Questions?</a:t>
            </a:r>
          </a:p>
          <a:p>
            <a:pPr marL="0" indent="0" algn="ctr">
              <a:buNone/>
            </a:pPr>
            <a:endParaRPr lang="en-US" sz="5400" dirty="0">
              <a:solidFill>
                <a:schemeClr val="bg1"/>
              </a:solidFill>
              <a:latin typeface="Selawik Light" panose="020B0502040204020203" pitchFamily="34" charset="0"/>
            </a:endParaRPr>
          </a:p>
          <a:p>
            <a:pPr marL="0" indent="0" algn="ctr">
              <a:buNone/>
            </a:pPr>
            <a:r>
              <a:rPr lang="en-US" sz="4000" b="1" u="sng" dirty="0">
                <a:solidFill>
                  <a:schemeClr val="bg1"/>
                </a:solidFill>
                <a:latin typeface="Selawik Light" panose="020B0502040204020203" pitchFamily="34" charset="0"/>
              </a:rPr>
              <a:t>My email:</a:t>
            </a:r>
            <a:r>
              <a:rPr lang="en-US" sz="4000" b="1" dirty="0">
                <a:solidFill>
                  <a:schemeClr val="bg1"/>
                </a:solidFill>
                <a:latin typeface="Selawik Light" panose="020B0502040204020203" pitchFamily="34" charset="0"/>
              </a:rPr>
              <a:t> </a:t>
            </a:r>
            <a:r>
              <a:rPr lang="en-US" sz="4000" dirty="0">
                <a:solidFill>
                  <a:schemeClr val="bg1"/>
                </a:solidFill>
                <a:latin typeface="Selawik Light" panose="020B0502040204020203" pitchFamily="34" charset="0"/>
              </a:rPr>
              <a:t>justinjoy@mail.adelphi.edu</a:t>
            </a:r>
          </a:p>
        </p:txBody>
      </p:sp>
    </p:spTree>
    <p:extLst>
      <p:ext uri="{BB962C8B-B14F-4D97-AF65-F5344CB8AC3E}">
        <p14:creationId xmlns:p14="http://schemas.microsoft.com/office/powerpoint/2010/main" val="303683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1"/>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8F91-D70F-BAD5-8C8C-E6B35F3CAAFF}"/>
              </a:ext>
            </a:extLst>
          </p:cNvPr>
          <p:cNvSpPr>
            <a:spLocks noGrp="1"/>
          </p:cNvSpPr>
          <p:nvPr>
            <p:ph type="title"/>
          </p:nvPr>
        </p:nvSpPr>
        <p:spPr>
          <a:xfrm>
            <a:off x="0" y="6381750"/>
            <a:ext cx="1362075" cy="585788"/>
          </a:xfrm>
        </p:spPr>
        <p:txBody>
          <a:bodyPr/>
          <a:lstStyle/>
          <a:p>
            <a:r>
              <a:rPr lang="en-US" sz="1600" dirty="0">
                <a:solidFill>
                  <a:schemeClr val="bg1"/>
                </a:solidFill>
                <a:latin typeface="Selawik Light" panose="020B0502040204020203" pitchFamily="34" charset="0"/>
              </a:rPr>
              <a:t>Introduction</a:t>
            </a:r>
            <a:endParaRPr lang="en-US" dirty="0">
              <a:solidFill>
                <a:schemeClr val="bg1"/>
              </a:solidFill>
              <a:latin typeface="Selawik Light" panose="020B0502040204020203" pitchFamily="34" charset="0"/>
            </a:endParaRPr>
          </a:p>
        </p:txBody>
      </p:sp>
      <p:sp>
        <p:nvSpPr>
          <p:cNvPr id="3" name="Content Placeholder 2">
            <a:extLst>
              <a:ext uri="{FF2B5EF4-FFF2-40B4-BE49-F238E27FC236}">
                <a16:creationId xmlns:a16="http://schemas.microsoft.com/office/drawing/2014/main" id="{6A6D15F3-83D0-08BE-143E-AC79C6C3567A}"/>
              </a:ext>
            </a:extLst>
          </p:cNvPr>
          <p:cNvSpPr>
            <a:spLocks noGrp="1"/>
          </p:cNvSpPr>
          <p:nvPr>
            <p:ph idx="1"/>
          </p:nvPr>
        </p:nvSpPr>
        <p:spPr>
          <a:xfrm>
            <a:off x="838200" y="1253331"/>
            <a:ext cx="10515600" cy="4351338"/>
          </a:xfrm>
        </p:spPr>
        <p:txBody>
          <a:bodyPr anchor="ctr">
            <a:normAutofit/>
          </a:bodyPr>
          <a:lstStyle/>
          <a:p>
            <a:pPr marL="0" indent="0" algn="ctr">
              <a:buNone/>
            </a:pPr>
            <a:r>
              <a:rPr lang="en-US" sz="5400" dirty="0">
                <a:solidFill>
                  <a:schemeClr val="bg1"/>
                </a:solidFill>
                <a:latin typeface="Selawik Light" panose="020B0502040204020203" pitchFamily="34" charset="0"/>
              </a:rPr>
              <a:t>What is my Objective?</a:t>
            </a:r>
          </a:p>
          <a:p>
            <a:pPr marL="0" indent="0" algn="ctr">
              <a:buNone/>
            </a:pPr>
            <a:endParaRPr lang="en-US" sz="5400" dirty="0">
              <a:solidFill>
                <a:schemeClr val="bg1"/>
              </a:solidFill>
              <a:latin typeface="Selawik Light" panose="020B0502040204020203" pitchFamily="34" charset="0"/>
            </a:endParaRPr>
          </a:p>
          <a:p>
            <a:pPr marL="0" indent="0" algn="ctr">
              <a:buNone/>
            </a:pPr>
            <a:r>
              <a:rPr lang="en-US" sz="5400" dirty="0">
                <a:solidFill>
                  <a:schemeClr val="bg1"/>
                </a:solidFill>
                <a:latin typeface="Selawik Light" panose="020B0502040204020203" pitchFamily="34" charset="0"/>
              </a:rPr>
              <a:t>What are my Tasks?</a:t>
            </a:r>
          </a:p>
        </p:txBody>
      </p:sp>
    </p:spTree>
    <p:extLst>
      <p:ext uri="{BB962C8B-B14F-4D97-AF65-F5344CB8AC3E}">
        <p14:creationId xmlns:p14="http://schemas.microsoft.com/office/powerpoint/2010/main" val="73485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1"/>
                    </a14:imgEffect>
                  </a14:imgLayer>
                </a14:imgProps>
              </a:ext>
            </a:extLst>
          </a:blip>
          <a:srcRect/>
          <a:stretch>
            <a:fillRect/>
          </a:stretch>
        </a:blipFill>
        <a:effectLst/>
      </p:bgPr>
    </p:bg>
    <p:spTree>
      <p:nvGrpSpPr>
        <p:cNvPr id="1" name="">
          <a:extLst>
            <a:ext uri="{FF2B5EF4-FFF2-40B4-BE49-F238E27FC236}">
              <a16:creationId xmlns:a16="http://schemas.microsoft.com/office/drawing/2014/main" id="{323A5BA9-BEED-9C68-07DA-1CEE6618BF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0259BF-A450-5A48-659D-0C5780C92DD6}"/>
              </a:ext>
            </a:extLst>
          </p:cNvPr>
          <p:cNvSpPr>
            <a:spLocks noGrp="1"/>
          </p:cNvSpPr>
          <p:nvPr>
            <p:ph type="title"/>
          </p:nvPr>
        </p:nvSpPr>
        <p:spPr>
          <a:xfrm>
            <a:off x="838200" y="1062038"/>
            <a:ext cx="10515600" cy="1325563"/>
          </a:xfrm>
        </p:spPr>
        <p:txBody>
          <a:bodyPr>
            <a:normAutofit/>
          </a:bodyPr>
          <a:lstStyle/>
          <a:p>
            <a:pPr algn="ctr"/>
            <a:r>
              <a:rPr lang="en-US" dirty="0">
                <a:solidFill>
                  <a:schemeClr val="bg1"/>
                </a:solidFill>
                <a:latin typeface="Selawik Light" panose="020B0502040204020203" pitchFamily="34" charset="0"/>
              </a:rPr>
              <a:t>Objective</a:t>
            </a:r>
            <a:endParaRPr lang="en-US" sz="9600" dirty="0">
              <a:solidFill>
                <a:schemeClr val="bg1"/>
              </a:solidFill>
              <a:latin typeface="Selawik Light" panose="020B0502040204020203" pitchFamily="34" charset="0"/>
            </a:endParaRPr>
          </a:p>
        </p:txBody>
      </p:sp>
      <p:sp>
        <p:nvSpPr>
          <p:cNvPr id="6" name="Content Placeholder 5">
            <a:extLst>
              <a:ext uri="{FF2B5EF4-FFF2-40B4-BE49-F238E27FC236}">
                <a16:creationId xmlns:a16="http://schemas.microsoft.com/office/drawing/2014/main" id="{9B6F3D96-6B3B-04D6-AC9F-33EEE5FEB914}"/>
              </a:ext>
            </a:extLst>
          </p:cNvPr>
          <p:cNvSpPr>
            <a:spLocks noGrp="1"/>
          </p:cNvSpPr>
          <p:nvPr>
            <p:ph idx="1"/>
          </p:nvPr>
        </p:nvSpPr>
        <p:spPr/>
        <p:txBody>
          <a:bodyPr anchor="ctr"/>
          <a:lstStyle/>
          <a:p>
            <a:r>
              <a:rPr lang="en-US" dirty="0">
                <a:solidFill>
                  <a:schemeClr val="bg1"/>
                </a:solidFill>
                <a:latin typeface="Selawik Light" panose="020B0502040204020203" pitchFamily="34" charset="0"/>
              </a:rPr>
              <a:t>I want to create a program that will monitor an email inbox and have an AI model detect if the email is a phishing attempt.</a:t>
            </a:r>
          </a:p>
          <a:p>
            <a:endParaRPr lang="en-US" sz="900" dirty="0">
              <a:solidFill>
                <a:schemeClr val="bg1"/>
              </a:solidFill>
              <a:latin typeface="Selawik Light" panose="020B0502040204020203" pitchFamily="34" charset="0"/>
            </a:endParaRPr>
          </a:p>
          <a:p>
            <a:r>
              <a:rPr lang="en-US" dirty="0">
                <a:solidFill>
                  <a:schemeClr val="bg1"/>
                </a:solidFill>
                <a:latin typeface="Selawik Light" panose="020B0502040204020203" pitchFamily="34" charset="0"/>
              </a:rPr>
              <a:t>AI can be sometimes be wrong... therefore, the goal is to have AI assist the user in making an INFORMED decision, by creating a report and sending it to the user. </a:t>
            </a:r>
          </a:p>
        </p:txBody>
      </p:sp>
      <p:sp>
        <p:nvSpPr>
          <p:cNvPr id="5" name="Title 1">
            <a:extLst>
              <a:ext uri="{FF2B5EF4-FFF2-40B4-BE49-F238E27FC236}">
                <a16:creationId xmlns:a16="http://schemas.microsoft.com/office/drawing/2014/main" id="{D9C7C26F-F46D-284C-ED88-D8508A2E0A2A}"/>
              </a:ext>
            </a:extLst>
          </p:cNvPr>
          <p:cNvSpPr txBox="1">
            <a:spLocks/>
          </p:cNvSpPr>
          <p:nvPr/>
        </p:nvSpPr>
        <p:spPr>
          <a:xfrm>
            <a:off x="0" y="6378575"/>
            <a:ext cx="1362075" cy="5857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bg1"/>
                </a:solidFill>
                <a:latin typeface="Selawik Light" panose="020B0502040204020203" pitchFamily="34" charset="0"/>
              </a:rPr>
              <a:t>Introduction</a:t>
            </a:r>
            <a:endParaRPr lang="en-US" dirty="0">
              <a:solidFill>
                <a:schemeClr val="bg1"/>
              </a:solidFill>
              <a:latin typeface="Selawik Light" panose="020B0502040204020203" pitchFamily="34" charset="0"/>
            </a:endParaRPr>
          </a:p>
        </p:txBody>
      </p:sp>
    </p:spTree>
    <p:extLst>
      <p:ext uri="{BB962C8B-B14F-4D97-AF65-F5344CB8AC3E}">
        <p14:creationId xmlns:p14="http://schemas.microsoft.com/office/powerpoint/2010/main" val="28815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artisticBlur radius="21"/>
                    </a14:imgEffect>
                  </a14:imgLayer>
                </a14:imgProps>
              </a:ext>
            </a:extLst>
          </a:blip>
          <a:srcRect/>
          <a:stretch>
            <a:fillRect/>
          </a:stretch>
        </a:blipFill>
        <a:effectLst/>
      </p:bgPr>
    </p:bg>
    <p:spTree>
      <p:nvGrpSpPr>
        <p:cNvPr id="1" name="">
          <a:extLst>
            <a:ext uri="{FF2B5EF4-FFF2-40B4-BE49-F238E27FC236}">
              <a16:creationId xmlns:a16="http://schemas.microsoft.com/office/drawing/2014/main" id="{B882EFC3-7081-8B1A-D8C1-8DCAA96712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85836-64CC-8827-1FE4-A6E2CE852103}"/>
              </a:ext>
            </a:extLst>
          </p:cNvPr>
          <p:cNvSpPr>
            <a:spLocks noGrp="1"/>
          </p:cNvSpPr>
          <p:nvPr>
            <p:ph type="title"/>
          </p:nvPr>
        </p:nvSpPr>
        <p:spPr>
          <a:xfrm>
            <a:off x="838200" y="1735931"/>
            <a:ext cx="10515600" cy="1325563"/>
          </a:xfrm>
        </p:spPr>
        <p:txBody>
          <a:bodyPr>
            <a:normAutofit/>
          </a:bodyPr>
          <a:lstStyle/>
          <a:p>
            <a:pPr algn="ctr"/>
            <a:r>
              <a:rPr lang="en-US" dirty="0">
                <a:solidFill>
                  <a:schemeClr val="bg1"/>
                </a:solidFill>
                <a:latin typeface="Selawik Light" panose="020B0502040204020203" pitchFamily="34" charset="0"/>
              </a:rPr>
              <a:t>Task</a:t>
            </a:r>
            <a:endParaRPr lang="en-US" sz="9600" dirty="0">
              <a:solidFill>
                <a:schemeClr val="bg1"/>
              </a:solidFill>
              <a:latin typeface="Selawik Light" panose="020B0502040204020203" pitchFamily="34" charset="0"/>
            </a:endParaRPr>
          </a:p>
        </p:txBody>
      </p:sp>
      <p:sp>
        <p:nvSpPr>
          <p:cNvPr id="6" name="Content Placeholder 5">
            <a:extLst>
              <a:ext uri="{FF2B5EF4-FFF2-40B4-BE49-F238E27FC236}">
                <a16:creationId xmlns:a16="http://schemas.microsoft.com/office/drawing/2014/main" id="{5D8844A0-570A-CC92-E720-1D3D17D18100}"/>
              </a:ext>
            </a:extLst>
          </p:cNvPr>
          <p:cNvSpPr>
            <a:spLocks noGrp="1"/>
          </p:cNvSpPr>
          <p:nvPr>
            <p:ph idx="1"/>
          </p:nvPr>
        </p:nvSpPr>
        <p:spPr>
          <a:xfrm>
            <a:off x="838200" y="1735931"/>
            <a:ext cx="10515600" cy="4351338"/>
          </a:xfrm>
        </p:spPr>
        <p:txBody>
          <a:bodyPr anchor="ctr">
            <a:normAutofit/>
          </a:bodyPr>
          <a:lstStyle/>
          <a:p>
            <a:endParaRPr lang="en-US" sz="900" dirty="0">
              <a:solidFill>
                <a:schemeClr val="bg1"/>
              </a:solidFill>
              <a:latin typeface="Selawik Light" panose="020B0502040204020203" pitchFamily="34" charset="0"/>
            </a:endParaRPr>
          </a:p>
          <a:p>
            <a:r>
              <a:rPr lang="en-US" dirty="0">
                <a:solidFill>
                  <a:schemeClr val="bg1"/>
                </a:solidFill>
                <a:latin typeface="Selawik Light" panose="020B0502040204020203" pitchFamily="34" charset="0"/>
              </a:rPr>
              <a:t>Experiment between different AI models and with the combination of AI and third-party APIs, generate a risk assessment report for the user.</a:t>
            </a:r>
          </a:p>
        </p:txBody>
      </p:sp>
      <p:sp>
        <p:nvSpPr>
          <p:cNvPr id="5" name="Title 1">
            <a:extLst>
              <a:ext uri="{FF2B5EF4-FFF2-40B4-BE49-F238E27FC236}">
                <a16:creationId xmlns:a16="http://schemas.microsoft.com/office/drawing/2014/main" id="{56D3D699-9B01-1A8C-F82D-8096BC6D3748}"/>
              </a:ext>
            </a:extLst>
          </p:cNvPr>
          <p:cNvSpPr txBox="1">
            <a:spLocks/>
          </p:cNvSpPr>
          <p:nvPr/>
        </p:nvSpPr>
        <p:spPr>
          <a:xfrm>
            <a:off x="0" y="6378575"/>
            <a:ext cx="1362075" cy="5857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bg1"/>
                </a:solidFill>
                <a:latin typeface="Selawik Light" panose="020B0502040204020203" pitchFamily="34" charset="0"/>
              </a:rPr>
              <a:t>Introduction</a:t>
            </a:r>
            <a:endParaRPr lang="en-US" dirty="0">
              <a:solidFill>
                <a:schemeClr val="bg1"/>
              </a:solidFill>
              <a:latin typeface="Selawik Light" panose="020B0502040204020203" pitchFamily="34" charset="0"/>
            </a:endParaRPr>
          </a:p>
        </p:txBody>
      </p:sp>
    </p:spTree>
    <p:extLst>
      <p:ext uri="{BB962C8B-B14F-4D97-AF65-F5344CB8AC3E}">
        <p14:creationId xmlns:p14="http://schemas.microsoft.com/office/powerpoint/2010/main" val="141502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21"/>
                    </a14:imgEffect>
                  </a14:imgLayer>
                </a14:imgProps>
              </a:ext>
            </a:extLst>
          </a:blip>
          <a:srcRect/>
          <a:stretch>
            <a:fillRect/>
          </a:stretch>
        </a:blipFill>
        <a:effectLst/>
      </p:bgPr>
    </p:bg>
    <p:spTree>
      <p:nvGrpSpPr>
        <p:cNvPr id="1" name="">
          <a:extLst>
            <a:ext uri="{FF2B5EF4-FFF2-40B4-BE49-F238E27FC236}">
              <a16:creationId xmlns:a16="http://schemas.microsoft.com/office/drawing/2014/main" id="{52601316-79E5-F58B-CE62-376491DE8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5F89C5-4126-9E61-1F70-214F2686EC8F}"/>
              </a:ext>
            </a:extLst>
          </p:cNvPr>
          <p:cNvSpPr>
            <a:spLocks noGrp="1"/>
          </p:cNvSpPr>
          <p:nvPr>
            <p:ph type="title"/>
          </p:nvPr>
        </p:nvSpPr>
        <p:spPr>
          <a:xfrm>
            <a:off x="0" y="6381750"/>
            <a:ext cx="5105400" cy="585788"/>
          </a:xfrm>
        </p:spPr>
        <p:txBody>
          <a:bodyPr/>
          <a:lstStyle/>
          <a:p>
            <a:r>
              <a:rPr lang="en-US" sz="1600" dirty="0">
                <a:solidFill>
                  <a:schemeClr val="bg1"/>
                </a:solidFill>
                <a:latin typeface="Selawik Light" panose="020B0502040204020203" pitchFamily="34" charset="0"/>
              </a:rPr>
              <a:t>Problem Understanding/Requirement Analysis</a:t>
            </a:r>
            <a:endParaRPr lang="en-US" dirty="0">
              <a:solidFill>
                <a:schemeClr val="bg1"/>
              </a:solidFill>
              <a:latin typeface="Selawik Light" panose="020B0502040204020203" pitchFamily="34" charset="0"/>
            </a:endParaRPr>
          </a:p>
        </p:txBody>
      </p:sp>
      <p:sp>
        <p:nvSpPr>
          <p:cNvPr id="3" name="Content Placeholder 2">
            <a:extLst>
              <a:ext uri="{FF2B5EF4-FFF2-40B4-BE49-F238E27FC236}">
                <a16:creationId xmlns:a16="http://schemas.microsoft.com/office/drawing/2014/main" id="{A916302E-05F0-7691-F821-93FBE58E250A}"/>
              </a:ext>
            </a:extLst>
          </p:cNvPr>
          <p:cNvSpPr>
            <a:spLocks noGrp="1"/>
          </p:cNvSpPr>
          <p:nvPr>
            <p:ph idx="1"/>
          </p:nvPr>
        </p:nvSpPr>
        <p:spPr>
          <a:xfrm>
            <a:off x="838200" y="1253331"/>
            <a:ext cx="10515600" cy="4351338"/>
          </a:xfrm>
        </p:spPr>
        <p:txBody>
          <a:bodyPr anchor="ctr">
            <a:normAutofit/>
          </a:bodyPr>
          <a:lstStyle/>
          <a:p>
            <a:pPr marL="0" indent="0" algn="ctr">
              <a:buNone/>
            </a:pPr>
            <a:r>
              <a:rPr lang="en-US" sz="5400" dirty="0">
                <a:solidFill>
                  <a:schemeClr val="bg1"/>
                </a:solidFill>
                <a:latin typeface="Selawik Light" panose="020B0502040204020203" pitchFamily="34" charset="0"/>
              </a:rPr>
              <a:t>Background Information</a:t>
            </a:r>
          </a:p>
          <a:p>
            <a:pPr marL="0" indent="0" algn="ctr">
              <a:buNone/>
            </a:pPr>
            <a:endParaRPr lang="en-US" sz="5400" dirty="0">
              <a:solidFill>
                <a:schemeClr val="bg1"/>
              </a:solidFill>
              <a:latin typeface="Selawik Light" panose="020B0502040204020203" pitchFamily="34" charset="0"/>
            </a:endParaRPr>
          </a:p>
          <a:p>
            <a:pPr marL="0" indent="0" algn="ctr">
              <a:buNone/>
            </a:pPr>
            <a:r>
              <a:rPr lang="en-US" sz="5400" dirty="0">
                <a:solidFill>
                  <a:schemeClr val="bg1"/>
                </a:solidFill>
                <a:latin typeface="Selawik Light" panose="020B0502040204020203" pitchFamily="34" charset="0"/>
              </a:rPr>
              <a:t>User Definition</a:t>
            </a:r>
          </a:p>
          <a:p>
            <a:pPr marL="0" indent="0" algn="ctr">
              <a:buNone/>
            </a:pPr>
            <a:endParaRPr lang="en-US" sz="5400" dirty="0">
              <a:solidFill>
                <a:schemeClr val="bg1"/>
              </a:solidFill>
              <a:latin typeface="Selawik Light" panose="020B0502040204020203" pitchFamily="34" charset="0"/>
            </a:endParaRPr>
          </a:p>
          <a:p>
            <a:pPr marL="0" indent="0" algn="ctr">
              <a:buNone/>
            </a:pPr>
            <a:r>
              <a:rPr lang="en-US" sz="5400" dirty="0">
                <a:solidFill>
                  <a:schemeClr val="bg1"/>
                </a:solidFill>
                <a:latin typeface="Selawik Light" panose="020B0502040204020203" pitchFamily="34" charset="0"/>
              </a:rPr>
              <a:t>Challenges</a:t>
            </a:r>
          </a:p>
        </p:txBody>
      </p:sp>
    </p:spTree>
    <p:extLst>
      <p:ext uri="{BB962C8B-B14F-4D97-AF65-F5344CB8AC3E}">
        <p14:creationId xmlns:p14="http://schemas.microsoft.com/office/powerpoint/2010/main" val="217554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artisticBlur radius="21"/>
                    </a14:imgEffect>
                  </a14:imgLayer>
                </a14:imgProps>
              </a:ext>
            </a:extLst>
          </a:blip>
          <a:srcRect/>
          <a:stretch>
            <a:fillRect/>
          </a:stretch>
        </a:blipFill>
        <a:effectLst/>
      </p:bgPr>
    </p:bg>
    <p:spTree>
      <p:nvGrpSpPr>
        <p:cNvPr id="1" name="">
          <a:extLst>
            <a:ext uri="{FF2B5EF4-FFF2-40B4-BE49-F238E27FC236}">
              <a16:creationId xmlns:a16="http://schemas.microsoft.com/office/drawing/2014/main" id="{DA45FA29-F78E-6EC8-8AEC-C2545C7ED3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A77127-7FFB-6960-1336-9D3DFC94B016}"/>
              </a:ext>
            </a:extLst>
          </p:cNvPr>
          <p:cNvSpPr>
            <a:spLocks noGrp="1"/>
          </p:cNvSpPr>
          <p:nvPr>
            <p:ph type="title"/>
          </p:nvPr>
        </p:nvSpPr>
        <p:spPr>
          <a:xfrm>
            <a:off x="838200" y="1060450"/>
            <a:ext cx="10515600" cy="1325563"/>
          </a:xfrm>
        </p:spPr>
        <p:txBody>
          <a:bodyPr>
            <a:normAutofit/>
          </a:bodyPr>
          <a:lstStyle/>
          <a:p>
            <a:pPr algn="ctr"/>
            <a:r>
              <a:rPr lang="en-US" dirty="0">
                <a:solidFill>
                  <a:schemeClr val="bg1"/>
                </a:solidFill>
                <a:latin typeface="Selawik Light" panose="020B0502040204020203" pitchFamily="34" charset="0"/>
              </a:rPr>
              <a:t>Background Information</a:t>
            </a:r>
            <a:br>
              <a:rPr lang="en-US" dirty="0">
                <a:solidFill>
                  <a:schemeClr val="bg1"/>
                </a:solidFill>
                <a:latin typeface="Selawik Light" panose="020B0502040204020203" pitchFamily="34" charset="0"/>
              </a:rPr>
            </a:br>
            <a:r>
              <a:rPr lang="en-US" sz="3200" dirty="0">
                <a:solidFill>
                  <a:schemeClr val="bg1"/>
                </a:solidFill>
                <a:latin typeface="Selawik Light" panose="020B0502040204020203" pitchFamily="34" charset="0"/>
              </a:rPr>
              <a:t>Phishing</a:t>
            </a:r>
            <a:endParaRPr lang="en-US" sz="9600" dirty="0">
              <a:solidFill>
                <a:schemeClr val="bg1"/>
              </a:solidFill>
              <a:latin typeface="Selawik Light" panose="020B0502040204020203" pitchFamily="34" charset="0"/>
            </a:endParaRPr>
          </a:p>
        </p:txBody>
      </p:sp>
      <p:sp>
        <p:nvSpPr>
          <p:cNvPr id="6" name="Content Placeholder 5">
            <a:extLst>
              <a:ext uri="{FF2B5EF4-FFF2-40B4-BE49-F238E27FC236}">
                <a16:creationId xmlns:a16="http://schemas.microsoft.com/office/drawing/2014/main" id="{780008E2-E235-2080-C203-FDA490FA6961}"/>
              </a:ext>
            </a:extLst>
          </p:cNvPr>
          <p:cNvSpPr>
            <a:spLocks noGrp="1"/>
          </p:cNvSpPr>
          <p:nvPr>
            <p:ph idx="1"/>
          </p:nvPr>
        </p:nvSpPr>
        <p:spPr>
          <a:xfrm>
            <a:off x="838200" y="2027237"/>
            <a:ext cx="10515600" cy="4351338"/>
          </a:xfrm>
        </p:spPr>
        <p:txBody>
          <a:bodyPr anchor="ctr"/>
          <a:lstStyle/>
          <a:p>
            <a:r>
              <a:rPr lang="en-US" dirty="0">
                <a:solidFill>
                  <a:schemeClr val="bg1"/>
                </a:solidFill>
                <a:latin typeface="Selawik Light" panose="020B0502040204020203" pitchFamily="34" charset="0"/>
              </a:rPr>
              <a:t>Phishing is a form of social engineering where attackers try to lure victims into giving them sensitive information by pretending to be a trustworthy source.</a:t>
            </a:r>
          </a:p>
          <a:p>
            <a:r>
              <a:rPr lang="en-US" dirty="0">
                <a:solidFill>
                  <a:schemeClr val="bg1"/>
                </a:solidFill>
                <a:latin typeface="Selawik Light" panose="020B0502040204020203" pitchFamily="34" charset="0"/>
              </a:rPr>
              <a:t>Phishing emails are deceptive emails containing malicious links to fake websites to gather a user’s personal information and data.</a:t>
            </a:r>
          </a:p>
          <a:p>
            <a:endParaRPr lang="en-US" sz="1000" dirty="0">
              <a:solidFill>
                <a:schemeClr val="bg1"/>
              </a:solidFill>
              <a:latin typeface="Selawik Light" panose="020B0502040204020203" pitchFamily="34" charset="0"/>
            </a:endParaRPr>
          </a:p>
        </p:txBody>
      </p:sp>
      <p:sp>
        <p:nvSpPr>
          <p:cNvPr id="5" name="Title 1">
            <a:extLst>
              <a:ext uri="{FF2B5EF4-FFF2-40B4-BE49-F238E27FC236}">
                <a16:creationId xmlns:a16="http://schemas.microsoft.com/office/drawing/2014/main" id="{2B8A43AD-B0F0-966F-D59E-5B7BE54C566E}"/>
              </a:ext>
            </a:extLst>
          </p:cNvPr>
          <p:cNvSpPr txBox="1">
            <a:spLocks/>
          </p:cNvSpPr>
          <p:nvPr/>
        </p:nvSpPr>
        <p:spPr>
          <a:xfrm>
            <a:off x="0" y="6378575"/>
            <a:ext cx="4981575" cy="5857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bg1"/>
                </a:solidFill>
                <a:latin typeface="Selawik Light" panose="020B0502040204020203" pitchFamily="34" charset="0"/>
              </a:rPr>
              <a:t>Problem Understanding/Requirement Analysis</a:t>
            </a:r>
            <a:endParaRPr lang="en-US" dirty="0">
              <a:solidFill>
                <a:schemeClr val="bg1"/>
              </a:solidFill>
              <a:latin typeface="Selawik Light" panose="020B0502040204020203" pitchFamily="34" charset="0"/>
            </a:endParaRPr>
          </a:p>
        </p:txBody>
      </p:sp>
    </p:spTree>
    <p:extLst>
      <p:ext uri="{BB962C8B-B14F-4D97-AF65-F5344CB8AC3E}">
        <p14:creationId xmlns:p14="http://schemas.microsoft.com/office/powerpoint/2010/main" val="213411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artisticBlur radius="21"/>
                    </a14:imgEffect>
                  </a14:imgLayer>
                </a14:imgProps>
              </a:ext>
            </a:extLst>
          </a:blip>
          <a:srcRect/>
          <a:stretch>
            <a:fillRect/>
          </a:stretch>
        </a:blipFill>
        <a:effectLst/>
      </p:bgPr>
    </p:bg>
    <p:spTree>
      <p:nvGrpSpPr>
        <p:cNvPr id="1" name="">
          <a:extLst>
            <a:ext uri="{FF2B5EF4-FFF2-40B4-BE49-F238E27FC236}">
              <a16:creationId xmlns:a16="http://schemas.microsoft.com/office/drawing/2014/main" id="{3CFEB655-70E0-C377-2257-080C79E90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ED31C5-A5FF-3D41-0DA8-5D1294E73560}"/>
              </a:ext>
            </a:extLst>
          </p:cNvPr>
          <p:cNvSpPr>
            <a:spLocks noGrp="1"/>
          </p:cNvSpPr>
          <p:nvPr>
            <p:ph type="title"/>
          </p:nvPr>
        </p:nvSpPr>
        <p:spPr>
          <a:xfrm>
            <a:off x="838200" y="431066"/>
            <a:ext cx="10515600" cy="1325563"/>
          </a:xfrm>
        </p:spPr>
        <p:txBody>
          <a:bodyPr>
            <a:normAutofit/>
          </a:bodyPr>
          <a:lstStyle/>
          <a:p>
            <a:pPr algn="ctr"/>
            <a:r>
              <a:rPr lang="en-US" dirty="0">
                <a:solidFill>
                  <a:schemeClr val="bg1"/>
                </a:solidFill>
                <a:latin typeface="Selawik Light" panose="020B0502040204020203" pitchFamily="34" charset="0"/>
              </a:rPr>
              <a:t>Background Information</a:t>
            </a:r>
            <a:br>
              <a:rPr lang="en-US" dirty="0">
                <a:solidFill>
                  <a:schemeClr val="bg1"/>
                </a:solidFill>
                <a:latin typeface="Selawik Light" panose="020B0502040204020203" pitchFamily="34" charset="0"/>
              </a:rPr>
            </a:br>
            <a:r>
              <a:rPr lang="en-US" sz="3200" dirty="0">
                <a:solidFill>
                  <a:schemeClr val="bg1"/>
                </a:solidFill>
                <a:latin typeface="Selawik Light" panose="020B0502040204020203" pitchFamily="34" charset="0"/>
              </a:rPr>
              <a:t>Neural Networks</a:t>
            </a:r>
            <a:endParaRPr lang="en-US" sz="9600" dirty="0">
              <a:solidFill>
                <a:schemeClr val="bg1"/>
              </a:solidFill>
              <a:latin typeface="Selawik Light" panose="020B0502040204020203" pitchFamily="34" charset="0"/>
            </a:endParaRPr>
          </a:p>
        </p:txBody>
      </p:sp>
      <p:sp>
        <p:nvSpPr>
          <p:cNvPr id="6" name="Content Placeholder 5">
            <a:extLst>
              <a:ext uri="{FF2B5EF4-FFF2-40B4-BE49-F238E27FC236}">
                <a16:creationId xmlns:a16="http://schemas.microsoft.com/office/drawing/2014/main" id="{F64A6F5A-C1B9-F17D-45E0-9765AA17B372}"/>
              </a:ext>
            </a:extLst>
          </p:cNvPr>
          <p:cNvSpPr>
            <a:spLocks noGrp="1"/>
          </p:cNvSpPr>
          <p:nvPr>
            <p:ph idx="1"/>
          </p:nvPr>
        </p:nvSpPr>
        <p:spPr>
          <a:xfrm>
            <a:off x="5416153" y="2056467"/>
            <a:ext cx="6572251" cy="4182209"/>
          </a:xfrm>
        </p:spPr>
        <p:txBody>
          <a:bodyPr anchor="ctr">
            <a:normAutofit fontScale="85000" lnSpcReduction="10000"/>
          </a:bodyPr>
          <a:lstStyle/>
          <a:p>
            <a:r>
              <a:rPr lang="en-US" dirty="0">
                <a:solidFill>
                  <a:schemeClr val="bg1"/>
                </a:solidFill>
                <a:latin typeface="Selawik Light" panose="020B0502040204020203" pitchFamily="34" charset="0"/>
              </a:rPr>
              <a:t>Neural networks are inspired by the human brain. The process mimics the way neurons of a human brain would work.</a:t>
            </a:r>
          </a:p>
          <a:p>
            <a:r>
              <a:rPr lang="en-US" dirty="0">
                <a:solidFill>
                  <a:schemeClr val="bg1"/>
                </a:solidFill>
                <a:latin typeface="Selawik Light" panose="020B0502040204020203" pitchFamily="34" charset="0"/>
              </a:rPr>
              <a:t>Nodes/”neurons” organized in layers</a:t>
            </a:r>
          </a:p>
          <a:p>
            <a:pPr lvl="1"/>
            <a:r>
              <a:rPr lang="en-US" dirty="0">
                <a:solidFill>
                  <a:schemeClr val="bg1"/>
                </a:solidFill>
                <a:latin typeface="Selawik Light" panose="020B0502040204020203" pitchFamily="34" charset="0"/>
              </a:rPr>
              <a:t>Each node has its own “weight” and “bias”</a:t>
            </a:r>
          </a:p>
          <a:p>
            <a:pPr lvl="1"/>
            <a:r>
              <a:rPr lang="en-US" dirty="0">
                <a:solidFill>
                  <a:schemeClr val="bg1"/>
                </a:solidFill>
                <a:latin typeface="Selawik Light" panose="020B0502040204020203" pitchFamily="34" charset="0"/>
              </a:rPr>
              <a:t>Activation functions are applied on the sum of the weight and bias of a node determining its output.</a:t>
            </a:r>
          </a:p>
          <a:p>
            <a:r>
              <a:rPr lang="en-US" dirty="0">
                <a:solidFill>
                  <a:schemeClr val="bg1"/>
                </a:solidFill>
                <a:latin typeface="Selawik Light" panose="020B0502040204020203" pitchFamily="34" charset="0"/>
              </a:rPr>
              <a:t>Supervised Learning</a:t>
            </a:r>
          </a:p>
          <a:p>
            <a:r>
              <a:rPr lang="en-US" dirty="0">
                <a:solidFill>
                  <a:schemeClr val="bg1"/>
                </a:solidFill>
                <a:latin typeface="Selawik Light" panose="020B0502040204020203" pitchFamily="34" charset="0"/>
              </a:rPr>
              <a:t>This model is a simple feed-forward network</a:t>
            </a:r>
          </a:p>
          <a:p>
            <a:pPr lvl="1"/>
            <a:r>
              <a:rPr lang="en-US" dirty="0">
                <a:solidFill>
                  <a:schemeClr val="bg1"/>
                </a:solidFill>
                <a:latin typeface="Selawik Light" panose="020B0502040204020203" pitchFamily="34" charset="0"/>
              </a:rPr>
              <a:t>I will start with a Long Short Term Memory model which means information will be recycled through the network, allowing a state of memory.</a:t>
            </a:r>
          </a:p>
        </p:txBody>
      </p:sp>
      <p:sp>
        <p:nvSpPr>
          <p:cNvPr id="5" name="Title 1">
            <a:extLst>
              <a:ext uri="{FF2B5EF4-FFF2-40B4-BE49-F238E27FC236}">
                <a16:creationId xmlns:a16="http://schemas.microsoft.com/office/drawing/2014/main" id="{FD823C2E-6B24-638A-5004-FE2EF2FBFB0B}"/>
              </a:ext>
            </a:extLst>
          </p:cNvPr>
          <p:cNvSpPr txBox="1">
            <a:spLocks/>
          </p:cNvSpPr>
          <p:nvPr/>
        </p:nvSpPr>
        <p:spPr>
          <a:xfrm>
            <a:off x="0" y="6378575"/>
            <a:ext cx="4391025" cy="5857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bg1"/>
                </a:solidFill>
                <a:latin typeface="Selawik Light" panose="020B0502040204020203" pitchFamily="34" charset="0"/>
              </a:rPr>
              <a:t>Problem Understanding/Requirement Analysis</a:t>
            </a:r>
            <a:endParaRPr lang="en-US" dirty="0">
              <a:solidFill>
                <a:schemeClr val="bg1"/>
              </a:solidFill>
              <a:latin typeface="Selawik Light" panose="020B0502040204020203" pitchFamily="34" charset="0"/>
            </a:endParaRPr>
          </a:p>
        </p:txBody>
      </p:sp>
      <p:sp>
        <p:nvSpPr>
          <p:cNvPr id="3" name="Rectangle 2">
            <a:extLst>
              <a:ext uri="{FF2B5EF4-FFF2-40B4-BE49-F238E27FC236}">
                <a16:creationId xmlns:a16="http://schemas.microsoft.com/office/drawing/2014/main" id="{5574CBA1-B967-5610-0642-CBF2B281486A}"/>
              </a:ext>
            </a:extLst>
          </p:cNvPr>
          <p:cNvSpPr/>
          <p:nvPr/>
        </p:nvSpPr>
        <p:spPr>
          <a:xfrm>
            <a:off x="571500" y="2348177"/>
            <a:ext cx="4581525" cy="3730560"/>
          </a:xfrm>
          <a:prstGeom prst="rect">
            <a:avLst/>
          </a:prstGeom>
          <a:solidFill>
            <a:schemeClr val="bg2">
              <a:lumMod val="25000"/>
            </a:schemeClr>
          </a:solidFill>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349B03C-6FF3-924B-5A89-DFCCDEBD5710}"/>
              </a:ext>
            </a:extLst>
          </p:cNvPr>
          <p:cNvSpPr txBox="1"/>
          <p:nvPr/>
        </p:nvSpPr>
        <p:spPr>
          <a:xfrm>
            <a:off x="649492" y="2348177"/>
            <a:ext cx="723900" cy="369332"/>
          </a:xfrm>
          <a:prstGeom prst="rect">
            <a:avLst/>
          </a:prstGeom>
          <a:noFill/>
        </p:spPr>
        <p:txBody>
          <a:bodyPr wrap="square" rtlCol="0">
            <a:spAutoFit/>
          </a:bodyPr>
          <a:lstStyle/>
          <a:p>
            <a:r>
              <a:rPr lang="en-US" dirty="0">
                <a:solidFill>
                  <a:schemeClr val="bg1"/>
                </a:solidFill>
                <a:latin typeface="Selawik Light" panose="020B0502040204020203" pitchFamily="34" charset="0"/>
              </a:rPr>
              <a:t>Input</a:t>
            </a:r>
          </a:p>
        </p:txBody>
      </p:sp>
      <p:sp>
        <p:nvSpPr>
          <p:cNvPr id="7" name="TextBox 6">
            <a:extLst>
              <a:ext uri="{FF2B5EF4-FFF2-40B4-BE49-F238E27FC236}">
                <a16:creationId xmlns:a16="http://schemas.microsoft.com/office/drawing/2014/main" id="{F8D57437-5672-5A42-0D9C-6C41F3F38431}"/>
              </a:ext>
            </a:extLst>
          </p:cNvPr>
          <p:cNvSpPr txBox="1"/>
          <p:nvPr/>
        </p:nvSpPr>
        <p:spPr>
          <a:xfrm>
            <a:off x="1670445" y="5730599"/>
            <a:ext cx="2345530" cy="369332"/>
          </a:xfrm>
          <a:prstGeom prst="rect">
            <a:avLst/>
          </a:prstGeom>
          <a:noFill/>
        </p:spPr>
        <p:txBody>
          <a:bodyPr wrap="square" rtlCol="0">
            <a:spAutoFit/>
          </a:bodyPr>
          <a:lstStyle/>
          <a:p>
            <a:r>
              <a:rPr lang="en-US" dirty="0">
                <a:solidFill>
                  <a:schemeClr val="bg1"/>
                </a:solidFill>
                <a:latin typeface="Selawik Light" panose="020B0502040204020203" pitchFamily="34" charset="0"/>
              </a:rPr>
              <a:t>(Many) Hidden Layers</a:t>
            </a:r>
          </a:p>
        </p:txBody>
      </p:sp>
      <p:sp>
        <p:nvSpPr>
          <p:cNvPr id="8" name="TextBox 7">
            <a:extLst>
              <a:ext uri="{FF2B5EF4-FFF2-40B4-BE49-F238E27FC236}">
                <a16:creationId xmlns:a16="http://schemas.microsoft.com/office/drawing/2014/main" id="{C49A7F26-FDD0-56ED-9F07-9B239DE21881}"/>
              </a:ext>
            </a:extLst>
          </p:cNvPr>
          <p:cNvSpPr txBox="1"/>
          <p:nvPr/>
        </p:nvSpPr>
        <p:spPr>
          <a:xfrm>
            <a:off x="4194577" y="2378244"/>
            <a:ext cx="885826" cy="369332"/>
          </a:xfrm>
          <a:prstGeom prst="rect">
            <a:avLst/>
          </a:prstGeom>
          <a:noFill/>
        </p:spPr>
        <p:txBody>
          <a:bodyPr wrap="square" rtlCol="0">
            <a:spAutoFit/>
          </a:bodyPr>
          <a:lstStyle/>
          <a:p>
            <a:r>
              <a:rPr lang="en-US" dirty="0">
                <a:solidFill>
                  <a:schemeClr val="bg1"/>
                </a:solidFill>
                <a:latin typeface="Selawik Light" panose="020B0502040204020203" pitchFamily="34" charset="0"/>
              </a:rPr>
              <a:t>Output</a:t>
            </a:r>
          </a:p>
        </p:txBody>
      </p:sp>
      <p:sp>
        <p:nvSpPr>
          <p:cNvPr id="9" name="Oval 8">
            <a:extLst>
              <a:ext uri="{FF2B5EF4-FFF2-40B4-BE49-F238E27FC236}">
                <a16:creationId xmlns:a16="http://schemas.microsoft.com/office/drawing/2014/main" id="{CBB1F97E-74BC-A06F-8B69-DF544724A670}"/>
              </a:ext>
            </a:extLst>
          </p:cNvPr>
          <p:cNvSpPr/>
          <p:nvPr/>
        </p:nvSpPr>
        <p:spPr>
          <a:xfrm>
            <a:off x="752475" y="2855804"/>
            <a:ext cx="590549" cy="585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Selawik Light" panose="020B0502040204020203" pitchFamily="34" charset="0"/>
              </a:rPr>
              <a:t>x1</a:t>
            </a:r>
          </a:p>
        </p:txBody>
      </p:sp>
      <p:sp>
        <p:nvSpPr>
          <p:cNvPr id="10" name="Oval 9">
            <a:extLst>
              <a:ext uri="{FF2B5EF4-FFF2-40B4-BE49-F238E27FC236}">
                <a16:creationId xmlns:a16="http://schemas.microsoft.com/office/drawing/2014/main" id="{2F59F321-9F9D-36CB-7ACC-812FA308D284}"/>
              </a:ext>
            </a:extLst>
          </p:cNvPr>
          <p:cNvSpPr/>
          <p:nvPr/>
        </p:nvSpPr>
        <p:spPr>
          <a:xfrm>
            <a:off x="752475" y="3844578"/>
            <a:ext cx="590549" cy="585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Selawik Light" panose="020B0502040204020203" pitchFamily="34" charset="0"/>
              </a:rPr>
              <a:t>x2</a:t>
            </a:r>
          </a:p>
        </p:txBody>
      </p:sp>
      <p:sp>
        <p:nvSpPr>
          <p:cNvPr id="11" name="Oval 10">
            <a:extLst>
              <a:ext uri="{FF2B5EF4-FFF2-40B4-BE49-F238E27FC236}">
                <a16:creationId xmlns:a16="http://schemas.microsoft.com/office/drawing/2014/main" id="{D9DDBE1A-A96B-F536-8684-27ED501FC4F9}"/>
              </a:ext>
            </a:extLst>
          </p:cNvPr>
          <p:cNvSpPr/>
          <p:nvPr/>
        </p:nvSpPr>
        <p:spPr>
          <a:xfrm>
            <a:off x="752475" y="4833352"/>
            <a:ext cx="590549" cy="585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Selawik Light" panose="020B0502040204020203" pitchFamily="34" charset="0"/>
              </a:rPr>
              <a:t>x</a:t>
            </a:r>
            <a:r>
              <a:rPr lang="en-US" i="1" dirty="0">
                <a:latin typeface="Selawik Light" panose="020B0502040204020203" pitchFamily="34" charset="0"/>
              </a:rPr>
              <a:t>n</a:t>
            </a:r>
          </a:p>
        </p:txBody>
      </p:sp>
      <p:sp>
        <p:nvSpPr>
          <p:cNvPr id="12" name="Oval 11">
            <a:extLst>
              <a:ext uri="{FF2B5EF4-FFF2-40B4-BE49-F238E27FC236}">
                <a16:creationId xmlns:a16="http://schemas.microsoft.com/office/drawing/2014/main" id="{2CB3C347-0DD3-21EA-D363-D1C73128C679}"/>
              </a:ext>
            </a:extLst>
          </p:cNvPr>
          <p:cNvSpPr/>
          <p:nvPr/>
        </p:nvSpPr>
        <p:spPr>
          <a:xfrm>
            <a:off x="1971678" y="5074593"/>
            <a:ext cx="590549" cy="585788"/>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Selawik Light" panose="020B0502040204020203" pitchFamily="34" charset="0"/>
            </a:endParaRPr>
          </a:p>
        </p:txBody>
      </p:sp>
      <p:sp>
        <p:nvSpPr>
          <p:cNvPr id="13" name="Oval 12">
            <a:extLst>
              <a:ext uri="{FF2B5EF4-FFF2-40B4-BE49-F238E27FC236}">
                <a16:creationId xmlns:a16="http://schemas.microsoft.com/office/drawing/2014/main" id="{66192E5B-5EAD-C6C4-8AB5-24212A73FFED}"/>
              </a:ext>
            </a:extLst>
          </p:cNvPr>
          <p:cNvSpPr/>
          <p:nvPr/>
        </p:nvSpPr>
        <p:spPr>
          <a:xfrm>
            <a:off x="1971678" y="4238952"/>
            <a:ext cx="590549" cy="585788"/>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Selawik Light" panose="020B0502040204020203" pitchFamily="34" charset="0"/>
            </a:endParaRPr>
          </a:p>
        </p:txBody>
      </p:sp>
      <p:sp>
        <p:nvSpPr>
          <p:cNvPr id="14" name="Oval 13">
            <a:extLst>
              <a:ext uri="{FF2B5EF4-FFF2-40B4-BE49-F238E27FC236}">
                <a16:creationId xmlns:a16="http://schemas.microsoft.com/office/drawing/2014/main" id="{13561505-46B8-D2F8-B045-4296E1173345}"/>
              </a:ext>
            </a:extLst>
          </p:cNvPr>
          <p:cNvSpPr/>
          <p:nvPr/>
        </p:nvSpPr>
        <p:spPr>
          <a:xfrm>
            <a:off x="1971678" y="3403311"/>
            <a:ext cx="590549" cy="585788"/>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Selawik Light" panose="020B0502040204020203" pitchFamily="34" charset="0"/>
            </a:endParaRPr>
          </a:p>
        </p:txBody>
      </p:sp>
      <p:sp>
        <p:nvSpPr>
          <p:cNvPr id="15" name="Oval 14">
            <a:extLst>
              <a:ext uri="{FF2B5EF4-FFF2-40B4-BE49-F238E27FC236}">
                <a16:creationId xmlns:a16="http://schemas.microsoft.com/office/drawing/2014/main" id="{1531ED27-D79A-9B5D-4B08-6C376EAA26B2}"/>
              </a:ext>
            </a:extLst>
          </p:cNvPr>
          <p:cNvSpPr/>
          <p:nvPr/>
        </p:nvSpPr>
        <p:spPr>
          <a:xfrm>
            <a:off x="1971678" y="2562910"/>
            <a:ext cx="590549" cy="585788"/>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Selawik Light" panose="020B0502040204020203" pitchFamily="34" charset="0"/>
            </a:endParaRPr>
          </a:p>
        </p:txBody>
      </p:sp>
      <p:sp>
        <p:nvSpPr>
          <p:cNvPr id="105" name="Oval 104">
            <a:extLst>
              <a:ext uri="{FF2B5EF4-FFF2-40B4-BE49-F238E27FC236}">
                <a16:creationId xmlns:a16="http://schemas.microsoft.com/office/drawing/2014/main" id="{D482D75D-CCBC-0E47-78D2-533C43CC60AC}"/>
              </a:ext>
            </a:extLst>
          </p:cNvPr>
          <p:cNvSpPr/>
          <p:nvPr/>
        </p:nvSpPr>
        <p:spPr>
          <a:xfrm>
            <a:off x="3160513" y="5074593"/>
            <a:ext cx="590549" cy="585788"/>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Selawik Light" panose="020B0502040204020203" pitchFamily="34" charset="0"/>
            </a:endParaRPr>
          </a:p>
        </p:txBody>
      </p:sp>
      <p:sp>
        <p:nvSpPr>
          <p:cNvPr id="106" name="Oval 105">
            <a:extLst>
              <a:ext uri="{FF2B5EF4-FFF2-40B4-BE49-F238E27FC236}">
                <a16:creationId xmlns:a16="http://schemas.microsoft.com/office/drawing/2014/main" id="{991F8082-AF52-F04B-8949-13126C97D4F9}"/>
              </a:ext>
            </a:extLst>
          </p:cNvPr>
          <p:cNvSpPr/>
          <p:nvPr/>
        </p:nvSpPr>
        <p:spPr>
          <a:xfrm>
            <a:off x="3160513" y="4238952"/>
            <a:ext cx="590549" cy="585788"/>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Selawik Light" panose="020B0502040204020203" pitchFamily="34" charset="0"/>
            </a:endParaRPr>
          </a:p>
        </p:txBody>
      </p:sp>
      <p:sp>
        <p:nvSpPr>
          <p:cNvPr id="107" name="Oval 106">
            <a:extLst>
              <a:ext uri="{FF2B5EF4-FFF2-40B4-BE49-F238E27FC236}">
                <a16:creationId xmlns:a16="http://schemas.microsoft.com/office/drawing/2014/main" id="{333AE7AA-F147-F20E-5AD3-58E27BBB0C12}"/>
              </a:ext>
            </a:extLst>
          </p:cNvPr>
          <p:cNvSpPr/>
          <p:nvPr/>
        </p:nvSpPr>
        <p:spPr>
          <a:xfrm>
            <a:off x="3160513" y="3403311"/>
            <a:ext cx="590549" cy="585788"/>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Selawik Light" panose="020B0502040204020203" pitchFamily="34" charset="0"/>
            </a:endParaRPr>
          </a:p>
        </p:txBody>
      </p:sp>
      <p:sp>
        <p:nvSpPr>
          <p:cNvPr id="108" name="Oval 107">
            <a:extLst>
              <a:ext uri="{FF2B5EF4-FFF2-40B4-BE49-F238E27FC236}">
                <a16:creationId xmlns:a16="http://schemas.microsoft.com/office/drawing/2014/main" id="{179EDB30-C46F-FAB3-3863-969D43598A8E}"/>
              </a:ext>
            </a:extLst>
          </p:cNvPr>
          <p:cNvSpPr/>
          <p:nvPr/>
        </p:nvSpPr>
        <p:spPr>
          <a:xfrm>
            <a:off x="3160513" y="2562910"/>
            <a:ext cx="590549" cy="585788"/>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Selawik Light" panose="020B0502040204020203" pitchFamily="34" charset="0"/>
            </a:endParaRPr>
          </a:p>
        </p:txBody>
      </p:sp>
      <p:sp>
        <p:nvSpPr>
          <p:cNvPr id="109" name="Oval 108">
            <a:extLst>
              <a:ext uri="{FF2B5EF4-FFF2-40B4-BE49-F238E27FC236}">
                <a16:creationId xmlns:a16="http://schemas.microsoft.com/office/drawing/2014/main" id="{ED6DA9C8-B5EC-C5E2-6CD7-FCC04C94EAC7}"/>
              </a:ext>
            </a:extLst>
          </p:cNvPr>
          <p:cNvSpPr/>
          <p:nvPr/>
        </p:nvSpPr>
        <p:spPr>
          <a:xfrm>
            <a:off x="4349348" y="3904231"/>
            <a:ext cx="590549" cy="585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Selawik Light" panose="020B0502040204020203" pitchFamily="34" charset="0"/>
              </a:rPr>
              <a:t>0-1</a:t>
            </a:r>
          </a:p>
        </p:txBody>
      </p:sp>
      <p:cxnSp>
        <p:nvCxnSpPr>
          <p:cNvPr id="119" name="Straight Arrow Connector 118">
            <a:extLst>
              <a:ext uri="{FF2B5EF4-FFF2-40B4-BE49-F238E27FC236}">
                <a16:creationId xmlns:a16="http://schemas.microsoft.com/office/drawing/2014/main" id="{EB662111-3132-F2A5-C62A-E2D3967BCA66}"/>
              </a:ext>
            </a:extLst>
          </p:cNvPr>
          <p:cNvCxnSpPr>
            <a:stCxn id="9" idx="6"/>
            <a:endCxn id="15" idx="2"/>
          </p:cNvCxnSpPr>
          <p:nvPr/>
        </p:nvCxnSpPr>
        <p:spPr>
          <a:xfrm flipV="1">
            <a:off x="1343024" y="2855804"/>
            <a:ext cx="628654" cy="292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979D529A-9D14-8D30-A539-501D76980604}"/>
              </a:ext>
            </a:extLst>
          </p:cNvPr>
          <p:cNvCxnSpPr>
            <a:cxnSpLocks/>
            <a:stCxn id="9" idx="6"/>
            <a:endCxn id="14" idx="2"/>
          </p:cNvCxnSpPr>
          <p:nvPr/>
        </p:nvCxnSpPr>
        <p:spPr>
          <a:xfrm>
            <a:off x="1343024" y="3148698"/>
            <a:ext cx="628654" cy="547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BD10B44-050C-39B7-184F-A853E2B4BC7D}"/>
              </a:ext>
            </a:extLst>
          </p:cNvPr>
          <p:cNvCxnSpPr>
            <a:stCxn id="9" idx="6"/>
            <a:endCxn id="13" idx="2"/>
          </p:cNvCxnSpPr>
          <p:nvPr/>
        </p:nvCxnSpPr>
        <p:spPr>
          <a:xfrm>
            <a:off x="1343024" y="3148698"/>
            <a:ext cx="628654" cy="1383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439D0FF4-4AF0-90E7-30E2-5648BA088E28}"/>
              </a:ext>
            </a:extLst>
          </p:cNvPr>
          <p:cNvCxnSpPr>
            <a:stCxn id="9" idx="6"/>
            <a:endCxn id="12" idx="2"/>
          </p:cNvCxnSpPr>
          <p:nvPr/>
        </p:nvCxnSpPr>
        <p:spPr>
          <a:xfrm>
            <a:off x="1343024" y="3148698"/>
            <a:ext cx="628654" cy="2218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76AE119-A874-755A-1895-0EEF59BD494B}"/>
              </a:ext>
            </a:extLst>
          </p:cNvPr>
          <p:cNvCxnSpPr>
            <a:cxnSpLocks/>
            <a:stCxn id="10" idx="6"/>
            <a:endCxn id="15" idx="2"/>
          </p:cNvCxnSpPr>
          <p:nvPr/>
        </p:nvCxnSpPr>
        <p:spPr>
          <a:xfrm flipV="1">
            <a:off x="1343024" y="2855804"/>
            <a:ext cx="628654" cy="128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950D536-E92E-503A-A684-C9313A43248B}"/>
              </a:ext>
            </a:extLst>
          </p:cNvPr>
          <p:cNvCxnSpPr>
            <a:stCxn id="10" idx="6"/>
            <a:endCxn id="14" idx="2"/>
          </p:cNvCxnSpPr>
          <p:nvPr/>
        </p:nvCxnSpPr>
        <p:spPr>
          <a:xfrm flipV="1">
            <a:off x="1343024" y="3696205"/>
            <a:ext cx="628654" cy="44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8F074EF0-E499-D32D-B4F1-A2D825621D41}"/>
              </a:ext>
            </a:extLst>
          </p:cNvPr>
          <p:cNvCxnSpPr>
            <a:endCxn id="13" idx="2"/>
          </p:cNvCxnSpPr>
          <p:nvPr/>
        </p:nvCxnSpPr>
        <p:spPr>
          <a:xfrm>
            <a:off x="1343024" y="4159789"/>
            <a:ext cx="628654" cy="372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0470C4F-8DF5-C768-0FC8-78E6B33BF124}"/>
              </a:ext>
            </a:extLst>
          </p:cNvPr>
          <p:cNvCxnSpPr>
            <a:cxnSpLocks/>
            <a:stCxn id="10" idx="6"/>
            <a:endCxn id="12" idx="2"/>
          </p:cNvCxnSpPr>
          <p:nvPr/>
        </p:nvCxnSpPr>
        <p:spPr>
          <a:xfrm>
            <a:off x="1343024" y="4137472"/>
            <a:ext cx="628654" cy="1230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90B0B25-F3F4-4ECA-8B45-223D2759FA6F}"/>
              </a:ext>
            </a:extLst>
          </p:cNvPr>
          <p:cNvCxnSpPr>
            <a:stCxn id="11" idx="6"/>
            <a:endCxn id="15" idx="2"/>
          </p:cNvCxnSpPr>
          <p:nvPr/>
        </p:nvCxnSpPr>
        <p:spPr>
          <a:xfrm flipV="1">
            <a:off x="1343024" y="2855804"/>
            <a:ext cx="628654" cy="2270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83BF35A9-7B6C-3B40-4303-FC9106AFB44C}"/>
              </a:ext>
            </a:extLst>
          </p:cNvPr>
          <p:cNvCxnSpPr>
            <a:stCxn id="11" idx="6"/>
            <a:endCxn id="14" idx="2"/>
          </p:cNvCxnSpPr>
          <p:nvPr/>
        </p:nvCxnSpPr>
        <p:spPr>
          <a:xfrm flipV="1">
            <a:off x="1343024" y="3696205"/>
            <a:ext cx="628654" cy="1430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AE19FFB7-B9BE-8974-BCF1-91BE84472F18}"/>
              </a:ext>
            </a:extLst>
          </p:cNvPr>
          <p:cNvCxnSpPr>
            <a:cxnSpLocks/>
            <a:stCxn id="11" idx="6"/>
            <a:endCxn id="13" idx="2"/>
          </p:cNvCxnSpPr>
          <p:nvPr/>
        </p:nvCxnSpPr>
        <p:spPr>
          <a:xfrm flipV="1">
            <a:off x="1343024" y="4531846"/>
            <a:ext cx="628654" cy="59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73D57C3D-3486-DA93-6DD3-806B70AAE80A}"/>
              </a:ext>
            </a:extLst>
          </p:cNvPr>
          <p:cNvCxnSpPr>
            <a:cxnSpLocks/>
            <a:stCxn id="11" idx="6"/>
            <a:endCxn id="12" idx="2"/>
          </p:cNvCxnSpPr>
          <p:nvPr/>
        </p:nvCxnSpPr>
        <p:spPr>
          <a:xfrm>
            <a:off x="1343024" y="5126246"/>
            <a:ext cx="628654" cy="24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3DD1B3CE-1093-82C2-E25F-E54BDBF59ADD}"/>
              </a:ext>
            </a:extLst>
          </p:cNvPr>
          <p:cNvCxnSpPr>
            <a:cxnSpLocks/>
            <a:stCxn id="15" idx="6"/>
            <a:endCxn id="108" idx="2"/>
          </p:cNvCxnSpPr>
          <p:nvPr/>
        </p:nvCxnSpPr>
        <p:spPr>
          <a:xfrm>
            <a:off x="2562227" y="2855804"/>
            <a:ext cx="598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C8F3CAF-F255-9499-C982-3B9A41BA1E43}"/>
              </a:ext>
            </a:extLst>
          </p:cNvPr>
          <p:cNvCxnSpPr>
            <a:cxnSpLocks/>
            <a:stCxn id="14" idx="6"/>
            <a:endCxn id="107" idx="2"/>
          </p:cNvCxnSpPr>
          <p:nvPr/>
        </p:nvCxnSpPr>
        <p:spPr>
          <a:xfrm>
            <a:off x="2562227" y="3696205"/>
            <a:ext cx="598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D10C204A-82C8-D474-CA10-016BBF815AA6}"/>
              </a:ext>
            </a:extLst>
          </p:cNvPr>
          <p:cNvCxnSpPr>
            <a:stCxn id="13" idx="6"/>
            <a:endCxn id="106" idx="2"/>
          </p:cNvCxnSpPr>
          <p:nvPr/>
        </p:nvCxnSpPr>
        <p:spPr>
          <a:xfrm>
            <a:off x="2562227" y="4531846"/>
            <a:ext cx="598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48385342-CBB6-9A8A-BFF0-2F04CA1AA70B}"/>
              </a:ext>
            </a:extLst>
          </p:cNvPr>
          <p:cNvCxnSpPr>
            <a:stCxn id="12" idx="6"/>
            <a:endCxn id="105" idx="2"/>
          </p:cNvCxnSpPr>
          <p:nvPr/>
        </p:nvCxnSpPr>
        <p:spPr>
          <a:xfrm>
            <a:off x="2562227" y="5367487"/>
            <a:ext cx="598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BF05F09F-8FD2-433C-766F-3EF0B2D5A80B}"/>
              </a:ext>
            </a:extLst>
          </p:cNvPr>
          <p:cNvCxnSpPr>
            <a:stCxn id="15" idx="6"/>
            <a:endCxn id="107" idx="2"/>
          </p:cNvCxnSpPr>
          <p:nvPr/>
        </p:nvCxnSpPr>
        <p:spPr>
          <a:xfrm>
            <a:off x="2562227" y="2855804"/>
            <a:ext cx="598286" cy="840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FEC38BA1-85B6-F9ED-24AE-70FE3970E6A4}"/>
              </a:ext>
            </a:extLst>
          </p:cNvPr>
          <p:cNvCxnSpPr>
            <a:stCxn id="14" idx="6"/>
            <a:endCxn id="106" idx="2"/>
          </p:cNvCxnSpPr>
          <p:nvPr/>
        </p:nvCxnSpPr>
        <p:spPr>
          <a:xfrm>
            <a:off x="2562227" y="3696205"/>
            <a:ext cx="598286" cy="835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7171C346-2756-68C8-51C1-3183F4E7073F}"/>
              </a:ext>
            </a:extLst>
          </p:cNvPr>
          <p:cNvCxnSpPr>
            <a:endCxn id="105" idx="2"/>
          </p:cNvCxnSpPr>
          <p:nvPr/>
        </p:nvCxnSpPr>
        <p:spPr>
          <a:xfrm>
            <a:off x="2569964" y="3691445"/>
            <a:ext cx="590549" cy="1676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6827E2FC-3A0D-607D-CFD9-7BFFD559954D}"/>
              </a:ext>
            </a:extLst>
          </p:cNvPr>
          <p:cNvCxnSpPr>
            <a:stCxn id="15" idx="6"/>
            <a:endCxn id="106" idx="2"/>
          </p:cNvCxnSpPr>
          <p:nvPr/>
        </p:nvCxnSpPr>
        <p:spPr>
          <a:xfrm>
            <a:off x="2562227" y="2855804"/>
            <a:ext cx="598286" cy="1676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FD95CCB9-59CD-3851-71DB-A391C70C7D18}"/>
              </a:ext>
            </a:extLst>
          </p:cNvPr>
          <p:cNvCxnSpPr>
            <a:stCxn id="15" idx="6"/>
            <a:endCxn id="105" idx="2"/>
          </p:cNvCxnSpPr>
          <p:nvPr/>
        </p:nvCxnSpPr>
        <p:spPr>
          <a:xfrm>
            <a:off x="2562227" y="2855804"/>
            <a:ext cx="598286" cy="251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554F2646-F908-A9B7-705E-EF50B608BB16}"/>
              </a:ext>
            </a:extLst>
          </p:cNvPr>
          <p:cNvCxnSpPr>
            <a:stCxn id="14" idx="6"/>
            <a:endCxn id="108" idx="2"/>
          </p:cNvCxnSpPr>
          <p:nvPr/>
        </p:nvCxnSpPr>
        <p:spPr>
          <a:xfrm flipV="1">
            <a:off x="2562227" y="2855804"/>
            <a:ext cx="598286" cy="840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59B43106-194C-2C0D-B07B-FE461D0130D3}"/>
              </a:ext>
            </a:extLst>
          </p:cNvPr>
          <p:cNvCxnSpPr>
            <a:stCxn id="14" idx="6"/>
            <a:endCxn id="105" idx="2"/>
          </p:cNvCxnSpPr>
          <p:nvPr/>
        </p:nvCxnSpPr>
        <p:spPr>
          <a:xfrm>
            <a:off x="2562227" y="3696205"/>
            <a:ext cx="598286" cy="16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0F10F26C-ED94-D5EB-1A4A-890D5E56C3F8}"/>
              </a:ext>
            </a:extLst>
          </p:cNvPr>
          <p:cNvCxnSpPr>
            <a:endCxn id="108" idx="2"/>
          </p:cNvCxnSpPr>
          <p:nvPr/>
        </p:nvCxnSpPr>
        <p:spPr>
          <a:xfrm flipV="1">
            <a:off x="2569964" y="2855804"/>
            <a:ext cx="590549" cy="167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9B2C56E8-AD3F-0F82-37DA-A3B2B1E4ACA3}"/>
              </a:ext>
            </a:extLst>
          </p:cNvPr>
          <p:cNvCxnSpPr>
            <a:endCxn id="107" idx="2"/>
          </p:cNvCxnSpPr>
          <p:nvPr/>
        </p:nvCxnSpPr>
        <p:spPr>
          <a:xfrm flipV="1">
            <a:off x="2569964" y="3696205"/>
            <a:ext cx="590549" cy="833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D426F3A-BA90-21AC-E196-06E69267D251}"/>
              </a:ext>
            </a:extLst>
          </p:cNvPr>
          <p:cNvCxnSpPr>
            <a:endCxn id="105" idx="2"/>
          </p:cNvCxnSpPr>
          <p:nvPr/>
        </p:nvCxnSpPr>
        <p:spPr>
          <a:xfrm>
            <a:off x="2569964" y="4529466"/>
            <a:ext cx="590549" cy="838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8AB77CB-47DF-14A6-6FCE-B68B4ECB91AE}"/>
              </a:ext>
            </a:extLst>
          </p:cNvPr>
          <p:cNvCxnSpPr>
            <a:cxnSpLocks/>
            <a:stCxn id="12" idx="6"/>
            <a:endCxn id="108" idx="2"/>
          </p:cNvCxnSpPr>
          <p:nvPr/>
        </p:nvCxnSpPr>
        <p:spPr>
          <a:xfrm flipV="1">
            <a:off x="2562227" y="2855804"/>
            <a:ext cx="598286" cy="251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A2D40B1C-57C9-D5F5-0657-418EA0E38140}"/>
              </a:ext>
            </a:extLst>
          </p:cNvPr>
          <p:cNvCxnSpPr>
            <a:stCxn id="12" idx="6"/>
            <a:endCxn id="107" idx="2"/>
          </p:cNvCxnSpPr>
          <p:nvPr/>
        </p:nvCxnSpPr>
        <p:spPr>
          <a:xfrm flipV="1">
            <a:off x="2562227" y="3696205"/>
            <a:ext cx="598286" cy="16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0064CA81-E306-C1D6-105B-9E3EC063CA9E}"/>
              </a:ext>
            </a:extLst>
          </p:cNvPr>
          <p:cNvCxnSpPr>
            <a:stCxn id="12" idx="6"/>
            <a:endCxn id="106" idx="2"/>
          </p:cNvCxnSpPr>
          <p:nvPr/>
        </p:nvCxnSpPr>
        <p:spPr>
          <a:xfrm flipV="1">
            <a:off x="2562227" y="4531846"/>
            <a:ext cx="598286" cy="835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4C8A7B7D-C5BA-77B4-3D74-2A8ED221D852}"/>
              </a:ext>
            </a:extLst>
          </p:cNvPr>
          <p:cNvCxnSpPr>
            <a:stCxn id="108" idx="6"/>
            <a:endCxn id="109" idx="2"/>
          </p:cNvCxnSpPr>
          <p:nvPr/>
        </p:nvCxnSpPr>
        <p:spPr>
          <a:xfrm>
            <a:off x="3751062" y="2855804"/>
            <a:ext cx="598286" cy="1341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DEF820DB-1183-BB93-AC6D-E5CCB7AEA22B}"/>
              </a:ext>
            </a:extLst>
          </p:cNvPr>
          <p:cNvCxnSpPr>
            <a:stCxn id="107" idx="6"/>
            <a:endCxn id="109" idx="2"/>
          </p:cNvCxnSpPr>
          <p:nvPr/>
        </p:nvCxnSpPr>
        <p:spPr>
          <a:xfrm>
            <a:off x="3751062" y="3696205"/>
            <a:ext cx="598286" cy="500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C7170D55-A2A3-1417-41A7-7DA4DE4D4BA2}"/>
              </a:ext>
            </a:extLst>
          </p:cNvPr>
          <p:cNvCxnSpPr>
            <a:cxnSpLocks/>
            <a:stCxn id="106" idx="6"/>
            <a:endCxn id="109" idx="2"/>
          </p:cNvCxnSpPr>
          <p:nvPr/>
        </p:nvCxnSpPr>
        <p:spPr>
          <a:xfrm flipV="1">
            <a:off x="3751062" y="4197125"/>
            <a:ext cx="598286" cy="334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B3036E71-B1A0-F013-ADBD-5E8C1CE1A431}"/>
              </a:ext>
            </a:extLst>
          </p:cNvPr>
          <p:cNvCxnSpPr>
            <a:stCxn id="105" idx="6"/>
            <a:endCxn id="109" idx="2"/>
          </p:cNvCxnSpPr>
          <p:nvPr/>
        </p:nvCxnSpPr>
        <p:spPr>
          <a:xfrm flipV="1">
            <a:off x="3751062" y="4197125"/>
            <a:ext cx="598286" cy="117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id="{6CA625AB-95CC-F4DF-B09A-D8E89258C99A}"/>
              </a:ext>
            </a:extLst>
          </p:cNvPr>
          <p:cNvSpPr txBox="1"/>
          <p:nvPr/>
        </p:nvSpPr>
        <p:spPr>
          <a:xfrm>
            <a:off x="180973" y="1779468"/>
            <a:ext cx="3958825" cy="276999"/>
          </a:xfrm>
          <a:prstGeom prst="rect">
            <a:avLst/>
          </a:prstGeom>
          <a:noFill/>
        </p:spPr>
        <p:txBody>
          <a:bodyPr wrap="square" rtlCol="0">
            <a:spAutoFit/>
          </a:bodyPr>
          <a:lstStyle/>
          <a:p>
            <a:r>
              <a:rPr lang="en-US" sz="1200" i="1" dirty="0">
                <a:solidFill>
                  <a:schemeClr val="bg1"/>
                </a:solidFill>
              </a:rPr>
              <a:t>Diagram inspired by source from </a:t>
            </a:r>
            <a:r>
              <a:rPr lang="en-US" sz="1200" i="1" dirty="0">
                <a:solidFill>
                  <a:schemeClr val="bg1"/>
                </a:solidFill>
                <a:hlinkClick r:id="rId5"/>
              </a:rPr>
              <a:t>Stanford University</a:t>
            </a:r>
            <a:endParaRPr lang="en-US" sz="1200" i="1" dirty="0">
              <a:solidFill>
                <a:schemeClr val="bg1"/>
              </a:solidFill>
            </a:endParaRPr>
          </a:p>
        </p:txBody>
      </p:sp>
    </p:spTree>
    <p:extLst>
      <p:ext uri="{BB962C8B-B14F-4D97-AF65-F5344CB8AC3E}">
        <p14:creationId xmlns:p14="http://schemas.microsoft.com/office/powerpoint/2010/main" val="144953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artisticBlur radius="21"/>
                    </a14:imgEffect>
                  </a14:imgLayer>
                </a14:imgProps>
              </a:ext>
            </a:extLst>
          </a:blip>
          <a:srcRect/>
          <a:stretch>
            <a:fillRect/>
          </a:stretch>
        </a:blipFill>
        <a:effectLst/>
      </p:bgPr>
    </p:bg>
    <p:spTree>
      <p:nvGrpSpPr>
        <p:cNvPr id="1" name="">
          <a:extLst>
            <a:ext uri="{FF2B5EF4-FFF2-40B4-BE49-F238E27FC236}">
              <a16:creationId xmlns:a16="http://schemas.microsoft.com/office/drawing/2014/main" id="{9EEA8F4D-1EBE-A131-E68D-D8B0E9A0B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48C40E-B19F-1A99-DCF8-D840C0AF8E0F}"/>
              </a:ext>
            </a:extLst>
          </p:cNvPr>
          <p:cNvSpPr>
            <a:spLocks noGrp="1"/>
          </p:cNvSpPr>
          <p:nvPr>
            <p:ph type="title"/>
          </p:nvPr>
        </p:nvSpPr>
        <p:spPr>
          <a:xfrm>
            <a:off x="838200" y="397668"/>
            <a:ext cx="10515600" cy="1325563"/>
          </a:xfrm>
        </p:spPr>
        <p:txBody>
          <a:bodyPr>
            <a:normAutofit/>
          </a:bodyPr>
          <a:lstStyle/>
          <a:p>
            <a:pPr algn="ctr"/>
            <a:r>
              <a:rPr lang="en-US" dirty="0">
                <a:solidFill>
                  <a:schemeClr val="bg1"/>
                </a:solidFill>
                <a:latin typeface="Selawik Light" panose="020B0502040204020203" pitchFamily="34" charset="0"/>
              </a:rPr>
              <a:t>Background Information</a:t>
            </a:r>
            <a:br>
              <a:rPr lang="en-US" dirty="0">
                <a:solidFill>
                  <a:schemeClr val="bg1"/>
                </a:solidFill>
                <a:latin typeface="Selawik Light" panose="020B0502040204020203" pitchFamily="34" charset="0"/>
              </a:rPr>
            </a:br>
            <a:r>
              <a:rPr lang="en-US" sz="3200" dirty="0">
                <a:solidFill>
                  <a:schemeClr val="bg1"/>
                </a:solidFill>
                <a:latin typeface="Selawik Light" panose="020B0502040204020203" pitchFamily="34" charset="0"/>
              </a:rPr>
              <a:t>API</a:t>
            </a:r>
            <a:endParaRPr lang="en-US" sz="9600" dirty="0">
              <a:solidFill>
                <a:schemeClr val="bg1"/>
              </a:solidFill>
              <a:latin typeface="Selawik Light" panose="020B0502040204020203" pitchFamily="34" charset="0"/>
            </a:endParaRPr>
          </a:p>
        </p:txBody>
      </p:sp>
      <p:sp>
        <p:nvSpPr>
          <p:cNvPr id="6" name="Content Placeholder 5">
            <a:extLst>
              <a:ext uri="{FF2B5EF4-FFF2-40B4-BE49-F238E27FC236}">
                <a16:creationId xmlns:a16="http://schemas.microsoft.com/office/drawing/2014/main" id="{288828A1-4D03-4780-8057-7DEE139CE0E9}"/>
              </a:ext>
            </a:extLst>
          </p:cNvPr>
          <p:cNvSpPr>
            <a:spLocks noGrp="1"/>
          </p:cNvSpPr>
          <p:nvPr>
            <p:ph idx="1"/>
          </p:nvPr>
        </p:nvSpPr>
        <p:spPr>
          <a:xfrm>
            <a:off x="838200" y="1751012"/>
            <a:ext cx="10515600" cy="4351338"/>
          </a:xfrm>
        </p:spPr>
        <p:txBody>
          <a:bodyPr anchor="ctr"/>
          <a:lstStyle/>
          <a:p>
            <a:r>
              <a:rPr lang="en-US" dirty="0">
                <a:solidFill>
                  <a:schemeClr val="bg1"/>
                </a:solidFill>
                <a:latin typeface="Selawik Light" panose="020B0502040204020203" pitchFamily="34" charset="0"/>
              </a:rPr>
              <a:t>Open AI’s API will be used to test a GPT (Generative Pretrained Transformer) model. GPT is a large language model (LLM) because of its language understanding capabilities. Since GPT models can understand context and the nuances of language, it may be able to detect the subtle deceptive tones of phishing emails.</a:t>
            </a:r>
          </a:p>
          <a:p>
            <a:pPr lvl="1"/>
            <a:r>
              <a:rPr lang="en-US" dirty="0">
                <a:solidFill>
                  <a:schemeClr val="bg1"/>
                </a:solidFill>
                <a:latin typeface="Selawik Light" panose="020B0502040204020203" pitchFamily="34" charset="0"/>
              </a:rPr>
              <a:t>The new feature “Fine-Tuning” will allow a user to input datasets to the GPT for personalized and more accurate outputs.</a:t>
            </a:r>
          </a:p>
          <a:p>
            <a:endParaRPr lang="en-US" sz="1000" dirty="0">
              <a:solidFill>
                <a:schemeClr val="bg1"/>
              </a:solidFill>
              <a:latin typeface="Selawik Light" panose="020B0502040204020203" pitchFamily="34" charset="0"/>
            </a:endParaRPr>
          </a:p>
          <a:p>
            <a:r>
              <a:rPr lang="en-US" dirty="0">
                <a:solidFill>
                  <a:schemeClr val="bg1"/>
                </a:solidFill>
                <a:latin typeface="Selawik Light" panose="020B0502040204020203" pitchFamily="34" charset="0"/>
              </a:rPr>
              <a:t>APIVoid is a service that offers JSON APIs for IP reputation, email address reputation, domain reputation and many more threat analysis services.</a:t>
            </a:r>
          </a:p>
        </p:txBody>
      </p:sp>
      <p:sp>
        <p:nvSpPr>
          <p:cNvPr id="5" name="Title 1">
            <a:extLst>
              <a:ext uri="{FF2B5EF4-FFF2-40B4-BE49-F238E27FC236}">
                <a16:creationId xmlns:a16="http://schemas.microsoft.com/office/drawing/2014/main" id="{40D55277-7EE5-EBF4-5B74-CB84ED955F61}"/>
              </a:ext>
            </a:extLst>
          </p:cNvPr>
          <p:cNvSpPr txBox="1">
            <a:spLocks/>
          </p:cNvSpPr>
          <p:nvPr/>
        </p:nvSpPr>
        <p:spPr>
          <a:xfrm>
            <a:off x="0" y="6378575"/>
            <a:ext cx="5000625" cy="5857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bg1"/>
                </a:solidFill>
                <a:latin typeface="Selawik Light" panose="020B0502040204020203" pitchFamily="34" charset="0"/>
              </a:rPr>
              <a:t>Problem Understanding/Requirement Analysis</a:t>
            </a:r>
            <a:endParaRPr lang="en-US" dirty="0">
              <a:solidFill>
                <a:schemeClr val="bg1"/>
              </a:solidFill>
              <a:latin typeface="Selawik Light" panose="020B0502040204020203" pitchFamily="34" charset="0"/>
            </a:endParaRPr>
          </a:p>
        </p:txBody>
      </p:sp>
    </p:spTree>
    <p:extLst>
      <p:ext uri="{BB962C8B-B14F-4D97-AF65-F5344CB8AC3E}">
        <p14:creationId xmlns:p14="http://schemas.microsoft.com/office/powerpoint/2010/main" val="175402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artisticBlur radius="21"/>
                    </a14:imgEffect>
                  </a14:imgLayer>
                </a14:imgProps>
              </a:ext>
            </a:extLst>
          </a:blip>
          <a:srcRect/>
          <a:stretch>
            <a:fillRect/>
          </a:stretch>
        </a:blipFill>
        <a:effectLst/>
      </p:bgPr>
    </p:bg>
    <p:spTree>
      <p:nvGrpSpPr>
        <p:cNvPr id="1" name="">
          <a:extLst>
            <a:ext uri="{FF2B5EF4-FFF2-40B4-BE49-F238E27FC236}">
              <a16:creationId xmlns:a16="http://schemas.microsoft.com/office/drawing/2014/main" id="{58E20465-9237-4915-7337-E82FE78C0F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BEFECF-8C86-3528-6AAF-B3761594FC43}"/>
              </a:ext>
            </a:extLst>
          </p:cNvPr>
          <p:cNvSpPr>
            <a:spLocks noGrp="1"/>
          </p:cNvSpPr>
          <p:nvPr>
            <p:ph type="title"/>
          </p:nvPr>
        </p:nvSpPr>
        <p:spPr>
          <a:xfrm>
            <a:off x="838200" y="397668"/>
            <a:ext cx="10515600" cy="1325563"/>
          </a:xfrm>
        </p:spPr>
        <p:txBody>
          <a:bodyPr>
            <a:normAutofit/>
          </a:bodyPr>
          <a:lstStyle/>
          <a:p>
            <a:pPr algn="ctr"/>
            <a:r>
              <a:rPr lang="en-US" dirty="0">
                <a:solidFill>
                  <a:schemeClr val="bg1"/>
                </a:solidFill>
                <a:latin typeface="Selawik Light" panose="020B0502040204020203" pitchFamily="34" charset="0"/>
              </a:rPr>
              <a:t>User Definition</a:t>
            </a:r>
            <a:endParaRPr lang="en-US" sz="9600" dirty="0">
              <a:solidFill>
                <a:schemeClr val="bg1"/>
              </a:solidFill>
              <a:latin typeface="Selawik Light" panose="020B0502040204020203" pitchFamily="34" charset="0"/>
            </a:endParaRPr>
          </a:p>
        </p:txBody>
      </p:sp>
      <p:sp>
        <p:nvSpPr>
          <p:cNvPr id="6" name="Content Placeholder 5">
            <a:extLst>
              <a:ext uri="{FF2B5EF4-FFF2-40B4-BE49-F238E27FC236}">
                <a16:creationId xmlns:a16="http://schemas.microsoft.com/office/drawing/2014/main" id="{506D4CD1-EF96-ACE4-FD44-A68E48AA96B7}"/>
              </a:ext>
            </a:extLst>
          </p:cNvPr>
          <p:cNvSpPr>
            <a:spLocks noGrp="1"/>
          </p:cNvSpPr>
          <p:nvPr>
            <p:ph idx="1"/>
          </p:nvPr>
        </p:nvSpPr>
        <p:spPr>
          <a:xfrm>
            <a:off x="838200" y="1751012"/>
            <a:ext cx="10515600" cy="4351338"/>
          </a:xfrm>
        </p:spPr>
        <p:txBody>
          <a:bodyPr anchor="ctr"/>
          <a:lstStyle/>
          <a:p>
            <a:r>
              <a:rPr lang="en-US" dirty="0">
                <a:solidFill>
                  <a:schemeClr val="bg1"/>
                </a:solidFill>
                <a:latin typeface="Selawik Light" panose="020B0502040204020203" pitchFamily="34" charset="0"/>
              </a:rPr>
              <a:t>According to </a:t>
            </a:r>
            <a:r>
              <a:rPr lang="en-US" dirty="0">
                <a:solidFill>
                  <a:schemeClr val="bg1"/>
                </a:solidFill>
                <a:latin typeface="Selawik Light" panose="020B0502040204020203" pitchFamily="34" charset="0"/>
                <a:hlinkClick r:id="rId5"/>
              </a:rPr>
              <a:t>Forbes</a:t>
            </a:r>
            <a:r>
              <a:rPr lang="en-US" dirty="0">
                <a:solidFill>
                  <a:schemeClr val="bg1"/>
                </a:solidFill>
                <a:latin typeface="Selawik Light" panose="020B0502040204020203" pitchFamily="34" charset="0"/>
              </a:rPr>
              <a:t>, New York is the 5</a:t>
            </a:r>
            <a:r>
              <a:rPr lang="en-US" baseline="30000" dirty="0">
                <a:solidFill>
                  <a:schemeClr val="bg1"/>
                </a:solidFill>
                <a:latin typeface="Selawik Light" panose="020B0502040204020203" pitchFamily="34" charset="0"/>
              </a:rPr>
              <a:t>th</a:t>
            </a:r>
            <a:r>
              <a:rPr lang="en-US" dirty="0">
                <a:solidFill>
                  <a:schemeClr val="bg1"/>
                </a:solidFill>
                <a:latin typeface="Selawik Light" panose="020B0502040204020203" pitchFamily="34" charset="0"/>
              </a:rPr>
              <a:t> most affected stated by phishing scams.</a:t>
            </a:r>
          </a:p>
          <a:p>
            <a:r>
              <a:rPr lang="en-US" dirty="0">
                <a:solidFill>
                  <a:schemeClr val="bg1"/>
                </a:solidFill>
                <a:latin typeface="Selawik Light" panose="020B0502040204020203" pitchFamily="34" charset="0"/>
              </a:rPr>
              <a:t>According to </a:t>
            </a:r>
            <a:r>
              <a:rPr lang="en-US" dirty="0">
                <a:solidFill>
                  <a:schemeClr val="bg1"/>
                </a:solidFill>
                <a:latin typeface="Selawik Light" panose="020B0502040204020203" pitchFamily="34" charset="0"/>
                <a:hlinkClick r:id="rId6"/>
              </a:rPr>
              <a:t>statista</a:t>
            </a:r>
            <a:r>
              <a:rPr lang="en-US" dirty="0">
                <a:solidFill>
                  <a:schemeClr val="bg1"/>
                </a:solidFill>
                <a:latin typeface="Selawik Light" panose="020B0502040204020203" pitchFamily="34" charset="0"/>
              </a:rPr>
              <a:t>, Bulk phishing was the most widespread phishing scam and financial institutions were targeted the most.</a:t>
            </a:r>
          </a:p>
          <a:p>
            <a:r>
              <a:rPr lang="en-US" dirty="0">
                <a:solidFill>
                  <a:schemeClr val="bg1"/>
                </a:solidFill>
                <a:latin typeface="Selawik Light" panose="020B0502040204020203" pitchFamily="34" charset="0"/>
              </a:rPr>
              <a:t>The goal is to make a tool that companies and businesses can deploy, so that their emails can be monitored, and phishing attempts can be detected quickly.</a:t>
            </a:r>
          </a:p>
          <a:p>
            <a:r>
              <a:rPr lang="en-US" dirty="0">
                <a:solidFill>
                  <a:schemeClr val="bg1"/>
                </a:solidFill>
                <a:latin typeface="Selawik Light" panose="020B0502040204020203" pitchFamily="34" charset="0"/>
              </a:rPr>
              <a:t>Phishing attacks can affect many individuals lives as well, so this tool would be beneficial for non-enterprise use as well.</a:t>
            </a:r>
          </a:p>
        </p:txBody>
      </p:sp>
      <p:sp>
        <p:nvSpPr>
          <p:cNvPr id="5" name="Title 1">
            <a:extLst>
              <a:ext uri="{FF2B5EF4-FFF2-40B4-BE49-F238E27FC236}">
                <a16:creationId xmlns:a16="http://schemas.microsoft.com/office/drawing/2014/main" id="{0E649665-7FD4-DA3F-8E3C-32ADD03C9E17}"/>
              </a:ext>
            </a:extLst>
          </p:cNvPr>
          <p:cNvSpPr txBox="1">
            <a:spLocks/>
          </p:cNvSpPr>
          <p:nvPr/>
        </p:nvSpPr>
        <p:spPr>
          <a:xfrm>
            <a:off x="0" y="6378575"/>
            <a:ext cx="5000625" cy="5857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bg1"/>
                </a:solidFill>
                <a:latin typeface="Selawik Light" panose="020B0502040204020203" pitchFamily="34" charset="0"/>
              </a:rPr>
              <a:t>Problem Understanding/Requirement Analysis</a:t>
            </a:r>
            <a:endParaRPr lang="en-US" dirty="0">
              <a:solidFill>
                <a:schemeClr val="bg1"/>
              </a:solidFill>
              <a:latin typeface="Selawik Light" panose="020B0502040204020203" pitchFamily="34" charset="0"/>
            </a:endParaRPr>
          </a:p>
        </p:txBody>
      </p:sp>
    </p:spTree>
    <p:extLst>
      <p:ext uri="{BB962C8B-B14F-4D97-AF65-F5344CB8AC3E}">
        <p14:creationId xmlns:p14="http://schemas.microsoft.com/office/powerpoint/2010/main" val="162526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9C8DC03187BA4284C14F0BE1ECC9E9" ma:contentTypeVersion="12" ma:contentTypeDescription="Create a new document." ma:contentTypeScope="" ma:versionID="efd960315ae5695ffcf853e9f506cb46">
  <xsd:schema xmlns:xsd="http://www.w3.org/2001/XMLSchema" xmlns:xs="http://www.w3.org/2001/XMLSchema" xmlns:p="http://schemas.microsoft.com/office/2006/metadata/properties" xmlns:ns3="a20ef803-8849-42ec-9469-18e926ce6864" targetNamespace="http://schemas.microsoft.com/office/2006/metadata/properties" ma:root="true" ma:fieldsID="62c0d003e9b6172b0685537e2fe76592" ns3:_="">
    <xsd:import namespace="a20ef803-8849-42ec-9469-18e926ce68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LengthInSeconds" minOccurs="0"/>
                <xsd:element ref="ns3:MediaServiceLocation" minOccurs="0"/>
                <xsd:element ref="ns3:MediaServiceGenerationTime" minOccurs="0"/>
                <xsd:element ref="ns3:MediaServiceEventHashCode"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0ef803-8849-42ec-9469-18e926ce68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Location" ma:index="15" nillable="true" ma:displayName="Location" ma:indexed="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B4BAC7-E86A-4FD4-85D4-653042CCDD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0ef803-8849-42ec-9469-18e926ce68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458D0C-4717-4AAF-BA0D-4018D546C01F}">
  <ds:schemaRefs>
    <ds:schemaRef ds:uri="http://schemas.microsoft.com/sharepoint/v3/contenttype/forms"/>
  </ds:schemaRefs>
</ds:datastoreItem>
</file>

<file path=customXml/itemProps3.xml><?xml version="1.0" encoding="utf-8"?>
<ds:datastoreItem xmlns:ds="http://schemas.openxmlformats.org/officeDocument/2006/customXml" ds:itemID="{F6168B5B-F982-4674-A3FB-EFF54996FCF8}">
  <ds:schemaRefs>
    <ds:schemaRef ds:uri="http://schemas.microsoft.com/office/2006/metadata/properties"/>
    <ds:schemaRef ds:uri="http://www.w3.org/XML/1998/namespace"/>
    <ds:schemaRef ds:uri="http://purl.org/dc/elements/1.1/"/>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a20ef803-8849-42ec-9469-18e926ce6864"/>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609</TotalTime>
  <Words>1430</Words>
  <Application>Microsoft Office PowerPoint</Application>
  <PresentationFormat>Widescreen</PresentationFormat>
  <Paragraphs>163</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Selawik Light</vt:lpstr>
      <vt:lpstr>Source Sans Pro</vt:lpstr>
      <vt:lpstr>Office Theme</vt:lpstr>
      <vt:lpstr>Preventing Phishing Attacks using Deep Learning </vt:lpstr>
      <vt:lpstr>Introduction</vt:lpstr>
      <vt:lpstr>Objective</vt:lpstr>
      <vt:lpstr>Task</vt:lpstr>
      <vt:lpstr>Problem Understanding/Requirement Analysis</vt:lpstr>
      <vt:lpstr>Background Information Phishing</vt:lpstr>
      <vt:lpstr>Background Information Neural Networks</vt:lpstr>
      <vt:lpstr>Background Information API</vt:lpstr>
      <vt:lpstr>User Definition</vt:lpstr>
      <vt:lpstr>Challenges</vt:lpstr>
      <vt:lpstr>Organization</vt:lpstr>
      <vt:lpstr>Initial Idea</vt:lpstr>
      <vt:lpstr>Initial Idea (cont.)</vt:lpstr>
      <vt:lpstr>Timeline and Stages</vt:lpstr>
      <vt:lpstr>Software/Platform</vt:lpstr>
      <vt:lpstr>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Preventing Phishing Attacks using Deep Learning </dc:title>
  <dc:creator>Justin Joy</dc:creator>
  <cp:lastModifiedBy>Justin Joy</cp:lastModifiedBy>
  <cp:revision>2</cp:revision>
  <dcterms:created xsi:type="dcterms:W3CDTF">2024-03-06T22:49:58Z</dcterms:created>
  <dcterms:modified xsi:type="dcterms:W3CDTF">2024-03-07T21:49:09Z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0x010100599C8DC03187BA4284C14F0BE1ECC9E9</vt:lpwstr>
  </property>
</Properties>
</file>