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4" name="Shape 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6" name="Shape 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guy is one of our lab members. He is a natural language processor, or a natural natural language processor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So he will consider himself as this parse tree.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 has many question in his head like all of us.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If you want many process in your application to run parallel, HPC clusters are for you.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Hadoop is useful when you want to run your similar operation on a huge amount of data independently.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GPU is great for situations that you are doing a fixed operations on different inputs. e.g. Operations on matrices.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8" name="Shape 2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media/image01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6" name="Shape 26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7" name="Shape 27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2196050" x="663899"/>
            <a:ext cy="2634399" cx="19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5" name="Shape 75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6" name="Shape 7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Shape 107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https://bitbucket.org/sfu-natlang/natlang-wiki/wiki/connecting%20to%20university%20network" Type="http://schemas.openxmlformats.org/officeDocument/2006/relationships/hyperlink" TargetMode="External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https://bitbucket.org/sfu-natlang/natlang-wiki/wiki/Home" Type="http://schemas.openxmlformats.org/officeDocument/2006/relationships/hyperlink" TargetMode="External" Id="rId5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https://bitbucket.org/sfu-natlang/natlang-wiki/wiki/graduation%20guide" Type="http://schemas.openxmlformats.org/officeDocument/2006/relationships/hyperlink" TargetMode="External" Id="rId5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https://bitbucket.org/sfu-natlang/natlang-wiki/wiki/todo_list_for_new_students" Type="http://schemas.openxmlformats.org/officeDocument/2006/relationships/hyperlink" TargetMode="External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https://bitbucket.org/sfu-natlang/natlang-wiki/wiki/running_jobs" Type="http://schemas.openxmlformats.org/officeDocument/2006/relationships/hyperlink" TargetMode="External" Id="rId6"/><Relationship Target="../media/image03.pn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https://github.com/ramtinms/Hadoop_Test" Type="http://schemas.openxmlformats.org/officeDocument/2006/relationships/hyperlink" TargetMode="External" Id="rId6"/><Relationship Target="https://github.com/ramtinms/Running-codes" Type="http://schemas.openxmlformats.org/officeDocument/2006/relationships/hyperlink" TargetMode="External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https://bitbucket.org/sfu-natlang/natlang-wiki/wiki/Adding_new_modules" Type="http://schemas.openxmlformats.org/officeDocument/2006/relationships/hyperlink" TargetMode="External" Id="rId6"/><Relationship Target="https://bitbucket.org/sfu-natlang/natlang-wiki/wiki/Using_Modules" Type="http://schemas.openxmlformats.org/officeDocument/2006/relationships/hyperlink" TargetMode="External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4.jpg" Type="http://schemas.openxmlformats.org/officeDocument/2006/relationships/image" Id="rId3"/><Relationship Target="https://github.com/ramtinms/NatlangMatrix" Type="http://schemas.openxmlformats.org/officeDocument/2006/relationships/hyperlink" TargetMode="External" Id="rId6"/><Relationship Target="https://bitbucket.org/sfu-natlang/natlang-wiki/wiki/Datasets_Corpora" Type="http://schemas.openxmlformats.org/officeDocument/2006/relationships/hyperlink" TargetMode="External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Natlang Code book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Based on a true story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by Ramtin M. Seraj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Spring 2015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6" name="Shape 246"/>
          <p:cNvSpPr/>
          <p:nvPr/>
        </p:nvSpPr>
        <p:spPr>
          <a:xfrm>
            <a:off y="254275" x="457200"/>
            <a:ext cy="1251899" cx="822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Now I am home, how should I connect to the servers ?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 flipH="1">
            <a:off y="1689450" x="1848225"/>
            <a:ext cy="2642999" cx="6131999"/>
          </a:xfrm>
          <a:prstGeom prst="cloudCallout">
            <a:avLst>
              <a:gd fmla="val -49681" name="adj1"/>
              <a:gd fmla="val 38897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For accessing computers inside university you have to first connect to one of three linux console servers.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u="sng" lang="en">
                <a:solidFill>
                  <a:schemeClr val="hlink"/>
                </a:solidFill>
                <a:hlinkClick r:id="rId5"/>
              </a:rPr>
              <a:t>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7" name="Shape 257"/>
          <p:cNvSpPr/>
          <p:nvPr/>
        </p:nvSpPr>
        <p:spPr>
          <a:xfrm>
            <a:off y="254275" x="457200"/>
            <a:ext cy="1251899" cx="756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Now I have some results, where should I write my papers? 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 flipH="1">
            <a:off y="1785500" x="1320350"/>
            <a:ext cy="1400699" cx="62099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We keep our papers on private repository like Bitbucket.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Our old publications are there which also contain some useful features, you can fork them.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8" name="Shape 268"/>
          <p:cNvSpPr/>
          <p:nvPr/>
        </p:nvSpPr>
        <p:spPr>
          <a:xfrm>
            <a:off y="254275" x="457200"/>
            <a:ext cy="1251899" cx="756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I am feeling alone, I want to talk to people about my research when I am not in the lab?</a:t>
            </a: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 flipH="1">
            <a:off y="1785500" x="3207650"/>
            <a:ext cy="1200899" cx="432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You can talk to lab members about different topics on Slack. 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There are several streams for different uses.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9" name="Shape 279"/>
          <p:cNvSpPr/>
          <p:nvPr/>
        </p:nvSpPr>
        <p:spPr>
          <a:xfrm>
            <a:off y="254275" x="457200"/>
            <a:ext cy="1251899" cx="756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It seems that I am not the only person facing these problems, Is there a more efficient way to find these things ? 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/>
          <p:nvPr/>
        </p:nvSpPr>
        <p:spPr>
          <a:xfrm flipH="1">
            <a:off y="1785500" x="3207650"/>
            <a:ext cy="1564800" cx="432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Natlang Wiki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includes informations about Computing Resources, Programming tips, Applications informations, ...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Search in the repository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/>
          <p:nvPr/>
        </p:nvSpPr>
        <p:spPr>
          <a:xfrm>
            <a:off y="254275" x="303175"/>
            <a:ext cy="1251899" cx="8596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So if you can answer all of my questions, then why I should work any more ?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/>
          <p:nvPr/>
        </p:nvSpPr>
        <p:spPr>
          <a:xfrm flipH="1">
            <a:off y="1689450" x="3657525"/>
            <a:ext cy="1764599" cx="432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>
              <a:spcBef>
                <a:spcPts val="0"/>
              </a:spcBef>
              <a:buNone/>
            </a:pPr>
            <a:r>
              <a:rPr b="1" lang="en">
                <a:solidFill>
                  <a:srgbClr val="CC4125"/>
                </a:solidFill>
              </a:rPr>
              <a:t>Server Error :</a:t>
            </a:r>
            <a:r>
              <a:rPr lang="en"/>
              <a:t> The server encountered an internal error and unable to complete your request. Please report this issue to Fred or Anoop.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1" name="Shape 301"/>
          <p:cNvSpPr/>
          <p:nvPr/>
        </p:nvSpPr>
        <p:spPr>
          <a:xfrm>
            <a:off y="254275" x="457200"/>
            <a:ext cy="1251899" cx="756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I am graduating ...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 flipH="1">
            <a:off y="1795275" x="3178325"/>
            <a:ext cy="1200899" cx="432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Wait a minute … are you sure?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graduation guide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 flipH="1">
            <a:off y="1453000" x="3041400"/>
            <a:ext cy="1200899" cx="432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Before you leave , Do you know we have a photo shoot next week !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/>
        </p:nvSpPr>
        <p:spPr>
          <a:xfrm>
            <a:off y="1261575" x="420525"/>
            <a:ext cy="3735900" cx="8390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أي سؤال؟- всеки въпрос?- alguna pregunta?- 任何问题吗？- 任何問題嗎？- nějaké otázky?- nogen spørgsmål?- een vraag?- any question?- küsimusi?- kysyttävää?- n'importe quelle question ?- noch Fragen?-</a:t>
            </a:r>
          </a:p>
          <a:p>
            <a:pPr algn="ctr"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 οποιαδήποτε ερώτηση;- tout kesyon?- יש שאלות?- किसी भी सवाल?- lus nug?- kérdése van?- pertanyaan?- qualsiasi domanda?- 質問ですか？- yu' vay'?- </a:t>
            </a:r>
          </a:p>
          <a:p>
            <a:pPr algn="ctr" rt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어떤 질문?- jebkuru jautājumu?- bet klausimas?- apa-apa soalan?-</a:t>
            </a:r>
          </a:p>
          <a:p>
            <a:pPr algn="ctr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 kull kwistjoni?- spørsmål?- هر گونه سوال?- każde pytanie?- alguma pergunta?- orice întrebare?- любой вопрос?- akékoľvek otázky?- vsa vprašanja?- ¿alguna duda?- någon fråga?- คำถามใด ๆ หรือไม่- herhangi bir soru?- будь-яке питання?- کوئی سوال؟- bất kỳ câu hỏi?- unrhyw gwestiwn?</a:t>
            </a: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23" name="Shape 32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Any Question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y="640475" x="4801825"/>
            <a:ext cy="657299" cx="563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This is one of reasons we are still working …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CC4125"/>
                </a:solidFill>
              </a:rPr>
              <a:t>Most of them are wrong </a:t>
            </a:r>
          </a:p>
        </p:txBody>
      </p:sp>
      <p:cxnSp>
        <p:nvCxnSpPr>
          <p:cNvPr id="325" name="Shape 325"/>
          <p:cNvCxnSpPr/>
          <p:nvPr/>
        </p:nvCxnSpPr>
        <p:spPr>
          <a:xfrm flipH="1">
            <a:off y="1212675" x="5946225"/>
            <a:ext cy="215099" cx="107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cxnSp>
        <p:nvCxnSpPr>
          <p:cNvPr id="121" name="Shape 121"/>
          <p:cNvCxnSpPr/>
          <p:nvPr/>
        </p:nvCxnSpPr>
        <p:spPr>
          <a:xfrm rot="10800000">
            <a:off y="2894575" x="2493599"/>
            <a:ext cy="577199" cx="1359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t="0" b="20325" r="0" l="0"/>
          <a:stretch/>
        </p:blipFill>
        <p:spPr>
          <a:xfrm>
            <a:off y="942450" x="3706500"/>
            <a:ext cy="2852074" cx="485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" type="body"/>
          </p:nvPr>
        </p:nvSpPr>
        <p:spPr>
          <a:xfrm>
            <a:off y="3684200" x="3109850"/>
            <a:ext cy="661799" cx="6652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	                           Natural     Language    Processor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3760400" x="3853200"/>
            <a:ext cy="423300" cx="1300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Natural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1" name="Shape 131"/>
          <p:cNvSpPr/>
          <p:nvPr/>
        </p:nvSpPr>
        <p:spPr>
          <a:xfrm>
            <a:off y="254275" x="457200"/>
            <a:ext cy="1251899" cx="79142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I have many questions in my mind? Who can answer It 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 flipH="1">
            <a:off y="1785500" x="3207650"/>
            <a:ext cy="1200899" cx="432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Right now I am reading all texts available on the internet, I can answer all of your questions.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1" name="Shape 141"/>
          <p:cNvSpPr/>
          <p:nvPr/>
        </p:nvSpPr>
        <p:spPr>
          <a:xfrm>
            <a:off y="254275" x="457200"/>
            <a:ext cy="1251899" cx="756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1C4587"/>
                </a:solidFill>
              </a:rPr>
              <a:t>I am new here, Where should I start?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 flipH="1">
            <a:off y="1689450" x="3657525"/>
            <a:ext cy="2310600" cx="432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I found a </a:t>
            </a:r>
            <a:r>
              <a:rPr u="sng" lang="en">
                <a:solidFill>
                  <a:srgbClr val="990000"/>
                </a:solidFill>
                <a:hlinkClick r:id="rId5"/>
              </a:rPr>
              <a:t>todo list</a:t>
            </a:r>
            <a:r>
              <a:rPr lang="en">
                <a:solidFill>
                  <a:srgbClr val="38761D"/>
                </a:solidFill>
              </a:rPr>
              <a:t> on the web for you.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But you need to have a bitbucket account before access it.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After creating your account send a message to Anoop to set your permissions.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2" name="Shape 152"/>
          <p:cNvSpPr/>
          <p:nvPr/>
        </p:nvSpPr>
        <p:spPr>
          <a:xfrm>
            <a:off y="254275" x="457200"/>
            <a:ext cy="1251899" cx="756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Where should I run my codes ?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 flipH="1">
            <a:off y="1477112" x="3628200"/>
            <a:ext cy="696899" cx="432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How many resources do you need ?</a:t>
            </a:r>
          </a:p>
        </p:txBody>
      </p:sp>
      <p:sp>
        <p:nvSpPr>
          <p:cNvPr id="157" name="Shape 157"/>
          <p:cNvSpPr/>
          <p:nvPr/>
        </p:nvSpPr>
        <p:spPr>
          <a:xfrm>
            <a:off y="2143750" x="422550"/>
            <a:ext cy="2796899" cx="80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219950" x="837825"/>
            <a:ext cy="2473175" cx="574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y="4625675" x="1217550"/>
            <a:ext cy="300000" cx="6708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more info : </a:t>
            </a:r>
            <a:r>
              <a:rPr u="sng" lang="en">
                <a:solidFill>
                  <a:schemeClr val="hlink"/>
                </a:solidFill>
                <a:hlinkClick r:id="rId6"/>
              </a:rPr>
              <a:t>https://bitbucket.org/sfu-natlang/natlang-wiki/wiki/running_jobs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6" name="Shape 166"/>
          <p:cNvSpPr/>
          <p:nvPr/>
        </p:nvSpPr>
        <p:spPr>
          <a:xfrm>
            <a:off y="254275" x="457200"/>
            <a:ext cy="1251899" cx="756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Where should I run my codes ?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 flipH="1">
            <a:off y="1477112" x="3628200"/>
            <a:ext cy="696899" cx="432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How many resources do you need ?</a:t>
            </a:r>
          </a:p>
        </p:txBody>
      </p:sp>
      <p:sp>
        <p:nvSpPr>
          <p:cNvPr id="171" name="Shape 171"/>
          <p:cNvSpPr/>
          <p:nvPr/>
        </p:nvSpPr>
        <p:spPr>
          <a:xfrm>
            <a:off y="1594100" x="422550"/>
            <a:ext cy="3346499" cx="80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Scaling up : </a:t>
            </a:r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If you want many process in your application to run parallel -&gt;HPC clusters are for you.</a:t>
            </a:r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		</a:t>
            </a:r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	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							</a:t>
            </a:r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							...</a:t>
            </a:r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Hadoop is useful when you want to run your similar operation on a huge amount of data independently. 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			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rtl="0" lvl="0" indent="0" marL="0">
              <a:spcBef>
                <a:spcPts val="0"/>
              </a:spcBef>
              <a:buNone/>
            </a:pPr>
            <a:r>
              <a:rPr sz="1100" lang="en">
                <a:solidFill>
                  <a:schemeClr val="dk1"/>
                </a:solidFill>
              </a:rPr>
              <a:t>GPU is great for situations that you are doing a certain operation on different inputs. e.g. Operations on matrices.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y="2284900" x="6690500"/>
            <a:ext cy="1044599" cx="167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Sample codes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HPC</a:t>
            </a:r>
          </a:p>
          <a:p>
            <a:pPr rtl="0" lv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6"/>
              </a:rPr>
              <a:t>Hadoop</a:t>
            </a:r>
          </a:p>
        </p:txBody>
      </p:sp>
      <p:cxnSp>
        <p:nvCxnSpPr>
          <p:cNvPr id="173" name="Shape 173"/>
          <p:cNvCxnSpPr>
            <a:stCxn id="174" idx="0"/>
            <a:endCxn id="175" idx="2"/>
          </p:cNvCxnSpPr>
          <p:nvPr/>
        </p:nvCxnSpPr>
        <p:spPr>
          <a:xfrm rot="10800000">
            <a:off y="2892450" x="3438925"/>
            <a:ext cy="171300" cx="19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76" name="Shape 176"/>
          <p:cNvCxnSpPr>
            <a:stCxn id="175" idx="1"/>
            <a:endCxn id="177" idx="3"/>
          </p:cNvCxnSpPr>
          <p:nvPr/>
        </p:nvCxnSpPr>
        <p:spPr>
          <a:xfrm rot="10800000">
            <a:off y="2731000" x="2858850"/>
            <a:ext cy="0" cx="305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grpSp>
        <p:nvGrpSpPr>
          <p:cNvPr id="178" name="Shape 178"/>
          <p:cNvGrpSpPr/>
          <p:nvPr/>
        </p:nvGrpSpPr>
        <p:grpSpPr>
          <a:xfrm>
            <a:off y="2128100" x="2310050"/>
            <a:ext cy="1130649" cx="2536299"/>
            <a:chOff y="2128100" x="2310050"/>
            <a:chExt cy="1130649" cx="2536299"/>
          </a:xfrm>
        </p:grpSpPr>
        <p:sp>
          <p:nvSpPr>
            <p:cNvPr id="175" name="Shape 175"/>
            <p:cNvSpPr/>
            <p:nvPr/>
          </p:nvSpPr>
          <p:spPr>
            <a:xfrm>
              <a:off y="2569600" x="3164550"/>
              <a:ext cy="322800" cx="5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P2</a:t>
              </a:r>
            </a:p>
          </p:txBody>
        </p:sp>
        <p:grpSp>
          <p:nvGrpSpPr>
            <p:cNvPr id="179" name="Shape 179"/>
            <p:cNvGrpSpPr/>
            <p:nvPr/>
          </p:nvGrpSpPr>
          <p:grpSpPr>
            <a:xfrm>
              <a:off y="2128100" x="2310050"/>
              <a:ext cy="1130649" cx="2536299"/>
              <a:chOff y="2128100" x="2310050"/>
              <a:chExt cy="1130649" cx="2536299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y="2569600" x="2310050"/>
                <a:ext cy="322800" cx="5486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/>
                  <a:t>P1</a:t>
                </a: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y="2569600" x="4297650"/>
                <a:ext cy="322800" cx="5486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rPr lang="en"/>
                  <a:t>Pn</a:t>
                </a: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y="2128100" x="3128850"/>
                <a:ext cy="322800" cx="620099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 rtl="0" lvl="0">
                  <a:spcBef>
                    <a:spcPts val="0"/>
                  </a:spcBef>
                  <a:buNone/>
                </a:pPr>
                <a:r>
                  <a:rPr sz="1200" lang="en"/>
                  <a:t>Pn+1</a:t>
                </a:r>
              </a:p>
            </p:txBody>
          </p:sp>
          <p:cxnSp>
            <p:nvCxnSpPr>
              <p:cNvPr id="182" name="Shape 182"/>
              <p:cNvCxnSpPr>
                <a:stCxn id="175" idx="0"/>
                <a:endCxn id="181" idx="2"/>
              </p:cNvCxnSpPr>
              <p:nvPr/>
            </p:nvCxnSpPr>
            <p:spPr>
              <a:xfrm rot="10800000">
                <a:off y="2450800" x="3438899"/>
                <a:ext cy="118800" cx="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triangle"/>
              </a:ln>
            </p:spPr>
          </p:cxnSp>
          <p:sp>
            <p:nvSpPr>
              <p:cNvPr id="174" name="Shape 174"/>
              <p:cNvSpPr/>
              <p:nvPr/>
            </p:nvSpPr>
            <p:spPr>
              <a:xfrm>
                <a:off y="3063750" x="3092425"/>
                <a:ext cy="194999" cx="732600"/>
              </a:xfrm>
              <a:prstGeom prst="foldedCorner">
                <a:avLst>
                  <a:gd fmla="val 16667" name="adj"/>
                </a:avLst>
              </a:prstGeom>
              <a:solidFill>
                <a:schemeClr val="lt2"/>
              </a:solidFill>
              <a:ln w="19050" cap="flat">
                <a:solidFill>
                  <a:schemeClr val="dk2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/>
                  <a:t>Data</a:t>
                </a:r>
              </a:p>
            </p:txBody>
          </p:sp>
          <p:cxnSp>
            <p:nvCxnSpPr>
              <p:cNvPr id="183" name="Shape 183"/>
              <p:cNvCxnSpPr>
                <a:stCxn id="174" idx="0"/>
                <a:endCxn id="177" idx="2"/>
              </p:cNvCxnSpPr>
              <p:nvPr/>
            </p:nvCxnSpPr>
            <p:spPr>
              <a:xfrm rot="10800000">
                <a:off y="2892450" x="2584525"/>
                <a:ext cy="171300" cx="8742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triangle"/>
              </a:ln>
            </p:spPr>
          </p:cxnSp>
          <p:cxnSp>
            <p:nvCxnSpPr>
              <p:cNvPr id="184" name="Shape 184"/>
              <p:cNvCxnSpPr>
                <a:stCxn id="177" idx="3"/>
                <a:endCxn id="175" idx="1"/>
              </p:cNvCxnSpPr>
              <p:nvPr/>
            </p:nvCxnSpPr>
            <p:spPr>
              <a:xfrm>
                <a:off y="2731000" x="2858749"/>
                <a:ext cy="0" cx="305700"/>
              </a:xfrm>
              <a:prstGeom prst="straightConnector1">
                <a:avLst/>
              </a:prstGeom>
              <a:noFill/>
              <a:ln w="19050" cap="flat">
                <a:solidFill>
                  <a:schemeClr val="dk2"/>
                </a:solidFill>
                <a:prstDash val="solid"/>
                <a:round/>
                <a:headEnd w="lg" len="lg" type="none"/>
                <a:tailEnd w="lg" len="lg" type="triangle"/>
              </a:ln>
            </p:spPr>
          </p:cxnSp>
        </p:grpSp>
      </p:grpSp>
      <p:grpSp>
        <p:nvGrpSpPr>
          <p:cNvPr id="185" name="Shape 185"/>
          <p:cNvGrpSpPr/>
          <p:nvPr/>
        </p:nvGrpSpPr>
        <p:grpSpPr>
          <a:xfrm>
            <a:off y="3563050" x="2294300"/>
            <a:ext cy="677324" cx="3356375"/>
            <a:chOff y="3563050" x="2294300"/>
            <a:chExt cy="677324" cx="3356375"/>
          </a:xfrm>
        </p:grpSpPr>
        <p:sp>
          <p:nvSpPr>
            <p:cNvPr id="186" name="Shape 186"/>
            <p:cNvSpPr/>
            <p:nvPr/>
          </p:nvSpPr>
          <p:spPr>
            <a:xfrm>
              <a:off y="4045375" x="2294300"/>
              <a:ext cy="194999" cx="7326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Data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y="4024000" x="3164550"/>
              <a:ext cy="194999" cx="7326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Data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y="4024000" x="4918075"/>
              <a:ext cy="194999" cx="7326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Data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y="4024000" x="4041312"/>
              <a:ext cy="194999" cx="7326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Data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y="3563050" x="2386250"/>
              <a:ext cy="322800" cx="5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P1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y="3581500" x="3256500"/>
              <a:ext cy="322800" cx="5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P1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y="3563050" x="4114050"/>
              <a:ext cy="322800" cx="5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P1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y="3581500" x="5010025"/>
              <a:ext cy="322800" cx="5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P1</a:t>
              </a:r>
            </a:p>
          </p:txBody>
        </p:sp>
        <p:cxnSp>
          <p:nvCxnSpPr>
            <p:cNvPr id="194" name="Shape 194"/>
            <p:cNvCxnSpPr>
              <a:stCxn id="186" idx="0"/>
              <a:endCxn id="190" idx="2"/>
            </p:cNvCxnSpPr>
            <p:nvPr/>
          </p:nvCxnSpPr>
          <p:spPr>
            <a:xfrm rot="10800000">
              <a:off y="3885775" x="2660600"/>
              <a:ext cy="1596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95" name="Shape 195"/>
            <p:cNvCxnSpPr>
              <a:stCxn id="187" idx="0"/>
              <a:endCxn id="191" idx="2"/>
            </p:cNvCxnSpPr>
            <p:nvPr/>
          </p:nvCxnSpPr>
          <p:spPr>
            <a:xfrm rot="10800000">
              <a:off y="3904300" x="3530850"/>
              <a:ext cy="1197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96" name="Shape 196"/>
            <p:cNvCxnSpPr>
              <a:stCxn id="189" idx="0"/>
              <a:endCxn id="192" idx="2"/>
            </p:cNvCxnSpPr>
            <p:nvPr/>
          </p:nvCxnSpPr>
          <p:spPr>
            <a:xfrm rot="10800000">
              <a:off y="3886000" x="4388412"/>
              <a:ext cy="138000" cx="192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197" name="Shape 197"/>
            <p:cNvCxnSpPr>
              <a:endCxn id="193" idx="2"/>
            </p:cNvCxnSpPr>
            <p:nvPr/>
          </p:nvCxnSpPr>
          <p:spPr>
            <a:xfrm rot="10800000">
              <a:off y="3904300" x="5284374"/>
              <a:ext cy="119700" cx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  <p:grpSp>
        <p:nvGrpSpPr>
          <p:cNvPr id="198" name="Shape 198"/>
          <p:cNvGrpSpPr/>
          <p:nvPr/>
        </p:nvGrpSpPr>
        <p:grpSpPr>
          <a:xfrm>
            <a:off y="4480775" x="2890225"/>
            <a:ext cy="393600" cx="1485200"/>
            <a:chOff y="4480775" x="2890225"/>
            <a:chExt cy="393600" cx="1485200"/>
          </a:xfrm>
        </p:grpSpPr>
        <p:sp>
          <p:nvSpPr>
            <p:cNvPr id="199" name="Shape 199"/>
            <p:cNvSpPr/>
            <p:nvPr/>
          </p:nvSpPr>
          <p:spPr>
            <a:xfrm>
              <a:off y="4517200" x="2890225"/>
              <a:ext cy="322800" cx="548699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P1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y="4480775" x="3642825"/>
              <a:ext cy="393600" cx="732600"/>
            </a:xfrm>
            <a:prstGeom prst="foldedCorner">
              <a:avLst>
                <a:gd fmla="val 16667" name="adj"/>
              </a:avLst>
            </a:prstGeom>
            <a:solidFill>
              <a:schemeClr val="lt2"/>
            </a:solidFill>
            <a:ln w="19050" cap="flat">
              <a:solidFill>
                <a:schemeClr val="dk2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rPr lang="en"/>
                <a:t>Data</a:t>
              </a:r>
            </a:p>
          </p:txBody>
        </p:sp>
        <p:cxnSp>
          <p:nvCxnSpPr>
            <p:cNvPr id="201" name="Shape 201"/>
            <p:cNvCxnSpPr/>
            <p:nvPr/>
          </p:nvCxnSpPr>
          <p:spPr>
            <a:xfrm>
              <a:off y="4589575" x="3642825"/>
              <a:ext cy="0" cx="73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  <p:cxnSp>
          <p:nvCxnSpPr>
            <p:cNvPr id="202" name="Shape 202"/>
            <p:cNvCxnSpPr/>
            <p:nvPr/>
          </p:nvCxnSpPr>
          <p:spPr>
            <a:xfrm>
              <a:off y="4678600" x="3642825"/>
              <a:ext cy="0" cx="73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  <p:cxnSp>
          <p:nvCxnSpPr>
            <p:cNvPr id="203" name="Shape 203"/>
            <p:cNvCxnSpPr/>
            <p:nvPr/>
          </p:nvCxnSpPr>
          <p:spPr>
            <a:xfrm>
              <a:off y="4749850" x="3642825"/>
              <a:ext cy="0" cx="7326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dot"/>
              <a:round/>
              <a:headEnd w="lg" len="lg" type="none"/>
              <a:tailEnd w="lg" len="lg" type="none"/>
            </a:ln>
          </p:spPr>
        </p:cxnSp>
        <p:cxnSp>
          <p:nvCxnSpPr>
            <p:cNvPr id="204" name="Shape 204"/>
            <p:cNvCxnSpPr>
              <a:endCxn id="199" idx="3"/>
            </p:cNvCxnSpPr>
            <p:nvPr/>
          </p:nvCxnSpPr>
          <p:spPr>
            <a:xfrm flipH="1">
              <a:off y="4524100" x="3438924"/>
              <a:ext cy="154500" cx="1938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05" name="Shape 205"/>
            <p:cNvCxnSpPr/>
            <p:nvPr/>
          </p:nvCxnSpPr>
          <p:spPr>
            <a:xfrm flipH="1">
              <a:off y="4601500" x="3438924"/>
              <a:ext cy="77099" cx="204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  <p:cxnSp>
          <p:nvCxnSpPr>
            <p:cNvPr id="206" name="Shape 206"/>
            <p:cNvCxnSpPr>
              <a:endCxn id="199" idx="3"/>
            </p:cNvCxnSpPr>
            <p:nvPr/>
          </p:nvCxnSpPr>
          <p:spPr>
            <a:xfrm rot="10800000">
              <a:off y="4678600" x="3438924"/>
              <a:ext cy="151500" cx="20400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w="lg" len="lg" type="none"/>
              <a:tailEnd w="lg" len="lg" type="triangle"/>
            </a:ln>
          </p:spPr>
        </p:cxn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3" name="Shape 213"/>
          <p:cNvSpPr/>
          <p:nvPr/>
        </p:nvSpPr>
        <p:spPr>
          <a:xfrm>
            <a:off y="254275" x="457200"/>
            <a:ext cy="1251899" cx="822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0B5394"/>
                </a:solidFill>
              </a:rPr>
              <a:t>I want to use a software on my lab machine but I can’t install it !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 flipH="1">
            <a:off y="1689450" x="2386125"/>
            <a:ext cy="2789699" cx="5594099"/>
          </a:xfrm>
          <a:prstGeom prst="cloudCallout">
            <a:avLst>
              <a:gd fmla="val -52797" name="adj1"/>
              <a:gd fmla="val 13637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/>
              <a:t>Most of software you might need are available in modules, which means they compiled before for your system and you can add/remove them using ‘module load’.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here is the complete tutorial : </a:t>
            </a:r>
            <a:r>
              <a:rPr u="sng" lang="en">
                <a:solidFill>
                  <a:schemeClr val="hlink"/>
                </a:solidFill>
                <a:hlinkClick r:id="rId5"/>
              </a:rPr>
              <a:t>‘Modules’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If your module is not available, you have two options :</a:t>
            </a:r>
          </a:p>
          <a:p>
            <a:pPr algn="l" rtl="0" indent="457200">
              <a:spcBef>
                <a:spcPts val="0"/>
              </a:spcBef>
              <a:buNone/>
            </a:pPr>
            <a:r>
              <a:rPr lang="en"/>
              <a:t>Ask lab admin </a:t>
            </a:r>
          </a:p>
          <a:p>
            <a:pPr algn="l" rtl="0" lvl="0" indent="457200">
              <a:spcBef>
                <a:spcPts val="0"/>
              </a:spcBef>
              <a:buNone/>
            </a:pPr>
            <a:r>
              <a:rPr lang="en"/>
              <a:t>Install by yourself. → </a:t>
            </a:r>
            <a:r>
              <a:rPr u="sng" lang="en">
                <a:solidFill>
                  <a:schemeClr val="hlink"/>
                </a:solidFill>
                <a:hlinkClick r:id="rId6"/>
              </a:rPr>
              <a:t>Help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4" name="Shape 224"/>
          <p:cNvSpPr/>
          <p:nvPr/>
        </p:nvSpPr>
        <p:spPr>
          <a:xfrm>
            <a:off y="254275" x="457200"/>
            <a:ext cy="1251899" cx="822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</a:rPr>
              <a:t>I can’t find the module needed for NLP !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 flipH="1">
            <a:off y="1689450" x="1868024"/>
            <a:ext cy="2789699" cx="6112200"/>
          </a:xfrm>
          <a:prstGeom prst="cloudCallout">
            <a:avLst>
              <a:gd fmla="val -52797" name="adj1"/>
              <a:gd fmla="val 13637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indent="0" mar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Don’t forget to add ‘natlang’ module first.</a:t>
            </a:r>
          </a:p>
          <a:p>
            <a:pPr algn="l" rtl="0" indent="0" mar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For example: If you need a python with NLTK and other useful packages you can use :</a:t>
            </a:r>
          </a:p>
          <a:p>
            <a:pPr algn="l" rtl="0" lvl="0" indent="0" marL="0">
              <a:spcBef>
                <a:spcPts val="0"/>
              </a:spcBef>
              <a:buNone/>
            </a:pPr>
            <a:r>
              <a:rPr lang="en"/>
              <a:t>Module load NL/LANG/PYTHON/Anaconda-2.1.0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5" name="Shape 235"/>
          <p:cNvSpPr/>
          <p:nvPr/>
        </p:nvSpPr>
        <p:spPr>
          <a:xfrm>
            <a:off y="254275" x="457200"/>
            <a:ext cy="1251899" cx="822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1155CC"/>
                </a:solidFill>
              </a:rPr>
              <a:t>Where to store and find data ?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y="2450900" x="4579324"/>
            <a:ext cy="2367199" cx="41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60">
            <a:off y="3346788" x="5744850"/>
            <a:ext cy="591472" cx="80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 flipH="1">
            <a:off y="1689450" x="2847525"/>
            <a:ext cy="2153999" cx="513269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Data Catalog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Most of our data is in natlang-data, 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Highly recommended to use symbolic links to read these data</a:t>
            </a:r>
          </a:p>
          <a:p>
            <a:pPr algn="l" rtl="0" lvl="0">
              <a:spcBef>
                <a:spcPts val="0"/>
              </a:spcBef>
              <a:buNone/>
            </a:pPr>
            <a:r>
              <a:rPr lang="en"/>
              <a:t>For MT peoples we have </a:t>
            </a:r>
            <a:r>
              <a:rPr u="sng" lang="en">
                <a:solidFill>
                  <a:schemeClr val="hlink"/>
                </a:solidFill>
                <a:hlinkClick r:id="rId6"/>
              </a:rPr>
              <a:t>NatlangMatrix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