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0233600" cy="31089600"/>
  <p:notesSz cx="6858000" cy="9144000"/>
  <p:embeddedFontLst>
    <p:embeddedFont>
      <p:font typeface="Avenir" panose="02000503020000020003" pitchFamily="2" charset="0"/>
      <p:regular r:id="rId4"/>
      <p:italic r:id="rId5"/>
    </p:embeddedFont>
    <p:embeddedFont>
      <p:font typeface="Century" panose="02040604050505020304" pitchFamily="18" charset="0"/>
      <p:regular r:id="rId6"/>
    </p:embeddedFont>
    <p:embeddedFont>
      <p:font typeface="Libre Franklin" pitchFamily="2" charset="77"/>
      <p:regular r:id="rId7"/>
      <p:bold r:id="rId8"/>
      <p:italic r:id="rId9"/>
      <p:boldItalic r:id="rId10"/>
    </p:embeddedFont>
    <p:embeddedFont>
      <p:font typeface="Libre Franklin Medium" panose="020F050202020403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792" userDrawn="1">
          <p15:clr>
            <a:srgbClr val="000000"/>
          </p15:clr>
        </p15:guide>
        <p15:guide id="2" pos="12672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801"/>
  </p:normalViewPr>
  <p:slideViewPr>
    <p:cSldViewPr snapToGrid="0">
      <p:cViewPr varScale="1">
        <p:scale>
          <a:sx n="33" d="100"/>
          <a:sy n="33" d="100"/>
        </p:scale>
        <p:origin x="1544" y="296"/>
      </p:cViewPr>
      <p:guideLst>
        <p:guide orient="horz" pos="9792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1263" y="685800"/>
            <a:ext cx="4435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17522" y="9657931"/>
            <a:ext cx="34198561" cy="666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035042" y="17617441"/>
            <a:ext cx="28163521" cy="794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lvl="0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92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20116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13746480" y="28815458"/>
            <a:ext cx="127406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88340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2011682" y="1245027"/>
            <a:ext cx="36210239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9857954" y="-592024"/>
            <a:ext cx="20517700" cy="3621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17" lvl="0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34" lvl="1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51" lvl="2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69" lvl="3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85" lvl="4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302" lvl="5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520" lvl="6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736" lvl="7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54" lvl="8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20116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13746480" y="28815458"/>
            <a:ext cx="127406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288340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20432185" y="9982204"/>
            <a:ext cx="26526913" cy="905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991783" y="1264924"/>
            <a:ext cx="26526913" cy="26487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17" lvl="0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34" lvl="1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51" lvl="2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69" lvl="3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85" lvl="4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302" lvl="5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520" lvl="6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736" lvl="7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54" lvl="8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20116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3746480" y="28815458"/>
            <a:ext cx="127406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288340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011682" y="1245027"/>
            <a:ext cx="36210239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011682" y="7254245"/>
            <a:ext cx="36210239" cy="20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17" lvl="0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34" lvl="1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51" lvl="2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69" lvl="3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85" lvl="4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302" lvl="5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520" lvl="6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736" lvl="7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954" lvl="8" indent="-34291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20116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13746480" y="28815458"/>
            <a:ext cx="127406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288340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78179" y="19977950"/>
            <a:ext cx="34198561" cy="617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00"/>
              <a:buFont typeface="Calibri"/>
              <a:buNone/>
              <a:defRPr sz="13701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78179" y="13177103"/>
            <a:ext cx="34198561" cy="680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Autofit/>
          </a:bodyPr>
          <a:lstStyle>
            <a:lvl1pPr marL="457217" lvl="0" indent="-228608" algn="l">
              <a:spcBef>
                <a:spcPts val="1380"/>
              </a:spcBef>
              <a:spcAft>
                <a:spcPts val="0"/>
              </a:spcAft>
              <a:buClr>
                <a:srgbClr val="888888"/>
              </a:buClr>
              <a:buSzPts val="6900"/>
              <a:buNone/>
              <a:defRPr sz="6901">
                <a:solidFill>
                  <a:srgbClr val="888888"/>
                </a:solidFill>
              </a:defRPr>
            </a:lvl1pPr>
            <a:lvl2pPr marL="914434" lvl="1" indent="-228608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200"/>
              <a:buNone/>
              <a:defRPr sz="6200">
                <a:solidFill>
                  <a:srgbClr val="888888"/>
                </a:solidFill>
              </a:defRPr>
            </a:lvl2pPr>
            <a:lvl3pPr marL="1371651" lvl="2" indent="-228608" algn="l"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5500"/>
              <a:buNone/>
              <a:defRPr sz="5500">
                <a:solidFill>
                  <a:srgbClr val="888888"/>
                </a:solidFill>
              </a:defRPr>
            </a:lvl3pPr>
            <a:lvl4pPr marL="1828869" lvl="3" indent="-228608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4pPr>
            <a:lvl5pPr marL="2286085" lvl="4" indent="-228608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5pPr>
            <a:lvl6pPr marL="2743302" lvl="5" indent="-228608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6pPr>
            <a:lvl7pPr marL="3200520" lvl="6" indent="-228608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7pPr>
            <a:lvl8pPr marL="3657736" lvl="7" indent="-228608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8pPr>
            <a:lvl9pPr marL="4114954" lvl="8" indent="-228608" algn="l">
              <a:spcBef>
                <a:spcPts val="96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20116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13746480" y="28815458"/>
            <a:ext cx="127406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288340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011682" y="1245027"/>
            <a:ext cx="36210239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011680" y="7254245"/>
            <a:ext cx="17769840" cy="20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17" lvl="0" indent="-838232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marL="914434" lvl="1" indent="-749328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1"/>
            </a:lvl2pPr>
            <a:lvl3pPr marL="1371651" lvl="2" indent="-666775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1"/>
            </a:lvl3pPr>
            <a:lvl4pPr marL="1828869" lvl="3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–"/>
              <a:defRPr sz="6200"/>
            </a:lvl4pPr>
            <a:lvl5pPr marL="2286085" lvl="4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»"/>
              <a:defRPr sz="6200"/>
            </a:lvl5pPr>
            <a:lvl6pPr marL="2743302" lvl="5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6pPr>
            <a:lvl7pPr marL="3200520" lvl="6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7pPr>
            <a:lvl8pPr marL="3657736" lvl="7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8pPr>
            <a:lvl9pPr marL="4114954" lvl="8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20452080" y="7254245"/>
            <a:ext cx="17769840" cy="20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17" lvl="0" indent="-838232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1pPr>
            <a:lvl2pPr marL="914434" lvl="1" indent="-749328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1"/>
            </a:lvl2pPr>
            <a:lvl3pPr marL="1371651" lvl="2" indent="-666775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1"/>
            </a:lvl3pPr>
            <a:lvl4pPr marL="1828869" lvl="3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–"/>
              <a:defRPr sz="6200"/>
            </a:lvl4pPr>
            <a:lvl5pPr marL="2286085" lvl="4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»"/>
              <a:defRPr sz="6200"/>
            </a:lvl5pPr>
            <a:lvl6pPr marL="2743302" lvl="5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6pPr>
            <a:lvl7pPr marL="3200520" lvl="6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7pPr>
            <a:lvl8pPr marL="3657736" lvl="7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8pPr>
            <a:lvl9pPr marL="4114954" lvl="8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20116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13746480" y="28815458"/>
            <a:ext cx="127406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288340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011682" y="1245027"/>
            <a:ext cx="36210239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2011686" y="6959180"/>
            <a:ext cx="17776827" cy="29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Autofit/>
          </a:bodyPr>
          <a:lstStyle>
            <a:lvl1pPr marL="457217" lvl="0" indent="-228608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1" b="1"/>
            </a:lvl1pPr>
            <a:lvl2pPr marL="914434" lvl="1" indent="-228608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1" b="1"/>
            </a:lvl2pPr>
            <a:lvl3pPr marL="1371651" lvl="2" indent="-228608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b="1"/>
            </a:lvl3pPr>
            <a:lvl4pPr marL="1828869" lvl="3" indent="-228608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4pPr>
            <a:lvl5pPr marL="2286085" lvl="4" indent="-228608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5pPr>
            <a:lvl6pPr marL="2743302" lvl="5" indent="-228608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6pPr>
            <a:lvl7pPr marL="3200520" lvl="6" indent="-228608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7pPr>
            <a:lvl8pPr marL="3657736" lvl="7" indent="-228608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8pPr>
            <a:lvl9pPr marL="4114954" lvl="8" indent="-228608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2011686" y="9859436"/>
            <a:ext cx="17776827" cy="1791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17" lvl="0" indent="-749328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1"/>
            </a:lvl1pPr>
            <a:lvl2pPr marL="914434" lvl="1" indent="-666775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 sz="6901"/>
            </a:lvl2pPr>
            <a:lvl3pPr marL="1371651" lvl="2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3pPr>
            <a:lvl4pPr marL="1828869" lvl="3" indent="-577871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–"/>
              <a:defRPr sz="5500"/>
            </a:lvl4pPr>
            <a:lvl5pPr marL="2286085" lvl="4" indent="-577871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»"/>
              <a:defRPr sz="5500"/>
            </a:lvl5pPr>
            <a:lvl6pPr marL="2743302" lvl="5" indent="-577871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6pPr>
            <a:lvl7pPr marL="3200520" lvl="6" indent="-577871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7pPr>
            <a:lvl8pPr marL="3657736" lvl="7" indent="-577871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8pPr>
            <a:lvl9pPr marL="4114954" lvl="8" indent="-577871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20438114" y="6959180"/>
            <a:ext cx="17783810" cy="2900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Autofit/>
          </a:bodyPr>
          <a:lstStyle>
            <a:lvl1pPr marL="457217" lvl="0" indent="-228608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1" b="1"/>
            </a:lvl1pPr>
            <a:lvl2pPr marL="914434" lvl="1" indent="-228608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None/>
              <a:defRPr sz="6901" b="1"/>
            </a:lvl2pPr>
            <a:lvl3pPr marL="1371651" lvl="2" indent="-228608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 b="1"/>
            </a:lvl3pPr>
            <a:lvl4pPr marL="1828869" lvl="3" indent="-228608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4pPr>
            <a:lvl5pPr marL="2286085" lvl="4" indent="-228608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5pPr>
            <a:lvl6pPr marL="2743302" lvl="5" indent="-228608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6pPr>
            <a:lvl7pPr marL="3200520" lvl="6" indent="-228608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7pPr>
            <a:lvl8pPr marL="3657736" lvl="7" indent="-228608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8pPr>
            <a:lvl9pPr marL="4114954" lvl="8" indent="-228608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20438114" y="9859436"/>
            <a:ext cx="17783810" cy="1791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17" lvl="0" indent="-749328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1"/>
            </a:lvl1pPr>
            <a:lvl2pPr marL="914434" lvl="1" indent="-666775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 sz="6901"/>
            </a:lvl2pPr>
            <a:lvl3pPr marL="1371651" lvl="2" indent="-62232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200"/>
              <a:buChar char="•"/>
              <a:defRPr sz="6200"/>
            </a:lvl3pPr>
            <a:lvl4pPr marL="1828869" lvl="3" indent="-577871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–"/>
              <a:defRPr sz="5500"/>
            </a:lvl4pPr>
            <a:lvl5pPr marL="2286085" lvl="4" indent="-577871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»"/>
              <a:defRPr sz="5500"/>
            </a:lvl5pPr>
            <a:lvl6pPr marL="2743302" lvl="5" indent="-577871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6pPr>
            <a:lvl7pPr marL="3200520" lvl="6" indent="-577871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7pPr>
            <a:lvl8pPr marL="3657736" lvl="7" indent="-577871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8pPr>
            <a:lvl9pPr marL="4114954" lvl="8" indent="-577871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Char char="•"/>
              <a:defRPr sz="55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0116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3746480" y="28815458"/>
            <a:ext cx="127406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88340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011682" y="1245027"/>
            <a:ext cx="36210239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0116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3746480" y="28815458"/>
            <a:ext cx="127406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88340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0116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3746480" y="28815458"/>
            <a:ext cx="127406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88340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2011688" y="1237826"/>
            <a:ext cx="13236577" cy="526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Calibri"/>
              <a:buNone/>
              <a:defRPr sz="6901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15730220" y="1237830"/>
            <a:ext cx="22491700" cy="2653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17" lvl="0" indent="-927135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34" lvl="1" indent="-838232" algn="l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Char char="–"/>
              <a:defRPr sz="9600"/>
            </a:lvl2pPr>
            <a:lvl3pPr marL="1371651" lvl="2" indent="-749328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1"/>
            </a:lvl3pPr>
            <a:lvl4pPr marL="1828869" lvl="3" indent="-666775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–"/>
              <a:defRPr sz="6901"/>
            </a:lvl4pPr>
            <a:lvl5pPr marL="2286085" lvl="4" indent="-666775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»"/>
              <a:defRPr sz="6901"/>
            </a:lvl5pPr>
            <a:lvl6pPr marL="2743302" lvl="5" indent="-666775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1"/>
            </a:lvl6pPr>
            <a:lvl7pPr marL="3200520" lvl="6" indent="-666775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1"/>
            </a:lvl7pPr>
            <a:lvl8pPr marL="3657736" lvl="7" indent="-666775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1"/>
            </a:lvl8pPr>
            <a:lvl9pPr marL="4114954" lvl="8" indent="-666775" algn="l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2011688" y="6505790"/>
            <a:ext cx="13236577" cy="2126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17" lvl="0" indent="-228608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marL="914434" lvl="1" indent="-228608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2pPr>
            <a:lvl3pPr marL="1371651" lvl="2" indent="-228608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3pPr>
            <a:lvl4pPr marL="1828869" lvl="3" indent="-228608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4pPr>
            <a:lvl5pPr marL="2286085" lvl="4" indent="-228608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5pPr>
            <a:lvl6pPr marL="2743302" lvl="5" indent="-228608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6pPr>
            <a:lvl7pPr marL="3200520" lvl="6" indent="-228608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7pPr>
            <a:lvl8pPr marL="3657736" lvl="7" indent="-228608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8pPr>
            <a:lvl9pPr marL="4114954" lvl="8" indent="-228608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20116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13746480" y="28815458"/>
            <a:ext cx="127406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288340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886067" y="21762721"/>
            <a:ext cx="24140160" cy="2569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Calibri"/>
              <a:buNone/>
              <a:defRPr sz="6901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886067" y="2777916"/>
            <a:ext cx="24140160" cy="18653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R="0" lvl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 sz="82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None/>
              <a:defRPr sz="69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886067" y="24331935"/>
            <a:ext cx="24140160" cy="364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17" lvl="0" indent="-228608" algn="l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marL="914434" lvl="1" indent="-228608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2pPr>
            <a:lvl3pPr marL="1371651" lvl="2" indent="-228608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3pPr>
            <a:lvl4pPr marL="1828869" lvl="3" indent="-228608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4pPr>
            <a:lvl5pPr marL="2286085" lvl="4" indent="-228608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5pPr>
            <a:lvl6pPr marL="2743302" lvl="5" indent="-228608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6pPr>
            <a:lvl7pPr marL="3200520" lvl="6" indent="-228608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7pPr>
            <a:lvl8pPr marL="3657736" lvl="7" indent="-228608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8pPr>
            <a:lvl9pPr marL="4114954" lvl="8" indent="-228608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20116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13746480" y="28815458"/>
            <a:ext cx="127406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288340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011682" y="1245027"/>
            <a:ext cx="36210239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Calibri"/>
              <a:buNone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011682" y="7254245"/>
            <a:ext cx="36210239" cy="205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t" anchorCtr="0">
            <a:noAutofit/>
          </a:bodyPr>
          <a:lstStyle>
            <a:lvl1pPr marL="457200" marR="0" lvl="0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38200" algn="l" rtl="0"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49300" algn="l" rtl="0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–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»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66750" algn="l" rtl="0">
              <a:spcBef>
                <a:spcPts val="138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20116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13746480" y="28815458"/>
            <a:ext cx="127406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28834080" y="28815458"/>
            <a:ext cx="9387840" cy="165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3500" tIns="156750" rIns="313500" bIns="156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09424C-BD12-7288-7410-5F5C298CFC4E}"/>
              </a:ext>
            </a:extLst>
          </p:cNvPr>
          <p:cNvGrpSpPr/>
          <p:nvPr/>
        </p:nvGrpSpPr>
        <p:grpSpPr>
          <a:xfrm>
            <a:off x="0" y="48781"/>
            <a:ext cx="40233600" cy="7781803"/>
            <a:chOff x="0" y="-8949836"/>
            <a:chExt cx="40233600" cy="7781803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C5F8EC5-FC2E-10B8-2804-B58E2D250473}"/>
                </a:ext>
              </a:extLst>
            </p:cNvPr>
            <p:cNvSpPr/>
            <p:nvPr/>
          </p:nvSpPr>
          <p:spPr>
            <a:xfrm>
              <a:off x="0" y="-8949836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BB5F49-492E-BF31-B85E-C80D99D8B12C}"/>
                </a:ext>
              </a:extLst>
            </p:cNvPr>
            <p:cNvSpPr/>
            <p:nvPr/>
          </p:nvSpPr>
          <p:spPr>
            <a:xfrm>
              <a:off x="10059968" y="-8940433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3B0DF6-D0A7-0866-18FC-21EFAFE49E0B}"/>
                </a:ext>
              </a:extLst>
            </p:cNvPr>
            <p:cNvSpPr/>
            <p:nvPr/>
          </p:nvSpPr>
          <p:spPr>
            <a:xfrm>
              <a:off x="20116800" y="-8949836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63E565-036C-5A47-B9DB-D5E8EA9F8971}"/>
                </a:ext>
              </a:extLst>
            </p:cNvPr>
            <p:cNvSpPr/>
            <p:nvPr/>
          </p:nvSpPr>
          <p:spPr>
            <a:xfrm>
              <a:off x="30175200" y="-8940433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800BBE9-9837-F2AD-8382-BCEA9D84BA0C}"/>
              </a:ext>
            </a:extLst>
          </p:cNvPr>
          <p:cNvGrpSpPr/>
          <p:nvPr/>
        </p:nvGrpSpPr>
        <p:grpSpPr>
          <a:xfrm>
            <a:off x="0" y="7871707"/>
            <a:ext cx="40233600" cy="7781803"/>
            <a:chOff x="0" y="-8949836"/>
            <a:chExt cx="40233600" cy="7781803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1F957F-3085-566D-2EAD-946EA8BF1593}"/>
                </a:ext>
              </a:extLst>
            </p:cNvPr>
            <p:cNvSpPr/>
            <p:nvPr/>
          </p:nvSpPr>
          <p:spPr>
            <a:xfrm>
              <a:off x="0" y="-8949836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342032-AE7F-CD66-5280-475B70842C04}"/>
                </a:ext>
              </a:extLst>
            </p:cNvPr>
            <p:cNvSpPr/>
            <p:nvPr/>
          </p:nvSpPr>
          <p:spPr>
            <a:xfrm>
              <a:off x="10059968" y="-8940433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DCFD0B-4D66-0A9A-16E3-F4D688206B9D}"/>
                </a:ext>
              </a:extLst>
            </p:cNvPr>
            <p:cNvSpPr/>
            <p:nvPr/>
          </p:nvSpPr>
          <p:spPr>
            <a:xfrm>
              <a:off x="20116800" y="-8949836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AD6CD8-A423-374B-CDDB-C2DEFD2E4F19}"/>
                </a:ext>
              </a:extLst>
            </p:cNvPr>
            <p:cNvSpPr/>
            <p:nvPr/>
          </p:nvSpPr>
          <p:spPr>
            <a:xfrm>
              <a:off x="30175200" y="-8940433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A5B3B8-69AD-DBBE-A9BB-F5278E438751}"/>
              </a:ext>
            </a:extLst>
          </p:cNvPr>
          <p:cNvGrpSpPr/>
          <p:nvPr/>
        </p:nvGrpSpPr>
        <p:grpSpPr>
          <a:xfrm>
            <a:off x="0" y="15694633"/>
            <a:ext cx="40233600" cy="7781803"/>
            <a:chOff x="0" y="-8949836"/>
            <a:chExt cx="40233600" cy="7781803"/>
          </a:xfrm>
          <a:noFill/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A65E5B5-DB66-854F-FF98-5789B2482933}"/>
                </a:ext>
              </a:extLst>
            </p:cNvPr>
            <p:cNvSpPr/>
            <p:nvPr/>
          </p:nvSpPr>
          <p:spPr>
            <a:xfrm>
              <a:off x="0" y="-8949836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08CD7B-2BF5-5176-351A-914DE49960A2}"/>
                </a:ext>
              </a:extLst>
            </p:cNvPr>
            <p:cNvSpPr/>
            <p:nvPr/>
          </p:nvSpPr>
          <p:spPr>
            <a:xfrm>
              <a:off x="10059968" y="-8940433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256C92-9118-0BA1-EBF6-973BD289066B}"/>
                </a:ext>
              </a:extLst>
            </p:cNvPr>
            <p:cNvSpPr/>
            <p:nvPr/>
          </p:nvSpPr>
          <p:spPr>
            <a:xfrm>
              <a:off x="20116800" y="-8949836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8720AC-C865-27C8-6343-89363FBACD1F}"/>
                </a:ext>
              </a:extLst>
            </p:cNvPr>
            <p:cNvSpPr/>
            <p:nvPr/>
          </p:nvSpPr>
          <p:spPr>
            <a:xfrm>
              <a:off x="30175200" y="-8940433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A29E5E8-9CC7-4978-3DC0-861C4186B330}"/>
              </a:ext>
            </a:extLst>
          </p:cNvPr>
          <p:cNvGrpSpPr/>
          <p:nvPr/>
        </p:nvGrpSpPr>
        <p:grpSpPr>
          <a:xfrm>
            <a:off x="0" y="23517559"/>
            <a:ext cx="40233600" cy="7781803"/>
            <a:chOff x="0" y="-8949836"/>
            <a:chExt cx="40233600" cy="7781803"/>
          </a:xfrm>
          <a:noFill/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72A952-FA91-9512-92C4-D67E8E1C0CE6}"/>
                </a:ext>
              </a:extLst>
            </p:cNvPr>
            <p:cNvSpPr/>
            <p:nvPr/>
          </p:nvSpPr>
          <p:spPr>
            <a:xfrm>
              <a:off x="0" y="-8949836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E08726-E14C-977D-6089-2D468611F096}"/>
                </a:ext>
              </a:extLst>
            </p:cNvPr>
            <p:cNvSpPr/>
            <p:nvPr/>
          </p:nvSpPr>
          <p:spPr>
            <a:xfrm>
              <a:off x="10059968" y="-8940433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168725-1A91-B04C-2010-6A18DD0CAB26}"/>
                </a:ext>
              </a:extLst>
            </p:cNvPr>
            <p:cNvSpPr/>
            <p:nvPr/>
          </p:nvSpPr>
          <p:spPr>
            <a:xfrm>
              <a:off x="20116800" y="-8949836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A5998A-8821-1C8F-A9FE-236DC139F176}"/>
                </a:ext>
              </a:extLst>
            </p:cNvPr>
            <p:cNvSpPr/>
            <p:nvPr/>
          </p:nvSpPr>
          <p:spPr>
            <a:xfrm>
              <a:off x="30175200" y="-8940433"/>
              <a:ext cx="10058400" cy="7772400"/>
            </a:xfrm>
            <a:prstGeom prst="rect">
              <a:avLst/>
            </a:prstGeom>
            <a:grp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oogle Shape;84;p13"/>
          <p:cNvGrpSpPr/>
          <p:nvPr/>
        </p:nvGrpSpPr>
        <p:grpSpPr>
          <a:xfrm>
            <a:off x="10588276" y="7123280"/>
            <a:ext cx="8799144" cy="10801391"/>
            <a:chOff x="213061" y="15934678"/>
            <a:chExt cx="8799144" cy="10801391"/>
          </a:xfrm>
        </p:grpSpPr>
        <p:sp>
          <p:nvSpPr>
            <p:cNvPr id="85" name="Google Shape;85;p13"/>
            <p:cNvSpPr/>
            <p:nvPr/>
          </p:nvSpPr>
          <p:spPr>
            <a:xfrm>
              <a:off x="213061" y="16904302"/>
              <a:ext cx="8799144" cy="9831767"/>
            </a:xfrm>
            <a:prstGeom prst="roundRect">
              <a:avLst>
                <a:gd name="adj" fmla="val 66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2050" tIns="41025" rIns="82050" bIns="41025" anchor="ctr" anchorCtr="0">
              <a:noAutofit/>
            </a:bodyPr>
            <a:lstStyle/>
            <a:p>
              <a:pPr algn="ctr"/>
              <a:endParaRPr sz="6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582698" y="15934678"/>
              <a:ext cx="7994115" cy="913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050" tIns="41025" rIns="82050" bIns="41025" anchor="t" anchorCtr="0">
              <a:noAutofit/>
            </a:bodyPr>
            <a:lstStyle/>
            <a:p>
              <a:pPr algn="ctr"/>
              <a:r>
                <a:rPr lang="en-US" sz="5400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CMG Dynamic Models</a:t>
              </a:r>
              <a:endParaRPr sz="5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87" name="Google Shape;87;p13"/>
            <p:cNvSpPr txBox="1"/>
            <p:nvPr/>
          </p:nvSpPr>
          <p:spPr>
            <a:xfrm>
              <a:off x="454169" y="17068373"/>
              <a:ext cx="4656886" cy="3345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050" tIns="41025" rIns="82050" bIns="41025" anchor="t" anchorCtr="0">
              <a:noAutofit/>
            </a:bodyPr>
            <a:lstStyle/>
            <a:p>
              <a:pPr algn="ctr"/>
              <a:r>
                <a:rPr lang="en-US" sz="30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Single CMG</a:t>
              </a:r>
              <a:endParaRPr sz="1831"/>
            </a:p>
            <a:p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When rotating a single flywheel to produce a moment in the </a:t>
              </a:r>
              <a:r>
                <a:rPr lang="en-US" sz="2600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direction, there are undesirable moments produced in the </a:t>
              </a:r>
              <a:r>
                <a:rPr lang="en-US" sz="2600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x</a:t>
              </a:r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and </a:t>
              </a:r>
              <a:r>
                <a:rPr lang="en-US" sz="2600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z</a:t>
              </a:r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directions due to gyroscopic effects. This makes haptic cues feel curved and unclear.</a:t>
              </a:r>
              <a:endParaRPr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454169" y="21459700"/>
              <a:ext cx="4565523" cy="49457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050" tIns="41025" rIns="82050" bIns="41025" anchor="t" anchorCtr="0">
              <a:noAutofit/>
            </a:bodyPr>
            <a:lstStyle/>
            <a:p>
              <a:pPr algn="ctr"/>
              <a:r>
                <a:rPr lang="en-US" sz="3000" b="1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Dual CMG</a:t>
              </a:r>
              <a:endParaRPr sz="1831"/>
            </a:p>
            <a:p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 our design, we spin a second flywheel opposite the first, and rotate it through a mirrored trajectory. The moments in the </a:t>
              </a:r>
              <a:r>
                <a:rPr lang="en-US" sz="2600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x </a:t>
              </a:r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and </a:t>
              </a:r>
              <a:r>
                <a:rPr lang="en-US" sz="2600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z</a:t>
              </a:r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direction cancel. An asymmetric pulse pattern produces a strong moment cue in one direction followed by a weak moment cue in the opposite direction while the CMGs reset.</a:t>
              </a:r>
              <a:endParaRPr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89" name="Google Shape;89;p13" descr="oneVsTwoFlywheelPlots_reduced.pdf"/>
          <p:cNvPicPr preferRelativeResize="0"/>
          <p:nvPr/>
        </p:nvPicPr>
        <p:blipFill rotWithShape="1">
          <a:blip r:embed="rId3">
            <a:alphaModFix/>
          </a:blip>
          <a:srcRect l="5088" t="6588" r="48292"/>
          <a:stretch/>
        </p:blipFill>
        <p:spPr>
          <a:xfrm>
            <a:off x="15740199" y="8468747"/>
            <a:ext cx="3327400" cy="44012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 rot="-5400000">
            <a:off x="14564114" y="10035356"/>
            <a:ext cx="206144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Moment (N-mm)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6870447" y="10009671"/>
            <a:ext cx="76418" cy="1002811"/>
          </a:xfrm>
          <a:prstGeom prst="leftBracket">
            <a:avLst>
              <a:gd name="adj" fmla="val 8333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6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2" name="Google Shape;92;p13" descr="oneVsTwoFlywheelPlots_reduced.pdf"/>
          <p:cNvPicPr preferRelativeResize="0"/>
          <p:nvPr/>
        </p:nvPicPr>
        <p:blipFill rotWithShape="1">
          <a:blip r:embed="rId4">
            <a:alphaModFix/>
          </a:blip>
          <a:srcRect l="53831" t="6221"/>
          <a:stretch/>
        </p:blipFill>
        <p:spPr>
          <a:xfrm>
            <a:off x="15672803" y="13119527"/>
            <a:ext cx="3295227" cy="441856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 rot="-5400000">
            <a:off x="14564114" y="14685747"/>
            <a:ext cx="2061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Moment (N-mm)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3"/>
          <p:cNvSpPr/>
          <p:nvPr/>
        </p:nvSpPr>
        <p:spPr>
          <a:xfrm flipH="1">
            <a:off x="18564106" y="10014398"/>
            <a:ext cx="75982" cy="1002811"/>
          </a:xfrm>
          <a:prstGeom prst="leftBracket">
            <a:avLst>
              <a:gd name="adj" fmla="val 8333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6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5" name="Google Shape;95;p13" descr="eq3 11.38.19 PM.png"/>
          <p:cNvPicPr preferRelativeResize="0"/>
          <p:nvPr/>
        </p:nvPicPr>
        <p:blipFill rotWithShape="1">
          <a:blip r:embed="rId5">
            <a:alphaModFix/>
          </a:blip>
          <a:srcRect l="35905" b="-48341"/>
          <a:stretch/>
        </p:blipFill>
        <p:spPr>
          <a:xfrm>
            <a:off x="16709579" y="14555748"/>
            <a:ext cx="1971210" cy="54149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 txBox="1"/>
          <p:nvPr/>
        </p:nvSpPr>
        <p:spPr>
          <a:xfrm>
            <a:off x="17208964" y="14201066"/>
            <a:ext cx="127526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=</a:t>
            </a:r>
            <a:endParaRPr sz="22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3" descr="eq2.png"/>
          <p:cNvPicPr preferRelativeResize="0"/>
          <p:nvPr/>
        </p:nvPicPr>
        <p:blipFill rotWithShape="1">
          <a:blip r:embed="rId6">
            <a:alphaModFix/>
          </a:blip>
          <a:srcRect l="41158"/>
          <a:stretch/>
        </p:blipFill>
        <p:spPr>
          <a:xfrm>
            <a:off x="16841088" y="10013165"/>
            <a:ext cx="1714500" cy="106705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/>
        </p:nvSpPr>
        <p:spPr>
          <a:xfrm>
            <a:off x="17115826" y="9553580"/>
            <a:ext cx="83389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654468" y="19177425"/>
            <a:ext cx="9453107" cy="9052233"/>
          </a:xfrm>
          <a:prstGeom prst="roundRect">
            <a:avLst>
              <a:gd name="adj" fmla="val 64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6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995738" y="916154"/>
            <a:ext cx="28060369" cy="5970200"/>
          </a:xfrm>
          <a:prstGeom prst="roundRect">
            <a:avLst>
              <a:gd name="adj" fmla="val 1133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algn="ctr"/>
            <a:endParaRPr sz="6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305409" y="1210992"/>
            <a:ext cx="22178996" cy="2298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algn="ctr"/>
            <a:r>
              <a:rPr lang="en-US" sz="7201" b="1" dirty="0">
                <a:solidFill>
                  <a:schemeClr val="dk1"/>
                </a:solidFill>
                <a:latin typeface="Avenir"/>
                <a:sym typeface="Avenir"/>
              </a:rPr>
              <a:t>S</a:t>
            </a:r>
            <a:r>
              <a:rPr lang="en-US" sz="7201" b="1" dirty="0">
                <a:solidFill>
                  <a:schemeClr val="dk1"/>
                </a:solidFill>
                <a:latin typeface="Avenir"/>
              </a:rPr>
              <a:t>patial summation of localized pressure</a:t>
            </a:r>
          </a:p>
          <a:p>
            <a:pPr algn="ctr"/>
            <a:r>
              <a:rPr lang="en-US" sz="7201" b="1" dirty="0">
                <a:solidFill>
                  <a:schemeClr val="dk1"/>
                </a:solidFill>
                <a:latin typeface="Avenir"/>
              </a:rPr>
              <a:t>for wearable haptic sensory prostheses</a:t>
            </a:r>
          </a:p>
          <a:p>
            <a:pPr algn="ctr"/>
            <a:endParaRPr lang="en-US" sz="7201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7622425" y="3550889"/>
            <a:ext cx="15745561" cy="22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algn="ctr"/>
            <a:r>
              <a:rPr lang="en-US" sz="36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Sreela </a:t>
            </a:r>
            <a:r>
              <a:rPr lang="en-US" sz="3600" b="1" dirty="0">
                <a:solidFill>
                  <a:schemeClr val="dk1"/>
                </a:solidFill>
                <a:latin typeface="Libre Franklin"/>
              </a:rPr>
              <a:t>Kodali, Thomas C. </a:t>
            </a:r>
            <a:r>
              <a:rPr lang="en-US" sz="3600" b="1" dirty="0" err="1">
                <a:solidFill>
                  <a:schemeClr val="dk1"/>
                </a:solidFill>
                <a:latin typeface="Libre Franklin"/>
              </a:rPr>
              <a:t>Bulea</a:t>
            </a:r>
            <a:r>
              <a:rPr lang="en-US" sz="3600" b="1" dirty="0">
                <a:solidFill>
                  <a:schemeClr val="dk1"/>
                </a:solidFill>
                <a:latin typeface="Libre Franklin"/>
              </a:rPr>
              <a:t>, Diana </a:t>
            </a:r>
            <a:r>
              <a:rPr lang="en-US" sz="3600" b="1" dirty="0" err="1">
                <a:solidFill>
                  <a:schemeClr val="dk1"/>
                </a:solidFill>
                <a:latin typeface="Libre Franklin"/>
              </a:rPr>
              <a:t>Bharucha</a:t>
            </a:r>
            <a:r>
              <a:rPr lang="en-US" sz="3600" b="1" dirty="0">
                <a:solidFill>
                  <a:schemeClr val="dk1"/>
                </a:solidFill>
                <a:latin typeface="Libre Franklin"/>
              </a:rPr>
              <a:t>-Goebel,</a:t>
            </a:r>
          </a:p>
          <a:p>
            <a:pPr algn="ctr"/>
            <a:r>
              <a:rPr lang="en-US" sz="3600" b="1" dirty="0">
                <a:solidFill>
                  <a:schemeClr val="dk1"/>
                </a:solidFill>
                <a:latin typeface="Libre Franklin"/>
              </a:rPr>
              <a:t>Alexander T. </a:t>
            </a:r>
            <a:r>
              <a:rPr lang="en-US" sz="3600" b="1" dirty="0" err="1">
                <a:solidFill>
                  <a:schemeClr val="dk1"/>
                </a:solidFill>
                <a:latin typeface="Libre Franklin"/>
              </a:rPr>
              <a:t>Chesler</a:t>
            </a:r>
            <a:r>
              <a:rPr lang="en-US" sz="3600" b="1" dirty="0">
                <a:solidFill>
                  <a:schemeClr val="dk1"/>
                </a:solidFill>
                <a:latin typeface="Libre Franklin"/>
              </a:rPr>
              <a:t>, Carsten G. </a:t>
            </a:r>
            <a:r>
              <a:rPr lang="en-US" sz="3600" b="1" dirty="0" err="1">
                <a:solidFill>
                  <a:schemeClr val="dk1"/>
                </a:solidFill>
                <a:latin typeface="Libre Franklin"/>
              </a:rPr>
              <a:t>Bonnemann</a:t>
            </a:r>
            <a:r>
              <a:rPr lang="en-US" sz="3600" b="1" dirty="0">
                <a:solidFill>
                  <a:schemeClr val="dk1"/>
                </a:solidFill>
                <a:latin typeface="Libre Franklin"/>
              </a:rPr>
              <a:t>, and Allison M. Okamura </a:t>
            </a:r>
          </a:p>
          <a:p>
            <a:pPr algn="ctr"/>
            <a:endParaRPr sz="3600" b="1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ctr"/>
            <a:r>
              <a:rPr lang="en-US" sz="3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Department of Electrical Engineering, Stanford University</a:t>
            </a:r>
          </a:p>
          <a:p>
            <a:pPr algn="ctr"/>
            <a:r>
              <a:rPr lang="en-US" sz="3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Department of Mechanical Engineering, Stanford University</a:t>
            </a:r>
          </a:p>
          <a:p>
            <a:pPr algn="ctr"/>
            <a:r>
              <a:rPr lang="en-US" sz="32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National Institutes of Health, Bethesda, MD </a:t>
            </a:r>
          </a:p>
          <a:p>
            <a:pPr algn="ctr"/>
            <a:endParaRPr lang="en-US" sz="1831" dirty="0"/>
          </a:p>
          <a:p>
            <a:pPr algn="ctr"/>
            <a:endParaRPr lang="en-US" sz="32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ctr"/>
            <a:endParaRPr lang="en-US" sz="1831" dirty="0"/>
          </a:p>
          <a:p>
            <a:pPr algn="ctr"/>
            <a:r>
              <a:rPr lang="en-US" sz="7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lang="en-US" sz="7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4903042" y="24655820"/>
            <a:ext cx="748788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Acknowledgments </a:t>
            </a:r>
            <a:endParaRPr sz="2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4658917" y="25104851"/>
            <a:ext cx="785282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7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This work was supported in part by a National Science Foundation Graduate Research Fellowship and a Stanford Graduate Fellowship.</a:t>
            </a:r>
            <a:endParaRPr sz="17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25085529" y="25665676"/>
            <a:ext cx="73053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References</a:t>
            </a:r>
            <a:endParaRPr sz="28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0579810" y="18213039"/>
            <a:ext cx="13377162" cy="91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Closed-loop Guidance Task</a:t>
            </a:r>
            <a:endParaRPr sz="5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4584493" y="26082068"/>
            <a:ext cx="7927244" cy="2446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5024" indent="-635024"/>
            <a:r>
              <a:rPr lang="en-US" sz="17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[1] K. N. Winfree, J. M. Romano, J. Gewirtz, and K. J. Kuchenbecker, “Control of a high fidelity ungrounded torque feedback device: The iTorqU 2.1,” IEEE Int. Conf. on Robotics and Automation, pp. 1347–1352, 2010.</a:t>
            </a:r>
            <a:endParaRPr sz="1831"/>
          </a:p>
          <a:p>
            <a:pPr marL="577871" indent="-577871"/>
            <a:r>
              <a:rPr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[2] J. M. Walker, H. Culbertson, M. Raitor and A. M. Okamura, "Haptic Orientation Guidance Using Two Parallel Double-Gimbal Control Moment Gyroscopes," in </a:t>
            </a:r>
            <a:r>
              <a:rPr lang="en-US" sz="1700" i="1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IEEE Trans. on Haptics</a:t>
            </a:r>
            <a:r>
              <a:rPr lang="en-US" sz="17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EPub ahead of print, doi: 10.1109/TOH.2017.2713380.</a:t>
            </a:r>
            <a:endParaRPr sz="17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635024" indent="-635024"/>
            <a:r>
              <a:rPr lang="en-US" sz="17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[3] M. Antolini, M. Bordegoni, and  U. Cugini, “A haptic direction indicator using the gyro effect,” IEEE World Haptics Conf., pp. 251-256, 2011.</a:t>
            </a:r>
            <a:endParaRPr sz="1700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637570" y="8980257"/>
            <a:ext cx="9072160" cy="6025900"/>
          </a:xfrm>
          <a:prstGeom prst="roundRect">
            <a:avLst>
              <a:gd name="adj" fmla="val 645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6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920876" y="8010632"/>
            <a:ext cx="9043200" cy="91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algn="ctr"/>
            <a:r>
              <a:rPr lang="en-US" sz="54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Introduction</a:t>
            </a:r>
            <a:endParaRPr sz="1831" dirty="0"/>
          </a:p>
        </p:txBody>
      </p:sp>
      <p:sp>
        <p:nvSpPr>
          <p:cNvPr id="111" name="Google Shape;111;p13"/>
          <p:cNvSpPr txBox="1"/>
          <p:nvPr/>
        </p:nvSpPr>
        <p:spPr>
          <a:xfrm>
            <a:off x="854081" y="9133802"/>
            <a:ext cx="9109996" cy="393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To apply forces against a user, haptic devices typically must push against an external surface using rigid links, which limits the workspace. For applications like virtual reality and guidance for hand-held medical tools, we would like to provide haptic feedback without these rigid connections. Using gyroscopic effects, we can generate brief, strong moment pulses against a user’s hand through an </a:t>
            </a:r>
            <a:r>
              <a:rPr lang="en-US" sz="2500" b="1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ungrounded</a:t>
            </a:r>
            <a:r>
              <a:rPr lang="en-US" sz="2500" i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US" sz="2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portable or wearable device. Previous implementations of gyroscopic haptic devices reorient a single flywheel on gimbals in order to change the direction of the haptic cue [1]. However, the reorientation of a single CMG generates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12" name="Google Shape;112;p13"/>
          <p:cNvGrpSpPr/>
          <p:nvPr/>
        </p:nvGrpSpPr>
        <p:grpSpPr>
          <a:xfrm>
            <a:off x="19841452" y="7123280"/>
            <a:ext cx="12820049" cy="10801391"/>
            <a:chOff x="9843956" y="16068975"/>
            <a:chExt cx="13804346" cy="10801391"/>
          </a:xfrm>
        </p:grpSpPr>
        <p:sp>
          <p:nvSpPr>
            <p:cNvPr id="113" name="Google Shape;113;p13"/>
            <p:cNvSpPr/>
            <p:nvPr/>
          </p:nvSpPr>
          <p:spPr>
            <a:xfrm>
              <a:off x="9843956" y="17038598"/>
              <a:ext cx="13804346" cy="9831768"/>
            </a:xfrm>
            <a:prstGeom prst="roundRect">
              <a:avLst>
                <a:gd name="adj" fmla="val 66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82050" tIns="41025" rIns="82050" bIns="41025" anchor="ctr" anchorCtr="0">
              <a:noAutofit/>
            </a:bodyPr>
            <a:lstStyle/>
            <a:p>
              <a:pPr algn="ctr"/>
              <a:endParaRPr sz="62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4" name="Google Shape;114;p13"/>
            <p:cNvSpPr txBox="1"/>
            <p:nvPr/>
          </p:nvSpPr>
          <p:spPr>
            <a:xfrm>
              <a:off x="12072896" y="16068975"/>
              <a:ext cx="9446400" cy="9138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050" tIns="41025" rIns="82050" bIns="41025" anchor="t" anchorCtr="0">
              <a:noAutofit/>
            </a:bodyPr>
            <a:lstStyle/>
            <a:p>
              <a:pPr algn="ctr"/>
              <a:r>
                <a:rPr lang="en-US" sz="5400">
                  <a:solidFill>
                    <a:srgbClr val="FFFFFF"/>
                  </a:solidFill>
                  <a:latin typeface="Avenir"/>
                  <a:ea typeface="Avenir"/>
                  <a:cs typeface="Avenir"/>
                  <a:sym typeface="Avenir"/>
                </a:rPr>
                <a:t>Measured Output</a:t>
              </a:r>
              <a:endParaRPr sz="5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5" name="Google Shape;115;p13"/>
            <p:cNvSpPr txBox="1"/>
            <p:nvPr/>
          </p:nvSpPr>
          <p:spPr>
            <a:xfrm>
              <a:off x="17164316" y="17253408"/>
              <a:ext cx="6322723" cy="3693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 (a) and (b) the measured moment output from each separate flywheel matches the expected output. Using a minimum snap trajectory reduces the </a:t>
              </a:r>
              <a:r>
                <a:rPr lang="en-US" sz="2600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x</a:t>
              </a:r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-components to almost zero. The </a:t>
              </a:r>
              <a:r>
                <a:rPr lang="en-US" sz="2600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z</a:t>
              </a:r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components have significant magnitude due to the changing flywheel axis, but they are in opposing directions from each CMG.</a:t>
              </a:r>
              <a:endParaRPr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3"/>
            <p:cNvSpPr txBox="1"/>
            <p:nvPr/>
          </p:nvSpPr>
          <p:spPr>
            <a:xfrm>
              <a:off x="17222252" y="21590144"/>
              <a:ext cx="6140993" cy="4493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 (c) the combination of the two CMGs cancels the </a:t>
              </a:r>
              <a:r>
                <a:rPr lang="en-US" sz="2600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x</a:t>
              </a:r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and </a:t>
              </a:r>
              <a:r>
                <a:rPr lang="en-US" sz="2600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z</a:t>
              </a:r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components to almost zero. The </a:t>
              </a:r>
              <a:r>
                <a:rPr lang="en-US" sz="2600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components sum to produce a very salient haptic torque cue about the </a:t>
              </a:r>
              <a:r>
                <a:rPr lang="en-US" sz="2600" i="1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y</a:t>
              </a:r>
              <a:r>
                <a:rPr lang="en-US" sz="26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-axis. The strong pulse generates a clear direction cue, and the resetting of the flywheel produces a torque that is almost not noticeable to the user. Here, the mean of ten pulses is shown within an envelope depicting the standard deviation. </a:t>
              </a:r>
              <a:endParaRPr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pic>
          <p:nvPicPr>
            <p:cNvPr id="117" name="Google Shape;117;p13" descr="ToruqueLeftRightCombined.pdf"/>
            <p:cNvPicPr preferRelativeResize="0"/>
            <p:nvPr/>
          </p:nvPicPr>
          <p:blipFill rotWithShape="1">
            <a:blip r:embed="rId7">
              <a:alphaModFix/>
            </a:blip>
            <a:srcRect b="1090"/>
            <a:stretch/>
          </p:blipFill>
          <p:spPr>
            <a:xfrm>
              <a:off x="10418570" y="17465863"/>
              <a:ext cx="6745746" cy="87359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3"/>
          <p:cNvSpPr txBox="1"/>
          <p:nvPr/>
        </p:nvSpPr>
        <p:spPr>
          <a:xfrm>
            <a:off x="1052314" y="18213041"/>
            <a:ext cx="8657415" cy="91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Direction Discrimination</a:t>
            </a:r>
            <a:endParaRPr sz="1831"/>
          </a:p>
        </p:txBody>
      </p:sp>
      <p:sp>
        <p:nvSpPr>
          <p:cNvPr id="119" name="Google Shape;119;p13"/>
          <p:cNvSpPr txBox="1"/>
          <p:nvPr/>
        </p:nvSpPr>
        <p:spPr>
          <a:xfrm>
            <a:off x="920876" y="19474622"/>
            <a:ext cx="8755213" cy="489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a user study, we used our handheld CMG device to provide haptic cues tilting left, right, forward, and backward, and twisting clockwise and counterclockwise. </a:t>
            </a:r>
            <a:endParaRPr sz="1831"/>
          </a:p>
          <a:p>
            <a:pPr marL="457217" indent="-292111" algn="just">
              <a:buClr>
                <a:schemeClr val="dk1"/>
              </a:buClr>
              <a:buSzPts val="2600"/>
            </a:pPr>
            <a:endParaRPr sz="2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36547" indent="-236547" algn="just"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Users accurately identified torque directions in </a:t>
            </a:r>
            <a:r>
              <a:rPr lang="en-US" sz="2600" b="1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all but two </a:t>
            </a: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 228 trials (99% success rate), which is higher than performance with previous gyroscopic haptic devices [3]. </a:t>
            </a:r>
            <a:endParaRPr sz="2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36547" indent="-236547" algn="just"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Tilting cues toward the back and right took longest for users to identify.</a:t>
            </a:r>
            <a:endParaRPr sz="1831"/>
          </a:p>
          <a:p>
            <a:pPr marL="236547" indent="-236547" algn="just"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Users reported that the cues were very clear, and pushed hard enough on their hands to cause motion without cognition, even though the device is ungrounded.</a:t>
            </a:r>
            <a:endParaRPr sz="1831"/>
          </a:p>
        </p:txBody>
      </p:sp>
      <p:pic>
        <p:nvPicPr>
          <p:cNvPr id="120" name="Google Shape;120;p13" descr="confusionTable.png"/>
          <p:cNvPicPr preferRelativeResize="0"/>
          <p:nvPr/>
        </p:nvPicPr>
        <p:blipFill rotWithShape="1">
          <a:blip r:embed="rId8">
            <a:alphaModFix/>
          </a:blip>
          <a:srcRect r="4645"/>
          <a:stretch/>
        </p:blipFill>
        <p:spPr>
          <a:xfrm>
            <a:off x="967734" y="24356482"/>
            <a:ext cx="8618578" cy="347817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/>
          <p:nvPr/>
        </p:nvSpPr>
        <p:spPr>
          <a:xfrm>
            <a:off x="10579811" y="19177425"/>
            <a:ext cx="13377161" cy="9052233"/>
          </a:xfrm>
          <a:prstGeom prst="roundRect">
            <a:avLst>
              <a:gd name="adj" fmla="val 617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algn="ctr"/>
            <a:endParaRPr sz="6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24405330" y="19177421"/>
            <a:ext cx="8256171" cy="5434834"/>
          </a:xfrm>
          <a:prstGeom prst="roundRect">
            <a:avLst>
              <a:gd name="adj" fmla="val 617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82050" tIns="41025" rIns="82050" bIns="41025" anchor="ctr" anchorCtr="0">
            <a:noAutofit/>
          </a:bodyPr>
          <a:lstStyle/>
          <a:p>
            <a:pPr algn="ctr"/>
            <a:endParaRPr sz="6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7472553" y="23654720"/>
            <a:ext cx="6223493" cy="449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49" indent="-287349" algn="just"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Users’ initial responses to torque cues were primarily in the correct direction, but there are also peaks in error near a full 180° off. </a:t>
            </a:r>
            <a:endParaRPr sz="1831"/>
          </a:p>
          <a:p>
            <a:pPr marL="236547" indent="-236547" algn="just"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Although the strong pulses cause motion, this asymmetric torque pattern is not effective enough at isolating one direction. </a:t>
            </a:r>
            <a:endParaRPr sz="1831"/>
          </a:p>
          <a:p>
            <a:pPr marL="287349" indent="-287349" algn="just"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Responses to cues also varied with orientation of the hand and the cue direction.</a:t>
            </a:r>
            <a:endParaRPr sz="1831"/>
          </a:p>
        </p:txBody>
      </p:sp>
      <p:pic>
        <p:nvPicPr>
          <p:cNvPr id="124" name="Google Shape;124;p13" descr="crossingHistogram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7023099" y="19743612"/>
            <a:ext cx="6612142" cy="39891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" name="Google Shape;125;p13"/>
          <p:cNvGrpSpPr/>
          <p:nvPr/>
        </p:nvGrpSpPr>
        <p:grpSpPr>
          <a:xfrm>
            <a:off x="10985639" y="20565083"/>
            <a:ext cx="5553011" cy="4897699"/>
            <a:chOff x="10786854" y="18466619"/>
            <a:chExt cx="5553011" cy="4897699"/>
          </a:xfrm>
        </p:grpSpPr>
        <p:pic>
          <p:nvPicPr>
            <p:cNvPr id="126" name="Google Shape;126;p13" descr="doubleTrajectory.pdf"/>
            <p:cNvPicPr preferRelativeResize="0"/>
            <p:nvPr/>
          </p:nvPicPr>
          <p:blipFill rotWithShape="1">
            <a:blip r:embed="rId10">
              <a:alphaModFix/>
            </a:blip>
            <a:srcRect l="5350"/>
            <a:stretch/>
          </p:blipFill>
          <p:spPr>
            <a:xfrm>
              <a:off x="10786854" y="18466619"/>
              <a:ext cx="5553011" cy="4897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13" descr="doubleTrajectory.pdf"/>
            <p:cNvPicPr preferRelativeResize="0"/>
            <p:nvPr/>
          </p:nvPicPr>
          <p:blipFill rotWithShape="1">
            <a:blip r:embed="rId11">
              <a:alphaModFix/>
            </a:blip>
            <a:srcRect l="76797" t="3576" b="84662"/>
            <a:stretch/>
          </p:blipFill>
          <p:spPr>
            <a:xfrm>
              <a:off x="13819717" y="18590319"/>
              <a:ext cx="2484966" cy="1051477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128" name="Google Shape;128;p13"/>
          <p:cNvSpPr txBox="1"/>
          <p:nvPr/>
        </p:nvSpPr>
        <p:spPr>
          <a:xfrm>
            <a:off x="24584493" y="19287436"/>
            <a:ext cx="7927244" cy="517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Although the cues were successful in both studies, the performance of the closed-loop guidance task shows that more work is necessary to make this system effective for real-life use in applications like virtual reality and medical tasks with hand-held tools.</a:t>
            </a:r>
            <a:endParaRPr sz="1831"/>
          </a:p>
          <a:p>
            <a:pPr algn="just"/>
            <a:endParaRPr sz="9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just"/>
            <a:r>
              <a:rPr lang="en-US" sz="26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Work completed since</a:t>
            </a: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sz="1831"/>
          </a:p>
          <a:p>
            <a:pPr marL="457217" indent="-457217" algn="just"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Reduced size and weight of device</a:t>
            </a:r>
            <a:endParaRPr sz="1831"/>
          </a:p>
          <a:p>
            <a:pPr marL="457217" indent="-457217" algn="just"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Modeled users’ responses and explored optimizing cue directions to provide better guidance</a:t>
            </a:r>
            <a:endParaRPr sz="1831"/>
          </a:p>
          <a:p>
            <a:pPr algn="just"/>
            <a:endParaRPr sz="9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just"/>
            <a:r>
              <a:rPr lang="en-US" sz="26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Future work</a:t>
            </a: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endParaRPr sz="1831"/>
          </a:p>
          <a:p>
            <a:pPr marL="236547" indent="-236547" algn="just"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Improve clarity of asymmetric torque pattern</a:t>
            </a:r>
            <a:endParaRPr sz="1831"/>
          </a:p>
          <a:p>
            <a:pPr marL="236547" indent="-236547" algn="just"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Explore applications like medical tasks or motor skills</a:t>
            </a:r>
            <a:endParaRPr sz="1831"/>
          </a:p>
        </p:txBody>
      </p:sp>
      <p:sp>
        <p:nvSpPr>
          <p:cNvPr id="129" name="Google Shape;129;p13"/>
          <p:cNvSpPr txBox="1"/>
          <p:nvPr/>
        </p:nvSpPr>
        <p:spPr>
          <a:xfrm>
            <a:off x="17447152" y="19324479"/>
            <a:ext cx="622195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Error in users’ initial direction of motion:</a:t>
            </a:r>
            <a:endParaRPr sz="1831"/>
          </a:p>
        </p:txBody>
      </p:sp>
      <p:sp>
        <p:nvSpPr>
          <p:cNvPr id="130" name="Google Shape;130;p13" descr="nsf1.eps.pdf"/>
          <p:cNvSpPr/>
          <p:nvPr/>
        </p:nvSpPr>
        <p:spPr>
          <a:xfrm>
            <a:off x="2923169" y="3626789"/>
            <a:ext cx="2233352" cy="22333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1831"/>
          </a:p>
        </p:txBody>
      </p:sp>
      <p:pic>
        <p:nvPicPr>
          <p:cNvPr id="131" name="Google Shape;131;p13" descr="CHARM_logo.png"/>
          <p:cNvPicPr preferRelativeResize="0"/>
          <p:nvPr/>
        </p:nvPicPr>
        <p:blipFill rotWithShape="1">
          <a:blip r:embed="rId12">
            <a:alphaModFix/>
          </a:blip>
          <a:srcRect l="90723"/>
          <a:stretch/>
        </p:blipFill>
        <p:spPr>
          <a:xfrm>
            <a:off x="4672834" y="1248853"/>
            <a:ext cx="1541005" cy="221487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10774097" y="19324842"/>
            <a:ext cx="6020363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a second user study, we provided torque guidance cues in a closed-loop to guide users toward target orientations. </a:t>
            </a:r>
            <a:endParaRPr sz="1831"/>
          </a:p>
          <a:p>
            <a:pPr algn="just"/>
            <a:endParaRPr sz="2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22094352" y="8516432"/>
            <a:ext cx="3084718" cy="4214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algn="ctr"/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lang="en-US" sz="2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Right CMG</a:t>
            </a:r>
            <a:endParaRPr sz="1831"/>
          </a:p>
        </p:txBody>
      </p:sp>
      <p:sp>
        <p:nvSpPr>
          <p:cNvPr id="134" name="Google Shape;134;p13"/>
          <p:cNvSpPr txBox="1"/>
          <p:nvPr/>
        </p:nvSpPr>
        <p:spPr>
          <a:xfrm>
            <a:off x="21911460" y="10896546"/>
            <a:ext cx="3084718" cy="3598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algn="ctr"/>
            <a:r>
              <a:rPr lang="en-US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b) Left CMG</a:t>
            </a:r>
            <a:endParaRPr sz="1831"/>
          </a:p>
        </p:txBody>
      </p:sp>
      <p:sp>
        <p:nvSpPr>
          <p:cNvPr id="135" name="Google Shape;135;p13"/>
          <p:cNvSpPr txBox="1"/>
          <p:nvPr/>
        </p:nvSpPr>
        <p:spPr>
          <a:xfrm>
            <a:off x="22094352" y="10899391"/>
            <a:ext cx="3084718" cy="4214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algn="ctr"/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</a:t>
            </a:r>
            <a:r>
              <a:rPr lang="en-US" sz="2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 Left CMG</a:t>
            </a:r>
            <a:endParaRPr sz="22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25383816" y="18213039"/>
            <a:ext cx="6299199" cy="91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Next Steps</a:t>
            </a:r>
            <a:endParaRPr sz="5400">
              <a:solidFill>
                <a:srgbClr val="FFFFF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854080" y="12036739"/>
            <a:ext cx="4205508" cy="547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undesired torques orthogonal to the commanded torque axis. A dual-CMG design can eliminate undesired torques, generating clearer haptic cues. Using a holdable device, we explore the 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r>
              <a:rPr lang="en-US" sz="2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of a dual-CMG 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r>
              <a:rPr lang="en-US" sz="2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System for ungrounded  haptic guidance through modeling, torque measurements, and two user studies [2].</a:t>
            </a:r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endParaRPr sz="2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4" name="Google Shape;144;p13" descr="charm_vertical_red.pdf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666070" y="1427826"/>
            <a:ext cx="2734260" cy="199879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"/>
          <p:cNvSpPr txBox="1"/>
          <p:nvPr/>
        </p:nvSpPr>
        <p:spPr>
          <a:xfrm>
            <a:off x="10629090" y="25289832"/>
            <a:ext cx="6579873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7349" indent="-287349" algn="just"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 all cases, users were able to reach the target, but the path was sometimes inefficient (such as in the purple trajectory above). </a:t>
            </a:r>
            <a:endParaRPr sz="1831"/>
          </a:p>
          <a:p>
            <a:pPr marL="287349" indent="-287349" algn="just"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Users reported that they felt that their hand was actually pushed by each strong pulse to rotate.</a:t>
            </a:r>
            <a:endParaRPr sz="1831"/>
          </a:p>
        </p:txBody>
      </p:sp>
      <p:sp>
        <p:nvSpPr>
          <p:cNvPr id="147" name="Google Shape;147;p13"/>
          <p:cNvSpPr/>
          <p:nvPr/>
        </p:nvSpPr>
        <p:spPr>
          <a:xfrm>
            <a:off x="20926507" y="13170327"/>
            <a:ext cx="5677055" cy="3126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6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>
            <a:off x="20926507" y="13185315"/>
            <a:ext cx="5677055" cy="75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050" tIns="41025" rIns="82050" bIns="41025" anchor="t" anchorCtr="0">
            <a:noAutofit/>
          </a:bodyPr>
          <a:lstStyle/>
          <a:p>
            <a:pPr algn="ctr"/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</a:t>
            </a:r>
            <a:r>
              <a:rPr lang="en-US" sz="2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Combined CMGs: </a:t>
            </a:r>
            <a:endParaRPr sz="2200">
              <a:solidFill>
                <a:schemeClr val="dk1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algn="ctr"/>
            <a:r>
              <a:rPr lang="en-US" sz="2200">
                <a:solidFill>
                  <a:schemeClr val="dk1"/>
                </a:solidFill>
                <a:latin typeface="Century"/>
                <a:ea typeface="Century"/>
                <a:cs typeface="Century"/>
                <a:sym typeface="Century"/>
              </a:rPr>
              <a:t>Mean and Standard Deviation</a:t>
            </a:r>
            <a:endParaRPr sz="1831"/>
          </a:p>
        </p:txBody>
      </p:sp>
      <p:pic>
        <p:nvPicPr>
          <p:cNvPr id="26" name="Picture 2" descr="Articles about National Institutes of Health (NIH)">
            <a:extLst>
              <a:ext uri="{FF2B5EF4-FFF2-40B4-BE49-F238E27FC236}">
                <a16:creationId xmlns:a16="http://schemas.microsoft.com/office/drawing/2014/main" id="{B11BF16F-15F4-9164-EA12-7A20E239C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3" t="13057" r="31885" b="15205"/>
          <a:stretch/>
        </p:blipFill>
        <p:spPr bwMode="auto">
          <a:xfrm>
            <a:off x="25172537" y="1277817"/>
            <a:ext cx="2597719" cy="219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1000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Libre Franklin</vt:lpstr>
      <vt:lpstr>Times New Roman</vt:lpstr>
      <vt:lpstr>Avenir</vt:lpstr>
      <vt:lpstr>Libre Franklin Medium</vt:lpstr>
      <vt:lpstr>Calibri</vt:lpstr>
      <vt:lpstr>Century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Sreela Kodali</cp:lastModifiedBy>
  <cp:revision>5</cp:revision>
  <dcterms:modified xsi:type="dcterms:W3CDTF">2024-02-07T06:26:57Z</dcterms:modified>
</cp:coreProperties>
</file>