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dh Patel" userId="2f7198cb1543d300" providerId="LiveId" clId="{B8B62AA2-AFDF-4AD5-BC96-6D785EE40E44}"/>
    <pc:docChg chg="custSel modSld">
      <pc:chgData name="Avadh Patel" userId="2f7198cb1543d300" providerId="LiveId" clId="{B8B62AA2-AFDF-4AD5-BC96-6D785EE40E44}" dt="2022-11-16T06:45:06.735" v="0" actId="313"/>
      <pc:docMkLst>
        <pc:docMk/>
      </pc:docMkLst>
      <pc:sldChg chg="modSp mod">
        <pc:chgData name="Avadh Patel" userId="2f7198cb1543d300" providerId="LiveId" clId="{B8B62AA2-AFDF-4AD5-BC96-6D785EE40E44}" dt="2022-11-16T06:45:06.735" v="0" actId="313"/>
        <pc:sldMkLst>
          <pc:docMk/>
          <pc:sldMk cId="2072362414" sldId="259"/>
        </pc:sldMkLst>
        <pc:spChg chg="mod">
          <ac:chgData name="Avadh Patel" userId="2f7198cb1543d300" providerId="LiveId" clId="{B8B62AA2-AFDF-4AD5-BC96-6D785EE40E44}" dt="2022-11-16T06:45:06.735" v="0" actId="313"/>
          <ac:spMkLst>
            <pc:docMk/>
            <pc:sldMk cId="2072362414" sldId="259"/>
            <ac:spMk id="3" creationId="{B36FFB5C-0257-801C-A8CE-19D317407C8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75EE-B0CB-E50C-A9F3-5507F8D64F65}"/>
              </a:ext>
            </a:extLst>
          </p:cNvPr>
          <p:cNvSpPr>
            <a:spLocks noGrp="1"/>
          </p:cNvSpPr>
          <p:nvPr>
            <p:ph type="ctrTitle"/>
          </p:nvPr>
        </p:nvSpPr>
        <p:spPr>
          <a:xfrm>
            <a:off x="2497137" y="1679750"/>
            <a:ext cx="7197726" cy="2421464"/>
          </a:xfrm>
        </p:spPr>
        <p:txBody>
          <a:bodyPr>
            <a:normAutofit/>
          </a:bodyPr>
          <a:lstStyle/>
          <a:p>
            <a:pPr algn="ctr"/>
            <a:r>
              <a:rPr lang="en-US" b="1" dirty="0">
                <a:solidFill>
                  <a:schemeClr val="accent6">
                    <a:lumMod val="60000"/>
                    <a:lumOff val="40000"/>
                  </a:schemeClr>
                </a:solidFill>
                <a:latin typeface="Bahnschrift" panose="020B0502040204020203" pitchFamily="34" charset="0"/>
              </a:rPr>
              <a:t>GUI FOR </a:t>
            </a:r>
            <a:br>
              <a:rPr lang="en-US" b="1" dirty="0">
                <a:solidFill>
                  <a:schemeClr val="accent6">
                    <a:lumMod val="60000"/>
                    <a:lumOff val="40000"/>
                  </a:schemeClr>
                </a:solidFill>
                <a:latin typeface="Bahnschrift" panose="020B0502040204020203" pitchFamily="34" charset="0"/>
              </a:rPr>
            </a:br>
            <a:r>
              <a:rPr lang="en-US" b="1" dirty="0">
                <a:solidFill>
                  <a:schemeClr val="accent6">
                    <a:lumMod val="60000"/>
                    <a:lumOff val="40000"/>
                  </a:schemeClr>
                </a:solidFill>
                <a:latin typeface="Bahnschrift" panose="020B0502040204020203" pitchFamily="34" charset="0"/>
              </a:rPr>
              <a:t>PRESSURE VESSEL</a:t>
            </a:r>
            <a:br>
              <a:rPr lang="en-US" b="1" dirty="0">
                <a:solidFill>
                  <a:schemeClr val="accent6">
                    <a:lumMod val="60000"/>
                    <a:lumOff val="40000"/>
                  </a:schemeClr>
                </a:solidFill>
                <a:latin typeface="Bahnschrift" panose="020B0502040204020203" pitchFamily="34" charset="0"/>
              </a:rPr>
            </a:br>
            <a:r>
              <a:rPr lang="en-US" b="1" dirty="0">
                <a:solidFill>
                  <a:schemeClr val="accent6">
                    <a:lumMod val="60000"/>
                    <a:lumOff val="40000"/>
                  </a:schemeClr>
                </a:solidFill>
                <a:latin typeface="Bahnschrift" panose="020B0502040204020203" pitchFamily="34" charset="0"/>
              </a:rPr>
              <a:t>DESIGN</a:t>
            </a:r>
            <a:endParaRPr lang="en-IN" b="1" dirty="0">
              <a:solidFill>
                <a:schemeClr val="accent6">
                  <a:lumMod val="60000"/>
                  <a:lumOff val="40000"/>
                </a:schemeClr>
              </a:solidFill>
              <a:latin typeface="Bahnschrift" panose="020B0502040204020203" pitchFamily="34" charset="0"/>
            </a:endParaRPr>
          </a:p>
        </p:txBody>
      </p:sp>
      <p:sp>
        <p:nvSpPr>
          <p:cNvPr id="4" name="Title 1">
            <a:extLst>
              <a:ext uri="{FF2B5EF4-FFF2-40B4-BE49-F238E27FC236}">
                <a16:creationId xmlns:a16="http://schemas.microsoft.com/office/drawing/2014/main" id="{85DD27AF-32C2-7DA4-EB94-C7B8A37077BF}"/>
              </a:ext>
            </a:extLst>
          </p:cNvPr>
          <p:cNvSpPr txBox="1">
            <a:spLocks/>
          </p:cNvSpPr>
          <p:nvPr/>
        </p:nvSpPr>
        <p:spPr>
          <a:xfrm>
            <a:off x="803868" y="4741737"/>
            <a:ext cx="8890995" cy="1468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latin typeface="Bahnschrift" panose="020B0502040204020203" pitchFamily="34" charset="0"/>
              </a:rPr>
              <a:t>GUIDE BY : - DHAVAL B SHAH</a:t>
            </a:r>
          </a:p>
          <a:p>
            <a:pPr algn="l"/>
            <a:r>
              <a:rPr lang="en-US" sz="3600" b="1" dirty="0">
                <a:latin typeface="Bahnschrift" panose="020B0502040204020203" pitchFamily="34" charset="0"/>
              </a:rPr>
              <a:t>CO GUIDE BY : - ABSAR B LAKDAWALA</a:t>
            </a:r>
            <a:endParaRPr lang="en-IN" sz="3600" b="1" dirty="0">
              <a:latin typeface="Bahnschrift" panose="020B0502040204020203" pitchFamily="34" charset="0"/>
            </a:endParaRPr>
          </a:p>
        </p:txBody>
      </p:sp>
      <p:sp>
        <p:nvSpPr>
          <p:cNvPr id="5" name="Text Placeholder 2">
            <a:extLst>
              <a:ext uri="{FF2B5EF4-FFF2-40B4-BE49-F238E27FC236}">
                <a16:creationId xmlns:a16="http://schemas.microsoft.com/office/drawing/2014/main" id="{F68F125A-CE00-39A3-1679-8629C8ABA247}"/>
              </a:ext>
            </a:extLst>
          </p:cNvPr>
          <p:cNvSpPr txBox="1">
            <a:spLocks/>
          </p:cNvSpPr>
          <p:nvPr/>
        </p:nvSpPr>
        <p:spPr>
          <a:xfrm>
            <a:off x="-436563" y="5350137"/>
            <a:ext cx="10131426" cy="86040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en-IN" sz="3200" b="1" dirty="0">
              <a:latin typeface="Bahnschrift" panose="020B0502040204020203" pitchFamily="34" charset="0"/>
            </a:endParaRPr>
          </a:p>
        </p:txBody>
      </p:sp>
    </p:spTree>
    <p:extLst>
      <p:ext uri="{BB962C8B-B14F-4D97-AF65-F5344CB8AC3E}">
        <p14:creationId xmlns:p14="http://schemas.microsoft.com/office/powerpoint/2010/main" val="133005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0F5-9876-BBC2-C1CF-454BDDBB8230}"/>
              </a:ext>
            </a:extLst>
          </p:cNvPr>
          <p:cNvSpPr>
            <a:spLocks noGrp="1"/>
          </p:cNvSpPr>
          <p:nvPr>
            <p:ph type="ctrTitle"/>
          </p:nvPr>
        </p:nvSpPr>
        <p:spPr>
          <a:xfrm>
            <a:off x="2380683" y="668029"/>
            <a:ext cx="7430634" cy="131149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Pending work after  review-ii</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956D5D43-6866-EFDD-0CA4-CEECEEC5F12D}"/>
              </a:ext>
            </a:extLst>
          </p:cNvPr>
          <p:cNvSpPr>
            <a:spLocks noGrp="1"/>
          </p:cNvSpPr>
          <p:nvPr>
            <p:ph type="subTitle" idx="1"/>
          </p:nvPr>
        </p:nvSpPr>
        <p:spPr>
          <a:xfrm>
            <a:off x="2497137" y="2114805"/>
            <a:ext cx="7197726" cy="4567349"/>
          </a:xfrm>
        </p:spPr>
        <p:txBody>
          <a:bodyPr>
            <a:normAutofit/>
          </a:bodyPr>
          <a:lstStyle/>
          <a:p>
            <a:pPr marL="342900" indent="-342900" algn="just">
              <a:buFont typeface="Wingdings" panose="05000000000000000000" pitchFamily="2" charset="2"/>
              <a:buChar char="q"/>
            </a:pPr>
            <a:r>
              <a:rPr lang="en-US" sz="2400" cap="none" dirty="0">
                <a:latin typeface="Georgia" panose="02040502050405020303" pitchFamily="18" charset="0"/>
              </a:rPr>
              <a:t>The code structure and the GUI implication is going on from the last week.</a:t>
            </a:r>
          </a:p>
          <a:p>
            <a:pPr marL="342900" indent="-342900" algn="just">
              <a:buFont typeface="Wingdings" panose="05000000000000000000" pitchFamily="2" charset="2"/>
              <a:buChar char="q"/>
            </a:pPr>
            <a:r>
              <a:rPr lang="en-US" sz="2400" cap="none" dirty="0">
                <a:latin typeface="Georgia" panose="02040502050405020303" pitchFamily="18" charset="0"/>
              </a:rPr>
              <a:t>The survey has been submitted to our guide and has been approved for the further work.</a:t>
            </a:r>
          </a:p>
          <a:p>
            <a:pPr marL="342900" indent="-342900" algn="just">
              <a:buFont typeface="Wingdings" panose="05000000000000000000" pitchFamily="2" charset="2"/>
              <a:buChar char="q"/>
            </a:pPr>
            <a:r>
              <a:rPr lang="en-US" sz="2400" cap="none" dirty="0">
                <a:latin typeface="Georgia" panose="02040502050405020303" pitchFamily="18" charset="0"/>
              </a:rPr>
              <a:t>Within 1-2 weeks the GUI will be prepared.</a:t>
            </a:r>
          </a:p>
          <a:p>
            <a:pPr marL="342900" indent="-342900" algn="just">
              <a:buFont typeface="Wingdings" panose="05000000000000000000" pitchFamily="2" charset="2"/>
              <a:buChar char="q"/>
            </a:pPr>
            <a:r>
              <a:rPr lang="en-US" sz="2400" cap="none" dirty="0">
                <a:latin typeface="Georgia" panose="02040502050405020303" pitchFamily="18" charset="0"/>
              </a:rPr>
              <a:t>After that, the test run will be done on different designs.</a:t>
            </a:r>
          </a:p>
        </p:txBody>
      </p:sp>
    </p:spTree>
    <p:extLst>
      <p:ext uri="{BB962C8B-B14F-4D97-AF65-F5344CB8AC3E}">
        <p14:creationId xmlns:p14="http://schemas.microsoft.com/office/powerpoint/2010/main" val="82074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D4B5-059A-F7FA-F55A-DE62B1310A1E}"/>
              </a:ext>
            </a:extLst>
          </p:cNvPr>
          <p:cNvSpPr>
            <a:spLocks noGrp="1"/>
          </p:cNvSpPr>
          <p:nvPr>
            <p:ph type="ctrTitle"/>
          </p:nvPr>
        </p:nvSpPr>
        <p:spPr>
          <a:xfrm>
            <a:off x="2497137" y="622068"/>
            <a:ext cx="7197726" cy="889465"/>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FLOW OF THE PRESENTATION</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2A905FDE-BFCD-43DA-3BF5-B862EB432700}"/>
              </a:ext>
            </a:extLst>
          </p:cNvPr>
          <p:cNvSpPr>
            <a:spLocks noGrp="1"/>
          </p:cNvSpPr>
          <p:nvPr>
            <p:ph type="subTitle" idx="1"/>
          </p:nvPr>
        </p:nvSpPr>
        <p:spPr>
          <a:xfrm>
            <a:off x="2430026" y="1672677"/>
            <a:ext cx="7331948" cy="4486963"/>
          </a:xfrm>
        </p:spPr>
        <p:txBody>
          <a:bodyPr>
            <a:normAutofit/>
          </a:bodyPr>
          <a:lstStyle/>
          <a:p>
            <a:pPr marL="514350" indent="-514350" algn="l">
              <a:buFont typeface="+mj-lt"/>
              <a:buAutoNum type="arabicPeriod"/>
            </a:pPr>
            <a:r>
              <a:rPr lang="en-US" sz="2800" dirty="0">
                <a:latin typeface="Bahnschrift SemiBold" panose="020B0502040204020203" pitchFamily="34" charset="0"/>
              </a:rPr>
              <a:t>Introduction</a:t>
            </a:r>
          </a:p>
          <a:p>
            <a:pPr marL="514350" indent="-514350" algn="l">
              <a:buFont typeface="+mj-lt"/>
              <a:buAutoNum type="arabicPeriod"/>
            </a:pPr>
            <a:r>
              <a:rPr lang="en-US" sz="2800" dirty="0">
                <a:latin typeface="Bahnschrift SemiBold" panose="020B0502040204020203" pitchFamily="34" charset="0"/>
              </a:rPr>
              <a:t>Need for the pressure vessel</a:t>
            </a:r>
          </a:p>
          <a:p>
            <a:pPr marL="514350" indent="-514350" algn="l">
              <a:buFont typeface="+mj-lt"/>
              <a:buAutoNum type="arabicPeriod"/>
            </a:pPr>
            <a:r>
              <a:rPr lang="en-US" sz="2800" dirty="0">
                <a:latin typeface="Bahnschrift SemiBold" panose="020B0502040204020203" pitchFamily="34" charset="0"/>
              </a:rPr>
              <a:t>Requirement for developing of gui</a:t>
            </a:r>
          </a:p>
          <a:p>
            <a:pPr marL="514350" indent="-514350" algn="l">
              <a:buFont typeface="+mj-lt"/>
              <a:buAutoNum type="arabicPeriod"/>
            </a:pPr>
            <a:r>
              <a:rPr lang="en-US" sz="2800" dirty="0">
                <a:latin typeface="Bahnschrift SemiBold" panose="020B0502040204020203" pitchFamily="34" charset="0"/>
              </a:rPr>
              <a:t>Features included in gui</a:t>
            </a:r>
          </a:p>
          <a:p>
            <a:pPr marL="514350" indent="-514350" algn="l">
              <a:buFont typeface="+mj-lt"/>
              <a:buAutoNum type="arabicPeriod"/>
            </a:pPr>
            <a:r>
              <a:rPr lang="en-US" sz="2800" dirty="0">
                <a:latin typeface="Bahnschrift SemiBold" panose="020B0502040204020203" pitchFamily="34" charset="0"/>
              </a:rPr>
              <a:t>Study done till review-1</a:t>
            </a:r>
          </a:p>
        </p:txBody>
      </p:sp>
    </p:spTree>
    <p:extLst>
      <p:ext uri="{BB962C8B-B14F-4D97-AF65-F5344CB8AC3E}">
        <p14:creationId xmlns:p14="http://schemas.microsoft.com/office/powerpoint/2010/main" val="362229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6686-E7BE-5B98-A440-7AC7CBF69322}"/>
              </a:ext>
            </a:extLst>
          </p:cNvPr>
          <p:cNvSpPr>
            <a:spLocks noGrp="1"/>
          </p:cNvSpPr>
          <p:nvPr>
            <p:ph type="ctrTitle"/>
          </p:nvPr>
        </p:nvSpPr>
        <p:spPr>
          <a:xfrm>
            <a:off x="2497137" y="577594"/>
            <a:ext cx="7197726" cy="113062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introduction</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B36FFB5C-0257-801C-A8CE-19D317407C85}"/>
              </a:ext>
            </a:extLst>
          </p:cNvPr>
          <p:cNvSpPr>
            <a:spLocks noGrp="1"/>
          </p:cNvSpPr>
          <p:nvPr>
            <p:ph type="subTitle" idx="1"/>
          </p:nvPr>
        </p:nvSpPr>
        <p:spPr>
          <a:xfrm>
            <a:off x="2580752" y="2023533"/>
            <a:ext cx="7030497" cy="4477751"/>
          </a:xfrm>
        </p:spPr>
        <p:txBody>
          <a:bodyPr>
            <a:normAutofit/>
          </a:bodyPr>
          <a:lstStyle/>
          <a:p>
            <a:pPr marL="342900" indent="-342900" algn="just">
              <a:buFont typeface="Wingdings" panose="05000000000000000000" pitchFamily="2" charset="2"/>
              <a:buChar char="Ø"/>
            </a:pPr>
            <a:r>
              <a:rPr lang="en-US" sz="2400" cap="none" dirty="0">
                <a:latin typeface="Georgia" panose="02040502050405020303" pitchFamily="18" charset="0"/>
              </a:rPr>
              <a:t>The pressure vessel is the container design to hold gases and liquid at a pressure different from the ambient pressure.</a:t>
            </a:r>
          </a:p>
          <a:p>
            <a:pPr marL="342900" indent="-342900" algn="just">
              <a:buFont typeface="Wingdings" panose="05000000000000000000" pitchFamily="2" charset="2"/>
              <a:buChar char="Ø"/>
            </a:pPr>
            <a:r>
              <a:rPr lang="en-US" sz="2400" cap="none" dirty="0">
                <a:latin typeface="Georgia" panose="02040502050405020303" pitchFamily="18" charset="0"/>
              </a:rPr>
              <a:t>Pressure vessel is designed to operate at a pressure above 15 P.S.I.G.</a:t>
            </a:r>
          </a:p>
          <a:p>
            <a:pPr marL="342900" indent="-342900" algn="just">
              <a:buFont typeface="Wingdings" panose="05000000000000000000" pitchFamily="2" charset="2"/>
              <a:buChar char="Ø"/>
            </a:pPr>
            <a:r>
              <a:rPr lang="en-US" sz="2400" cap="none" dirty="0">
                <a:latin typeface="Georgia" panose="02040502050405020303" pitchFamily="18" charset="0"/>
              </a:rPr>
              <a:t>They are mainly used to control and maintain constant pressure  in the water distribution system. </a:t>
            </a:r>
            <a:endParaRPr lang="en-IN" sz="2400" cap="none" dirty="0">
              <a:latin typeface="Georgia" panose="02040502050405020303" pitchFamily="18" charset="0"/>
            </a:endParaRPr>
          </a:p>
        </p:txBody>
      </p:sp>
    </p:spTree>
    <p:extLst>
      <p:ext uri="{BB962C8B-B14F-4D97-AF65-F5344CB8AC3E}">
        <p14:creationId xmlns:p14="http://schemas.microsoft.com/office/powerpoint/2010/main" val="207236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979B-0453-2B12-2A12-413BFB00B811}"/>
              </a:ext>
            </a:extLst>
          </p:cNvPr>
          <p:cNvSpPr>
            <a:spLocks noGrp="1"/>
          </p:cNvSpPr>
          <p:nvPr>
            <p:ph type="ctrTitle"/>
          </p:nvPr>
        </p:nvSpPr>
        <p:spPr>
          <a:xfrm>
            <a:off x="2497137" y="547450"/>
            <a:ext cx="7197726" cy="101004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CONTIUNES…</a:t>
            </a:r>
            <a:endParaRPr lang="en-IN" sz="3600" b="1" dirty="0">
              <a:solidFill>
                <a:schemeClr val="accent6">
                  <a:lumMod val="60000"/>
                  <a:lumOff val="40000"/>
                </a:schemeClr>
              </a:solidFill>
              <a:latin typeface="Bahnschrift" panose="020B0502040204020203" pitchFamily="34" charset="0"/>
            </a:endParaRPr>
          </a:p>
        </p:txBody>
      </p:sp>
      <p:sp>
        <p:nvSpPr>
          <p:cNvPr id="4" name="Subtitle 3">
            <a:extLst>
              <a:ext uri="{FF2B5EF4-FFF2-40B4-BE49-F238E27FC236}">
                <a16:creationId xmlns:a16="http://schemas.microsoft.com/office/drawing/2014/main" id="{C92B8C4E-AB0D-597C-830B-01D67D4C4C86}"/>
              </a:ext>
            </a:extLst>
          </p:cNvPr>
          <p:cNvSpPr>
            <a:spLocks noGrp="1"/>
          </p:cNvSpPr>
          <p:nvPr>
            <p:ph type="subTitle" idx="1"/>
          </p:nvPr>
        </p:nvSpPr>
        <p:spPr>
          <a:xfrm>
            <a:off x="1694823" y="1557496"/>
            <a:ext cx="8802355" cy="4983981"/>
          </a:xfrm>
        </p:spPr>
        <p:txBody>
          <a:bodyPr>
            <a:normAutofit/>
          </a:bodyPr>
          <a:lstStyle/>
          <a:p>
            <a:pPr marL="342900" indent="-342900" algn="just">
              <a:buFont typeface="Wingdings" panose="05000000000000000000" pitchFamily="2" charset="2"/>
              <a:buChar char="Ø"/>
            </a:pPr>
            <a:r>
              <a:rPr lang="en-US" sz="2400" cap="none" dirty="0">
                <a:latin typeface="Georgia" panose="02040502050405020303" pitchFamily="18" charset="0"/>
              </a:rPr>
              <a:t>They are also used in chemical, petrochemical, pharmaceutical, oil and fuel, food and beverages industry as well as in heating and cooling systems.</a:t>
            </a:r>
          </a:p>
          <a:p>
            <a:pPr marL="342900" indent="-342900" algn="l">
              <a:buFont typeface="Wingdings" panose="05000000000000000000" pitchFamily="2" charset="2"/>
              <a:buChar char="Ø"/>
            </a:pPr>
            <a:endParaRPr lang="en-IN" sz="2400" cap="none" dirty="0">
              <a:latin typeface="Georgia" panose="02040502050405020303" pitchFamily="18" charset="0"/>
            </a:endParaRPr>
          </a:p>
        </p:txBody>
      </p:sp>
      <p:pic>
        <p:nvPicPr>
          <p:cNvPr id="5" name="Picture 2" descr="Types of Pressure Vessels Used in the Oil &amp; Gas Industry">
            <a:extLst>
              <a:ext uri="{FF2B5EF4-FFF2-40B4-BE49-F238E27FC236}">
                <a16:creationId xmlns:a16="http://schemas.microsoft.com/office/drawing/2014/main" id="{5FD99EB4-4788-DE56-6F38-84CF919AE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36" y="3299158"/>
            <a:ext cx="3696747" cy="27298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Pressure Tanks: Types, Applications, Benefits and Things to Consider">
            <a:extLst>
              <a:ext uri="{FF2B5EF4-FFF2-40B4-BE49-F238E27FC236}">
                <a16:creationId xmlns:a16="http://schemas.microsoft.com/office/drawing/2014/main" id="{A4BB4C9A-E2BD-6495-6D10-10895BA17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894" y="3299158"/>
            <a:ext cx="4149970" cy="272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9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0F5-9876-BBC2-C1CF-454BDDBB8230}"/>
              </a:ext>
            </a:extLst>
          </p:cNvPr>
          <p:cNvSpPr>
            <a:spLocks noGrp="1"/>
          </p:cNvSpPr>
          <p:nvPr>
            <p:ph type="ctrTitle"/>
          </p:nvPr>
        </p:nvSpPr>
        <p:spPr>
          <a:xfrm>
            <a:off x="2497137" y="668029"/>
            <a:ext cx="7197726" cy="131149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Need for pressure vessel</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956D5D43-6866-EFDD-0CA4-CEECEEC5F12D}"/>
              </a:ext>
            </a:extLst>
          </p:cNvPr>
          <p:cNvSpPr>
            <a:spLocks noGrp="1"/>
          </p:cNvSpPr>
          <p:nvPr>
            <p:ph type="subTitle" idx="1"/>
          </p:nvPr>
        </p:nvSpPr>
        <p:spPr>
          <a:xfrm>
            <a:off x="2497137" y="2114805"/>
            <a:ext cx="7197726" cy="4567349"/>
          </a:xfrm>
        </p:spPr>
        <p:txBody>
          <a:bodyPr>
            <a:normAutofit/>
          </a:bodyPr>
          <a:lstStyle/>
          <a:p>
            <a:pPr marL="342900" indent="-342900" algn="just">
              <a:buFont typeface="Wingdings" panose="05000000000000000000" pitchFamily="2" charset="2"/>
              <a:buChar char="§"/>
            </a:pPr>
            <a:r>
              <a:rPr lang="en-US" sz="2400" cap="none" dirty="0">
                <a:latin typeface="Georgia" panose="02040502050405020303" pitchFamily="18" charset="0"/>
              </a:rPr>
              <a:t>The main function is to maintain and balance constant pressure in water distribution system , so by balancing it the rapid wear is avoided.</a:t>
            </a:r>
          </a:p>
          <a:p>
            <a:pPr marL="342900" indent="-342900" algn="just">
              <a:buFont typeface="Wingdings" panose="05000000000000000000" pitchFamily="2" charset="2"/>
              <a:buChar char="§"/>
            </a:pPr>
            <a:r>
              <a:rPr lang="en-US" sz="2400" cap="none" dirty="0">
                <a:latin typeface="Georgia" panose="02040502050405020303" pitchFamily="18" charset="0"/>
              </a:rPr>
              <a:t>For the toxic and non toxic liquids produce by different industries, the pressure vessels are used as they are carefully fabricated.</a:t>
            </a:r>
          </a:p>
          <a:p>
            <a:pPr marL="342900" indent="-342900" algn="just">
              <a:buFont typeface="Wingdings" panose="05000000000000000000" pitchFamily="2" charset="2"/>
              <a:buChar char="§"/>
            </a:pPr>
            <a:r>
              <a:rPr lang="en-US" sz="2400" cap="none" dirty="0">
                <a:latin typeface="Georgia" panose="02040502050405020303" pitchFamily="18" charset="0"/>
              </a:rPr>
              <a:t>The pressure vessel are developed according to the ASME Standards and their regulations, so that industries can work safely as well as under protocols of the government.</a:t>
            </a:r>
          </a:p>
        </p:txBody>
      </p:sp>
    </p:spTree>
    <p:extLst>
      <p:ext uri="{BB962C8B-B14F-4D97-AF65-F5344CB8AC3E}">
        <p14:creationId xmlns:p14="http://schemas.microsoft.com/office/powerpoint/2010/main" val="24654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0F5-9876-BBC2-C1CF-454BDDBB8230}"/>
              </a:ext>
            </a:extLst>
          </p:cNvPr>
          <p:cNvSpPr>
            <a:spLocks noGrp="1"/>
          </p:cNvSpPr>
          <p:nvPr>
            <p:ph type="ctrTitle"/>
          </p:nvPr>
        </p:nvSpPr>
        <p:spPr>
          <a:xfrm>
            <a:off x="2497137" y="668029"/>
            <a:ext cx="7197726" cy="131149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requirement for developing GUI</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956D5D43-6866-EFDD-0CA4-CEECEEC5F12D}"/>
              </a:ext>
            </a:extLst>
          </p:cNvPr>
          <p:cNvSpPr>
            <a:spLocks noGrp="1"/>
          </p:cNvSpPr>
          <p:nvPr>
            <p:ph type="subTitle" idx="1"/>
          </p:nvPr>
        </p:nvSpPr>
        <p:spPr>
          <a:xfrm>
            <a:off x="2497137" y="2114805"/>
            <a:ext cx="7197726" cy="4567349"/>
          </a:xfrm>
        </p:spPr>
        <p:txBody>
          <a:bodyPr>
            <a:normAutofit/>
          </a:bodyPr>
          <a:lstStyle/>
          <a:p>
            <a:pPr marL="342900" indent="-342900" algn="just">
              <a:buFont typeface="Arial" panose="020B0604020202020204" pitchFamily="34" charset="0"/>
              <a:buChar char="•"/>
            </a:pPr>
            <a:r>
              <a:rPr lang="en-US" sz="2400" b="0" i="0" cap="none" dirty="0">
                <a:effectLst/>
                <a:latin typeface="Georgia" panose="02040502050405020303" pitchFamily="18" charset="0"/>
              </a:rPr>
              <a:t>A graphical user interface (GUI) that helps visually understand of the thermal and mechanical design of pressure vessel depending on the pressure, the wind load, the seismic load and fluid level is adequate to accomplish the task with partial ease and for better learn experience. </a:t>
            </a:r>
          </a:p>
          <a:p>
            <a:pPr marL="342900" indent="-342900" algn="just">
              <a:buFont typeface="Arial" panose="020B0604020202020204" pitchFamily="34" charset="0"/>
              <a:buChar char="•"/>
            </a:pPr>
            <a:r>
              <a:rPr lang="en-US" sz="2400" cap="none" dirty="0">
                <a:latin typeface="Georgia" panose="02040502050405020303" pitchFamily="18" charset="0"/>
              </a:rPr>
              <a:t>GUI helps us to get better understanding regarding the pressure vessel design as well as it helps in cost cutting and saves time for the industry which can be use in other beneficiary works.</a:t>
            </a:r>
          </a:p>
        </p:txBody>
      </p:sp>
    </p:spTree>
    <p:extLst>
      <p:ext uri="{BB962C8B-B14F-4D97-AF65-F5344CB8AC3E}">
        <p14:creationId xmlns:p14="http://schemas.microsoft.com/office/powerpoint/2010/main" val="355819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V Elite - Pressure Vessel Design and Analysis Software">
            <a:extLst>
              <a:ext uri="{FF2B5EF4-FFF2-40B4-BE49-F238E27FC236}">
                <a16:creationId xmlns:a16="http://schemas.microsoft.com/office/drawing/2014/main" id="{07FD7479-CB3C-6611-0A19-8D8F8E51C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760" y="426680"/>
            <a:ext cx="8158480" cy="600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06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0F5-9876-BBC2-C1CF-454BDDBB8230}"/>
              </a:ext>
            </a:extLst>
          </p:cNvPr>
          <p:cNvSpPr>
            <a:spLocks noGrp="1"/>
          </p:cNvSpPr>
          <p:nvPr>
            <p:ph type="ctrTitle"/>
          </p:nvPr>
        </p:nvSpPr>
        <p:spPr>
          <a:xfrm>
            <a:off x="2497137" y="668029"/>
            <a:ext cx="7197726" cy="131149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Features included in gui</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956D5D43-6866-EFDD-0CA4-CEECEEC5F12D}"/>
              </a:ext>
            </a:extLst>
          </p:cNvPr>
          <p:cNvSpPr>
            <a:spLocks noGrp="1"/>
          </p:cNvSpPr>
          <p:nvPr>
            <p:ph type="subTitle" idx="1"/>
          </p:nvPr>
        </p:nvSpPr>
        <p:spPr>
          <a:xfrm>
            <a:off x="2497137" y="2114805"/>
            <a:ext cx="7197726" cy="4567349"/>
          </a:xfrm>
        </p:spPr>
        <p:txBody>
          <a:bodyPr>
            <a:normAutofit/>
          </a:bodyPr>
          <a:lstStyle/>
          <a:p>
            <a:pPr marL="457200" indent="-457200" algn="just">
              <a:buFont typeface="+mj-lt"/>
              <a:buAutoNum type="arabicParenR"/>
            </a:pPr>
            <a:r>
              <a:rPr lang="en-US" sz="2400" cap="none" dirty="0">
                <a:latin typeface="Georgia" panose="02040502050405020303" pitchFamily="18" charset="0"/>
              </a:rPr>
              <a:t>Thickness</a:t>
            </a:r>
          </a:p>
          <a:p>
            <a:pPr marL="457200" indent="-457200" algn="just">
              <a:buFont typeface="+mj-lt"/>
              <a:buAutoNum type="arabicParenR"/>
            </a:pPr>
            <a:r>
              <a:rPr lang="en-US" sz="2400" cap="none" dirty="0">
                <a:latin typeface="Georgia" panose="02040502050405020303" pitchFamily="18" charset="0"/>
              </a:rPr>
              <a:t>Internal Pressure</a:t>
            </a:r>
          </a:p>
          <a:p>
            <a:pPr marL="457200" indent="-457200" algn="just">
              <a:buFont typeface="+mj-lt"/>
              <a:buAutoNum type="arabicParenR"/>
            </a:pPr>
            <a:r>
              <a:rPr lang="en-US" sz="2400" cap="none" dirty="0">
                <a:latin typeface="Georgia" panose="02040502050405020303" pitchFamily="18" charset="0"/>
              </a:rPr>
              <a:t>External Pressure</a:t>
            </a:r>
          </a:p>
          <a:p>
            <a:pPr marL="457200" indent="-457200" algn="just">
              <a:buFont typeface="+mj-lt"/>
              <a:buAutoNum type="arabicParenR"/>
            </a:pPr>
            <a:r>
              <a:rPr lang="en-US" sz="2400" cap="none" dirty="0">
                <a:latin typeface="Georgia" panose="02040502050405020303" pitchFamily="18" charset="0"/>
              </a:rPr>
              <a:t>Saddle support</a:t>
            </a:r>
          </a:p>
          <a:p>
            <a:pPr marL="457200" indent="-457200" algn="just">
              <a:buFont typeface="+mj-lt"/>
              <a:buAutoNum type="arabicParenR"/>
            </a:pPr>
            <a:r>
              <a:rPr lang="en-US" sz="2400" cap="none" dirty="0">
                <a:latin typeface="Georgia" panose="02040502050405020303" pitchFamily="18" charset="0"/>
              </a:rPr>
              <a:t>Seismic &amp; Wind load design</a:t>
            </a:r>
          </a:p>
        </p:txBody>
      </p:sp>
    </p:spTree>
    <p:extLst>
      <p:ext uri="{BB962C8B-B14F-4D97-AF65-F5344CB8AC3E}">
        <p14:creationId xmlns:p14="http://schemas.microsoft.com/office/powerpoint/2010/main" val="386250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0F5-9876-BBC2-C1CF-454BDDBB8230}"/>
              </a:ext>
            </a:extLst>
          </p:cNvPr>
          <p:cNvSpPr>
            <a:spLocks noGrp="1"/>
          </p:cNvSpPr>
          <p:nvPr>
            <p:ph type="ctrTitle"/>
          </p:nvPr>
        </p:nvSpPr>
        <p:spPr>
          <a:xfrm>
            <a:off x="2497137" y="668029"/>
            <a:ext cx="7197726" cy="1311496"/>
          </a:xfrm>
        </p:spPr>
        <p:txBody>
          <a:bodyPr>
            <a:normAutofit/>
          </a:bodyPr>
          <a:lstStyle/>
          <a:p>
            <a:pPr algn="ctr"/>
            <a:r>
              <a:rPr lang="en-US" sz="3600" b="1" dirty="0">
                <a:solidFill>
                  <a:schemeClr val="accent6">
                    <a:lumMod val="60000"/>
                    <a:lumOff val="40000"/>
                  </a:schemeClr>
                </a:solidFill>
                <a:latin typeface="Bahnschrift" panose="020B0502040204020203" pitchFamily="34" charset="0"/>
              </a:rPr>
              <a:t>Work done till review-</a:t>
            </a:r>
            <a:r>
              <a:rPr lang="en-US" sz="3600" b="1" dirty="0" err="1">
                <a:solidFill>
                  <a:schemeClr val="accent6">
                    <a:lumMod val="60000"/>
                    <a:lumOff val="40000"/>
                  </a:schemeClr>
                </a:solidFill>
                <a:latin typeface="Bahnschrift" panose="020B0502040204020203" pitchFamily="34" charset="0"/>
              </a:rPr>
              <a:t>i</a:t>
            </a:r>
            <a:endParaRPr lang="en-IN" sz="3600" b="1" dirty="0">
              <a:solidFill>
                <a:schemeClr val="accent6">
                  <a:lumMod val="60000"/>
                  <a:lumOff val="40000"/>
                </a:schemeClr>
              </a:solidFill>
              <a:latin typeface="Bahnschrift" panose="020B0502040204020203" pitchFamily="34" charset="0"/>
            </a:endParaRPr>
          </a:p>
        </p:txBody>
      </p:sp>
      <p:sp>
        <p:nvSpPr>
          <p:cNvPr id="3" name="Subtitle 2">
            <a:extLst>
              <a:ext uri="{FF2B5EF4-FFF2-40B4-BE49-F238E27FC236}">
                <a16:creationId xmlns:a16="http://schemas.microsoft.com/office/drawing/2014/main" id="{956D5D43-6866-EFDD-0CA4-CEECEEC5F12D}"/>
              </a:ext>
            </a:extLst>
          </p:cNvPr>
          <p:cNvSpPr>
            <a:spLocks noGrp="1"/>
          </p:cNvSpPr>
          <p:nvPr>
            <p:ph type="subTitle" idx="1"/>
          </p:nvPr>
        </p:nvSpPr>
        <p:spPr>
          <a:xfrm>
            <a:off x="2497137" y="2114805"/>
            <a:ext cx="7197726" cy="4567349"/>
          </a:xfrm>
        </p:spPr>
        <p:txBody>
          <a:bodyPr>
            <a:normAutofit/>
          </a:bodyPr>
          <a:lstStyle/>
          <a:p>
            <a:pPr marL="342900" indent="-342900" algn="just">
              <a:buFont typeface="Courier New" panose="02070309020205020404" pitchFamily="49" charset="0"/>
              <a:buChar char="o"/>
            </a:pPr>
            <a:r>
              <a:rPr lang="en-US" sz="2400" cap="none" dirty="0">
                <a:latin typeface="Georgia" panose="02040502050405020303" pitchFamily="18" charset="0"/>
              </a:rPr>
              <a:t>The GUI for the pressure vessel needs a lot of work as well as a lot of study before entering into the code structure and its interface.</a:t>
            </a:r>
          </a:p>
          <a:p>
            <a:pPr marL="342900" indent="-342900" algn="just">
              <a:buFont typeface="Courier New" panose="02070309020205020404" pitchFamily="49" charset="0"/>
              <a:buChar char="o"/>
            </a:pPr>
            <a:r>
              <a:rPr lang="en-US" sz="2400" cap="none" dirty="0">
                <a:latin typeface="Georgia" panose="02040502050405020303" pitchFamily="18" charset="0"/>
              </a:rPr>
              <a:t>The study includes the ASME standards and its survey.</a:t>
            </a:r>
          </a:p>
          <a:p>
            <a:pPr marL="342900" indent="-342900" algn="just">
              <a:buFont typeface="Courier New" panose="02070309020205020404" pitchFamily="49" charset="0"/>
              <a:buChar char="o"/>
            </a:pPr>
            <a:r>
              <a:rPr lang="en-US" sz="2400" cap="none" dirty="0">
                <a:latin typeface="Georgia" panose="02040502050405020303" pitchFamily="18" charset="0"/>
              </a:rPr>
              <a:t>The study is done on:</a:t>
            </a:r>
          </a:p>
          <a:p>
            <a:pPr marL="514350" indent="-514350" algn="just">
              <a:buFont typeface="+mj-lt"/>
              <a:buAutoNum type="romanLcPeriod"/>
            </a:pPr>
            <a:r>
              <a:rPr lang="en-US" sz="2400" cap="none" dirty="0">
                <a:latin typeface="Georgia" panose="02040502050405020303" pitchFamily="18" charset="0"/>
              </a:rPr>
              <a:t>ASME Section VIII Division I UG section</a:t>
            </a:r>
          </a:p>
          <a:p>
            <a:pPr marL="514350" indent="-514350" algn="just">
              <a:buFont typeface="+mj-lt"/>
              <a:buAutoNum type="romanLcPeriod"/>
            </a:pPr>
            <a:r>
              <a:rPr lang="en-US" sz="2400" cap="none" dirty="0">
                <a:latin typeface="Georgia" panose="02040502050405020303" pitchFamily="18" charset="0"/>
              </a:rPr>
              <a:t>ASME Section II Part D Customary and Metric</a:t>
            </a:r>
          </a:p>
          <a:p>
            <a:pPr marL="342900" indent="-342900" algn="just">
              <a:buFont typeface="Courier New" panose="02070309020205020404" pitchFamily="49" charset="0"/>
              <a:buChar char="o"/>
            </a:pPr>
            <a:r>
              <a:rPr lang="en-US" sz="2400" cap="none" dirty="0">
                <a:latin typeface="Georgia" panose="02040502050405020303" pitchFamily="18" charset="0"/>
              </a:rPr>
              <a:t>The literature survey is done from the book by Dennis Moss on Pressure vessel design.</a:t>
            </a:r>
          </a:p>
          <a:p>
            <a:pPr algn="just"/>
            <a:endParaRPr lang="en-US" sz="2400" cap="none" dirty="0">
              <a:latin typeface="Georgia" panose="02040502050405020303" pitchFamily="18" charset="0"/>
            </a:endParaRPr>
          </a:p>
        </p:txBody>
      </p:sp>
    </p:spTree>
    <p:extLst>
      <p:ext uri="{BB962C8B-B14F-4D97-AF65-F5344CB8AC3E}">
        <p14:creationId xmlns:p14="http://schemas.microsoft.com/office/powerpoint/2010/main" val="3077609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83</TotalTime>
  <Words>455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Bahnschrift SemiBold</vt:lpstr>
      <vt:lpstr>Calibri</vt:lpstr>
      <vt:lpstr>Calibri Light</vt:lpstr>
      <vt:lpstr>Courier New</vt:lpstr>
      <vt:lpstr>Georgia</vt:lpstr>
      <vt:lpstr>Wingdings</vt:lpstr>
      <vt:lpstr>Celestial</vt:lpstr>
      <vt:lpstr>GUI FOR  PRESSURE VESSEL DESIGN</vt:lpstr>
      <vt:lpstr>FLOW OF THE PRESENTATION</vt:lpstr>
      <vt:lpstr>introduction</vt:lpstr>
      <vt:lpstr>CONTIUNES…</vt:lpstr>
      <vt:lpstr>Need for pressure vessel</vt:lpstr>
      <vt:lpstr>requirement for developing GUI</vt:lpstr>
      <vt:lpstr>PowerPoint Presentation</vt:lpstr>
      <vt:lpstr>Features included in gui</vt:lpstr>
      <vt:lpstr>Work done till review-i</vt:lpstr>
      <vt:lpstr>Pending work after  review-ii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FOR  PRESSURE VESSEL DESIGN</dc:title>
  <dc:creator>Anal Patel</dc:creator>
  <cp:lastModifiedBy>Avadh Patel</cp:lastModifiedBy>
  <cp:revision>4</cp:revision>
  <dcterms:created xsi:type="dcterms:W3CDTF">2022-11-09T01:54:56Z</dcterms:created>
  <dcterms:modified xsi:type="dcterms:W3CDTF">2022-11-16T06:46:42Z</dcterms:modified>
</cp:coreProperties>
</file>