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Roboto"/>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Roboto-regular.fntdata"/><Relationship Id="rId21" Type="http://schemas.openxmlformats.org/officeDocument/2006/relationships/font" Target="fonts/Raleway-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oboto-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6645cad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6645cad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6645cada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6645cada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d1efe343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d1efe343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d1efe343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d1efe343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d1efe343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d1efe343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d1efe343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d1efe343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d1efe343e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d1efe343e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6645cada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6645cada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d1efe343e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fd1efe343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6645cada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6645cada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2fa1f4e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2fa1f4e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pro.hw.ac.uk/radiate/" TargetMode="External"/><Relationship Id="rId4" Type="http://schemas.openxmlformats.org/officeDocument/2006/relationships/hyperlink" Target="https://www.sae.org/publications/technical-papers/content/2019-01-0684/" TargetMode="External"/><Relationship Id="rId5" Type="http://schemas.openxmlformats.org/officeDocument/2006/relationships/hyperlink" Target="https://www.semanticscholar.org/paper/Automotive-LiDAR-performance-verification-in-fog-Kutila-Pyykonen/3ee48b297f3c590bf1523243df39c7d503982d73" TargetMode="External"/><Relationship Id="rId6" Type="http://schemas.openxmlformats.org/officeDocument/2006/relationships/hyperlink" Target="https://ieeexplore.ieee.org/document/6089128" TargetMode="External"/><Relationship Id="rId7" Type="http://schemas.openxmlformats.org/officeDocument/2006/relationships/hyperlink" Target="http://xyzhang.ucsd.edu/papers/Kun.Qian_CVPR21_MVDNet.pdf" TargetMode="External"/><Relationship Id="rId8" Type="http://schemas.openxmlformats.org/officeDocument/2006/relationships/hyperlink" Target="https://jacobsschool.ucsd.edu/news/release?id=316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7.png"/><Relationship Id="rId7"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Lane Detection in Adverse Weather Conditions</a:t>
            </a:r>
            <a:endParaRPr/>
          </a:p>
        </p:txBody>
      </p:sp>
      <p:sp>
        <p:nvSpPr>
          <p:cNvPr id="87" name="Google Shape;87;p13"/>
          <p:cNvSpPr txBox="1"/>
          <p:nvPr>
            <p:ph idx="1" type="subTitle"/>
          </p:nvPr>
        </p:nvSpPr>
        <p:spPr>
          <a:xfrm>
            <a:off x="729625" y="2987150"/>
            <a:ext cx="7688100" cy="2156400"/>
          </a:xfrm>
          <a:prstGeom prst="rect">
            <a:avLst/>
          </a:prstGeom>
        </p:spPr>
        <p:txBody>
          <a:bodyPr anchorCtr="0" anchor="t" bIns="91425" lIns="91425" spcFirstLastPara="1" rIns="91425" wrap="square" tIns="91425">
            <a:normAutofit fontScale="85000" lnSpcReduction="20000"/>
          </a:bodyPr>
          <a:lstStyle/>
          <a:p>
            <a:pPr indent="-314960" lvl="0" marL="457200" rtl="0" algn="l">
              <a:spcBef>
                <a:spcPts val="0"/>
              </a:spcBef>
              <a:spcAft>
                <a:spcPts val="0"/>
              </a:spcAft>
              <a:buSzPct val="100000"/>
              <a:buChar char="-"/>
            </a:pPr>
            <a:r>
              <a:rPr b="1" lang="en"/>
              <a:t>Project Group 23</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Members:</a:t>
            </a:r>
            <a:br>
              <a:rPr lang="en"/>
            </a:br>
            <a:endParaRPr/>
          </a:p>
          <a:p>
            <a:pPr indent="0" lvl="0" marL="457200" rtl="0" algn="l">
              <a:lnSpc>
                <a:spcPct val="115000"/>
              </a:lnSpc>
              <a:spcBef>
                <a:spcPts val="0"/>
              </a:spcBef>
              <a:spcAft>
                <a:spcPts val="0"/>
              </a:spcAft>
              <a:buNone/>
            </a:pPr>
            <a:r>
              <a:rPr lang="en"/>
              <a:t>Avadhut Vijay Talbar</a:t>
            </a:r>
            <a:endParaRPr/>
          </a:p>
          <a:p>
            <a:pPr indent="0" lvl="0" marL="457200" rtl="0" algn="l">
              <a:lnSpc>
                <a:spcPct val="115000"/>
              </a:lnSpc>
              <a:spcBef>
                <a:spcPts val="0"/>
              </a:spcBef>
              <a:spcAft>
                <a:spcPts val="0"/>
              </a:spcAft>
              <a:buNone/>
            </a:pPr>
            <a:r>
              <a:rPr lang="en"/>
              <a:t>Kunal Gaurang Mehta </a:t>
            </a:r>
            <a:endParaRPr/>
          </a:p>
          <a:p>
            <a:pPr indent="0" lvl="0" marL="457200" marR="0" rtl="0" algn="l">
              <a:lnSpc>
                <a:spcPct val="115000"/>
              </a:lnSpc>
              <a:spcBef>
                <a:spcPts val="0"/>
              </a:spcBef>
              <a:spcAft>
                <a:spcPts val="0"/>
              </a:spcAft>
              <a:buNone/>
            </a:pPr>
            <a:r>
              <a:rPr lang="en"/>
              <a:t>Mohit Shailesh Somaiya</a:t>
            </a:r>
            <a:endParaRPr sz="1050">
              <a:solidFill>
                <a:srgbClr val="2D3B45"/>
              </a:solidFill>
              <a:highlight>
                <a:srgbClr val="FFFFFF"/>
              </a:highlight>
            </a:endParaRPr>
          </a:p>
          <a:p>
            <a:pPr indent="0" lvl="0" marL="457200" marR="0" rtl="0" algn="l">
              <a:lnSpc>
                <a:spcPct val="115000"/>
              </a:lnSpc>
              <a:spcBef>
                <a:spcPts val="0"/>
              </a:spcBef>
              <a:spcAft>
                <a:spcPts val="0"/>
              </a:spcAft>
              <a:buNone/>
            </a:pPr>
            <a:r>
              <a:rPr lang="en"/>
              <a:t>Krishna Eknath Kabra</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444375" y="5998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Deweathring &amp; Image Enhancement</a:t>
            </a:r>
            <a:endParaRPr/>
          </a:p>
          <a:p>
            <a:pPr indent="0" lvl="0" marL="0" rtl="0" algn="l">
              <a:spcBef>
                <a:spcPts val="0"/>
              </a:spcBef>
              <a:spcAft>
                <a:spcPts val="0"/>
              </a:spcAft>
              <a:buNone/>
            </a:pPr>
            <a:r>
              <a:t/>
            </a:r>
            <a:endParaRPr/>
          </a:p>
        </p:txBody>
      </p:sp>
      <p:sp>
        <p:nvSpPr>
          <p:cNvPr id="148" name="Google Shape;148;p22"/>
          <p:cNvSpPr txBox="1"/>
          <p:nvPr>
            <p:ph idx="1" type="body"/>
          </p:nvPr>
        </p:nvSpPr>
        <p:spPr>
          <a:xfrm>
            <a:off x="444375" y="1425300"/>
            <a:ext cx="7973700" cy="340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02124"/>
                </a:solidFill>
                <a:highlight>
                  <a:srgbClr val="FFFFFF"/>
                </a:highlight>
                <a:latin typeface="Roboto"/>
                <a:ea typeface="Roboto"/>
                <a:cs typeface="Roboto"/>
                <a:sym typeface="Roboto"/>
              </a:rPr>
              <a:t>Model based methods use physical models to predict the pattern of image degradation. Physics based methods provide a better output.</a:t>
            </a:r>
            <a:endParaRPr>
              <a:solidFill>
                <a:srgbClr val="202124"/>
              </a:solidFill>
              <a:highlight>
                <a:srgbClr val="FFFFFF"/>
              </a:highlight>
              <a:latin typeface="Roboto"/>
              <a:ea typeface="Roboto"/>
              <a:cs typeface="Roboto"/>
              <a:sym typeface="Roboto"/>
            </a:endParaRPr>
          </a:p>
          <a:p>
            <a:pPr indent="0" lvl="0" marL="0" rtl="0" algn="l">
              <a:spcBef>
                <a:spcPts val="1200"/>
              </a:spcBef>
              <a:spcAft>
                <a:spcPts val="0"/>
              </a:spcAft>
              <a:buNone/>
            </a:pPr>
            <a:r>
              <a:rPr lang="en">
                <a:solidFill>
                  <a:srgbClr val="202124"/>
                </a:solidFill>
                <a:highlight>
                  <a:srgbClr val="FFFFFF"/>
                </a:highlight>
                <a:latin typeface="Roboto"/>
                <a:ea typeface="Roboto"/>
                <a:cs typeface="Roboto"/>
                <a:sym typeface="Roboto"/>
              </a:rPr>
              <a:t>Researchers have treated various poor weather conditions such as haze, fog, rain with separate methods. Few of the methods are:</a:t>
            </a:r>
            <a:endParaRPr>
              <a:solidFill>
                <a:srgbClr val="202124"/>
              </a:solidFill>
              <a:highlight>
                <a:srgbClr val="FFFFFF"/>
              </a:highlight>
              <a:latin typeface="Roboto"/>
              <a:ea typeface="Roboto"/>
              <a:cs typeface="Roboto"/>
              <a:sym typeface="Roboto"/>
            </a:endParaRPr>
          </a:p>
          <a:p>
            <a:pPr indent="-311150" lvl="0" marL="457200" rtl="0" algn="l">
              <a:spcBef>
                <a:spcPts val="1200"/>
              </a:spcBef>
              <a:spcAft>
                <a:spcPts val="0"/>
              </a:spcAft>
              <a:buSzPts val="1300"/>
              <a:buAutoNum type="arabicPeriod"/>
            </a:pPr>
            <a:r>
              <a:rPr lang="en">
                <a:solidFill>
                  <a:srgbClr val="202124"/>
                </a:solidFill>
                <a:highlight>
                  <a:srgbClr val="FFFFFF"/>
                </a:highlight>
                <a:latin typeface="Roboto"/>
                <a:ea typeface="Roboto"/>
                <a:cs typeface="Roboto"/>
                <a:sym typeface="Roboto"/>
              </a:rPr>
              <a:t>De-fog : It uses moving mask technique to correct and enhance image quality. It is assumed that the pixels in a mask have the same scene depth.</a:t>
            </a:r>
            <a:endParaRPr>
              <a:solidFill>
                <a:srgbClr val="202124"/>
              </a:solidFill>
              <a:highlight>
                <a:srgbClr val="FFFFFF"/>
              </a:highlight>
              <a:latin typeface="Roboto"/>
              <a:ea typeface="Roboto"/>
              <a:cs typeface="Roboto"/>
              <a:sym typeface="Roboto"/>
            </a:endParaRPr>
          </a:p>
          <a:p>
            <a:pPr indent="-311150" lvl="0" marL="457200" rtl="0" algn="l">
              <a:spcBef>
                <a:spcPts val="0"/>
              </a:spcBef>
              <a:spcAft>
                <a:spcPts val="0"/>
              </a:spcAft>
              <a:buSzPts val="1300"/>
              <a:buAutoNum type="arabicPeriod"/>
            </a:pPr>
            <a:r>
              <a:rPr lang="en">
                <a:solidFill>
                  <a:srgbClr val="202124"/>
                </a:solidFill>
                <a:highlight>
                  <a:srgbClr val="FFFFFF"/>
                </a:highlight>
                <a:latin typeface="Roboto"/>
                <a:ea typeface="Roboto"/>
                <a:cs typeface="Roboto"/>
                <a:sym typeface="Roboto"/>
              </a:rPr>
              <a:t>De-rain: The visual effects of rain are complex. E.g.: small size, high velocity and spatial distribution. The statistical characteristics of rain and snow are used in this method in order to produce better results.</a:t>
            </a:r>
            <a:endParaRPr>
              <a:solidFill>
                <a:srgbClr val="202124"/>
              </a:solidFill>
              <a:highlight>
                <a:srgbClr val="FFFFFF"/>
              </a:highlight>
              <a:latin typeface="Roboto"/>
              <a:ea typeface="Roboto"/>
              <a:cs typeface="Roboto"/>
              <a:sym typeface="Roboto"/>
            </a:endParaRPr>
          </a:p>
          <a:p>
            <a:pPr indent="-311150" lvl="0" marL="457200" rtl="0" algn="l">
              <a:spcBef>
                <a:spcPts val="0"/>
              </a:spcBef>
              <a:spcAft>
                <a:spcPts val="0"/>
              </a:spcAft>
              <a:buSzPts val="1300"/>
              <a:buAutoNum type="arabicPeriod"/>
            </a:pPr>
            <a:r>
              <a:rPr lang="en">
                <a:solidFill>
                  <a:srgbClr val="202124"/>
                </a:solidFill>
                <a:highlight>
                  <a:srgbClr val="FFFFFF"/>
                </a:highlight>
                <a:latin typeface="Roboto"/>
                <a:ea typeface="Roboto"/>
                <a:cs typeface="Roboto"/>
                <a:sym typeface="Roboto"/>
              </a:rPr>
              <a:t>De-haze: Haze refers to the reduced contrast of image. This method  employes contrast correction technique used in image analysis</a:t>
            </a:r>
            <a:r>
              <a:rPr lang="en"/>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605525" y="593800"/>
            <a:ext cx="7688700" cy="570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54" name="Google Shape;154;p23"/>
          <p:cNvSpPr txBox="1"/>
          <p:nvPr>
            <p:ph idx="1" type="body"/>
          </p:nvPr>
        </p:nvSpPr>
        <p:spPr>
          <a:xfrm>
            <a:off x="396600" y="1375725"/>
            <a:ext cx="8279100" cy="2917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02124"/>
                </a:solidFill>
                <a:highlight>
                  <a:srgbClr val="FFFFFF"/>
                </a:highlight>
                <a:latin typeface="Roboto"/>
                <a:ea typeface="Roboto"/>
                <a:cs typeface="Roboto"/>
                <a:sym typeface="Roboto"/>
              </a:rPr>
              <a:t>As per the analysis, it can be concluded that following solutions  can greatly improvise lane detection in adverse weather conditions:</a:t>
            </a:r>
            <a:endParaRPr>
              <a:solidFill>
                <a:srgbClr val="202124"/>
              </a:solidFill>
              <a:highlight>
                <a:srgbClr val="FFFFFF"/>
              </a:highlight>
              <a:latin typeface="Roboto"/>
              <a:ea typeface="Roboto"/>
              <a:cs typeface="Roboto"/>
              <a:sym typeface="Roboto"/>
            </a:endParaRPr>
          </a:p>
          <a:p>
            <a:pPr indent="0" lvl="0" marL="0" rtl="0" algn="l">
              <a:spcBef>
                <a:spcPts val="1200"/>
              </a:spcBef>
              <a:spcAft>
                <a:spcPts val="0"/>
              </a:spcAft>
              <a:buNone/>
            </a:pPr>
            <a:r>
              <a:rPr lang="en">
                <a:solidFill>
                  <a:srgbClr val="202124"/>
                </a:solidFill>
                <a:highlight>
                  <a:srgbClr val="FFFFFF"/>
                </a:highlight>
                <a:latin typeface="Roboto"/>
                <a:ea typeface="Roboto"/>
                <a:cs typeface="Roboto"/>
                <a:sym typeface="Roboto"/>
              </a:rPr>
              <a:t>1)Training models using data which contains adverse weather data.</a:t>
            </a:r>
            <a:br>
              <a:rPr lang="en">
                <a:solidFill>
                  <a:srgbClr val="202124"/>
                </a:solidFill>
                <a:highlight>
                  <a:srgbClr val="FFFFFF"/>
                </a:highlight>
                <a:latin typeface="Roboto"/>
                <a:ea typeface="Roboto"/>
                <a:cs typeface="Roboto"/>
                <a:sym typeface="Roboto"/>
              </a:rPr>
            </a:br>
            <a:br>
              <a:rPr lang="en">
                <a:solidFill>
                  <a:srgbClr val="202124"/>
                </a:solidFill>
                <a:highlight>
                  <a:srgbClr val="FFFFFF"/>
                </a:highlight>
                <a:latin typeface="Roboto"/>
                <a:ea typeface="Roboto"/>
                <a:cs typeface="Roboto"/>
                <a:sym typeface="Roboto"/>
              </a:rPr>
            </a:br>
            <a:r>
              <a:rPr lang="en">
                <a:solidFill>
                  <a:srgbClr val="202124"/>
                </a:solidFill>
                <a:highlight>
                  <a:srgbClr val="FFFFFF"/>
                </a:highlight>
                <a:latin typeface="Roboto"/>
                <a:ea typeface="Roboto"/>
                <a:cs typeface="Roboto"/>
                <a:sym typeface="Roboto"/>
              </a:rPr>
              <a:t>2) Using LiDAR of higher wavelength(1550nm)  as compared to traditional LiDAR(905nm).</a:t>
            </a:r>
            <a:br>
              <a:rPr lang="en">
                <a:solidFill>
                  <a:srgbClr val="202124"/>
                </a:solidFill>
                <a:highlight>
                  <a:srgbClr val="FFFFFF"/>
                </a:highlight>
                <a:latin typeface="Roboto"/>
                <a:ea typeface="Roboto"/>
                <a:cs typeface="Roboto"/>
                <a:sym typeface="Roboto"/>
              </a:rPr>
            </a:br>
            <a:br>
              <a:rPr lang="en">
                <a:solidFill>
                  <a:srgbClr val="202124"/>
                </a:solidFill>
                <a:highlight>
                  <a:srgbClr val="FFFFFF"/>
                </a:highlight>
                <a:latin typeface="Roboto"/>
                <a:ea typeface="Roboto"/>
                <a:cs typeface="Roboto"/>
                <a:sym typeface="Roboto"/>
              </a:rPr>
            </a:br>
            <a:r>
              <a:rPr lang="en">
                <a:solidFill>
                  <a:srgbClr val="202124"/>
                </a:solidFill>
                <a:highlight>
                  <a:srgbClr val="FFFFFF"/>
                </a:highlight>
                <a:latin typeface="Roboto"/>
                <a:ea typeface="Roboto"/>
                <a:cs typeface="Roboto"/>
                <a:sym typeface="Roboto"/>
              </a:rPr>
              <a:t>3) Using multiple Radars can enable the system to  see more details in adverse weather conditions</a:t>
            </a:r>
            <a:endParaRPr>
              <a:solidFill>
                <a:srgbClr val="202124"/>
              </a:solidFill>
              <a:highlight>
                <a:srgbClr val="FFFFFF"/>
              </a:highlight>
              <a:latin typeface="Roboto"/>
              <a:ea typeface="Roboto"/>
              <a:cs typeface="Roboto"/>
              <a:sym typeface="Roboto"/>
            </a:endParaRPr>
          </a:p>
          <a:p>
            <a:pPr indent="0" lvl="0" marL="0" rtl="0" algn="l">
              <a:spcBef>
                <a:spcPts val="1200"/>
              </a:spcBef>
              <a:spcAft>
                <a:spcPts val="0"/>
              </a:spcAft>
              <a:buNone/>
            </a:pPr>
            <a:r>
              <a:rPr lang="en">
                <a:solidFill>
                  <a:srgbClr val="202124"/>
                </a:solidFill>
                <a:highlight>
                  <a:srgbClr val="FFFFFF"/>
                </a:highlight>
                <a:latin typeface="Roboto"/>
                <a:ea typeface="Roboto"/>
                <a:cs typeface="Roboto"/>
                <a:sym typeface="Roboto"/>
              </a:rPr>
              <a:t>4) Using reference images which were captured during clear weather condition and superimposing them on images captured in unclear weather can find candidate lane lines.</a:t>
            </a:r>
            <a:endParaRPr>
              <a:solidFill>
                <a:srgbClr val="202124"/>
              </a:solidFill>
              <a:highlight>
                <a:srgbClr val="FFFFFF"/>
              </a:highlight>
              <a:latin typeface="Roboto"/>
              <a:ea typeface="Roboto"/>
              <a:cs typeface="Roboto"/>
              <a:sym typeface="Roboto"/>
            </a:endParaRPr>
          </a:p>
          <a:p>
            <a:pPr indent="0" lvl="0" marL="0" rtl="0" algn="l">
              <a:spcBef>
                <a:spcPts val="1200"/>
              </a:spcBef>
              <a:spcAft>
                <a:spcPts val="1200"/>
              </a:spcAft>
              <a:buNone/>
            </a:pPr>
            <a:r>
              <a:rPr lang="en">
                <a:solidFill>
                  <a:srgbClr val="202124"/>
                </a:solidFill>
                <a:highlight>
                  <a:srgbClr val="FFFFFF"/>
                </a:highlight>
                <a:latin typeface="Roboto"/>
                <a:ea typeface="Roboto"/>
                <a:cs typeface="Roboto"/>
                <a:sym typeface="Roboto"/>
              </a:rPr>
              <a:t>5) De-weathering the captured images can improve the </a:t>
            </a:r>
            <a:r>
              <a:rPr lang="en">
                <a:solidFill>
                  <a:srgbClr val="202124"/>
                </a:solidFill>
                <a:highlight>
                  <a:srgbClr val="FFFFFF"/>
                </a:highlight>
                <a:latin typeface="Roboto"/>
                <a:ea typeface="Roboto"/>
                <a:cs typeface="Roboto"/>
                <a:sym typeface="Roboto"/>
              </a:rPr>
              <a:t>visibility</a:t>
            </a:r>
            <a:r>
              <a:rPr lang="en">
                <a:solidFill>
                  <a:srgbClr val="202124"/>
                </a:solidFill>
                <a:highlight>
                  <a:srgbClr val="FFFFFF"/>
                </a:highlight>
                <a:latin typeface="Roboto"/>
                <a:ea typeface="Roboto"/>
                <a:cs typeface="Roboto"/>
                <a:sym typeface="Roboto"/>
              </a:rPr>
              <a:t> of road lanes.</a:t>
            </a:r>
            <a:endParaRPr>
              <a:solidFill>
                <a:srgbClr val="202124"/>
              </a:solidFill>
              <a:highlight>
                <a:srgbClr val="FFFFFF"/>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667475" y="550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60" name="Google Shape;160;p24"/>
          <p:cNvSpPr txBox="1"/>
          <p:nvPr>
            <p:ph idx="1" type="body"/>
          </p:nvPr>
        </p:nvSpPr>
        <p:spPr>
          <a:xfrm>
            <a:off x="727650" y="1313750"/>
            <a:ext cx="7688700" cy="364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11150" lvl="0" marL="457200" rtl="0" algn="l">
              <a:spcBef>
                <a:spcPts val="1200"/>
              </a:spcBef>
              <a:spcAft>
                <a:spcPts val="0"/>
              </a:spcAft>
              <a:buSzPts val="1300"/>
              <a:buChar char="●"/>
            </a:pPr>
            <a:r>
              <a:rPr lang="en">
                <a:solidFill>
                  <a:srgbClr val="202124"/>
                </a:solidFill>
                <a:highlight>
                  <a:srgbClr val="FFFFFF"/>
                </a:highlight>
                <a:uFill>
                  <a:noFill/>
                </a:uFill>
                <a:latin typeface="Roboto"/>
                <a:ea typeface="Roboto"/>
                <a:cs typeface="Roboto"/>
                <a:sym typeface="Roboto"/>
                <a:hlinkClick r:id="rId3">
                  <a:extLst>
                    <a:ext uri="{A12FA001-AC4F-418D-AE19-62706E023703}">
                      <ahyp:hlinkClr val="tx"/>
                    </a:ext>
                  </a:extLst>
                </a:hlinkClick>
              </a:rPr>
              <a:t>http://pro.hw.ac.uk/radiate/</a:t>
            </a:r>
            <a:r>
              <a:rPr lang="en">
                <a:solidFill>
                  <a:srgbClr val="202124"/>
                </a:solidFill>
                <a:highlight>
                  <a:srgbClr val="FFFFFF"/>
                </a:highlight>
                <a:latin typeface="Roboto"/>
                <a:ea typeface="Roboto"/>
                <a:cs typeface="Roboto"/>
                <a:sym typeface="Roboto"/>
              </a:rPr>
              <a:t> - </a:t>
            </a:r>
            <a:r>
              <a:rPr lang="en">
                <a:solidFill>
                  <a:srgbClr val="202124"/>
                </a:solidFill>
                <a:highlight>
                  <a:srgbClr val="FFFFFF"/>
                </a:highlight>
                <a:latin typeface="Roboto"/>
                <a:ea typeface="Roboto"/>
                <a:cs typeface="Roboto"/>
                <a:sym typeface="Roboto"/>
              </a:rPr>
              <a:t>Heriot-Watt University Dataset</a:t>
            </a:r>
            <a:endParaRPr>
              <a:solidFill>
                <a:srgbClr val="202124"/>
              </a:solidFill>
              <a:highlight>
                <a:srgbClr val="FFFFFF"/>
              </a:highlight>
              <a:latin typeface="Roboto"/>
              <a:ea typeface="Roboto"/>
              <a:cs typeface="Roboto"/>
              <a:sym typeface="Roboto"/>
            </a:endParaRPr>
          </a:p>
          <a:p>
            <a:pPr indent="-311150" lvl="0" marL="457200" rtl="0" algn="l">
              <a:spcBef>
                <a:spcPts val="0"/>
              </a:spcBef>
              <a:spcAft>
                <a:spcPts val="0"/>
              </a:spcAft>
              <a:buSzPts val="1300"/>
              <a:buChar char="●"/>
            </a:pPr>
            <a:r>
              <a:rPr lang="en">
                <a:solidFill>
                  <a:srgbClr val="202124"/>
                </a:solidFill>
                <a:highlight>
                  <a:srgbClr val="FFFFFF"/>
                </a:highlight>
                <a:latin typeface="Roboto"/>
                <a:ea typeface="Roboto"/>
                <a:cs typeface="Roboto"/>
                <a:sym typeface="Roboto"/>
              </a:rPr>
              <a:t>Marcel Sheeny, Emanuele De Pellegrin, Mukherjee Saptarshi, Alireza Ahrabian, Sen Wang and Andrew Wallace. RADIATE: A Radar Dataset for Automotive Perception. arXiv:2010.09076, 2020</a:t>
            </a:r>
            <a:endParaRPr>
              <a:solidFill>
                <a:srgbClr val="202124"/>
              </a:solidFill>
              <a:highlight>
                <a:srgbClr val="FFFFFF"/>
              </a:highlight>
              <a:latin typeface="Roboto"/>
              <a:ea typeface="Roboto"/>
              <a:cs typeface="Roboto"/>
              <a:sym typeface="Roboto"/>
            </a:endParaRPr>
          </a:p>
          <a:p>
            <a:pPr indent="-311150" lvl="0" marL="457200" rtl="0" algn="l">
              <a:spcBef>
                <a:spcPts val="0"/>
              </a:spcBef>
              <a:spcAft>
                <a:spcPts val="0"/>
              </a:spcAft>
              <a:buSzPts val="1300"/>
              <a:buChar char="●"/>
            </a:pPr>
            <a:r>
              <a:rPr lang="en">
                <a:solidFill>
                  <a:srgbClr val="202124"/>
                </a:solidFill>
                <a:highlight>
                  <a:srgbClr val="FFFFFF"/>
                </a:highlight>
                <a:uFill>
                  <a:noFill/>
                </a:uFill>
                <a:latin typeface="Roboto"/>
                <a:ea typeface="Roboto"/>
                <a:cs typeface="Roboto"/>
                <a:sym typeface="Roboto"/>
                <a:hlinkClick r:id="rId4">
                  <a:extLst>
                    <a:ext uri="{A12FA001-AC4F-418D-AE19-62706E023703}">
                      <ahyp:hlinkClr val="tx"/>
                    </a:ext>
                  </a:extLst>
                </a:hlinkClick>
              </a:rPr>
              <a:t>https://www.sae.org/publications/technical-papers/content/2019-01-0684/</a:t>
            </a:r>
            <a:endParaRPr>
              <a:solidFill>
                <a:srgbClr val="202124"/>
              </a:solidFill>
              <a:highlight>
                <a:srgbClr val="FFFFFF"/>
              </a:highlight>
              <a:latin typeface="Roboto"/>
              <a:ea typeface="Roboto"/>
              <a:cs typeface="Roboto"/>
              <a:sym typeface="Roboto"/>
            </a:endParaRPr>
          </a:p>
          <a:p>
            <a:pPr indent="-311150" lvl="0" marL="457200" rtl="0" algn="l">
              <a:spcBef>
                <a:spcPts val="0"/>
              </a:spcBef>
              <a:spcAft>
                <a:spcPts val="0"/>
              </a:spcAft>
              <a:buSzPts val="1300"/>
              <a:buChar char="●"/>
            </a:pPr>
            <a:r>
              <a:rPr lang="en" u="sng">
                <a:solidFill>
                  <a:schemeClr val="hlink"/>
                </a:solidFill>
                <a:highlight>
                  <a:srgbClr val="FFFFFF"/>
                </a:highlight>
                <a:latin typeface="Roboto"/>
                <a:ea typeface="Roboto"/>
                <a:cs typeface="Roboto"/>
                <a:sym typeface="Roboto"/>
                <a:hlinkClick r:id="rId5"/>
              </a:rPr>
              <a:t>https://www.semanticscholar.org/paper/Automotive-LiDAR-performance-verification-in-fog-Kutila-Pyykonen/3ee48b297f3c590bf1523243df39c7d503982d73</a:t>
            </a:r>
            <a:endParaRPr>
              <a:solidFill>
                <a:srgbClr val="202124"/>
              </a:solidFill>
              <a:highlight>
                <a:srgbClr val="FFFFFF"/>
              </a:highlight>
              <a:latin typeface="Roboto"/>
              <a:ea typeface="Roboto"/>
              <a:cs typeface="Roboto"/>
              <a:sym typeface="Roboto"/>
            </a:endParaRPr>
          </a:p>
          <a:p>
            <a:pPr indent="-311150" lvl="0" marL="457200" rtl="0" algn="l">
              <a:spcBef>
                <a:spcPts val="0"/>
              </a:spcBef>
              <a:spcAft>
                <a:spcPts val="0"/>
              </a:spcAft>
              <a:buClr>
                <a:srgbClr val="202124"/>
              </a:buClr>
              <a:buSzPts val="1300"/>
              <a:buFont typeface="Roboto"/>
              <a:buChar char="●"/>
            </a:pPr>
            <a:r>
              <a:rPr lang="en" u="sng">
                <a:solidFill>
                  <a:schemeClr val="hlink"/>
                </a:solidFill>
                <a:highlight>
                  <a:srgbClr val="FFFFFF"/>
                </a:highlight>
                <a:latin typeface="Roboto"/>
                <a:ea typeface="Roboto"/>
                <a:cs typeface="Roboto"/>
                <a:sym typeface="Roboto"/>
                <a:hlinkClick r:id="rId6"/>
              </a:rPr>
              <a:t>https://ieeexplore.ieee.org/document/6089128</a:t>
            </a:r>
            <a:endParaRPr>
              <a:solidFill>
                <a:srgbClr val="202124"/>
              </a:solidFill>
              <a:highlight>
                <a:srgbClr val="FFFFFF"/>
              </a:highlight>
              <a:latin typeface="Roboto"/>
              <a:ea typeface="Roboto"/>
              <a:cs typeface="Roboto"/>
              <a:sym typeface="Roboto"/>
            </a:endParaRPr>
          </a:p>
          <a:p>
            <a:pPr indent="-311150" lvl="0" marL="457200" rtl="0" algn="l">
              <a:spcBef>
                <a:spcPts val="0"/>
              </a:spcBef>
              <a:spcAft>
                <a:spcPts val="0"/>
              </a:spcAft>
              <a:buClr>
                <a:srgbClr val="202124"/>
              </a:buClr>
              <a:buSzPts val="1300"/>
              <a:buFont typeface="Roboto"/>
              <a:buChar char="●"/>
            </a:pPr>
            <a:r>
              <a:rPr lang="en" u="sng">
                <a:solidFill>
                  <a:schemeClr val="hlink"/>
                </a:solidFill>
                <a:highlight>
                  <a:srgbClr val="FFFFFF"/>
                </a:highlight>
                <a:latin typeface="Roboto"/>
                <a:ea typeface="Roboto"/>
                <a:cs typeface="Roboto"/>
                <a:sym typeface="Roboto"/>
                <a:hlinkClick r:id="rId7"/>
              </a:rPr>
              <a:t>http://xyzhang.ucsd.edu/papers/Kun.Qian_CVPR21_MVDNet.pdf</a:t>
            </a:r>
            <a:endParaRPr>
              <a:solidFill>
                <a:srgbClr val="202124"/>
              </a:solidFill>
              <a:highlight>
                <a:srgbClr val="FFFFFF"/>
              </a:highlight>
              <a:latin typeface="Roboto"/>
              <a:ea typeface="Roboto"/>
              <a:cs typeface="Roboto"/>
              <a:sym typeface="Roboto"/>
            </a:endParaRPr>
          </a:p>
          <a:p>
            <a:pPr indent="-311150" lvl="0" marL="457200" rtl="0" algn="l">
              <a:spcBef>
                <a:spcPts val="0"/>
              </a:spcBef>
              <a:spcAft>
                <a:spcPts val="0"/>
              </a:spcAft>
              <a:buClr>
                <a:srgbClr val="202124"/>
              </a:buClr>
              <a:buSzPts val="1300"/>
              <a:buFont typeface="Roboto"/>
              <a:buChar char="●"/>
            </a:pPr>
            <a:r>
              <a:rPr lang="en" u="sng">
                <a:solidFill>
                  <a:schemeClr val="hlink"/>
                </a:solidFill>
                <a:highlight>
                  <a:srgbClr val="FFFFFF"/>
                </a:highlight>
                <a:latin typeface="Roboto"/>
                <a:ea typeface="Roboto"/>
                <a:cs typeface="Roboto"/>
                <a:sym typeface="Roboto"/>
                <a:hlinkClick r:id="rId8"/>
              </a:rPr>
              <a:t>https://jacobsschool.ucsd.edu/news/release?id=3161</a:t>
            </a:r>
            <a:endParaRPr>
              <a:solidFill>
                <a:srgbClr val="202124"/>
              </a:solidFill>
              <a:highlight>
                <a:srgbClr val="FFFFFF"/>
              </a:highlight>
              <a:latin typeface="Roboto"/>
              <a:ea typeface="Roboto"/>
              <a:cs typeface="Roboto"/>
              <a:sym typeface="Roboto"/>
            </a:endParaRPr>
          </a:p>
          <a:p>
            <a:pPr indent="-311150" lvl="0" marL="457200" rtl="0" algn="l">
              <a:spcBef>
                <a:spcPts val="0"/>
              </a:spcBef>
              <a:spcAft>
                <a:spcPts val="0"/>
              </a:spcAft>
              <a:buClr>
                <a:srgbClr val="202124"/>
              </a:buClr>
              <a:buSzPts val="1300"/>
              <a:buFont typeface="Roboto"/>
              <a:buChar char="●"/>
            </a:pPr>
            <a:r>
              <a:t/>
            </a:r>
            <a:endParaRPr>
              <a:solidFill>
                <a:srgbClr val="202124"/>
              </a:solidFill>
              <a:highlight>
                <a:srgbClr val="FFFFFF"/>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idx="1" type="body"/>
          </p:nvPr>
        </p:nvSpPr>
        <p:spPr>
          <a:xfrm>
            <a:off x="729450" y="1363325"/>
            <a:ext cx="7688700" cy="2976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rgbClr val="202124"/>
                </a:solidFill>
                <a:highlight>
                  <a:srgbClr val="FFFFFF"/>
                </a:highlight>
                <a:latin typeface="Roboto"/>
                <a:ea typeface="Roboto"/>
                <a:cs typeface="Roboto"/>
                <a:sym typeface="Roboto"/>
              </a:rPr>
              <a:t>Recently, an immense accentuation has been committed towards the implementation of Artificial Intelligence, Computer Vision, and Machine Learning in Vehicle-level Applications. Numerous models and studies have been conducted where vehicles have driven effectively over long separations for the clear climate condition. In any case, driving in unfavorable climate conditions isn’t well-considered and research is still going on. Unfavorable climate conditions can affect the various types of sensors and in-vehicle cameras and cause the models to decrease their accuracy accordingly, since the colors of the environment alter, as in rain or snow. we are going to present the descriptive analysis inclined within the course of impact on different in-vehicle utilities due to adverse weather causing poor predictions, and a brief comparison and examination of different strategies for road detection</a:t>
            </a:r>
            <a:endParaRPr/>
          </a:p>
        </p:txBody>
      </p:sp>
      <p:sp>
        <p:nvSpPr>
          <p:cNvPr id="93" name="Google Shape;93;p14"/>
          <p:cNvSpPr txBox="1"/>
          <p:nvPr>
            <p:ph type="title"/>
          </p:nvPr>
        </p:nvSpPr>
        <p:spPr>
          <a:xfrm>
            <a:off x="667475" y="550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Scenario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456775" y="537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a:t>Effects of Adverse weather</a:t>
            </a:r>
            <a:endParaRPr/>
          </a:p>
        </p:txBody>
      </p:sp>
      <p:sp>
        <p:nvSpPr>
          <p:cNvPr id="99" name="Google Shape;99;p15"/>
          <p:cNvSpPr txBox="1"/>
          <p:nvPr>
            <p:ph idx="1" type="body"/>
          </p:nvPr>
        </p:nvSpPr>
        <p:spPr>
          <a:xfrm>
            <a:off x="729450" y="1375725"/>
            <a:ext cx="7688700" cy="2964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408">
                <a:solidFill>
                  <a:srgbClr val="202124"/>
                </a:solidFill>
                <a:highlight>
                  <a:srgbClr val="FFFFFF"/>
                </a:highlight>
                <a:latin typeface="Roboto"/>
                <a:ea typeface="Roboto"/>
                <a:cs typeface="Roboto"/>
                <a:sym typeface="Roboto"/>
              </a:rPr>
              <a:t>During normal weather conditions, the sensors such as LiDAR, Cameras work effectively.</a:t>
            </a:r>
            <a:endParaRPr sz="1408">
              <a:solidFill>
                <a:srgbClr val="202124"/>
              </a:solidFill>
              <a:highlight>
                <a:srgbClr val="FFFFFF"/>
              </a:highlight>
              <a:latin typeface="Roboto"/>
              <a:ea typeface="Roboto"/>
              <a:cs typeface="Roboto"/>
              <a:sym typeface="Roboto"/>
            </a:endParaRPr>
          </a:p>
          <a:p>
            <a:pPr indent="0" lvl="0" marL="0" rtl="0" algn="l">
              <a:spcBef>
                <a:spcPts val="1200"/>
              </a:spcBef>
              <a:spcAft>
                <a:spcPts val="0"/>
              </a:spcAft>
              <a:buNone/>
            </a:pPr>
            <a:r>
              <a:rPr lang="en" sz="1408">
                <a:solidFill>
                  <a:srgbClr val="202124"/>
                </a:solidFill>
                <a:highlight>
                  <a:srgbClr val="FFFFFF"/>
                </a:highlight>
                <a:latin typeface="Roboto"/>
                <a:ea typeface="Roboto"/>
                <a:cs typeface="Roboto"/>
                <a:sym typeface="Roboto"/>
              </a:rPr>
              <a:t>The car's sensors can be blocked by snow, ice or rain droplets, and their ability to read road signs and markings can be affected upto a certain extent</a:t>
            </a:r>
            <a:endParaRPr sz="1408">
              <a:solidFill>
                <a:srgbClr val="202124"/>
              </a:solidFill>
              <a:highlight>
                <a:srgbClr val="FFFFFF"/>
              </a:highlight>
              <a:latin typeface="Roboto"/>
              <a:ea typeface="Roboto"/>
              <a:cs typeface="Roboto"/>
              <a:sym typeface="Roboto"/>
            </a:endParaRPr>
          </a:p>
          <a:p>
            <a:pPr indent="0" lvl="0" marL="0" rtl="0" algn="l">
              <a:spcBef>
                <a:spcPts val="1200"/>
              </a:spcBef>
              <a:spcAft>
                <a:spcPts val="0"/>
              </a:spcAft>
              <a:buNone/>
            </a:pPr>
            <a:r>
              <a:rPr lang="en" sz="1408">
                <a:solidFill>
                  <a:srgbClr val="202124"/>
                </a:solidFill>
                <a:highlight>
                  <a:srgbClr val="FFFFFF"/>
                </a:highlight>
                <a:latin typeface="Roboto"/>
                <a:ea typeface="Roboto"/>
                <a:cs typeface="Roboto"/>
                <a:sym typeface="Roboto"/>
              </a:rPr>
              <a:t>Camera, LiDAR and RADAR are the primary perceptual sensors that are usually adopted. However, since these are visible spectrum sensors, the data is affected dramatically by bad weather.</a:t>
            </a:r>
            <a:endParaRPr sz="1408">
              <a:solidFill>
                <a:srgbClr val="202124"/>
              </a:solidFill>
              <a:highlight>
                <a:srgbClr val="FFFFFF"/>
              </a:highlight>
              <a:latin typeface="Roboto"/>
              <a:ea typeface="Roboto"/>
              <a:cs typeface="Roboto"/>
              <a:sym typeface="Roboto"/>
            </a:endParaRPr>
          </a:p>
          <a:p>
            <a:pPr indent="0" lvl="0" marL="0" rtl="0" algn="l">
              <a:spcBef>
                <a:spcPts val="1200"/>
              </a:spcBef>
              <a:spcAft>
                <a:spcPts val="0"/>
              </a:spcAft>
              <a:buNone/>
            </a:pPr>
            <a:r>
              <a:rPr lang="en" sz="1408">
                <a:solidFill>
                  <a:srgbClr val="202124"/>
                </a:solidFill>
                <a:highlight>
                  <a:srgbClr val="FFFFFF"/>
                </a:highlight>
                <a:latin typeface="Roboto"/>
                <a:ea typeface="Roboto"/>
                <a:cs typeface="Roboto"/>
                <a:sym typeface="Roboto"/>
              </a:rPr>
              <a:t>LiDAR works by bouncing laser beams off surrounding objects and can give a high-resolution 3D picture on a clear day, but it cannot see in fog, dust, rain or snow’.</a:t>
            </a:r>
            <a:endParaRPr sz="1408">
              <a:solidFill>
                <a:srgbClr val="202124"/>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solidFill>
                <a:srgbClr val="202124"/>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solidFill>
                <a:srgbClr val="202124"/>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solidFill>
                <a:srgbClr val="202124"/>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427750" y="114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Snow, Rain and Foggy Weather Images</a:t>
            </a:r>
            <a:endParaRPr/>
          </a:p>
        </p:txBody>
      </p:sp>
      <p:pic>
        <p:nvPicPr>
          <p:cNvPr id="105" name="Google Shape;105;p16"/>
          <p:cNvPicPr preferRelativeResize="0"/>
          <p:nvPr/>
        </p:nvPicPr>
        <p:blipFill>
          <a:blip r:embed="rId3">
            <a:alphaModFix/>
          </a:blip>
          <a:stretch>
            <a:fillRect/>
          </a:stretch>
        </p:blipFill>
        <p:spPr>
          <a:xfrm>
            <a:off x="355900" y="2926650"/>
            <a:ext cx="3653918" cy="2044450"/>
          </a:xfrm>
          <a:prstGeom prst="rect">
            <a:avLst/>
          </a:prstGeom>
          <a:noFill/>
          <a:ln>
            <a:noFill/>
          </a:ln>
        </p:spPr>
      </p:pic>
      <p:pic>
        <p:nvPicPr>
          <p:cNvPr id="106" name="Google Shape;106;p16"/>
          <p:cNvPicPr preferRelativeResize="0"/>
          <p:nvPr/>
        </p:nvPicPr>
        <p:blipFill>
          <a:blip r:embed="rId4">
            <a:alphaModFix/>
          </a:blip>
          <a:stretch>
            <a:fillRect/>
          </a:stretch>
        </p:blipFill>
        <p:spPr>
          <a:xfrm>
            <a:off x="4898593" y="2937529"/>
            <a:ext cx="3615031" cy="2022696"/>
          </a:xfrm>
          <a:prstGeom prst="rect">
            <a:avLst/>
          </a:prstGeom>
          <a:noFill/>
          <a:ln>
            <a:noFill/>
          </a:ln>
        </p:spPr>
      </p:pic>
      <p:pic>
        <p:nvPicPr>
          <p:cNvPr id="107" name="Google Shape;107;p16"/>
          <p:cNvPicPr preferRelativeResize="0"/>
          <p:nvPr/>
        </p:nvPicPr>
        <p:blipFill>
          <a:blip r:embed="rId5">
            <a:alphaModFix/>
          </a:blip>
          <a:stretch>
            <a:fillRect/>
          </a:stretch>
        </p:blipFill>
        <p:spPr>
          <a:xfrm>
            <a:off x="355912" y="766124"/>
            <a:ext cx="3653906" cy="2044450"/>
          </a:xfrm>
          <a:prstGeom prst="rect">
            <a:avLst/>
          </a:prstGeom>
          <a:noFill/>
          <a:ln>
            <a:noFill/>
          </a:ln>
        </p:spPr>
      </p:pic>
      <p:pic>
        <p:nvPicPr>
          <p:cNvPr id="108" name="Google Shape;108;p16"/>
          <p:cNvPicPr preferRelativeResize="0"/>
          <p:nvPr/>
        </p:nvPicPr>
        <p:blipFill>
          <a:blip r:embed="rId6">
            <a:alphaModFix/>
          </a:blip>
          <a:stretch>
            <a:fillRect/>
          </a:stretch>
        </p:blipFill>
        <p:spPr>
          <a:xfrm>
            <a:off x="4879150" y="771550"/>
            <a:ext cx="3653924" cy="2044457"/>
          </a:xfrm>
          <a:prstGeom prst="rect">
            <a:avLst/>
          </a:prstGeom>
          <a:noFill/>
          <a:ln>
            <a:noFill/>
          </a:ln>
        </p:spPr>
      </p:pic>
      <p:pic>
        <p:nvPicPr>
          <p:cNvPr id="109" name="Google Shape;109;p16"/>
          <p:cNvPicPr preferRelativeResize="0"/>
          <p:nvPr/>
        </p:nvPicPr>
        <p:blipFill>
          <a:blip r:embed="rId7">
            <a:alphaModFix/>
          </a:blip>
          <a:stretch>
            <a:fillRect/>
          </a:stretch>
        </p:blipFill>
        <p:spPr>
          <a:xfrm>
            <a:off x="355900" y="787875"/>
            <a:ext cx="3653925" cy="2022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7650" y="550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for adverse condition</a:t>
            </a:r>
            <a:endParaRPr/>
          </a:p>
        </p:txBody>
      </p:sp>
      <p:sp>
        <p:nvSpPr>
          <p:cNvPr id="115" name="Google Shape;115;p17"/>
          <p:cNvSpPr txBox="1"/>
          <p:nvPr>
            <p:ph idx="1" type="body"/>
          </p:nvPr>
        </p:nvSpPr>
        <p:spPr>
          <a:xfrm>
            <a:off x="458575" y="1301375"/>
            <a:ext cx="8304000" cy="378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202124"/>
                </a:solidFill>
                <a:highlight>
                  <a:srgbClr val="FFFFFF"/>
                </a:highlight>
                <a:latin typeface="Roboto"/>
                <a:ea typeface="Roboto"/>
                <a:cs typeface="Roboto"/>
                <a:sym typeface="Roboto"/>
              </a:rPr>
              <a:t>1. Train </a:t>
            </a:r>
            <a:r>
              <a:rPr b="1" lang="en" sz="1400">
                <a:solidFill>
                  <a:srgbClr val="202124"/>
                </a:solidFill>
                <a:highlight>
                  <a:srgbClr val="FFFFFF"/>
                </a:highlight>
                <a:latin typeface="Roboto"/>
                <a:ea typeface="Roboto"/>
                <a:cs typeface="Roboto"/>
                <a:sym typeface="Roboto"/>
              </a:rPr>
              <a:t>existing</a:t>
            </a:r>
            <a:r>
              <a:rPr b="1" lang="en" sz="1400">
                <a:solidFill>
                  <a:srgbClr val="202124"/>
                </a:solidFill>
                <a:highlight>
                  <a:srgbClr val="FFFFFF"/>
                </a:highlight>
                <a:latin typeface="Roboto"/>
                <a:ea typeface="Roboto"/>
                <a:cs typeface="Roboto"/>
                <a:sym typeface="Roboto"/>
              </a:rPr>
              <a:t> models on data collected in adverse weather using Deep Learning methods -- Data can be collected using real/simulated adverse weather conditions. </a:t>
            </a:r>
            <a:endParaRPr b="1" sz="1400">
              <a:solidFill>
                <a:srgbClr val="202124"/>
              </a:solidFill>
              <a:highlight>
                <a:srgbClr val="FFFFFF"/>
              </a:highlight>
              <a:latin typeface="Roboto"/>
              <a:ea typeface="Roboto"/>
              <a:cs typeface="Roboto"/>
              <a:sym typeface="Roboto"/>
            </a:endParaRPr>
          </a:p>
          <a:p>
            <a:pPr indent="0" lvl="0" marL="0" rtl="0" algn="l">
              <a:spcBef>
                <a:spcPts val="1200"/>
              </a:spcBef>
              <a:spcAft>
                <a:spcPts val="0"/>
              </a:spcAft>
              <a:buNone/>
            </a:pPr>
            <a:r>
              <a:rPr b="1" lang="en" sz="1400">
                <a:solidFill>
                  <a:srgbClr val="202124"/>
                </a:solidFill>
                <a:highlight>
                  <a:srgbClr val="FFFFFF"/>
                </a:highlight>
                <a:latin typeface="Roboto"/>
                <a:ea typeface="Roboto"/>
                <a:cs typeface="Roboto"/>
                <a:sym typeface="Roboto"/>
              </a:rPr>
              <a:t>2</a:t>
            </a:r>
            <a:r>
              <a:rPr b="1" lang="en" sz="1400">
                <a:solidFill>
                  <a:srgbClr val="202124"/>
                </a:solidFill>
                <a:highlight>
                  <a:srgbClr val="FFFFFF"/>
                </a:highlight>
                <a:latin typeface="Roboto"/>
                <a:ea typeface="Roboto"/>
                <a:cs typeface="Roboto"/>
                <a:sym typeface="Roboto"/>
              </a:rPr>
              <a:t>. Improve </a:t>
            </a:r>
            <a:r>
              <a:rPr b="1" lang="en">
                <a:solidFill>
                  <a:srgbClr val="202124"/>
                </a:solidFill>
                <a:highlight>
                  <a:schemeClr val="lt1"/>
                </a:highlight>
                <a:latin typeface="Roboto"/>
                <a:ea typeface="Roboto"/>
                <a:cs typeface="Roboto"/>
                <a:sym typeface="Roboto"/>
              </a:rPr>
              <a:t>Light detection and ranging (LiDAR)</a:t>
            </a:r>
            <a:endParaRPr b="1" sz="1400">
              <a:solidFill>
                <a:srgbClr val="202124"/>
              </a:solidFill>
              <a:highlight>
                <a:srgbClr val="FFFFFF"/>
              </a:highlight>
              <a:latin typeface="Roboto"/>
              <a:ea typeface="Roboto"/>
              <a:cs typeface="Roboto"/>
              <a:sym typeface="Roboto"/>
            </a:endParaRPr>
          </a:p>
          <a:p>
            <a:pPr indent="0" lvl="0" marL="0" rtl="0" algn="l">
              <a:spcBef>
                <a:spcPts val="1200"/>
              </a:spcBef>
              <a:spcAft>
                <a:spcPts val="0"/>
              </a:spcAft>
              <a:buNone/>
            </a:pPr>
            <a:r>
              <a:rPr lang="en">
                <a:solidFill>
                  <a:srgbClr val="202124"/>
                </a:solidFill>
                <a:highlight>
                  <a:srgbClr val="FFFFFF"/>
                </a:highlight>
                <a:latin typeface="Roboto"/>
                <a:ea typeface="Roboto"/>
                <a:cs typeface="Roboto"/>
                <a:sym typeface="Roboto"/>
              </a:rPr>
              <a:t>More than 95% of currently available LiDARs  uses in  905 nm wavelengths.Changing to higher wavelengths (1550 nm) wavelength, which gives an opportunity to use 20 times more power compared to the traditional 905 nm.</a:t>
            </a:r>
            <a:endParaRPr>
              <a:solidFill>
                <a:srgbClr val="202124"/>
              </a:solidFill>
              <a:highlight>
                <a:srgbClr val="FFFFFF"/>
              </a:highlight>
              <a:latin typeface="Roboto"/>
              <a:ea typeface="Roboto"/>
              <a:cs typeface="Roboto"/>
              <a:sym typeface="Roboto"/>
            </a:endParaRPr>
          </a:p>
          <a:p>
            <a:pPr indent="0" lvl="0" marL="0" rtl="0" algn="l">
              <a:spcBef>
                <a:spcPts val="1200"/>
              </a:spcBef>
              <a:spcAft>
                <a:spcPts val="0"/>
              </a:spcAft>
              <a:buNone/>
            </a:pPr>
            <a:r>
              <a:rPr b="1" lang="en" sz="1400">
                <a:solidFill>
                  <a:srgbClr val="202124"/>
                </a:solidFill>
                <a:highlight>
                  <a:srgbClr val="FFFFFF"/>
                </a:highlight>
                <a:latin typeface="Roboto"/>
                <a:ea typeface="Roboto"/>
                <a:cs typeface="Roboto"/>
                <a:sym typeface="Roboto"/>
              </a:rPr>
              <a:t>3.  Use of multiple Radar </a:t>
            </a:r>
            <a:br>
              <a:rPr b="1" lang="en" sz="1400">
                <a:solidFill>
                  <a:srgbClr val="202124"/>
                </a:solidFill>
                <a:highlight>
                  <a:srgbClr val="FFFFFF"/>
                </a:highlight>
                <a:latin typeface="Roboto"/>
                <a:ea typeface="Roboto"/>
                <a:cs typeface="Roboto"/>
                <a:sym typeface="Roboto"/>
              </a:rPr>
            </a:br>
            <a:r>
              <a:rPr lang="en">
                <a:solidFill>
                  <a:srgbClr val="202124"/>
                </a:solidFill>
                <a:highlight>
                  <a:srgbClr val="FFFFFF"/>
                </a:highlight>
                <a:latin typeface="Roboto"/>
                <a:ea typeface="Roboto"/>
                <a:cs typeface="Roboto"/>
                <a:sym typeface="Roboto"/>
              </a:rPr>
              <a:t>Radar based object detection is less affected by the adverse weather, especially in foggy scenarios, where recognition from LiDAR data fails at a very short range depending on the fog density. By having two radars at different vantage points with an overlapping field of view, we get a high probability of detecting the objects that are present.</a:t>
            </a:r>
            <a:br>
              <a:rPr lang="en">
                <a:solidFill>
                  <a:srgbClr val="202124"/>
                </a:solidFill>
                <a:highlight>
                  <a:srgbClr val="FFFFFF"/>
                </a:highlight>
                <a:latin typeface="Roboto"/>
                <a:ea typeface="Roboto"/>
                <a:cs typeface="Roboto"/>
                <a:sym typeface="Roboto"/>
              </a:rPr>
            </a:br>
            <a:r>
              <a:rPr lang="en">
                <a:solidFill>
                  <a:srgbClr val="202124"/>
                </a:solidFill>
                <a:highlight>
                  <a:srgbClr val="FFFFFF"/>
                </a:highlight>
                <a:latin typeface="Roboto"/>
                <a:ea typeface="Roboto"/>
                <a:cs typeface="Roboto"/>
                <a:sym typeface="Roboto"/>
              </a:rPr>
              <a:t>The system consists of two radar sensors placed on the hood and spaced an average car’s width apart (1.5 meters). Having two radar sensors arranged this way is key—they enable the system to see more space and detail than a single radar sensor. </a:t>
            </a:r>
            <a:endParaRPr>
              <a:solidFill>
                <a:srgbClr val="202124"/>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555925" y="550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Use of Multiple Radars </a:t>
            </a:r>
            <a:endParaRPr/>
          </a:p>
        </p:txBody>
      </p:sp>
      <p:sp>
        <p:nvSpPr>
          <p:cNvPr id="121" name="Google Shape;121;p18"/>
          <p:cNvSpPr txBox="1"/>
          <p:nvPr>
            <p:ph idx="1" type="body"/>
          </p:nvPr>
        </p:nvSpPr>
        <p:spPr>
          <a:xfrm>
            <a:off x="247875" y="1350950"/>
            <a:ext cx="8527200" cy="371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02124"/>
                </a:solidFill>
                <a:highlight>
                  <a:schemeClr val="lt1"/>
                </a:highlight>
                <a:latin typeface="Roboto"/>
                <a:ea typeface="Roboto"/>
                <a:cs typeface="Roboto"/>
                <a:sym typeface="Roboto"/>
              </a:rPr>
              <a:t>For example, a car that has LiDAR, if it's going in an environment where there is a lot of fog, it won't be able to see anything through that fog. But at the same time, with this new multi-radar system  they can actually pass through all these bad weather conditions and can even see through fog or snow.</a:t>
            </a:r>
            <a:endParaRPr>
              <a:solidFill>
                <a:srgbClr val="202124"/>
              </a:solidFill>
              <a:highlight>
                <a:schemeClr val="lt1"/>
              </a:highlight>
              <a:latin typeface="Roboto"/>
              <a:ea typeface="Roboto"/>
              <a:cs typeface="Roboto"/>
              <a:sym typeface="Roboto"/>
            </a:endParaRPr>
          </a:p>
          <a:p>
            <a:pPr indent="0" lvl="0" marL="0" rtl="0" algn="l">
              <a:spcBef>
                <a:spcPts val="1200"/>
              </a:spcBef>
              <a:spcAft>
                <a:spcPts val="0"/>
              </a:spcAft>
              <a:buNone/>
            </a:pPr>
            <a:r>
              <a:rPr lang="en">
                <a:solidFill>
                  <a:srgbClr val="202124"/>
                </a:solidFill>
                <a:highlight>
                  <a:schemeClr val="lt1"/>
                </a:highlight>
                <a:latin typeface="Roboto"/>
                <a:ea typeface="Roboto"/>
                <a:cs typeface="Roboto"/>
                <a:sym typeface="Roboto"/>
              </a:rPr>
              <a:t>Below Image shows car is detected even during foggy condition.</a:t>
            </a:r>
            <a:endParaRPr sz="1200">
              <a:solidFill>
                <a:srgbClr val="3B3B3B"/>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200">
              <a:solidFill>
                <a:srgbClr val="3B3B3B"/>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22" name="Google Shape;122;p18"/>
          <p:cNvPicPr preferRelativeResize="0"/>
          <p:nvPr/>
        </p:nvPicPr>
        <p:blipFill>
          <a:blip r:embed="rId3">
            <a:alphaModFix/>
          </a:blip>
          <a:stretch>
            <a:fillRect/>
          </a:stretch>
        </p:blipFill>
        <p:spPr>
          <a:xfrm>
            <a:off x="555925" y="2664700"/>
            <a:ext cx="2956699" cy="2403650"/>
          </a:xfrm>
          <a:prstGeom prst="rect">
            <a:avLst/>
          </a:prstGeom>
          <a:noFill/>
          <a:ln>
            <a:noFill/>
          </a:ln>
        </p:spPr>
      </p:pic>
      <p:pic>
        <p:nvPicPr>
          <p:cNvPr id="123" name="Google Shape;123;p18"/>
          <p:cNvPicPr preferRelativeResize="0"/>
          <p:nvPr/>
        </p:nvPicPr>
        <p:blipFill>
          <a:blip r:embed="rId4">
            <a:alphaModFix/>
          </a:blip>
          <a:stretch>
            <a:fillRect/>
          </a:stretch>
        </p:blipFill>
        <p:spPr>
          <a:xfrm>
            <a:off x="3716525" y="2664697"/>
            <a:ext cx="2956700" cy="240364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506350" y="537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 V2I infrastructure</a:t>
            </a:r>
            <a:endParaRPr/>
          </a:p>
        </p:txBody>
      </p:sp>
      <p:sp>
        <p:nvSpPr>
          <p:cNvPr id="129" name="Google Shape;129;p19"/>
          <p:cNvSpPr txBox="1"/>
          <p:nvPr>
            <p:ph idx="1" type="body"/>
          </p:nvPr>
        </p:nvSpPr>
        <p:spPr>
          <a:xfrm>
            <a:off x="729450" y="1363325"/>
            <a:ext cx="7688700" cy="297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1400">
              <a:solidFill>
                <a:srgbClr val="202124"/>
              </a:solidFill>
              <a:highlight>
                <a:srgbClr val="FFFFFF"/>
              </a:highlight>
              <a:latin typeface="Roboto"/>
              <a:ea typeface="Roboto"/>
              <a:cs typeface="Roboto"/>
              <a:sym typeface="Roboto"/>
            </a:endParaRPr>
          </a:p>
          <a:p>
            <a:pPr indent="0" lvl="0" marL="0" rtl="0" algn="l">
              <a:spcBef>
                <a:spcPts val="1200"/>
              </a:spcBef>
              <a:spcAft>
                <a:spcPts val="0"/>
              </a:spcAft>
              <a:buNone/>
            </a:pPr>
            <a:r>
              <a:rPr b="1" lang="en" sz="1400">
                <a:solidFill>
                  <a:srgbClr val="202124"/>
                </a:solidFill>
                <a:highlight>
                  <a:srgbClr val="FFFFFF"/>
                </a:highlight>
                <a:latin typeface="Roboto"/>
                <a:ea typeface="Roboto"/>
                <a:cs typeface="Roboto"/>
                <a:sym typeface="Roboto"/>
              </a:rPr>
              <a:t>4. </a:t>
            </a:r>
            <a:r>
              <a:rPr lang="en">
                <a:solidFill>
                  <a:srgbClr val="202124"/>
                </a:solidFill>
                <a:highlight>
                  <a:srgbClr val="FFFFFF"/>
                </a:highlight>
                <a:latin typeface="Roboto"/>
                <a:ea typeface="Roboto"/>
                <a:cs typeface="Roboto"/>
                <a:sym typeface="Roboto"/>
              </a:rPr>
              <a:t>During worst weather conditions these on-board sensors such as cameras, LiDAR, and radars are of very limited benefit. In the case when all of the above solutions fail one can rely on Vehicle-to-Infrastructure(V2I) communication to retrieve images stored in the cloud, which consist of the reference images captured at the same geographical location when visibility was clear and weather conditions were good. These images are used to detect and localize lane lines. Image registration techniques are used to align both the sensed images during adverse weather and the reference image. Once both are aligned, the lane line information from the reference image is then superimposed on the local map built by the Autonomous driving system. </a:t>
            </a:r>
            <a:endParaRPr b="1" sz="1400">
              <a:solidFill>
                <a:srgbClr val="202124"/>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b="1" sz="1400">
              <a:solidFill>
                <a:srgbClr val="202124"/>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481575" y="587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 V2I infrastructure</a:t>
            </a:r>
            <a:endParaRPr/>
          </a:p>
          <a:p>
            <a:pPr indent="0" lvl="0" marL="0" rtl="0" algn="l">
              <a:spcBef>
                <a:spcPts val="0"/>
              </a:spcBef>
              <a:spcAft>
                <a:spcPts val="0"/>
              </a:spcAft>
              <a:buNone/>
            </a:pPr>
            <a:r>
              <a:t/>
            </a:r>
            <a:endParaRPr/>
          </a:p>
        </p:txBody>
      </p:sp>
      <p:sp>
        <p:nvSpPr>
          <p:cNvPr id="135" name="Google Shape;135;p20"/>
          <p:cNvSpPr txBox="1"/>
          <p:nvPr>
            <p:ph idx="1" type="body"/>
          </p:nvPr>
        </p:nvSpPr>
        <p:spPr>
          <a:xfrm>
            <a:off x="729450" y="1326150"/>
            <a:ext cx="7688700" cy="373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02124"/>
                </a:solidFill>
                <a:highlight>
                  <a:srgbClr val="FFFFFF"/>
                </a:highlight>
                <a:latin typeface="Roboto"/>
                <a:ea typeface="Roboto"/>
                <a:cs typeface="Roboto"/>
                <a:sym typeface="Roboto"/>
              </a:rPr>
              <a:t>Below image shows the superimposed lines on image collected in adverse weather.</a:t>
            </a:r>
            <a:endParaRPr>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lang="en">
                <a:solidFill>
                  <a:srgbClr val="202124"/>
                </a:solidFill>
                <a:highlight>
                  <a:srgbClr val="FFFFFF"/>
                </a:highlight>
                <a:latin typeface="Roboto"/>
                <a:ea typeface="Roboto"/>
                <a:cs typeface="Roboto"/>
                <a:sym typeface="Roboto"/>
              </a:rPr>
              <a:t>The sensed image in the snow day had no traces of the lane lines to be detected by a lane line detection module. But, after applying the V2I framework it was possible to find lane lines that can be used to assist the driver navigate.</a:t>
            </a:r>
            <a:endParaRPr/>
          </a:p>
        </p:txBody>
      </p:sp>
      <p:pic>
        <p:nvPicPr>
          <p:cNvPr id="136" name="Google Shape;136;p20"/>
          <p:cNvPicPr preferRelativeResize="0"/>
          <p:nvPr/>
        </p:nvPicPr>
        <p:blipFill>
          <a:blip r:embed="rId3">
            <a:alphaModFix/>
          </a:blip>
          <a:stretch>
            <a:fillRect/>
          </a:stretch>
        </p:blipFill>
        <p:spPr>
          <a:xfrm>
            <a:off x="729450" y="2627400"/>
            <a:ext cx="5013551" cy="2354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605500" y="587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Deweathring &amp; Image Enhancement</a:t>
            </a:r>
            <a:endParaRPr/>
          </a:p>
        </p:txBody>
      </p:sp>
      <p:sp>
        <p:nvSpPr>
          <p:cNvPr id="142" name="Google Shape;142;p21"/>
          <p:cNvSpPr txBox="1"/>
          <p:nvPr>
            <p:ph idx="1" type="body"/>
          </p:nvPr>
        </p:nvSpPr>
        <p:spPr>
          <a:xfrm>
            <a:off x="446175" y="1400525"/>
            <a:ext cx="7971900" cy="357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02124"/>
                </a:solidFill>
                <a:highlight>
                  <a:srgbClr val="FFFFFF"/>
                </a:highlight>
                <a:latin typeface="Roboto"/>
                <a:ea typeface="Roboto"/>
                <a:cs typeface="Roboto"/>
                <a:sym typeface="Roboto"/>
              </a:rPr>
              <a:t>The de-weathering / Image enhancement  methods  can be categorized into two types: model based methods and non-model based methods. </a:t>
            </a:r>
            <a:endParaRPr>
              <a:solidFill>
                <a:srgbClr val="202124"/>
              </a:solidFill>
              <a:highlight>
                <a:srgbClr val="FFFFFF"/>
              </a:highlight>
              <a:latin typeface="Roboto"/>
              <a:ea typeface="Roboto"/>
              <a:cs typeface="Roboto"/>
              <a:sym typeface="Roboto"/>
            </a:endParaRPr>
          </a:p>
          <a:p>
            <a:pPr indent="0" lvl="0" marL="0" rtl="0" algn="l">
              <a:spcBef>
                <a:spcPts val="1200"/>
              </a:spcBef>
              <a:spcAft>
                <a:spcPts val="0"/>
              </a:spcAft>
              <a:buNone/>
            </a:pPr>
            <a:r>
              <a:rPr lang="en">
                <a:solidFill>
                  <a:srgbClr val="202124"/>
                </a:solidFill>
                <a:highlight>
                  <a:srgbClr val="FFFFFF"/>
                </a:highlight>
                <a:latin typeface="Roboto"/>
                <a:ea typeface="Roboto"/>
                <a:cs typeface="Roboto"/>
                <a:sym typeface="Roboto"/>
              </a:rPr>
              <a:t>Non-model based methods use the information in the image for processing. Histogram equalization is the best example for this method.  One of the popular non-modal based algorithm used is Retinex Algorithm.</a:t>
            </a:r>
            <a:endParaRPr/>
          </a:p>
          <a:p>
            <a:pPr indent="-311150" lvl="0" marL="457200" rtl="0" algn="l">
              <a:spcBef>
                <a:spcPts val="1200"/>
              </a:spcBef>
              <a:spcAft>
                <a:spcPts val="0"/>
              </a:spcAft>
              <a:buSzPts val="1300"/>
              <a:buChar char="●"/>
            </a:pPr>
            <a:r>
              <a:rPr lang="en">
                <a:solidFill>
                  <a:srgbClr val="202124"/>
                </a:solidFill>
                <a:highlight>
                  <a:srgbClr val="FFFFFF"/>
                </a:highlight>
                <a:latin typeface="Roboto"/>
                <a:ea typeface="Roboto"/>
                <a:cs typeface="Roboto"/>
                <a:sym typeface="Roboto"/>
              </a:rPr>
              <a:t>The retinex is an image enhancement algorithm that improves the brightness, contrast and sharpness of an image.</a:t>
            </a:r>
            <a:endParaRPr>
              <a:solidFill>
                <a:srgbClr val="202124"/>
              </a:solidFill>
              <a:highlight>
                <a:srgbClr val="FFFFFF"/>
              </a:highlight>
              <a:latin typeface="Roboto"/>
              <a:ea typeface="Roboto"/>
              <a:cs typeface="Roboto"/>
              <a:sym typeface="Roboto"/>
            </a:endParaRPr>
          </a:p>
          <a:p>
            <a:pPr indent="-311150" lvl="0" marL="457200" rtl="0" algn="l">
              <a:spcBef>
                <a:spcPts val="0"/>
              </a:spcBef>
              <a:spcAft>
                <a:spcPts val="0"/>
              </a:spcAft>
              <a:buSzPts val="1300"/>
              <a:buChar char="●"/>
            </a:pPr>
            <a:r>
              <a:rPr lang="en">
                <a:solidFill>
                  <a:srgbClr val="202124"/>
                </a:solidFill>
                <a:highlight>
                  <a:srgbClr val="FFFFFF"/>
                </a:highlight>
                <a:latin typeface="Roboto"/>
                <a:ea typeface="Roboto"/>
                <a:cs typeface="Roboto"/>
                <a:sym typeface="Roboto"/>
              </a:rPr>
              <a:t>The aim of the algorithm is to obtain a balance between the human vision and the machine vision.</a:t>
            </a:r>
            <a:endParaRPr>
              <a:solidFill>
                <a:srgbClr val="202124"/>
              </a:solidFill>
              <a:highlight>
                <a:srgbClr val="FFFFFF"/>
              </a:highlight>
              <a:latin typeface="Roboto"/>
              <a:ea typeface="Roboto"/>
              <a:cs typeface="Roboto"/>
              <a:sym typeface="Roboto"/>
            </a:endParaRPr>
          </a:p>
          <a:p>
            <a:pPr indent="-311150" lvl="0" marL="457200" rtl="0" algn="l">
              <a:spcBef>
                <a:spcPts val="0"/>
              </a:spcBef>
              <a:spcAft>
                <a:spcPts val="0"/>
              </a:spcAft>
              <a:buSzPts val="1300"/>
              <a:buChar char="●"/>
            </a:pPr>
            <a:r>
              <a:rPr lang="en">
                <a:solidFill>
                  <a:srgbClr val="202124"/>
                </a:solidFill>
                <a:highlight>
                  <a:srgbClr val="FFFFFF"/>
                </a:highlight>
                <a:latin typeface="Roboto"/>
                <a:ea typeface="Roboto"/>
                <a:cs typeface="Roboto"/>
                <a:sym typeface="Roboto"/>
              </a:rPr>
              <a:t>This algorithm suits a real time vision based driver assistance system because of the performance. </a:t>
            </a:r>
            <a:endParaRPr>
              <a:solidFill>
                <a:srgbClr val="202124"/>
              </a:solidFill>
              <a:highlight>
                <a:srgbClr val="FFFFFF"/>
              </a:highlight>
              <a:latin typeface="Roboto"/>
              <a:ea typeface="Roboto"/>
              <a:cs typeface="Roboto"/>
              <a:sym typeface="Roboto"/>
            </a:endParaRPr>
          </a:p>
          <a:p>
            <a:pPr indent="-311150" lvl="0" marL="457200" rtl="0" algn="l">
              <a:spcBef>
                <a:spcPts val="0"/>
              </a:spcBef>
              <a:spcAft>
                <a:spcPts val="0"/>
              </a:spcAft>
              <a:buSzPts val="1300"/>
              <a:buChar char="●"/>
            </a:pPr>
            <a:r>
              <a:rPr lang="en">
                <a:solidFill>
                  <a:srgbClr val="202124"/>
                </a:solidFill>
                <a:highlight>
                  <a:srgbClr val="FFFFFF"/>
                </a:highlight>
                <a:latin typeface="Roboto"/>
                <a:ea typeface="Roboto"/>
                <a:cs typeface="Roboto"/>
                <a:sym typeface="Roboto"/>
              </a:rPr>
              <a:t>This algorithm can produce a maximum performance of 34.1fps (frames per second). This is higher than the real time requirement of 30fps.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