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9" r:id="rId1"/>
  </p:sldMasterIdLst>
  <p:sldIdLst>
    <p:sldId id="256" r:id="rId2"/>
    <p:sldId id="257" r:id="rId3"/>
    <p:sldId id="258" r:id="rId4"/>
    <p:sldId id="259" r:id="rId5"/>
    <p:sldId id="260" r:id="rId6"/>
    <p:sldId id="261" r:id="rId7"/>
    <p:sldId id="262" r:id="rId8"/>
    <p:sldId id="263" r:id="rId9"/>
  </p:sldIdLst>
  <p:sldSz cx="12192000" cy="6858000"/>
  <p:notesSz cx="6858000" cy="9144000"/>
  <p:custShowLst>
    <p:custShow name="Custom Show 1" id="0">
      <p:sldLst>
        <p:sld r:id="rId2"/>
        <p:sld r:id="rId3"/>
        <p:sld r:id="rId4"/>
        <p:sld r:id="rId5"/>
        <p:sld r:id="rId6"/>
        <p:sld r:id="rId7"/>
        <p:sld r:id="rId8"/>
        <p:sld r:id="rId9"/>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72" d="100"/>
          <a:sy n="72" d="100"/>
        </p:scale>
        <p:origin x="57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22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9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3702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205380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826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821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2555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6961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858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29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914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974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981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38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27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153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471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8/9/2023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3375561"/>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6995" y="4777379"/>
            <a:ext cx="1677725" cy="1126283"/>
          </a:xfrm>
        </p:spPr>
        <p:txBody>
          <a:bodyPr>
            <a:normAutofit lnSpcReduction="10000"/>
          </a:bodyPr>
          <a:lstStyle/>
          <a:p>
            <a:r>
              <a:rPr lang="en-IN" b="1" dirty="0" smtClean="0"/>
              <a:t>Guided by:</a:t>
            </a:r>
          </a:p>
          <a:p>
            <a:r>
              <a:rPr lang="en-IN" b="1" dirty="0" smtClean="0"/>
              <a:t>Vikas Dubey</a:t>
            </a:r>
            <a:endParaRPr lang="en-IN" b="1" dirty="0"/>
          </a:p>
        </p:txBody>
      </p:sp>
      <p:sp>
        <p:nvSpPr>
          <p:cNvPr id="4" name="TextBox 3"/>
          <p:cNvSpPr txBox="1"/>
          <p:nvPr/>
        </p:nvSpPr>
        <p:spPr>
          <a:xfrm>
            <a:off x="3074504" y="550917"/>
            <a:ext cx="5820355" cy="369332"/>
          </a:xfrm>
          <a:prstGeom prst="rect">
            <a:avLst/>
          </a:prstGeom>
          <a:noFill/>
        </p:spPr>
        <p:txBody>
          <a:bodyPr wrap="square" rtlCol="0">
            <a:spAutoFit/>
          </a:bodyPr>
          <a:lstStyle/>
          <a:p>
            <a:pPr algn="ctr"/>
            <a:r>
              <a:rPr lang="en-IN" u="sng" dirty="0" smtClean="0">
                <a:latin typeface="Bahnschrift SemiLight" panose="020B0502040204020203" pitchFamily="34" charset="0"/>
              </a:rPr>
              <a:t>Edubridge Learning Pvt Ltd</a:t>
            </a:r>
            <a:endParaRPr lang="en-IN" u="sng" dirty="0">
              <a:latin typeface="Bahnschrift Semi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238" y="920249"/>
            <a:ext cx="2809524" cy="1447619"/>
          </a:xfrm>
          <a:prstGeom prst="rect">
            <a:avLst/>
          </a:prstGeom>
        </p:spPr>
      </p:pic>
      <p:sp>
        <p:nvSpPr>
          <p:cNvPr id="6" name="TextBox 5"/>
          <p:cNvSpPr txBox="1"/>
          <p:nvPr/>
        </p:nvSpPr>
        <p:spPr>
          <a:xfrm>
            <a:off x="3927944" y="2782669"/>
            <a:ext cx="4579951" cy="646331"/>
          </a:xfrm>
          <a:prstGeom prst="rect">
            <a:avLst/>
          </a:prstGeom>
          <a:noFill/>
        </p:spPr>
        <p:txBody>
          <a:bodyPr wrap="square" rtlCol="0">
            <a:spAutoFit/>
          </a:bodyPr>
          <a:lstStyle/>
          <a:p>
            <a:pPr algn="ctr"/>
            <a:r>
              <a:rPr lang="en-IN" dirty="0" smtClean="0">
                <a:solidFill>
                  <a:schemeClr val="accent2">
                    <a:lumMod val="75000"/>
                  </a:schemeClr>
                </a:solidFill>
              </a:rPr>
              <a:t>Capstone Project:</a:t>
            </a:r>
          </a:p>
          <a:p>
            <a:pPr algn="ctr"/>
            <a:r>
              <a:rPr lang="en-IN" b="1" dirty="0" smtClean="0">
                <a:latin typeface="Berlin Sans FB Demi" panose="020E0802020502020306" pitchFamily="34" charset="0"/>
              </a:rPr>
              <a:t>Flight Price Prediction</a:t>
            </a:r>
            <a:endParaRPr lang="en-IN" b="1" dirty="0">
              <a:latin typeface="Berlin Sans FB Demi" panose="020E0802020502020306" pitchFamily="34" charset="0"/>
            </a:endParaRPr>
          </a:p>
        </p:txBody>
      </p:sp>
      <p:sp>
        <p:nvSpPr>
          <p:cNvPr id="8" name="TextBox 7"/>
          <p:cNvSpPr txBox="1"/>
          <p:nvPr/>
        </p:nvSpPr>
        <p:spPr>
          <a:xfrm>
            <a:off x="9112195" y="4623117"/>
            <a:ext cx="2798859" cy="923330"/>
          </a:xfrm>
          <a:prstGeom prst="rect">
            <a:avLst/>
          </a:prstGeom>
          <a:noFill/>
        </p:spPr>
        <p:txBody>
          <a:bodyPr wrap="square" rtlCol="0">
            <a:spAutoFit/>
          </a:bodyPr>
          <a:lstStyle/>
          <a:p>
            <a:r>
              <a:rPr lang="en-IN" dirty="0" smtClean="0"/>
              <a:t>Presented by:</a:t>
            </a:r>
          </a:p>
          <a:p>
            <a:pPr marL="342900" indent="-342900">
              <a:buAutoNum type="arabicPeriod"/>
            </a:pPr>
            <a:r>
              <a:rPr lang="en-IN" dirty="0" smtClean="0"/>
              <a:t>Sayon Dey</a:t>
            </a:r>
          </a:p>
          <a:p>
            <a:pPr marL="342900" indent="-342900">
              <a:buAutoNum type="arabicPeriod"/>
            </a:pPr>
            <a:r>
              <a:rPr lang="en-IN" dirty="0" smtClean="0"/>
              <a:t>Avadhut Jagtap</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8619" y="-1971837"/>
            <a:ext cx="4061948" cy="5414839"/>
          </a:xfrm>
          <a:prstGeom prst="rect">
            <a:avLst/>
          </a:prstGeom>
        </p:spPr>
      </p:pic>
    </p:spTree>
    <p:extLst>
      <p:ext uri="{BB962C8B-B14F-4D97-AF65-F5344CB8AC3E}">
        <p14:creationId xmlns:p14="http://schemas.microsoft.com/office/powerpoint/2010/main" val="3962549251"/>
      </p:ext>
    </p:extLst>
  </p:cSld>
  <p:clrMapOvr>
    <a:masterClrMapping/>
  </p:clrMapOvr>
  <mc:AlternateContent xmlns:mc="http://schemas.openxmlformats.org/markup-compatibility/2006">
    <mc:Choice xmlns:p14="http://schemas.microsoft.com/office/powerpoint/2010/main" Requires="p14">
      <p:transition spd="slow" p14:dur="1250" advTm="5593">
        <p14:flip dir="r"/>
      </p:transition>
    </mc:Choice>
    <mc:Fallback>
      <p:transition spd="slow" advTm="5593">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693959" y="1216549"/>
            <a:ext cx="8915399" cy="4866198"/>
          </a:xfrm>
        </p:spPr>
        <p:txBody>
          <a:bodyPr>
            <a:normAutofit fontScale="92500" lnSpcReduction="20000"/>
          </a:bodyPr>
          <a:lstStyle/>
          <a:p>
            <a:pPr algn="ctr"/>
            <a:r>
              <a:rPr lang="en-IN" dirty="0" smtClean="0">
                <a:solidFill>
                  <a:schemeClr val="accent2">
                    <a:lumMod val="60000"/>
                    <a:lumOff val="40000"/>
                  </a:schemeClr>
                </a:solidFill>
              </a:rPr>
              <a:t>Abstract:</a:t>
            </a:r>
          </a:p>
          <a:p>
            <a:r>
              <a:rPr lang="en-GB" dirty="0"/>
              <a:t>Flight ticket fare is the most fluctuating data which varies every day. </a:t>
            </a:r>
            <a:r>
              <a:rPr lang="en-GB" dirty="0" smtClean="0"/>
              <a:t>Depending on </a:t>
            </a:r>
            <a:r>
              <a:rPr lang="en-GB" dirty="0"/>
              <a:t>the various factors that affect it directly or indirectly. we cannot say that </a:t>
            </a:r>
            <a:r>
              <a:rPr lang="en-GB" dirty="0" smtClean="0"/>
              <a:t>the price </a:t>
            </a:r>
            <a:r>
              <a:rPr lang="en-GB" dirty="0"/>
              <a:t>of flight ticket fare remains the same or not. It is quite a tough task to </a:t>
            </a:r>
            <a:r>
              <a:rPr lang="en-GB" dirty="0" smtClean="0"/>
              <a:t>predict the </a:t>
            </a:r>
            <a:r>
              <a:rPr lang="en-GB" dirty="0"/>
              <a:t>flight ticket fare. It may change throughout the week, month or some days, </a:t>
            </a:r>
            <a:r>
              <a:rPr lang="en-GB" dirty="0" smtClean="0"/>
              <a:t>but it </a:t>
            </a:r>
            <a:r>
              <a:rPr lang="en-GB" dirty="0"/>
              <a:t>can be predicted nearly accurate to the actual flight ticket fare</a:t>
            </a:r>
            <a:r>
              <a:rPr lang="en-GB" dirty="0" smtClean="0"/>
              <a:t>.  </a:t>
            </a:r>
          </a:p>
          <a:p>
            <a:r>
              <a:rPr lang="en-GB" dirty="0" smtClean="0"/>
              <a:t>The </a:t>
            </a:r>
            <a:r>
              <a:rPr lang="en-GB" dirty="0"/>
              <a:t>prime objective of our project "Improved Flight Prediction System" is to make </a:t>
            </a:r>
            <a:r>
              <a:rPr lang="en-GB" dirty="0" smtClean="0"/>
              <a:t>a prediction </a:t>
            </a:r>
            <a:r>
              <a:rPr lang="en-GB" dirty="0"/>
              <a:t>of the flight ticket fare for the future flights. The proposed approach </a:t>
            </a:r>
            <a:r>
              <a:rPr lang="en-GB" dirty="0" smtClean="0"/>
              <a:t>is using </a:t>
            </a:r>
            <a:r>
              <a:rPr lang="en-GB" dirty="0"/>
              <a:t>machine learning algorithm and we are using supervised learning</a:t>
            </a:r>
            <a:r>
              <a:rPr lang="en-GB" dirty="0" smtClean="0"/>
              <a:t>.</a:t>
            </a:r>
          </a:p>
          <a:p>
            <a:r>
              <a:rPr lang="en-GB" dirty="0" smtClean="0"/>
              <a:t>The </a:t>
            </a:r>
            <a:r>
              <a:rPr lang="en-GB" dirty="0"/>
              <a:t>regression model used in this code is called a </a:t>
            </a:r>
            <a:r>
              <a:rPr lang="en-GB" b="1" dirty="0"/>
              <a:t>Random Forest Regressor</a:t>
            </a:r>
            <a:r>
              <a:rPr lang="en-GB" dirty="0"/>
              <a:t>. A Random Forest </a:t>
            </a:r>
            <a:r>
              <a:rPr lang="en-GB" dirty="0" smtClean="0"/>
              <a:t>Regressor </a:t>
            </a:r>
            <a:r>
              <a:rPr lang="en-GB" dirty="0"/>
              <a:t>is a machine learning algorithm that belongs to the ensemble learning family. It is used for regression tasks, where the goal is to predict a continuous numerical value (in this case, flight prices).</a:t>
            </a:r>
            <a:endParaRPr lang="en-GB" dirty="0">
              <a:solidFill>
                <a:schemeClr val="accent2">
                  <a:lumMod val="60000"/>
                  <a:lumOff val="40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726" y="-55659"/>
            <a:ext cx="3401575" cy="3023622"/>
          </a:xfrm>
          <a:prstGeom prst="rect">
            <a:avLst/>
          </a:prstGeom>
        </p:spPr>
      </p:pic>
    </p:spTree>
    <p:extLst>
      <p:ext uri="{BB962C8B-B14F-4D97-AF65-F5344CB8AC3E}">
        <p14:creationId xmlns:p14="http://schemas.microsoft.com/office/powerpoint/2010/main" val="4057551073"/>
      </p:ext>
    </p:extLst>
  </p:cSld>
  <p:clrMapOvr>
    <a:masterClrMapping/>
  </p:clrMapOvr>
  <mc:AlternateContent xmlns:mc="http://schemas.openxmlformats.org/markup-compatibility/2006">
    <mc:Choice xmlns:p14="http://schemas.microsoft.com/office/powerpoint/2010/main" Requires="p14">
      <p:transition spd="slow" p14:dur="1250" advTm="1919">
        <p14:flip dir="r"/>
      </p:transition>
    </mc:Choice>
    <mc:Fallback>
      <p:transition spd="slow" advTm="1919">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013876" y="1542553"/>
            <a:ext cx="8915399" cy="4079020"/>
          </a:xfrm>
        </p:spPr>
        <p:txBody>
          <a:bodyPr>
            <a:normAutofit fontScale="92500"/>
          </a:bodyPr>
          <a:lstStyle/>
          <a:p>
            <a:pPr algn="ctr"/>
            <a:r>
              <a:rPr lang="en-GB" sz="2400" dirty="0" smtClean="0">
                <a:solidFill>
                  <a:schemeClr val="accent2">
                    <a:lumMod val="60000"/>
                    <a:lumOff val="40000"/>
                  </a:schemeClr>
                </a:solidFill>
              </a:rPr>
              <a:t>Introduction</a:t>
            </a:r>
            <a:r>
              <a:rPr lang="en-GB" dirty="0" smtClean="0">
                <a:solidFill>
                  <a:schemeClr val="accent2">
                    <a:lumMod val="60000"/>
                    <a:lumOff val="40000"/>
                  </a:schemeClr>
                </a:solidFill>
              </a:rPr>
              <a:t>:</a:t>
            </a:r>
          </a:p>
          <a:p>
            <a:pPr marL="285750" indent="-285750">
              <a:buFont typeface="Arial" panose="020B0604020202020204" pitchFamily="34" charset="0"/>
              <a:buChar char="•"/>
            </a:pPr>
            <a:r>
              <a:rPr lang="en-GB" sz="2400" dirty="0"/>
              <a:t>Nowadays, the airline corporations are using complex strategies for </a:t>
            </a:r>
            <a:r>
              <a:rPr lang="en-GB" sz="2400" dirty="0" smtClean="0"/>
              <a:t>the flight </a:t>
            </a:r>
            <a:r>
              <a:rPr lang="en-GB" sz="2400" dirty="0"/>
              <a:t>ticket fare calculations. This highly complicated methods makes </a:t>
            </a:r>
            <a:r>
              <a:rPr lang="en-GB" sz="2400" dirty="0" smtClean="0"/>
              <a:t>the flight </a:t>
            </a:r>
            <a:r>
              <a:rPr lang="en-GB" dirty="0"/>
              <a:t>ticket</a:t>
            </a:r>
            <a:r>
              <a:rPr lang="en-GB" sz="2400" dirty="0"/>
              <a:t> fare difficult to guess for the customers, since the fare </a:t>
            </a:r>
            <a:r>
              <a:rPr lang="en-GB" sz="2400" dirty="0" smtClean="0"/>
              <a:t>changes dynamically</a:t>
            </a:r>
            <a:r>
              <a:rPr lang="en-GB" dirty="0"/>
              <a:t>.</a:t>
            </a:r>
          </a:p>
          <a:p>
            <a:pPr marL="285750" indent="-285750">
              <a:buFont typeface="Arial" panose="020B0604020202020204" pitchFamily="34" charset="0"/>
              <a:buChar char="•"/>
            </a:pPr>
            <a:r>
              <a:rPr lang="en-GB" sz="2400" dirty="0"/>
              <a:t>Our </a:t>
            </a:r>
            <a:r>
              <a:rPr lang="en-GB" sz="2400" dirty="0" smtClean="0"/>
              <a:t>project</a:t>
            </a:r>
            <a:r>
              <a:rPr lang="en-GB" sz="2400" b="1" dirty="0"/>
              <a:t>  Flight Price Prediction </a:t>
            </a:r>
            <a:r>
              <a:rPr lang="en-GB" sz="2400" dirty="0" smtClean="0"/>
              <a:t>which</a:t>
            </a:r>
            <a:r>
              <a:rPr lang="en-GB" sz="2400" dirty="0"/>
              <a:t> resolve </a:t>
            </a:r>
            <a:r>
              <a:rPr lang="en-GB" sz="2400" dirty="0" smtClean="0"/>
              <a:t>this problem </a:t>
            </a:r>
            <a:r>
              <a:rPr lang="en-GB" sz="2400" dirty="0"/>
              <a:t>and provide a facility where people </a:t>
            </a:r>
            <a:r>
              <a:rPr lang="en-GB" dirty="0"/>
              <a:t>will</a:t>
            </a:r>
            <a:r>
              <a:rPr lang="en-GB" sz="2400" dirty="0"/>
              <a:t> be able to predict </a:t>
            </a:r>
            <a:r>
              <a:rPr lang="en-GB" sz="2400" dirty="0" smtClean="0"/>
              <a:t>the flight-ticket </a:t>
            </a:r>
            <a:r>
              <a:rPr lang="en-GB" sz="2400" dirty="0"/>
              <a:t>price before purchasing the ticket.</a:t>
            </a:r>
          </a:p>
          <a:p>
            <a:pPr marL="285750" indent="-285750">
              <a:buFont typeface="Arial" panose="020B0604020202020204" pitchFamily="34" charset="0"/>
              <a:buChar char="•"/>
            </a:pPr>
            <a:endParaRPr lang="en-GB" sz="2400" dirty="0">
              <a:solidFill>
                <a:schemeClr val="accent2">
                  <a:lumMod val="60000"/>
                  <a:lumOff val="4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34" y="-1494846"/>
            <a:ext cx="6858000" cy="5414839"/>
          </a:xfrm>
          <a:prstGeom prst="rect">
            <a:avLst/>
          </a:prstGeom>
        </p:spPr>
      </p:pic>
    </p:spTree>
    <p:extLst>
      <p:ext uri="{BB962C8B-B14F-4D97-AF65-F5344CB8AC3E}">
        <p14:creationId xmlns:p14="http://schemas.microsoft.com/office/powerpoint/2010/main" val="282203024"/>
      </p:ext>
    </p:extLst>
  </p:cSld>
  <p:clrMapOvr>
    <a:masterClrMapping/>
  </p:clrMapOvr>
  <mc:AlternateContent xmlns:mc="http://schemas.openxmlformats.org/markup-compatibility/2006">
    <mc:Choice xmlns:p14="http://schemas.microsoft.com/office/powerpoint/2010/main" Requires="p14">
      <p:transition spd="slow" p14:dur="1250" advTm="873">
        <p14:flip dir="r"/>
      </p:transition>
    </mc:Choice>
    <mc:Fallback>
      <p:transition spd="slow" advTm="873">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598" y="1743986"/>
            <a:ext cx="8911687" cy="1455088"/>
          </a:xfrm>
        </p:spPr>
        <p:txBody>
          <a:bodyPr/>
          <a:lstStyle/>
          <a:p>
            <a:r>
              <a:rPr lang="en-IN" dirty="0" smtClean="0"/>
              <a:t>The tools and technologies that are used are as follow:</a:t>
            </a:r>
            <a:endParaRPr lang="en-IN" dirty="0"/>
          </a:p>
        </p:txBody>
      </p:sp>
      <p:sp>
        <p:nvSpPr>
          <p:cNvPr id="5" name="Content Placeholder 4"/>
          <p:cNvSpPr>
            <a:spLocks noGrp="1"/>
          </p:cNvSpPr>
          <p:nvPr>
            <p:ph idx="1"/>
          </p:nvPr>
        </p:nvSpPr>
        <p:spPr>
          <a:xfrm>
            <a:off x="5001376" y="2912827"/>
            <a:ext cx="8915400" cy="4402372"/>
          </a:xfrm>
        </p:spPr>
        <p:txBody>
          <a:bodyPr/>
          <a:lstStyle/>
          <a:p>
            <a:r>
              <a:rPr lang="en-IN" dirty="0" smtClean="0"/>
              <a:t>Data Selection</a:t>
            </a:r>
          </a:p>
          <a:p>
            <a:r>
              <a:rPr lang="en-IN" dirty="0" smtClean="0"/>
              <a:t>Exploratory data analysis(EDA)</a:t>
            </a:r>
          </a:p>
          <a:p>
            <a:r>
              <a:rPr lang="en-IN" dirty="0" smtClean="0"/>
              <a:t>Data Pre-processing</a:t>
            </a:r>
          </a:p>
          <a:p>
            <a:r>
              <a:rPr lang="en-IN" dirty="0" smtClean="0"/>
              <a:t>Feature Selection</a:t>
            </a:r>
          </a:p>
          <a:p>
            <a:r>
              <a:rPr lang="en-IN" dirty="0" smtClean="0"/>
              <a:t>Applying ML Algorithm</a:t>
            </a:r>
          </a:p>
          <a:p>
            <a:r>
              <a:rPr lang="en-IN" dirty="0" smtClean="0"/>
              <a:t>Model Evaluation</a:t>
            </a:r>
          </a:p>
          <a:p>
            <a:r>
              <a:rPr lang="en-IN" dirty="0" smtClean="0"/>
              <a:t>Model Deployment</a:t>
            </a:r>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19" y="818983"/>
            <a:ext cx="3500563" cy="3500563"/>
          </a:xfrm>
          <a:prstGeom prst="rect">
            <a:avLst/>
          </a:prstGeom>
        </p:spPr>
      </p:pic>
    </p:spTree>
    <p:extLst>
      <p:ext uri="{BB962C8B-B14F-4D97-AF65-F5344CB8AC3E}">
        <p14:creationId xmlns:p14="http://schemas.microsoft.com/office/powerpoint/2010/main" val="2193817550"/>
      </p:ext>
    </p:extLst>
  </p:cSld>
  <p:clrMapOvr>
    <a:masterClrMapping/>
  </p:clrMapOvr>
  <mc:AlternateContent xmlns:mc="http://schemas.openxmlformats.org/markup-compatibility/2006">
    <mc:Choice xmlns:p14="http://schemas.microsoft.com/office/powerpoint/2010/main" Requires="p14">
      <p:transition spd="slow" p14:dur="1250" advTm="525">
        <p14:flip dir="r"/>
      </p:transition>
    </mc:Choice>
    <mc:Fallback>
      <p:transition spd="slow" advTm="525">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4973" y="1978184"/>
            <a:ext cx="8911687" cy="1280890"/>
          </a:xfrm>
        </p:spPr>
        <p:txBody>
          <a:bodyPr/>
          <a:lstStyle/>
          <a:p>
            <a:pPr algn="ctr"/>
            <a:r>
              <a:rPr lang="en-IN" sz="2000" dirty="0" smtClean="0"/>
              <a:t>Objective:</a:t>
            </a:r>
            <a:endParaRPr lang="en-IN" sz="2000" dirty="0"/>
          </a:p>
        </p:txBody>
      </p:sp>
      <p:sp>
        <p:nvSpPr>
          <p:cNvPr id="3" name="Content Placeholder 2"/>
          <p:cNvSpPr>
            <a:spLocks noGrp="1"/>
          </p:cNvSpPr>
          <p:nvPr>
            <p:ph idx="1"/>
          </p:nvPr>
        </p:nvSpPr>
        <p:spPr>
          <a:xfrm>
            <a:off x="2978827" y="2714045"/>
            <a:ext cx="8915400" cy="3777622"/>
          </a:xfrm>
        </p:spPr>
        <p:txBody>
          <a:bodyPr/>
          <a:lstStyle/>
          <a:p>
            <a:r>
              <a:rPr lang="en-GB" dirty="0"/>
              <a:t>The prime objective of this project is to use machine learning techniques </a:t>
            </a:r>
            <a:r>
              <a:rPr lang="en-GB" dirty="0" smtClean="0"/>
              <a:t>to model </a:t>
            </a:r>
            <a:r>
              <a:rPr lang="en-GB" dirty="0"/>
              <a:t>the </a:t>
            </a:r>
            <a:r>
              <a:rPr lang="en-GB" dirty="0" smtClean="0"/>
              <a:t>behaviour </a:t>
            </a:r>
            <a:r>
              <a:rPr lang="en-GB" dirty="0"/>
              <a:t>of flight ticket prices over the time and predict the </a:t>
            </a:r>
            <a:r>
              <a:rPr lang="en-GB" dirty="0" smtClean="0"/>
              <a:t>price of </a:t>
            </a:r>
            <a:r>
              <a:rPr lang="en-GB" dirty="0"/>
              <a:t>the flight-ticket</a:t>
            </a:r>
            <a:r>
              <a:rPr lang="en-GB" dirty="0" smtClean="0"/>
              <a:t>.</a:t>
            </a:r>
          </a:p>
          <a:p>
            <a:r>
              <a:rPr lang="en-GB" dirty="0" smtClean="0"/>
              <a:t>The </a:t>
            </a:r>
            <a:r>
              <a:rPr lang="en-GB" dirty="0"/>
              <a:t>goal of this project is to study how airline ticket prices change over time</a:t>
            </a:r>
            <a:r>
              <a:rPr lang="en-GB" dirty="0" smtClean="0"/>
              <a:t>, extract </a:t>
            </a:r>
            <a:r>
              <a:rPr lang="en-GB" dirty="0"/>
              <a:t>the factors that influence these fluctuations, and describe </a:t>
            </a:r>
            <a:r>
              <a:rPr lang="en-GB" dirty="0" smtClean="0"/>
              <a:t>how they're correlated ( essentially guess the model that air carriers use to price their tickets).</a:t>
            </a:r>
            <a:endParaRPr lang="en-GB" dirty="0"/>
          </a:p>
          <a:p>
            <a:pPr marL="0" indent="0">
              <a:buNone/>
            </a:pPr>
            <a:r>
              <a:rPr lang="en-GB" dirty="0"/>
              <a:t/>
            </a:r>
            <a:br>
              <a:rPr lang="en-GB"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234" y="0"/>
            <a:ext cx="2435477" cy="2514491"/>
          </a:xfrm>
          <a:prstGeom prst="rect">
            <a:avLst/>
          </a:prstGeom>
        </p:spPr>
      </p:pic>
    </p:spTree>
    <p:extLst>
      <p:ext uri="{BB962C8B-B14F-4D97-AF65-F5344CB8AC3E}">
        <p14:creationId xmlns:p14="http://schemas.microsoft.com/office/powerpoint/2010/main" val="3454567101"/>
      </p:ext>
    </p:extLst>
  </p:cSld>
  <p:clrMapOvr>
    <a:masterClrMapping/>
  </p:clrMapOvr>
  <mc:AlternateContent xmlns:mc="http://schemas.openxmlformats.org/markup-compatibility/2006">
    <mc:Choice xmlns:p14="http://schemas.microsoft.com/office/powerpoint/2010/main" Requires="p14">
      <p:transition spd="slow" p14:dur="1250" advTm="945">
        <p14:flip dir="r"/>
      </p:transition>
    </mc:Choice>
    <mc:Fallback>
      <p:transition spd="slow" advTm="945">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000" dirty="0" smtClean="0"/>
              <a:t>Resource Methodology:</a:t>
            </a:r>
            <a:endParaRPr lang="en-IN" sz="2000" dirty="0"/>
          </a:p>
        </p:txBody>
      </p:sp>
      <p:sp>
        <p:nvSpPr>
          <p:cNvPr id="5" name="TextBox 4"/>
          <p:cNvSpPr txBox="1"/>
          <p:nvPr/>
        </p:nvSpPr>
        <p:spPr>
          <a:xfrm>
            <a:off x="1924215" y="1264555"/>
            <a:ext cx="10034546" cy="5355312"/>
          </a:xfrm>
          <a:prstGeom prst="rect">
            <a:avLst/>
          </a:prstGeom>
          <a:noFill/>
        </p:spPr>
        <p:txBody>
          <a:bodyPr wrap="square" rtlCol="0">
            <a:spAutoFit/>
          </a:bodyPr>
          <a:lstStyle/>
          <a:p>
            <a:r>
              <a:rPr lang="en-IN" dirty="0" smtClean="0"/>
              <a:t>For this project, we have implemented the machine learning life cycle. </a:t>
            </a:r>
            <a:r>
              <a:rPr lang="en-GB" dirty="0"/>
              <a:t>After selecting the features which are more correlated to cost the following step involves applying machine algorithm and creating a model. As our dataset incorporates </a:t>
            </a:r>
            <a:r>
              <a:rPr lang="en-GB" dirty="0" smtClean="0"/>
              <a:t>labelled </a:t>
            </a:r>
            <a:r>
              <a:rPr lang="en-GB" dirty="0"/>
              <a:t>data, we've got to use supervised machine learning algorithms also in supervised we are going to be using regression algorithms as our dataset contains continuous values within the features. Regression models are wont to describe relationship between dependent and independent variables. The machine learning algorithms that we are going to be using in our project are</a:t>
            </a:r>
            <a:r>
              <a:rPr lang="en-GB" dirty="0" smtClean="0"/>
              <a:t>:</a:t>
            </a:r>
          </a:p>
          <a:p>
            <a:pPr marL="285750" indent="-285750">
              <a:buFont typeface="Arial" panose="020B0604020202020204" pitchFamily="34" charset="0"/>
              <a:buChar char="•"/>
            </a:pPr>
            <a:r>
              <a:rPr lang="en-GB" b="1" dirty="0" smtClean="0"/>
              <a:t>Linear Regression-</a:t>
            </a:r>
            <a:r>
              <a:rPr lang="en-GB" dirty="0" smtClean="0"/>
              <a:t> In simple linear regression there’s only one independent and one dependent feature but as our dataset consists of many independent features on which the worth may rely on, we are going to be using multiple linear regression which estimates the relationship between two or more independent variables and one dependent variable.</a:t>
            </a:r>
          </a:p>
          <a:p>
            <a:pPr marL="285750" indent="-285750">
              <a:buFont typeface="Arial" panose="020B0604020202020204" pitchFamily="34" charset="0"/>
              <a:buChar char="•"/>
            </a:pPr>
            <a:r>
              <a:rPr lang="en-GB" b="1" dirty="0" smtClean="0"/>
              <a:t>Decision Tree- </a:t>
            </a:r>
            <a:r>
              <a:rPr lang="en-GB" dirty="0" smtClean="0"/>
              <a:t> There are basically two types of decision tree; classification and regression where the former is employed for categorical values and the later is for continuous values.  Decision tree chooses independent variable from dataset as decision nodes for decision making. It divides the entire dataset as several subsection and when test data is passed to the model the output is determined by checking the data points.</a:t>
            </a:r>
            <a:endParaRPr lang="en-IN" b="1" dirty="0"/>
          </a:p>
        </p:txBody>
      </p:sp>
    </p:spTree>
    <p:extLst>
      <p:ext uri="{BB962C8B-B14F-4D97-AF65-F5344CB8AC3E}">
        <p14:creationId xmlns:p14="http://schemas.microsoft.com/office/powerpoint/2010/main" val="838050253"/>
      </p:ext>
    </p:extLst>
  </p:cSld>
  <p:clrMapOvr>
    <a:masterClrMapping/>
  </p:clrMapOvr>
  <mc:AlternateContent xmlns:mc="http://schemas.openxmlformats.org/markup-compatibility/2006">
    <mc:Choice xmlns:p14="http://schemas.microsoft.com/office/powerpoint/2010/main" Requires="p14">
      <p:transition spd="slow" p14:dur="1250" advTm="7426">
        <p14:flip dir="r"/>
      </p:transition>
    </mc:Choice>
    <mc:Fallback>
      <p:transition spd="slow" advTm="7426">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55766" y="342107"/>
            <a:ext cx="2871299" cy="369332"/>
          </a:xfrm>
          <a:prstGeom prst="rect">
            <a:avLst/>
          </a:prstGeom>
        </p:spPr>
        <p:txBody>
          <a:bodyPr wrap="none">
            <a:spAutoFit/>
          </a:bodyPr>
          <a:lstStyle/>
          <a:p>
            <a:r>
              <a:rPr lang="en-IN" dirty="0">
                <a:solidFill>
                  <a:schemeClr val="accent2">
                    <a:lumMod val="75000"/>
                  </a:schemeClr>
                </a:solidFill>
              </a:rPr>
              <a:t>Resource Methodology:</a:t>
            </a:r>
          </a:p>
        </p:txBody>
      </p:sp>
      <p:sp>
        <p:nvSpPr>
          <p:cNvPr id="5" name="TextBox 4"/>
          <p:cNvSpPr txBox="1"/>
          <p:nvPr/>
        </p:nvSpPr>
        <p:spPr>
          <a:xfrm>
            <a:off x="1598212" y="922337"/>
            <a:ext cx="9962985" cy="1754326"/>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t>Random Forest-  </a:t>
            </a:r>
            <a:r>
              <a:rPr lang="en-IN" dirty="0" smtClean="0"/>
              <a:t>Random Forest is an ensemble learning technique where training model uses multiple learning algorithms then combine the individual result to urge a final predicted result.</a:t>
            </a:r>
          </a:p>
          <a:p>
            <a:pPr marL="285750" indent="-285750">
              <a:buFont typeface="Arial" panose="020B0604020202020204" pitchFamily="34" charset="0"/>
              <a:buChar char="•"/>
            </a:pPr>
            <a:r>
              <a:rPr lang="en-IN" b="1" dirty="0" smtClean="0"/>
              <a:t>Mean Absolute Error(MAE)- </a:t>
            </a:r>
            <a:r>
              <a:rPr lang="en-IN" dirty="0" smtClean="0"/>
              <a:t>Mean Absolute Error is basically the sum of the average of the difference between the excepted and actual values. </a:t>
            </a:r>
          </a:p>
          <a:p>
            <a:r>
              <a:rPr lang="en-IN" b="1" dirty="0"/>
              <a:t> </a:t>
            </a:r>
            <a:r>
              <a:rPr lang="en-IN" b="1" dirty="0" smtClean="0"/>
              <a:t>    </a:t>
            </a:r>
            <a:endParaRPr lang="en-IN" b="1" dirty="0"/>
          </a:p>
        </p:txBody>
      </p:sp>
      <p:sp>
        <p:nvSpPr>
          <p:cNvPr id="6" name="AutoShape 2" descr="\mathrm {MAE}= \frac {\sum _{i=1}^{n} {|y_i-x_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mathrm {MAE}= \frac {\sum _{i=1}^{n} {|y_i-x_i|}}{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mathrm {MAE}= \frac {\sum _{i=1}^{n} {|y_i-x_i|}}{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mathrm {MAE}= \frac {\sum _{i=1}^{n} {|y_i-x_i|}}{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descr="\mathrm {MAE}= \frac {\sum _{i=1}^{n} {|y_i-x_i|}}{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2" descr="\mathrm {MAE}= \frac {\sum _{i=1}^{n} {|y_i-x_i|}}{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4" descr="\mathrm {MAE}= \frac {\sum _{i=1}^{n} {|y_i-x_i|}}{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550" y="2469543"/>
            <a:ext cx="3352800" cy="12192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834" y="2159441"/>
            <a:ext cx="4876800" cy="4876800"/>
          </a:xfrm>
          <a:prstGeom prst="rect">
            <a:avLst/>
          </a:prstGeom>
        </p:spPr>
      </p:pic>
    </p:spTree>
    <p:extLst>
      <p:ext uri="{BB962C8B-B14F-4D97-AF65-F5344CB8AC3E}">
        <p14:creationId xmlns:p14="http://schemas.microsoft.com/office/powerpoint/2010/main" val="3645742121"/>
      </p:ext>
    </p:extLst>
  </p:cSld>
  <p:clrMapOvr>
    <a:masterClrMapping/>
  </p:clrMapOvr>
  <mc:AlternateContent xmlns:mc="http://schemas.openxmlformats.org/markup-compatibility/2006">
    <mc:Choice xmlns:p14="http://schemas.microsoft.com/office/powerpoint/2010/main" Requires="p14">
      <p:transition spd="slow" p14:dur="1250" advTm="109">
        <p14:flip dir="r"/>
      </p:transition>
    </mc:Choice>
    <mc:Fallback>
      <p:transition spd="slow" advTm="109">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4317" y="667910"/>
            <a:ext cx="8915400" cy="2761090"/>
          </a:xfrm>
        </p:spPr>
        <p:txBody>
          <a:bodyPr>
            <a:normAutofit/>
          </a:bodyPr>
          <a:lstStyle/>
          <a:p>
            <a:pPr marL="0" indent="0">
              <a:buNone/>
            </a:pPr>
            <a:r>
              <a:rPr lang="en-IN" dirty="0" smtClean="0">
                <a:solidFill>
                  <a:schemeClr val="accent2">
                    <a:lumMod val="75000"/>
                  </a:schemeClr>
                </a:solidFill>
              </a:rPr>
              <a:t>Conclusion:</a:t>
            </a:r>
          </a:p>
          <a:p>
            <a:pPr marL="0" indent="0">
              <a:buNone/>
            </a:pPr>
            <a:r>
              <a:rPr lang="en-IN" dirty="0" smtClean="0"/>
              <a:t>This project can result in saving money of inexperienced people by providing them the information related to flight price and also give them a predicted value  of the price which they used to decide whether to book tickets now or later. On working with different algorithms, it was found that the random forest algorithm gives the highest accuracy in predicting the output.</a:t>
            </a:r>
            <a:endParaRPr lang="en-IN" dirty="0"/>
          </a:p>
        </p:txBody>
      </p:sp>
    </p:spTree>
    <p:extLst>
      <p:ext uri="{BB962C8B-B14F-4D97-AF65-F5344CB8AC3E}">
        <p14:creationId xmlns:p14="http://schemas.microsoft.com/office/powerpoint/2010/main" val="3726647"/>
      </p:ext>
    </p:extLst>
  </p:cSld>
  <p:clrMapOvr>
    <a:masterClrMapping/>
  </p:clrMapOvr>
  <mc:AlternateContent xmlns:mc="http://schemas.openxmlformats.org/markup-compatibility/2006">
    <mc:Choice xmlns:p14="http://schemas.microsoft.com/office/powerpoint/2010/main" Requires="p14">
      <p:transition spd="slow" p14:dur="2000" advTm="881"/>
    </mc:Choice>
    <mc:Fallback>
      <p:transition spd="slow" advTm="881"/>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217</TotalTime>
  <Words>737</Words>
  <Application>Microsoft Office PowerPoint</Application>
  <PresentationFormat>Widescreen</PresentationFormat>
  <Paragraphs>37</Paragraphs>
  <Slides>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8</vt:i4>
      </vt:variant>
      <vt:variant>
        <vt:lpstr>Custom Shows</vt:lpstr>
      </vt:variant>
      <vt:variant>
        <vt:i4>1</vt:i4>
      </vt:variant>
    </vt:vector>
  </HeadingPairs>
  <TitlesOfParts>
    <vt:vector size="15" baseType="lpstr">
      <vt:lpstr>Arial</vt:lpstr>
      <vt:lpstr>Bahnschrift SemiLight</vt:lpstr>
      <vt:lpstr>Berlin Sans FB Demi</vt:lpstr>
      <vt:lpstr>Century Gothic</vt:lpstr>
      <vt:lpstr>Wingdings 3</vt:lpstr>
      <vt:lpstr>Ion</vt:lpstr>
      <vt:lpstr>PowerPoint Presentation</vt:lpstr>
      <vt:lpstr>PowerPoint Presentation</vt:lpstr>
      <vt:lpstr>PowerPoint Presentation</vt:lpstr>
      <vt:lpstr>The tools and technologies that are used are as follow:</vt:lpstr>
      <vt:lpstr>Objective:</vt:lpstr>
      <vt:lpstr>Resource Methodology:</vt:lpstr>
      <vt:lpstr>PowerPoint Presentation</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sayon dey</dc:creator>
  <cp:lastModifiedBy>WebCom Tech</cp:lastModifiedBy>
  <cp:revision>21</cp:revision>
  <dcterms:created xsi:type="dcterms:W3CDTF">2023-08-07T11:59:29Z</dcterms:created>
  <dcterms:modified xsi:type="dcterms:W3CDTF">2023-08-09T11:07:27Z</dcterms:modified>
</cp:coreProperties>
</file>