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E4AA-4B17-A230-74DC-445D44A2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FF1E5-EECC-0E6E-E617-B056057A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09B9-1CF1-52EC-9DDD-F5228613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6C61-88C1-1917-42BA-45DB3A55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4291-342E-B835-E861-B6B333A1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5AED-DCBE-6E67-C844-EFD1F2E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17C45-8F6C-8067-A106-33B7C039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4FFC-3B74-8CE1-5364-776217F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E6E8-9E40-29C3-A6A3-B7DE0B71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3990-E3AD-A3EF-BC03-AEE63C2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9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2F11A-49E2-32E0-9FC8-70F022A7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8EC13-800B-CAAC-BD6A-64FB8014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6A34-4277-9D23-D706-901EA278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E2DD-4965-512D-2D8F-E2C25DF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4667-6998-3644-3E63-6ED1112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6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335B-7F19-EFC3-6BA0-BE200AEE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A92C-4D4C-5790-CF63-9A84FBFC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441-BA35-AB15-602B-BEFA02C5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380F-3A44-8C82-E948-136931A0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C95E-3C52-95A4-09AA-784A0EF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9869-07C4-F8CC-B138-04AE90D9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AD81-CFE8-5F84-4988-1CAAEEF6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7DD7-2B98-1B4F-7A36-08E00D8C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79F3-B14B-EBB5-86E4-8DB55214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750F-12F7-CAA2-7DB8-40BBD9C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0717-8300-80B7-B400-AC244BC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9BC4-EFBC-D8B2-2AF6-41B8CD31E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1274-7E8F-BFFD-055C-C2C99694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0B79-88FB-8681-1BBA-C837D5CC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194BC-B27D-9297-D0B7-139D37B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3868-DC60-1910-3D7B-85BC97FA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353D-FA6E-8722-8057-14E5EA3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A5DA-B6B1-34D3-03B0-921A8174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400-C63A-7EDB-56E9-C0CA3727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1023-EEBB-6FD3-A790-AFEA3CE5B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4D045-2BE5-C42F-9F3D-7514E5A59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CE12-3F0F-0080-E2F1-4181DD6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0C6E9-779E-6D61-4B3E-5FE19AF5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DA4E3-F255-B7CB-32C2-05D989AB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7792-6412-FC6E-1C02-C0CEFF31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FC710-66FB-972D-70DB-8765AE58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4CD6-8D08-3AFA-0DB4-BFC1B394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4E950-2390-7511-1A87-ED57684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1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71D91-0818-0F26-C646-ED3B00FE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D816C-C07D-62FC-770F-DAA07887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D6A5-5BDE-B5B0-819C-C481E86E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312-65C9-4AFD-54B7-FFC7784D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A690-82F6-39C1-F815-987D42FB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10CA-FD22-401D-08C3-E719A5C2C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60B6-0B6D-16C2-1DA4-D652552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9B5E-06FD-36AD-57C4-B720C85A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FB17-4825-5266-2D06-FAB72C95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FA36-8BB7-1864-1D4E-7D82FB7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A4A51-CE69-2DCC-2A6A-159E37A3B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B3F2B-F713-D913-A74E-2306D763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424F1-8FEA-92C3-E2B1-937DFBE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C521-C8D5-98F3-BAFD-4D934FD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C949-0868-7F95-301D-0A9C2DD0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2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D9665-4F32-2E7B-89D3-C88DB856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0D71-434D-6CF1-AF26-A089772E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820A-ACAF-155F-7566-60CF246A6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345C-8C16-44B8-6E6D-19FB58F00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600F-AB46-A252-6BF1-6495CC41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CEB2-13B4-4C7D-6453-65D42997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Few-shot image generation for defect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8392A-1340-3E0A-7113-97F776669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Avadhut</a:t>
            </a:r>
            <a:r>
              <a:rPr lang="en-IN" dirty="0"/>
              <a:t> Sardeshmukh</a:t>
            </a:r>
          </a:p>
        </p:txBody>
      </p:sp>
    </p:spTree>
    <p:extLst>
      <p:ext uri="{BB962C8B-B14F-4D97-AF65-F5344CB8AC3E}">
        <p14:creationId xmlns:p14="http://schemas.microsoft.com/office/powerpoint/2010/main" val="1204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868D-F5AE-1B2F-3EE7-AEDCE0A5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7" y="54574"/>
            <a:ext cx="10515600" cy="693049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752F-8CA5-B00A-615E-933D0BBD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386"/>
            <a:ext cx="10515600" cy="5354578"/>
          </a:xfrm>
        </p:spPr>
        <p:txBody>
          <a:bodyPr/>
          <a:lstStyle/>
          <a:p>
            <a:r>
              <a:rPr lang="en-IN" dirty="0"/>
              <a:t>Asset inspection at scale is challenging — requires automation.</a:t>
            </a:r>
          </a:p>
          <a:p>
            <a:r>
              <a:rPr lang="en-IN" dirty="0"/>
              <a:t>Anomalies are rare → limited training data for each defect type.</a:t>
            </a:r>
          </a:p>
          <a:p>
            <a:r>
              <a:rPr lang="en-IN" dirty="0"/>
              <a:t>Goal: Generate synthetic defect images to augment training data.</a:t>
            </a:r>
          </a:p>
          <a:p>
            <a:endParaRPr lang="en-IN" dirty="0"/>
          </a:p>
          <a:p>
            <a:r>
              <a:rPr lang="en-IN" dirty="0"/>
              <a:t>Solution: Fine-tune a pre-trained diffusion model for class-conditional image generation.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8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862-C61B-3FA8-7085-59A2D3C1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603459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and Fine-tuning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3B50-DA97-2CFD-8991-169A4B05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913"/>
            <a:ext cx="10515600" cy="5182050"/>
          </a:xfrm>
        </p:spPr>
        <p:txBody>
          <a:bodyPr/>
          <a:lstStyle/>
          <a:p>
            <a:r>
              <a:rPr lang="en-IN" dirty="0"/>
              <a:t>Chosen model: </a:t>
            </a:r>
            <a:r>
              <a:rPr lang="en-IN" dirty="0" err="1"/>
              <a:t>DiT</a:t>
            </a:r>
            <a:r>
              <a:rPr lang="en-IN" dirty="0"/>
              <a:t>-XL/2 </a:t>
            </a:r>
          </a:p>
          <a:p>
            <a:pPr lvl="1"/>
            <a:r>
              <a:rPr lang="en-IN" dirty="0"/>
              <a:t>Diffusion Transformer, class-conditional, trained on ImageNet</a:t>
            </a:r>
          </a:p>
          <a:p>
            <a:r>
              <a:rPr lang="en-IN" dirty="0"/>
              <a:t>Data: The products hazelnut and screw</a:t>
            </a:r>
          </a:p>
          <a:p>
            <a:pPr lvl="1"/>
            <a:r>
              <a:rPr lang="en-IN" dirty="0"/>
              <a:t>Similar class labels are available in ImageNet; easier to tune class embeddings</a:t>
            </a:r>
          </a:p>
          <a:p>
            <a:r>
              <a:rPr lang="en-IN" dirty="0"/>
              <a:t>Fine-tuning strategy</a:t>
            </a:r>
          </a:p>
          <a:p>
            <a:pPr lvl="1"/>
            <a:r>
              <a:rPr lang="en-IN" dirty="0"/>
              <a:t>Adapted from </a:t>
            </a:r>
            <a:r>
              <a:rPr lang="en-IN" dirty="0" err="1"/>
              <a:t>DiffFit</a:t>
            </a:r>
            <a:r>
              <a:rPr lang="en-IN" dirty="0"/>
              <a:t> - biases + </a:t>
            </a:r>
            <a:r>
              <a:rPr lang="en-IN" dirty="0" err="1"/>
              <a:t>LayerNorm</a:t>
            </a:r>
            <a:r>
              <a:rPr lang="en-IN" dirty="0"/>
              <a:t> weights (parameter-efficient)</a:t>
            </a:r>
          </a:p>
          <a:p>
            <a:r>
              <a:rPr lang="en-IN" dirty="0"/>
              <a:t>Used </a:t>
            </a:r>
            <a:r>
              <a:rPr lang="en-IN" dirty="0" err="1"/>
              <a:t>HuggingFace</a:t>
            </a:r>
            <a:r>
              <a:rPr lang="en-IN" dirty="0"/>
              <a:t> diffusers for implementation</a:t>
            </a:r>
          </a:p>
          <a:p>
            <a:pPr lvl="1"/>
            <a:r>
              <a:rPr lang="en-IN" dirty="0"/>
              <a:t>Class embeddings are part of </a:t>
            </a:r>
            <a:r>
              <a:rPr lang="en-IN" dirty="0" err="1"/>
              <a:t>LayerNorm</a:t>
            </a:r>
            <a:r>
              <a:rPr lang="en-IN" dirty="0"/>
              <a:t> in </a:t>
            </a:r>
            <a:r>
              <a:rPr lang="en-IN" dirty="0" err="1"/>
              <a:t>Huggingface</a:t>
            </a:r>
            <a:r>
              <a:rPr lang="en-IN" dirty="0"/>
              <a:t> implementation of </a:t>
            </a:r>
            <a:r>
              <a:rPr lang="en-IN" dirty="0" err="1"/>
              <a:t>DiT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0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98C6-8892-A097-50DB-EA16CDC3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Preprocessing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7BF1-4CD5-400B-C053-8765566C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879"/>
            <a:ext cx="10515600" cy="53890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resolution: 128x128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Center crop 800x800 (to reduce the unnecessary background) </a:t>
            </a:r>
          </a:p>
          <a:p>
            <a:pPr lvl="1"/>
            <a:r>
              <a:rPr lang="en-US" dirty="0"/>
              <a:t>Normalization to [-1,1] range</a:t>
            </a:r>
          </a:p>
          <a:p>
            <a:r>
              <a:rPr lang="en-US" dirty="0"/>
              <a:t>Augmentations: </a:t>
            </a:r>
            <a:r>
              <a:rPr lang="en-US" dirty="0" err="1"/>
              <a:t>RandomFlips</a:t>
            </a:r>
            <a:r>
              <a:rPr lang="en-US" dirty="0"/>
              <a:t> and sometimes Rotation</a:t>
            </a:r>
          </a:p>
          <a:p>
            <a:pPr lvl="1"/>
            <a:r>
              <a:rPr lang="en-US" dirty="0"/>
              <a:t>Also tried jittering brightness, contrast, etc., and histogram equalization – but these didn’t help as expected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extend/optimize for multi-GPU training?</a:t>
            </a:r>
          </a:p>
          <a:p>
            <a:r>
              <a:rPr lang="en-US" dirty="0"/>
              <a:t>Use </a:t>
            </a:r>
            <a:r>
              <a:rPr lang="en-US" dirty="0" err="1"/>
              <a:t>DistributedDataParallel</a:t>
            </a:r>
            <a:r>
              <a:rPr lang="en-US" dirty="0"/>
              <a:t> – replicate model on each GPU, with their own batch, gradients synchronized after backward()</a:t>
            </a:r>
          </a:p>
          <a:p>
            <a:r>
              <a:rPr lang="en-US" dirty="0"/>
              <a:t>Use a </a:t>
            </a:r>
            <a:r>
              <a:rPr lang="en-US" dirty="0" err="1"/>
              <a:t>DistributedSampler</a:t>
            </a:r>
            <a:r>
              <a:rPr lang="en-US" dirty="0"/>
              <a:t>  inside the </a:t>
            </a:r>
            <a:r>
              <a:rPr lang="en-US" dirty="0" err="1"/>
              <a:t>dataloader</a:t>
            </a:r>
            <a:r>
              <a:rPr lang="en-US" dirty="0"/>
              <a:t> class to ensure each GPU gets a different slice of the data, while covering the entire data overall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4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C18D-9BEF-D8A2-CF15-C07F292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17866"/>
          </a:xfrm>
        </p:spPr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7945-23F8-C6FE-B87E-3B1293B5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392"/>
            <a:ext cx="10515600" cy="5832211"/>
          </a:xfrm>
        </p:spPr>
        <p:txBody>
          <a:bodyPr>
            <a:normAutofit/>
          </a:bodyPr>
          <a:lstStyle/>
          <a:p>
            <a:r>
              <a:rPr lang="en-IN" dirty="0"/>
              <a:t>To evaluate the quality of generated images</a:t>
            </a:r>
          </a:p>
          <a:p>
            <a:pPr lvl="1"/>
            <a:r>
              <a:rPr lang="en-US" dirty="0" err="1"/>
              <a:t>Fretchet</a:t>
            </a:r>
            <a:r>
              <a:rPr lang="en-US" dirty="0"/>
              <a:t> Inception Distance – captures quality and diversity of samples; measures the </a:t>
            </a:r>
            <a:r>
              <a:rPr lang="en-US" dirty="0" err="1"/>
              <a:t>Frechet’s</a:t>
            </a:r>
            <a:r>
              <a:rPr lang="en-US" dirty="0"/>
              <a:t> distance between real and generated distributions</a:t>
            </a:r>
          </a:p>
          <a:p>
            <a:pPr lvl="2"/>
            <a:r>
              <a:rPr lang="en-IN" dirty="0"/>
              <a:t>FID to be computed at class level - the difference between class-conditional distributions</a:t>
            </a:r>
          </a:p>
          <a:p>
            <a:pPr lvl="1"/>
            <a:r>
              <a:rPr lang="en-IN" dirty="0"/>
              <a:t>Variations such as KID (which capture higher-order statistics) </a:t>
            </a:r>
          </a:p>
          <a:p>
            <a:pPr lvl="1"/>
            <a:r>
              <a:rPr lang="en-IN" dirty="0"/>
              <a:t>Perceptual quality metrics such as MS-SSIM and LPIPS (class-level) for </a:t>
            </a:r>
          </a:p>
          <a:p>
            <a:r>
              <a:rPr lang="en-IN" dirty="0"/>
              <a:t>To evaluate the utility of generated images</a:t>
            </a:r>
          </a:p>
          <a:p>
            <a:pPr lvl="1"/>
            <a:r>
              <a:rPr lang="en-IN" dirty="0"/>
              <a:t>Add generated images to the real data. Train classifiers on both, real and augmented data</a:t>
            </a:r>
          </a:p>
          <a:p>
            <a:pPr lvl="2"/>
            <a:r>
              <a:rPr lang="en-IN" dirty="0"/>
              <a:t>Hypothesis – Metrics should significantly improve with the augmented data.</a:t>
            </a:r>
            <a:br>
              <a:rPr lang="en-IN" dirty="0"/>
            </a:br>
            <a:r>
              <a:rPr lang="en-IN" dirty="0"/>
              <a:t>Metrics – Precision, recall, F1, and others</a:t>
            </a:r>
          </a:p>
          <a:p>
            <a:pPr lvl="2"/>
            <a:r>
              <a:rPr lang="en-IN" dirty="0"/>
              <a:t>If additional annotations (e.g. segmentation mask) are available, they can be used to get more detailed metrics such as </a:t>
            </a:r>
            <a:r>
              <a:rPr lang="en-IN" dirty="0" err="1"/>
              <a:t>mAP@k</a:t>
            </a:r>
            <a:endParaRPr lang="en-IN" dirty="0"/>
          </a:p>
          <a:p>
            <a:pPr lvl="1"/>
            <a:r>
              <a:rPr lang="en-IN" dirty="0"/>
              <a:t>Alternatively, get embeddings of generated images -&gt; KNN classification (no training) in embedding space – Evaluates the class-alignment in generated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89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F7C5-DEFA-B5D7-F0A6-BA90C50B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n-IN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CB3-34F8-9029-7812-A603963B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6"/>
            <a:ext cx="10515600" cy="51072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Other parameter-efficient fine-tuning methods</a:t>
            </a:r>
          </a:p>
          <a:p>
            <a:pPr lvl="1"/>
            <a:r>
              <a:rPr lang="en-IN" dirty="0" err="1"/>
              <a:t>LoRA</a:t>
            </a:r>
            <a:r>
              <a:rPr lang="en-IN" dirty="0"/>
              <a:t> methods. For e.g., </a:t>
            </a:r>
            <a:r>
              <a:rPr lang="en-IN" dirty="0" err="1"/>
              <a:t>DriveDitFit</a:t>
            </a:r>
            <a:r>
              <a:rPr lang="en-IN" dirty="0"/>
              <a:t> suggested a </a:t>
            </a:r>
            <a:r>
              <a:rPr lang="en-IN" dirty="0" err="1"/>
              <a:t>LoRA</a:t>
            </a:r>
            <a:r>
              <a:rPr lang="en-IN" dirty="0"/>
              <a:t> method for tuning attention weights in </a:t>
            </a:r>
            <a:r>
              <a:rPr lang="en-IN" dirty="0" err="1"/>
              <a:t>DiT</a:t>
            </a:r>
            <a:endParaRPr lang="en-IN" dirty="0"/>
          </a:p>
          <a:p>
            <a:pPr lvl="1"/>
            <a:r>
              <a:rPr lang="en-IN" dirty="0" err="1"/>
              <a:t>DriveDitFit</a:t>
            </a:r>
            <a:r>
              <a:rPr lang="en-IN" dirty="0"/>
              <a:t> also suggested to initialize class embeddings with the nearest class embeddings from ImageNet, based on CLIP similarity (rather than the superficial label level similarity as we used)</a:t>
            </a:r>
          </a:p>
          <a:p>
            <a:r>
              <a:rPr lang="en-IN" dirty="0" err="1"/>
              <a:t>Dreambooth</a:t>
            </a:r>
            <a:r>
              <a:rPr lang="en-IN" dirty="0"/>
              <a:t> &amp; Textual Inversion</a:t>
            </a:r>
          </a:p>
          <a:p>
            <a:pPr lvl="1"/>
            <a:r>
              <a:rPr lang="en-IN" dirty="0"/>
              <a:t>Embed new concepts in the models space by introducing rare tokens. </a:t>
            </a:r>
            <a:br>
              <a:rPr lang="en-IN" dirty="0"/>
            </a:br>
            <a:r>
              <a:rPr lang="en-IN" dirty="0"/>
              <a:t>e.g., </a:t>
            </a:r>
            <a:r>
              <a:rPr lang="en-IN" dirty="0" err="1"/>
              <a:t>sks_scratch</a:t>
            </a:r>
            <a:r>
              <a:rPr lang="en-IN" dirty="0"/>
              <a:t> for a scratch defect</a:t>
            </a:r>
          </a:p>
          <a:p>
            <a:r>
              <a:rPr lang="en-IN" dirty="0"/>
              <a:t>Leveraging additional information/annotations</a:t>
            </a:r>
          </a:p>
          <a:p>
            <a:pPr lvl="1"/>
            <a:r>
              <a:rPr lang="en-IN" dirty="0"/>
              <a:t>ControlNet: Conditional generation with segmentation masks </a:t>
            </a:r>
          </a:p>
          <a:p>
            <a:r>
              <a:rPr lang="en-IN" dirty="0"/>
              <a:t>Classifier-free guidance tuning (not exposed in </a:t>
            </a:r>
            <a:r>
              <a:rPr lang="en-IN" dirty="0" err="1"/>
              <a:t>HuggingFace</a:t>
            </a:r>
            <a:r>
              <a:rPr lang="en-IN" dirty="0"/>
              <a:t> </a:t>
            </a:r>
            <a:r>
              <a:rPr lang="en-IN" dirty="0" err="1"/>
              <a:t>DiT</a:t>
            </a:r>
            <a:r>
              <a:rPr lang="en-IN" dirty="0"/>
              <a:t>)</a:t>
            </a:r>
          </a:p>
          <a:p>
            <a:r>
              <a:rPr lang="en-IN" dirty="0"/>
              <a:t>Knowledge distillation into smaller models</a:t>
            </a:r>
          </a:p>
        </p:txBody>
      </p:sp>
    </p:spTree>
    <p:extLst>
      <p:ext uri="{BB962C8B-B14F-4D97-AF65-F5344CB8AC3E}">
        <p14:creationId xmlns:p14="http://schemas.microsoft.com/office/powerpoint/2010/main" val="89515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8C3-3986-6496-E4E7-01E41DC0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92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leverage segmentation masks?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CC2C-2BA4-3C01-2782-D987DDBA4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430"/>
            <a:ext cx="10515600" cy="5307533"/>
          </a:xfrm>
        </p:spPr>
        <p:txBody>
          <a:bodyPr/>
          <a:lstStyle/>
          <a:p>
            <a:r>
              <a:rPr lang="en-IN" dirty="0"/>
              <a:t>Pass the segmentation </a:t>
            </a:r>
            <a:r>
              <a:rPr lang="en-IN" dirty="0" err="1"/>
              <a:t>maks</a:t>
            </a:r>
            <a:r>
              <a:rPr lang="en-IN" dirty="0"/>
              <a:t> as extra conditioning information to a suitable architecture such as ControlNet</a:t>
            </a:r>
          </a:p>
          <a:p>
            <a:pPr lvl="1"/>
            <a:r>
              <a:rPr lang="en-IN" dirty="0"/>
              <a:t>Pass the conditioning image through a parallel convolution network, and inject the features into the main network with residual connections</a:t>
            </a:r>
          </a:p>
          <a:p>
            <a:r>
              <a:rPr lang="en-IN" dirty="0"/>
              <a:t>Add class-conditioning mechanism to ControlNet</a:t>
            </a:r>
          </a:p>
          <a:p>
            <a:pPr lvl="1"/>
            <a:r>
              <a:rPr lang="en-IN" dirty="0"/>
              <a:t>Can add pass the class-embedding to </a:t>
            </a:r>
            <a:r>
              <a:rPr lang="en-IN" dirty="0" err="1"/>
              <a:t>Unet</a:t>
            </a:r>
            <a:r>
              <a:rPr lang="en-IN" dirty="0"/>
              <a:t> blocks (e.g. add to the timestep embedding)</a:t>
            </a:r>
          </a:p>
          <a:p>
            <a:pPr lvl="1"/>
            <a:r>
              <a:rPr lang="en-IN" dirty="0"/>
              <a:t>Alternatively, can append the class embedding as an extra channel in the segmentation mask (with suitable </a:t>
            </a:r>
            <a:r>
              <a:rPr lang="en-IN" dirty="0" err="1"/>
              <a:t>projection+reshaping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Represent the class label as a text prompt (e.g., “a screw with crack”) and use text-conditional ControlNet – combine guidance from both</a:t>
            </a:r>
          </a:p>
          <a:p>
            <a:pPr lvl="1"/>
            <a:r>
              <a:rPr lang="en-IN" dirty="0"/>
              <a:t>Classifier-free guidance could be used to guide the sampling process (also need conditioning drop-out during training)</a:t>
            </a:r>
          </a:p>
        </p:txBody>
      </p:sp>
    </p:spTree>
    <p:extLst>
      <p:ext uri="{BB962C8B-B14F-4D97-AF65-F5344CB8AC3E}">
        <p14:creationId xmlns:p14="http://schemas.microsoft.com/office/powerpoint/2010/main" val="55170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ACE-F50F-201E-FC0B-225A337B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4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en-IN" dirty="0"/>
              <a:t>Textual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6436-2C11-396B-EEBB-F60EB63A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1"/>
            <a:ext cx="10515600" cy="518761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06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Few-shot image generation for defect detection</vt:lpstr>
      <vt:lpstr>Problem Statement</vt:lpstr>
      <vt:lpstr>Model and Fine-tuning Approach</vt:lpstr>
      <vt:lpstr>Data Preprocessing and Augmentation</vt:lpstr>
      <vt:lpstr>Evaluation Metrics</vt:lpstr>
      <vt:lpstr>Further Enhancements</vt:lpstr>
      <vt:lpstr>How to leverage segmentation masks?</vt:lpstr>
      <vt:lpstr>Textual Inversion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Sardeshmukh</dc:creator>
  <cp:lastModifiedBy>Prachi Sardeshmukh</cp:lastModifiedBy>
  <cp:revision>5</cp:revision>
  <dcterms:created xsi:type="dcterms:W3CDTF">2025-04-25T09:30:48Z</dcterms:created>
  <dcterms:modified xsi:type="dcterms:W3CDTF">2025-04-25T10:45:10Z</dcterms:modified>
</cp:coreProperties>
</file>