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E4AA-4B17-A230-74DC-445D44A2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FF1E5-EECC-0E6E-E617-B056057A9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609B9-1CF1-52EC-9DDD-F5228613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6C61-88C1-1917-42BA-45DB3A55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74291-342E-B835-E861-B6B333A1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65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5AED-DCBE-6E67-C844-EFD1F2E9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17C45-8F6C-8067-A106-33B7C0396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B4FFC-3B74-8CE1-5364-776217FF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1E6E8-9E40-29C3-A6A3-B7DE0B71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B3990-E3AD-A3EF-BC03-AEE63C2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39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2F11A-49E2-32E0-9FC8-70F022A76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8EC13-800B-CAAC-BD6A-64FB80142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6A34-4277-9D23-D706-901EA278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E2DD-4965-512D-2D8F-E2C25DF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34667-6998-3644-3E63-6ED11120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6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335B-7F19-EFC3-6BA0-BE200AEE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A92C-4D4C-5790-CF63-9A84FBFC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7441-BA35-AB15-602B-BEFA02C5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380F-3A44-8C82-E948-136931A0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BC95E-3C52-95A4-09AA-784A0EF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85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9869-07C4-F8CC-B138-04AE90D9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1AD81-CFE8-5F84-4988-1CAAEEF6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7DD7-2B98-1B4F-7A36-08E00D8C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279F3-B14B-EBB5-86E4-8DB55214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2750F-12F7-CAA2-7DB8-40BBD9CF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19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0717-8300-80B7-B400-AC244BCF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9BC4-EFBC-D8B2-2AF6-41B8CD31E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1274-7E8F-BFFD-055C-C2C996947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30B79-88FB-8681-1BBA-C837D5CC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194BC-B27D-9297-D0B7-139D37B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C3868-DC60-1910-3D7B-85BC97FA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8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353D-FA6E-8722-8057-14E5EA39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6A5DA-B6B1-34D3-03B0-921A81743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53400-C63A-7EDB-56E9-C0CA3727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41023-EEBB-6FD3-A790-AFEA3CE5B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4D045-2BE5-C42F-9F3D-7514E5A59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5CE12-3F0F-0080-E2F1-4181DD63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0C6E9-779E-6D61-4B3E-5FE19AF5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DA4E3-F255-B7CB-32C2-05D989AB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7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7792-6412-FC6E-1C02-C0CEFF31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FC710-66FB-972D-70DB-8765AE58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64CD6-8D08-3AFA-0DB4-BFC1B394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4E950-2390-7511-1A87-ED57684D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21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71D91-0818-0F26-C646-ED3B00FE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D816C-C07D-62FC-770F-DAA07887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D6A5-5BDE-B5B0-819C-C481E86E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0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2312-65C9-4AFD-54B7-FFC7784D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A690-82F6-39C1-F815-987D42FB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310CA-FD22-401D-08C3-E719A5C2C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F60B6-0B6D-16C2-1DA4-D6525524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99B5E-06FD-36AD-57C4-B720C85A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EFB17-4825-5266-2D06-FAB72C95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3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FA36-8BB7-1864-1D4E-7D82FB77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A4A51-CE69-2DCC-2A6A-159E37A3B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B3F2B-F713-D913-A74E-2306D7634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424F1-8FEA-92C3-E2B1-937DFBEB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DC521-C8D5-98F3-BAFD-4D934FDF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C949-0868-7F95-301D-0A9C2DD0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72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D9665-4F32-2E7B-89D3-C88DB856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20D71-434D-6CF1-AF26-A089772E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820A-ACAF-155F-7566-60CF246A6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67E3-1F1E-4B65-8D9F-2680367B195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345C-8C16-44B8-6E6D-19FB58F00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600F-AB46-A252-6BF1-6495CC411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0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CEB2-13B4-4C7D-6453-65D42997A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Few-shot image generation for defect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8392A-1340-3E0A-7113-97F776669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Avadhut</a:t>
            </a:r>
            <a:r>
              <a:rPr lang="en-IN" dirty="0"/>
              <a:t> Sardeshmukh</a:t>
            </a:r>
          </a:p>
        </p:txBody>
      </p:sp>
    </p:spTree>
    <p:extLst>
      <p:ext uri="{BB962C8B-B14F-4D97-AF65-F5344CB8AC3E}">
        <p14:creationId xmlns:p14="http://schemas.microsoft.com/office/powerpoint/2010/main" val="120428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1A3D-D515-5197-3017-1A59273B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752"/>
            <a:ext cx="10515600" cy="534285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B313-DA68-C9B3-0FA9-B9B7A2B4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439"/>
            <a:ext cx="10515600" cy="5322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[1] </a:t>
            </a:r>
            <a:r>
              <a:rPr lang="en-IN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Menglin</a:t>
            </a: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 Jia et al. Visual prompt tuning. ECCV, 2022.</a:t>
            </a:r>
            <a:b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[2] Edward J Hu et al. </a:t>
            </a:r>
            <a:r>
              <a:rPr lang="en-IN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LoRA</a:t>
            </a: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: Low-rank adaptation of large language models. ICLR, 2022.</a:t>
            </a:r>
            <a:b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[3] </a:t>
            </a:r>
            <a:r>
              <a:rPr lang="en-IN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Jiahang</a:t>
            </a: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 Tu et al. </a:t>
            </a:r>
            <a:r>
              <a:rPr lang="en-IN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DriveDitFit</a:t>
            </a: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: Fine-tuning diffusion transformers for autonomous driving data generation. ACM TOMM, 2025.</a:t>
            </a:r>
            <a:b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[4] Enze Xie et al. </a:t>
            </a:r>
            <a:r>
              <a:rPr lang="en-IN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DiffFit</a:t>
            </a: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: Unlocking transferability of large diffusion models via simple parameter-efficient fine-tuning. ICCV, 2023.</a:t>
            </a:r>
            <a:b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[5] Nataniel Ruiz et al. </a:t>
            </a:r>
            <a:r>
              <a:rPr lang="en-IN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Dreambooth</a:t>
            </a: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: Fine-tuning text-to-image diffusion models for subject-driven generation, 2022.</a:t>
            </a:r>
            <a:b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[6] Rinon Gal et al. An image is worth one word: Personalizing text-to-image generation using textual inversion, 2022.</a:t>
            </a:r>
            <a:b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[7] </a:t>
            </a:r>
            <a:r>
              <a:rPr lang="en-IN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Lvmin</a:t>
            </a: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 Zhang et al. Adding conditional control to text-to-image diffusion models.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[8] Elad Ben Zaken et al. </a:t>
            </a:r>
            <a:r>
              <a:rPr lang="en-IN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BitFit</a:t>
            </a: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: Simple parameter-efficient fine-tuning for transformer-based masked language models. ACL 2022.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[9] 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R. Zhang, P. Isola, A. A. Efros, E. Shechtman and O. Wang, "The Unreasonable Effectiveness of Deep Features as a Perceptual Metric," in 2018 IEEE/CVF Conference on Computer Vision and Pattern Recognition (CVPR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[10]</a:t>
            </a: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Wang, Z. &amp; Simoncelli, Eero &amp; </a:t>
            </a:r>
            <a:r>
              <a:rPr lang="en-US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Bovik</a:t>
            </a: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, Alan. (2003). Multiscale structural similarity for image quality assessment. Conference Record of the Asilomar Conference on Signals, Systems and Computers. 2. 1398 - 1402 Vol.2. 10.1109/ACSSC.2003.1292216.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9521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868D-F5AE-1B2F-3EE7-AEDCE0A5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37" y="54574"/>
            <a:ext cx="10515600" cy="693049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752F-8CA5-B00A-615E-933D0BBD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386"/>
            <a:ext cx="10515600" cy="5354578"/>
          </a:xfrm>
        </p:spPr>
        <p:txBody>
          <a:bodyPr/>
          <a:lstStyle/>
          <a:p>
            <a:r>
              <a:rPr lang="en-IN" dirty="0"/>
              <a:t>Asset inspection at scale is challenging — requires automation.</a:t>
            </a:r>
          </a:p>
          <a:p>
            <a:r>
              <a:rPr lang="en-IN" dirty="0"/>
              <a:t>Anomalies are rare → limited training data for each defect type.</a:t>
            </a:r>
          </a:p>
          <a:p>
            <a:r>
              <a:rPr lang="en-IN" dirty="0"/>
              <a:t>Goal: Generate synthetic defect images to augment training data.</a:t>
            </a:r>
          </a:p>
          <a:p>
            <a:endParaRPr lang="en-IN" dirty="0"/>
          </a:p>
          <a:p>
            <a:r>
              <a:rPr lang="en-IN" dirty="0"/>
              <a:t>Solution: Fine-tune a pre-trained diffusion model for class-conditional image generation.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8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4862-C61B-3FA8-7085-59A2D3C1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78"/>
            <a:ext cx="10515600" cy="603459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and Fine-tuning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3B50-DA97-2CFD-8991-169A4B05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913"/>
            <a:ext cx="10515600" cy="518205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Chosen model: </a:t>
            </a:r>
            <a:r>
              <a:rPr lang="en-IN" dirty="0" err="1"/>
              <a:t>DiT</a:t>
            </a:r>
            <a:r>
              <a:rPr lang="en-IN" dirty="0"/>
              <a:t>-XL/2</a:t>
            </a:r>
          </a:p>
          <a:p>
            <a:pPr lvl="1"/>
            <a:r>
              <a:rPr lang="en-IN" dirty="0"/>
              <a:t>Diffusion Transformer, class-conditional, trained on ImageNet.</a:t>
            </a:r>
          </a:p>
          <a:p>
            <a:pPr lvl="1"/>
            <a:r>
              <a:rPr lang="en-IN" dirty="0"/>
              <a:t>Most </a:t>
            </a:r>
            <a:r>
              <a:rPr lang="en-IN" dirty="0" err="1"/>
              <a:t>DefectSpectrum</a:t>
            </a:r>
            <a:r>
              <a:rPr lang="en-IN" dirty="0"/>
              <a:t> images are texture-like, transformer is known to work well on such images because of its larger receptive field.</a:t>
            </a:r>
          </a:p>
          <a:p>
            <a:r>
              <a:rPr lang="en-IN" dirty="0"/>
              <a:t>Data: The products hazelnut and screw</a:t>
            </a:r>
          </a:p>
          <a:p>
            <a:pPr lvl="1"/>
            <a:r>
              <a:rPr lang="en-IN" dirty="0"/>
              <a:t>Similar class labels are available in ImageNet; easier to tune class embeddings</a:t>
            </a:r>
          </a:p>
          <a:p>
            <a:r>
              <a:rPr lang="en-IN" dirty="0"/>
              <a:t>Fine-tuning strategy</a:t>
            </a:r>
          </a:p>
          <a:p>
            <a:pPr lvl="1"/>
            <a:r>
              <a:rPr lang="en-IN" dirty="0"/>
              <a:t>Adapted from </a:t>
            </a:r>
            <a:r>
              <a:rPr lang="en-IN" dirty="0" err="1"/>
              <a:t>DiffFit</a:t>
            </a:r>
            <a:r>
              <a:rPr lang="en-IN" dirty="0"/>
              <a:t>[4] - biases + </a:t>
            </a:r>
            <a:r>
              <a:rPr lang="en-IN" dirty="0" err="1"/>
              <a:t>LayerNorm</a:t>
            </a:r>
            <a:r>
              <a:rPr lang="en-IN" dirty="0"/>
              <a:t> weights (parameter-efficient)</a:t>
            </a:r>
          </a:p>
          <a:p>
            <a:pPr lvl="1"/>
            <a:r>
              <a:rPr lang="en-IN" dirty="0"/>
              <a:t>Full fine-tuning runs the risk of catastrophic forgetting, is GPU memory intensive</a:t>
            </a:r>
          </a:p>
          <a:p>
            <a:r>
              <a:rPr lang="en-IN" dirty="0"/>
              <a:t>Used </a:t>
            </a:r>
            <a:r>
              <a:rPr lang="en-IN" dirty="0" err="1"/>
              <a:t>HuggingFace</a:t>
            </a:r>
            <a:r>
              <a:rPr lang="en-IN" dirty="0"/>
              <a:t> diffusers for implementation</a:t>
            </a:r>
          </a:p>
          <a:p>
            <a:pPr lvl="1"/>
            <a:r>
              <a:rPr lang="en-IN" dirty="0"/>
              <a:t>Class embeddings are part of </a:t>
            </a:r>
            <a:r>
              <a:rPr lang="en-IN" dirty="0" err="1"/>
              <a:t>LayerNorm</a:t>
            </a:r>
            <a:r>
              <a:rPr lang="en-IN" dirty="0"/>
              <a:t> in </a:t>
            </a:r>
            <a:r>
              <a:rPr lang="en-IN" dirty="0" err="1"/>
              <a:t>Huggingface</a:t>
            </a:r>
            <a:r>
              <a:rPr lang="en-IN" dirty="0"/>
              <a:t> implementation of </a:t>
            </a:r>
            <a:r>
              <a:rPr lang="en-IN" dirty="0" err="1"/>
              <a:t>DiT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90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98C6-8892-A097-50DB-EA16CDC3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09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IN" dirty="0"/>
              <a:t>Data Preprocessing and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7BF1-4CD5-400B-C053-8765566C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879"/>
            <a:ext cx="10515600" cy="53890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Image resolution: 128x128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Center crop 800x800 (to reduce the unnecessary background) </a:t>
            </a:r>
          </a:p>
          <a:p>
            <a:pPr lvl="1"/>
            <a:r>
              <a:rPr lang="en-US" dirty="0"/>
              <a:t>Normalization to [-1,1] range</a:t>
            </a:r>
          </a:p>
          <a:p>
            <a:r>
              <a:rPr lang="en-US" dirty="0"/>
              <a:t>Augmentations: </a:t>
            </a:r>
            <a:r>
              <a:rPr lang="en-US" dirty="0" err="1"/>
              <a:t>RandomFlips</a:t>
            </a:r>
            <a:r>
              <a:rPr lang="en-US" dirty="0"/>
              <a:t> and sometimes Rotation</a:t>
            </a:r>
          </a:p>
          <a:p>
            <a:pPr lvl="1"/>
            <a:r>
              <a:rPr lang="en-US" dirty="0"/>
              <a:t>Also tried jittering brightness, contrast, etc., and histogram equalization – but these didn’t help as expected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extend/optimize for multi-GPU training?</a:t>
            </a:r>
          </a:p>
          <a:p>
            <a:r>
              <a:rPr lang="en-US" dirty="0"/>
              <a:t>Use </a:t>
            </a:r>
            <a:r>
              <a:rPr lang="en-US" dirty="0" err="1"/>
              <a:t>DistributedDataParallel</a:t>
            </a:r>
            <a:r>
              <a:rPr lang="en-US" dirty="0"/>
              <a:t> – replicate model on each GPU, with their own batch, gradients synchronized after backward()</a:t>
            </a:r>
          </a:p>
          <a:p>
            <a:r>
              <a:rPr lang="en-US" dirty="0"/>
              <a:t>Use a </a:t>
            </a:r>
            <a:r>
              <a:rPr lang="en-US" dirty="0" err="1"/>
              <a:t>DistributedSampler</a:t>
            </a:r>
            <a:r>
              <a:rPr lang="en-US" dirty="0"/>
              <a:t>  inside the </a:t>
            </a:r>
            <a:r>
              <a:rPr lang="en-US" dirty="0" err="1"/>
              <a:t>dataloader</a:t>
            </a:r>
            <a:r>
              <a:rPr lang="en-US" dirty="0"/>
              <a:t> class to ensure each GPU gets a different slice of the data, while covering the entire data overall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46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CDA3-34C5-B155-BD73-FE5C3A11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254"/>
            <a:ext cx="10515600" cy="624226"/>
          </a:xfrm>
        </p:spPr>
        <p:txBody>
          <a:bodyPr>
            <a:normAutofit fontScale="90000"/>
          </a:bodyPr>
          <a:lstStyle/>
          <a:p>
            <a:r>
              <a:rPr lang="en-IN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4F05-4DBA-B6E8-936C-D10512699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480"/>
            <a:ext cx="10515600" cy="5382483"/>
          </a:xfrm>
        </p:spPr>
        <p:txBody>
          <a:bodyPr/>
          <a:lstStyle/>
          <a:p>
            <a:r>
              <a:rPr lang="en-IN" dirty="0"/>
              <a:t>Batch size – Experimented with 1, 2, 4 and 8</a:t>
            </a:r>
          </a:p>
          <a:p>
            <a:pPr lvl="1"/>
            <a:r>
              <a:rPr lang="en-IN" dirty="0"/>
              <a:t>Typically small batch size worked better, and I used 2 in most experiments</a:t>
            </a:r>
          </a:p>
          <a:p>
            <a:pPr lvl="1"/>
            <a:r>
              <a:rPr lang="en-IN" dirty="0"/>
              <a:t>Learning rate scaled according to batch size</a:t>
            </a:r>
          </a:p>
          <a:p>
            <a:r>
              <a:rPr lang="en-IN" dirty="0"/>
              <a:t>Learning rate – Tried 1e-6, 1e-5, 2e-5, 5e-5 (depending upon batch size)</a:t>
            </a:r>
          </a:p>
          <a:p>
            <a:pPr lvl="1"/>
            <a:r>
              <a:rPr lang="en-IN" dirty="0"/>
              <a:t>LR 1e-5 with batch size 2 worked better than others</a:t>
            </a:r>
          </a:p>
          <a:p>
            <a:r>
              <a:rPr lang="en-IN" dirty="0"/>
              <a:t>Gradient accumulation – To account for small batch sizes, used gradient accumulation for 2 steps before updating weights</a:t>
            </a:r>
          </a:p>
          <a:p>
            <a:r>
              <a:rPr lang="en-IN" dirty="0"/>
              <a:t>Noise scheduler steps </a:t>
            </a:r>
          </a:p>
          <a:p>
            <a:pPr lvl="1"/>
            <a:r>
              <a:rPr lang="en-IN" dirty="0"/>
              <a:t>Tried 20, 40, 100, 200,500 and 1000. Generally, 100-200 worked better</a:t>
            </a:r>
          </a:p>
          <a:p>
            <a:r>
              <a:rPr lang="en-IN" dirty="0"/>
              <a:t>Mixed precision training – to enhance GPU memory efficiency</a:t>
            </a:r>
          </a:p>
        </p:txBody>
      </p:sp>
    </p:spTree>
    <p:extLst>
      <p:ext uri="{BB962C8B-B14F-4D97-AF65-F5344CB8AC3E}">
        <p14:creationId xmlns:p14="http://schemas.microsoft.com/office/powerpoint/2010/main" val="87294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C18D-9BEF-D8A2-CF15-C07F2921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17866"/>
          </a:xfrm>
        </p:spPr>
        <p:txBody>
          <a:bodyPr/>
          <a:lstStyle/>
          <a:p>
            <a:r>
              <a:rPr lang="en-IN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7945-23F8-C6FE-B87E-3B1293B58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8392"/>
            <a:ext cx="10515600" cy="5832211"/>
          </a:xfrm>
        </p:spPr>
        <p:txBody>
          <a:bodyPr>
            <a:normAutofit/>
          </a:bodyPr>
          <a:lstStyle/>
          <a:p>
            <a:r>
              <a:rPr lang="en-IN" dirty="0"/>
              <a:t>To evaluate the quality of generated images</a:t>
            </a:r>
          </a:p>
          <a:p>
            <a:pPr lvl="1"/>
            <a:r>
              <a:rPr lang="en-US" dirty="0" err="1"/>
              <a:t>Fretchet</a:t>
            </a:r>
            <a:r>
              <a:rPr lang="en-US" dirty="0"/>
              <a:t> Inception Distance – captures quality and diversity of samples; measures the </a:t>
            </a:r>
            <a:r>
              <a:rPr lang="en-US" dirty="0" err="1"/>
              <a:t>Frechet’s</a:t>
            </a:r>
            <a:r>
              <a:rPr lang="en-US" dirty="0"/>
              <a:t> distance between real and generated distributions</a:t>
            </a:r>
          </a:p>
          <a:p>
            <a:pPr lvl="2"/>
            <a:r>
              <a:rPr lang="en-IN" dirty="0"/>
              <a:t>FID to be computed at class level - the difference between class-conditional distributions</a:t>
            </a:r>
          </a:p>
          <a:p>
            <a:pPr lvl="1"/>
            <a:r>
              <a:rPr lang="en-IN" dirty="0"/>
              <a:t>Variations such as KID (which capture higher-order statistics) </a:t>
            </a:r>
          </a:p>
          <a:p>
            <a:pPr lvl="1"/>
            <a:r>
              <a:rPr lang="en-IN" dirty="0"/>
              <a:t>Perceptual quality metrics such as MS-SSIM[10] and LPIPS[9] (class-level)</a:t>
            </a:r>
          </a:p>
          <a:p>
            <a:r>
              <a:rPr lang="en-IN" dirty="0"/>
              <a:t>To evaluate the utility of generated images</a:t>
            </a:r>
          </a:p>
          <a:p>
            <a:pPr lvl="1"/>
            <a:r>
              <a:rPr lang="en-IN" dirty="0"/>
              <a:t>Add generated images to the real data. Train classifiers on both, real and augmented data</a:t>
            </a:r>
          </a:p>
          <a:p>
            <a:pPr lvl="2"/>
            <a:r>
              <a:rPr lang="en-IN" dirty="0"/>
              <a:t>Hypothesis – Metrics should significantly improve with the augmented data.</a:t>
            </a:r>
            <a:br>
              <a:rPr lang="en-IN" dirty="0"/>
            </a:br>
            <a:r>
              <a:rPr lang="en-IN" dirty="0"/>
              <a:t>Metrics – Precision, recall, F1, and others</a:t>
            </a:r>
          </a:p>
          <a:p>
            <a:pPr lvl="2"/>
            <a:r>
              <a:rPr lang="en-IN" dirty="0"/>
              <a:t>If additional annotations (e.g. segmentation mask) are available, they can be used to get more detailed metrics such as </a:t>
            </a:r>
            <a:r>
              <a:rPr lang="en-IN" dirty="0" err="1"/>
              <a:t>mAP@k</a:t>
            </a:r>
            <a:endParaRPr lang="en-IN" dirty="0"/>
          </a:p>
          <a:p>
            <a:pPr lvl="1"/>
            <a:r>
              <a:rPr lang="en-IN" dirty="0"/>
              <a:t>Alternatively, get embeddings of generated images -&gt; KNN classification (no training) in embedding space – Evaluates the class-alignment in generated images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89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F7C5-DEFA-B5D7-F0A6-BA90C50B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/>
          <a:lstStyle/>
          <a:p>
            <a:r>
              <a:rPr lang="en-IN" dirty="0"/>
              <a:t>Further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DCB3-34F8-9029-7812-A603963B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676"/>
            <a:ext cx="10515600" cy="51072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Other parameter-efficient fine-tuning methods</a:t>
            </a:r>
          </a:p>
          <a:p>
            <a:pPr lvl="1"/>
            <a:r>
              <a:rPr lang="en-IN" dirty="0" err="1"/>
              <a:t>LoRA</a:t>
            </a:r>
            <a:r>
              <a:rPr lang="en-IN" dirty="0"/>
              <a:t> methods. For e.g., </a:t>
            </a:r>
            <a:r>
              <a:rPr lang="en-IN" dirty="0" err="1"/>
              <a:t>DriveDitFit</a:t>
            </a:r>
            <a:r>
              <a:rPr lang="en-IN" dirty="0"/>
              <a:t>[3] suggested a </a:t>
            </a:r>
            <a:r>
              <a:rPr lang="en-IN" dirty="0" err="1"/>
              <a:t>LoRA</a:t>
            </a:r>
            <a:r>
              <a:rPr lang="en-IN" dirty="0"/>
              <a:t> method for tuning attention weights in </a:t>
            </a:r>
            <a:r>
              <a:rPr lang="en-IN" dirty="0" err="1"/>
              <a:t>DiT</a:t>
            </a:r>
            <a:endParaRPr lang="en-IN" dirty="0"/>
          </a:p>
          <a:p>
            <a:pPr lvl="1"/>
            <a:r>
              <a:rPr lang="en-IN" dirty="0" err="1"/>
              <a:t>DriveDitFit</a:t>
            </a:r>
            <a:r>
              <a:rPr lang="en-IN" dirty="0"/>
              <a:t> also suggested to initialize class embeddings with the nearest class embeddings from ImageNet, based on CLIP similarity (rather than the superficial label level similarity as we used)</a:t>
            </a:r>
          </a:p>
          <a:p>
            <a:r>
              <a:rPr lang="en-IN" dirty="0" err="1"/>
              <a:t>Dreambooth</a:t>
            </a:r>
            <a:r>
              <a:rPr lang="en-IN" dirty="0"/>
              <a:t> &amp; Textual Inversion [5,6]</a:t>
            </a:r>
          </a:p>
          <a:p>
            <a:pPr lvl="1"/>
            <a:r>
              <a:rPr lang="en-IN" dirty="0"/>
              <a:t>Embed new concepts in the models space by introducing rare tokens. </a:t>
            </a:r>
            <a:br>
              <a:rPr lang="en-IN" dirty="0"/>
            </a:br>
            <a:r>
              <a:rPr lang="en-IN" dirty="0"/>
              <a:t>e.g., </a:t>
            </a:r>
            <a:r>
              <a:rPr lang="en-IN" dirty="0" err="1"/>
              <a:t>sks_scratch</a:t>
            </a:r>
            <a:r>
              <a:rPr lang="en-IN" dirty="0"/>
              <a:t> for a scratch defect</a:t>
            </a:r>
          </a:p>
          <a:p>
            <a:r>
              <a:rPr lang="en-IN" dirty="0"/>
              <a:t>Leveraging additional information/annotations</a:t>
            </a:r>
          </a:p>
          <a:p>
            <a:pPr lvl="1"/>
            <a:r>
              <a:rPr lang="en-IN" dirty="0"/>
              <a:t>ControlNet: Conditional generation with segmentation masks </a:t>
            </a:r>
          </a:p>
          <a:p>
            <a:r>
              <a:rPr lang="en-IN" dirty="0"/>
              <a:t>Classifier-free guidance tuning (not exposed in </a:t>
            </a:r>
            <a:r>
              <a:rPr lang="en-IN" dirty="0" err="1"/>
              <a:t>HuggingFace</a:t>
            </a:r>
            <a:r>
              <a:rPr lang="en-IN" dirty="0"/>
              <a:t> </a:t>
            </a:r>
            <a:r>
              <a:rPr lang="en-IN" dirty="0" err="1"/>
              <a:t>DiT</a:t>
            </a:r>
            <a:r>
              <a:rPr lang="en-IN" dirty="0"/>
              <a:t>)</a:t>
            </a:r>
          </a:p>
          <a:p>
            <a:r>
              <a:rPr lang="en-IN" dirty="0"/>
              <a:t>Knowledge distillation into smaller models</a:t>
            </a:r>
          </a:p>
        </p:txBody>
      </p:sp>
    </p:spTree>
    <p:extLst>
      <p:ext uri="{BB962C8B-B14F-4D97-AF65-F5344CB8AC3E}">
        <p14:creationId xmlns:p14="http://schemas.microsoft.com/office/powerpoint/2010/main" val="89515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58C3-3986-6496-E4E7-01E41DC0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92"/>
            <a:ext cx="10515600" cy="594245"/>
          </a:xfrm>
        </p:spPr>
        <p:txBody>
          <a:bodyPr>
            <a:normAutofit fontScale="90000"/>
          </a:bodyPr>
          <a:lstStyle/>
          <a:p>
            <a:r>
              <a:rPr lang="en-IN" dirty="0"/>
              <a:t>How to leverage segmentation masks?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CC2C-2BA4-3C01-2782-D987DDBA4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9430"/>
            <a:ext cx="10515600" cy="5307533"/>
          </a:xfrm>
        </p:spPr>
        <p:txBody>
          <a:bodyPr/>
          <a:lstStyle/>
          <a:p>
            <a:r>
              <a:rPr lang="en-IN" dirty="0"/>
              <a:t>Pass the segmentation </a:t>
            </a:r>
            <a:r>
              <a:rPr lang="en-IN" dirty="0" err="1"/>
              <a:t>maks</a:t>
            </a:r>
            <a:r>
              <a:rPr lang="en-IN" dirty="0"/>
              <a:t> as extra conditioning information to a suitable architecture such as ControlNet</a:t>
            </a:r>
          </a:p>
          <a:p>
            <a:pPr lvl="1"/>
            <a:r>
              <a:rPr lang="en-IN" dirty="0"/>
              <a:t>Pass the conditioning image through a parallel convolution network, and inject the features into the main network with residual connections</a:t>
            </a:r>
          </a:p>
          <a:p>
            <a:r>
              <a:rPr lang="en-IN" dirty="0"/>
              <a:t>Add class-conditioning mechanism to ControlNet</a:t>
            </a:r>
          </a:p>
          <a:p>
            <a:pPr lvl="1"/>
            <a:r>
              <a:rPr lang="en-IN" dirty="0"/>
              <a:t>Can pass the class-embedding to </a:t>
            </a:r>
            <a:r>
              <a:rPr lang="en-IN" dirty="0" err="1"/>
              <a:t>Unet</a:t>
            </a:r>
            <a:r>
              <a:rPr lang="en-IN" dirty="0"/>
              <a:t> blocks (e.g. add to the timestep embedding)</a:t>
            </a:r>
          </a:p>
          <a:p>
            <a:pPr lvl="1"/>
            <a:r>
              <a:rPr lang="en-IN" dirty="0"/>
              <a:t>Alternatively, can append the class embedding as an extra channel in the segmentation mask (with suitable </a:t>
            </a:r>
            <a:r>
              <a:rPr lang="en-IN" dirty="0" err="1"/>
              <a:t>projection+reshaping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Represent the class label as a text prompt (e.g., “a screw with crack”) and use text-conditional ControlNet – combine guidance from both</a:t>
            </a:r>
          </a:p>
          <a:p>
            <a:pPr lvl="1"/>
            <a:r>
              <a:rPr lang="en-IN" dirty="0"/>
              <a:t>Classifier-free guidance could be used to guide the sampling process (also need conditioning drop-out during training)</a:t>
            </a:r>
          </a:p>
        </p:txBody>
      </p:sp>
    </p:spTree>
    <p:extLst>
      <p:ext uri="{BB962C8B-B14F-4D97-AF65-F5344CB8AC3E}">
        <p14:creationId xmlns:p14="http://schemas.microsoft.com/office/powerpoint/2010/main" val="55170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3ACE-F50F-201E-FC0B-225A337B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214"/>
            <a:ext cx="10515600" cy="579255"/>
          </a:xfrm>
        </p:spPr>
        <p:txBody>
          <a:bodyPr>
            <a:normAutofit fontScale="90000"/>
          </a:bodyPr>
          <a:lstStyle/>
          <a:p>
            <a:r>
              <a:rPr lang="en-IN" dirty="0"/>
              <a:t>Textual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6436-2C11-396B-EEBB-F60EB63A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351"/>
            <a:ext cx="10515600" cy="518761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06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1074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Few-shot image generation for defect detection</vt:lpstr>
      <vt:lpstr>Problem Statement</vt:lpstr>
      <vt:lpstr>Model and Fine-tuning Approach</vt:lpstr>
      <vt:lpstr>Data Preprocessing and Augmentation</vt:lpstr>
      <vt:lpstr>Hyperparameters</vt:lpstr>
      <vt:lpstr>Evaluation Metrics</vt:lpstr>
      <vt:lpstr>Further Enhancements</vt:lpstr>
      <vt:lpstr>How to leverage segmentation masks?</vt:lpstr>
      <vt:lpstr>Textual Inversion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Sardeshmukh</dc:creator>
  <cp:lastModifiedBy>Prachi Sardeshmukh</cp:lastModifiedBy>
  <cp:revision>8</cp:revision>
  <dcterms:created xsi:type="dcterms:W3CDTF">2025-04-25T09:30:48Z</dcterms:created>
  <dcterms:modified xsi:type="dcterms:W3CDTF">2025-04-26T07:22:57Z</dcterms:modified>
</cp:coreProperties>
</file>