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897" r:id="rId2"/>
    <p:sldId id="901" r:id="rId3"/>
    <p:sldId id="902" r:id="rId4"/>
    <p:sldId id="904" r:id="rId5"/>
    <p:sldId id="905" r:id="rId6"/>
    <p:sldId id="906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OUBI VINCENT DE PAUL ADOMBI" initials="AVDPA" lastIdx="1" clrIdx="0">
    <p:extLst>
      <p:ext uri="{19B8F6BF-5375-455C-9EA6-DF929625EA0E}">
        <p15:presenceInfo xmlns:p15="http://schemas.microsoft.com/office/powerpoint/2012/main" userId="S-1-5-21-1719952288-378915438-3349172227-9535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9DA3"/>
    <a:srgbClr val="4DABF5"/>
    <a:srgbClr val="ADBA0E"/>
    <a:srgbClr val="F45C25"/>
    <a:srgbClr val="F58F20"/>
    <a:srgbClr val="C8E5FB"/>
    <a:srgbClr val="9FD3FC"/>
    <a:srgbClr val="000000"/>
    <a:srgbClr val="FFFFFF"/>
    <a:srgbClr val="EAD3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Style léger 1 - Accentuation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78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4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5A673-29A1-49EB-980F-0155E138BF47}" type="datetimeFigureOut">
              <a:rPr lang="fr-CA" smtClean="0"/>
              <a:t>2024-12-21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EFADA1-459F-4A20-80FB-531B7972C7B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6114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494990-9ED7-4BC0-822B-99ECACCB2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36F57E3-1969-48C5-B350-DD21F3B57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69A3EA-C0D2-44A7-836F-8AD9B6133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D44BB-34C4-403E-B45A-BF83B42AB155}" type="datetimeFigureOut">
              <a:rPr lang="fr-CA" smtClean="0"/>
              <a:t>2024-12-21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47C62F-8FFA-4D67-B4D7-40CCD7CF4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AD271A-BA0D-42ED-8FF5-66B638282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C44B-7CAC-43B6-B5C3-A0095F2C941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91326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DE5F02-754E-4C20-91F5-F77F923E6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E812443-ED0A-4F4F-AA83-C35FBE461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A3409A-0BBC-4B07-A789-C86FD3097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D44BB-34C4-403E-B45A-BF83B42AB155}" type="datetimeFigureOut">
              <a:rPr lang="fr-CA" smtClean="0"/>
              <a:t>2024-12-21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D8ABFF-101B-439C-83B1-F7C24A113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07CEBC-D2D7-47D4-9A5C-73E5324E1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C44B-7CAC-43B6-B5C3-A0095F2C941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82471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1E48F0F-2C95-48E7-BD39-6C716DDEFC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A16D497-EFEE-4E32-BA2C-786C039000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CCAA6B-9C93-47AB-9F3D-8C23AD395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D44BB-34C4-403E-B45A-BF83B42AB155}" type="datetimeFigureOut">
              <a:rPr lang="fr-CA" smtClean="0"/>
              <a:t>2024-12-21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18BB8B-00BE-433B-B711-D3FCD2DDA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5D9EDF-0CAF-409E-936A-2A624E7F4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C44B-7CAC-43B6-B5C3-A0095F2C941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21072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4934E8-209E-4049-BEFF-FAB956010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C1EC2A-34B2-4545-AA0B-4488CB636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8EA53D-AF17-4E81-B007-B35617665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D44BB-34C4-403E-B45A-BF83B42AB155}" type="datetimeFigureOut">
              <a:rPr lang="fr-CA" smtClean="0"/>
              <a:t>2024-12-21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C46AC6-93CB-415B-AA3A-7E9022DE3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F20CFB-56DE-4B91-AB92-E1FA5CE92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C44B-7CAC-43B6-B5C3-A0095F2C941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5117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C016A1-2F9E-45F4-B619-AB53B15F3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FF2F430-C891-43D5-8111-78E57A725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641BFD-2D4C-4CCA-9327-C32F98B47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D44BB-34C4-403E-B45A-BF83B42AB155}" type="datetimeFigureOut">
              <a:rPr lang="fr-CA" smtClean="0"/>
              <a:t>2024-12-21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A35FFB-284F-479F-8740-66099AAED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1332AE-1C00-4073-9696-B3059B1BC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C44B-7CAC-43B6-B5C3-A0095F2C941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29819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71B06A-F501-40BE-80BC-B5F47F6EC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52A283-A530-4E25-A938-91C83061B5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0B59DFD-6B8A-4F4F-B1B0-A36E4212D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4B19EAC-CD69-42E7-958C-B0CAE0F1C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D44BB-34C4-403E-B45A-BF83B42AB155}" type="datetimeFigureOut">
              <a:rPr lang="fr-CA" smtClean="0"/>
              <a:t>2024-12-21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CFF5462-4EFB-429A-BA74-7B8F50D92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FC0E7DF-8EC4-4FB2-9618-59759753F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C44B-7CAC-43B6-B5C3-A0095F2C941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9370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65FF39-98BA-49B7-96BA-6A23D4260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63A25A7-0715-400E-AF3B-059F2F776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147DB0A-F39D-40EB-ADB9-084DFE24E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14F53D0-38D6-44A9-948C-0634AE221C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B1565AB-6939-49E7-B088-3600961AF7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B747286-D553-48FF-BE70-A61C562C4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D44BB-34C4-403E-B45A-BF83B42AB155}" type="datetimeFigureOut">
              <a:rPr lang="fr-CA" smtClean="0"/>
              <a:t>2024-12-21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67BFA4B-8331-497A-B2FF-D28304169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744B1C9-6AB8-4639-9AF8-FB86B4EF2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C44B-7CAC-43B6-B5C3-A0095F2C941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9972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9D5ECA-5A2C-49C9-9704-FFD0348C1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E8C1088-D60E-4E0E-89EB-9AD40DD54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D44BB-34C4-403E-B45A-BF83B42AB155}" type="datetimeFigureOut">
              <a:rPr lang="fr-CA" smtClean="0"/>
              <a:t>2024-12-21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E05C04B-AA56-427F-A884-23FE1AD55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7F978F6-2BE3-4AA2-99C0-E46E1A79B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C44B-7CAC-43B6-B5C3-A0095F2C941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39276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A24E667-69E0-4F03-8672-49B7D033F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D44BB-34C4-403E-B45A-BF83B42AB155}" type="datetimeFigureOut">
              <a:rPr lang="fr-CA" smtClean="0"/>
              <a:t>2024-12-21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FF2D137-C485-4B8C-9CAD-716B41CDE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FDE0278-6641-495E-927D-BA2361194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>
                <a:latin typeface="Gill Sans MT" panose="020B0502020104020203" pitchFamily="34" charset="0"/>
              </a:defRPr>
            </a:lvl1pPr>
          </a:lstStyle>
          <a:p>
            <a:fld id="{71A8C44B-7CAC-43B6-B5C3-A0095F2C941B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91195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825C23-6C43-4954-BCEA-D12AE7D9A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EA6EA3-33E0-4BA3-806A-54C942674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8FB35EB-F772-4AA2-B699-37760DBE5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18456B-F6E1-4AD0-863F-BBDBA60D2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D44BB-34C4-403E-B45A-BF83B42AB155}" type="datetimeFigureOut">
              <a:rPr lang="fr-CA" smtClean="0"/>
              <a:t>2024-12-21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9B40C25-FE3C-4F16-994F-22175223C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7C6A71E-55A5-4F11-B06A-669233DD9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C44B-7CAC-43B6-B5C3-A0095F2C941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07014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004D47-6BB2-4F54-8B06-26B85BA3E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642920F-C6B7-49EA-8E16-5E9278DF6C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8D49F1B-FCEE-438E-896E-5860915AE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C493E22-4998-483D-A1A6-28317C07A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D44BB-34C4-403E-B45A-BF83B42AB155}" type="datetimeFigureOut">
              <a:rPr lang="fr-CA" smtClean="0"/>
              <a:t>2024-12-21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71C4095-F918-4B24-BB58-62B861C88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A5254CD-F077-488C-BCE8-5B42321A6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8C44B-7CAC-43B6-B5C3-A0095F2C941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67117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5FC4E82-3719-4F33-A1BE-219EA6F3C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0DB233-413E-4A59-A9E8-84CF63527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6EB815-755A-4F84-AB4A-F0DE4A59AD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D44BB-34C4-403E-B45A-BF83B42AB155}" type="datetimeFigureOut">
              <a:rPr lang="fr-CA" smtClean="0"/>
              <a:t>2024-12-21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204DBD-B4C4-4711-AFE9-CC3C36356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FD5A6E-C625-4D9C-8C37-7F5A42D117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8C44B-7CAC-43B6-B5C3-A0095F2C941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17856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e 17">
            <a:extLst>
              <a:ext uri="{FF2B5EF4-FFF2-40B4-BE49-F238E27FC236}">
                <a16:creationId xmlns:a16="http://schemas.microsoft.com/office/drawing/2014/main" id="{8EB5BE7F-EA01-8EDD-45CC-32FA0D7701C4}"/>
              </a:ext>
            </a:extLst>
          </p:cNvPr>
          <p:cNvGrpSpPr/>
          <p:nvPr/>
        </p:nvGrpSpPr>
        <p:grpSpPr>
          <a:xfrm>
            <a:off x="2043329" y="1136337"/>
            <a:ext cx="2453853" cy="4585326"/>
            <a:chOff x="2043329" y="1136337"/>
            <a:chExt cx="2453853" cy="4585326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7EEF9C24-E78B-34AB-A27D-838DEA959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43329" y="1857988"/>
              <a:ext cx="2453853" cy="3863675"/>
            </a:xfrm>
            <a:prstGeom prst="rect">
              <a:avLst/>
            </a:prstGeom>
          </p:spPr>
        </p:pic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E80A5AF8-8ABC-359B-553A-BDFA31953FAE}"/>
                </a:ext>
              </a:extLst>
            </p:cNvPr>
            <p:cNvSpPr txBox="1"/>
            <p:nvPr/>
          </p:nvSpPr>
          <p:spPr>
            <a:xfrm>
              <a:off x="2291894" y="1136337"/>
              <a:ext cx="195672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600" b="1" dirty="0">
                  <a:solidFill>
                    <a:srgbClr val="F58F2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Data source</a:t>
              </a:r>
            </a:p>
            <a:p>
              <a:pPr algn="ctr"/>
              <a:r>
                <a:rPr lang="en-CA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(On your GitHub)</a:t>
              </a:r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B7BEF060-8DE1-3894-8A2B-E167BE2F87C3}"/>
                </a:ext>
              </a:extLst>
            </p:cNvPr>
            <p:cNvSpPr/>
            <p:nvPr/>
          </p:nvSpPr>
          <p:spPr>
            <a:xfrm>
              <a:off x="2043329" y="1248724"/>
              <a:ext cx="360000" cy="36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84999C8C-5126-AE4F-CB6A-3E64AD0DB76D}"/>
              </a:ext>
            </a:extLst>
          </p:cNvPr>
          <p:cNvGrpSpPr/>
          <p:nvPr/>
        </p:nvGrpSpPr>
        <p:grpSpPr>
          <a:xfrm>
            <a:off x="4906024" y="2376495"/>
            <a:ext cx="1956721" cy="1630267"/>
            <a:chOff x="4906024" y="2376495"/>
            <a:chExt cx="1956721" cy="1630267"/>
          </a:xfrm>
        </p:grpSpPr>
        <p:sp>
          <p:nvSpPr>
            <p:cNvPr id="7" name="Flèche : droite 6">
              <a:extLst>
                <a:ext uri="{FF2B5EF4-FFF2-40B4-BE49-F238E27FC236}">
                  <a16:creationId xmlns:a16="http://schemas.microsoft.com/office/drawing/2014/main" id="{91494D61-69B4-F9DC-2FAC-8FDE3268E12C}"/>
                </a:ext>
              </a:extLst>
            </p:cNvPr>
            <p:cNvSpPr/>
            <p:nvPr/>
          </p:nvSpPr>
          <p:spPr>
            <a:xfrm>
              <a:off x="5534487" y="3572888"/>
              <a:ext cx="699796" cy="433874"/>
            </a:xfrm>
            <a:prstGeom prst="rightArrow">
              <a:avLst/>
            </a:prstGeom>
            <a:solidFill>
              <a:srgbClr val="ADBA0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6B96B489-BD00-51F6-81CA-F8D22D5DCE9D}"/>
                </a:ext>
              </a:extLst>
            </p:cNvPr>
            <p:cNvSpPr txBox="1"/>
            <p:nvPr/>
          </p:nvSpPr>
          <p:spPr>
            <a:xfrm>
              <a:off x="4906024" y="2772304"/>
              <a:ext cx="195672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600" b="1" dirty="0">
                  <a:solidFill>
                    <a:srgbClr val="F58F2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Ingest data</a:t>
              </a:r>
            </a:p>
            <a:p>
              <a:pPr algn="ctr"/>
              <a:r>
                <a:rPr lang="en-CA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(In the Data Lake)</a:t>
              </a:r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90AA3809-FB36-6AED-7D9D-58D152F19813}"/>
                </a:ext>
              </a:extLst>
            </p:cNvPr>
            <p:cNvSpPr/>
            <p:nvPr/>
          </p:nvSpPr>
          <p:spPr>
            <a:xfrm>
              <a:off x="5704384" y="2376495"/>
              <a:ext cx="360000" cy="36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8E56EAD4-612D-6F89-C8BA-26A803B3ED00}"/>
              </a:ext>
            </a:extLst>
          </p:cNvPr>
          <p:cNvGrpSpPr/>
          <p:nvPr/>
        </p:nvGrpSpPr>
        <p:grpSpPr>
          <a:xfrm>
            <a:off x="7347735" y="1261592"/>
            <a:ext cx="2800935" cy="3246199"/>
            <a:chOff x="7347735" y="1261592"/>
            <a:chExt cx="2800935" cy="3246199"/>
          </a:xfrm>
        </p:grpSpPr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0EC00B26-F358-4D0F-165A-D7A9AE63817C}"/>
                </a:ext>
              </a:extLst>
            </p:cNvPr>
            <p:cNvGrpSpPr/>
            <p:nvPr/>
          </p:nvGrpSpPr>
          <p:grpSpPr>
            <a:xfrm>
              <a:off x="7347735" y="1621592"/>
              <a:ext cx="2800935" cy="2886199"/>
              <a:chOff x="6375920" y="1260766"/>
              <a:chExt cx="2800935" cy="2886199"/>
            </a:xfrm>
          </p:grpSpPr>
          <p:pic>
            <p:nvPicPr>
              <p:cNvPr id="10" name="Image 9">
                <a:extLst>
                  <a:ext uri="{FF2B5EF4-FFF2-40B4-BE49-F238E27FC236}">
                    <a16:creationId xmlns:a16="http://schemas.microsoft.com/office/drawing/2014/main" id="{23E59828-394A-6DEE-9AB1-274B6D6821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75920" y="3144906"/>
                <a:ext cx="2800935" cy="1002059"/>
              </a:xfrm>
              <a:prstGeom prst="rect">
                <a:avLst/>
              </a:prstGeom>
            </p:spPr>
          </p:pic>
          <p:pic>
            <p:nvPicPr>
              <p:cNvPr id="2052" name="Picture 4" descr="Building an Azure Data Lake from MSSQL">
                <a:extLst>
                  <a:ext uri="{FF2B5EF4-FFF2-40B4-BE49-F238E27FC236}">
                    <a16:creationId xmlns:a16="http://schemas.microsoft.com/office/drawing/2014/main" id="{957420A4-8363-AE4E-A63B-99BAB438922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23813" y="1994194"/>
                <a:ext cx="2505148" cy="10020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E5ECC51C-6654-6EC9-0777-8B2ADBD3B814}"/>
                  </a:ext>
                </a:extLst>
              </p:cNvPr>
              <p:cNvSpPr txBox="1"/>
              <p:nvPr/>
            </p:nvSpPr>
            <p:spPr>
              <a:xfrm>
                <a:off x="6798026" y="1260766"/>
                <a:ext cx="195672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600" b="1" dirty="0">
                    <a:solidFill>
                      <a:srgbClr val="F58F2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Data target</a:t>
                </a:r>
              </a:p>
              <a:p>
                <a:pPr algn="ctr"/>
                <a:r>
                  <a:rPr lang="en-CA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(Azure Data Lake)</a:t>
                </a:r>
              </a:p>
            </p:txBody>
          </p:sp>
        </p:grp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C98253E1-6AE1-3D61-110C-74DBFAC7ABA2}"/>
                </a:ext>
              </a:extLst>
            </p:cNvPr>
            <p:cNvSpPr/>
            <p:nvPr/>
          </p:nvSpPr>
          <p:spPr>
            <a:xfrm>
              <a:off x="8568201" y="1261592"/>
              <a:ext cx="360000" cy="36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B19DDE07-9EAC-50E8-3F33-75FAF9D7D3AC}"/>
              </a:ext>
            </a:extLst>
          </p:cNvPr>
          <p:cNvGrpSpPr/>
          <p:nvPr/>
        </p:nvGrpSpPr>
        <p:grpSpPr>
          <a:xfrm>
            <a:off x="5545520" y="552887"/>
            <a:ext cx="1116000" cy="45719"/>
            <a:chOff x="5334000" y="721701"/>
            <a:chExt cx="2060400" cy="45719"/>
          </a:xfrm>
        </p:grpSpPr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475621AD-5E87-D2E5-00A4-D5A97F42F20F}"/>
                </a:ext>
              </a:extLst>
            </p:cNvPr>
            <p:cNvCxnSpPr/>
            <p:nvPr/>
          </p:nvCxnSpPr>
          <p:spPr>
            <a:xfrm>
              <a:off x="5486400" y="750013"/>
              <a:ext cx="1908000" cy="0"/>
            </a:xfrm>
            <a:prstGeom prst="line">
              <a:avLst/>
            </a:prstGeom>
            <a:ln>
              <a:solidFill>
                <a:srgbClr val="C8C3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 : coins arrondis 22">
              <a:extLst>
                <a:ext uri="{FF2B5EF4-FFF2-40B4-BE49-F238E27FC236}">
                  <a16:creationId xmlns:a16="http://schemas.microsoft.com/office/drawing/2014/main" id="{8E6B864C-09BD-D910-5A48-94E2E5C5A7C6}"/>
                </a:ext>
              </a:extLst>
            </p:cNvPr>
            <p:cNvSpPr/>
            <p:nvPr/>
          </p:nvSpPr>
          <p:spPr>
            <a:xfrm>
              <a:off x="5334000" y="721701"/>
              <a:ext cx="864000" cy="45719"/>
            </a:xfrm>
            <a:prstGeom prst="roundRect">
              <a:avLst/>
            </a:prstGeom>
            <a:solidFill>
              <a:srgbClr val="4C9DA3"/>
            </a:solidFill>
            <a:ln>
              <a:solidFill>
                <a:srgbClr val="359AA0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415BE2E3-6B0A-A97C-2C10-A422A9E97FC5}"/>
              </a:ext>
            </a:extLst>
          </p:cNvPr>
          <p:cNvGrpSpPr/>
          <p:nvPr/>
        </p:nvGrpSpPr>
        <p:grpSpPr>
          <a:xfrm>
            <a:off x="102714" y="0"/>
            <a:ext cx="11967408" cy="45719"/>
            <a:chOff x="102714" y="0"/>
            <a:chExt cx="11967408" cy="45719"/>
          </a:xfrm>
        </p:grpSpPr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6C51D86C-F5B8-F744-B17D-D0EA84A66247}"/>
                </a:ext>
              </a:extLst>
            </p:cNvPr>
            <p:cNvCxnSpPr/>
            <p:nvPr/>
          </p:nvCxnSpPr>
          <p:spPr>
            <a:xfrm>
              <a:off x="1450122" y="25716"/>
              <a:ext cx="10620000" cy="0"/>
            </a:xfrm>
            <a:prstGeom prst="line">
              <a:avLst/>
            </a:prstGeom>
            <a:ln>
              <a:solidFill>
                <a:srgbClr val="C8C3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 : coins arrondis 25">
              <a:extLst>
                <a:ext uri="{FF2B5EF4-FFF2-40B4-BE49-F238E27FC236}">
                  <a16:creationId xmlns:a16="http://schemas.microsoft.com/office/drawing/2014/main" id="{7FD98C47-D486-75DE-2648-4FB65F0B6633}"/>
                </a:ext>
              </a:extLst>
            </p:cNvPr>
            <p:cNvSpPr/>
            <p:nvPr/>
          </p:nvSpPr>
          <p:spPr>
            <a:xfrm>
              <a:off x="102714" y="0"/>
              <a:ext cx="216000" cy="45719"/>
            </a:xfrm>
            <a:prstGeom prst="roundRect">
              <a:avLst/>
            </a:prstGeom>
            <a:solidFill>
              <a:srgbClr val="4C9DA3"/>
            </a:solidFill>
            <a:ln>
              <a:solidFill>
                <a:srgbClr val="359AA0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7" name="ZoneTexte 26">
            <a:extLst>
              <a:ext uri="{FF2B5EF4-FFF2-40B4-BE49-F238E27FC236}">
                <a16:creationId xmlns:a16="http://schemas.microsoft.com/office/drawing/2014/main" id="{9B4287C4-A8F9-DDB0-CC85-3B7B07E0BB52}"/>
              </a:ext>
            </a:extLst>
          </p:cNvPr>
          <p:cNvSpPr txBox="1"/>
          <p:nvPr/>
        </p:nvSpPr>
        <p:spPr>
          <a:xfrm>
            <a:off x="3984793" y="134181"/>
            <a:ext cx="43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From data source to target: </a:t>
            </a:r>
            <a:r>
              <a:rPr lang="en-CA" sz="16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Global schema</a:t>
            </a:r>
          </a:p>
        </p:txBody>
      </p:sp>
    </p:spTree>
    <p:extLst>
      <p:ext uri="{BB962C8B-B14F-4D97-AF65-F5344CB8AC3E}">
        <p14:creationId xmlns:p14="http://schemas.microsoft.com/office/powerpoint/2010/main" val="4225552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1AE07D-CB99-E669-716E-F920BBF81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56EF657E-2199-3724-9BCA-0E7640248978}"/>
              </a:ext>
            </a:extLst>
          </p:cNvPr>
          <p:cNvGrpSpPr/>
          <p:nvPr/>
        </p:nvGrpSpPr>
        <p:grpSpPr>
          <a:xfrm>
            <a:off x="1233039" y="1665525"/>
            <a:ext cx="2066533" cy="1031793"/>
            <a:chOff x="4851117" y="2376495"/>
            <a:chExt cx="2066533" cy="1031793"/>
          </a:xfrm>
        </p:grpSpPr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54F54DE8-BF0D-B334-1C68-79A87B72B727}"/>
                </a:ext>
              </a:extLst>
            </p:cNvPr>
            <p:cNvSpPr txBox="1"/>
            <p:nvPr/>
          </p:nvSpPr>
          <p:spPr>
            <a:xfrm>
              <a:off x="4851117" y="2823513"/>
              <a:ext cx="206653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600" b="1" dirty="0">
                  <a:solidFill>
                    <a:srgbClr val="F58F2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Containers</a:t>
              </a:r>
            </a:p>
            <a:p>
              <a:pPr algn="ctr"/>
              <a:r>
                <a:rPr lang="en-CA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(Azure Data Lake)</a:t>
              </a:r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4004B55A-FA18-AFDF-8468-9B1CCBF5FF07}"/>
                </a:ext>
              </a:extLst>
            </p:cNvPr>
            <p:cNvSpPr/>
            <p:nvPr/>
          </p:nvSpPr>
          <p:spPr>
            <a:xfrm>
              <a:off x="5704384" y="2376495"/>
              <a:ext cx="360000" cy="36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39A31473-6E42-F993-04DE-5BBE5AEFCDE9}"/>
              </a:ext>
            </a:extLst>
          </p:cNvPr>
          <p:cNvGrpSpPr/>
          <p:nvPr/>
        </p:nvGrpSpPr>
        <p:grpSpPr>
          <a:xfrm>
            <a:off x="174714" y="789238"/>
            <a:ext cx="2088000" cy="367753"/>
            <a:chOff x="174714" y="789238"/>
            <a:chExt cx="2088000" cy="367753"/>
          </a:xfrm>
        </p:grpSpPr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C6E31484-9BC6-8191-4432-92761575E8D9}"/>
                </a:ext>
              </a:extLst>
            </p:cNvPr>
            <p:cNvSpPr/>
            <p:nvPr/>
          </p:nvSpPr>
          <p:spPr>
            <a:xfrm>
              <a:off x="498714" y="789238"/>
              <a:ext cx="1764000" cy="367753"/>
            </a:xfrm>
            <a:prstGeom prst="roundRect">
              <a:avLst/>
            </a:prstGeom>
            <a:solidFill>
              <a:srgbClr val="00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What do we need ?</a:t>
              </a:r>
            </a:p>
          </p:txBody>
        </p:sp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662DF8F7-3ACA-F086-EE90-7EE52EDAB3DC}"/>
                </a:ext>
              </a:extLst>
            </p:cNvPr>
            <p:cNvGrpSpPr/>
            <p:nvPr/>
          </p:nvGrpSpPr>
          <p:grpSpPr>
            <a:xfrm>
              <a:off x="174714" y="829114"/>
              <a:ext cx="288000" cy="288000"/>
              <a:chOff x="3260571" y="3913403"/>
              <a:chExt cx="441028" cy="422658"/>
            </a:xfrm>
          </p:grpSpPr>
          <p:sp>
            <p:nvSpPr>
              <p:cNvPr id="9" name="Rectangle : coins arrondis 8">
                <a:extLst>
                  <a:ext uri="{FF2B5EF4-FFF2-40B4-BE49-F238E27FC236}">
                    <a16:creationId xmlns:a16="http://schemas.microsoft.com/office/drawing/2014/main" id="{98F0BC43-BFAF-C694-783B-2C2B3E5BAC83}"/>
                  </a:ext>
                </a:extLst>
              </p:cNvPr>
              <p:cNvSpPr/>
              <p:nvPr/>
            </p:nvSpPr>
            <p:spPr>
              <a:xfrm>
                <a:off x="3260571" y="3913406"/>
                <a:ext cx="441028" cy="422655"/>
              </a:xfrm>
              <a:prstGeom prst="roundRect">
                <a:avLst/>
              </a:prstGeom>
              <a:solidFill>
                <a:srgbClr val="F7A74F"/>
              </a:solidFill>
              <a:ln w="19050">
                <a:solidFill>
                  <a:srgbClr val="F7A7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>
                    <a:solidFill>
                      <a:schemeClr val="tx1"/>
                    </a:solidFill>
                    <a:latin typeface="Aptos" panose="020B0004020202020204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sp>
            <p:nvSpPr>
              <p:cNvPr id="11" name="Forme libre : forme 10">
                <a:extLst>
                  <a:ext uri="{FF2B5EF4-FFF2-40B4-BE49-F238E27FC236}">
                    <a16:creationId xmlns:a16="http://schemas.microsoft.com/office/drawing/2014/main" id="{7780018C-2AC8-D87F-1A4E-DA1E59F1FBE7}"/>
                  </a:ext>
                </a:extLst>
              </p:cNvPr>
              <p:cNvSpPr/>
              <p:nvPr/>
            </p:nvSpPr>
            <p:spPr>
              <a:xfrm>
                <a:off x="3572437" y="3913403"/>
                <a:ext cx="126016" cy="422655"/>
              </a:xfrm>
              <a:custGeom>
                <a:avLst/>
                <a:gdLst>
                  <a:gd name="connsiteX0" fmla="*/ 0 w 126016"/>
                  <a:gd name="connsiteY0" fmla="*/ 0 h 422655"/>
                  <a:gd name="connsiteX1" fmla="*/ 55572 w 126016"/>
                  <a:gd name="connsiteY1" fmla="*/ 0 h 422655"/>
                  <a:gd name="connsiteX2" fmla="*/ 126016 w 126016"/>
                  <a:gd name="connsiteY2" fmla="*/ 70444 h 422655"/>
                  <a:gd name="connsiteX3" fmla="*/ 126016 w 126016"/>
                  <a:gd name="connsiteY3" fmla="*/ 352211 h 422655"/>
                  <a:gd name="connsiteX4" fmla="*/ 55572 w 126016"/>
                  <a:gd name="connsiteY4" fmla="*/ 422655 h 422655"/>
                  <a:gd name="connsiteX5" fmla="*/ 0 w 126016"/>
                  <a:gd name="connsiteY5" fmla="*/ 422655 h 422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6016" h="422655">
                    <a:moveTo>
                      <a:pt x="0" y="0"/>
                    </a:moveTo>
                    <a:lnTo>
                      <a:pt x="55572" y="0"/>
                    </a:lnTo>
                    <a:cubicBezTo>
                      <a:pt x="94477" y="0"/>
                      <a:pt x="126016" y="31539"/>
                      <a:pt x="126016" y="70444"/>
                    </a:cubicBezTo>
                    <a:lnTo>
                      <a:pt x="126016" y="352211"/>
                    </a:lnTo>
                    <a:cubicBezTo>
                      <a:pt x="126016" y="391116"/>
                      <a:pt x="94477" y="422655"/>
                      <a:pt x="55572" y="422655"/>
                    </a:cubicBezTo>
                    <a:lnTo>
                      <a:pt x="0" y="422655"/>
                    </a:lnTo>
                    <a:close/>
                  </a:path>
                </a:pathLst>
              </a:custGeom>
              <a:solidFill>
                <a:srgbClr val="F58F20"/>
              </a:solidFill>
              <a:ln w="19050">
                <a:solidFill>
                  <a:srgbClr val="F58F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1200" dirty="0">
                  <a:solidFill>
                    <a:schemeClr val="tx1"/>
                  </a:solidFill>
                  <a:latin typeface="Aptos" panose="020B0004020202020204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9E702602-546A-9FB8-8C76-EFAC972EDAC6}"/>
              </a:ext>
            </a:extLst>
          </p:cNvPr>
          <p:cNvGrpSpPr/>
          <p:nvPr/>
        </p:nvGrpSpPr>
        <p:grpSpPr>
          <a:xfrm>
            <a:off x="5545520" y="552887"/>
            <a:ext cx="1116000" cy="45719"/>
            <a:chOff x="5334000" y="721701"/>
            <a:chExt cx="2060400" cy="45719"/>
          </a:xfrm>
        </p:grpSpPr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E7DA7A5B-20C3-7AB4-C14B-04B86B746A2F}"/>
                </a:ext>
              </a:extLst>
            </p:cNvPr>
            <p:cNvCxnSpPr/>
            <p:nvPr/>
          </p:nvCxnSpPr>
          <p:spPr>
            <a:xfrm>
              <a:off x="5486400" y="750013"/>
              <a:ext cx="1908000" cy="0"/>
            </a:xfrm>
            <a:prstGeom prst="line">
              <a:avLst/>
            </a:prstGeom>
            <a:ln>
              <a:solidFill>
                <a:srgbClr val="C8C3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 : coins arrondis 21">
              <a:extLst>
                <a:ext uri="{FF2B5EF4-FFF2-40B4-BE49-F238E27FC236}">
                  <a16:creationId xmlns:a16="http://schemas.microsoft.com/office/drawing/2014/main" id="{F3ECF09C-21C7-AD79-6DC7-F8432328107B}"/>
                </a:ext>
              </a:extLst>
            </p:cNvPr>
            <p:cNvSpPr/>
            <p:nvPr/>
          </p:nvSpPr>
          <p:spPr>
            <a:xfrm>
              <a:off x="5334000" y="721701"/>
              <a:ext cx="864000" cy="45719"/>
            </a:xfrm>
            <a:prstGeom prst="roundRect">
              <a:avLst/>
            </a:prstGeom>
            <a:solidFill>
              <a:srgbClr val="4C9DA3"/>
            </a:solidFill>
            <a:ln>
              <a:solidFill>
                <a:srgbClr val="359AA0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AE835DE8-1C3E-E547-F8D9-28A4652BF1B1}"/>
              </a:ext>
            </a:extLst>
          </p:cNvPr>
          <p:cNvGrpSpPr/>
          <p:nvPr/>
        </p:nvGrpSpPr>
        <p:grpSpPr>
          <a:xfrm>
            <a:off x="102714" y="0"/>
            <a:ext cx="11967408" cy="45719"/>
            <a:chOff x="102714" y="0"/>
            <a:chExt cx="11967408" cy="45719"/>
          </a:xfrm>
        </p:grpSpPr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17087F6E-3BC6-BA36-BE1B-6AD60DC08749}"/>
                </a:ext>
              </a:extLst>
            </p:cNvPr>
            <p:cNvCxnSpPr/>
            <p:nvPr/>
          </p:nvCxnSpPr>
          <p:spPr>
            <a:xfrm>
              <a:off x="1450122" y="25716"/>
              <a:ext cx="10620000" cy="0"/>
            </a:xfrm>
            <a:prstGeom prst="line">
              <a:avLst/>
            </a:prstGeom>
            <a:ln>
              <a:solidFill>
                <a:srgbClr val="C8C3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 : coins arrondis 24">
              <a:extLst>
                <a:ext uri="{FF2B5EF4-FFF2-40B4-BE49-F238E27FC236}">
                  <a16:creationId xmlns:a16="http://schemas.microsoft.com/office/drawing/2014/main" id="{4D3AD061-B044-8CB1-735F-4085DFC74739}"/>
                </a:ext>
              </a:extLst>
            </p:cNvPr>
            <p:cNvSpPr/>
            <p:nvPr/>
          </p:nvSpPr>
          <p:spPr>
            <a:xfrm>
              <a:off x="102714" y="0"/>
              <a:ext cx="216000" cy="45719"/>
            </a:xfrm>
            <a:prstGeom prst="roundRect">
              <a:avLst/>
            </a:prstGeom>
            <a:solidFill>
              <a:srgbClr val="4C9DA3"/>
            </a:solidFill>
            <a:ln>
              <a:solidFill>
                <a:srgbClr val="359AA0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8" name="ZoneTexte 27">
            <a:extLst>
              <a:ext uri="{FF2B5EF4-FFF2-40B4-BE49-F238E27FC236}">
                <a16:creationId xmlns:a16="http://schemas.microsoft.com/office/drawing/2014/main" id="{56409575-CDDD-1904-5B45-63C21FCC97F7}"/>
              </a:ext>
            </a:extLst>
          </p:cNvPr>
          <p:cNvSpPr txBox="1"/>
          <p:nvPr/>
        </p:nvSpPr>
        <p:spPr>
          <a:xfrm>
            <a:off x="3984793" y="134181"/>
            <a:ext cx="43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From data source to target: </a:t>
            </a:r>
            <a:r>
              <a:rPr lang="en-CA" sz="16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ingestion</a:t>
            </a: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20CA9FE1-5010-C85E-797D-71C98DC7366C}"/>
              </a:ext>
            </a:extLst>
          </p:cNvPr>
          <p:cNvGrpSpPr/>
          <p:nvPr/>
        </p:nvGrpSpPr>
        <p:grpSpPr>
          <a:xfrm>
            <a:off x="2086306" y="2951429"/>
            <a:ext cx="2969589" cy="584775"/>
            <a:chOff x="7752808" y="4174605"/>
            <a:chExt cx="2969589" cy="584775"/>
          </a:xfrm>
        </p:grpSpPr>
        <p:sp>
          <p:nvSpPr>
            <p:cNvPr id="34" name="Flèche : bas 33">
              <a:extLst>
                <a:ext uri="{FF2B5EF4-FFF2-40B4-BE49-F238E27FC236}">
                  <a16:creationId xmlns:a16="http://schemas.microsoft.com/office/drawing/2014/main" id="{29710389-DB71-4E29-4716-41F457C36BBD}"/>
                </a:ext>
              </a:extLst>
            </p:cNvPr>
            <p:cNvSpPr/>
            <p:nvPr/>
          </p:nvSpPr>
          <p:spPr>
            <a:xfrm rot="16200000">
              <a:off x="7755340" y="4298393"/>
              <a:ext cx="340960" cy="346023"/>
            </a:xfrm>
            <a:prstGeom prst="downArrow">
              <a:avLst/>
            </a:prstGeom>
            <a:solidFill>
              <a:srgbClr val="ADBA0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70934383-8D63-28AE-E549-51F2284D1C74}"/>
                </a:ext>
              </a:extLst>
            </p:cNvPr>
            <p:cNvSpPr txBox="1"/>
            <p:nvPr/>
          </p:nvSpPr>
          <p:spPr>
            <a:xfrm>
              <a:off x="8336728" y="4174605"/>
              <a:ext cx="238566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Data Lake folders </a:t>
              </a:r>
              <a:r>
                <a:rPr lang="en-US" sz="16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where you store your data</a:t>
              </a:r>
              <a:endParaRPr lang="fr-FR" sz="16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8E8424CD-7619-F41B-02CD-2B2181A0F2CB}"/>
              </a:ext>
            </a:extLst>
          </p:cNvPr>
          <p:cNvGrpSpPr/>
          <p:nvPr/>
        </p:nvGrpSpPr>
        <p:grpSpPr>
          <a:xfrm>
            <a:off x="1069880" y="3897972"/>
            <a:ext cx="4690967" cy="1546994"/>
            <a:chOff x="1069880" y="5073629"/>
            <a:chExt cx="4690967" cy="1546994"/>
          </a:xfrm>
        </p:grpSpPr>
        <p:pic>
          <p:nvPicPr>
            <p:cNvPr id="37" name="Image 36">
              <a:extLst>
                <a:ext uri="{FF2B5EF4-FFF2-40B4-BE49-F238E27FC236}">
                  <a16:creationId xmlns:a16="http://schemas.microsoft.com/office/drawing/2014/main" id="{3E58DED3-8427-1AD0-BF0E-DCEBCA458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9880" y="5092291"/>
              <a:ext cx="1188823" cy="624894"/>
            </a:xfrm>
            <a:prstGeom prst="rect">
              <a:avLst/>
            </a:prstGeom>
          </p:spPr>
        </p:pic>
        <p:pic>
          <p:nvPicPr>
            <p:cNvPr id="39" name="Image 38">
              <a:extLst>
                <a:ext uri="{FF2B5EF4-FFF2-40B4-BE49-F238E27FC236}">
                  <a16:creationId xmlns:a16="http://schemas.microsoft.com/office/drawing/2014/main" id="{875E521F-8930-AC41-A787-D5BF6D04C2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35936" y="5374255"/>
              <a:ext cx="1348857" cy="685859"/>
            </a:xfrm>
            <a:prstGeom prst="rect">
              <a:avLst/>
            </a:prstGeom>
          </p:spPr>
        </p:pic>
        <p:pic>
          <p:nvPicPr>
            <p:cNvPr id="41" name="Image 40">
              <a:extLst>
                <a:ext uri="{FF2B5EF4-FFF2-40B4-BE49-F238E27FC236}">
                  <a16:creationId xmlns:a16="http://schemas.microsoft.com/office/drawing/2014/main" id="{5C9D9C59-E732-25FD-6E42-837E7ED98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88197" y="5073629"/>
              <a:ext cx="1272650" cy="1546994"/>
            </a:xfrm>
            <a:prstGeom prst="rect">
              <a:avLst/>
            </a:prstGeom>
          </p:spPr>
        </p:pic>
        <p:cxnSp>
          <p:nvCxnSpPr>
            <p:cNvPr id="43" name="Connecteur droit avec flèche 42">
              <a:extLst>
                <a:ext uri="{FF2B5EF4-FFF2-40B4-BE49-F238E27FC236}">
                  <a16:creationId xmlns:a16="http://schemas.microsoft.com/office/drawing/2014/main" id="{BD36AEA0-40BA-E3C6-F47A-69BBD4205653}"/>
                </a:ext>
              </a:extLst>
            </p:cNvPr>
            <p:cNvCxnSpPr/>
            <p:nvPr/>
          </p:nvCxnSpPr>
          <p:spPr>
            <a:xfrm>
              <a:off x="2086306" y="5262465"/>
              <a:ext cx="583920" cy="270588"/>
            </a:xfrm>
            <a:prstGeom prst="straightConnector1">
              <a:avLst/>
            </a:prstGeom>
            <a:ln w="57150">
              <a:solidFill>
                <a:srgbClr val="F45C2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avec flèche 43">
              <a:extLst>
                <a:ext uri="{FF2B5EF4-FFF2-40B4-BE49-F238E27FC236}">
                  <a16:creationId xmlns:a16="http://schemas.microsoft.com/office/drawing/2014/main" id="{2729DFC8-6BD6-7530-93EA-1F72B928B061}"/>
                </a:ext>
              </a:extLst>
            </p:cNvPr>
            <p:cNvCxnSpPr/>
            <p:nvPr/>
          </p:nvCxnSpPr>
          <p:spPr>
            <a:xfrm>
              <a:off x="3863060" y="5581890"/>
              <a:ext cx="583920" cy="270588"/>
            </a:xfrm>
            <a:prstGeom prst="straightConnector1">
              <a:avLst/>
            </a:prstGeom>
            <a:ln w="57150">
              <a:solidFill>
                <a:srgbClr val="F45C2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Flèche : bas 59">
            <a:extLst>
              <a:ext uri="{FF2B5EF4-FFF2-40B4-BE49-F238E27FC236}">
                <a16:creationId xmlns:a16="http://schemas.microsoft.com/office/drawing/2014/main" id="{A5456D86-B1F3-8141-BDAB-082D6586DF7F}"/>
              </a:ext>
            </a:extLst>
          </p:cNvPr>
          <p:cNvSpPr/>
          <p:nvPr/>
        </p:nvSpPr>
        <p:spPr>
          <a:xfrm rot="16200000">
            <a:off x="6318029" y="4184384"/>
            <a:ext cx="340960" cy="346023"/>
          </a:xfrm>
          <a:prstGeom prst="downArrow">
            <a:avLst/>
          </a:prstGeom>
          <a:solidFill>
            <a:srgbClr val="ADBA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54049930-9D14-08FC-9A00-A8F8E0E7ECE6}"/>
              </a:ext>
            </a:extLst>
          </p:cNvPr>
          <p:cNvSpPr txBox="1"/>
          <p:nvPr/>
        </p:nvSpPr>
        <p:spPr>
          <a:xfrm>
            <a:off x="8127833" y="1373137"/>
            <a:ext cx="21638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Three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steps to create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Containers</a:t>
            </a:r>
            <a:endParaRPr lang="fr-FR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8E4A1F58-3DE6-2677-76F1-B1959C860AFF}"/>
              </a:ext>
            </a:extLst>
          </p:cNvPr>
          <p:cNvGrpSpPr/>
          <p:nvPr/>
        </p:nvGrpSpPr>
        <p:grpSpPr>
          <a:xfrm>
            <a:off x="9521774" y="3305332"/>
            <a:ext cx="2163833" cy="1307226"/>
            <a:chOff x="4802467" y="2376495"/>
            <a:chExt cx="2163833" cy="1307226"/>
          </a:xfrm>
        </p:grpSpPr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08DCA24B-13D4-7768-4505-80F043510B53}"/>
                </a:ext>
              </a:extLst>
            </p:cNvPr>
            <p:cNvSpPr txBox="1"/>
            <p:nvPr/>
          </p:nvSpPr>
          <p:spPr>
            <a:xfrm>
              <a:off x="4802467" y="2852724"/>
              <a:ext cx="216383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600" b="1" dirty="0">
                  <a:solidFill>
                    <a:srgbClr val="4DABF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a storage account SA</a:t>
              </a:r>
            </a:p>
            <a:p>
              <a:pPr algn="ctr"/>
              <a:r>
                <a:rPr lang="en-CA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(Azure Data Lake)</a:t>
              </a:r>
            </a:p>
          </p:txBody>
        </p:sp>
        <p:sp>
          <p:nvSpPr>
            <p:cNvPr id="4096" name="Ellipse 4095">
              <a:extLst>
                <a:ext uri="{FF2B5EF4-FFF2-40B4-BE49-F238E27FC236}">
                  <a16:creationId xmlns:a16="http://schemas.microsoft.com/office/drawing/2014/main" id="{B77BDCAA-3B12-847A-9DA9-995D9A4C6720}"/>
                </a:ext>
              </a:extLst>
            </p:cNvPr>
            <p:cNvSpPr/>
            <p:nvPr/>
          </p:nvSpPr>
          <p:spPr>
            <a:xfrm>
              <a:off x="5704384" y="2376495"/>
              <a:ext cx="360000" cy="36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4097" name="Groupe 4096">
            <a:extLst>
              <a:ext uri="{FF2B5EF4-FFF2-40B4-BE49-F238E27FC236}">
                <a16:creationId xmlns:a16="http://schemas.microsoft.com/office/drawing/2014/main" id="{17DC5FFE-0497-FF6B-0AB4-A5B1992ADFE4}"/>
              </a:ext>
            </a:extLst>
          </p:cNvPr>
          <p:cNvGrpSpPr/>
          <p:nvPr/>
        </p:nvGrpSpPr>
        <p:grpSpPr>
          <a:xfrm>
            <a:off x="8805563" y="5045980"/>
            <a:ext cx="2600262" cy="1309569"/>
            <a:chOff x="4584253" y="2376495"/>
            <a:chExt cx="2600262" cy="1309569"/>
          </a:xfrm>
        </p:grpSpPr>
        <p:sp>
          <p:nvSpPr>
            <p:cNvPr id="4099" name="ZoneTexte 4098">
              <a:extLst>
                <a:ext uri="{FF2B5EF4-FFF2-40B4-BE49-F238E27FC236}">
                  <a16:creationId xmlns:a16="http://schemas.microsoft.com/office/drawing/2014/main" id="{9B72F4FE-E23A-79D2-6665-2C645FD54269}"/>
                </a:ext>
              </a:extLst>
            </p:cNvPr>
            <p:cNvSpPr txBox="1"/>
            <p:nvPr/>
          </p:nvSpPr>
          <p:spPr>
            <a:xfrm>
              <a:off x="4584253" y="2855067"/>
              <a:ext cx="26002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600" b="1" dirty="0">
                  <a:solidFill>
                    <a:srgbClr val="4DABF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a container in the SA + subfolders</a:t>
              </a:r>
            </a:p>
            <a:p>
              <a:pPr algn="ctr"/>
              <a:r>
                <a:rPr lang="en-CA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(Azure Data Lake)</a:t>
              </a:r>
            </a:p>
          </p:txBody>
        </p:sp>
        <p:sp>
          <p:nvSpPr>
            <p:cNvPr id="4100" name="Ellipse 4099">
              <a:extLst>
                <a:ext uri="{FF2B5EF4-FFF2-40B4-BE49-F238E27FC236}">
                  <a16:creationId xmlns:a16="http://schemas.microsoft.com/office/drawing/2014/main" id="{21B264D7-0076-3E8E-8731-A9EB3A6E537C}"/>
                </a:ext>
              </a:extLst>
            </p:cNvPr>
            <p:cNvSpPr/>
            <p:nvPr/>
          </p:nvSpPr>
          <p:spPr>
            <a:xfrm>
              <a:off x="5704384" y="2376495"/>
              <a:ext cx="360000" cy="36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grpSp>
        <p:nvGrpSpPr>
          <p:cNvPr id="4104" name="Groupe 4103">
            <a:extLst>
              <a:ext uri="{FF2B5EF4-FFF2-40B4-BE49-F238E27FC236}">
                <a16:creationId xmlns:a16="http://schemas.microsoft.com/office/drawing/2014/main" id="{E13BA31D-B730-2A34-D954-3C3F9A04C40F}"/>
              </a:ext>
            </a:extLst>
          </p:cNvPr>
          <p:cNvGrpSpPr/>
          <p:nvPr/>
        </p:nvGrpSpPr>
        <p:grpSpPr>
          <a:xfrm>
            <a:off x="7222876" y="2612070"/>
            <a:ext cx="2163833" cy="1307226"/>
            <a:chOff x="4802467" y="2376495"/>
            <a:chExt cx="2163833" cy="1307226"/>
          </a:xfrm>
        </p:grpSpPr>
        <p:sp>
          <p:nvSpPr>
            <p:cNvPr id="4105" name="ZoneTexte 4104">
              <a:extLst>
                <a:ext uri="{FF2B5EF4-FFF2-40B4-BE49-F238E27FC236}">
                  <a16:creationId xmlns:a16="http://schemas.microsoft.com/office/drawing/2014/main" id="{470A148A-6A6D-492E-925F-45671E80279B}"/>
                </a:ext>
              </a:extLst>
            </p:cNvPr>
            <p:cNvSpPr txBox="1"/>
            <p:nvPr/>
          </p:nvSpPr>
          <p:spPr>
            <a:xfrm>
              <a:off x="4802467" y="2852724"/>
              <a:ext cx="216383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600" b="1" dirty="0">
                  <a:solidFill>
                    <a:srgbClr val="4DABF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a Resource Group</a:t>
              </a:r>
            </a:p>
            <a:p>
              <a:pPr algn="ctr"/>
              <a:r>
                <a:rPr lang="en-CA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(Azure)</a:t>
              </a:r>
            </a:p>
          </p:txBody>
        </p:sp>
        <p:sp>
          <p:nvSpPr>
            <p:cNvPr id="4106" name="Ellipse 4105">
              <a:extLst>
                <a:ext uri="{FF2B5EF4-FFF2-40B4-BE49-F238E27FC236}">
                  <a16:creationId xmlns:a16="http://schemas.microsoft.com/office/drawing/2014/main" id="{7F0D7EAE-814E-BB4B-7180-D3D2E45A3A47}"/>
                </a:ext>
              </a:extLst>
            </p:cNvPr>
            <p:cNvSpPr/>
            <p:nvPr/>
          </p:nvSpPr>
          <p:spPr>
            <a:xfrm>
              <a:off x="5704384" y="2376495"/>
              <a:ext cx="360000" cy="36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5007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0D5295-05D9-F102-B64F-0E0025FA1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6FCCF695-1A7F-8E27-E889-C743064DBBCE}"/>
              </a:ext>
            </a:extLst>
          </p:cNvPr>
          <p:cNvGrpSpPr/>
          <p:nvPr/>
        </p:nvGrpSpPr>
        <p:grpSpPr>
          <a:xfrm>
            <a:off x="174714" y="789238"/>
            <a:ext cx="2088000" cy="367753"/>
            <a:chOff x="174714" y="789238"/>
            <a:chExt cx="2088000" cy="367753"/>
          </a:xfrm>
        </p:grpSpPr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28F3445F-D119-35AB-3082-8F147E5DF65A}"/>
                </a:ext>
              </a:extLst>
            </p:cNvPr>
            <p:cNvSpPr/>
            <p:nvPr/>
          </p:nvSpPr>
          <p:spPr>
            <a:xfrm>
              <a:off x="498714" y="789238"/>
              <a:ext cx="1764000" cy="367753"/>
            </a:xfrm>
            <a:prstGeom prst="roundRect">
              <a:avLst/>
            </a:prstGeom>
            <a:solidFill>
              <a:srgbClr val="00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What do we need ?</a:t>
              </a:r>
            </a:p>
          </p:txBody>
        </p:sp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D709A9D6-D02D-2D0A-54CD-EBD7C34089BB}"/>
                </a:ext>
              </a:extLst>
            </p:cNvPr>
            <p:cNvGrpSpPr/>
            <p:nvPr/>
          </p:nvGrpSpPr>
          <p:grpSpPr>
            <a:xfrm>
              <a:off x="174714" y="829114"/>
              <a:ext cx="288000" cy="288000"/>
              <a:chOff x="3260571" y="3913403"/>
              <a:chExt cx="441028" cy="422658"/>
            </a:xfrm>
          </p:grpSpPr>
          <p:sp>
            <p:nvSpPr>
              <p:cNvPr id="9" name="Rectangle : coins arrondis 8">
                <a:extLst>
                  <a:ext uri="{FF2B5EF4-FFF2-40B4-BE49-F238E27FC236}">
                    <a16:creationId xmlns:a16="http://schemas.microsoft.com/office/drawing/2014/main" id="{3141732D-0E22-8A8F-0D81-0071437B1B66}"/>
                  </a:ext>
                </a:extLst>
              </p:cNvPr>
              <p:cNvSpPr/>
              <p:nvPr/>
            </p:nvSpPr>
            <p:spPr>
              <a:xfrm>
                <a:off x="3260571" y="3913406"/>
                <a:ext cx="441028" cy="422655"/>
              </a:xfrm>
              <a:prstGeom prst="roundRect">
                <a:avLst/>
              </a:prstGeom>
              <a:solidFill>
                <a:srgbClr val="F7A74F"/>
              </a:solidFill>
              <a:ln w="19050">
                <a:solidFill>
                  <a:srgbClr val="F7A7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>
                    <a:solidFill>
                      <a:schemeClr val="tx1"/>
                    </a:solidFill>
                    <a:latin typeface="Aptos" panose="020B0004020202020204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sp>
            <p:nvSpPr>
              <p:cNvPr id="11" name="Forme libre : forme 10">
                <a:extLst>
                  <a:ext uri="{FF2B5EF4-FFF2-40B4-BE49-F238E27FC236}">
                    <a16:creationId xmlns:a16="http://schemas.microsoft.com/office/drawing/2014/main" id="{9E7904B8-F954-A809-23F9-879AC365058B}"/>
                  </a:ext>
                </a:extLst>
              </p:cNvPr>
              <p:cNvSpPr/>
              <p:nvPr/>
            </p:nvSpPr>
            <p:spPr>
              <a:xfrm>
                <a:off x="3572437" y="3913403"/>
                <a:ext cx="126016" cy="422655"/>
              </a:xfrm>
              <a:custGeom>
                <a:avLst/>
                <a:gdLst>
                  <a:gd name="connsiteX0" fmla="*/ 0 w 126016"/>
                  <a:gd name="connsiteY0" fmla="*/ 0 h 422655"/>
                  <a:gd name="connsiteX1" fmla="*/ 55572 w 126016"/>
                  <a:gd name="connsiteY1" fmla="*/ 0 h 422655"/>
                  <a:gd name="connsiteX2" fmla="*/ 126016 w 126016"/>
                  <a:gd name="connsiteY2" fmla="*/ 70444 h 422655"/>
                  <a:gd name="connsiteX3" fmla="*/ 126016 w 126016"/>
                  <a:gd name="connsiteY3" fmla="*/ 352211 h 422655"/>
                  <a:gd name="connsiteX4" fmla="*/ 55572 w 126016"/>
                  <a:gd name="connsiteY4" fmla="*/ 422655 h 422655"/>
                  <a:gd name="connsiteX5" fmla="*/ 0 w 126016"/>
                  <a:gd name="connsiteY5" fmla="*/ 422655 h 422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6016" h="422655">
                    <a:moveTo>
                      <a:pt x="0" y="0"/>
                    </a:moveTo>
                    <a:lnTo>
                      <a:pt x="55572" y="0"/>
                    </a:lnTo>
                    <a:cubicBezTo>
                      <a:pt x="94477" y="0"/>
                      <a:pt x="126016" y="31539"/>
                      <a:pt x="126016" y="70444"/>
                    </a:cubicBezTo>
                    <a:lnTo>
                      <a:pt x="126016" y="352211"/>
                    </a:lnTo>
                    <a:cubicBezTo>
                      <a:pt x="126016" y="391116"/>
                      <a:pt x="94477" y="422655"/>
                      <a:pt x="55572" y="422655"/>
                    </a:cubicBezTo>
                    <a:lnTo>
                      <a:pt x="0" y="422655"/>
                    </a:lnTo>
                    <a:close/>
                  </a:path>
                </a:pathLst>
              </a:custGeom>
              <a:solidFill>
                <a:srgbClr val="F58F20"/>
              </a:solidFill>
              <a:ln w="19050">
                <a:solidFill>
                  <a:srgbClr val="F58F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1200" dirty="0">
                  <a:solidFill>
                    <a:schemeClr val="tx1"/>
                  </a:solidFill>
                  <a:latin typeface="Aptos" panose="020B0004020202020204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C0C093AA-FCF0-BE6C-F8E9-6DAB5A8DA215}"/>
              </a:ext>
            </a:extLst>
          </p:cNvPr>
          <p:cNvGrpSpPr/>
          <p:nvPr/>
        </p:nvGrpSpPr>
        <p:grpSpPr>
          <a:xfrm>
            <a:off x="5545520" y="552887"/>
            <a:ext cx="1116000" cy="45719"/>
            <a:chOff x="5334000" y="721701"/>
            <a:chExt cx="2060400" cy="45719"/>
          </a:xfrm>
        </p:grpSpPr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3865AE1F-123B-765B-55CF-8D5DA1FC438B}"/>
                </a:ext>
              </a:extLst>
            </p:cNvPr>
            <p:cNvCxnSpPr/>
            <p:nvPr/>
          </p:nvCxnSpPr>
          <p:spPr>
            <a:xfrm>
              <a:off x="5486400" y="750013"/>
              <a:ext cx="1908000" cy="0"/>
            </a:xfrm>
            <a:prstGeom prst="line">
              <a:avLst/>
            </a:prstGeom>
            <a:ln>
              <a:solidFill>
                <a:srgbClr val="C8C3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 : coins arrondis 21">
              <a:extLst>
                <a:ext uri="{FF2B5EF4-FFF2-40B4-BE49-F238E27FC236}">
                  <a16:creationId xmlns:a16="http://schemas.microsoft.com/office/drawing/2014/main" id="{5414335C-A29C-9545-4C25-79575F1C0E58}"/>
                </a:ext>
              </a:extLst>
            </p:cNvPr>
            <p:cNvSpPr/>
            <p:nvPr/>
          </p:nvSpPr>
          <p:spPr>
            <a:xfrm>
              <a:off x="5334000" y="721701"/>
              <a:ext cx="864000" cy="45719"/>
            </a:xfrm>
            <a:prstGeom prst="roundRect">
              <a:avLst/>
            </a:prstGeom>
            <a:solidFill>
              <a:srgbClr val="4C9DA3"/>
            </a:solidFill>
            <a:ln>
              <a:solidFill>
                <a:srgbClr val="359AA0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F5471314-EB22-35EF-B8DF-662A40A3CD0D}"/>
              </a:ext>
            </a:extLst>
          </p:cNvPr>
          <p:cNvGrpSpPr/>
          <p:nvPr/>
        </p:nvGrpSpPr>
        <p:grpSpPr>
          <a:xfrm>
            <a:off x="102714" y="0"/>
            <a:ext cx="11967408" cy="45719"/>
            <a:chOff x="102714" y="0"/>
            <a:chExt cx="11967408" cy="45719"/>
          </a:xfrm>
        </p:grpSpPr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9EFBF7CD-62EC-017A-4836-5FD864E6DF9C}"/>
                </a:ext>
              </a:extLst>
            </p:cNvPr>
            <p:cNvCxnSpPr/>
            <p:nvPr/>
          </p:nvCxnSpPr>
          <p:spPr>
            <a:xfrm>
              <a:off x="1450122" y="25716"/>
              <a:ext cx="10620000" cy="0"/>
            </a:xfrm>
            <a:prstGeom prst="line">
              <a:avLst/>
            </a:prstGeom>
            <a:ln>
              <a:solidFill>
                <a:srgbClr val="C8C3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 : coins arrondis 24">
              <a:extLst>
                <a:ext uri="{FF2B5EF4-FFF2-40B4-BE49-F238E27FC236}">
                  <a16:creationId xmlns:a16="http://schemas.microsoft.com/office/drawing/2014/main" id="{2FA140F5-DFC4-6CF2-9571-685E1F889598}"/>
                </a:ext>
              </a:extLst>
            </p:cNvPr>
            <p:cNvSpPr/>
            <p:nvPr/>
          </p:nvSpPr>
          <p:spPr>
            <a:xfrm>
              <a:off x="102714" y="0"/>
              <a:ext cx="216000" cy="45719"/>
            </a:xfrm>
            <a:prstGeom prst="roundRect">
              <a:avLst/>
            </a:prstGeom>
            <a:solidFill>
              <a:srgbClr val="4C9DA3"/>
            </a:solidFill>
            <a:ln>
              <a:solidFill>
                <a:srgbClr val="359AA0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8" name="ZoneTexte 27">
            <a:extLst>
              <a:ext uri="{FF2B5EF4-FFF2-40B4-BE49-F238E27FC236}">
                <a16:creationId xmlns:a16="http://schemas.microsoft.com/office/drawing/2014/main" id="{6BCE8625-B584-8E88-063E-5BAD3ABC606F}"/>
              </a:ext>
            </a:extLst>
          </p:cNvPr>
          <p:cNvSpPr txBox="1"/>
          <p:nvPr/>
        </p:nvSpPr>
        <p:spPr>
          <a:xfrm>
            <a:off x="3984793" y="134181"/>
            <a:ext cx="43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From data source to target: </a:t>
            </a:r>
            <a:r>
              <a:rPr lang="en-CA" sz="16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ingestion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91F680C-6616-C146-5FD6-743C81D27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3846" y="4904101"/>
            <a:ext cx="10674145" cy="952275"/>
          </a:xfrm>
          <a:prstGeom prst="rect">
            <a:avLst/>
          </a:prstGeom>
        </p:spPr>
      </p:pic>
      <p:grpSp>
        <p:nvGrpSpPr>
          <p:cNvPr id="13" name="Groupe 12">
            <a:extLst>
              <a:ext uri="{FF2B5EF4-FFF2-40B4-BE49-F238E27FC236}">
                <a16:creationId xmlns:a16="http://schemas.microsoft.com/office/drawing/2014/main" id="{89A6B464-A2B1-EB09-5F09-7B22008A263B}"/>
              </a:ext>
            </a:extLst>
          </p:cNvPr>
          <p:cNvGrpSpPr/>
          <p:nvPr/>
        </p:nvGrpSpPr>
        <p:grpSpPr>
          <a:xfrm>
            <a:off x="919263" y="1473858"/>
            <a:ext cx="8842128" cy="4730999"/>
            <a:chOff x="919263" y="1473858"/>
            <a:chExt cx="8842128" cy="4730999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7A1F1962-C9D6-AFE0-3230-3F95CE09F4F0}"/>
                </a:ext>
              </a:extLst>
            </p:cNvPr>
            <p:cNvGrpSpPr/>
            <p:nvPr/>
          </p:nvGrpSpPr>
          <p:grpSpPr>
            <a:xfrm>
              <a:off x="4399480" y="1473858"/>
              <a:ext cx="5361911" cy="2874760"/>
              <a:chOff x="471293" y="3232680"/>
              <a:chExt cx="5361911" cy="2874760"/>
            </a:xfrm>
          </p:grpSpPr>
          <p:pic>
            <p:nvPicPr>
              <p:cNvPr id="4098" name="Picture 2" descr="Copy Data Activity in Azure Data Factory | Cathrine Wilhelmsen">
                <a:extLst>
                  <a:ext uri="{FF2B5EF4-FFF2-40B4-BE49-F238E27FC236}">
                    <a16:creationId xmlns:a16="http://schemas.microsoft.com/office/drawing/2014/main" id="{5554DD42-1BCD-8D5D-BB23-A3C5B482A15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39209" y="3232680"/>
                <a:ext cx="2599551" cy="12997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8" name="Groupe 57">
                <a:extLst>
                  <a:ext uri="{FF2B5EF4-FFF2-40B4-BE49-F238E27FC236}">
                    <a16:creationId xmlns:a16="http://schemas.microsoft.com/office/drawing/2014/main" id="{54221419-8E77-8CEE-6F36-E4F2CFD89389}"/>
                  </a:ext>
                </a:extLst>
              </p:cNvPr>
              <p:cNvGrpSpPr/>
              <p:nvPr/>
            </p:nvGrpSpPr>
            <p:grpSpPr>
              <a:xfrm>
                <a:off x="471293" y="4155375"/>
                <a:ext cx="5361911" cy="1952065"/>
                <a:chOff x="6760122" y="4649896"/>
                <a:chExt cx="5361911" cy="1952065"/>
              </a:xfrm>
            </p:grpSpPr>
            <p:pic>
              <p:nvPicPr>
                <p:cNvPr id="50" name="Image 49">
                  <a:extLst>
                    <a:ext uri="{FF2B5EF4-FFF2-40B4-BE49-F238E27FC236}">
                      <a16:creationId xmlns:a16="http://schemas.microsoft.com/office/drawing/2014/main" id="{B5E9F40B-AB0C-7780-9849-4D72C5C2823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702026" y="5033778"/>
                  <a:ext cx="967824" cy="1112616"/>
                </a:xfrm>
                <a:prstGeom prst="rect">
                  <a:avLst/>
                </a:prstGeom>
              </p:spPr>
            </p:pic>
            <p:pic>
              <p:nvPicPr>
                <p:cNvPr id="45" name="Image 44">
                  <a:extLst>
                    <a:ext uri="{FF2B5EF4-FFF2-40B4-BE49-F238E27FC236}">
                      <a16:creationId xmlns:a16="http://schemas.microsoft.com/office/drawing/2014/main" id="{054E1081-D9EB-C002-679F-E8EB6F62CF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rcRect b="41667"/>
                <a:stretch/>
              </p:blipFill>
              <p:spPr>
                <a:xfrm>
                  <a:off x="6760122" y="5073629"/>
                  <a:ext cx="1663994" cy="1528332"/>
                </a:xfrm>
                <a:prstGeom prst="rect">
                  <a:avLst/>
                </a:prstGeom>
              </p:spPr>
            </p:pic>
            <p:pic>
              <p:nvPicPr>
                <p:cNvPr id="47" name="Image 46">
                  <a:extLst>
                    <a:ext uri="{FF2B5EF4-FFF2-40B4-BE49-F238E27FC236}">
                      <a16:creationId xmlns:a16="http://schemas.microsoft.com/office/drawing/2014/main" id="{73CA97EE-3FA3-1904-F8F4-AEA0CE6D4F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050351" y="4649896"/>
                  <a:ext cx="1188823" cy="624894"/>
                </a:xfrm>
                <a:prstGeom prst="rect">
                  <a:avLst/>
                </a:prstGeom>
              </p:spPr>
            </p:pic>
            <p:pic>
              <p:nvPicPr>
                <p:cNvPr id="48" name="Image 47">
                  <a:extLst>
                    <a:ext uri="{FF2B5EF4-FFF2-40B4-BE49-F238E27FC236}">
                      <a16:creationId xmlns:a16="http://schemas.microsoft.com/office/drawing/2014/main" id="{097F81DE-46FD-A251-D2B9-0148D8B96C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773176" y="5553760"/>
                  <a:ext cx="1348857" cy="685859"/>
                </a:xfrm>
                <a:prstGeom prst="rect">
                  <a:avLst/>
                </a:prstGeom>
              </p:spPr>
            </p:pic>
            <p:cxnSp>
              <p:nvCxnSpPr>
                <p:cNvPr id="51" name="Connecteur droit avec flèche 50">
                  <a:extLst>
                    <a:ext uri="{FF2B5EF4-FFF2-40B4-BE49-F238E27FC236}">
                      <a16:creationId xmlns:a16="http://schemas.microsoft.com/office/drawing/2014/main" id="{7C4AF505-ED7E-BD2B-8323-3E07DF1918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118106" y="5533053"/>
                  <a:ext cx="707832" cy="952276"/>
                </a:xfrm>
                <a:prstGeom prst="straightConnector1">
                  <a:avLst/>
                </a:prstGeom>
                <a:ln w="57150">
                  <a:solidFill>
                    <a:srgbClr val="F45C2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necteur droit avec flèche 52">
                  <a:extLst>
                    <a:ext uri="{FF2B5EF4-FFF2-40B4-BE49-F238E27FC236}">
                      <a16:creationId xmlns:a16="http://schemas.microsoft.com/office/drawing/2014/main" id="{C8249CB0-172E-92E1-A135-9070707476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556108" y="4823927"/>
                  <a:ext cx="623590" cy="347354"/>
                </a:xfrm>
                <a:prstGeom prst="straightConnector1">
                  <a:avLst/>
                </a:prstGeom>
                <a:ln w="57150">
                  <a:solidFill>
                    <a:srgbClr val="F45C2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cteur droit avec flèche 54">
                  <a:extLst>
                    <a:ext uri="{FF2B5EF4-FFF2-40B4-BE49-F238E27FC236}">
                      <a16:creationId xmlns:a16="http://schemas.microsoft.com/office/drawing/2014/main" id="{F2DDE6E4-B0D9-E9DD-0347-B3C98634E3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143611" y="4823927"/>
                  <a:ext cx="99777" cy="793102"/>
                </a:xfrm>
                <a:prstGeom prst="straightConnector1">
                  <a:avLst/>
                </a:prstGeom>
                <a:ln w="57150">
                  <a:solidFill>
                    <a:srgbClr val="F45C2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9B4E528F-FBB7-90A1-B8A9-9B9902B2C319}"/>
                </a:ext>
              </a:extLst>
            </p:cNvPr>
            <p:cNvSpPr/>
            <p:nvPr/>
          </p:nvSpPr>
          <p:spPr>
            <a:xfrm>
              <a:off x="919263" y="4598320"/>
              <a:ext cx="2066533" cy="1606537"/>
            </a:xfrm>
            <a:prstGeom prst="ellipse">
              <a:avLst/>
            </a:prstGeom>
            <a:noFill/>
            <a:ln w="28575">
              <a:solidFill>
                <a:srgbClr val="F58F2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2" name="Flèche : bas 11">
              <a:extLst>
                <a:ext uri="{FF2B5EF4-FFF2-40B4-BE49-F238E27FC236}">
                  <a16:creationId xmlns:a16="http://schemas.microsoft.com/office/drawing/2014/main" id="{DECB9639-0396-DDE1-C85B-479196D3A5CE}"/>
                </a:ext>
              </a:extLst>
            </p:cNvPr>
            <p:cNvSpPr/>
            <p:nvPr/>
          </p:nvSpPr>
          <p:spPr>
            <a:xfrm rot="14229949">
              <a:off x="3199493" y="3983101"/>
              <a:ext cx="509929" cy="731034"/>
            </a:xfrm>
            <a:prstGeom prst="downArrow">
              <a:avLst/>
            </a:prstGeom>
            <a:solidFill>
              <a:srgbClr val="ADBA0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057F423D-D850-D565-F12C-C328A0A37553}"/>
              </a:ext>
            </a:extLst>
          </p:cNvPr>
          <p:cNvGrpSpPr/>
          <p:nvPr/>
        </p:nvGrpSpPr>
        <p:grpSpPr>
          <a:xfrm>
            <a:off x="1053756" y="1665525"/>
            <a:ext cx="2430961" cy="1031792"/>
            <a:chOff x="4668903" y="2376495"/>
            <a:chExt cx="2430961" cy="1031792"/>
          </a:xfrm>
        </p:grpSpPr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A27B5755-F5B5-8D95-8CBA-20C3D6D6D0D6}"/>
                </a:ext>
              </a:extLst>
            </p:cNvPr>
            <p:cNvSpPr txBox="1"/>
            <p:nvPr/>
          </p:nvSpPr>
          <p:spPr>
            <a:xfrm>
              <a:off x="4668903" y="2823512"/>
              <a:ext cx="24309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600" b="1" dirty="0">
                  <a:solidFill>
                    <a:srgbClr val="F58F2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Data ingestion Pipeline</a:t>
              </a:r>
            </a:p>
            <a:p>
              <a:pPr algn="ctr"/>
              <a:r>
                <a:rPr lang="en-CA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(Azure Data Factory)</a:t>
              </a:r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6B8F91DA-6CD6-2616-5A0A-80E70F5F8FAA}"/>
                </a:ext>
              </a:extLst>
            </p:cNvPr>
            <p:cNvSpPr/>
            <p:nvPr/>
          </p:nvSpPr>
          <p:spPr>
            <a:xfrm>
              <a:off x="5704384" y="2376495"/>
              <a:ext cx="360000" cy="36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4483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AA2648-90D0-CD26-03A2-C02DE2E630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B76F9F57-3DCA-E761-F457-30CD97A297B5}"/>
              </a:ext>
            </a:extLst>
          </p:cNvPr>
          <p:cNvGrpSpPr/>
          <p:nvPr/>
        </p:nvGrpSpPr>
        <p:grpSpPr>
          <a:xfrm>
            <a:off x="174714" y="789238"/>
            <a:ext cx="2088000" cy="367753"/>
            <a:chOff x="174714" y="789238"/>
            <a:chExt cx="2088000" cy="367753"/>
          </a:xfrm>
        </p:grpSpPr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697ABB1D-CDAC-7AD3-0A93-AE96F62454BC}"/>
                </a:ext>
              </a:extLst>
            </p:cNvPr>
            <p:cNvSpPr/>
            <p:nvPr/>
          </p:nvSpPr>
          <p:spPr>
            <a:xfrm>
              <a:off x="498714" y="789238"/>
              <a:ext cx="1764000" cy="367753"/>
            </a:xfrm>
            <a:prstGeom prst="roundRect">
              <a:avLst/>
            </a:prstGeom>
            <a:solidFill>
              <a:srgbClr val="00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What do we need ?</a:t>
              </a:r>
            </a:p>
          </p:txBody>
        </p:sp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6081A3E3-E1B2-1485-A856-257A3F682701}"/>
                </a:ext>
              </a:extLst>
            </p:cNvPr>
            <p:cNvGrpSpPr/>
            <p:nvPr/>
          </p:nvGrpSpPr>
          <p:grpSpPr>
            <a:xfrm>
              <a:off x="174714" y="829114"/>
              <a:ext cx="288000" cy="288000"/>
              <a:chOff x="3260571" y="3913403"/>
              <a:chExt cx="441028" cy="422658"/>
            </a:xfrm>
          </p:grpSpPr>
          <p:sp>
            <p:nvSpPr>
              <p:cNvPr id="9" name="Rectangle : coins arrondis 8">
                <a:extLst>
                  <a:ext uri="{FF2B5EF4-FFF2-40B4-BE49-F238E27FC236}">
                    <a16:creationId xmlns:a16="http://schemas.microsoft.com/office/drawing/2014/main" id="{8757ADB4-56DE-8772-C856-C76AA25FCCB5}"/>
                  </a:ext>
                </a:extLst>
              </p:cNvPr>
              <p:cNvSpPr/>
              <p:nvPr/>
            </p:nvSpPr>
            <p:spPr>
              <a:xfrm>
                <a:off x="3260571" y="3913406"/>
                <a:ext cx="441028" cy="422655"/>
              </a:xfrm>
              <a:prstGeom prst="roundRect">
                <a:avLst/>
              </a:prstGeom>
              <a:solidFill>
                <a:srgbClr val="F7A74F"/>
              </a:solidFill>
              <a:ln w="19050">
                <a:solidFill>
                  <a:srgbClr val="F7A7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>
                    <a:solidFill>
                      <a:schemeClr val="tx1"/>
                    </a:solidFill>
                    <a:latin typeface="Aptos" panose="020B0004020202020204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sp>
            <p:nvSpPr>
              <p:cNvPr id="11" name="Forme libre : forme 10">
                <a:extLst>
                  <a:ext uri="{FF2B5EF4-FFF2-40B4-BE49-F238E27FC236}">
                    <a16:creationId xmlns:a16="http://schemas.microsoft.com/office/drawing/2014/main" id="{5982768D-57A7-98D9-2DE9-530AC31F344C}"/>
                  </a:ext>
                </a:extLst>
              </p:cNvPr>
              <p:cNvSpPr/>
              <p:nvPr/>
            </p:nvSpPr>
            <p:spPr>
              <a:xfrm>
                <a:off x="3572437" y="3913403"/>
                <a:ext cx="126016" cy="422655"/>
              </a:xfrm>
              <a:custGeom>
                <a:avLst/>
                <a:gdLst>
                  <a:gd name="connsiteX0" fmla="*/ 0 w 126016"/>
                  <a:gd name="connsiteY0" fmla="*/ 0 h 422655"/>
                  <a:gd name="connsiteX1" fmla="*/ 55572 w 126016"/>
                  <a:gd name="connsiteY1" fmla="*/ 0 h 422655"/>
                  <a:gd name="connsiteX2" fmla="*/ 126016 w 126016"/>
                  <a:gd name="connsiteY2" fmla="*/ 70444 h 422655"/>
                  <a:gd name="connsiteX3" fmla="*/ 126016 w 126016"/>
                  <a:gd name="connsiteY3" fmla="*/ 352211 h 422655"/>
                  <a:gd name="connsiteX4" fmla="*/ 55572 w 126016"/>
                  <a:gd name="connsiteY4" fmla="*/ 422655 h 422655"/>
                  <a:gd name="connsiteX5" fmla="*/ 0 w 126016"/>
                  <a:gd name="connsiteY5" fmla="*/ 422655 h 422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6016" h="422655">
                    <a:moveTo>
                      <a:pt x="0" y="0"/>
                    </a:moveTo>
                    <a:lnTo>
                      <a:pt x="55572" y="0"/>
                    </a:lnTo>
                    <a:cubicBezTo>
                      <a:pt x="94477" y="0"/>
                      <a:pt x="126016" y="31539"/>
                      <a:pt x="126016" y="70444"/>
                    </a:cubicBezTo>
                    <a:lnTo>
                      <a:pt x="126016" y="352211"/>
                    </a:lnTo>
                    <a:cubicBezTo>
                      <a:pt x="126016" y="391116"/>
                      <a:pt x="94477" y="422655"/>
                      <a:pt x="55572" y="422655"/>
                    </a:cubicBezTo>
                    <a:lnTo>
                      <a:pt x="0" y="422655"/>
                    </a:lnTo>
                    <a:close/>
                  </a:path>
                </a:pathLst>
              </a:custGeom>
              <a:solidFill>
                <a:srgbClr val="F58F20"/>
              </a:solidFill>
              <a:ln w="19050">
                <a:solidFill>
                  <a:srgbClr val="F58F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1200" dirty="0">
                  <a:solidFill>
                    <a:schemeClr val="tx1"/>
                  </a:solidFill>
                  <a:latin typeface="Aptos" panose="020B0004020202020204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AF91B023-49DC-6A80-048A-E6EADAC5C884}"/>
              </a:ext>
            </a:extLst>
          </p:cNvPr>
          <p:cNvGrpSpPr/>
          <p:nvPr/>
        </p:nvGrpSpPr>
        <p:grpSpPr>
          <a:xfrm>
            <a:off x="5545520" y="552887"/>
            <a:ext cx="1116000" cy="45719"/>
            <a:chOff x="5334000" y="721701"/>
            <a:chExt cx="2060400" cy="45719"/>
          </a:xfrm>
        </p:grpSpPr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D59C3FF2-CD90-FC78-A34C-13A532C25C00}"/>
                </a:ext>
              </a:extLst>
            </p:cNvPr>
            <p:cNvCxnSpPr/>
            <p:nvPr/>
          </p:nvCxnSpPr>
          <p:spPr>
            <a:xfrm>
              <a:off x="5486400" y="750013"/>
              <a:ext cx="1908000" cy="0"/>
            </a:xfrm>
            <a:prstGeom prst="line">
              <a:avLst/>
            </a:prstGeom>
            <a:ln>
              <a:solidFill>
                <a:srgbClr val="C8C3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 : coins arrondis 21">
              <a:extLst>
                <a:ext uri="{FF2B5EF4-FFF2-40B4-BE49-F238E27FC236}">
                  <a16:creationId xmlns:a16="http://schemas.microsoft.com/office/drawing/2014/main" id="{5E8A3D2C-229D-B0F7-FA71-4FC4191738BF}"/>
                </a:ext>
              </a:extLst>
            </p:cNvPr>
            <p:cNvSpPr/>
            <p:nvPr/>
          </p:nvSpPr>
          <p:spPr>
            <a:xfrm>
              <a:off x="5334000" y="721701"/>
              <a:ext cx="864000" cy="45719"/>
            </a:xfrm>
            <a:prstGeom prst="roundRect">
              <a:avLst/>
            </a:prstGeom>
            <a:solidFill>
              <a:srgbClr val="4C9DA3"/>
            </a:solidFill>
            <a:ln>
              <a:solidFill>
                <a:srgbClr val="359AA0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8176E25B-2C56-269F-1A83-3522B0B81140}"/>
              </a:ext>
            </a:extLst>
          </p:cNvPr>
          <p:cNvGrpSpPr/>
          <p:nvPr/>
        </p:nvGrpSpPr>
        <p:grpSpPr>
          <a:xfrm>
            <a:off x="102714" y="0"/>
            <a:ext cx="11967408" cy="45719"/>
            <a:chOff x="102714" y="0"/>
            <a:chExt cx="11967408" cy="45719"/>
          </a:xfrm>
        </p:grpSpPr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09A8CE90-B07E-C9B2-9947-A81F0FE8A4E0}"/>
                </a:ext>
              </a:extLst>
            </p:cNvPr>
            <p:cNvCxnSpPr/>
            <p:nvPr/>
          </p:nvCxnSpPr>
          <p:spPr>
            <a:xfrm>
              <a:off x="1450122" y="25716"/>
              <a:ext cx="10620000" cy="0"/>
            </a:xfrm>
            <a:prstGeom prst="line">
              <a:avLst/>
            </a:prstGeom>
            <a:ln>
              <a:solidFill>
                <a:srgbClr val="C8C3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 : coins arrondis 24">
              <a:extLst>
                <a:ext uri="{FF2B5EF4-FFF2-40B4-BE49-F238E27FC236}">
                  <a16:creationId xmlns:a16="http://schemas.microsoft.com/office/drawing/2014/main" id="{E025CE0C-143C-C96C-8E15-2B7A28880263}"/>
                </a:ext>
              </a:extLst>
            </p:cNvPr>
            <p:cNvSpPr/>
            <p:nvPr/>
          </p:nvSpPr>
          <p:spPr>
            <a:xfrm>
              <a:off x="102714" y="0"/>
              <a:ext cx="216000" cy="45719"/>
            </a:xfrm>
            <a:prstGeom prst="roundRect">
              <a:avLst/>
            </a:prstGeom>
            <a:solidFill>
              <a:srgbClr val="4C9DA3"/>
            </a:solidFill>
            <a:ln>
              <a:solidFill>
                <a:srgbClr val="359AA0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8" name="ZoneTexte 27">
            <a:extLst>
              <a:ext uri="{FF2B5EF4-FFF2-40B4-BE49-F238E27FC236}">
                <a16:creationId xmlns:a16="http://schemas.microsoft.com/office/drawing/2014/main" id="{02A3BC3F-B011-E90B-8A7B-72D61A6D2C53}"/>
              </a:ext>
            </a:extLst>
          </p:cNvPr>
          <p:cNvSpPr txBox="1"/>
          <p:nvPr/>
        </p:nvSpPr>
        <p:spPr>
          <a:xfrm>
            <a:off x="3984793" y="134181"/>
            <a:ext cx="43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From data source to target: </a:t>
            </a:r>
            <a:r>
              <a:rPr lang="en-CA" sz="16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ingestion</a:t>
            </a:r>
          </a:p>
        </p:txBody>
      </p:sp>
      <p:grpSp>
        <p:nvGrpSpPr>
          <p:cNvPr id="4101" name="Groupe 4100">
            <a:extLst>
              <a:ext uri="{FF2B5EF4-FFF2-40B4-BE49-F238E27FC236}">
                <a16:creationId xmlns:a16="http://schemas.microsoft.com/office/drawing/2014/main" id="{D17BD10D-8D6D-D12B-A955-C236A2455752}"/>
              </a:ext>
            </a:extLst>
          </p:cNvPr>
          <p:cNvGrpSpPr/>
          <p:nvPr/>
        </p:nvGrpSpPr>
        <p:grpSpPr>
          <a:xfrm>
            <a:off x="1053756" y="1665525"/>
            <a:ext cx="2430961" cy="1031792"/>
            <a:chOff x="4668903" y="2376495"/>
            <a:chExt cx="2430961" cy="1031792"/>
          </a:xfrm>
        </p:grpSpPr>
        <p:sp>
          <p:nvSpPr>
            <p:cNvPr id="4102" name="ZoneTexte 4101">
              <a:extLst>
                <a:ext uri="{FF2B5EF4-FFF2-40B4-BE49-F238E27FC236}">
                  <a16:creationId xmlns:a16="http://schemas.microsoft.com/office/drawing/2014/main" id="{20FE3845-77B0-F19C-F714-A42022F4DC3B}"/>
                </a:ext>
              </a:extLst>
            </p:cNvPr>
            <p:cNvSpPr txBox="1"/>
            <p:nvPr/>
          </p:nvSpPr>
          <p:spPr>
            <a:xfrm>
              <a:off x="4668903" y="2823512"/>
              <a:ext cx="24309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600" b="1" dirty="0">
                  <a:solidFill>
                    <a:srgbClr val="F58F2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Data ingestion Pipeline</a:t>
              </a:r>
            </a:p>
            <a:p>
              <a:pPr algn="ctr"/>
              <a:r>
                <a:rPr lang="en-CA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(Azure Data Factory)</a:t>
              </a:r>
            </a:p>
          </p:txBody>
        </p:sp>
        <p:sp>
          <p:nvSpPr>
            <p:cNvPr id="4103" name="Ellipse 4102">
              <a:extLst>
                <a:ext uri="{FF2B5EF4-FFF2-40B4-BE49-F238E27FC236}">
                  <a16:creationId xmlns:a16="http://schemas.microsoft.com/office/drawing/2014/main" id="{D46340E1-36D0-85BA-5A1A-306DBF5D55E2}"/>
                </a:ext>
              </a:extLst>
            </p:cNvPr>
            <p:cNvSpPr/>
            <p:nvPr/>
          </p:nvSpPr>
          <p:spPr>
            <a:xfrm>
              <a:off x="5704384" y="2376495"/>
              <a:ext cx="360000" cy="36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B7596D16-7507-E2FC-DCB7-4548DF5F79BB}"/>
              </a:ext>
            </a:extLst>
          </p:cNvPr>
          <p:cNvSpPr txBox="1"/>
          <p:nvPr/>
        </p:nvSpPr>
        <p:spPr>
          <a:xfrm>
            <a:off x="4697592" y="2404930"/>
            <a:ext cx="2496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Three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steps to create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Data Ingestion Pipeline</a:t>
            </a:r>
            <a:endParaRPr lang="fr-FR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FE9F5445-204E-3394-AB66-3CC60F638ADA}"/>
              </a:ext>
            </a:extLst>
          </p:cNvPr>
          <p:cNvGrpSpPr/>
          <p:nvPr/>
        </p:nvGrpSpPr>
        <p:grpSpPr>
          <a:xfrm>
            <a:off x="5678205" y="3850028"/>
            <a:ext cx="2163833" cy="1307226"/>
            <a:chOff x="4802467" y="2376495"/>
            <a:chExt cx="2163833" cy="1307226"/>
          </a:xfrm>
        </p:grpSpPr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72C9834B-FB11-BA3E-8115-8A84EFD7C04E}"/>
                </a:ext>
              </a:extLst>
            </p:cNvPr>
            <p:cNvSpPr txBox="1"/>
            <p:nvPr/>
          </p:nvSpPr>
          <p:spPr>
            <a:xfrm>
              <a:off x="4802467" y="2852724"/>
              <a:ext cx="216383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600" b="1" dirty="0">
                  <a:solidFill>
                    <a:srgbClr val="4DABF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Set up and open the Data Factory</a:t>
              </a:r>
            </a:p>
            <a:p>
              <a:pPr algn="ctr"/>
              <a:r>
                <a:rPr lang="en-CA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(Azure Data Factory)</a:t>
              </a:r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1EDE8D68-D1CA-AA09-67FD-489A7FE74CB9}"/>
                </a:ext>
              </a:extLst>
            </p:cNvPr>
            <p:cNvSpPr/>
            <p:nvPr/>
          </p:nvSpPr>
          <p:spPr>
            <a:xfrm>
              <a:off x="5704384" y="2376495"/>
              <a:ext cx="360000" cy="36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06493FF7-5546-F8AA-D815-466935374507}"/>
              </a:ext>
            </a:extLst>
          </p:cNvPr>
          <p:cNvGrpSpPr/>
          <p:nvPr/>
        </p:nvGrpSpPr>
        <p:grpSpPr>
          <a:xfrm>
            <a:off x="8873210" y="3847685"/>
            <a:ext cx="2600262" cy="1309569"/>
            <a:chOff x="4584253" y="2376495"/>
            <a:chExt cx="2600262" cy="1309569"/>
          </a:xfrm>
        </p:grpSpPr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28E51F36-269F-6774-3CBC-9178E3944C8D}"/>
                </a:ext>
              </a:extLst>
            </p:cNvPr>
            <p:cNvSpPr txBox="1"/>
            <p:nvPr/>
          </p:nvSpPr>
          <p:spPr>
            <a:xfrm>
              <a:off x="4584253" y="2855067"/>
              <a:ext cx="26002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600" b="1" dirty="0">
                  <a:solidFill>
                    <a:srgbClr val="4DABF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an ingestion pipeline</a:t>
              </a:r>
            </a:p>
            <a:p>
              <a:pPr algn="ctr"/>
              <a:r>
                <a:rPr lang="en-CA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(Azure Data Factory)</a:t>
              </a:r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CFB364BD-6495-C9D7-6158-38C177215AA1}"/>
                </a:ext>
              </a:extLst>
            </p:cNvPr>
            <p:cNvSpPr/>
            <p:nvPr/>
          </p:nvSpPr>
          <p:spPr>
            <a:xfrm>
              <a:off x="5704384" y="2376495"/>
              <a:ext cx="360000" cy="36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07FBAD82-1E6F-432C-2C4D-BB7EECF95D5E}"/>
              </a:ext>
            </a:extLst>
          </p:cNvPr>
          <p:cNvGrpSpPr/>
          <p:nvPr/>
        </p:nvGrpSpPr>
        <p:grpSpPr>
          <a:xfrm>
            <a:off x="2449237" y="3850028"/>
            <a:ext cx="2163833" cy="1307226"/>
            <a:chOff x="4802467" y="2376495"/>
            <a:chExt cx="2163833" cy="1307226"/>
          </a:xfrm>
        </p:grpSpPr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BA7203F7-4A1D-0EEE-F385-FB373E683F37}"/>
                </a:ext>
              </a:extLst>
            </p:cNvPr>
            <p:cNvSpPr txBox="1"/>
            <p:nvPr/>
          </p:nvSpPr>
          <p:spPr>
            <a:xfrm>
              <a:off x="4802467" y="2852724"/>
              <a:ext cx="216383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600" b="1" dirty="0">
                  <a:solidFill>
                    <a:srgbClr val="4DABF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an instance of Data Factory</a:t>
              </a:r>
            </a:p>
            <a:p>
              <a:pPr algn="ctr"/>
              <a:r>
                <a:rPr lang="en-CA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(Azure Data Factory)</a:t>
              </a:r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1C29D522-B6BA-8A78-611F-3D1A1B708B36}"/>
                </a:ext>
              </a:extLst>
            </p:cNvPr>
            <p:cNvSpPr/>
            <p:nvPr/>
          </p:nvSpPr>
          <p:spPr>
            <a:xfrm>
              <a:off x="5704384" y="2376495"/>
              <a:ext cx="360000" cy="36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8345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B60CAD-72D8-074F-EE9D-4601B10A3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e 13">
            <a:extLst>
              <a:ext uri="{FF2B5EF4-FFF2-40B4-BE49-F238E27FC236}">
                <a16:creationId xmlns:a16="http://schemas.microsoft.com/office/drawing/2014/main" id="{C13BD305-397F-F637-EC41-D1B835E0BA43}"/>
              </a:ext>
            </a:extLst>
          </p:cNvPr>
          <p:cNvGrpSpPr/>
          <p:nvPr/>
        </p:nvGrpSpPr>
        <p:grpSpPr>
          <a:xfrm>
            <a:off x="5545520" y="552887"/>
            <a:ext cx="1116000" cy="45719"/>
            <a:chOff x="5334000" y="721701"/>
            <a:chExt cx="2060400" cy="45719"/>
          </a:xfrm>
        </p:grpSpPr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205116A3-D04C-38C8-7880-7CEFEC3DD184}"/>
                </a:ext>
              </a:extLst>
            </p:cNvPr>
            <p:cNvCxnSpPr/>
            <p:nvPr/>
          </p:nvCxnSpPr>
          <p:spPr>
            <a:xfrm>
              <a:off x="5486400" y="750013"/>
              <a:ext cx="1908000" cy="0"/>
            </a:xfrm>
            <a:prstGeom prst="line">
              <a:avLst/>
            </a:prstGeom>
            <a:ln>
              <a:solidFill>
                <a:srgbClr val="C8C3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 : coins arrondis 21">
              <a:extLst>
                <a:ext uri="{FF2B5EF4-FFF2-40B4-BE49-F238E27FC236}">
                  <a16:creationId xmlns:a16="http://schemas.microsoft.com/office/drawing/2014/main" id="{43DAC181-FA1B-1B3C-08B8-92E024B5DAF2}"/>
                </a:ext>
              </a:extLst>
            </p:cNvPr>
            <p:cNvSpPr/>
            <p:nvPr/>
          </p:nvSpPr>
          <p:spPr>
            <a:xfrm>
              <a:off x="5334000" y="721701"/>
              <a:ext cx="864000" cy="45719"/>
            </a:xfrm>
            <a:prstGeom prst="roundRect">
              <a:avLst/>
            </a:prstGeom>
            <a:solidFill>
              <a:srgbClr val="4C9DA3"/>
            </a:solidFill>
            <a:ln>
              <a:solidFill>
                <a:srgbClr val="359AA0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092889BE-2FB7-3F83-C79A-B40ECC2F53F4}"/>
              </a:ext>
            </a:extLst>
          </p:cNvPr>
          <p:cNvGrpSpPr/>
          <p:nvPr/>
        </p:nvGrpSpPr>
        <p:grpSpPr>
          <a:xfrm>
            <a:off x="102714" y="0"/>
            <a:ext cx="11967408" cy="45719"/>
            <a:chOff x="102714" y="0"/>
            <a:chExt cx="11967408" cy="45719"/>
          </a:xfrm>
        </p:grpSpPr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747F27EC-C9C3-6446-8171-B6A93DD1D7B8}"/>
                </a:ext>
              </a:extLst>
            </p:cNvPr>
            <p:cNvCxnSpPr/>
            <p:nvPr/>
          </p:nvCxnSpPr>
          <p:spPr>
            <a:xfrm>
              <a:off x="1450122" y="25716"/>
              <a:ext cx="10620000" cy="0"/>
            </a:xfrm>
            <a:prstGeom prst="line">
              <a:avLst/>
            </a:prstGeom>
            <a:ln>
              <a:solidFill>
                <a:srgbClr val="C8C3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 : coins arrondis 24">
              <a:extLst>
                <a:ext uri="{FF2B5EF4-FFF2-40B4-BE49-F238E27FC236}">
                  <a16:creationId xmlns:a16="http://schemas.microsoft.com/office/drawing/2014/main" id="{527E8B2E-0020-876E-2E72-F4D16C58BC7C}"/>
                </a:ext>
              </a:extLst>
            </p:cNvPr>
            <p:cNvSpPr/>
            <p:nvPr/>
          </p:nvSpPr>
          <p:spPr>
            <a:xfrm>
              <a:off x="102714" y="0"/>
              <a:ext cx="216000" cy="45719"/>
            </a:xfrm>
            <a:prstGeom prst="roundRect">
              <a:avLst/>
            </a:prstGeom>
            <a:solidFill>
              <a:srgbClr val="4C9DA3"/>
            </a:solidFill>
            <a:ln>
              <a:solidFill>
                <a:srgbClr val="359AA0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8" name="ZoneTexte 27">
            <a:extLst>
              <a:ext uri="{FF2B5EF4-FFF2-40B4-BE49-F238E27FC236}">
                <a16:creationId xmlns:a16="http://schemas.microsoft.com/office/drawing/2014/main" id="{FA66966F-5B48-A5C4-9803-97C2D66BA430}"/>
              </a:ext>
            </a:extLst>
          </p:cNvPr>
          <p:cNvSpPr txBox="1"/>
          <p:nvPr/>
        </p:nvSpPr>
        <p:spPr>
          <a:xfrm>
            <a:off x="3657830" y="116898"/>
            <a:ext cx="47113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Transform data and store: </a:t>
            </a:r>
            <a:r>
              <a:rPr lang="en-CA" sz="16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transformation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F2AF28C4-CBDE-69C6-67F6-6EF0BCEE87F9}"/>
              </a:ext>
            </a:extLst>
          </p:cNvPr>
          <p:cNvGrpSpPr/>
          <p:nvPr/>
        </p:nvGrpSpPr>
        <p:grpSpPr>
          <a:xfrm>
            <a:off x="856895" y="1805900"/>
            <a:ext cx="2800935" cy="3246199"/>
            <a:chOff x="7347735" y="1261592"/>
            <a:chExt cx="2800935" cy="3246199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F47A985C-5300-4C00-8620-C91FBBA4BE64}"/>
                </a:ext>
              </a:extLst>
            </p:cNvPr>
            <p:cNvGrpSpPr/>
            <p:nvPr/>
          </p:nvGrpSpPr>
          <p:grpSpPr>
            <a:xfrm>
              <a:off x="7347735" y="1621592"/>
              <a:ext cx="2800935" cy="2886199"/>
              <a:chOff x="6375920" y="1260766"/>
              <a:chExt cx="2800935" cy="2886199"/>
            </a:xfrm>
          </p:grpSpPr>
          <p:pic>
            <p:nvPicPr>
              <p:cNvPr id="12" name="Image 11">
                <a:extLst>
                  <a:ext uri="{FF2B5EF4-FFF2-40B4-BE49-F238E27FC236}">
                    <a16:creationId xmlns:a16="http://schemas.microsoft.com/office/drawing/2014/main" id="{3CEF9121-AF73-F752-CCCF-83D1C39545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375920" y="3144906"/>
                <a:ext cx="2800935" cy="1002059"/>
              </a:xfrm>
              <a:prstGeom prst="rect">
                <a:avLst/>
              </a:prstGeom>
            </p:spPr>
          </p:pic>
          <p:pic>
            <p:nvPicPr>
              <p:cNvPr id="13" name="Picture 4" descr="Building an Azure Data Lake from MSSQL">
                <a:extLst>
                  <a:ext uri="{FF2B5EF4-FFF2-40B4-BE49-F238E27FC236}">
                    <a16:creationId xmlns:a16="http://schemas.microsoft.com/office/drawing/2014/main" id="{6776DF27-8996-A66C-73D8-EEF6DE5FB90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23813" y="1994194"/>
                <a:ext cx="2505148" cy="10020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46D21D51-A83B-051C-726F-5054B044E80B}"/>
                  </a:ext>
                </a:extLst>
              </p:cNvPr>
              <p:cNvSpPr txBox="1"/>
              <p:nvPr/>
            </p:nvSpPr>
            <p:spPr>
              <a:xfrm>
                <a:off x="6798026" y="1260766"/>
                <a:ext cx="195672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600" b="1" dirty="0">
                    <a:solidFill>
                      <a:srgbClr val="F58F2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Data target</a:t>
                </a:r>
              </a:p>
              <a:p>
                <a:pPr algn="ctr"/>
                <a:r>
                  <a:rPr lang="en-CA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(Azure Data Lake)</a:t>
                </a:r>
              </a:p>
            </p:txBody>
          </p:sp>
        </p:grp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E2B9F8B3-F571-2F70-D931-CCAE1EC453BF}"/>
                </a:ext>
              </a:extLst>
            </p:cNvPr>
            <p:cNvSpPr/>
            <p:nvPr/>
          </p:nvSpPr>
          <p:spPr>
            <a:xfrm>
              <a:off x="8568201" y="1261592"/>
              <a:ext cx="360000" cy="36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3E5A191D-73BB-A02D-DA8A-1F0AC71B750E}"/>
              </a:ext>
            </a:extLst>
          </p:cNvPr>
          <p:cNvGrpSpPr/>
          <p:nvPr/>
        </p:nvGrpSpPr>
        <p:grpSpPr>
          <a:xfrm>
            <a:off x="4906024" y="2376495"/>
            <a:ext cx="1956721" cy="1630267"/>
            <a:chOff x="4906024" y="2376495"/>
            <a:chExt cx="1956721" cy="1630267"/>
          </a:xfrm>
        </p:grpSpPr>
        <p:sp>
          <p:nvSpPr>
            <p:cNvPr id="31" name="Flèche : droite 30">
              <a:extLst>
                <a:ext uri="{FF2B5EF4-FFF2-40B4-BE49-F238E27FC236}">
                  <a16:creationId xmlns:a16="http://schemas.microsoft.com/office/drawing/2014/main" id="{5494AA0E-77F8-9B44-2749-AF0D7D22799A}"/>
                </a:ext>
              </a:extLst>
            </p:cNvPr>
            <p:cNvSpPr/>
            <p:nvPr/>
          </p:nvSpPr>
          <p:spPr>
            <a:xfrm>
              <a:off x="5534487" y="3572888"/>
              <a:ext cx="699796" cy="433874"/>
            </a:xfrm>
            <a:prstGeom prst="rightArrow">
              <a:avLst/>
            </a:prstGeom>
            <a:solidFill>
              <a:srgbClr val="ADBA0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3B98C6EE-B68E-0EB5-B095-40BBD8B7828C}"/>
                </a:ext>
              </a:extLst>
            </p:cNvPr>
            <p:cNvSpPr txBox="1"/>
            <p:nvPr/>
          </p:nvSpPr>
          <p:spPr>
            <a:xfrm>
              <a:off x="4906024" y="2772304"/>
              <a:ext cx="195672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600" b="1" dirty="0">
                  <a:solidFill>
                    <a:srgbClr val="F58F2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Transform data</a:t>
              </a:r>
            </a:p>
            <a:p>
              <a:pPr algn="ctr"/>
              <a:r>
                <a:rPr lang="en-CA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(Using Databricks)</a:t>
              </a:r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151B62F0-FA81-5264-77C7-9AD4043F6741}"/>
                </a:ext>
              </a:extLst>
            </p:cNvPr>
            <p:cNvSpPr/>
            <p:nvPr/>
          </p:nvSpPr>
          <p:spPr>
            <a:xfrm>
              <a:off x="5704384" y="2376495"/>
              <a:ext cx="360000" cy="36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79D9C375-0F88-7971-6855-93E10A793106}"/>
              </a:ext>
            </a:extLst>
          </p:cNvPr>
          <p:cNvGrpSpPr/>
          <p:nvPr/>
        </p:nvGrpSpPr>
        <p:grpSpPr>
          <a:xfrm>
            <a:off x="7930939" y="1805900"/>
            <a:ext cx="2800935" cy="3246199"/>
            <a:chOff x="7347735" y="1261592"/>
            <a:chExt cx="2800935" cy="3246199"/>
          </a:xfrm>
        </p:grpSpPr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24A0FC59-111E-402E-F23F-52FCD7BC22CF}"/>
                </a:ext>
              </a:extLst>
            </p:cNvPr>
            <p:cNvGrpSpPr/>
            <p:nvPr/>
          </p:nvGrpSpPr>
          <p:grpSpPr>
            <a:xfrm>
              <a:off x="7347735" y="1621592"/>
              <a:ext cx="2800935" cy="2886199"/>
              <a:chOff x="6375920" y="1260766"/>
              <a:chExt cx="2800935" cy="2886199"/>
            </a:xfrm>
          </p:grpSpPr>
          <p:pic>
            <p:nvPicPr>
              <p:cNvPr id="37" name="Image 36">
                <a:extLst>
                  <a:ext uri="{FF2B5EF4-FFF2-40B4-BE49-F238E27FC236}">
                    <a16:creationId xmlns:a16="http://schemas.microsoft.com/office/drawing/2014/main" id="{C73E63C7-82D4-9C9A-7031-6808947DAD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375920" y="3144906"/>
                <a:ext cx="2800935" cy="1002059"/>
              </a:xfrm>
              <a:prstGeom prst="rect">
                <a:avLst/>
              </a:prstGeom>
            </p:spPr>
          </p:pic>
          <p:pic>
            <p:nvPicPr>
              <p:cNvPr id="38" name="Picture 4" descr="Building an Azure Data Lake from MSSQL">
                <a:extLst>
                  <a:ext uri="{FF2B5EF4-FFF2-40B4-BE49-F238E27FC236}">
                    <a16:creationId xmlns:a16="http://schemas.microsoft.com/office/drawing/2014/main" id="{6DB46135-1A45-79CD-2D00-134B83311DA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23813" y="1994194"/>
                <a:ext cx="2505148" cy="10020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875707F4-B366-D407-8A3F-5100193A75C5}"/>
                  </a:ext>
                </a:extLst>
              </p:cNvPr>
              <p:cNvSpPr txBox="1"/>
              <p:nvPr/>
            </p:nvSpPr>
            <p:spPr>
              <a:xfrm>
                <a:off x="6798026" y="1260766"/>
                <a:ext cx="195672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600" b="1" dirty="0">
                    <a:solidFill>
                      <a:srgbClr val="F58F2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Data target</a:t>
                </a:r>
              </a:p>
              <a:p>
                <a:pPr algn="ctr"/>
                <a:r>
                  <a:rPr lang="en-CA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(Azure Data Lake)</a:t>
                </a:r>
              </a:p>
            </p:txBody>
          </p:sp>
        </p:grp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3AA0BF55-6409-0C4C-126A-C85A235766CE}"/>
                </a:ext>
              </a:extLst>
            </p:cNvPr>
            <p:cNvSpPr/>
            <p:nvPr/>
          </p:nvSpPr>
          <p:spPr>
            <a:xfrm>
              <a:off x="8568201" y="1261592"/>
              <a:ext cx="360000" cy="36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sp>
        <p:nvSpPr>
          <p:cNvPr id="40" name="Forme libre : forme 39">
            <a:extLst>
              <a:ext uri="{FF2B5EF4-FFF2-40B4-BE49-F238E27FC236}">
                <a16:creationId xmlns:a16="http://schemas.microsoft.com/office/drawing/2014/main" id="{D3899A6A-57EA-25D3-26F2-6D72652E5C02}"/>
              </a:ext>
            </a:extLst>
          </p:cNvPr>
          <p:cNvSpPr/>
          <p:nvPr/>
        </p:nvSpPr>
        <p:spPr>
          <a:xfrm>
            <a:off x="3088433" y="3079102"/>
            <a:ext cx="1838130" cy="1278294"/>
          </a:xfrm>
          <a:custGeom>
            <a:avLst/>
            <a:gdLst>
              <a:gd name="connsiteX0" fmla="*/ 0 w 1838130"/>
              <a:gd name="connsiteY0" fmla="*/ 1278294 h 1278294"/>
              <a:gd name="connsiteX1" fmla="*/ 914400 w 1838130"/>
              <a:gd name="connsiteY1" fmla="*/ 1073020 h 1278294"/>
              <a:gd name="connsiteX2" fmla="*/ 1343608 w 1838130"/>
              <a:gd name="connsiteY2" fmla="*/ 233265 h 1278294"/>
              <a:gd name="connsiteX3" fmla="*/ 1838130 w 1838130"/>
              <a:gd name="connsiteY3" fmla="*/ 0 h 1278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8130" h="1278294">
                <a:moveTo>
                  <a:pt x="0" y="1278294"/>
                </a:moveTo>
                <a:cubicBezTo>
                  <a:pt x="345232" y="1262742"/>
                  <a:pt x="690465" y="1247191"/>
                  <a:pt x="914400" y="1073020"/>
                </a:cubicBezTo>
                <a:cubicBezTo>
                  <a:pt x="1138335" y="898849"/>
                  <a:pt x="1189653" y="412102"/>
                  <a:pt x="1343608" y="233265"/>
                </a:cubicBezTo>
                <a:cubicBezTo>
                  <a:pt x="1497563" y="54428"/>
                  <a:pt x="1667846" y="27214"/>
                  <a:pt x="1838130" y="0"/>
                </a:cubicBezTo>
              </a:path>
            </a:pathLst>
          </a:custGeom>
          <a:noFill/>
          <a:ln w="57150">
            <a:solidFill>
              <a:srgbClr val="F45C25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1" name="Forme libre : forme 40">
            <a:extLst>
              <a:ext uri="{FF2B5EF4-FFF2-40B4-BE49-F238E27FC236}">
                <a16:creationId xmlns:a16="http://schemas.microsoft.com/office/drawing/2014/main" id="{4D87E724-F9D7-B607-EAF0-A446986660BA}"/>
              </a:ext>
            </a:extLst>
          </p:cNvPr>
          <p:cNvSpPr/>
          <p:nvPr/>
        </p:nvSpPr>
        <p:spPr>
          <a:xfrm flipH="1">
            <a:off x="6842206" y="3219061"/>
            <a:ext cx="1547647" cy="1595874"/>
          </a:xfrm>
          <a:custGeom>
            <a:avLst/>
            <a:gdLst>
              <a:gd name="connsiteX0" fmla="*/ 0 w 1838130"/>
              <a:gd name="connsiteY0" fmla="*/ 1278294 h 1278294"/>
              <a:gd name="connsiteX1" fmla="*/ 914400 w 1838130"/>
              <a:gd name="connsiteY1" fmla="*/ 1073020 h 1278294"/>
              <a:gd name="connsiteX2" fmla="*/ 1343608 w 1838130"/>
              <a:gd name="connsiteY2" fmla="*/ 233265 h 1278294"/>
              <a:gd name="connsiteX3" fmla="*/ 1838130 w 1838130"/>
              <a:gd name="connsiteY3" fmla="*/ 0 h 1278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8130" h="1278294">
                <a:moveTo>
                  <a:pt x="0" y="1278294"/>
                </a:moveTo>
                <a:cubicBezTo>
                  <a:pt x="345232" y="1262742"/>
                  <a:pt x="690465" y="1247191"/>
                  <a:pt x="914400" y="1073020"/>
                </a:cubicBezTo>
                <a:cubicBezTo>
                  <a:pt x="1138335" y="898849"/>
                  <a:pt x="1189653" y="412102"/>
                  <a:pt x="1343608" y="233265"/>
                </a:cubicBezTo>
                <a:cubicBezTo>
                  <a:pt x="1497563" y="54428"/>
                  <a:pt x="1667846" y="27214"/>
                  <a:pt x="1838130" y="0"/>
                </a:cubicBezTo>
              </a:path>
            </a:pathLst>
          </a:custGeom>
          <a:noFill/>
          <a:ln w="57150">
            <a:solidFill>
              <a:srgbClr val="4DABF5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08567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6A20CB-E458-5689-DD51-4205EBBD5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6F302664-6260-47ED-2D1A-D33BEBBD5167}"/>
              </a:ext>
            </a:extLst>
          </p:cNvPr>
          <p:cNvGrpSpPr/>
          <p:nvPr/>
        </p:nvGrpSpPr>
        <p:grpSpPr>
          <a:xfrm>
            <a:off x="174714" y="789238"/>
            <a:ext cx="2088000" cy="367753"/>
            <a:chOff x="174714" y="789238"/>
            <a:chExt cx="2088000" cy="367753"/>
          </a:xfrm>
        </p:grpSpPr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19E148CB-8440-0AA3-9493-269E2DC482ED}"/>
                </a:ext>
              </a:extLst>
            </p:cNvPr>
            <p:cNvSpPr/>
            <p:nvPr/>
          </p:nvSpPr>
          <p:spPr>
            <a:xfrm>
              <a:off x="498714" y="789238"/>
              <a:ext cx="1764000" cy="367753"/>
            </a:xfrm>
            <a:prstGeom prst="roundRect">
              <a:avLst/>
            </a:prstGeom>
            <a:solidFill>
              <a:srgbClr val="00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What do we need ?</a:t>
              </a:r>
            </a:p>
          </p:txBody>
        </p:sp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54C2AE0F-CE9D-3350-3E00-4C6DF1BAF026}"/>
                </a:ext>
              </a:extLst>
            </p:cNvPr>
            <p:cNvGrpSpPr/>
            <p:nvPr/>
          </p:nvGrpSpPr>
          <p:grpSpPr>
            <a:xfrm>
              <a:off x="174714" y="829114"/>
              <a:ext cx="288000" cy="288000"/>
              <a:chOff x="3260571" y="3913403"/>
              <a:chExt cx="441028" cy="422658"/>
            </a:xfrm>
          </p:grpSpPr>
          <p:sp>
            <p:nvSpPr>
              <p:cNvPr id="9" name="Rectangle : coins arrondis 8">
                <a:extLst>
                  <a:ext uri="{FF2B5EF4-FFF2-40B4-BE49-F238E27FC236}">
                    <a16:creationId xmlns:a16="http://schemas.microsoft.com/office/drawing/2014/main" id="{B0172061-DA0F-B756-2CD6-BC9C5515DBC7}"/>
                  </a:ext>
                </a:extLst>
              </p:cNvPr>
              <p:cNvSpPr/>
              <p:nvPr/>
            </p:nvSpPr>
            <p:spPr>
              <a:xfrm>
                <a:off x="3260571" y="3913406"/>
                <a:ext cx="441028" cy="422655"/>
              </a:xfrm>
              <a:prstGeom prst="roundRect">
                <a:avLst/>
              </a:prstGeom>
              <a:solidFill>
                <a:srgbClr val="F7A74F"/>
              </a:solidFill>
              <a:ln w="19050">
                <a:solidFill>
                  <a:srgbClr val="F7A7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>
                    <a:solidFill>
                      <a:schemeClr val="tx1"/>
                    </a:solidFill>
                    <a:latin typeface="Aptos" panose="020B0004020202020204" pitchFamily="34" charset="0"/>
                    <a:cs typeface="Segoe UI" panose="020B0502040204020203" pitchFamily="34" charset="0"/>
                  </a:rPr>
                  <a:t>1</a:t>
                </a:r>
              </a:p>
            </p:txBody>
          </p:sp>
          <p:sp>
            <p:nvSpPr>
              <p:cNvPr id="11" name="Forme libre : forme 10">
                <a:extLst>
                  <a:ext uri="{FF2B5EF4-FFF2-40B4-BE49-F238E27FC236}">
                    <a16:creationId xmlns:a16="http://schemas.microsoft.com/office/drawing/2014/main" id="{37629A1B-C742-1A67-DE9B-39EC2E3A6EF3}"/>
                  </a:ext>
                </a:extLst>
              </p:cNvPr>
              <p:cNvSpPr/>
              <p:nvPr/>
            </p:nvSpPr>
            <p:spPr>
              <a:xfrm>
                <a:off x="3572437" y="3913403"/>
                <a:ext cx="126016" cy="422655"/>
              </a:xfrm>
              <a:custGeom>
                <a:avLst/>
                <a:gdLst>
                  <a:gd name="connsiteX0" fmla="*/ 0 w 126016"/>
                  <a:gd name="connsiteY0" fmla="*/ 0 h 422655"/>
                  <a:gd name="connsiteX1" fmla="*/ 55572 w 126016"/>
                  <a:gd name="connsiteY1" fmla="*/ 0 h 422655"/>
                  <a:gd name="connsiteX2" fmla="*/ 126016 w 126016"/>
                  <a:gd name="connsiteY2" fmla="*/ 70444 h 422655"/>
                  <a:gd name="connsiteX3" fmla="*/ 126016 w 126016"/>
                  <a:gd name="connsiteY3" fmla="*/ 352211 h 422655"/>
                  <a:gd name="connsiteX4" fmla="*/ 55572 w 126016"/>
                  <a:gd name="connsiteY4" fmla="*/ 422655 h 422655"/>
                  <a:gd name="connsiteX5" fmla="*/ 0 w 126016"/>
                  <a:gd name="connsiteY5" fmla="*/ 422655 h 422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6016" h="422655">
                    <a:moveTo>
                      <a:pt x="0" y="0"/>
                    </a:moveTo>
                    <a:lnTo>
                      <a:pt x="55572" y="0"/>
                    </a:lnTo>
                    <a:cubicBezTo>
                      <a:pt x="94477" y="0"/>
                      <a:pt x="126016" y="31539"/>
                      <a:pt x="126016" y="70444"/>
                    </a:cubicBezTo>
                    <a:lnTo>
                      <a:pt x="126016" y="352211"/>
                    </a:lnTo>
                    <a:cubicBezTo>
                      <a:pt x="126016" y="391116"/>
                      <a:pt x="94477" y="422655"/>
                      <a:pt x="55572" y="422655"/>
                    </a:cubicBezTo>
                    <a:lnTo>
                      <a:pt x="0" y="422655"/>
                    </a:lnTo>
                    <a:close/>
                  </a:path>
                </a:pathLst>
              </a:custGeom>
              <a:solidFill>
                <a:srgbClr val="F58F20"/>
              </a:solidFill>
              <a:ln w="19050">
                <a:solidFill>
                  <a:srgbClr val="F58F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1200" dirty="0">
                  <a:solidFill>
                    <a:schemeClr val="tx1"/>
                  </a:solidFill>
                  <a:latin typeface="Aptos" panose="020B0004020202020204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B897993C-EB04-40FD-4912-0AA504EA1D54}"/>
              </a:ext>
            </a:extLst>
          </p:cNvPr>
          <p:cNvGrpSpPr/>
          <p:nvPr/>
        </p:nvGrpSpPr>
        <p:grpSpPr>
          <a:xfrm>
            <a:off x="5545520" y="552887"/>
            <a:ext cx="1116000" cy="45719"/>
            <a:chOff x="5334000" y="721701"/>
            <a:chExt cx="2060400" cy="45719"/>
          </a:xfrm>
        </p:grpSpPr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FF9B87BE-C6B0-2F1F-4012-1F5B8869C40E}"/>
                </a:ext>
              </a:extLst>
            </p:cNvPr>
            <p:cNvCxnSpPr/>
            <p:nvPr/>
          </p:nvCxnSpPr>
          <p:spPr>
            <a:xfrm>
              <a:off x="5486400" y="750013"/>
              <a:ext cx="1908000" cy="0"/>
            </a:xfrm>
            <a:prstGeom prst="line">
              <a:avLst/>
            </a:prstGeom>
            <a:ln>
              <a:solidFill>
                <a:srgbClr val="C8C3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 : coins arrondis 21">
              <a:extLst>
                <a:ext uri="{FF2B5EF4-FFF2-40B4-BE49-F238E27FC236}">
                  <a16:creationId xmlns:a16="http://schemas.microsoft.com/office/drawing/2014/main" id="{573C7ECF-9BDE-BF1B-34EA-065598CC2951}"/>
                </a:ext>
              </a:extLst>
            </p:cNvPr>
            <p:cNvSpPr/>
            <p:nvPr/>
          </p:nvSpPr>
          <p:spPr>
            <a:xfrm>
              <a:off x="5334000" y="721701"/>
              <a:ext cx="864000" cy="45719"/>
            </a:xfrm>
            <a:prstGeom prst="roundRect">
              <a:avLst/>
            </a:prstGeom>
            <a:solidFill>
              <a:srgbClr val="4C9DA3"/>
            </a:solidFill>
            <a:ln>
              <a:solidFill>
                <a:srgbClr val="359AA0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C2841EF7-20F6-DE6C-E8D8-A0409A7A9417}"/>
              </a:ext>
            </a:extLst>
          </p:cNvPr>
          <p:cNvGrpSpPr/>
          <p:nvPr/>
        </p:nvGrpSpPr>
        <p:grpSpPr>
          <a:xfrm>
            <a:off x="102714" y="0"/>
            <a:ext cx="11967408" cy="45719"/>
            <a:chOff x="102714" y="0"/>
            <a:chExt cx="11967408" cy="45719"/>
          </a:xfrm>
        </p:grpSpPr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5C45F04B-36B6-B6FD-BD34-8B3D28C4CEF4}"/>
                </a:ext>
              </a:extLst>
            </p:cNvPr>
            <p:cNvCxnSpPr/>
            <p:nvPr/>
          </p:nvCxnSpPr>
          <p:spPr>
            <a:xfrm>
              <a:off x="1450122" y="25716"/>
              <a:ext cx="10620000" cy="0"/>
            </a:xfrm>
            <a:prstGeom prst="line">
              <a:avLst/>
            </a:prstGeom>
            <a:ln>
              <a:solidFill>
                <a:srgbClr val="C8C3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 : coins arrondis 24">
              <a:extLst>
                <a:ext uri="{FF2B5EF4-FFF2-40B4-BE49-F238E27FC236}">
                  <a16:creationId xmlns:a16="http://schemas.microsoft.com/office/drawing/2014/main" id="{A7742A0F-63EB-0BA3-1B7E-637E99A09B3F}"/>
                </a:ext>
              </a:extLst>
            </p:cNvPr>
            <p:cNvSpPr/>
            <p:nvPr/>
          </p:nvSpPr>
          <p:spPr>
            <a:xfrm>
              <a:off x="102714" y="0"/>
              <a:ext cx="216000" cy="45719"/>
            </a:xfrm>
            <a:prstGeom prst="roundRect">
              <a:avLst/>
            </a:prstGeom>
            <a:solidFill>
              <a:srgbClr val="4C9DA3"/>
            </a:solidFill>
            <a:ln>
              <a:solidFill>
                <a:srgbClr val="359AA0"/>
              </a:solidFill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8" name="ZoneTexte 27">
            <a:extLst>
              <a:ext uri="{FF2B5EF4-FFF2-40B4-BE49-F238E27FC236}">
                <a16:creationId xmlns:a16="http://schemas.microsoft.com/office/drawing/2014/main" id="{5348DC61-17FD-1133-C226-DB7E0C5E5206}"/>
              </a:ext>
            </a:extLst>
          </p:cNvPr>
          <p:cNvSpPr txBox="1"/>
          <p:nvPr/>
        </p:nvSpPr>
        <p:spPr>
          <a:xfrm>
            <a:off x="3657830" y="116898"/>
            <a:ext cx="47113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Transform data and store: </a:t>
            </a:r>
            <a:r>
              <a:rPr lang="en-CA" sz="16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transformation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6EC55FDC-8961-04AF-B065-DCD767D510D1}"/>
              </a:ext>
            </a:extLst>
          </p:cNvPr>
          <p:cNvGrpSpPr/>
          <p:nvPr/>
        </p:nvGrpSpPr>
        <p:grpSpPr>
          <a:xfrm>
            <a:off x="597897" y="2094734"/>
            <a:ext cx="2564520" cy="1284032"/>
            <a:chOff x="4598532" y="2376495"/>
            <a:chExt cx="2564520" cy="1284032"/>
          </a:xfrm>
        </p:grpSpPr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100DD94A-14C4-F9C3-E7B8-26A5CEB508BF}"/>
                </a:ext>
              </a:extLst>
            </p:cNvPr>
            <p:cNvSpPr txBox="1"/>
            <p:nvPr/>
          </p:nvSpPr>
          <p:spPr>
            <a:xfrm>
              <a:off x="4598532" y="2829530"/>
              <a:ext cx="25645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600" b="1" dirty="0">
                  <a:solidFill>
                    <a:srgbClr val="ADBA0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Azure Databricks (AD) Service</a:t>
              </a:r>
            </a:p>
            <a:p>
              <a:pPr algn="ctr"/>
              <a:r>
                <a:rPr lang="en-CA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(Azure Databricks)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A86A8FBA-C0E0-6AEA-1EBC-A0846072DC2F}"/>
                </a:ext>
              </a:extLst>
            </p:cNvPr>
            <p:cNvSpPr/>
            <p:nvPr/>
          </p:nvSpPr>
          <p:spPr>
            <a:xfrm>
              <a:off x="5704384" y="2376495"/>
              <a:ext cx="360000" cy="36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6588D828-F5EC-B8C7-A33D-95845228090F}"/>
              </a:ext>
            </a:extLst>
          </p:cNvPr>
          <p:cNvGrpSpPr/>
          <p:nvPr/>
        </p:nvGrpSpPr>
        <p:grpSpPr>
          <a:xfrm>
            <a:off x="2336501" y="4337653"/>
            <a:ext cx="2564520" cy="1037810"/>
            <a:chOff x="4598532" y="2376495"/>
            <a:chExt cx="2564520" cy="1037810"/>
          </a:xfrm>
        </p:grpSpPr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B6FDFBED-E25A-1B6B-B321-AE21BA961488}"/>
                </a:ext>
              </a:extLst>
            </p:cNvPr>
            <p:cNvSpPr txBox="1"/>
            <p:nvPr/>
          </p:nvSpPr>
          <p:spPr>
            <a:xfrm>
              <a:off x="4598532" y="2829530"/>
              <a:ext cx="25645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600" b="1" dirty="0">
                  <a:solidFill>
                    <a:srgbClr val="F58F2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AD Workspace</a:t>
              </a:r>
            </a:p>
            <a:p>
              <a:pPr algn="ctr"/>
              <a:r>
                <a:rPr lang="en-CA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(Azure Databricks)</a:t>
              </a:r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9DF467F8-0B96-83F8-5489-481EA97A0B73}"/>
                </a:ext>
              </a:extLst>
            </p:cNvPr>
            <p:cNvSpPr/>
            <p:nvPr/>
          </p:nvSpPr>
          <p:spPr>
            <a:xfrm>
              <a:off x="5704384" y="2376495"/>
              <a:ext cx="360000" cy="36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61ACE34D-9423-A566-9B00-26777682939E}"/>
              </a:ext>
            </a:extLst>
          </p:cNvPr>
          <p:cNvGrpSpPr/>
          <p:nvPr/>
        </p:nvGrpSpPr>
        <p:grpSpPr>
          <a:xfrm>
            <a:off x="4680640" y="2736750"/>
            <a:ext cx="2564520" cy="1284032"/>
            <a:chOff x="4598532" y="2376495"/>
            <a:chExt cx="2564520" cy="1284032"/>
          </a:xfrm>
        </p:grpSpPr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6F2F9CD3-47E7-919E-5429-6A5B04D6C6F2}"/>
                </a:ext>
              </a:extLst>
            </p:cNvPr>
            <p:cNvSpPr txBox="1"/>
            <p:nvPr/>
          </p:nvSpPr>
          <p:spPr>
            <a:xfrm>
              <a:off x="4598532" y="2829530"/>
              <a:ext cx="25645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600" b="1" dirty="0">
                  <a:solidFill>
                    <a:srgbClr val="4DABF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Authorize AD to access Our Data Lake</a:t>
              </a:r>
            </a:p>
            <a:p>
              <a:pPr algn="ctr"/>
              <a:r>
                <a:rPr lang="en-CA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(Azure)</a:t>
              </a:r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E0AEF65F-601E-EF76-47F4-30FC50EC21F8}"/>
                </a:ext>
              </a:extLst>
            </p:cNvPr>
            <p:cNvSpPr/>
            <p:nvPr/>
          </p:nvSpPr>
          <p:spPr>
            <a:xfrm>
              <a:off x="5704384" y="2376495"/>
              <a:ext cx="360000" cy="36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7593D515-E1C3-8A9D-D71E-9822094321CA}"/>
              </a:ext>
            </a:extLst>
          </p:cNvPr>
          <p:cNvGrpSpPr/>
          <p:nvPr/>
        </p:nvGrpSpPr>
        <p:grpSpPr>
          <a:xfrm>
            <a:off x="6885775" y="4337653"/>
            <a:ext cx="2564520" cy="1530253"/>
            <a:chOff x="4598532" y="2376495"/>
            <a:chExt cx="2564520" cy="1530253"/>
          </a:xfrm>
        </p:grpSpPr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C4167CC2-ADF6-4451-0FC4-3A8A1F43C26A}"/>
                </a:ext>
              </a:extLst>
            </p:cNvPr>
            <p:cNvSpPr txBox="1"/>
            <p:nvPr/>
          </p:nvSpPr>
          <p:spPr>
            <a:xfrm>
              <a:off x="4598532" y="2829530"/>
              <a:ext cx="256452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600" b="1" dirty="0">
                  <a:solidFill>
                    <a:srgbClr val="4C9DA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Create a connection between AD and Azure Data Lake</a:t>
              </a:r>
            </a:p>
            <a:p>
              <a:pPr algn="ctr"/>
              <a:r>
                <a:rPr lang="en-CA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(Azure Databricks)</a:t>
              </a:r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87B90346-5281-6748-C445-8C3B031D8428}"/>
                </a:ext>
              </a:extLst>
            </p:cNvPr>
            <p:cNvSpPr/>
            <p:nvPr/>
          </p:nvSpPr>
          <p:spPr>
            <a:xfrm>
              <a:off x="5704384" y="2376495"/>
              <a:ext cx="360000" cy="36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BAAF4F9C-7740-8370-3D83-6C015E2283AA}"/>
              </a:ext>
            </a:extLst>
          </p:cNvPr>
          <p:cNvGrpSpPr/>
          <p:nvPr/>
        </p:nvGrpSpPr>
        <p:grpSpPr>
          <a:xfrm>
            <a:off x="8763383" y="2424658"/>
            <a:ext cx="2564520" cy="1037810"/>
            <a:chOff x="4598532" y="2376495"/>
            <a:chExt cx="2564520" cy="1037810"/>
          </a:xfrm>
        </p:grpSpPr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AE4B7A09-D72B-00B9-BEBE-42E460D6EDD3}"/>
                </a:ext>
              </a:extLst>
            </p:cNvPr>
            <p:cNvSpPr txBox="1"/>
            <p:nvPr/>
          </p:nvSpPr>
          <p:spPr>
            <a:xfrm>
              <a:off x="4598532" y="2829530"/>
              <a:ext cx="256452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600" b="1" dirty="0">
                  <a:solidFill>
                    <a:srgbClr val="F58F2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Transform the data</a:t>
              </a:r>
            </a:p>
            <a:p>
              <a:pPr algn="ctr"/>
              <a:r>
                <a:rPr lang="en-CA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(Azure Databricks)</a:t>
              </a:r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4E0CFAC2-1AA8-7CE9-B6A1-4846CC9A77DB}"/>
                </a:ext>
              </a:extLst>
            </p:cNvPr>
            <p:cNvSpPr/>
            <p:nvPr/>
          </p:nvSpPr>
          <p:spPr>
            <a:xfrm>
              <a:off x="5704384" y="2376495"/>
              <a:ext cx="360000" cy="36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00448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28934</TotalTime>
  <Words>284</Words>
  <Application>Microsoft Office PowerPoint</Application>
  <PresentationFormat>Grand écran</PresentationFormat>
  <Paragraphs>77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3" baseType="lpstr">
      <vt:lpstr>Aptos</vt:lpstr>
      <vt:lpstr>Arial</vt:lpstr>
      <vt:lpstr>Calibri</vt:lpstr>
      <vt:lpstr>Calibri Light</vt:lpstr>
      <vt:lpstr>Gill Sans MT</vt:lpstr>
      <vt:lpstr>Segoe UI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ADOUBI VINCENT DE PAUL ADOMBI</dc:creator>
  <cp:lastModifiedBy>ADOUBI VINCENT DE PAUL ADOMBI</cp:lastModifiedBy>
  <cp:revision>6665</cp:revision>
  <dcterms:created xsi:type="dcterms:W3CDTF">2022-08-31T03:12:37Z</dcterms:created>
  <dcterms:modified xsi:type="dcterms:W3CDTF">2024-12-21T18:12:02Z</dcterms:modified>
</cp:coreProperties>
</file>