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6" r:id="rId5"/>
    <p:sldId id="330" r:id="rId6"/>
    <p:sldId id="331" r:id="rId7"/>
    <p:sldId id="332" r:id="rId8"/>
    <p:sldId id="333" r:id="rId9"/>
    <p:sldId id="335" r:id="rId10"/>
    <p:sldId id="336" r:id="rId11"/>
    <p:sldId id="337" r:id="rId12"/>
    <p:sldId id="33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83" d="100"/>
          <a:sy n="83" d="100"/>
        </p:scale>
        <p:origin x="68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9/14/2024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js.org/docs/getting-started.html%5d(https:/reactjs.org/docs/getting-started.html" TargetMode="External"/><Relationship Id="rId7" Type="http://schemas.openxmlformats.org/officeDocument/2006/relationships/image" Target="../media/image13.jpeg"/><Relationship Id="rId2" Type="http://schemas.openxmlformats.org/officeDocument/2006/relationships/hyperlink" Target="https://www.tradingview.com/widget/%5d(https:/www.tradingview.com/widget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xpressjs.com/%5d(https:/expressjs.com/" TargetMode="External"/><Relationship Id="rId5" Type="http://schemas.openxmlformats.org/officeDocument/2006/relationships/hyperlink" Target="https://www.mongodb.com/docs/%5d(https:/www.mongodb.com/docs/" TargetMode="External"/><Relationship Id="rId4" Type="http://schemas.openxmlformats.org/officeDocument/2006/relationships/hyperlink" Target="https://nodejs.org/en/docs/%5d(https:/nodejs.org/en/doc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74000">
              <a:schemeClr val="bg2">
                <a:lumMod val="18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5926" y="1708728"/>
            <a:ext cx="10400146" cy="898236"/>
          </a:xfrm>
        </p:spPr>
        <p:txBody>
          <a:bodyPr anchor="b" anchorCtr="0">
            <a:noAutofit/>
          </a:bodyPr>
          <a:lstStyle/>
          <a:p>
            <a:r>
              <a:rPr lang="en-US" sz="4000" dirty="0">
                <a:latin typeface="Aptos" panose="020B0004020202020204" pitchFamily="34" charset="0"/>
              </a:rPr>
              <a:t>Real Time Streaming Data Web Deployment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903" y="3235985"/>
            <a:ext cx="4752544" cy="1357746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" panose="020B0004020202020204" pitchFamily="34" charset="0"/>
              </a:rPr>
              <a:t>Avadootha Rajesh</a:t>
            </a:r>
          </a:p>
          <a:p>
            <a:pPr algn="l"/>
            <a:r>
              <a:rPr lang="en-US" sz="2000" dirty="0" err="1">
                <a:latin typeface="Aptos" panose="020B0004020202020204" pitchFamily="34" charset="0"/>
              </a:rPr>
              <a:t>Sulva</a:t>
            </a:r>
            <a:r>
              <a:rPr lang="en-US" sz="2000" dirty="0">
                <a:latin typeface="Aptos" panose="020B0004020202020204" pitchFamily="34" charset="0"/>
              </a:rPr>
              <a:t> Sai Ram</a:t>
            </a:r>
          </a:p>
          <a:p>
            <a:pPr algn="l"/>
            <a:r>
              <a:rPr lang="en-US" sz="2000" dirty="0" err="1">
                <a:latin typeface="Aptos" panose="020B0004020202020204" pitchFamily="34" charset="0"/>
              </a:rPr>
              <a:t>Barishetty</a:t>
            </a:r>
            <a:r>
              <a:rPr lang="en-US" sz="2000" dirty="0">
                <a:latin typeface="Aptos" panose="020B0004020202020204" pitchFamily="34" charset="0"/>
              </a:rPr>
              <a:t> Durga Sai </a:t>
            </a:r>
            <a:r>
              <a:rPr lang="en-US" sz="2000" dirty="0" err="1">
                <a:latin typeface="Aptos" panose="020B0004020202020204" pitchFamily="34" charset="0"/>
              </a:rPr>
              <a:t>Vigneshwar</a:t>
            </a:r>
            <a:endParaRPr lang="en-US" sz="2000" dirty="0">
              <a:latin typeface="Aptos" panose="020B00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53CF4-B7C6-C7A2-3A00-B7CABAC9A1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3106" y="201122"/>
            <a:ext cx="1045787" cy="1045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7E8362F-ED06-FE75-FF56-DBEFA516BF55}"/>
              </a:ext>
            </a:extLst>
          </p:cNvPr>
          <p:cNvSpPr txBox="1"/>
          <p:nvPr/>
        </p:nvSpPr>
        <p:spPr>
          <a:xfrm>
            <a:off x="4817443" y="5149272"/>
            <a:ext cx="255711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Under the guidance of</a:t>
            </a:r>
          </a:p>
          <a:p>
            <a:pPr algn="ctr"/>
            <a:endParaRPr lang="en-IN" dirty="0"/>
          </a:p>
          <a:p>
            <a:pPr algn="ctr"/>
            <a:r>
              <a:rPr lang="en-IN" sz="1600" b="1" dirty="0">
                <a:latin typeface="Consolas" panose="020B0609020204030204" pitchFamily="49" charset="0"/>
              </a:rPr>
              <a:t>Ratna Sirisha</a:t>
            </a:r>
          </a:p>
          <a:p>
            <a:pPr algn="ctr"/>
            <a:r>
              <a:rPr lang="en-IN" sz="1600" b="1" dirty="0">
                <a:latin typeface="Consolas" panose="020B0609020204030204" pitchFamily="49" charset="0"/>
              </a:rPr>
              <a:t>Professor </a:t>
            </a:r>
            <a:r>
              <a:rPr lang="en-IN" sz="1600" b="1" dirty="0" err="1">
                <a:latin typeface="Consolas" panose="020B0609020204030204" pitchFamily="49" charset="0"/>
              </a:rPr>
              <a:t>Incharge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01EC4F-76A6-FC10-E16B-F87F879D98CB}"/>
              </a:ext>
            </a:extLst>
          </p:cNvPr>
          <p:cNvSpPr txBox="1"/>
          <p:nvPr/>
        </p:nvSpPr>
        <p:spPr>
          <a:xfrm>
            <a:off x="4622966" y="1258362"/>
            <a:ext cx="2946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CVR COLLEGE OF ENGINEERING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90570-12C8-97F8-3603-D32918F6B700}"/>
              </a:ext>
            </a:extLst>
          </p:cNvPr>
          <p:cNvSpPr txBox="1"/>
          <p:nvPr/>
        </p:nvSpPr>
        <p:spPr>
          <a:xfrm>
            <a:off x="6096000" y="3162505"/>
            <a:ext cx="2932561" cy="1431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22B81A05AQ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22B81A05BA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</a:rPr>
              <a:t>22B81A05Z7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789710"/>
            <a:ext cx="3352719" cy="846283"/>
          </a:xfrm>
        </p:spPr>
        <p:txBody>
          <a:bodyPr/>
          <a:lstStyle/>
          <a:p>
            <a:r>
              <a:rPr lang="en-US" dirty="0">
                <a:latin typeface="Aptos" panose="020B0004020202020204" pitchFamily="34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798419"/>
            <a:ext cx="7086602" cy="4389945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Project Overview </a:t>
            </a:r>
            <a:r>
              <a:rPr lang="en-US" sz="1800" dirty="0"/>
              <a:t>:  A web application that displays real-time stock prices using </a:t>
            </a:r>
            <a:r>
              <a:rPr lang="en-US" sz="1800" dirty="0" err="1"/>
              <a:t>TradingView</a:t>
            </a:r>
            <a:r>
              <a:rPr lang="en-US" sz="1800" dirty="0"/>
              <a:t> widgets.</a:t>
            </a:r>
          </a:p>
          <a:p>
            <a:endParaRPr lang="en-US" sz="1800" dirty="0"/>
          </a:p>
          <a:p>
            <a:r>
              <a:rPr lang="en-US" sz="1800" b="1" dirty="0"/>
              <a:t>Objective</a:t>
            </a:r>
            <a:r>
              <a:rPr lang="en-US" sz="1800" dirty="0"/>
              <a:t> :  To provide users with live stock data in an easy-to-navigate interface.</a:t>
            </a:r>
          </a:p>
          <a:p>
            <a:endParaRPr lang="en-US" sz="1800" dirty="0"/>
          </a:p>
          <a:p>
            <a:r>
              <a:rPr lang="en-US" sz="1800" b="1" dirty="0"/>
              <a:t>Technology</a:t>
            </a:r>
            <a:r>
              <a:rPr lang="en-US" sz="1800" dirty="0"/>
              <a:t> :  Integrates </a:t>
            </a:r>
            <a:r>
              <a:rPr lang="en-US" sz="1800" dirty="0" err="1"/>
              <a:t>TradingView</a:t>
            </a:r>
            <a:r>
              <a:rPr lang="en-US" sz="1800" dirty="0"/>
              <a:t> widgets for accurate and up-to-date financial data visualization.</a:t>
            </a:r>
          </a:p>
          <a:p>
            <a:endParaRPr lang="en-US" sz="1800" dirty="0"/>
          </a:p>
          <a:p>
            <a:r>
              <a:rPr lang="en-US" sz="1800" b="1" dirty="0"/>
              <a:t>Real-Time Data </a:t>
            </a:r>
            <a:r>
              <a:rPr lang="en-US" sz="1800" dirty="0"/>
              <a:t>:  Offers continuous stock price updates, enhancing user decision-making.</a:t>
            </a:r>
          </a:p>
          <a:p>
            <a:endParaRPr lang="en-US" sz="1800" dirty="0"/>
          </a:p>
          <a:p>
            <a:r>
              <a:rPr lang="en-US" sz="1800" b="1" dirty="0"/>
              <a:t>Impact</a:t>
            </a:r>
            <a:r>
              <a:rPr lang="en-US" sz="1800" dirty="0"/>
              <a:t> :  Supports traders and investors by providing a streamlined platform for tracking market trends.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</a:t>
            </a:r>
            <a:r>
              <a:rPr lang="en-US" dirty="0" err="1"/>
              <a:t>sep</a:t>
            </a:r>
            <a:r>
              <a:rPr lang="en-US" dirty="0"/>
              <a:t>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 descr="Nicolas Lopardo on Instagram: &quot;Concept art for GitHub: Live Data Streams. Working with @gmunk as director, we conceptualized how the data of GitHub could be conveyed as a live real-time visualization for web and physical installations.&quot;">
            <a:extLst>
              <a:ext uri="{FF2B5EF4-FFF2-40B4-BE49-F238E27FC236}">
                <a16:creationId xmlns:a16="http://schemas.microsoft.com/office/drawing/2014/main" id="{D9F0D343-A2D6-DCE6-1A79-BF4352750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63500"/>
            <a:ext cx="3469841" cy="3649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real time streaming data">
            <a:extLst>
              <a:ext uri="{FF2B5EF4-FFF2-40B4-BE49-F238E27FC236}">
                <a16:creationId xmlns:a16="http://schemas.microsoft.com/office/drawing/2014/main" id="{A77FD2DA-0494-5B6B-B5E9-27F9F8771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7760" y="4156365"/>
            <a:ext cx="3462681" cy="2638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59"/>
            <a:ext cx="4349587" cy="961879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387" y="1663049"/>
            <a:ext cx="6710958" cy="4654623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Project Name </a:t>
            </a:r>
            <a:r>
              <a:rPr lang="en-US" sz="1800" dirty="0"/>
              <a:t>:  Real-Time Streaming Data Web Deployment.</a:t>
            </a:r>
          </a:p>
          <a:p>
            <a:r>
              <a:rPr lang="en-US" sz="1800" b="1" dirty="0"/>
              <a:t>Purpose</a:t>
            </a:r>
            <a:r>
              <a:rPr lang="en-US" sz="1800" dirty="0"/>
              <a:t> :  Create a platform that delivers live stock market data to users.</a:t>
            </a:r>
          </a:p>
          <a:p>
            <a:r>
              <a:rPr lang="en-US" sz="1800" b="1" dirty="0"/>
              <a:t>Technology</a:t>
            </a:r>
            <a:r>
              <a:rPr lang="en-US" sz="1800" dirty="0"/>
              <a:t> :  Utilizes </a:t>
            </a:r>
            <a:r>
              <a:rPr lang="en-US" sz="1800" dirty="0" err="1"/>
              <a:t>TradingView</a:t>
            </a:r>
            <a:r>
              <a:rPr lang="en-US" sz="1800" dirty="0"/>
              <a:t> widgets for embedding real-time stock price charts and information.</a:t>
            </a:r>
          </a:p>
          <a:p>
            <a:endParaRPr lang="en-US" sz="1800" dirty="0"/>
          </a:p>
          <a:p>
            <a:r>
              <a:rPr lang="en-US" sz="1800" b="1" dirty="0"/>
              <a:t>Target Audience </a:t>
            </a:r>
            <a:r>
              <a:rPr lang="en-US" sz="1800" dirty="0"/>
              <a:t>:  Traders, investors, and users interested in monitoring stock markets.</a:t>
            </a:r>
          </a:p>
          <a:p>
            <a:r>
              <a:rPr lang="en-US" sz="1800" b="1" dirty="0"/>
              <a:t>Key Features </a:t>
            </a:r>
            <a:r>
              <a:rPr lang="en-US" sz="1800" dirty="0"/>
              <a:t>:  </a:t>
            </a:r>
          </a:p>
          <a:p>
            <a:r>
              <a:rPr lang="en-US" sz="1800" dirty="0"/>
              <a:t>  - Continuous streaming of stock prices.</a:t>
            </a:r>
          </a:p>
          <a:p>
            <a:r>
              <a:rPr lang="en-US" sz="1800" dirty="0"/>
              <a:t>  - Interactive charts for user engagement.</a:t>
            </a:r>
          </a:p>
          <a:p>
            <a:r>
              <a:rPr lang="en-US" sz="1800" dirty="0"/>
              <a:t>  - Accessible interface for easy stock tracking.</a:t>
            </a:r>
          </a:p>
          <a:p>
            <a:endParaRPr lang="en-US" sz="1800" dirty="0"/>
          </a:p>
          <a:p>
            <a:r>
              <a:rPr lang="en-US" sz="1800" b="1" dirty="0"/>
              <a:t>Goal</a:t>
            </a:r>
            <a:r>
              <a:rPr lang="en-US" sz="1800" dirty="0"/>
              <a:t> :  Enhance the user’s ability to monitor financial data and make informed decisions.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074" name="Picture 2" descr="Image result for real time streaming data">
            <a:extLst>
              <a:ext uri="{FF2B5EF4-FFF2-40B4-BE49-F238E27FC236}">
                <a16:creationId xmlns:a16="http://schemas.microsoft.com/office/drawing/2014/main" id="{EAC2B00C-A23C-F58C-1FA6-0AFEDC332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234" y="1394331"/>
            <a:ext cx="3841126" cy="213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age result for real time streaming data stocks">
            <a:extLst>
              <a:ext uri="{FF2B5EF4-FFF2-40B4-BE49-F238E27FC236}">
                <a16:creationId xmlns:a16="http://schemas.microsoft.com/office/drawing/2014/main" id="{2F1E0DE5-264B-F3DB-2CD2-A72E48825B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5" t="13232" b="14579"/>
          <a:stretch/>
        </p:blipFill>
        <p:spPr bwMode="auto">
          <a:xfrm>
            <a:off x="7987366" y="3925453"/>
            <a:ext cx="3844994" cy="239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535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3346"/>
            <a:ext cx="7862456" cy="711199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Related works/ 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9168"/>
            <a:ext cx="10515600" cy="4803849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Real-time Data Streaming </a:t>
            </a:r>
            <a:r>
              <a:rPr lang="en-US" sz="1800" dirty="0"/>
              <a:t>:  Essential for financial apps using </a:t>
            </a:r>
            <a:r>
              <a:rPr lang="en-US" sz="1800" dirty="0" err="1"/>
              <a:t>WebSockets</a:t>
            </a:r>
            <a:r>
              <a:rPr lang="en-US" sz="1800" dirty="0"/>
              <a:t> and APIs; </a:t>
            </a:r>
            <a:r>
              <a:rPr lang="en-US" sz="1800" dirty="0" err="1"/>
              <a:t>TradingView</a:t>
            </a:r>
            <a:r>
              <a:rPr lang="en-US" sz="1800" dirty="0"/>
              <a:t> provides reliable widgets for this.</a:t>
            </a:r>
          </a:p>
          <a:p>
            <a:endParaRPr lang="en-US" sz="1800" dirty="0"/>
          </a:p>
          <a:p>
            <a:r>
              <a:rPr lang="en-US" sz="1800" b="1" dirty="0"/>
              <a:t>Stock Market Analysis Tools </a:t>
            </a:r>
            <a:r>
              <a:rPr lang="en-US" sz="1800" dirty="0"/>
              <a:t>:  </a:t>
            </a:r>
            <a:r>
              <a:rPr lang="en-US" sz="1800" dirty="0" err="1"/>
              <a:t>TradingView</a:t>
            </a:r>
            <a:r>
              <a:rPr lang="en-US" sz="1800" dirty="0"/>
              <a:t> stands out with developer-friendly customization compared to tools like Yahoo Finance or Bloomberg.</a:t>
            </a:r>
          </a:p>
          <a:p>
            <a:endParaRPr lang="en-US" sz="1800" dirty="0"/>
          </a:p>
          <a:p>
            <a:r>
              <a:rPr lang="en-US" sz="1800" b="1" dirty="0"/>
              <a:t>Data Visualization </a:t>
            </a:r>
            <a:r>
              <a:rPr lang="en-US" sz="1800" dirty="0"/>
              <a:t>:  Libraries like D3.js and Chart.js are popular, but </a:t>
            </a:r>
            <a:r>
              <a:rPr lang="en-US" sz="1800" dirty="0" err="1"/>
              <a:t>TradingView</a:t>
            </a:r>
            <a:r>
              <a:rPr lang="en-US" sz="1800" dirty="0"/>
              <a:t> simplifies real-time stock visualizations.</a:t>
            </a:r>
          </a:p>
          <a:p>
            <a:endParaRPr lang="en-US" sz="1800" dirty="0"/>
          </a:p>
          <a:p>
            <a:r>
              <a:rPr lang="en-US" sz="1800" b="1" dirty="0"/>
              <a:t>Web Application Architecture </a:t>
            </a:r>
            <a:r>
              <a:rPr lang="en-US" sz="1800" dirty="0"/>
              <a:t>:  The MERN stack is effective for real-time apps; React integrates well with </a:t>
            </a:r>
            <a:r>
              <a:rPr lang="en-US" sz="1800" dirty="0" err="1"/>
              <a:t>TradingView</a:t>
            </a:r>
            <a:r>
              <a:rPr lang="en-US" sz="1800" dirty="0"/>
              <a:t> for live data.</a:t>
            </a:r>
          </a:p>
          <a:p>
            <a:endParaRPr lang="en-US" sz="1800" dirty="0"/>
          </a:p>
          <a:p>
            <a:r>
              <a:rPr lang="en-US" sz="1800" b="1" dirty="0"/>
              <a:t>API and Widget Integration </a:t>
            </a:r>
            <a:r>
              <a:rPr lang="en-US" sz="1800" dirty="0"/>
              <a:t>:  </a:t>
            </a:r>
            <a:r>
              <a:rPr lang="en-US" sz="1800" dirty="0" err="1"/>
              <a:t>TradingView’s</a:t>
            </a:r>
            <a:r>
              <a:rPr lang="en-US" sz="1800" dirty="0"/>
              <a:t> widgets simplify real-time financial data integration, reducing manual effort.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27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3"/>
            <a:ext cx="7391400" cy="652318"/>
          </a:xfrm>
        </p:spPr>
        <p:txBody>
          <a:bodyPr>
            <a:normAutofit/>
          </a:bodyPr>
          <a:lstStyle/>
          <a:p>
            <a:r>
              <a:rPr lang="en-US" sz="3600" dirty="0"/>
              <a:t>Proposed solution /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873"/>
            <a:ext cx="10374745" cy="4775200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Real-time Data Integration </a:t>
            </a:r>
            <a:r>
              <a:rPr lang="en-US" sz="1800" dirty="0"/>
              <a:t>:  Leverage </a:t>
            </a:r>
            <a:r>
              <a:rPr lang="en-US" sz="1800" dirty="0" err="1"/>
              <a:t>TradingView</a:t>
            </a:r>
            <a:r>
              <a:rPr lang="en-US" sz="1800" dirty="0"/>
              <a:t> widgets to fetch and display live stock prices seamlessly within the MERN application.</a:t>
            </a:r>
          </a:p>
          <a:p>
            <a:endParaRPr lang="en-US" sz="1800" dirty="0"/>
          </a:p>
          <a:p>
            <a:r>
              <a:rPr lang="en-US" sz="1800" b="1" dirty="0"/>
              <a:t>Frontend Design </a:t>
            </a:r>
            <a:r>
              <a:rPr lang="en-US" sz="1800" dirty="0"/>
              <a:t>:  Utilize React for the user interface, ensuring responsive and interactive visualizations for stock data.</a:t>
            </a:r>
          </a:p>
          <a:p>
            <a:endParaRPr lang="en-US" sz="1800" dirty="0"/>
          </a:p>
          <a:p>
            <a:r>
              <a:rPr lang="en-US" sz="1800" b="1" dirty="0"/>
              <a:t>Backend Support </a:t>
            </a:r>
            <a:r>
              <a:rPr lang="en-US" sz="1800" dirty="0"/>
              <a:t>:  Set up Node.js with Express to manage API calls, user requests, and any server-side logic required for data processing.</a:t>
            </a:r>
          </a:p>
          <a:p>
            <a:endParaRPr lang="en-US" sz="1800" dirty="0"/>
          </a:p>
          <a:p>
            <a:r>
              <a:rPr lang="en-US" sz="1800" b="1" dirty="0"/>
              <a:t>Data Presentation </a:t>
            </a:r>
            <a:r>
              <a:rPr lang="en-US" sz="1800" dirty="0"/>
              <a:t>:  Implement clear, intuitive stock price charts and market trends using </a:t>
            </a:r>
            <a:r>
              <a:rPr lang="en-US" sz="1800" dirty="0" err="1"/>
              <a:t>TradingView’s</a:t>
            </a:r>
            <a:r>
              <a:rPr lang="en-US" sz="1800" dirty="0"/>
              <a:t> pre-built visualization tools.</a:t>
            </a:r>
          </a:p>
          <a:p>
            <a:endParaRPr lang="en-US" sz="1800" dirty="0"/>
          </a:p>
          <a:p>
            <a:r>
              <a:rPr lang="en-US" sz="1800" b="1" dirty="0"/>
              <a:t>User Interaction </a:t>
            </a:r>
            <a:r>
              <a:rPr lang="en-US" sz="1800" dirty="0"/>
              <a:t>: Ensure smooth navigation and allow users to filter or track specific stocks with real-time updates.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7687"/>
            <a:ext cx="4728277" cy="841935"/>
          </a:xfrm>
        </p:spPr>
        <p:txBody>
          <a:bodyPr>
            <a:normAutofit/>
          </a:bodyPr>
          <a:lstStyle/>
          <a:p>
            <a:r>
              <a:rPr lang="en-US" sz="4400" dirty="0"/>
              <a:t>Technology stack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6B49CA-C20C-DE11-4758-163AA19C9754}"/>
              </a:ext>
            </a:extLst>
          </p:cNvPr>
          <p:cNvSpPr txBox="1"/>
          <p:nvPr/>
        </p:nvSpPr>
        <p:spPr>
          <a:xfrm>
            <a:off x="838200" y="1325146"/>
            <a:ext cx="95250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/>
              <a:t>Frontend</a:t>
            </a:r>
            <a:r>
              <a:rPr lang="en-IN" sz="1600" dirty="0"/>
              <a:t> :  </a:t>
            </a:r>
          </a:p>
          <a:p>
            <a:r>
              <a:rPr lang="en-IN" sz="1600" dirty="0"/>
              <a:t>React :  For building the user interface and managing component-based architecture.</a:t>
            </a:r>
          </a:p>
          <a:p>
            <a:r>
              <a:rPr lang="en-IN" sz="1600" dirty="0" err="1"/>
              <a:t>TradingView</a:t>
            </a:r>
            <a:r>
              <a:rPr lang="en-IN" sz="1600" dirty="0"/>
              <a:t> Widgets : For real-time stock price charts and visualizations.</a:t>
            </a:r>
          </a:p>
          <a:p>
            <a:r>
              <a:rPr lang="en-IN" sz="1600" dirty="0"/>
              <a:t>CSS/Bootstrap :  For responsive design and UI styling.</a:t>
            </a:r>
          </a:p>
          <a:p>
            <a:endParaRPr lang="en-IN" sz="1600" dirty="0"/>
          </a:p>
          <a:p>
            <a:r>
              <a:rPr lang="en-IN" sz="1600" b="1" dirty="0"/>
              <a:t>Backend</a:t>
            </a:r>
            <a:r>
              <a:rPr lang="en-IN" sz="1600" dirty="0"/>
              <a:t> : </a:t>
            </a:r>
          </a:p>
          <a:p>
            <a:r>
              <a:rPr lang="en-IN" sz="1600" dirty="0"/>
              <a:t>Node.js :  For server-side logic and handling API requests.</a:t>
            </a:r>
          </a:p>
          <a:p>
            <a:r>
              <a:rPr lang="en-IN" sz="1600" dirty="0"/>
              <a:t>Express.js :  As the web framework for routing and managing backend services.</a:t>
            </a:r>
          </a:p>
          <a:p>
            <a:endParaRPr lang="en-IN" sz="1600" dirty="0"/>
          </a:p>
          <a:p>
            <a:r>
              <a:rPr lang="en-IN" sz="1600" b="1" dirty="0"/>
              <a:t>Database</a:t>
            </a:r>
            <a:r>
              <a:rPr lang="en-IN" sz="1600" dirty="0"/>
              <a:t> : </a:t>
            </a:r>
          </a:p>
          <a:p>
            <a:r>
              <a:rPr lang="en-IN" sz="1600" dirty="0"/>
              <a:t>MongoDB : For storing user data, preferences, and stock-related information (optional, based on the project's needs).</a:t>
            </a:r>
          </a:p>
          <a:p>
            <a:endParaRPr lang="en-IN" sz="1600" dirty="0"/>
          </a:p>
          <a:p>
            <a:r>
              <a:rPr lang="en-IN" sz="1600" b="1" dirty="0"/>
              <a:t>API</a:t>
            </a:r>
            <a:r>
              <a:rPr lang="en-IN" sz="1600" dirty="0"/>
              <a:t> :</a:t>
            </a:r>
          </a:p>
          <a:p>
            <a:r>
              <a:rPr lang="en-IN" sz="1600" dirty="0" err="1"/>
              <a:t>TradingView</a:t>
            </a:r>
            <a:r>
              <a:rPr lang="en-IN" sz="1600" dirty="0"/>
              <a:t> : For fetching real-time stock market data.</a:t>
            </a:r>
          </a:p>
          <a:p>
            <a:endParaRPr lang="en-IN" sz="1600" dirty="0"/>
          </a:p>
          <a:p>
            <a:r>
              <a:rPr lang="en-IN" sz="1600" b="1" dirty="0"/>
              <a:t>Hosting</a:t>
            </a:r>
            <a:r>
              <a:rPr lang="en-IN" sz="1600" dirty="0"/>
              <a:t> :</a:t>
            </a:r>
          </a:p>
          <a:p>
            <a:r>
              <a:rPr lang="en-IN" sz="1600" dirty="0"/>
              <a:t>Heroku/Netlify : For deploying the application (depending on the need for backend services).</a:t>
            </a:r>
          </a:p>
          <a:p>
            <a:r>
              <a:rPr lang="en-IN" sz="1600" dirty="0"/>
              <a:t>  </a:t>
            </a:r>
          </a:p>
        </p:txBody>
      </p:sp>
      <p:pic>
        <p:nvPicPr>
          <p:cNvPr id="2052" name="Picture 4" descr="Image result for mongo db">
            <a:extLst>
              <a:ext uri="{FF2B5EF4-FFF2-40B4-BE49-F238E27FC236}">
                <a16:creationId xmlns:a16="http://schemas.microsoft.com/office/drawing/2014/main" id="{D1B01E5F-7B49-973D-A9FE-7C5090C8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672" y="417687"/>
            <a:ext cx="2318327" cy="825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express js">
            <a:extLst>
              <a:ext uri="{FF2B5EF4-FFF2-40B4-BE49-F238E27FC236}">
                <a16:creationId xmlns:a16="http://schemas.microsoft.com/office/drawing/2014/main" id="{09586631-3FF4-CD6F-1FA2-C4B961ACE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415" y="1439188"/>
            <a:ext cx="1950585" cy="112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react js">
            <a:extLst>
              <a:ext uri="{FF2B5EF4-FFF2-40B4-BE49-F238E27FC236}">
                <a16:creationId xmlns:a16="http://schemas.microsoft.com/office/drawing/2014/main" id="{6685244F-6896-85A5-D01E-399E00691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6021" y="2776805"/>
            <a:ext cx="1535979" cy="867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 result for node js">
            <a:extLst>
              <a:ext uri="{FF2B5EF4-FFF2-40B4-BE49-F238E27FC236}">
                <a16:creationId xmlns:a16="http://schemas.microsoft.com/office/drawing/2014/main" id="{A5F6FEAE-3500-AAB6-EFC0-F6169E5A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4700" y="3854924"/>
            <a:ext cx="1307300" cy="64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Image result for api">
            <a:extLst>
              <a:ext uri="{FF2B5EF4-FFF2-40B4-BE49-F238E27FC236}">
                <a16:creationId xmlns:a16="http://schemas.microsoft.com/office/drawing/2014/main" id="{2E7AD2E2-DA95-DDD9-9ACF-8929494DD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9949" y="4709150"/>
            <a:ext cx="11620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4395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31"/>
            <a:ext cx="3200400" cy="772391"/>
          </a:xfrm>
        </p:spPr>
        <p:txBody>
          <a:bodyPr>
            <a:normAutofit/>
          </a:bodyPr>
          <a:lstStyle/>
          <a:p>
            <a:r>
              <a:rPr lang="en-US" sz="4400" dirty="0"/>
              <a:t>Future plans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58FD8-BA0F-D6AB-8B41-01B68DC36724}"/>
              </a:ext>
            </a:extLst>
          </p:cNvPr>
          <p:cNvSpPr txBox="1"/>
          <p:nvPr/>
        </p:nvSpPr>
        <p:spPr>
          <a:xfrm>
            <a:off x="838200" y="1372306"/>
            <a:ext cx="1011612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Integrate More Data Sources </a:t>
            </a:r>
            <a:r>
              <a:rPr lang="en-IN" dirty="0"/>
              <a:t>: Expand stock market coverage with real-time data from additional exchanges and include cryptocurrencies.</a:t>
            </a:r>
          </a:p>
          <a:p>
            <a:endParaRPr lang="en-IN" dirty="0"/>
          </a:p>
          <a:p>
            <a:r>
              <a:rPr lang="en-IN" b="1" dirty="0"/>
              <a:t>Advanced Analytics </a:t>
            </a:r>
            <a:r>
              <a:rPr lang="en-IN" dirty="0"/>
              <a:t>: Implement stock prediction tools, historical data analysis, and personalized insights for users.</a:t>
            </a:r>
          </a:p>
          <a:p>
            <a:endParaRPr lang="en-IN" dirty="0"/>
          </a:p>
          <a:p>
            <a:r>
              <a:rPr lang="en-IN" b="1" dirty="0"/>
              <a:t>User Accounts </a:t>
            </a:r>
            <a:r>
              <a:rPr lang="en-IN" dirty="0"/>
              <a:t>: Add user features for watchlists, notifications, and personalized dashboards.</a:t>
            </a:r>
          </a:p>
          <a:p>
            <a:endParaRPr lang="en-IN" dirty="0"/>
          </a:p>
          <a:p>
            <a:r>
              <a:rPr lang="en-IN" b="1" dirty="0"/>
              <a:t>Mobile Optimization </a:t>
            </a:r>
            <a:r>
              <a:rPr lang="en-IN" dirty="0"/>
              <a:t>: Ensure mobile-friendly design and potentially develop a mobile app.</a:t>
            </a:r>
          </a:p>
          <a:p>
            <a:endParaRPr lang="en-IN" dirty="0"/>
          </a:p>
          <a:p>
            <a:r>
              <a:rPr lang="en-IN" b="1" dirty="0"/>
              <a:t>Scalability</a:t>
            </a:r>
            <a:r>
              <a:rPr lang="en-IN" dirty="0"/>
              <a:t> : Improve backend infrastructure for handling more users and deploy on scalable cloud platforms.</a:t>
            </a:r>
          </a:p>
        </p:txBody>
      </p:sp>
      <p:pic>
        <p:nvPicPr>
          <p:cNvPr id="5122" name="Picture 2" descr="Image result for stocks future bull bear">
            <a:extLst>
              <a:ext uri="{FF2B5EF4-FFF2-40B4-BE49-F238E27FC236}">
                <a16:creationId xmlns:a16="http://schemas.microsoft.com/office/drawing/2014/main" id="{1E3B08C8-76E6-948F-268D-8A622CC5B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978" y="5129735"/>
            <a:ext cx="1608570" cy="95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83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  <a:alpha val="5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9352-2AB0-4ADD-96B9-AB0FAECB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731"/>
            <a:ext cx="3200400" cy="772391"/>
          </a:xfrm>
        </p:spPr>
        <p:txBody>
          <a:bodyPr>
            <a:normAutofit/>
          </a:bodyPr>
          <a:lstStyle/>
          <a:p>
            <a:r>
              <a:rPr lang="en-US" sz="4400" dirty="0"/>
              <a:t>References</a:t>
            </a:r>
          </a:p>
        </p:txBody>
      </p:sp>
      <p:sp>
        <p:nvSpPr>
          <p:cNvPr id="81" name="Date Placeholder 80">
            <a:extLst>
              <a:ext uri="{FF2B5EF4-FFF2-40B4-BE49-F238E27FC236}">
                <a16:creationId xmlns:a16="http://schemas.microsoft.com/office/drawing/2014/main" id="{82960077-7DAA-4543-8719-74137BCB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 dirty="0"/>
              <a:t>14/sept/2024</a:t>
            </a: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503949B9-68A2-4ABE-91ED-37C05B24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 dirty="0" err="1"/>
              <a:t>rtsdwd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758FD8-BA0F-D6AB-8B41-01B68DC36724}"/>
              </a:ext>
            </a:extLst>
          </p:cNvPr>
          <p:cNvSpPr txBox="1"/>
          <p:nvPr/>
        </p:nvSpPr>
        <p:spPr>
          <a:xfrm>
            <a:off x="838200" y="1372306"/>
            <a:ext cx="10116127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 err="1"/>
              <a:t>TradingView</a:t>
            </a:r>
            <a:r>
              <a:rPr lang="en-IN" b="1" dirty="0"/>
              <a:t> Widgets </a:t>
            </a:r>
            <a:r>
              <a:rPr lang="en-IN" dirty="0"/>
              <a:t>Documentation. Available at: </a:t>
            </a:r>
            <a:r>
              <a:rPr lang="en-IN" sz="1600" dirty="0">
                <a:hlinkClick r:id="rId2"/>
              </a:rPr>
              <a:t>https://www.tradingview.com/widget/](https://www.tradingview.com/widget/</a:t>
            </a:r>
            <a:endParaRPr lang="en-IN" sz="1600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2. </a:t>
            </a:r>
            <a:r>
              <a:rPr lang="en-IN" b="1" dirty="0"/>
              <a:t>React</a:t>
            </a:r>
            <a:r>
              <a:rPr lang="en-IN" dirty="0"/>
              <a:t>.js Documentation. Available at: </a:t>
            </a:r>
            <a:r>
              <a:rPr lang="en-IN" sz="1600" dirty="0">
                <a:hlinkClick r:id="rId3"/>
              </a:rPr>
              <a:t>https://reactjs.org/docs/getting-started.html](https://reactjs.org/docs/getting-started.html</a:t>
            </a:r>
            <a:endParaRPr lang="en-IN" sz="1600" dirty="0"/>
          </a:p>
          <a:p>
            <a:endParaRPr lang="en-IN" sz="1600" dirty="0"/>
          </a:p>
          <a:p>
            <a:r>
              <a:rPr lang="en-IN" dirty="0"/>
              <a:t>3. </a:t>
            </a:r>
            <a:r>
              <a:rPr lang="en-IN" b="1" dirty="0"/>
              <a:t>Node</a:t>
            </a:r>
            <a:r>
              <a:rPr lang="en-IN" dirty="0"/>
              <a:t>.js Documentation. Available at: </a:t>
            </a:r>
            <a:r>
              <a:rPr lang="en-IN" sz="1600" dirty="0">
                <a:hlinkClick r:id="rId4"/>
              </a:rPr>
              <a:t>https://nodejs.org/en/docs/](https://nodejs.org/en/docs/</a:t>
            </a:r>
            <a:endParaRPr lang="en-IN" sz="1600" dirty="0"/>
          </a:p>
          <a:p>
            <a:endParaRPr lang="en-IN" sz="1600" dirty="0"/>
          </a:p>
          <a:p>
            <a:r>
              <a:rPr lang="en-IN" dirty="0"/>
              <a:t>4. </a:t>
            </a:r>
            <a:r>
              <a:rPr lang="en-IN" b="1" dirty="0"/>
              <a:t>MongoDB</a:t>
            </a:r>
            <a:r>
              <a:rPr lang="en-IN" dirty="0"/>
              <a:t> Documentation. Available at: </a:t>
            </a:r>
            <a:r>
              <a:rPr lang="en-IN" dirty="0">
                <a:hlinkClick r:id="rId5"/>
              </a:rPr>
              <a:t>https://www.mongodb.com/docs/](https://www.mongodb.com/docs/</a:t>
            </a:r>
            <a:endParaRPr lang="en-IN" dirty="0"/>
          </a:p>
          <a:p>
            <a:endParaRPr lang="en-IN" dirty="0"/>
          </a:p>
          <a:p>
            <a:r>
              <a:rPr lang="en-IN" dirty="0"/>
              <a:t>5. </a:t>
            </a:r>
            <a:r>
              <a:rPr lang="en-IN" b="1" dirty="0"/>
              <a:t>Express</a:t>
            </a:r>
            <a:r>
              <a:rPr lang="en-IN" dirty="0"/>
              <a:t>.js Documentation. Available at: </a:t>
            </a:r>
            <a:r>
              <a:rPr lang="en-IN" dirty="0">
                <a:hlinkClick r:id="rId6"/>
              </a:rPr>
              <a:t>https://expressjs.com/](https://expressjs.com/</a:t>
            </a:r>
            <a:endParaRPr lang="en-IN" dirty="0"/>
          </a:p>
          <a:p>
            <a:endParaRPr lang="en-IN" dirty="0"/>
          </a:p>
        </p:txBody>
      </p:sp>
      <p:pic>
        <p:nvPicPr>
          <p:cNvPr id="4098" name="Picture 2" descr="Image result for trading view widgets">
            <a:extLst>
              <a:ext uri="{FF2B5EF4-FFF2-40B4-BE49-F238E27FC236}">
                <a16:creationId xmlns:a16="http://schemas.microsoft.com/office/drawing/2014/main" id="{50CEE9F6-2E73-76B9-F46C-ECD6E2BBF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440" y="5004197"/>
            <a:ext cx="2524414" cy="136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046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75000"/>
                <a:lumOff val="25000"/>
              </a:schemeClr>
            </a:gs>
            <a:gs pos="74000">
              <a:schemeClr val="bg2">
                <a:lumMod val="18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tx1">
                <a:lumMod val="65000"/>
                <a:lumOff val="3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2945" y="2702791"/>
            <a:ext cx="5006110" cy="1452418"/>
          </a:xfrm>
        </p:spPr>
        <p:txBody>
          <a:bodyPr anchor="b" anchorCtr="0">
            <a:noAutofit/>
          </a:bodyPr>
          <a:lstStyle/>
          <a:p>
            <a:r>
              <a:rPr lang="en-US" sz="8000" dirty="0">
                <a:latin typeface="Edwardian Script ITC" panose="030303020407070D0804" pitchFamily="66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0404774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230</TotalTime>
  <Words>808</Words>
  <Application>Microsoft Office PowerPoint</Application>
  <PresentationFormat>Widescreen</PresentationFormat>
  <Paragraphs>115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Avenir Next LT Pro</vt:lpstr>
      <vt:lpstr>Calibri</vt:lpstr>
      <vt:lpstr>Cambria</vt:lpstr>
      <vt:lpstr>Consolas</vt:lpstr>
      <vt:lpstr>Edwardian Script ITC</vt:lpstr>
      <vt:lpstr>Sabon Next LT</vt:lpstr>
      <vt:lpstr>Wingdings</vt:lpstr>
      <vt:lpstr>LuminousVTI</vt:lpstr>
      <vt:lpstr>Real Time Streaming Data Web Deployment</vt:lpstr>
      <vt:lpstr>Abstract</vt:lpstr>
      <vt:lpstr>Introduction</vt:lpstr>
      <vt:lpstr>Related works/ Literature survey</vt:lpstr>
      <vt:lpstr>Proposed solution / Methodology</vt:lpstr>
      <vt:lpstr>Technology stack</vt:lpstr>
      <vt:lpstr>Future plans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Avadootha Rajesh Netha</dc:creator>
  <cp:lastModifiedBy>Avadootha Rajesh Netha</cp:lastModifiedBy>
  <cp:revision>12</cp:revision>
  <dcterms:created xsi:type="dcterms:W3CDTF">2024-09-13T17:20:11Z</dcterms:created>
  <dcterms:modified xsi:type="dcterms:W3CDTF">2024-09-14T06:07:41Z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