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  <p:sldId id="414" r:id="rId164"/>
    <p:sldId id="415" r:id="rId165"/>
    <p:sldId id="416" r:id="rId166"/>
    <p:sldId id="417" r:id="rId167"/>
    <p:sldId id="418" r:id="rId168"/>
    <p:sldId id="419" r:id="rId169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Relationship Id="rId113" Type="http://schemas.openxmlformats.org/officeDocument/2006/relationships/slide" Target="slides/slide108.xml"/><Relationship Id="rId114" Type="http://schemas.openxmlformats.org/officeDocument/2006/relationships/slide" Target="slides/slide109.xml"/><Relationship Id="rId115" Type="http://schemas.openxmlformats.org/officeDocument/2006/relationships/slide" Target="slides/slide110.xml"/><Relationship Id="rId116" Type="http://schemas.openxmlformats.org/officeDocument/2006/relationships/slide" Target="slides/slide111.xml"/><Relationship Id="rId117" Type="http://schemas.openxmlformats.org/officeDocument/2006/relationships/slide" Target="slides/slide112.xml"/><Relationship Id="rId118" Type="http://schemas.openxmlformats.org/officeDocument/2006/relationships/slide" Target="slides/slide113.xml"/><Relationship Id="rId119" Type="http://schemas.openxmlformats.org/officeDocument/2006/relationships/slide" Target="slides/slide114.xml"/><Relationship Id="rId120" Type="http://schemas.openxmlformats.org/officeDocument/2006/relationships/slide" Target="slides/slide115.xml"/><Relationship Id="rId121" Type="http://schemas.openxmlformats.org/officeDocument/2006/relationships/slide" Target="slides/slide116.xml"/><Relationship Id="rId122" Type="http://schemas.openxmlformats.org/officeDocument/2006/relationships/slide" Target="slides/slide117.xml"/><Relationship Id="rId123" Type="http://schemas.openxmlformats.org/officeDocument/2006/relationships/slide" Target="slides/slide118.xml"/><Relationship Id="rId124" Type="http://schemas.openxmlformats.org/officeDocument/2006/relationships/slide" Target="slides/slide119.xml"/><Relationship Id="rId125" Type="http://schemas.openxmlformats.org/officeDocument/2006/relationships/slide" Target="slides/slide120.xml"/><Relationship Id="rId126" Type="http://schemas.openxmlformats.org/officeDocument/2006/relationships/slide" Target="slides/slide121.xml"/><Relationship Id="rId127" Type="http://schemas.openxmlformats.org/officeDocument/2006/relationships/slide" Target="slides/slide122.xml"/><Relationship Id="rId128" Type="http://schemas.openxmlformats.org/officeDocument/2006/relationships/slide" Target="slides/slide123.xml"/><Relationship Id="rId129" Type="http://schemas.openxmlformats.org/officeDocument/2006/relationships/slide" Target="slides/slide124.xml"/><Relationship Id="rId130" Type="http://schemas.openxmlformats.org/officeDocument/2006/relationships/slide" Target="slides/slide125.xml"/><Relationship Id="rId131" Type="http://schemas.openxmlformats.org/officeDocument/2006/relationships/slide" Target="slides/slide126.xml"/><Relationship Id="rId132" Type="http://schemas.openxmlformats.org/officeDocument/2006/relationships/slide" Target="slides/slide127.xml"/><Relationship Id="rId133" Type="http://schemas.openxmlformats.org/officeDocument/2006/relationships/slide" Target="slides/slide128.xml"/><Relationship Id="rId134" Type="http://schemas.openxmlformats.org/officeDocument/2006/relationships/slide" Target="slides/slide129.xml"/><Relationship Id="rId135" Type="http://schemas.openxmlformats.org/officeDocument/2006/relationships/slide" Target="slides/slide130.xml"/><Relationship Id="rId136" Type="http://schemas.openxmlformats.org/officeDocument/2006/relationships/slide" Target="slides/slide131.xml"/><Relationship Id="rId137" Type="http://schemas.openxmlformats.org/officeDocument/2006/relationships/slide" Target="slides/slide132.xml"/><Relationship Id="rId138" Type="http://schemas.openxmlformats.org/officeDocument/2006/relationships/slide" Target="slides/slide133.xml"/><Relationship Id="rId139" Type="http://schemas.openxmlformats.org/officeDocument/2006/relationships/slide" Target="slides/slide134.xml"/><Relationship Id="rId140" Type="http://schemas.openxmlformats.org/officeDocument/2006/relationships/slide" Target="slides/slide135.xml"/><Relationship Id="rId141" Type="http://schemas.openxmlformats.org/officeDocument/2006/relationships/slide" Target="slides/slide136.xml"/><Relationship Id="rId142" Type="http://schemas.openxmlformats.org/officeDocument/2006/relationships/slide" Target="slides/slide137.xml"/><Relationship Id="rId143" Type="http://schemas.openxmlformats.org/officeDocument/2006/relationships/slide" Target="slides/slide138.xml"/><Relationship Id="rId144" Type="http://schemas.openxmlformats.org/officeDocument/2006/relationships/slide" Target="slides/slide139.xml"/><Relationship Id="rId145" Type="http://schemas.openxmlformats.org/officeDocument/2006/relationships/slide" Target="slides/slide140.xml"/><Relationship Id="rId146" Type="http://schemas.openxmlformats.org/officeDocument/2006/relationships/slide" Target="slides/slide141.xml"/><Relationship Id="rId147" Type="http://schemas.openxmlformats.org/officeDocument/2006/relationships/slide" Target="slides/slide142.xml"/><Relationship Id="rId148" Type="http://schemas.openxmlformats.org/officeDocument/2006/relationships/slide" Target="slides/slide143.xml"/><Relationship Id="rId149" Type="http://schemas.openxmlformats.org/officeDocument/2006/relationships/slide" Target="slides/slide144.xml"/><Relationship Id="rId150" Type="http://schemas.openxmlformats.org/officeDocument/2006/relationships/slide" Target="slides/slide145.xml"/><Relationship Id="rId151" Type="http://schemas.openxmlformats.org/officeDocument/2006/relationships/slide" Target="slides/slide146.xml"/><Relationship Id="rId152" Type="http://schemas.openxmlformats.org/officeDocument/2006/relationships/slide" Target="slides/slide147.xml"/><Relationship Id="rId153" Type="http://schemas.openxmlformats.org/officeDocument/2006/relationships/slide" Target="slides/slide148.xml"/><Relationship Id="rId154" Type="http://schemas.openxmlformats.org/officeDocument/2006/relationships/slide" Target="slides/slide149.xml"/><Relationship Id="rId155" Type="http://schemas.openxmlformats.org/officeDocument/2006/relationships/slide" Target="slides/slide150.xml"/><Relationship Id="rId156" Type="http://schemas.openxmlformats.org/officeDocument/2006/relationships/slide" Target="slides/slide151.xml"/><Relationship Id="rId157" Type="http://schemas.openxmlformats.org/officeDocument/2006/relationships/slide" Target="slides/slide152.xml"/><Relationship Id="rId158" Type="http://schemas.openxmlformats.org/officeDocument/2006/relationships/slide" Target="slides/slide153.xml"/><Relationship Id="rId159" Type="http://schemas.openxmlformats.org/officeDocument/2006/relationships/slide" Target="slides/slide154.xml"/><Relationship Id="rId160" Type="http://schemas.openxmlformats.org/officeDocument/2006/relationships/slide" Target="slides/slide155.xml"/><Relationship Id="rId161" Type="http://schemas.openxmlformats.org/officeDocument/2006/relationships/slide" Target="slides/slide156.xml"/><Relationship Id="rId162" Type="http://schemas.openxmlformats.org/officeDocument/2006/relationships/slide" Target="slides/slide157.xml"/><Relationship Id="rId163" Type="http://schemas.openxmlformats.org/officeDocument/2006/relationships/slide" Target="slides/slide158.xml"/><Relationship Id="rId164" Type="http://schemas.openxmlformats.org/officeDocument/2006/relationships/slide" Target="slides/slide159.xml"/><Relationship Id="rId165" Type="http://schemas.openxmlformats.org/officeDocument/2006/relationships/slide" Target="slides/slide160.xml"/><Relationship Id="rId166" Type="http://schemas.openxmlformats.org/officeDocument/2006/relationships/slide" Target="slides/slide161.xml"/><Relationship Id="rId167" Type="http://schemas.openxmlformats.org/officeDocument/2006/relationships/slide" Target="slides/slide162.xml"/><Relationship Id="rId168" Type="http://schemas.openxmlformats.org/officeDocument/2006/relationships/slide" Target="slides/slide163.xml"/><Relationship Id="rId169" Type="http://schemas.openxmlformats.org/officeDocument/2006/relationships/slide" Target="slides/slide16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73070" y="23317"/>
            <a:ext cx="4197858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21001" y="2800576"/>
            <a:ext cx="4756784" cy="3524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hyperlink" Target="mailto:Leslie.Nolander@CoffingDW.com" TargetMode="External"/><Relationship Id="rId34" Type="http://schemas.openxmlformats.org/officeDocument/2006/relationships/image" Target="../media/image3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/Relationships>
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/Relationships>
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/Relationships>
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/Relationships>
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/Relationships>
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/Relationships>
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69.png"/><Relationship Id="rId5" Type="http://schemas.openxmlformats.org/officeDocument/2006/relationships/image" Target="../media/image68.png"/></Relationships>
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80.png"/><Relationship Id="rId5" Type="http://schemas.openxmlformats.org/officeDocument/2006/relationships/image" Target="../media/image67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Relationship Id="rId8" Type="http://schemas.openxmlformats.org/officeDocument/2006/relationships/image" Target="../media/image83.png"/><Relationship Id="rId9" Type="http://schemas.openxmlformats.org/officeDocument/2006/relationships/image" Target="../media/image84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35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1" Type="http://schemas.openxmlformats.org/officeDocument/2006/relationships/image" Target="../media/image38.png"/><Relationship Id="rId12" Type="http://schemas.openxmlformats.org/officeDocument/2006/relationships/image" Target="../media/image39.png"/><Relationship Id="rId13" Type="http://schemas.openxmlformats.org/officeDocument/2006/relationships/image" Target="../media/image40.png"/><Relationship Id="rId14" Type="http://schemas.openxmlformats.org/officeDocument/2006/relationships/image" Target="../media/image41.png"/><Relationship Id="rId15" Type="http://schemas.openxmlformats.org/officeDocument/2006/relationships/image" Target="../media/image42.png"/><Relationship Id="rId16" Type="http://schemas.openxmlformats.org/officeDocument/2006/relationships/hyperlink" Target="mailto:Leslie.Nolander@CoffingDW.com" TargetMode="External"/><Relationship Id="rId17" Type="http://schemas.openxmlformats.org/officeDocument/2006/relationships/image" Target="../media/image43.png"/><Relationship Id="rId18" Type="http://schemas.openxmlformats.org/officeDocument/2006/relationships/image" Target="../media/image44.png"/><Relationship Id="rId19" Type="http://schemas.openxmlformats.org/officeDocument/2006/relationships/image" Target="../media/image45.png"/><Relationship Id="rId20" Type="http://schemas.openxmlformats.org/officeDocument/2006/relationships/image" Target="../media/image46.png"/><Relationship Id="rId21" Type="http://schemas.openxmlformats.org/officeDocument/2006/relationships/image" Target="../media/image47.png"/><Relationship Id="rId22" Type="http://schemas.openxmlformats.org/officeDocument/2006/relationships/image" Target="../media/image48.png"/><Relationship Id="rId23" Type="http://schemas.openxmlformats.org/officeDocument/2006/relationships/hyperlink" Target="http://www.coffingdw.com/TbasicsV12/1000PageTOC.docx" TargetMode="Externa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5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0.png"/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image" Target="../media/image93.png"/><Relationship Id="rId6" Type="http://schemas.openxmlformats.org/officeDocument/2006/relationships/image" Target="../media/image94.png"/><Relationship Id="rId7" Type="http://schemas.openxmlformats.org/officeDocument/2006/relationships/image" Target="../media/image95.png"/><Relationship Id="rId8" Type="http://schemas.openxmlformats.org/officeDocument/2006/relationships/image" Target="../media/image96.png"/><Relationship Id="rId9" Type="http://schemas.openxmlformats.org/officeDocument/2006/relationships/image" Target="../media/image59.png"/><Relationship Id="rId10" Type="http://schemas.openxmlformats.org/officeDocument/2006/relationships/image" Target="../media/image97.png"/><Relationship Id="rId11" Type="http://schemas.openxmlformats.org/officeDocument/2006/relationships/image" Target="../media/image98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9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Relationship Id="rId11" Type="http://schemas.openxmlformats.org/officeDocument/2006/relationships/image" Target="../media/image58.png"/><Relationship Id="rId12" Type="http://schemas.openxmlformats.org/officeDocument/2006/relationships/image" Target="../media/image59.png"/><Relationship Id="rId13" Type="http://schemas.openxmlformats.org/officeDocument/2006/relationships/image" Target="../media/image60.png"/><Relationship Id="rId14" Type="http://schemas.openxmlformats.org/officeDocument/2006/relationships/image" Target="../media/image61.png"/><Relationship Id="rId15" Type="http://schemas.openxmlformats.org/officeDocument/2006/relationships/image" Target="../media/image62.png"/><Relationship Id="rId16" Type="http://schemas.openxmlformats.org/officeDocument/2006/relationships/image" Target="../media/image63.png"/><Relationship Id="rId17" Type="http://schemas.openxmlformats.org/officeDocument/2006/relationships/image" Target="../media/image64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0.png"/><Relationship Id="rId3" Type="http://schemas.openxmlformats.org/officeDocument/2006/relationships/image" Target="../media/image101.png"/><Relationship Id="rId4" Type="http://schemas.openxmlformats.org/officeDocument/2006/relationships/image" Target="../media/image102.png"/><Relationship Id="rId5" Type="http://schemas.openxmlformats.org/officeDocument/2006/relationships/image" Target="../media/image103.png"/><Relationship Id="rId6" Type="http://schemas.openxmlformats.org/officeDocument/2006/relationships/image" Target="../media/image104.png"/><Relationship Id="rId7" Type="http://schemas.openxmlformats.org/officeDocument/2006/relationships/image" Target="../media/image105.png"/><Relationship Id="rId8" Type="http://schemas.openxmlformats.org/officeDocument/2006/relationships/image" Target="../media/image106.png"/><Relationship Id="rId9" Type="http://schemas.openxmlformats.org/officeDocument/2006/relationships/image" Target="../media/image107.png"/><Relationship Id="rId10" Type="http://schemas.openxmlformats.org/officeDocument/2006/relationships/image" Target="../media/image108.png"/><Relationship Id="rId11" Type="http://schemas.openxmlformats.org/officeDocument/2006/relationships/image" Target="../media/image109.png"/><Relationship Id="rId12" Type="http://schemas.openxmlformats.org/officeDocument/2006/relationships/image" Target="../media/image110.png"/><Relationship Id="rId13" Type="http://schemas.openxmlformats.org/officeDocument/2006/relationships/image" Target="../media/image111.png"/><Relationship Id="rId14" Type="http://schemas.openxmlformats.org/officeDocument/2006/relationships/image" Target="../media/image112.png"/><Relationship Id="rId15" Type="http://schemas.openxmlformats.org/officeDocument/2006/relationships/image" Target="../media/image113.png"/></Relationships>
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/Relationships>
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4.png"/></Relationships>
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9169400" cy="6883400"/>
            <a:chOff x="-12700" y="0"/>
            <a:chExt cx="9169400" cy="6883400"/>
          </a:xfrm>
        </p:grpSpPr>
        <p:sp>
          <p:nvSpPr>
            <p:cNvPr id="3" name="object 3"/>
            <p:cNvSpPr/>
            <p:nvPr/>
          </p:nvSpPr>
          <p:spPr>
            <a:xfrm>
              <a:off x="3810000" y="228599"/>
              <a:ext cx="1295400" cy="1619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0" y="6858000"/>
                  </a:moveTo>
                  <a:lnTo>
                    <a:pt x="9144000" y="6858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973958" y="2560955"/>
              <a:ext cx="485775" cy="17195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810255" y="2406396"/>
              <a:ext cx="807719" cy="5364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470909" y="2658167"/>
              <a:ext cx="72449" cy="257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310128" y="2406396"/>
              <a:ext cx="393191" cy="5364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559175" y="2557145"/>
              <a:ext cx="1960245" cy="2273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395471" y="2406396"/>
              <a:ext cx="2282952" cy="53644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531358" y="2658167"/>
              <a:ext cx="72449" cy="2572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370576" y="2406396"/>
              <a:ext cx="393191" cy="5364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615813" y="2560955"/>
              <a:ext cx="563752" cy="17195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455920" y="2406396"/>
              <a:ext cx="874776" cy="53644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693542" y="2861818"/>
              <a:ext cx="3755771" cy="21844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529839" y="2711196"/>
              <a:ext cx="4081271" cy="53644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219957" y="1982343"/>
              <a:ext cx="677037" cy="23990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991611" y="1764792"/>
              <a:ext cx="1126236" cy="74980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912361" y="2117902"/>
              <a:ext cx="101083" cy="3589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688079" y="1764792"/>
              <a:ext cx="548639" cy="74980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035297" y="1976755"/>
              <a:ext cx="1894184" cy="31724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806952" y="1764792"/>
              <a:ext cx="2343912" cy="74980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652142" y="6367119"/>
              <a:ext cx="852424" cy="176212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487424" y="6216394"/>
              <a:ext cx="1231391" cy="53644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410967" y="6216394"/>
              <a:ext cx="3857244" cy="536447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179058" y="6370967"/>
              <a:ext cx="1309750" cy="222948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019800" y="6216394"/>
              <a:ext cx="1633727" cy="53644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563367" y="6565392"/>
              <a:ext cx="3552444" cy="1523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81000" y="3320796"/>
              <a:ext cx="8435340" cy="536447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99643" y="3625596"/>
              <a:ext cx="8805672" cy="53644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572" y="3930396"/>
              <a:ext cx="9139428" cy="536448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167127" y="4235196"/>
              <a:ext cx="4806696" cy="536448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659379" y="4768596"/>
              <a:ext cx="3823716" cy="536448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646932" y="5073396"/>
              <a:ext cx="1848612" cy="536448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130295" y="5378196"/>
              <a:ext cx="2881884" cy="536448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146405" y="3377310"/>
            <a:ext cx="8848725" cy="3227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 indent="-127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solidFill>
                  <a:srgbClr val="0033CC"/>
                </a:solidFill>
                <a:latin typeface="Times New Roman"/>
                <a:cs typeface="Times New Roman"/>
              </a:rPr>
              <a:t>Imagine </a:t>
            </a:r>
            <a:r>
              <a:rPr dirty="0" sz="2000">
                <a:solidFill>
                  <a:srgbClr val="0033CC"/>
                </a:solidFill>
                <a:latin typeface="Times New Roman"/>
                <a:cs typeface="Times New Roman"/>
              </a:rPr>
              <a:t>a </a:t>
            </a:r>
            <a:r>
              <a:rPr dirty="0" sz="2000" spc="5">
                <a:solidFill>
                  <a:srgbClr val="0033CC"/>
                </a:solidFill>
                <a:latin typeface="Times New Roman"/>
                <a:cs typeface="Times New Roman"/>
              </a:rPr>
              <a:t>book </a:t>
            </a:r>
            <a:r>
              <a:rPr dirty="0" sz="2000">
                <a:solidFill>
                  <a:srgbClr val="0033CC"/>
                </a:solidFill>
                <a:latin typeface="Times New Roman"/>
                <a:cs typeface="Times New Roman"/>
              </a:rPr>
              <a:t>that is in color with over 1000 </a:t>
            </a:r>
            <a:r>
              <a:rPr dirty="0" sz="2000" spc="-5">
                <a:solidFill>
                  <a:srgbClr val="0033CC"/>
                </a:solidFill>
                <a:latin typeface="Times New Roman"/>
                <a:cs typeface="Times New Roman"/>
              </a:rPr>
              <a:t>slides </a:t>
            </a:r>
            <a:r>
              <a:rPr dirty="0" sz="2000">
                <a:solidFill>
                  <a:srgbClr val="0033CC"/>
                </a:solidFill>
                <a:latin typeface="Times New Roman"/>
                <a:cs typeface="Times New Roman"/>
              </a:rPr>
              <a:t>explaining every aspect of  </a:t>
            </a:r>
            <a:r>
              <a:rPr dirty="0" sz="2000" spc="-20">
                <a:solidFill>
                  <a:srgbClr val="0033CC"/>
                </a:solidFill>
                <a:latin typeface="Times New Roman"/>
                <a:cs typeface="Times New Roman"/>
              </a:rPr>
              <a:t>Teradata </a:t>
            </a:r>
            <a:r>
              <a:rPr dirty="0" sz="2000">
                <a:solidFill>
                  <a:srgbClr val="0033CC"/>
                </a:solidFill>
                <a:latin typeface="Times New Roman"/>
                <a:cs typeface="Times New Roman"/>
              </a:rPr>
              <a:t>in easy to </a:t>
            </a:r>
            <a:r>
              <a:rPr dirty="0" sz="2000" spc="-5">
                <a:solidFill>
                  <a:srgbClr val="0033CC"/>
                </a:solidFill>
                <a:latin typeface="Times New Roman"/>
                <a:cs typeface="Times New Roman"/>
              </a:rPr>
              <a:t>understand terms. </a:t>
            </a:r>
            <a:r>
              <a:rPr dirty="0" sz="2000">
                <a:solidFill>
                  <a:srgbClr val="0033CC"/>
                </a:solidFill>
                <a:latin typeface="Times New Roman"/>
                <a:cs typeface="Times New Roman"/>
              </a:rPr>
              <a:t>Then </a:t>
            </a:r>
            <a:r>
              <a:rPr dirty="0" sz="2000" spc="-5">
                <a:solidFill>
                  <a:srgbClr val="0033CC"/>
                </a:solidFill>
                <a:latin typeface="Times New Roman"/>
                <a:cs typeface="Times New Roman"/>
              </a:rPr>
              <a:t>imagine </a:t>
            </a:r>
            <a:r>
              <a:rPr dirty="0" sz="2000">
                <a:solidFill>
                  <a:srgbClr val="0033CC"/>
                </a:solidFill>
                <a:latin typeface="Times New Roman"/>
                <a:cs typeface="Times New Roman"/>
              </a:rPr>
              <a:t>every single SQL </a:t>
            </a:r>
            <a:r>
              <a:rPr dirty="0" sz="2000" spc="-5">
                <a:solidFill>
                  <a:srgbClr val="0033CC"/>
                </a:solidFill>
                <a:latin typeface="Times New Roman"/>
                <a:cs typeface="Times New Roman"/>
              </a:rPr>
              <a:t>command </a:t>
            </a:r>
            <a:r>
              <a:rPr dirty="0" sz="2000">
                <a:solidFill>
                  <a:srgbClr val="0033CC"/>
                </a:solidFill>
                <a:latin typeface="Times New Roman"/>
                <a:cs typeface="Times New Roman"/>
              </a:rPr>
              <a:t>at  your fingertips </a:t>
            </a:r>
            <a:r>
              <a:rPr dirty="0" sz="2000" spc="-5">
                <a:solidFill>
                  <a:srgbClr val="0033CC"/>
                </a:solidFill>
                <a:latin typeface="Times New Roman"/>
                <a:cs typeface="Times New Roman"/>
              </a:rPr>
              <a:t>filled </a:t>
            </a:r>
            <a:r>
              <a:rPr dirty="0" sz="2000">
                <a:solidFill>
                  <a:srgbClr val="0033CC"/>
                </a:solidFill>
                <a:latin typeface="Times New Roman"/>
                <a:cs typeface="Times New Roman"/>
              </a:rPr>
              <a:t>with </a:t>
            </a:r>
            <a:r>
              <a:rPr dirty="0" sz="2000" spc="-5">
                <a:solidFill>
                  <a:srgbClr val="0033CC"/>
                </a:solidFill>
                <a:latin typeface="Times New Roman"/>
                <a:cs typeface="Times New Roman"/>
              </a:rPr>
              <a:t>tips </a:t>
            </a:r>
            <a:r>
              <a:rPr dirty="0" sz="2000">
                <a:solidFill>
                  <a:srgbClr val="0033CC"/>
                </a:solidFill>
                <a:latin typeface="Times New Roman"/>
                <a:cs typeface="Times New Roman"/>
              </a:rPr>
              <a:t>and </a:t>
            </a:r>
            <a:r>
              <a:rPr dirty="0" sz="2000" spc="-5">
                <a:solidFill>
                  <a:srgbClr val="0033CC"/>
                </a:solidFill>
                <a:latin typeface="Times New Roman"/>
                <a:cs typeface="Times New Roman"/>
              </a:rPr>
              <a:t>tricks </a:t>
            </a:r>
            <a:r>
              <a:rPr dirty="0" sz="2000">
                <a:solidFill>
                  <a:srgbClr val="0033CC"/>
                </a:solidFill>
                <a:latin typeface="Times New Roman"/>
                <a:cs typeface="Times New Roman"/>
              </a:rPr>
              <a:t>for </a:t>
            </a:r>
            <a:r>
              <a:rPr dirty="0" sz="2000" spc="-5">
                <a:solidFill>
                  <a:srgbClr val="0033CC"/>
                </a:solidFill>
                <a:latin typeface="Times New Roman"/>
                <a:cs typeface="Times New Roman"/>
              </a:rPr>
              <a:t>performance </a:t>
            </a:r>
            <a:r>
              <a:rPr dirty="0" sz="2000">
                <a:solidFill>
                  <a:srgbClr val="0033CC"/>
                </a:solidFill>
                <a:latin typeface="Times New Roman"/>
                <a:cs typeface="Times New Roman"/>
              </a:rPr>
              <a:t>tuning. I think this book will  be </a:t>
            </a:r>
            <a:r>
              <a:rPr dirty="0" sz="2000" spc="-5">
                <a:solidFill>
                  <a:srgbClr val="0033CC"/>
                </a:solidFill>
                <a:latin typeface="Times New Roman"/>
                <a:cs typeface="Times New Roman"/>
              </a:rPr>
              <a:t>the </a:t>
            </a:r>
            <a:r>
              <a:rPr dirty="0" sz="2000">
                <a:solidFill>
                  <a:srgbClr val="0033CC"/>
                </a:solidFill>
                <a:latin typeface="Times New Roman"/>
                <a:cs typeface="Times New Roman"/>
              </a:rPr>
              <a:t>only book you ever need on</a:t>
            </a:r>
            <a:r>
              <a:rPr dirty="0" sz="2000" spc="-13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0033CC"/>
                </a:solidFill>
                <a:latin typeface="Times New Roman"/>
                <a:cs typeface="Times New Roman"/>
              </a:rPr>
              <a:t>Teradata.</a:t>
            </a:r>
            <a:endParaRPr sz="2000">
              <a:latin typeface="Times New Roman"/>
              <a:cs typeface="Times New Roman"/>
            </a:endParaRPr>
          </a:p>
          <a:p>
            <a:pPr algn="ctr" marL="2667635" marR="2656205">
              <a:lnSpc>
                <a:spcPct val="100000"/>
              </a:lnSpc>
              <a:spcBef>
                <a:spcPts val="1800"/>
              </a:spcBef>
            </a:pPr>
            <a:r>
              <a:rPr dirty="0" sz="2000">
                <a:solidFill>
                  <a:srgbClr val="0033CC"/>
                </a:solidFill>
                <a:latin typeface="Times New Roman"/>
                <a:cs typeface="Times New Roman"/>
              </a:rPr>
              <a:t>Here are three </a:t>
            </a:r>
            <a:r>
              <a:rPr dirty="0" sz="2000" spc="-5">
                <a:solidFill>
                  <a:srgbClr val="0033CC"/>
                </a:solidFill>
                <a:latin typeface="Times New Roman"/>
                <a:cs typeface="Times New Roman"/>
              </a:rPr>
              <a:t>sample </a:t>
            </a:r>
            <a:r>
              <a:rPr dirty="0" sz="2000">
                <a:solidFill>
                  <a:srgbClr val="0033CC"/>
                </a:solidFill>
                <a:latin typeface="Times New Roman"/>
                <a:cs typeface="Times New Roman"/>
              </a:rPr>
              <a:t>chapters</a:t>
            </a:r>
            <a:r>
              <a:rPr dirty="0" sz="2000" spc="-12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0033CC"/>
                </a:solidFill>
                <a:latin typeface="Times New Roman"/>
                <a:cs typeface="Times New Roman"/>
              </a:rPr>
              <a:t>on:  </a:t>
            </a:r>
            <a:r>
              <a:rPr dirty="0" sz="2000" spc="-20">
                <a:solidFill>
                  <a:srgbClr val="0033CC"/>
                </a:solidFill>
                <a:latin typeface="Times New Roman"/>
                <a:cs typeface="Times New Roman"/>
              </a:rPr>
              <a:t>Teradata</a:t>
            </a:r>
            <a:r>
              <a:rPr dirty="0" sz="2000" spc="-3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33CC"/>
                </a:solidFill>
                <a:latin typeface="Times New Roman"/>
                <a:cs typeface="Times New Roman"/>
              </a:rPr>
              <a:t>Space</a:t>
            </a:r>
            <a:endParaRPr sz="2000">
              <a:latin typeface="Times New Roman"/>
              <a:cs typeface="Times New Roman"/>
            </a:endParaRPr>
          </a:p>
          <a:p>
            <a:pPr algn="ctr" marL="3138805" marR="3128645">
              <a:lnSpc>
                <a:spcPct val="100000"/>
              </a:lnSpc>
            </a:pPr>
            <a:r>
              <a:rPr dirty="0" sz="2000">
                <a:solidFill>
                  <a:srgbClr val="0033CC"/>
                </a:solidFill>
                <a:latin typeface="Times New Roman"/>
                <a:cs typeface="Times New Roman"/>
              </a:rPr>
              <a:t>OLAP Ordered</a:t>
            </a:r>
            <a:r>
              <a:rPr dirty="0" sz="2000" spc="-26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33CC"/>
                </a:solidFill>
                <a:latin typeface="Times New Roman"/>
                <a:cs typeface="Times New Roman"/>
              </a:rPr>
              <a:t>Analytics  </a:t>
            </a:r>
            <a:r>
              <a:rPr dirty="0" sz="2000">
                <a:solidFill>
                  <a:srgbClr val="0033CC"/>
                </a:solidFill>
                <a:latin typeface="Times New Roman"/>
                <a:cs typeface="Times New Roman"/>
              </a:rPr>
              <a:t>Date</a:t>
            </a:r>
            <a:r>
              <a:rPr dirty="0" sz="2000" spc="-25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33CC"/>
                </a:solidFill>
                <a:latin typeface="Times New Roman"/>
                <a:cs typeface="Times New Roman"/>
              </a:rPr>
              <a:t>Functions</a:t>
            </a:r>
            <a:endParaRPr sz="2000">
              <a:latin typeface="Times New Roman"/>
              <a:cs typeface="Times New Roman"/>
            </a:endParaRPr>
          </a:p>
          <a:p>
            <a:pPr algn="ctr" marR="450215">
              <a:lnSpc>
                <a:spcPct val="100000"/>
              </a:lnSpc>
              <a:spcBef>
                <a:spcPts val="1800"/>
              </a:spcBef>
            </a:pP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  <a:hlinkClick r:id="rId33"/>
              </a:rPr>
              <a:t>Leslie.Nolander@CoffingDW.com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643884" y="5682996"/>
            <a:ext cx="1854708" cy="53644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4713" y="23317"/>
            <a:ext cx="53517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What is </a:t>
            </a:r>
            <a:r>
              <a:rPr dirty="0"/>
              <a:t>the Purpose </a:t>
            </a:r>
            <a:r>
              <a:rPr dirty="0" spc="-5"/>
              <a:t>of </a:t>
            </a:r>
            <a:r>
              <a:rPr dirty="0"/>
              <a:t>Spool</a:t>
            </a:r>
            <a:r>
              <a:rPr dirty="0" spc="-90"/>
              <a:t> </a:t>
            </a:r>
            <a:r>
              <a:rPr dirty="0" spc="-5"/>
              <a:t>Limits?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20700" y="1435100"/>
            <a:ext cx="2387600" cy="787400"/>
            <a:chOff x="520700" y="1435100"/>
            <a:chExt cx="2387600" cy="787400"/>
          </a:xfrm>
        </p:grpSpPr>
        <p:sp>
          <p:nvSpPr>
            <p:cNvPr id="4" name="object 4"/>
            <p:cNvSpPr/>
            <p:nvPr/>
          </p:nvSpPr>
          <p:spPr>
            <a:xfrm>
              <a:off x="720775" y="1666875"/>
              <a:ext cx="84086" cy="1539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98500" y="1584325"/>
              <a:ext cx="120650" cy="41275"/>
            </a:xfrm>
            <a:custGeom>
              <a:avLst/>
              <a:gdLst/>
              <a:ahLst/>
              <a:cxnLst/>
              <a:rect l="l" t="t" r="r" b="b"/>
              <a:pathLst>
                <a:path w="120650" h="41275">
                  <a:moveTo>
                    <a:pt x="59321" y="0"/>
                  </a:moveTo>
                  <a:lnTo>
                    <a:pt x="19037" y="14097"/>
                  </a:lnTo>
                  <a:lnTo>
                    <a:pt x="0" y="41275"/>
                  </a:lnTo>
                  <a:lnTo>
                    <a:pt x="9004" y="36702"/>
                  </a:lnTo>
                  <a:lnTo>
                    <a:pt x="20993" y="31750"/>
                  </a:lnTo>
                  <a:lnTo>
                    <a:pt x="59842" y="22351"/>
                  </a:lnTo>
                  <a:lnTo>
                    <a:pt x="69875" y="21844"/>
                  </a:lnTo>
                  <a:lnTo>
                    <a:pt x="80060" y="22225"/>
                  </a:lnTo>
                  <a:lnTo>
                    <a:pt x="120650" y="36195"/>
                  </a:lnTo>
                  <a:lnTo>
                    <a:pt x="119062" y="32512"/>
                  </a:lnTo>
                  <a:lnTo>
                    <a:pt x="86918" y="5207"/>
                  </a:lnTo>
                  <a:lnTo>
                    <a:pt x="64084" y="126"/>
                  </a:lnTo>
                  <a:lnTo>
                    <a:pt x="59321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39775" y="1681225"/>
              <a:ext cx="40005" cy="65405"/>
            </a:xfrm>
            <a:custGeom>
              <a:avLst/>
              <a:gdLst/>
              <a:ahLst/>
              <a:cxnLst/>
              <a:rect l="l" t="t" r="r" b="b"/>
              <a:pathLst>
                <a:path w="40004" h="65405">
                  <a:moveTo>
                    <a:pt x="18834" y="0"/>
                  </a:moveTo>
                  <a:lnTo>
                    <a:pt x="0" y="30607"/>
                  </a:lnTo>
                  <a:lnTo>
                    <a:pt x="0" y="34036"/>
                  </a:lnTo>
                  <a:lnTo>
                    <a:pt x="20853" y="65024"/>
                  </a:lnTo>
                  <a:lnTo>
                    <a:pt x="21882" y="64897"/>
                  </a:lnTo>
                  <a:lnTo>
                    <a:pt x="39687" y="32258"/>
                  </a:lnTo>
                  <a:lnTo>
                    <a:pt x="39484" y="27432"/>
                  </a:lnTo>
                  <a:lnTo>
                    <a:pt x="188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46150" y="1667002"/>
              <a:ext cx="85674" cy="1539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33450" y="1584325"/>
              <a:ext cx="120650" cy="41275"/>
            </a:xfrm>
            <a:custGeom>
              <a:avLst/>
              <a:gdLst/>
              <a:ahLst/>
              <a:cxnLst/>
              <a:rect l="l" t="t" r="r" b="b"/>
              <a:pathLst>
                <a:path w="120650" h="41275">
                  <a:moveTo>
                    <a:pt x="61328" y="0"/>
                  </a:moveTo>
                  <a:lnTo>
                    <a:pt x="21551" y="11175"/>
                  </a:lnTo>
                  <a:lnTo>
                    <a:pt x="0" y="36195"/>
                  </a:lnTo>
                  <a:lnTo>
                    <a:pt x="4864" y="33147"/>
                  </a:lnTo>
                  <a:lnTo>
                    <a:pt x="9829" y="30479"/>
                  </a:lnTo>
                  <a:lnTo>
                    <a:pt x="50774" y="21844"/>
                  </a:lnTo>
                  <a:lnTo>
                    <a:pt x="60807" y="22351"/>
                  </a:lnTo>
                  <a:lnTo>
                    <a:pt x="99656" y="31750"/>
                  </a:lnTo>
                  <a:lnTo>
                    <a:pt x="120650" y="41275"/>
                  </a:lnTo>
                  <a:lnTo>
                    <a:pt x="118198" y="35687"/>
                  </a:lnTo>
                  <a:lnTo>
                    <a:pt x="89115" y="6096"/>
                  </a:lnTo>
                  <a:lnTo>
                    <a:pt x="66027" y="253"/>
                  </a:lnTo>
                  <a:lnTo>
                    <a:pt x="61328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69962" y="1681225"/>
              <a:ext cx="40005" cy="65405"/>
            </a:xfrm>
            <a:custGeom>
              <a:avLst/>
              <a:gdLst/>
              <a:ahLst/>
              <a:cxnLst/>
              <a:rect l="l" t="t" r="r" b="b"/>
              <a:pathLst>
                <a:path w="40005" h="65405">
                  <a:moveTo>
                    <a:pt x="18618" y="0"/>
                  </a:moveTo>
                  <a:lnTo>
                    <a:pt x="0" y="30607"/>
                  </a:lnTo>
                  <a:lnTo>
                    <a:pt x="0" y="34036"/>
                  </a:lnTo>
                  <a:lnTo>
                    <a:pt x="20612" y="65024"/>
                  </a:lnTo>
                  <a:lnTo>
                    <a:pt x="21678" y="64897"/>
                  </a:lnTo>
                  <a:lnTo>
                    <a:pt x="39687" y="32258"/>
                  </a:lnTo>
                  <a:lnTo>
                    <a:pt x="39230" y="25781"/>
                  </a:lnTo>
                  <a:lnTo>
                    <a:pt x="186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85800" y="1889125"/>
              <a:ext cx="379730" cy="147955"/>
            </a:xfrm>
            <a:custGeom>
              <a:avLst/>
              <a:gdLst/>
              <a:ahLst/>
              <a:cxnLst/>
              <a:rect l="l" t="t" r="r" b="b"/>
              <a:pathLst>
                <a:path w="379730" h="147955">
                  <a:moveTo>
                    <a:pt x="379412" y="0"/>
                  </a:moveTo>
                  <a:lnTo>
                    <a:pt x="348526" y="37084"/>
                  </a:lnTo>
                  <a:lnTo>
                    <a:pt x="312712" y="62357"/>
                  </a:lnTo>
                  <a:lnTo>
                    <a:pt x="270395" y="80010"/>
                  </a:lnTo>
                  <a:lnTo>
                    <a:pt x="227622" y="88900"/>
                  </a:lnTo>
                  <a:lnTo>
                    <a:pt x="189915" y="91186"/>
                  </a:lnTo>
                  <a:lnTo>
                    <a:pt x="176745" y="90932"/>
                  </a:lnTo>
                  <a:lnTo>
                    <a:pt x="129616" y="85216"/>
                  </a:lnTo>
                  <a:lnTo>
                    <a:pt x="82321" y="70103"/>
                  </a:lnTo>
                  <a:lnTo>
                    <a:pt x="46926" y="49911"/>
                  </a:lnTo>
                  <a:lnTo>
                    <a:pt x="15112" y="21209"/>
                  </a:lnTo>
                  <a:lnTo>
                    <a:pt x="0" y="0"/>
                  </a:lnTo>
                  <a:lnTo>
                    <a:pt x="254" y="7620"/>
                  </a:lnTo>
                  <a:lnTo>
                    <a:pt x="11531" y="50800"/>
                  </a:lnTo>
                  <a:lnTo>
                    <a:pt x="37706" y="88391"/>
                  </a:lnTo>
                  <a:lnTo>
                    <a:pt x="69113" y="113919"/>
                  </a:lnTo>
                  <a:lnTo>
                    <a:pt x="107581" y="133096"/>
                  </a:lnTo>
                  <a:lnTo>
                    <a:pt x="151637" y="144652"/>
                  </a:lnTo>
                  <a:lnTo>
                    <a:pt x="189915" y="147700"/>
                  </a:lnTo>
                  <a:lnTo>
                    <a:pt x="199644" y="147447"/>
                  </a:lnTo>
                  <a:lnTo>
                    <a:pt x="246316" y="140970"/>
                  </a:lnTo>
                  <a:lnTo>
                    <a:pt x="288226" y="126237"/>
                  </a:lnTo>
                  <a:lnTo>
                    <a:pt x="323977" y="104394"/>
                  </a:lnTo>
                  <a:lnTo>
                    <a:pt x="352005" y="76580"/>
                  </a:lnTo>
                  <a:lnTo>
                    <a:pt x="373468" y="36957"/>
                  </a:lnTo>
                  <a:lnTo>
                    <a:pt x="379158" y="7620"/>
                  </a:lnTo>
                  <a:lnTo>
                    <a:pt x="379412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33400" y="1447800"/>
              <a:ext cx="685800" cy="762000"/>
            </a:xfrm>
            <a:custGeom>
              <a:avLst/>
              <a:gdLst/>
              <a:ahLst/>
              <a:cxnLst/>
              <a:rect l="l" t="t" r="r" b="b"/>
              <a:pathLst>
                <a:path w="685800" h="762000">
                  <a:moveTo>
                    <a:pt x="0" y="381000"/>
                  </a:moveTo>
                  <a:lnTo>
                    <a:pt x="3130" y="329296"/>
                  </a:lnTo>
                  <a:lnTo>
                    <a:pt x="12248" y="279708"/>
                  </a:lnTo>
                  <a:lnTo>
                    <a:pt x="26946" y="232689"/>
                  </a:lnTo>
                  <a:lnTo>
                    <a:pt x="46815" y="188693"/>
                  </a:lnTo>
                  <a:lnTo>
                    <a:pt x="71446" y="148174"/>
                  </a:lnTo>
                  <a:lnTo>
                    <a:pt x="100431" y="111585"/>
                  </a:lnTo>
                  <a:lnTo>
                    <a:pt x="133362" y="79380"/>
                  </a:lnTo>
                  <a:lnTo>
                    <a:pt x="169830" y="52013"/>
                  </a:lnTo>
                  <a:lnTo>
                    <a:pt x="209426" y="29938"/>
                  </a:lnTo>
                  <a:lnTo>
                    <a:pt x="251742" y="13608"/>
                  </a:lnTo>
                  <a:lnTo>
                    <a:pt x="296369" y="3477"/>
                  </a:lnTo>
                  <a:lnTo>
                    <a:pt x="342900" y="0"/>
                  </a:lnTo>
                  <a:lnTo>
                    <a:pt x="389430" y="3477"/>
                  </a:lnTo>
                  <a:lnTo>
                    <a:pt x="434057" y="13608"/>
                  </a:lnTo>
                  <a:lnTo>
                    <a:pt x="476373" y="29938"/>
                  </a:lnTo>
                  <a:lnTo>
                    <a:pt x="515969" y="52013"/>
                  </a:lnTo>
                  <a:lnTo>
                    <a:pt x="552437" y="79380"/>
                  </a:lnTo>
                  <a:lnTo>
                    <a:pt x="585368" y="111585"/>
                  </a:lnTo>
                  <a:lnTo>
                    <a:pt x="614353" y="148174"/>
                  </a:lnTo>
                  <a:lnTo>
                    <a:pt x="638984" y="188693"/>
                  </a:lnTo>
                  <a:lnTo>
                    <a:pt x="658853" y="232689"/>
                  </a:lnTo>
                  <a:lnTo>
                    <a:pt x="673551" y="279708"/>
                  </a:lnTo>
                  <a:lnTo>
                    <a:pt x="682669" y="329296"/>
                  </a:lnTo>
                  <a:lnTo>
                    <a:pt x="685800" y="381000"/>
                  </a:lnTo>
                  <a:lnTo>
                    <a:pt x="682669" y="432703"/>
                  </a:lnTo>
                  <a:lnTo>
                    <a:pt x="673551" y="482291"/>
                  </a:lnTo>
                  <a:lnTo>
                    <a:pt x="658853" y="529310"/>
                  </a:lnTo>
                  <a:lnTo>
                    <a:pt x="638984" y="573306"/>
                  </a:lnTo>
                  <a:lnTo>
                    <a:pt x="614353" y="613825"/>
                  </a:lnTo>
                  <a:lnTo>
                    <a:pt x="585368" y="650414"/>
                  </a:lnTo>
                  <a:lnTo>
                    <a:pt x="552437" y="682619"/>
                  </a:lnTo>
                  <a:lnTo>
                    <a:pt x="515969" y="709986"/>
                  </a:lnTo>
                  <a:lnTo>
                    <a:pt x="476373" y="732061"/>
                  </a:lnTo>
                  <a:lnTo>
                    <a:pt x="434057" y="748391"/>
                  </a:lnTo>
                  <a:lnTo>
                    <a:pt x="389430" y="758522"/>
                  </a:lnTo>
                  <a:lnTo>
                    <a:pt x="342900" y="762000"/>
                  </a:lnTo>
                  <a:lnTo>
                    <a:pt x="296369" y="758522"/>
                  </a:lnTo>
                  <a:lnTo>
                    <a:pt x="251742" y="748391"/>
                  </a:lnTo>
                  <a:lnTo>
                    <a:pt x="209426" y="732061"/>
                  </a:lnTo>
                  <a:lnTo>
                    <a:pt x="169830" y="709986"/>
                  </a:lnTo>
                  <a:lnTo>
                    <a:pt x="133362" y="682619"/>
                  </a:lnTo>
                  <a:lnTo>
                    <a:pt x="100431" y="650414"/>
                  </a:lnTo>
                  <a:lnTo>
                    <a:pt x="71446" y="613825"/>
                  </a:lnTo>
                  <a:lnTo>
                    <a:pt x="46815" y="573306"/>
                  </a:lnTo>
                  <a:lnTo>
                    <a:pt x="26946" y="529310"/>
                  </a:lnTo>
                  <a:lnTo>
                    <a:pt x="12248" y="482291"/>
                  </a:lnTo>
                  <a:lnTo>
                    <a:pt x="3130" y="432703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558925" y="1667002"/>
              <a:ext cx="84200" cy="15379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536700" y="1584325"/>
              <a:ext cx="120650" cy="41275"/>
            </a:xfrm>
            <a:custGeom>
              <a:avLst/>
              <a:gdLst/>
              <a:ahLst/>
              <a:cxnLst/>
              <a:rect l="l" t="t" r="r" b="b"/>
              <a:pathLst>
                <a:path w="120650" h="41275">
                  <a:moveTo>
                    <a:pt x="59309" y="0"/>
                  </a:moveTo>
                  <a:lnTo>
                    <a:pt x="19050" y="14097"/>
                  </a:lnTo>
                  <a:lnTo>
                    <a:pt x="0" y="41275"/>
                  </a:lnTo>
                  <a:lnTo>
                    <a:pt x="4699" y="38735"/>
                  </a:lnTo>
                  <a:lnTo>
                    <a:pt x="17653" y="33020"/>
                  </a:lnTo>
                  <a:lnTo>
                    <a:pt x="54863" y="22987"/>
                  </a:lnTo>
                  <a:lnTo>
                    <a:pt x="69850" y="21844"/>
                  </a:lnTo>
                  <a:lnTo>
                    <a:pt x="80009" y="22225"/>
                  </a:lnTo>
                  <a:lnTo>
                    <a:pt x="120650" y="36195"/>
                  </a:lnTo>
                  <a:lnTo>
                    <a:pt x="119125" y="32512"/>
                  </a:lnTo>
                  <a:lnTo>
                    <a:pt x="82550" y="3683"/>
                  </a:lnTo>
                  <a:lnTo>
                    <a:pt x="64134" y="126"/>
                  </a:lnTo>
                  <a:lnTo>
                    <a:pt x="59309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577975" y="1681225"/>
              <a:ext cx="40005" cy="65405"/>
            </a:xfrm>
            <a:custGeom>
              <a:avLst/>
              <a:gdLst/>
              <a:ahLst/>
              <a:cxnLst/>
              <a:rect l="l" t="t" r="r" b="b"/>
              <a:pathLst>
                <a:path w="40005" h="65405">
                  <a:moveTo>
                    <a:pt x="18796" y="0"/>
                  </a:moveTo>
                  <a:lnTo>
                    <a:pt x="0" y="30607"/>
                  </a:lnTo>
                  <a:lnTo>
                    <a:pt x="0" y="34036"/>
                  </a:lnTo>
                  <a:lnTo>
                    <a:pt x="20828" y="65024"/>
                  </a:lnTo>
                  <a:lnTo>
                    <a:pt x="23875" y="64388"/>
                  </a:lnTo>
                  <a:lnTo>
                    <a:pt x="39750" y="32258"/>
                  </a:lnTo>
                  <a:lnTo>
                    <a:pt x="39496" y="27432"/>
                  </a:lnTo>
                  <a:lnTo>
                    <a:pt x="187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784350" y="1666875"/>
              <a:ext cx="85725" cy="1539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771650" y="1584325"/>
              <a:ext cx="120650" cy="41275"/>
            </a:xfrm>
            <a:custGeom>
              <a:avLst/>
              <a:gdLst/>
              <a:ahLst/>
              <a:cxnLst/>
              <a:rect l="l" t="t" r="r" b="b"/>
              <a:pathLst>
                <a:path w="120650" h="41275">
                  <a:moveTo>
                    <a:pt x="61341" y="0"/>
                  </a:moveTo>
                  <a:lnTo>
                    <a:pt x="21589" y="11175"/>
                  </a:lnTo>
                  <a:lnTo>
                    <a:pt x="0" y="36195"/>
                  </a:lnTo>
                  <a:lnTo>
                    <a:pt x="4825" y="33147"/>
                  </a:lnTo>
                  <a:lnTo>
                    <a:pt x="9779" y="30479"/>
                  </a:lnTo>
                  <a:lnTo>
                    <a:pt x="50800" y="21844"/>
                  </a:lnTo>
                  <a:lnTo>
                    <a:pt x="60832" y="22351"/>
                  </a:lnTo>
                  <a:lnTo>
                    <a:pt x="102997" y="33020"/>
                  </a:lnTo>
                  <a:lnTo>
                    <a:pt x="120650" y="41275"/>
                  </a:lnTo>
                  <a:lnTo>
                    <a:pt x="118237" y="35687"/>
                  </a:lnTo>
                  <a:lnTo>
                    <a:pt x="89154" y="6096"/>
                  </a:lnTo>
                  <a:lnTo>
                    <a:pt x="66039" y="253"/>
                  </a:lnTo>
                  <a:lnTo>
                    <a:pt x="61341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808225" y="1681225"/>
              <a:ext cx="40005" cy="65405"/>
            </a:xfrm>
            <a:custGeom>
              <a:avLst/>
              <a:gdLst/>
              <a:ahLst/>
              <a:cxnLst/>
              <a:rect l="l" t="t" r="r" b="b"/>
              <a:pathLst>
                <a:path w="40005" h="65405">
                  <a:moveTo>
                    <a:pt x="18542" y="0"/>
                  </a:moveTo>
                  <a:lnTo>
                    <a:pt x="0" y="28956"/>
                  </a:lnTo>
                  <a:lnTo>
                    <a:pt x="0" y="35687"/>
                  </a:lnTo>
                  <a:lnTo>
                    <a:pt x="20574" y="65024"/>
                  </a:lnTo>
                  <a:lnTo>
                    <a:pt x="21590" y="64897"/>
                  </a:lnTo>
                  <a:lnTo>
                    <a:pt x="38607" y="42037"/>
                  </a:lnTo>
                  <a:lnTo>
                    <a:pt x="38988" y="40512"/>
                  </a:lnTo>
                  <a:lnTo>
                    <a:pt x="39497" y="35687"/>
                  </a:lnTo>
                  <a:lnTo>
                    <a:pt x="39624" y="32258"/>
                  </a:lnTo>
                  <a:lnTo>
                    <a:pt x="39369" y="27432"/>
                  </a:lnTo>
                  <a:lnTo>
                    <a:pt x="21590" y="126"/>
                  </a:lnTo>
                  <a:lnTo>
                    <a:pt x="185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524000" y="1889125"/>
              <a:ext cx="379730" cy="147955"/>
            </a:xfrm>
            <a:custGeom>
              <a:avLst/>
              <a:gdLst/>
              <a:ahLst/>
              <a:cxnLst/>
              <a:rect l="l" t="t" r="r" b="b"/>
              <a:pathLst>
                <a:path w="379730" h="147955">
                  <a:moveTo>
                    <a:pt x="379475" y="0"/>
                  </a:moveTo>
                  <a:lnTo>
                    <a:pt x="353060" y="32892"/>
                  </a:lnTo>
                  <a:lnTo>
                    <a:pt x="312674" y="62357"/>
                  </a:lnTo>
                  <a:lnTo>
                    <a:pt x="270382" y="80010"/>
                  </a:lnTo>
                  <a:lnTo>
                    <a:pt x="227583" y="88900"/>
                  </a:lnTo>
                  <a:lnTo>
                    <a:pt x="189864" y="91186"/>
                  </a:lnTo>
                  <a:lnTo>
                    <a:pt x="176783" y="90932"/>
                  </a:lnTo>
                  <a:lnTo>
                    <a:pt x="129667" y="85216"/>
                  </a:lnTo>
                  <a:lnTo>
                    <a:pt x="82296" y="70103"/>
                  </a:lnTo>
                  <a:lnTo>
                    <a:pt x="41147" y="45592"/>
                  </a:lnTo>
                  <a:lnTo>
                    <a:pt x="7112" y="11175"/>
                  </a:lnTo>
                  <a:lnTo>
                    <a:pt x="0" y="0"/>
                  </a:lnTo>
                  <a:lnTo>
                    <a:pt x="253" y="7620"/>
                  </a:lnTo>
                  <a:lnTo>
                    <a:pt x="11556" y="50800"/>
                  </a:lnTo>
                  <a:lnTo>
                    <a:pt x="37718" y="88391"/>
                  </a:lnTo>
                  <a:lnTo>
                    <a:pt x="69087" y="113919"/>
                  </a:lnTo>
                  <a:lnTo>
                    <a:pt x="107568" y="133096"/>
                  </a:lnTo>
                  <a:lnTo>
                    <a:pt x="151637" y="144652"/>
                  </a:lnTo>
                  <a:lnTo>
                    <a:pt x="189864" y="147700"/>
                  </a:lnTo>
                  <a:lnTo>
                    <a:pt x="199644" y="147447"/>
                  </a:lnTo>
                  <a:lnTo>
                    <a:pt x="255143" y="138684"/>
                  </a:lnTo>
                  <a:lnTo>
                    <a:pt x="295910" y="122427"/>
                  </a:lnTo>
                  <a:lnTo>
                    <a:pt x="330326" y="99187"/>
                  </a:lnTo>
                  <a:lnTo>
                    <a:pt x="356616" y="70358"/>
                  </a:lnTo>
                  <a:lnTo>
                    <a:pt x="375538" y="29717"/>
                  </a:lnTo>
                  <a:lnTo>
                    <a:pt x="379094" y="7620"/>
                  </a:lnTo>
                  <a:lnTo>
                    <a:pt x="379475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371600" y="1447800"/>
              <a:ext cx="685800" cy="762000"/>
            </a:xfrm>
            <a:custGeom>
              <a:avLst/>
              <a:gdLst/>
              <a:ahLst/>
              <a:cxnLst/>
              <a:rect l="l" t="t" r="r" b="b"/>
              <a:pathLst>
                <a:path w="685800" h="762000">
                  <a:moveTo>
                    <a:pt x="0" y="381000"/>
                  </a:moveTo>
                  <a:lnTo>
                    <a:pt x="3130" y="329296"/>
                  </a:lnTo>
                  <a:lnTo>
                    <a:pt x="12250" y="279708"/>
                  </a:lnTo>
                  <a:lnTo>
                    <a:pt x="26949" y="232689"/>
                  </a:lnTo>
                  <a:lnTo>
                    <a:pt x="46820" y="188693"/>
                  </a:lnTo>
                  <a:lnTo>
                    <a:pt x="71454" y="148174"/>
                  </a:lnTo>
                  <a:lnTo>
                    <a:pt x="100441" y="111585"/>
                  </a:lnTo>
                  <a:lnTo>
                    <a:pt x="133373" y="79380"/>
                  </a:lnTo>
                  <a:lnTo>
                    <a:pt x="169841" y="52013"/>
                  </a:lnTo>
                  <a:lnTo>
                    <a:pt x="209436" y="29938"/>
                  </a:lnTo>
                  <a:lnTo>
                    <a:pt x="251751" y="13608"/>
                  </a:lnTo>
                  <a:lnTo>
                    <a:pt x="296375" y="3477"/>
                  </a:lnTo>
                  <a:lnTo>
                    <a:pt x="342900" y="0"/>
                  </a:lnTo>
                  <a:lnTo>
                    <a:pt x="389424" y="3477"/>
                  </a:lnTo>
                  <a:lnTo>
                    <a:pt x="434048" y="13608"/>
                  </a:lnTo>
                  <a:lnTo>
                    <a:pt x="476363" y="29938"/>
                  </a:lnTo>
                  <a:lnTo>
                    <a:pt x="515958" y="52013"/>
                  </a:lnTo>
                  <a:lnTo>
                    <a:pt x="552426" y="79380"/>
                  </a:lnTo>
                  <a:lnTo>
                    <a:pt x="585358" y="111585"/>
                  </a:lnTo>
                  <a:lnTo>
                    <a:pt x="614345" y="148174"/>
                  </a:lnTo>
                  <a:lnTo>
                    <a:pt x="638979" y="188693"/>
                  </a:lnTo>
                  <a:lnTo>
                    <a:pt x="658850" y="232689"/>
                  </a:lnTo>
                  <a:lnTo>
                    <a:pt x="673549" y="279708"/>
                  </a:lnTo>
                  <a:lnTo>
                    <a:pt x="682669" y="329296"/>
                  </a:lnTo>
                  <a:lnTo>
                    <a:pt x="685800" y="381000"/>
                  </a:lnTo>
                  <a:lnTo>
                    <a:pt x="682669" y="432703"/>
                  </a:lnTo>
                  <a:lnTo>
                    <a:pt x="673549" y="482291"/>
                  </a:lnTo>
                  <a:lnTo>
                    <a:pt x="658850" y="529310"/>
                  </a:lnTo>
                  <a:lnTo>
                    <a:pt x="638979" y="573306"/>
                  </a:lnTo>
                  <a:lnTo>
                    <a:pt x="614345" y="613825"/>
                  </a:lnTo>
                  <a:lnTo>
                    <a:pt x="585358" y="650414"/>
                  </a:lnTo>
                  <a:lnTo>
                    <a:pt x="552426" y="682619"/>
                  </a:lnTo>
                  <a:lnTo>
                    <a:pt x="515958" y="709986"/>
                  </a:lnTo>
                  <a:lnTo>
                    <a:pt x="476363" y="732061"/>
                  </a:lnTo>
                  <a:lnTo>
                    <a:pt x="434048" y="748391"/>
                  </a:lnTo>
                  <a:lnTo>
                    <a:pt x="389424" y="758522"/>
                  </a:lnTo>
                  <a:lnTo>
                    <a:pt x="342900" y="762000"/>
                  </a:lnTo>
                  <a:lnTo>
                    <a:pt x="296375" y="758522"/>
                  </a:lnTo>
                  <a:lnTo>
                    <a:pt x="251751" y="748391"/>
                  </a:lnTo>
                  <a:lnTo>
                    <a:pt x="209436" y="732061"/>
                  </a:lnTo>
                  <a:lnTo>
                    <a:pt x="169841" y="709986"/>
                  </a:lnTo>
                  <a:lnTo>
                    <a:pt x="133373" y="682619"/>
                  </a:lnTo>
                  <a:lnTo>
                    <a:pt x="100441" y="650414"/>
                  </a:lnTo>
                  <a:lnTo>
                    <a:pt x="71454" y="613825"/>
                  </a:lnTo>
                  <a:lnTo>
                    <a:pt x="46820" y="573306"/>
                  </a:lnTo>
                  <a:lnTo>
                    <a:pt x="26949" y="529310"/>
                  </a:lnTo>
                  <a:lnTo>
                    <a:pt x="12250" y="482291"/>
                  </a:lnTo>
                  <a:lnTo>
                    <a:pt x="3130" y="432703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397125" y="1667002"/>
              <a:ext cx="84200" cy="15379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374900" y="1584325"/>
              <a:ext cx="120650" cy="41275"/>
            </a:xfrm>
            <a:custGeom>
              <a:avLst/>
              <a:gdLst/>
              <a:ahLst/>
              <a:cxnLst/>
              <a:rect l="l" t="t" r="r" b="b"/>
              <a:pathLst>
                <a:path w="120650" h="41275">
                  <a:moveTo>
                    <a:pt x="59308" y="0"/>
                  </a:moveTo>
                  <a:lnTo>
                    <a:pt x="19050" y="14097"/>
                  </a:lnTo>
                  <a:lnTo>
                    <a:pt x="0" y="41275"/>
                  </a:lnTo>
                  <a:lnTo>
                    <a:pt x="4699" y="38735"/>
                  </a:lnTo>
                  <a:lnTo>
                    <a:pt x="17652" y="33020"/>
                  </a:lnTo>
                  <a:lnTo>
                    <a:pt x="54863" y="22987"/>
                  </a:lnTo>
                  <a:lnTo>
                    <a:pt x="69850" y="21844"/>
                  </a:lnTo>
                  <a:lnTo>
                    <a:pt x="80010" y="22225"/>
                  </a:lnTo>
                  <a:lnTo>
                    <a:pt x="120650" y="36195"/>
                  </a:lnTo>
                  <a:lnTo>
                    <a:pt x="119125" y="32512"/>
                  </a:lnTo>
                  <a:lnTo>
                    <a:pt x="82550" y="3683"/>
                  </a:lnTo>
                  <a:lnTo>
                    <a:pt x="64135" y="126"/>
                  </a:lnTo>
                  <a:lnTo>
                    <a:pt x="59308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416175" y="1681225"/>
              <a:ext cx="40005" cy="65405"/>
            </a:xfrm>
            <a:custGeom>
              <a:avLst/>
              <a:gdLst/>
              <a:ahLst/>
              <a:cxnLst/>
              <a:rect l="l" t="t" r="r" b="b"/>
              <a:pathLst>
                <a:path w="40005" h="65405">
                  <a:moveTo>
                    <a:pt x="18795" y="0"/>
                  </a:moveTo>
                  <a:lnTo>
                    <a:pt x="0" y="30607"/>
                  </a:lnTo>
                  <a:lnTo>
                    <a:pt x="0" y="34036"/>
                  </a:lnTo>
                  <a:lnTo>
                    <a:pt x="20827" y="65024"/>
                  </a:lnTo>
                  <a:lnTo>
                    <a:pt x="23875" y="64388"/>
                  </a:lnTo>
                  <a:lnTo>
                    <a:pt x="39750" y="32258"/>
                  </a:lnTo>
                  <a:lnTo>
                    <a:pt x="39497" y="27432"/>
                  </a:lnTo>
                  <a:lnTo>
                    <a:pt x="187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622550" y="1666875"/>
              <a:ext cx="85725" cy="1539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609850" y="1584325"/>
              <a:ext cx="120650" cy="41275"/>
            </a:xfrm>
            <a:custGeom>
              <a:avLst/>
              <a:gdLst/>
              <a:ahLst/>
              <a:cxnLst/>
              <a:rect l="l" t="t" r="r" b="b"/>
              <a:pathLst>
                <a:path w="120650" h="41275">
                  <a:moveTo>
                    <a:pt x="61341" y="0"/>
                  </a:moveTo>
                  <a:lnTo>
                    <a:pt x="21589" y="11175"/>
                  </a:lnTo>
                  <a:lnTo>
                    <a:pt x="0" y="36195"/>
                  </a:lnTo>
                  <a:lnTo>
                    <a:pt x="4825" y="33147"/>
                  </a:lnTo>
                  <a:lnTo>
                    <a:pt x="9779" y="30479"/>
                  </a:lnTo>
                  <a:lnTo>
                    <a:pt x="50800" y="21844"/>
                  </a:lnTo>
                  <a:lnTo>
                    <a:pt x="60832" y="22351"/>
                  </a:lnTo>
                  <a:lnTo>
                    <a:pt x="102997" y="33020"/>
                  </a:lnTo>
                  <a:lnTo>
                    <a:pt x="120650" y="41275"/>
                  </a:lnTo>
                  <a:lnTo>
                    <a:pt x="118237" y="35687"/>
                  </a:lnTo>
                  <a:lnTo>
                    <a:pt x="89154" y="6096"/>
                  </a:lnTo>
                  <a:lnTo>
                    <a:pt x="66039" y="253"/>
                  </a:lnTo>
                  <a:lnTo>
                    <a:pt x="61341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646426" y="1681225"/>
              <a:ext cx="40005" cy="65405"/>
            </a:xfrm>
            <a:custGeom>
              <a:avLst/>
              <a:gdLst/>
              <a:ahLst/>
              <a:cxnLst/>
              <a:rect l="l" t="t" r="r" b="b"/>
              <a:pathLst>
                <a:path w="40005" h="65405">
                  <a:moveTo>
                    <a:pt x="18542" y="0"/>
                  </a:moveTo>
                  <a:lnTo>
                    <a:pt x="0" y="28956"/>
                  </a:lnTo>
                  <a:lnTo>
                    <a:pt x="0" y="35687"/>
                  </a:lnTo>
                  <a:lnTo>
                    <a:pt x="20574" y="65024"/>
                  </a:lnTo>
                  <a:lnTo>
                    <a:pt x="21590" y="64897"/>
                  </a:lnTo>
                  <a:lnTo>
                    <a:pt x="38607" y="42037"/>
                  </a:lnTo>
                  <a:lnTo>
                    <a:pt x="38988" y="40512"/>
                  </a:lnTo>
                  <a:lnTo>
                    <a:pt x="39497" y="35687"/>
                  </a:lnTo>
                  <a:lnTo>
                    <a:pt x="39624" y="32258"/>
                  </a:lnTo>
                  <a:lnTo>
                    <a:pt x="39369" y="27432"/>
                  </a:lnTo>
                  <a:lnTo>
                    <a:pt x="21590" y="126"/>
                  </a:lnTo>
                  <a:lnTo>
                    <a:pt x="185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362200" y="1889125"/>
              <a:ext cx="379730" cy="147955"/>
            </a:xfrm>
            <a:custGeom>
              <a:avLst/>
              <a:gdLst/>
              <a:ahLst/>
              <a:cxnLst/>
              <a:rect l="l" t="t" r="r" b="b"/>
              <a:pathLst>
                <a:path w="379730" h="147955">
                  <a:moveTo>
                    <a:pt x="379475" y="0"/>
                  </a:moveTo>
                  <a:lnTo>
                    <a:pt x="353060" y="32892"/>
                  </a:lnTo>
                  <a:lnTo>
                    <a:pt x="312674" y="62357"/>
                  </a:lnTo>
                  <a:lnTo>
                    <a:pt x="270382" y="80010"/>
                  </a:lnTo>
                  <a:lnTo>
                    <a:pt x="227583" y="88900"/>
                  </a:lnTo>
                  <a:lnTo>
                    <a:pt x="189864" y="91186"/>
                  </a:lnTo>
                  <a:lnTo>
                    <a:pt x="176783" y="90932"/>
                  </a:lnTo>
                  <a:lnTo>
                    <a:pt x="129667" y="85216"/>
                  </a:lnTo>
                  <a:lnTo>
                    <a:pt x="82295" y="70103"/>
                  </a:lnTo>
                  <a:lnTo>
                    <a:pt x="41148" y="45592"/>
                  </a:lnTo>
                  <a:lnTo>
                    <a:pt x="7112" y="11175"/>
                  </a:lnTo>
                  <a:lnTo>
                    <a:pt x="0" y="0"/>
                  </a:lnTo>
                  <a:lnTo>
                    <a:pt x="254" y="7620"/>
                  </a:lnTo>
                  <a:lnTo>
                    <a:pt x="11556" y="50800"/>
                  </a:lnTo>
                  <a:lnTo>
                    <a:pt x="37718" y="88391"/>
                  </a:lnTo>
                  <a:lnTo>
                    <a:pt x="69087" y="113919"/>
                  </a:lnTo>
                  <a:lnTo>
                    <a:pt x="107568" y="133096"/>
                  </a:lnTo>
                  <a:lnTo>
                    <a:pt x="151637" y="144652"/>
                  </a:lnTo>
                  <a:lnTo>
                    <a:pt x="189864" y="147700"/>
                  </a:lnTo>
                  <a:lnTo>
                    <a:pt x="199644" y="147447"/>
                  </a:lnTo>
                  <a:lnTo>
                    <a:pt x="255143" y="138684"/>
                  </a:lnTo>
                  <a:lnTo>
                    <a:pt x="295910" y="122427"/>
                  </a:lnTo>
                  <a:lnTo>
                    <a:pt x="330326" y="99187"/>
                  </a:lnTo>
                  <a:lnTo>
                    <a:pt x="356616" y="70358"/>
                  </a:lnTo>
                  <a:lnTo>
                    <a:pt x="375538" y="29717"/>
                  </a:lnTo>
                  <a:lnTo>
                    <a:pt x="379094" y="7620"/>
                  </a:lnTo>
                  <a:lnTo>
                    <a:pt x="379475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209800" y="1447800"/>
              <a:ext cx="685800" cy="762000"/>
            </a:xfrm>
            <a:custGeom>
              <a:avLst/>
              <a:gdLst/>
              <a:ahLst/>
              <a:cxnLst/>
              <a:rect l="l" t="t" r="r" b="b"/>
              <a:pathLst>
                <a:path w="685800" h="762000">
                  <a:moveTo>
                    <a:pt x="0" y="381000"/>
                  </a:moveTo>
                  <a:lnTo>
                    <a:pt x="3130" y="329296"/>
                  </a:lnTo>
                  <a:lnTo>
                    <a:pt x="12250" y="279708"/>
                  </a:lnTo>
                  <a:lnTo>
                    <a:pt x="26949" y="232689"/>
                  </a:lnTo>
                  <a:lnTo>
                    <a:pt x="46820" y="188693"/>
                  </a:lnTo>
                  <a:lnTo>
                    <a:pt x="71454" y="148174"/>
                  </a:lnTo>
                  <a:lnTo>
                    <a:pt x="100441" y="111585"/>
                  </a:lnTo>
                  <a:lnTo>
                    <a:pt x="133373" y="79380"/>
                  </a:lnTo>
                  <a:lnTo>
                    <a:pt x="169841" y="52013"/>
                  </a:lnTo>
                  <a:lnTo>
                    <a:pt x="209436" y="29938"/>
                  </a:lnTo>
                  <a:lnTo>
                    <a:pt x="251751" y="13608"/>
                  </a:lnTo>
                  <a:lnTo>
                    <a:pt x="296375" y="3477"/>
                  </a:lnTo>
                  <a:lnTo>
                    <a:pt x="342900" y="0"/>
                  </a:lnTo>
                  <a:lnTo>
                    <a:pt x="389424" y="3477"/>
                  </a:lnTo>
                  <a:lnTo>
                    <a:pt x="434048" y="13608"/>
                  </a:lnTo>
                  <a:lnTo>
                    <a:pt x="476363" y="29938"/>
                  </a:lnTo>
                  <a:lnTo>
                    <a:pt x="515958" y="52013"/>
                  </a:lnTo>
                  <a:lnTo>
                    <a:pt x="552426" y="79380"/>
                  </a:lnTo>
                  <a:lnTo>
                    <a:pt x="585358" y="111585"/>
                  </a:lnTo>
                  <a:lnTo>
                    <a:pt x="614345" y="148174"/>
                  </a:lnTo>
                  <a:lnTo>
                    <a:pt x="638979" y="188693"/>
                  </a:lnTo>
                  <a:lnTo>
                    <a:pt x="658850" y="232689"/>
                  </a:lnTo>
                  <a:lnTo>
                    <a:pt x="673549" y="279708"/>
                  </a:lnTo>
                  <a:lnTo>
                    <a:pt x="682669" y="329296"/>
                  </a:lnTo>
                  <a:lnTo>
                    <a:pt x="685800" y="381000"/>
                  </a:lnTo>
                  <a:lnTo>
                    <a:pt x="682669" y="432703"/>
                  </a:lnTo>
                  <a:lnTo>
                    <a:pt x="673549" y="482291"/>
                  </a:lnTo>
                  <a:lnTo>
                    <a:pt x="658850" y="529310"/>
                  </a:lnTo>
                  <a:lnTo>
                    <a:pt x="638979" y="573306"/>
                  </a:lnTo>
                  <a:lnTo>
                    <a:pt x="614345" y="613825"/>
                  </a:lnTo>
                  <a:lnTo>
                    <a:pt x="585358" y="650414"/>
                  </a:lnTo>
                  <a:lnTo>
                    <a:pt x="552426" y="682619"/>
                  </a:lnTo>
                  <a:lnTo>
                    <a:pt x="515958" y="709986"/>
                  </a:lnTo>
                  <a:lnTo>
                    <a:pt x="476363" y="732061"/>
                  </a:lnTo>
                  <a:lnTo>
                    <a:pt x="434048" y="748391"/>
                  </a:lnTo>
                  <a:lnTo>
                    <a:pt x="389424" y="758522"/>
                  </a:lnTo>
                  <a:lnTo>
                    <a:pt x="342900" y="762000"/>
                  </a:lnTo>
                  <a:lnTo>
                    <a:pt x="296375" y="758522"/>
                  </a:lnTo>
                  <a:lnTo>
                    <a:pt x="251751" y="748391"/>
                  </a:lnTo>
                  <a:lnTo>
                    <a:pt x="209436" y="732061"/>
                  </a:lnTo>
                  <a:lnTo>
                    <a:pt x="169841" y="709986"/>
                  </a:lnTo>
                  <a:lnTo>
                    <a:pt x="133373" y="682619"/>
                  </a:lnTo>
                  <a:lnTo>
                    <a:pt x="100441" y="650414"/>
                  </a:lnTo>
                  <a:lnTo>
                    <a:pt x="71454" y="613825"/>
                  </a:lnTo>
                  <a:lnTo>
                    <a:pt x="46820" y="573306"/>
                  </a:lnTo>
                  <a:lnTo>
                    <a:pt x="26949" y="529310"/>
                  </a:lnTo>
                  <a:lnTo>
                    <a:pt x="12250" y="482291"/>
                  </a:lnTo>
                  <a:lnTo>
                    <a:pt x="3130" y="432703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457200" y="685800"/>
            <a:ext cx="2590800" cy="1600200"/>
          </a:xfrm>
          <a:prstGeom prst="rect">
            <a:avLst/>
          </a:prstGeom>
          <a:ln w="25400">
            <a:solidFill>
              <a:srgbClr val="0000FF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marL="629920" marR="621665" indent="133985">
              <a:lnSpc>
                <a:spcPct val="100000"/>
              </a:lnSpc>
              <a:spcBef>
                <a:spcPts val="295"/>
              </a:spcBef>
            </a:pPr>
            <a:r>
              <a:rPr dirty="0" sz="2000">
                <a:latin typeface="Times New Roman"/>
                <a:cs typeface="Times New Roman"/>
              </a:rPr>
              <a:t>Marketing 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10 </a:t>
            </a:r>
            <a:r>
              <a:rPr dirty="0" sz="2000">
                <a:latin typeface="Times New Roman"/>
                <a:cs typeface="Times New Roman"/>
              </a:rPr>
              <a:t>GB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Spool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340100" y="1435100"/>
            <a:ext cx="2387600" cy="787400"/>
            <a:chOff x="3340100" y="1435100"/>
            <a:chExt cx="2387600" cy="787400"/>
          </a:xfrm>
        </p:grpSpPr>
        <p:sp>
          <p:nvSpPr>
            <p:cNvPr id="30" name="object 30"/>
            <p:cNvSpPr/>
            <p:nvPr/>
          </p:nvSpPr>
          <p:spPr>
            <a:xfrm>
              <a:off x="3540125" y="1667002"/>
              <a:ext cx="84200" cy="15379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517900" y="1584325"/>
              <a:ext cx="120650" cy="41275"/>
            </a:xfrm>
            <a:custGeom>
              <a:avLst/>
              <a:gdLst/>
              <a:ahLst/>
              <a:cxnLst/>
              <a:rect l="l" t="t" r="r" b="b"/>
              <a:pathLst>
                <a:path w="120650" h="41275">
                  <a:moveTo>
                    <a:pt x="59309" y="0"/>
                  </a:moveTo>
                  <a:lnTo>
                    <a:pt x="19050" y="14097"/>
                  </a:lnTo>
                  <a:lnTo>
                    <a:pt x="0" y="41275"/>
                  </a:lnTo>
                  <a:lnTo>
                    <a:pt x="4699" y="38735"/>
                  </a:lnTo>
                  <a:lnTo>
                    <a:pt x="17652" y="33020"/>
                  </a:lnTo>
                  <a:lnTo>
                    <a:pt x="54863" y="22987"/>
                  </a:lnTo>
                  <a:lnTo>
                    <a:pt x="69850" y="21844"/>
                  </a:lnTo>
                  <a:lnTo>
                    <a:pt x="80010" y="22225"/>
                  </a:lnTo>
                  <a:lnTo>
                    <a:pt x="120650" y="36195"/>
                  </a:lnTo>
                  <a:lnTo>
                    <a:pt x="119125" y="32512"/>
                  </a:lnTo>
                  <a:lnTo>
                    <a:pt x="82550" y="3683"/>
                  </a:lnTo>
                  <a:lnTo>
                    <a:pt x="64135" y="126"/>
                  </a:lnTo>
                  <a:lnTo>
                    <a:pt x="59309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559175" y="1681225"/>
              <a:ext cx="40005" cy="65405"/>
            </a:xfrm>
            <a:custGeom>
              <a:avLst/>
              <a:gdLst/>
              <a:ahLst/>
              <a:cxnLst/>
              <a:rect l="l" t="t" r="r" b="b"/>
              <a:pathLst>
                <a:path w="40004" h="65405">
                  <a:moveTo>
                    <a:pt x="18796" y="0"/>
                  </a:moveTo>
                  <a:lnTo>
                    <a:pt x="0" y="30607"/>
                  </a:lnTo>
                  <a:lnTo>
                    <a:pt x="0" y="34036"/>
                  </a:lnTo>
                  <a:lnTo>
                    <a:pt x="20827" y="65024"/>
                  </a:lnTo>
                  <a:lnTo>
                    <a:pt x="23875" y="64388"/>
                  </a:lnTo>
                  <a:lnTo>
                    <a:pt x="39750" y="32258"/>
                  </a:lnTo>
                  <a:lnTo>
                    <a:pt x="39497" y="27432"/>
                  </a:lnTo>
                  <a:lnTo>
                    <a:pt x="187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765550" y="1666875"/>
              <a:ext cx="85725" cy="1539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752850" y="1584325"/>
              <a:ext cx="120650" cy="41275"/>
            </a:xfrm>
            <a:custGeom>
              <a:avLst/>
              <a:gdLst/>
              <a:ahLst/>
              <a:cxnLst/>
              <a:rect l="l" t="t" r="r" b="b"/>
              <a:pathLst>
                <a:path w="120650" h="41275">
                  <a:moveTo>
                    <a:pt x="61340" y="0"/>
                  </a:moveTo>
                  <a:lnTo>
                    <a:pt x="21589" y="11175"/>
                  </a:lnTo>
                  <a:lnTo>
                    <a:pt x="0" y="36195"/>
                  </a:lnTo>
                  <a:lnTo>
                    <a:pt x="4825" y="33147"/>
                  </a:lnTo>
                  <a:lnTo>
                    <a:pt x="9778" y="30479"/>
                  </a:lnTo>
                  <a:lnTo>
                    <a:pt x="50800" y="21844"/>
                  </a:lnTo>
                  <a:lnTo>
                    <a:pt x="60833" y="22351"/>
                  </a:lnTo>
                  <a:lnTo>
                    <a:pt x="102997" y="33020"/>
                  </a:lnTo>
                  <a:lnTo>
                    <a:pt x="120650" y="41275"/>
                  </a:lnTo>
                  <a:lnTo>
                    <a:pt x="118237" y="35687"/>
                  </a:lnTo>
                  <a:lnTo>
                    <a:pt x="89153" y="6096"/>
                  </a:lnTo>
                  <a:lnTo>
                    <a:pt x="66039" y="253"/>
                  </a:lnTo>
                  <a:lnTo>
                    <a:pt x="61340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789426" y="1681225"/>
              <a:ext cx="40005" cy="65405"/>
            </a:xfrm>
            <a:custGeom>
              <a:avLst/>
              <a:gdLst/>
              <a:ahLst/>
              <a:cxnLst/>
              <a:rect l="l" t="t" r="r" b="b"/>
              <a:pathLst>
                <a:path w="40004" h="65405">
                  <a:moveTo>
                    <a:pt x="18541" y="0"/>
                  </a:moveTo>
                  <a:lnTo>
                    <a:pt x="0" y="28956"/>
                  </a:lnTo>
                  <a:lnTo>
                    <a:pt x="0" y="35687"/>
                  </a:lnTo>
                  <a:lnTo>
                    <a:pt x="20574" y="65024"/>
                  </a:lnTo>
                  <a:lnTo>
                    <a:pt x="21589" y="64897"/>
                  </a:lnTo>
                  <a:lnTo>
                    <a:pt x="38608" y="42037"/>
                  </a:lnTo>
                  <a:lnTo>
                    <a:pt x="38988" y="40512"/>
                  </a:lnTo>
                  <a:lnTo>
                    <a:pt x="39497" y="35687"/>
                  </a:lnTo>
                  <a:lnTo>
                    <a:pt x="39624" y="32258"/>
                  </a:lnTo>
                  <a:lnTo>
                    <a:pt x="39370" y="27432"/>
                  </a:lnTo>
                  <a:lnTo>
                    <a:pt x="21589" y="126"/>
                  </a:lnTo>
                  <a:lnTo>
                    <a:pt x="185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3505200" y="1889125"/>
              <a:ext cx="379730" cy="147955"/>
            </a:xfrm>
            <a:custGeom>
              <a:avLst/>
              <a:gdLst/>
              <a:ahLst/>
              <a:cxnLst/>
              <a:rect l="l" t="t" r="r" b="b"/>
              <a:pathLst>
                <a:path w="379729" h="147955">
                  <a:moveTo>
                    <a:pt x="379475" y="0"/>
                  </a:moveTo>
                  <a:lnTo>
                    <a:pt x="353060" y="32892"/>
                  </a:lnTo>
                  <a:lnTo>
                    <a:pt x="312674" y="62357"/>
                  </a:lnTo>
                  <a:lnTo>
                    <a:pt x="270383" y="80010"/>
                  </a:lnTo>
                  <a:lnTo>
                    <a:pt x="227584" y="88900"/>
                  </a:lnTo>
                  <a:lnTo>
                    <a:pt x="189864" y="91186"/>
                  </a:lnTo>
                  <a:lnTo>
                    <a:pt x="176784" y="90932"/>
                  </a:lnTo>
                  <a:lnTo>
                    <a:pt x="129666" y="85216"/>
                  </a:lnTo>
                  <a:lnTo>
                    <a:pt x="82296" y="70103"/>
                  </a:lnTo>
                  <a:lnTo>
                    <a:pt x="41148" y="45592"/>
                  </a:lnTo>
                  <a:lnTo>
                    <a:pt x="7112" y="11175"/>
                  </a:lnTo>
                  <a:lnTo>
                    <a:pt x="0" y="0"/>
                  </a:lnTo>
                  <a:lnTo>
                    <a:pt x="253" y="7620"/>
                  </a:lnTo>
                  <a:lnTo>
                    <a:pt x="11557" y="50800"/>
                  </a:lnTo>
                  <a:lnTo>
                    <a:pt x="37719" y="88391"/>
                  </a:lnTo>
                  <a:lnTo>
                    <a:pt x="69087" y="113919"/>
                  </a:lnTo>
                  <a:lnTo>
                    <a:pt x="107569" y="133096"/>
                  </a:lnTo>
                  <a:lnTo>
                    <a:pt x="151637" y="144652"/>
                  </a:lnTo>
                  <a:lnTo>
                    <a:pt x="189864" y="147700"/>
                  </a:lnTo>
                  <a:lnTo>
                    <a:pt x="199644" y="147447"/>
                  </a:lnTo>
                  <a:lnTo>
                    <a:pt x="255142" y="138684"/>
                  </a:lnTo>
                  <a:lnTo>
                    <a:pt x="295910" y="122427"/>
                  </a:lnTo>
                  <a:lnTo>
                    <a:pt x="330326" y="99187"/>
                  </a:lnTo>
                  <a:lnTo>
                    <a:pt x="356615" y="70358"/>
                  </a:lnTo>
                  <a:lnTo>
                    <a:pt x="375538" y="29717"/>
                  </a:lnTo>
                  <a:lnTo>
                    <a:pt x="379095" y="7620"/>
                  </a:lnTo>
                  <a:lnTo>
                    <a:pt x="379475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352800" y="1447800"/>
              <a:ext cx="685800" cy="762000"/>
            </a:xfrm>
            <a:custGeom>
              <a:avLst/>
              <a:gdLst/>
              <a:ahLst/>
              <a:cxnLst/>
              <a:rect l="l" t="t" r="r" b="b"/>
              <a:pathLst>
                <a:path w="685800" h="762000">
                  <a:moveTo>
                    <a:pt x="0" y="381000"/>
                  </a:moveTo>
                  <a:lnTo>
                    <a:pt x="3130" y="329296"/>
                  </a:lnTo>
                  <a:lnTo>
                    <a:pt x="12250" y="279708"/>
                  </a:lnTo>
                  <a:lnTo>
                    <a:pt x="26949" y="232689"/>
                  </a:lnTo>
                  <a:lnTo>
                    <a:pt x="46820" y="188693"/>
                  </a:lnTo>
                  <a:lnTo>
                    <a:pt x="71454" y="148174"/>
                  </a:lnTo>
                  <a:lnTo>
                    <a:pt x="100441" y="111585"/>
                  </a:lnTo>
                  <a:lnTo>
                    <a:pt x="133373" y="79380"/>
                  </a:lnTo>
                  <a:lnTo>
                    <a:pt x="169841" y="52013"/>
                  </a:lnTo>
                  <a:lnTo>
                    <a:pt x="209436" y="29938"/>
                  </a:lnTo>
                  <a:lnTo>
                    <a:pt x="251751" y="13608"/>
                  </a:lnTo>
                  <a:lnTo>
                    <a:pt x="296375" y="3477"/>
                  </a:lnTo>
                  <a:lnTo>
                    <a:pt x="342900" y="0"/>
                  </a:lnTo>
                  <a:lnTo>
                    <a:pt x="389424" y="3477"/>
                  </a:lnTo>
                  <a:lnTo>
                    <a:pt x="434048" y="13608"/>
                  </a:lnTo>
                  <a:lnTo>
                    <a:pt x="476363" y="29938"/>
                  </a:lnTo>
                  <a:lnTo>
                    <a:pt x="515958" y="52013"/>
                  </a:lnTo>
                  <a:lnTo>
                    <a:pt x="552426" y="79380"/>
                  </a:lnTo>
                  <a:lnTo>
                    <a:pt x="585358" y="111585"/>
                  </a:lnTo>
                  <a:lnTo>
                    <a:pt x="614345" y="148174"/>
                  </a:lnTo>
                  <a:lnTo>
                    <a:pt x="638979" y="188693"/>
                  </a:lnTo>
                  <a:lnTo>
                    <a:pt x="658850" y="232689"/>
                  </a:lnTo>
                  <a:lnTo>
                    <a:pt x="673549" y="279708"/>
                  </a:lnTo>
                  <a:lnTo>
                    <a:pt x="682669" y="329296"/>
                  </a:lnTo>
                  <a:lnTo>
                    <a:pt x="685800" y="381000"/>
                  </a:lnTo>
                  <a:lnTo>
                    <a:pt x="682669" y="432703"/>
                  </a:lnTo>
                  <a:lnTo>
                    <a:pt x="673549" y="482291"/>
                  </a:lnTo>
                  <a:lnTo>
                    <a:pt x="658850" y="529310"/>
                  </a:lnTo>
                  <a:lnTo>
                    <a:pt x="638979" y="573306"/>
                  </a:lnTo>
                  <a:lnTo>
                    <a:pt x="614345" y="613825"/>
                  </a:lnTo>
                  <a:lnTo>
                    <a:pt x="585358" y="650414"/>
                  </a:lnTo>
                  <a:lnTo>
                    <a:pt x="552426" y="682619"/>
                  </a:lnTo>
                  <a:lnTo>
                    <a:pt x="515958" y="709986"/>
                  </a:lnTo>
                  <a:lnTo>
                    <a:pt x="476363" y="732061"/>
                  </a:lnTo>
                  <a:lnTo>
                    <a:pt x="434048" y="748391"/>
                  </a:lnTo>
                  <a:lnTo>
                    <a:pt x="389424" y="758522"/>
                  </a:lnTo>
                  <a:lnTo>
                    <a:pt x="342900" y="762000"/>
                  </a:lnTo>
                  <a:lnTo>
                    <a:pt x="296375" y="758522"/>
                  </a:lnTo>
                  <a:lnTo>
                    <a:pt x="251751" y="748391"/>
                  </a:lnTo>
                  <a:lnTo>
                    <a:pt x="209436" y="732061"/>
                  </a:lnTo>
                  <a:lnTo>
                    <a:pt x="169841" y="709986"/>
                  </a:lnTo>
                  <a:lnTo>
                    <a:pt x="133373" y="682619"/>
                  </a:lnTo>
                  <a:lnTo>
                    <a:pt x="100441" y="650414"/>
                  </a:lnTo>
                  <a:lnTo>
                    <a:pt x="71454" y="613825"/>
                  </a:lnTo>
                  <a:lnTo>
                    <a:pt x="46820" y="573306"/>
                  </a:lnTo>
                  <a:lnTo>
                    <a:pt x="26949" y="529310"/>
                  </a:lnTo>
                  <a:lnTo>
                    <a:pt x="12250" y="482291"/>
                  </a:lnTo>
                  <a:lnTo>
                    <a:pt x="3130" y="432703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378325" y="1667002"/>
              <a:ext cx="84200" cy="15379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4356100" y="1584325"/>
              <a:ext cx="120650" cy="41275"/>
            </a:xfrm>
            <a:custGeom>
              <a:avLst/>
              <a:gdLst/>
              <a:ahLst/>
              <a:cxnLst/>
              <a:rect l="l" t="t" r="r" b="b"/>
              <a:pathLst>
                <a:path w="120650" h="41275">
                  <a:moveTo>
                    <a:pt x="59309" y="0"/>
                  </a:moveTo>
                  <a:lnTo>
                    <a:pt x="19050" y="14097"/>
                  </a:lnTo>
                  <a:lnTo>
                    <a:pt x="0" y="41275"/>
                  </a:lnTo>
                  <a:lnTo>
                    <a:pt x="4699" y="38735"/>
                  </a:lnTo>
                  <a:lnTo>
                    <a:pt x="17652" y="33020"/>
                  </a:lnTo>
                  <a:lnTo>
                    <a:pt x="54863" y="22987"/>
                  </a:lnTo>
                  <a:lnTo>
                    <a:pt x="69850" y="21844"/>
                  </a:lnTo>
                  <a:lnTo>
                    <a:pt x="80010" y="22225"/>
                  </a:lnTo>
                  <a:lnTo>
                    <a:pt x="120650" y="36195"/>
                  </a:lnTo>
                  <a:lnTo>
                    <a:pt x="119125" y="32512"/>
                  </a:lnTo>
                  <a:lnTo>
                    <a:pt x="82550" y="3683"/>
                  </a:lnTo>
                  <a:lnTo>
                    <a:pt x="64135" y="126"/>
                  </a:lnTo>
                  <a:lnTo>
                    <a:pt x="59309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4397375" y="1681225"/>
              <a:ext cx="40005" cy="65405"/>
            </a:xfrm>
            <a:custGeom>
              <a:avLst/>
              <a:gdLst/>
              <a:ahLst/>
              <a:cxnLst/>
              <a:rect l="l" t="t" r="r" b="b"/>
              <a:pathLst>
                <a:path w="40004" h="65405">
                  <a:moveTo>
                    <a:pt x="18796" y="0"/>
                  </a:moveTo>
                  <a:lnTo>
                    <a:pt x="0" y="30607"/>
                  </a:lnTo>
                  <a:lnTo>
                    <a:pt x="0" y="34036"/>
                  </a:lnTo>
                  <a:lnTo>
                    <a:pt x="20827" y="65024"/>
                  </a:lnTo>
                  <a:lnTo>
                    <a:pt x="23875" y="64388"/>
                  </a:lnTo>
                  <a:lnTo>
                    <a:pt x="39750" y="32258"/>
                  </a:lnTo>
                  <a:lnTo>
                    <a:pt x="39497" y="27432"/>
                  </a:lnTo>
                  <a:lnTo>
                    <a:pt x="187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603750" y="1666875"/>
              <a:ext cx="85725" cy="1539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591050" y="1584325"/>
              <a:ext cx="120650" cy="41275"/>
            </a:xfrm>
            <a:custGeom>
              <a:avLst/>
              <a:gdLst/>
              <a:ahLst/>
              <a:cxnLst/>
              <a:rect l="l" t="t" r="r" b="b"/>
              <a:pathLst>
                <a:path w="120650" h="41275">
                  <a:moveTo>
                    <a:pt x="61340" y="0"/>
                  </a:moveTo>
                  <a:lnTo>
                    <a:pt x="21589" y="11175"/>
                  </a:lnTo>
                  <a:lnTo>
                    <a:pt x="0" y="36195"/>
                  </a:lnTo>
                  <a:lnTo>
                    <a:pt x="4825" y="33147"/>
                  </a:lnTo>
                  <a:lnTo>
                    <a:pt x="9778" y="30479"/>
                  </a:lnTo>
                  <a:lnTo>
                    <a:pt x="50800" y="21844"/>
                  </a:lnTo>
                  <a:lnTo>
                    <a:pt x="60833" y="22351"/>
                  </a:lnTo>
                  <a:lnTo>
                    <a:pt x="102997" y="33020"/>
                  </a:lnTo>
                  <a:lnTo>
                    <a:pt x="120650" y="41275"/>
                  </a:lnTo>
                  <a:lnTo>
                    <a:pt x="118237" y="35687"/>
                  </a:lnTo>
                  <a:lnTo>
                    <a:pt x="89153" y="6096"/>
                  </a:lnTo>
                  <a:lnTo>
                    <a:pt x="66039" y="253"/>
                  </a:lnTo>
                  <a:lnTo>
                    <a:pt x="61340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627625" y="1681225"/>
              <a:ext cx="40005" cy="65405"/>
            </a:xfrm>
            <a:custGeom>
              <a:avLst/>
              <a:gdLst/>
              <a:ahLst/>
              <a:cxnLst/>
              <a:rect l="l" t="t" r="r" b="b"/>
              <a:pathLst>
                <a:path w="40004" h="65405">
                  <a:moveTo>
                    <a:pt x="18541" y="0"/>
                  </a:moveTo>
                  <a:lnTo>
                    <a:pt x="0" y="28956"/>
                  </a:lnTo>
                  <a:lnTo>
                    <a:pt x="0" y="35687"/>
                  </a:lnTo>
                  <a:lnTo>
                    <a:pt x="20574" y="65024"/>
                  </a:lnTo>
                  <a:lnTo>
                    <a:pt x="21589" y="64897"/>
                  </a:lnTo>
                  <a:lnTo>
                    <a:pt x="38608" y="42037"/>
                  </a:lnTo>
                  <a:lnTo>
                    <a:pt x="38988" y="40512"/>
                  </a:lnTo>
                  <a:lnTo>
                    <a:pt x="39497" y="35687"/>
                  </a:lnTo>
                  <a:lnTo>
                    <a:pt x="39624" y="32258"/>
                  </a:lnTo>
                  <a:lnTo>
                    <a:pt x="39370" y="27432"/>
                  </a:lnTo>
                  <a:lnTo>
                    <a:pt x="21589" y="126"/>
                  </a:lnTo>
                  <a:lnTo>
                    <a:pt x="185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343400" y="1889125"/>
              <a:ext cx="379730" cy="147955"/>
            </a:xfrm>
            <a:custGeom>
              <a:avLst/>
              <a:gdLst/>
              <a:ahLst/>
              <a:cxnLst/>
              <a:rect l="l" t="t" r="r" b="b"/>
              <a:pathLst>
                <a:path w="379729" h="147955">
                  <a:moveTo>
                    <a:pt x="379475" y="0"/>
                  </a:moveTo>
                  <a:lnTo>
                    <a:pt x="353060" y="32892"/>
                  </a:lnTo>
                  <a:lnTo>
                    <a:pt x="312674" y="62357"/>
                  </a:lnTo>
                  <a:lnTo>
                    <a:pt x="270383" y="80010"/>
                  </a:lnTo>
                  <a:lnTo>
                    <a:pt x="227584" y="88900"/>
                  </a:lnTo>
                  <a:lnTo>
                    <a:pt x="189864" y="91186"/>
                  </a:lnTo>
                  <a:lnTo>
                    <a:pt x="176784" y="90932"/>
                  </a:lnTo>
                  <a:lnTo>
                    <a:pt x="129666" y="85216"/>
                  </a:lnTo>
                  <a:lnTo>
                    <a:pt x="82296" y="70103"/>
                  </a:lnTo>
                  <a:lnTo>
                    <a:pt x="41148" y="45592"/>
                  </a:lnTo>
                  <a:lnTo>
                    <a:pt x="7112" y="11175"/>
                  </a:lnTo>
                  <a:lnTo>
                    <a:pt x="0" y="0"/>
                  </a:lnTo>
                  <a:lnTo>
                    <a:pt x="253" y="7620"/>
                  </a:lnTo>
                  <a:lnTo>
                    <a:pt x="11557" y="50800"/>
                  </a:lnTo>
                  <a:lnTo>
                    <a:pt x="37719" y="88391"/>
                  </a:lnTo>
                  <a:lnTo>
                    <a:pt x="69087" y="113919"/>
                  </a:lnTo>
                  <a:lnTo>
                    <a:pt x="107569" y="133096"/>
                  </a:lnTo>
                  <a:lnTo>
                    <a:pt x="151637" y="144652"/>
                  </a:lnTo>
                  <a:lnTo>
                    <a:pt x="189864" y="147700"/>
                  </a:lnTo>
                  <a:lnTo>
                    <a:pt x="199644" y="147447"/>
                  </a:lnTo>
                  <a:lnTo>
                    <a:pt x="255142" y="138684"/>
                  </a:lnTo>
                  <a:lnTo>
                    <a:pt x="295910" y="122427"/>
                  </a:lnTo>
                  <a:lnTo>
                    <a:pt x="330326" y="99187"/>
                  </a:lnTo>
                  <a:lnTo>
                    <a:pt x="356615" y="70358"/>
                  </a:lnTo>
                  <a:lnTo>
                    <a:pt x="375538" y="29717"/>
                  </a:lnTo>
                  <a:lnTo>
                    <a:pt x="379095" y="7620"/>
                  </a:lnTo>
                  <a:lnTo>
                    <a:pt x="379475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4191000" y="1447800"/>
              <a:ext cx="685800" cy="762000"/>
            </a:xfrm>
            <a:custGeom>
              <a:avLst/>
              <a:gdLst/>
              <a:ahLst/>
              <a:cxnLst/>
              <a:rect l="l" t="t" r="r" b="b"/>
              <a:pathLst>
                <a:path w="685800" h="762000">
                  <a:moveTo>
                    <a:pt x="0" y="381000"/>
                  </a:moveTo>
                  <a:lnTo>
                    <a:pt x="3130" y="329296"/>
                  </a:lnTo>
                  <a:lnTo>
                    <a:pt x="12250" y="279708"/>
                  </a:lnTo>
                  <a:lnTo>
                    <a:pt x="26949" y="232689"/>
                  </a:lnTo>
                  <a:lnTo>
                    <a:pt x="46820" y="188693"/>
                  </a:lnTo>
                  <a:lnTo>
                    <a:pt x="71454" y="148174"/>
                  </a:lnTo>
                  <a:lnTo>
                    <a:pt x="100441" y="111585"/>
                  </a:lnTo>
                  <a:lnTo>
                    <a:pt x="133373" y="79380"/>
                  </a:lnTo>
                  <a:lnTo>
                    <a:pt x="169841" y="52013"/>
                  </a:lnTo>
                  <a:lnTo>
                    <a:pt x="209436" y="29938"/>
                  </a:lnTo>
                  <a:lnTo>
                    <a:pt x="251751" y="13608"/>
                  </a:lnTo>
                  <a:lnTo>
                    <a:pt x="296375" y="3477"/>
                  </a:lnTo>
                  <a:lnTo>
                    <a:pt x="342900" y="0"/>
                  </a:lnTo>
                  <a:lnTo>
                    <a:pt x="389424" y="3477"/>
                  </a:lnTo>
                  <a:lnTo>
                    <a:pt x="434048" y="13608"/>
                  </a:lnTo>
                  <a:lnTo>
                    <a:pt x="476363" y="29938"/>
                  </a:lnTo>
                  <a:lnTo>
                    <a:pt x="515958" y="52013"/>
                  </a:lnTo>
                  <a:lnTo>
                    <a:pt x="552426" y="79380"/>
                  </a:lnTo>
                  <a:lnTo>
                    <a:pt x="585358" y="111585"/>
                  </a:lnTo>
                  <a:lnTo>
                    <a:pt x="614345" y="148174"/>
                  </a:lnTo>
                  <a:lnTo>
                    <a:pt x="638979" y="188693"/>
                  </a:lnTo>
                  <a:lnTo>
                    <a:pt x="658850" y="232689"/>
                  </a:lnTo>
                  <a:lnTo>
                    <a:pt x="673549" y="279708"/>
                  </a:lnTo>
                  <a:lnTo>
                    <a:pt x="682669" y="329296"/>
                  </a:lnTo>
                  <a:lnTo>
                    <a:pt x="685800" y="381000"/>
                  </a:lnTo>
                  <a:lnTo>
                    <a:pt x="682669" y="432703"/>
                  </a:lnTo>
                  <a:lnTo>
                    <a:pt x="673549" y="482291"/>
                  </a:lnTo>
                  <a:lnTo>
                    <a:pt x="658850" y="529310"/>
                  </a:lnTo>
                  <a:lnTo>
                    <a:pt x="638979" y="573306"/>
                  </a:lnTo>
                  <a:lnTo>
                    <a:pt x="614345" y="613825"/>
                  </a:lnTo>
                  <a:lnTo>
                    <a:pt x="585358" y="650414"/>
                  </a:lnTo>
                  <a:lnTo>
                    <a:pt x="552426" y="682619"/>
                  </a:lnTo>
                  <a:lnTo>
                    <a:pt x="515958" y="709986"/>
                  </a:lnTo>
                  <a:lnTo>
                    <a:pt x="476363" y="732061"/>
                  </a:lnTo>
                  <a:lnTo>
                    <a:pt x="434048" y="748391"/>
                  </a:lnTo>
                  <a:lnTo>
                    <a:pt x="389424" y="758522"/>
                  </a:lnTo>
                  <a:lnTo>
                    <a:pt x="342900" y="762000"/>
                  </a:lnTo>
                  <a:lnTo>
                    <a:pt x="296375" y="758522"/>
                  </a:lnTo>
                  <a:lnTo>
                    <a:pt x="251751" y="748391"/>
                  </a:lnTo>
                  <a:lnTo>
                    <a:pt x="209436" y="732061"/>
                  </a:lnTo>
                  <a:lnTo>
                    <a:pt x="169841" y="709986"/>
                  </a:lnTo>
                  <a:lnTo>
                    <a:pt x="133373" y="682619"/>
                  </a:lnTo>
                  <a:lnTo>
                    <a:pt x="100441" y="650414"/>
                  </a:lnTo>
                  <a:lnTo>
                    <a:pt x="71454" y="613825"/>
                  </a:lnTo>
                  <a:lnTo>
                    <a:pt x="46820" y="573306"/>
                  </a:lnTo>
                  <a:lnTo>
                    <a:pt x="26949" y="529310"/>
                  </a:lnTo>
                  <a:lnTo>
                    <a:pt x="12250" y="482291"/>
                  </a:lnTo>
                  <a:lnTo>
                    <a:pt x="3130" y="432703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5216525" y="1667002"/>
              <a:ext cx="84200" cy="15379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5194300" y="1584325"/>
              <a:ext cx="120650" cy="41275"/>
            </a:xfrm>
            <a:custGeom>
              <a:avLst/>
              <a:gdLst/>
              <a:ahLst/>
              <a:cxnLst/>
              <a:rect l="l" t="t" r="r" b="b"/>
              <a:pathLst>
                <a:path w="120650" h="41275">
                  <a:moveTo>
                    <a:pt x="59309" y="0"/>
                  </a:moveTo>
                  <a:lnTo>
                    <a:pt x="19050" y="14097"/>
                  </a:lnTo>
                  <a:lnTo>
                    <a:pt x="0" y="41275"/>
                  </a:lnTo>
                  <a:lnTo>
                    <a:pt x="4699" y="38735"/>
                  </a:lnTo>
                  <a:lnTo>
                    <a:pt x="17652" y="33020"/>
                  </a:lnTo>
                  <a:lnTo>
                    <a:pt x="54863" y="22987"/>
                  </a:lnTo>
                  <a:lnTo>
                    <a:pt x="69850" y="21844"/>
                  </a:lnTo>
                  <a:lnTo>
                    <a:pt x="80010" y="22225"/>
                  </a:lnTo>
                  <a:lnTo>
                    <a:pt x="120650" y="36195"/>
                  </a:lnTo>
                  <a:lnTo>
                    <a:pt x="119125" y="32512"/>
                  </a:lnTo>
                  <a:lnTo>
                    <a:pt x="82550" y="3683"/>
                  </a:lnTo>
                  <a:lnTo>
                    <a:pt x="64135" y="126"/>
                  </a:lnTo>
                  <a:lnTo>
                    <a:pt x="59309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5235575" y="1681225"/>
              <a:ext cx="40005" cy="65405"/>
            </a:xfrm>
            <a:custGeom>
              <a:avLst/>
              <a:gdLst/>
              <a:ahLst/>
              <a:cxnLst/>
              <a:rect l="l" t="t" r="r" b="b"/>
              <a:pathLst>
                <a:path w="40004" h="65405">
                  <a:moveTo>
                    <a:pt x="18796" y="0"/>
                  </a:moveTo>
                  <a:lnTo>
                    <a:pt x="0" y="30607"/>
                  </a:lnTo>
                  <a:lnTo>
                    <a:pt x="0" y="34036"/>
                  </a:lnTo>
                  <a:lnTo>
                    <a:pt x="20827" y="65024"/>
                  </a:lnTo>
                  <a:lnTo>
                    <a:pt x="23875" y="64388"/>
                  </a:lnTo>
                  <a:lnTo>
                    <a:pt x="39750" y="32258"/>
                  </a:lnTo>
                  <a:lnTo>
                    <a:pt x="39497" y="27432"/>
                  </a:lnTo>
                  <a:lnTo>
                    <a:pt x="187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5441950" y="1666875"/>
              <a:ext cx="85725" cy="1539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5429250" y="1584325"/>
              <a:ext cx="120650" cy="41275"/>
            </a:xfrm>
            <a:custGeom>
              <a:avLst/>
              <a:gdLst/>
              <a:ahLst/>
              <a:cxnLst/>
              <a:rect l="l" t="t" r="r" b="b"/>
              <a:pathLst>
                <a:path w="120650" h="41275">
                  <a:moveTo>
                    <a:pt x="61340" y="0"/>
                  </a:moveTo>
                  <a:lnTo>
                    <a:pt x="21589" y="11175"/>
                  </a:lnTo>
                  <a:lnTo>
                    <a:pt x="0" y="36195"/>
                  </a:lnTo>
                  <a:lnTo>
                    <a:pt x="4825" y="33147"/>
                  </a:lnTo>
                  <a:lnTo>
                    <a:pt x="9778" y="30479"/>
                  </a:lnTo>
                  <a:lnTo>
                    <a:pt x="50800" y="21844"/>
                  </a:lnTo>
                  <a:lnTo>
                    <a:pt x="60833" y="22351"/>
                  </a:lnTo>
                  <a:lnTo>
                    <a:pt x="102997" y="33020"/>
                  </a:lnTo>
                  <a:lnTo>
                    <a:pt x="120650" y="41275"/>
                  </a:lnTo>
                  <a:lnTo>
                    <a:pt x="118237" y="35687"/>
                  </a:lnTo>
                  <a:lnTo>
                    <a:pt x="89153" y="6096"/>
                  </a:lnTo>
                  <a:lnTo>
                    <a:pt x="66039" y="253"/>
                  </a:lnTo>
                  <a:lnTo>
                    <a:pt x="61340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5465826" y="1681225"/>
              <a:ext cx="40005" cy="65405"/>
            </a:xfrm>
            <a:custGeom>
              <a:avLst/>
              <a:gdLst/>
              <a:ahLst/>
              <a:cxnLst/>
              <a:rect l="l" t="t" r="r" b="b"/>
              <a:pathLst>
                <a:path w="40004" h="65405">
                  <a:moveTo>
                    <a:pt x="18541" y="0"/>
                  </a:moveTo>
                  <a:lnTo>
                    <a:pt x="0" y="28956"/>
                  </a:lnTo>
                  <a:lnTo>
                    <a:pt x="0" y="35687"/>
                  </a:lnTo>
                  <a:lnTo>
                    <a:pt x="20574" y="65024"/>
                  </a:lnTo>
                  <a:lnTo>
                    <a:pt x="21589" y="64897"/>
                  </a:lnTo>
                  <a:lnTo>
                    <a:pt x="38608" y="42037"/>
                  </a:lnTo>
                  <a:lnTo>
                    <a:pt x="38988" y="40512"/>
                  </a:lnTo>
                  <a:lnTo>
                    <a:pt x="39497" y="35687"/>
                  </a:lnTo>
                  <a:lnTo>
                    <a:pt x="39624" y="32258"/>
                  </a:lnTo>
                  <a:lnTo>
                    <a:pt x="39370" y="27432"/>
                  </a:lnTo>
                  <a:lnTo>
                    <a:pt x="21589" y="126"/>
                  </a:lnTo>
                  <a:lnTo>
                    <a:pt x="185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5181600" y="1889125"/>
              <a:ext cx="379730" cy="147955"/>
            </a:xfrm>
            <a:custGeom>
              <a:avLst/>
              <a:gdLst/>
              <a:ahLst/>
              <a:cxnLst/>
              <a:rect l="l" t="t" r="r" b="b"/>
              <a:pathLst>
                <a:path w="379729" h="147955">
                  <a:moveTo>
                    <a:pt x="379475" y="0"/>
                  </a:moveTo>
                  <a:lnTo>
                    <a:pt x="353060" y="32892"/>
                  </a:lnTo>
                  <a:lnTo>
                    <a:pt x="312674" y="62357"/>
                  </a:lnTo>
                  <a:lnTo>
                    <a:pt x="270383" y="80010"/>
                  </a:lnTo>
                  <a:lnTo>
                    <a:pt x="227584" y="88900"/>
                  </a:lnTo>
                  <a:lnTo>
                    <a:pt x="189864" y="91186"/>
                  </a:lnTo>
                  <a:lnTo>
                    <a:pt x="176784" y="90932"/>
                  </a:lnTo>
                  <a:lnTo>
                    <a:pt x="129666" y="85216"/>
                  </a:lnTo>
                  <a:lnTo>
                    <a:pt x="82296" y="70103"/>
                  </a:lnTo>
                  <a:lnTo>
                    <a:pt x="41148" y="45592"/>
                  </a:lnTo>
                  <a:lnTo>
                    <a:pt x="7112" y="11175"/>
                  </a:lnTo>
                  <a:lnTo>
                    <a:pt x="0" y="0"/>
                  </a:lnTo>
                  <a:lnTo>
                    <a:pt x="253" y="7620"/>
                  </a:lnTo>
                  <a:lnTo>
                    <a:pt x="11557" y="50800"/>
                  </a:lnTo>
                  <a:lnTo>
                    <a:pt x="37719" y="88391"/>
                  </a:lnTo>
                  <a:lnTo>
                    <a:pt x="69087" y="113919"/>
                  </a:lnTo>
                  <a:lnTo>
                    <a:pt x="107569" y="133096"/>
                  </a:lnTo>
                  <a:lnTo>
                    <a:pt x="151637" y="144652"/>
                  </a:lnTo>
                  <a:lnTo>
                    <a:pt x="189864" y="147700"/>
                  </a:lnTo>
                  <a:lnTo>
                    <a:pt x="199644" y="147447"/>
                  </a:lnTo>
                  <a:lnTo>
                    <a:pt x="255142" y="138684"/>
                  </a:lnTo>
                  <a:lnTo>
                    <a:pt x="295910" y="122427"/>
                  </a:lnTo>
                  <a:lnTo>
                    <a:pt x="330326" y="99187"/>
                  </a:lnTo>
                  <a:lnTo>
                    <a:pt x="356615" y="70358"/>
                  </a:lnTo>
                  <a:lnTo>
                    <a:pt x="375538" y="29717"/>
                  </a:lnTo>
                  <a:lnTo>
                    <a:pt x="379095" y="7620"/>
                  </a:lnTo>
                  <a:lnTo>
                    <a:pt x="379475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5029200" y="1447800"/>
              <a:ext cx="685800" cy="762000"/>
            </a:xfrm>
            <a:custGeom>
              <a:avLst/>
              <a:gdLst/>
              <a:ahLst/>
              <a:cxnLst/>
              <a:rect l="l" t="t" r="r" b="b"/>
              <a:pathLst>
                <a:path w="685800" h="762000">
                  <a:moveTo>
                    <a:pt x="0" y="381000"/>
                  </a:moveTo>
                  <a:lnTo>
                    <a:pt x="3130" y="329296"/>
                  </a:lnTo>
                  <a:lnTo>
                    <a:pt x="12250" y="279708"/>
                  </a:lnTo>
                  <a:lnTo>
                    <a:pt x="26949" y="232689"/>
                  </a:lnTo>
                  <a:lnTo>
                    <a:pt x="46820" y="188693"/>
                  </a:lnTo>
                  <a:lnTo>
                    <a:pt x="71454" y="148174"/>
                  </a:lnTo>
                  <a:lnTo>
                    <a:pt x="100441" y="111585"/>
                  </a:lnTo>
                  <a:lnTo>
                    <a:pt x="133373" y="79380"/>
                  </a:lnTo>
                  <a:lnTo>
                    <a:pt x="169841" y="52013"/>
                  </a:lnTo>
                  <a:lnTo>
                    <a:pt x="209436" y="29938"/>
                  </a:lnTo>
                  <a:lnTo>
                    <a:pt x="251751" y="13608"/>
                  </a:lnTo>
                  <a:lnTo>
                    <a:pt x="296375" y="3477"/>
                  </a:lnTo>
                  <a:lnTo>
                    <a:pt x="342900" y="0"/>
                  </a:lnTo>
                  <a:lnTo>
                    <a:pt x="389424" y="3477"/>
                  </a:lnTo>
                  <a:lnTo>
                    <a:pt x="434048" y="13608"/>
                  </a:lnTo>
                  <a:lnTo>
                    <a:pt x="476363" y="29938"/>
                  </a:lnTo>
                  <a:lnTo>
                    <a:pt x="515958" y="52013"/>
                  </a:lnTo>
                  <a:lnTo>
                    <a:pt x="552426" y="79380"/>
                  </a:lnTo>
                  <a:lnTo>
                    <a:pt x="585358" y="111585"/>
                  </a:lnTo>
                  <a:lnTo>
                    <a:pt x="614345" y="148174"/>
                  </a:lnTo>
                  <a:lnTo>
                    <a:pt x="638979" y="188693"/>
                  </a:lnTo>
                  <a:lnTo>
                    <a:pt x="658850" y="232689"/>
                  </a:lnTo>
                  <a:lnTo>
                    <a:pt x="673549" y="279708"/>
                  </a:lnTo>
                  <a:lnTo>
                    <a:pt x="682669" y="329296"/>
                  </a:lnTo>
                  <a:lnTo>
                    <a:pt x="685800" y="381000"/>
                  </a:lnTo>
                  <a:lnTo>
                    <a:pt x="682669" y="432703"/>
                  </a:lnTo>
                  <a:lnTo>
                    <a:pt x="673549" y="482291"/>
                  </a:lnTo>
                  <a:lnTo>
                    <a:pt x="658850" y="529310"/>
                  </a:lnTo>
                  <a:lnTo>
                    <a:pt x="638979" y="573306"/>
                  </a:lnTo>
                  <a:lnTo>
                    <a:pt x="614345" y="613825"/>
                  </a:lnTo>
                  <a:lnTo>
                    <a:pt x="585358" y="650414"/>
                  </a:lnTo>
                  <a:lnTo>
                    <a:pt x="552426" y="682619"/>
                  </a:lnTo>
                  <a:lnTo>
                    <a:pt x="515958" y="709986"/>
                  </a:lnTo>
                  <a:lnTo>
                    <a:pt x="476363" y="732061"/>
                  </a:lnTo>
                  <a:lnTo>
                    <a:pt x="434048" y="748391"/>
                  </a:lnTo>
                  <a:lnTo>
                    <a:pt x="389424" y="758522"/>
                  </a:lnTo>
                  <a:lnTo>
                    <a:pt x="342900" y="762000"/>
                  </a:lnTo>
                  <a:lnTo>
                    <a:pt x="296375" y="758522"/>
                  </a:lnTo>
                  <a:lnTo>
                    <a:pt x="251751" y="748391"/>
                  </a:lnTo>
                  <a:lnTo>
                    <a:pt x="209436" y="732061"/>
                  </a:lnTo>
                  <a:lnTo>
                    <a:pt x="169841" y="709986"/>
                  </a:lnTo>
                  <a:lnTo>
                    <a:pt x="133373" y="682619"/>
                  </a:lnTo>
                  <a:lnTo>
                    <a:pt x="100441" y="650414"/>
                  </a:lnTo>
                  <a:lnTo>
                    <a:pt x="71454" y="613825"/>
                  </a:lnTo>
                  <a:lnTo>
                    <a:pt x="46820" y="573306"/>
                  </a:lnTo>
                  <a:lnTo>
                    <a:pt x="26949" y="529310"/>
                  </a:lnTo>
                  <a:lnTo>
                    <a:pt x="12250" y="482291"/>
                  </a:lnTo>
                  <a:lnTo>
                    <a:pt x="3130" y="432703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FF33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3276600" y="685800"/>
            <a:ext cx="3429000" cy="160020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dirty="0" sz="2000" spc="-5">
                <a:latin typeface="Times New Roman"/>
                <a:cs typeface="Times New Roman"/>
              </a:rPr>
              <a:t>Sales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5 </a:t>
            </a:r>
            <a:r>
              <a:rPr dirty="0" sz="2000">
                <a:latin typeface="Times New Roman"/>
                <a:cs typeface="Times New Roman"/>
              </a:rPr>
              <a:t>GB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Spool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749300" y="1435100"/>
            <a:ext cx="7416800" cy="1244600"/>
            <a:chOff x="749300" y="1435100"/>
            <a:chExt cx="7416800" cy="1244600"/>
          </a:xfrm>
        </p:grpSpPr>
        <p:sp>
          <p:nvSpPr>
            <p:cNvPr id="56" name="object 56"/>
            <p:cNvSpPr/>
            <p:nvPr/>
          </p:nvSpPr>
          <p:spPr>
            <a:xfrm>
              <a:off x="6054725" y="1667002"/>
              <a:ext cx="84200" cy="15379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6032500" y="1584325"/>
              <a:ext cx="120650" cy="41275"/>
            </a:xfrm>
            <a:custGeom>
              <a:avLst/>
              <a:gdLst/>
              <a:ahLst/>
              <a:cxnLst/>
              <a:rect l="l" t="t" r="r" b="b"/>
              <a:pathLst>
                <a:path w="120650" h="41275">
                  <a:moveTo>
                    <a:pt x="59309" y="0"/>
                  </a:moveTo>
                  <a:lnTo>
                    <a:pt x="19050" y="14097"/>
                  </a:lnTo>
                  <a:lnTo>
                    <a:pt x="0" y="41275"/>
                  </a:lnTo>
                  <a:lnTo>
                    <a:pt x="4699" y="38735"/>
                  </a:lnTo>
                  <a:lnTo>
                    <a:pt x="17652" y="33020"/>
                  </a:lnTo>
                  <a:lnTo>
                    <a:pt x="54863" y="22987"/>
                  </a:lnTo>
                  <a:lnTo>
                    <a:pt x="69850" y="21844"/>
                  </a:lnTo>
                  <a:lnTo>
                    <a:pt x="80010" y="22225"/>
                  </a:lnTo>
                  <a:lnTo>
                    <a:pt x="120650" y="36195"/>
                  </a:lnTo>
                  <a:lnTo>
                    <a:pt x="119125" y="32512"/>
                  </a:lnTo>
                  <a:lnTo>
                    <a:pt x="82550" y="3683"/>
                  </a:lnTo>
                  <a:lnTo>
                    <a:pt x="64135" y="126"/>
                  </a:lnTo>
                  <a:lnTo>
                    <a:pt x="59309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6073775" y="1681225"/>
              <a:ext cx="40005" cy="65405"/>
            </a:xfrm>
            <a:custGeom>
              <a:avLst/>
              <a:gdLst/>
              <a:ahLst/>
              <a:cxnLst/>
              <a:rect l="l" t="t" r="r" b="b"/>
              <a:pathLst>
                <a:path w="40004" h="65405">
                  <a:moveTo>
                    <a:pt x="18796" y="0"/>
                  </a:moveTo>
                  <a:lnTo>
                    <a:pt x="0" y="30607"/>
                  </a:lnTo>
                  <a:lnTo>
                    <a:pt x="0" y="34036"/>
                  </a:lnTo>
                  <a:lnTo>
                    <a:pt x="20827" y="65024"/>
                  </a:lnTo>
                  <a:lnTo>
                    <a:pt x="23875" y="64388"/>
                  </a:lnTo>
                  <a:lnTo>
                    <a:pt x="39750" y="32258"/>
                  </a:lnTo>
                  <a:lnTo>
                    <a:pt x="39497" y="27432"/>
                  </a:lnTo>
                  <a:lnTo>
                    <a:pt x="187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6280150" y="1666875"/>
              <a:ext cx="85725" cy="1539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6267450" y="1584325"/>
              <a:ext cx="120650" cy="41275"/>
            </a:xfrm>
            <a:custGeom>
              <a:avLst/>
              <a:gdLst/>
              <a:ahLst/>
              <a:cxnLst/>
              <a:rect l="l" t="t" r="r" b="b"/>
              <a:pathLst>
                <a:path w="120650" h="41275">
                  <a:moveTo>
                    <a:pt x="61340" y="0"/>
                  </a:moveTo>
                  <a:lnTo>
                    <a:pt x="21589" y="11175"/>
                  </a:lnTo>
                  <a:lnTo>
                    <a:pt x="0" y="36195"/>
                  </a:lnTo>
                  <a:lnTo>
                    <a:pt x="4825" y="33147"/>
                  </a:lnTo>
                  <a:lnTo>
                    <a:pt x="9778" y="30479"/>
                  </a:lnTo>
                  <a:lnTo>
                    <a:pt x="50800" y="21844"/>
                  </a:lnTo>
                  <a:lnTo>
                    <a:pt x="60833" y="22351"/>
                  </a:lnTo>
                  <a:lnTo>
                    <a:pt x="102997" y="33020"/>
                  </a:lnTo>
                  <a:lnTo>
                    <a:pt x="120650" y="41275"/>
                  </a:lnTo>
                  <a:lnTo>
                    <a:pt x="118237" y="35687"/>
                  </a:lnTo>
                  <a:lnTo>
                    <a:pt x="89153" y="6096"/>
                  </a:lnTo>
                  <a:lnTo>
                    <a:pt x="66039" y="253"/>
                  </a:lnTo>
                  <a:lnTo>
                    <a:pt x="61340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6304026" y="1681225"/>
              <a:ext cx="40005" cy="65405"/>
            </a:xfrm>
            <a:custGeom>
              <a:avLst/>
              <a:gdLst/>
              <a:ahLst/>
              <a:cxnLst/>
              <a:rect l="l" t="t" r="r" b="b"/>
              <a:pathLst>
                <a:path w="40004" h="65405">
                  <a:moveTo>
                    <a:pt x="18541" y="0"/>
                  </a:moveTo>
                  <a:lnTo>
                    <a:pt x="0" y="28956"/>
                  </a:lnTo>
                  <a:lnTo>
                    <a:pt x="0" y="35687"/>
                  </a:lnTo>
                  <a:lnTo>
                    <a:pt x="20574" y="65024"/>
                  </a:lnTo>
                  <a:lnTo>
                    <a:pt x="21589" y="64897"/>
                  </a:lnTo>
                  <a:lnTo>
                    <a:pt x="38608" y="42037"/>
                  </a:lnTo>
                  <a:lnTo>
                    <a:pt x="38988" y="40512"/>
                  </a:lnTo>
                  <a:lnTo>
                    <a:pt x="39497" y="35687"/>
                  </a:lnTo>
                  <a:lnTo>
                    <a:pt x="39624" y="32258"/>
                  </a:lnTo>
                  <a:lnTo>
                    <a:pt x="39370" y="27432"/>
                  </a:lnTo>
                  <a:lnTo>
                    <a:pt x="21589" y="126"/>
                  </a:lnTo>
                  <a:lnTo>
                    <a:pt x="185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6019800" y="1889125"/>
              <a:ext cx="379730" cy="147955"/>
            </a:xfrm>
            <a:custGeom>
              <a:avLst/>
              <a:gdLst/>
              <a:ahLst/>
              <a:cxnLst/>
              <a:rect l="l" t="t" r="r" b="b"/>
              <a:pathLst>
                <a:path w="379729" h="147955">
                  <a:moveTo>
                    <a:pt x="379475" y="0"/>
                  </a:moveTo>
                  <a:lnTo>
                    <a:pt x="353060" y="32892"/>
                  </a:lnTo>
                  <a:lnTo>
                    <a:pt x="312674" y="62357"/>
                  </a:lnTo>
                  <a:lnTo>
                    <a:pt x="270383" y="80010"/>
                  </a:lnTo>
                  <a:lnTo>
                    <a:pt x="227584" y="88900"/>
                  </a:lnTo>
                  <a:lnTo>
                    <a:pt x="189864" y="91186"/>
                  </a:lnTo>
                  <a:lnTo>
                    <a:pt x="176784" y="90932"/>
                  </a:lnTo>
                  <a:lnTo>
                    <a:pt x="129666" y="85216"/>
                  </a:lnTo>
                  <a:lnTo>
                    <a:pt x="82296" y="70103"/>
                  </a:lnTo>
                  <a:lnTo>
                    <a:pt x="41148" y="45592"/>
                  </a:lnTo>
                  <a:lnTo>
                    <a:pt x="7112" y="11175"/>
                  </a:lnTo>
                  <a:lnTo>
                    <a:pt x="0" y="0"/>
                  </a:lnTo>
                  <a:lnTo>
                    <a:pt x="253" y="7620"/>
                  </a:lnTo>
                  <a:lnTo>
                    <a:pt x="11557" y="50800"/>
                  </a:lnTo>
                  <a:lnTo>
                    <a:pt x="37719" y="88391"/>
                  </a:lnTo>
                  <a:lnTo>
                    <a:pt x="69087" y="113919"/>
                  </a:lnTo>
                  <a:lnTo>
                    <a:pt x="107569" y="133096"/>
                  </a:lnTo>
                  <a:lnTo>
                    <a:pt x="151637" y="144652"/>
                  </a:lnTo>
                  <a:lnTo>
                    <a:pt x="189864" y="147700"/>
                  </a:lnTo>
                  <a:lnTo>
                    <a:pt x="199644" y="147447"/>
                  </a:lnTo>
                  <a:lnTo>
                    <a:pt x="255142" y="138684"/>
                  </a:lnTo>
                  <a:lnTo>
                    <a:pt x="295910" y="122427"/>
                  </a:lnTo>
                  <a:lnTo>
                    <a:pt x="330326" y="99187"/>
                  </a:lnTo>
                  <a:lnTo>
                    <a:pt x="356615" y="70358"/>
                  </a:lnTo>
                  <a:lnTo>
                    <a:pt x="375538" y="29717"/>
                  </a:lnTo>
                  <a:lnTo>
                    <a:pt x="379095" y="7620"/>
                  </a:lnTo>
                  <a:lnTo>
                    <a:pt x="379475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5867400" y="1447800"/>
              <a:ext cx="685800" cy="762000"/>
            </a:xfrm>
            <a:custGeom>
              <a:avLst/>
              <a:gdLst/>
              <a:ahLst/>
              <a:cxnLst/>
              <a:rect l="l" t="t" r="r" b="b"/>
              <a:pathLst>
                <a:path w="685800" h="762000">
                  <a:moveTo>
                    <a:pt x="0" y="381000"/>
                  </a:moveTo>
                  <a:lnTo>
                    <a:pt x="3130" y="329296"/>
                  </a:lnTo>
                  <a:lnTo>
                    <a:pt x="12250" y="279708"/>
                  </a:lnTo>
                  <a:lnTo>
                    <a:pt x="26949" y="232689"/>
                  </a:lnTo>
                  <a:lnTo>
                    <a:pt x="46820" y="188693"/>
                  </a:lnTo>
                  <a:lnTo>
                    <a:pt x="71454" y="148174"/>
                  </a:lnTo>
                  <a:lnTo>
                    <a:pt x="100441" y="111585"/>
                  </a:lnTo>
                  <a:lnTo>
                    <a:pt x="133373" y="79380"/>
                  </a:lnTo>
                  <a:lnTo>
                    <a:pt x="169841" y="52013"/>
                  </a:lnTo>
                  <a:lnTo>
                    <a:pt x="209436" y="29938"/>
                  </a:lnTo>
                  <a:lnTo>
                    <a:pt x="251751" y="13608"/>
                  </a:lnTo>
                  <a:lnTo>
                    <a:pt x="296375" y="3477"/>
                  </a:lnTo>
                  <a:lnTo>
                    <a:pt x="342900" y="0"/>
                  </a:lnTo>
                  <a:lnTo>
                    <a:pt x="389424" y="3477"/>
                  </a:lnTo>
                  <a:lnTo>
                    <a:pt x="434048" y="13608"/>
                  </a:lnTo>
                  <a:lnTo>
                    <a:pt x="476363" y="29938"/>
                  </a:lnTo>
                  <a:lnTo>
                    <a:pt x="515958" y="52013"/>
                  </a:lnTo>
                  <a:lnTo>
                    <a:pt x="552426" y="79380"/>
                  </a:lnTo>
                  <a:lnTo>
                    <a:pt x="585358" y="111585"/>
                  </a:lnTo>
                  <a:lnTo>
                    <a:pt x="614345" y="148174"/>
                  </a:lnTo>
                  <a:lnTo>
                    <a:pt x="638979" y="188693"/>
                  </a:lnTo>
                  <a:lnTo>
                    <a:pt x="658850" y="232689"/>
                  </a:lnTo>
                  <a:lnTo>
                    <a:pt x="673549" y="279708"/>
                  </a:lnTo>
                  <a:lnTo>
                    <a:pt x="682669" y="329296"/>
                  </a:lnTo>
                  <a:lnTo>
                    <a:pt x="685800" y="381000"/>
                  </a:lnTo>
                  <a:lnTo>
                    <a:pt x="682669" y="432703"/>
                  </a:lnTo>
                  <a:lnTo>
                    <a:pt x="673549" y="482291"/>
                  </a:lnTo>
                  <a:lnTo>
                    <a:pt x="658850" y="529310"/>
                  </a:lnTo>
                  <a:lnTo>
                    <a:pt x="638979" y="573306"/>
                  </a:lnTo>
                  <a:lnTo>
                    <a:pt x="614345" y="613825"/>
                  </a:lnTo>
                  <a:lnTo>
                    <a:pt x="585358" y="650414"/>
                  </a:lnTo>
                  <a:lnTo>
                    <a:pt x="552426" y="682619"/>
                  </a:lnTo>
                  <a:lnTo>
                    <a:pt x="515958" y="709986"/>
                  </a:lnTo>
                  <a:lnTo>
                    <a:pt x="476363" y="732061"/>
                  </a:lnTo>
                  <a:lnTo>
                    <a:pt x="434048" y="748391"/>
                  </a:lnTo>
                  <a:lnTo>
                    <a:pt x="389424" y="758522"/>
                  </a:lnTo>
                  <a:lnTo>
                    <a:pt x="342900" y="762000"/>
                  </a:lnTo>
                  <a:lnTo>
                    <a:pt x="296375" y="758522"/>
                  </a:lnTo>
                  <a:lnTo>
                    <a:pt x="251751" y="748391"/>
                  </a:lnTo>
                  <a:lnTo>
                    <a:pt x="209436" y="732061"/>
                  </a:lnTo>
                  <a:lnTo>
                    <a:pt x="169841" y="709986"/>
                  </a:lnTo>
                  <a:lnTo>
                    <a:pt x="133373" y="682619"/>
                  </a:lnTo>
                  <a:lnTo>
                    <a:pt x="100441" y="650414"/>
                  </a:lnTo>
                  <a:lnTo>
                    <a:pt x="71454" y="613825"/>
                  </a:lnTo>
                  <a:lnTo>
                    <a:pt x="46820" y="573306"/>
                  </a:lnTo>
                  <a:lnTo>
                    <a:pt x="26949" y="529310"/>
                  </a:lnTo>
                  <a:lnTo>
                    <a:pt x="12250" y="482291"/>
                  </a:lnTo>
                  <a:lnTo>
                    <a:pt x="3130" y="432703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E36C0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762000" y="22860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22860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152400" y="381000"/>
                  </a:lnTo>
                  <a:lnTo>
                    <a:pt x="30480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762000" y="22860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0" y="228600"/>
                  </a:moveTo>
                  <a:lnTo>
                    <a:pt x="76200" y="228600"/>
                  </a:lnTo>
                  <a:lnTo>
                    <a:pt x="76200" y="0"/>
                  </a:lnTo>
                  <a:lnTo>
                    <a:pt x="228600" y="0"/>
                  </a:lnTo>
                  <a:lnTo>
                    <a:pt x="228600" y="228600"/>
                  </a:lnTo>
                  <a:lnTo>
                    <a:pt x="304800" y="228600"/>
                  </a:lnTo>
                  <a:lnTo>
                    <a:pt x="152400" y="381000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1600200" y="22860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22860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152400" y="381000"/>
                  </a:lnTo>
                  <a:lnTo>
                    <a:pt x="30480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1600200" y="22860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0" y="228600"/>
                  </a:moveTo>
                  <a:lnTo>
                    <a:pt x="76200" y="228600"/>
                  </a:lnTo>
                  <a:lnTo>
                    <a:pt x="76200" y="0"/>
                  </a:lnTo>
                  <a:lnTo>
                    <a:pt x="228600" y="0"/>
                  </a:lnTo>
                  <a:lnTo>
                    <a:pt x="228600" y="228600"/>
                  </a:lnTo>
                  <a:lnTo>
                    <a:pt x="304800" y="228600"/>
                  </a:lnTo>
                  <a:lnTo>
                    <a:pt x="152400" y="381000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2438400" y="22860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22860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152400" y="381000"/>
                  </a:lnTo>
                  <a:lnTo>
                    <a:pt x="30480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2438400" y="22860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0" y="228600"/>
                  </a:moveTo>
                  <a:lnTo>
                    <a:pt x="76200" y="228600"/>
                  </a:lnTo>
                  <a:lnTo>
                    <a:pt x="76200" y="0"/>
                  </a:lnTo>
                  <a:lnTo>
                    <a:pt x="228600" y="0"/>
                  </a:lnTo>
                  <a:lnTo>
                    <a:pt x="228600" y="228600"/>
                  </a:lnTo>
                  <a:lnTo>
                    <a:pt x="304800" y="228600"/>
                  </a:lnTo>
                  <a:lnTo>
                    <a:pt x="152400" y="381000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3581400" y="22860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22860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152400" y="381000"/>
                  </a:lnTo>
                  <a:lnTo>
                    <a:pt x="30480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3581400" y="22860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0" y="228600"/>
                  </a:moveTo>
                  <a:lnTo>
                    <a:pt x="76200" y="228600"/>
                  </a:lnTo>
                  <a:lnTo>
                    <a:pt x="76200" y="0"/>
                  </a:lnTo>
                  <a:lnTo>
                    <a:pt x="228600" y="0"/>
                  </a:lnTo>
                  <a:lnTo>
                    <a:pt x="228600" y="228600"/>
                  </a:lnTo>
                  <a:lnTo>
                    <a:pt x="304800" y="228600"/>
                  </a:lnTo>
                  <a:lnTo>
                    <a:pt x="152400" y="381000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4419600" y="22860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22860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152400" y="381000"/>
                  </a:lnTo>
                  <a:lnTo>
                    <a:pt x="30480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4419600" y="22860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0" y="228600"/>
                  </a:moveTo>
                  <a:lnTo>
                    <a:pt x="76200" y="228600"/>
                  </a:lnTo>
                  <a:lnTo>
                    <a:pt x="76200" y="0"/>
                  </a:lnTo>
                  <a:lnTo>
                    <a:pt x="228600" y="0"/>
                  </a:lnTo>
                  <a:lnTo>
                    <a:pt x="228600" y="228600"/>
                  </a:lnTo>
                  <a:lnTo>
                    <a:pt x="304800" y="228600"/>
                  </a:lnTo>
                  <a:lnTo>
                    <a:pt x="152400" y="381000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5257800" y="22860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22860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152400" y="381000"/>
                  </a:lnTo>
                  <a:lnTo>
                    <a:pt x="30480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5257800" y="22860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0" y="228600"/>
                  </a:moveTo>
                  <a:lnTo>
                    <a:pt x="76200" y="228600"/>
                  </a:lnTo>
                  <a:lnTo>
                    <a:pt x="76200" y="0"/>
                  </a:lnTo>
                  <a:lnTo>
                    <a:pt x="228600" y="0"/>
                  </a:lnTo>
                  <a:lnTo>
                    <a:pt x="228600" y="228600"/>
                  </a:lnTo>
                  <a:lnTo>
                    <a:pt x="304800" y="228600"/>
                  </a:lnTo>
                  <a:lnTo>
                    <a:pt x="152400" y="381000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7654925" y="1667002"/>
              <a:ext cx="84200" cy="15379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7632700" y="1584325"/>
              <a:ext cx="120650" cy="41275"/>
            </a:xfrm>
            <a:custGeom>
              <a:avLst/>
              <a:gdLst/>
              <a:ahLst/>
              <a:cxnLst/>
              <a:rect l="l" t="t" r="r" b="b"/>
              <a:pathLst>
                <a:path w="120650" h="41275">
                  <a:moveTo>
                    <a:pt x="59308" y="0"/>
                  </a:moveTo>
                  <a:lnTo>
                    <a:pt x="19050" y="14097"/>
                  </a:lnTo>
                  <a:lnTo>
                    <a:pt x="0" y="41275"/>
                  </a:lnTo>
                  <a:lnTo>
                    <a:pt x="4699" y="38735"/>
                  </a:lnTo>
                  <a:lnTo>
                    <a:pt x="17652" y="33020"/>
                  </a:lnTo>
                  <a:lnTo>
                    <a:pt x="54864" y="22987"/>
                  </a:lnTo>
                  <a:lnTo>
                    <a:pt x="69850" y="21844"/>
                  </a:lnTo>
                  <a:lnTo>
                    <a:pt x="80009" y="22225"/>
                  </a:lnTo>
                  <a:lnTo>
                    <a:pt x="120650" y="36195"/>
                  </a:lnTo>
                  <a:lnTo>
                    <a:pt x="119125" y="32512"/>
                  </a:lnTo>
                  <a:lnTo>
                    <a:pt x="82550" y="3683"/>
                  </a:lnTo>
                  <a:lnTo>
                    <a:pt x="64134" y="126"/>
                  </a:lnTo>
                  <a:lnTo>
                    <a:pt x="59308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7673975" y="1681225"/>
              <a:ext cx="40005" cy="65405"/>
            </a:xfrm>
            <a:custGeom>
              <a:avLst/>
              <a:gdLst/>
              <a:ahLst/>
              <a:cxnLst/>
              <a:rect l="l" t="t" r="r" b="b"/>
              <a:pathLst>
                <a:path w="40004" h="65405">
                  <a:moveTo>
                    <a:pt x="18796" y="0"/>
                  </a:moveTo>
                  <a:lnTo>
                    <a:pt x="0" y="30607"/>
                  </a:lnTo>
                  <a:lnTo>
                    <a:pt x="0" y="34036"/>
                  </a:lnTo>
                  <a:lnTo>
                    <a:pt x="20827" y="65024"/>
                  </a:lnTo>
                  <a:lnTo>
                    <a:pt x="23875" y="64388"/>
                  </a:lnTo>
                  <a:lnTo>
                    <a:pt x="39750" y="32258"/>
                  </a:lnTo>
                  <a:lnTo>
                    <a:pt x="39497" y="27432"/>
                  </a:lnTo>
                  <a:lnTo>
                    <a:pt x="187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7880350" y="1666875"/>
              <a:ext cx="85725" cy="1539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7867650" y="1584325"/>
              <a:ext cx="120650" cy="41275"/>
            </a:xfrm>
            <a:custGeom>
              <a:avLst/>
              <a:gdLst/>
              <a:ahLst/>
              <a:cxnLst/>
              <a:rect l="l" t="t" r="r" b="b"/>
              <a:pathLst>
                <a:path w="120650" h="41275">
                  <a:moveTo>
                    <a:pt x="61341" y="0"/>
                  </a:moveTo>
                  <a:lnTo>
                    <a:pt x="21590" y="11175"/>
                  </a:lnTo>
                  <a:lnTo>
                    <a:pt x="0" y="36195"/>
                  </a:lnTo>
                  <a:lnTo>
                    <a:pt x="4825" y="33147"/>
                  </a:lnTo>
                  <a:lnTo>
                    <a:pt x="9778" y="30479"/>
                  </a:lnTo>
                  <a:lnTo>
                    <a:pt x="50800" y="21844"/>
                  </a:lnTo>
                  <a:lnTo>
                    <a:pt x="60832" y="22351"/>
                  </a:lnTo>
                  <a:lnTo>
                    <a:pt x="102997" y="33020"/>
                  </a:lnTo>
                  <a:lnTo>
                    <a:pt x="120650" y="41275"/>
                  </a:lnTo>
                  <a:lnTo>
                    <a:pt x="118236" y="35687"/>
                  </a:lnTo>
                  <a:lnTo>
                    <a:pt x="89153" y="6096"/>
                  </a:lnTo>
                  <a:lnTo>
                    <a:pt x="66040" y="253"/>
                  </a:lnTo>
                  <a:lnTo>
                    <a:pt x="61341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7904226" y="1681225"/>
              <a:ext cx="40005" cy="65405"/>
            </a:xfrm>
            <a:custGeom>
              <a:avLst/>
              <a:gdLst/>
              <a:ahLst/>
              <a:cxnLst/>
              <a:rect l="l" t="t" r="r" b="b"/>
              <a:pathLst>
                <a:path w="40004" h="65405">
                  <a:moveTo>
                    <a:pt x="18542" y="0"/>
                  </a:moveTo>
                  <a:lnTo>
                    <a:pt x="0" y="28956"/>
                  </a:lnTo>
                  <a:lnTo>
                    <a:pt x="0" y="35687"/>
                  </a:lnTo>
                  <a:lnTo>
                    <a:pt x="20574" y="65024"/>
                  </a:lnTo>
                  <a:lnTo>
                    <a:pt x="21590" y="64897"/>
                  </a:lnTo>
                  <a:lnTo>
                    <a:pt x="38607" y="42037"/>
                  </a:lnTo>
                  <a:lnTo>
                    <a:pt x="38989" y="40512"/>
                  </a:lnTo>
                  <a:lnTo>
                    <a:pt x="39497" y="35687"/>
                  </a:lnTo>
                  <a:lnTo>
                    <a:pt x="39624" y="32258"/>
                  </a:lnTo>
                  <a:lnTo>
                    <a:pt x="39370" y="27432"/>
                  </a:lnTo>
                  <a:lnTo>
                    <a:pt x="21590" y="126"/>
                  </a:lnTo>
                  <a:lnTo>
                    <a:pt x="185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7620000" y="1889125"/>
              <a:ext cx="379730" cy="147955"/>
            </a:xfrm>
            <a:custGeom>
              <a:avLst/>
              <a:gdLst/>
              <a:ahLst/>
              <a:cxnLst/>
              <a:rect l="l" t="t" r="r" b="b"/>
              <a:pathLst>
                <a:path w="379729" h="147955">
                  <a:moveTo>
                    <a:pt x="379475" y="0"/>
                  </a:moveTo>
                  <a:lnTo>
                    <a:pt x="353059" y="32892"/>
                  </a:lnTo>
                  <a:lnTo>
                    <a:pt x="312674" y="62357"/>
                  </a:lnTo>
                  <a:lnTo>
                    <a:pt x="270382" y="80010"/>
                  </a:lnTo>
                  <a:lnTo>
                    <a:pt x="227583" y="88900"/>
                  </a:lnTo>
                  <a:lnTo>
                    <a:pt x="189865" y="91186"/>
                  </a:lnTo>
                  <a:lnTo>
                    <a:pt x="176783" y="90932"/>
                  </a:lnTo>
                  <a:lnTo>
                    <a:pt x="129667" y="85216"/>
                  </a:lnTo>
                  <a:lnTo>
                    <a:pt x="82296" y="70103"/>
                  </a:lnTo>
                  <a:lnTo>
                    <a:pt x="41148" y="45592"/>
                  </a:lnTo>
                  <a:lnTo>
                    <a:pt x="7111" y="11175"/>
                  </a:lnTo>
                  <a:lnTo>
                    <a:pt x="0" y="0"/>
                  </a:lnTo>
                  <a:lnTo>
                    <a:pt x="253" y="7620"/>
                  </a:lnTo>
                  <a:lnTo>
                    <a:pt x="11556" y="50800"/>
                  </a:lnTo>
                  <a:lnTo>
                    <a:pt x="37719" y="88391"/>
                  </a:lnTo>
                  <a:lnTo>
                    <a:pt x="69088" y="113919"/>
                  </a:lnTo>
                  <a:lnTo>
                    <a:pt x="107569" y="133096"/>
                  </a:lnTo>
                  <a:lnTo>
                    <a:pt x="151638" y="144652"/>
                  </a:lnTo>
                  <a:lnTo>
                    <a:pt x="189865" y="147700"/>
                  </a:lnTo>
                  <a:lnTo>
                    <a:pt x="199644" y="147447"/>
                  </a:lnTo>
                  <a:lnTo>
                    <a:pt x="255143" y="138684"/>
                  </a:lnTo>
                  <a:lnTo>
                    <a:pt x="295909" y="122427"/>
                  </a:lnTo>
                  <a:lnTo>
                    <a:pt x="330326" y="99187"/>
                  </a:lnTo>
                  <a:lnTo>
                    <a:pt x="356616" y="70358"/>
                  </a:lnTo>
                  <a:lnTo>
                    <a:pt x="375539" y="29717"/>
                  </a:lnTo>
                  <a:lnTo>
                    <a:pt x="379095" y="7620"/>
                  </a:lnTo>
                  <a:lnTo>
                    <a:pt x="379475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7467600" y="1447800"/>
              <a:ext cx="685800" cy="762000"/>
            </a:xfrm>
            <a:custGeom>
              <a:avLst/>
              <a:gdLst/>
              <a:ahLst/>
              <a:cxnLst/>
              <a:rect l="l" t="t" r="r" b="b"/>
              <a:pathLst>
                <a:path w="685800" h="762000">
                  <a:moveTo>
                    <a:pt x="0" y="381000"/>
                  </a:moveTo>
                  <a:lnTo>
                    <a:pt x="3130" y="329296"/>
                  </a:lnTo>
                  <a:lnTo>
                    <a:pt x="12250" y="279708"/>
                  </a:lnTo>
                  <a:lnTo>
                    <a:pt x="26949" y="232689"/>
                  </a:lnTo>
                  <a:lnTo>
                    <a:pt x="46820" y="188693"/>
                  </a:lnTo>
                  <a:lnTo>
                    <a:pt x="71454" y="148174"/>
                  </a:lnTo>
                  <a:lnTo>
                    <a:pt x="100441" y="111585"/>
                  </a:lnTo>
                  <a:lnTo>
                    <a:pt x="133373" y="79380"/>
                  </a:lnTo>
                  <a:lnTo>
                    <a:pt x="169841" y="52013"/>
                  </a:lnTo>
                  <a:lnTo>
                    <a:pt x="209436" y="29938"/>
                  </a:lnTo>
                  <a:lnTo>
                    <a:pt x="251751" y="13608"/>
                  </a:lnTo>
                  <a:lnTo>
                    <a:pt x="296375" y="3477"/>
                  </a:lnTo>
                  <a:lnTo>
                    <a:pt x="342900" y="0"/>
                  </a:lnTo>
                  <a:lnTo>
                    <a:pt x="389424" y="3477"/>
                  </a:lnTo>
                  <a:lnTo>
                    <a:pt x="434048" y="13608"/>
                  </a:lnTo>
                  <a:lnTo>
                    <a:pt x="476363" y="29938"/>
                  </a:lnTo>
                  <a:lnTo>
                    <a:pt x="515958" y="52013"/>
                  </a:lnTo>
                  <a:lnTo>
                    <a:pt x="552426" y="79380"/>
                  </a:lnTo>
                  <a:lnTo>
                    <a:pt x="585358" y="111585"/>
                  </a:lnTo>
                  <a:lnTo>
                    <a:pt x="614345" y="148174"/>
                  </a:lnTo>
                  <a:lnTo>
                    <a:pt x="638979" y="188693"/>
                  </a:lnTo>
                  <a:lnTo>
                    <a:pt x="658850" y="232689"/>
                  </a:lnTo>
                  <a:lnTo>
                    <a:pt x="673549" y="279708"/>
                  </a:lnTo>
                  <a:lnTo>
                    <a:pt x="682669" y="329296"/>
                  </a:lnTo>
                  <a:lnTo>
                    <a:pt x="685800" y="381000"/>
                  </a:lnTo>
                  <a:lnTo>
                    <a:pt x="682669" y="432703"/>
                  </a:lnTo>
                  <a:lnTo>
                    <a:pt x="673549" y="482291"/>
                  </a:lnTo>
                  <a:lnTo>
                    <a:pt x="658850" y="529310"/>
                  </a:lnTo>
                  <a:lnTo>
                    <a:pt x="638979" y="573306"/>
                  </a:lnTo>
                  <a:lnTo>
                    <a:pt x="614345" y="613825"/>
                  </a:lnTo>
                  <a:lnTo>
                    <a:pt x="585358" y="650414"/>
                  </a:lnTo>
                  <a:lnTo>
                    <a:pt x="552426" y="682619"/>
                  </a:lnTo>
                  <a:lnTo>
                    <a:pt x="515958" y="709986"/>
                  </a:lnTo>
                  <a:lnTo>
                    <a:pt x="476363" y="732061"/>
                  </a:lnTo>
                  <a:lnTo>
                    <a:pt x="434048" y="748391"/>
                  </a:lnTo>
                  <a:lnTo>
                    <a:pt x="389424" y="758522"/>
                  </a:lnTo>
                  <a:lnTo>
                    <a:pt x="342900" y="762000"/>
                  </a:lnTo>
                  <a:lnTo>
                    <a:pt x="296375" y="758522"/>
                  </a:lnTo>
                  <a:lnTo>
                    <a:pt x="251751" y="748391"/>
                  </a:lnTo>
                  <a:lnTo>
                    <a:pt x="209436" y="732061"/>
                  </a:lnTo>
                  <a:lnTo>
                    <a:pt x="169841" y="709986"/>
                  </a:lnTo>
                  <a:lnTo>
                    <a:pt x="133373" y="682619"/>
                  </a:lnTo>
                  <a:lnTo>
                    <a:pt x="100441" y="650414"/>
                  </a:lnTo>
                  <a:lnTo>
                    <a:pt x="71454" y="613825"/>
                  </a:lnTo>
                  <a:lnTo>
                    <a:pt x="46820" y="573306"/>
                  </a:lnTo>
                  <a:lnTo>
                    <a:pt x="26949" y="529310"/>
                  </a:lnTo>
                  <a:lnTo>
                    <a:pt x="12250" y="482291"/>
                  </a:lnTo>
                  <a:lnTo>
                    <a:pt x="3130" y="432703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84" name="object 84"/>
          <p:cNvGraphicFramePr>
            <a:graphicFrameLocks noGrp="1"/>
          </p:cNvGraphicFramePr>
          <p:nvPr/>
        </p:nvGraphicFramePr>
        <p:xfrm>
          <a:off x="520700" y="2667000"/>
          <a:ext cx="7645400" cy="86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152400"/>
                <a:gridCol w="685800"/>
                <a:gridCol w="152400"/>
                <a:gridCol w="685800"/>
                <a:gridCol w="457200"/>
                <a:gridCol w="685800"/>
                <a:gridCol w="152400"/>
                <a:gridCol w="685800"/>
                <a:gridCol w="152400"/>
                <a:gridCol w="685800"/>
                <a:gridCol w="152400"/>
                <a:gridCol w="685800"/>
                <a:gridCol w="914400"/>
                <a:gridCol w="685800"/>
              </a:tblGrid>
              <a:tr h="2964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0000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0000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E36C0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E36C09"/>
                      </a:solidFill>
                      <a:prstDash val="solid"/>
                    </a:lnL>
                    <a:lnR w="28575">
                      <a:solidFill>
                        <a:srgbClr val="E36C09"/>
                      </a:solidFill>
                      <a:prstDash val="solid"/>
                    </a:lnR>
                    <a:lnT w="28575">
                      <a:solidFill>
                        <a:srgbClr val="E36C0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E36C09"/>
                      </a:solidFill>
                      <a:prstDash val="solid"/>
                    </a:lnL>
                    <a:lnR w="28575">
                      <a:solidFill>
                        <a:srgbClr val="00AFE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00AFEF"/>
                      </a:solidFill>
                      <a:prstDash val="solid"/>
                    </a:lnL>
                    <a:lnR w="28575">
                      <a:solidFill>
                        <a:srgbClr val="00AFEF"/>
                      </a:solidFill>
                      <a:prstDash val="solid"/>
                    </a:lnR>
                    <a:lnT w="28575">
                      <a:solidFill>
                        <a:srgbClr val="00AFEF"/>
                      </a:solidFill>
                      <a:prstDash val="solid"/>
                    </a:lnT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GB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GB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GB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488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GB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4953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GB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4953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GB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E36C0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5016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GB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E36C09"/>
                      </a:solidFill>
                      <a:prstDash val="solid"/>
                    </a:lnL>
                    <a:lnR w="28575">
                      <a:solidFill>
                        <a:srgbClr val="E36C0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E36C09"/>
                      </a:solidFill>
                      <a:prstDash val="solid"/>
                    </a:lnL>
                    <a:lnR w="28575">
                      <a:solidFill>
                        <a:srgbClr val="00AFE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5080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GB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AFEF"/>
                      </a:solidFill>
                      <a:prstDash val="solid"/>
                    </a:lnL>
                    <a:lnR w="28575">
                      <a:solidFill>
                        <a:srgbClr val="00AFEF"/>
                      </a:solidFill>
                      <a:prstDash val="solid"/>
                    </a:lnR>
                  </a:tcPr>
                </a:tc>
              </a:tr>
              <a:tr h="297877"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Spool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B w="28575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Spool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Spool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B w="285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Spool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B w="28575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Spool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Spool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E36C0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Spool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E36C09"/>
                      </a:solidFill>
                      <a:prstDash val="solid"/>
                    </a:lnL>
                    <a:lnR w="28575">
                      <a:solidFill>
                        <a:srgbClr val="E36C09"/>
                      </a:solidFill>
                      <a:prstDash val="solid"/>
                    </a:lnR>
                    <a:lnB w="28575">
                      <a:solidFill>
                        <a:srgbClr val="E36C0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E36C09"/>
                      </a:solidFill>
                      <a:prstDash val="solid"/>
                    </a:lnL>
                    <a:lnR w="28575">
                      <a:solidFill>
                        <a:srgbClr val="00AFE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Spool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AFEF"/>
                      </a:solidFill>
                      <a:prstDash val="solid"/>
                    </a:lnL>
                    <a:lnR w="28575">
                      <a:solidFill>
                        <a:srgbClr val="00AFEF"/>
                      </a:solidFill>
                      <a:prstDash val="solid"/>
                    </a:lnR>
                    <a:lnB w="28575">
                      <a:solidFill>
                        <a:srgbClr val="00AFE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85" name="object 85"/>
          <p:cNvGrpSpPr/>
          <p:nvPr/>
        </p:nvGrpSpPr>
        <p:grpSpPr>
          <a:xfrm>
            <a:off x="6083300" y="2273300"/>
            <a:ext cx="1930400" cy="406400"/>
            <a:chOff x="6083300" y="2273300"/>
            <a:chExt cx="1930400" cy="406400"/>
          </a:xfrm>
        </p:grpSpPr>
        <p:sp>
          <p:nvSpPr>
            <p:cNvPr id="86" name="object 86"/>
            <p:cNvSpPr/>
            <p:nvPr/>
          </p:nvSpPr>
          <p:spPr>
            <a:xfrm>
              <a:off x="6096000" y="22860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22860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152400" y="381000"/>
                  </a:lnTo>
                  <a:lnTo>
                    <a:pt x="30480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E36C0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6096000" y="22860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0" y="228600"/>
                  </a:moveTo>
                  <a:lnTo>
                    <a:pt x="76200" y="228600"/>
                  </a:lnTo>
                  <a:lnTo>
                    <a:pt x="76200" y="0"/>
                  </a:lnTo>
                  <a:lnTo>
                    <a:pt x="228600" y="0"/>
                  </a:lnTo>
                  <a:lnTo>
                    <a:pt x="228600" y="228600"/>
                  </a:lnTo>
                  <a:lnTo>
                    <a:pt x="304800" y="228600"/>
                  </a:lnTo>
                  <a:lnTo>
                    <a:pt x="152400" y="381000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7696200" y="22860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22860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152400" y="381000"/>
                  </a:lnTo>
                  <a:lnTo>
                    <a:pt x="30480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7696200" y="22860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0" y="228600"/>
                  </a:moveTo>
                  <a:lnTo>
                    <a:pt x="76200" y="228600"/>
                  </a:lnTo>
                  <a:lnTo>
                    <a:pt x="76200" y="0"/>
                  </a:lnTo>
                  <a:lnTo>
                    <a:pt x="228600" y="0"/>
                  </a:lnTo>
                  <a:lnTo>
                    <a:pt x="228600" y="228600"/>
                  </a:lnTo>
                  <a:lnTo>
                    <a:pt x="304800" y="228600"/>
                  </a:lnTo>
                  <a:lnTo>
                    <a:pt x="152400" y="381000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0" name="object 90"/>
          <p:cNvSpPr txBox="1"/>
          <p:nvPr/>
        </p:nvSpPr>
        <p:spPr>
          <a:xfrm>
            <a:off x="7086600" y="685800"/>
            <a:ext cx="1524000" cy="1600200"/>
          </a:xfrm>
          <a:prstGeom prst="rect">
            <a:avLst/>
          </a:prstGeom>
          <a:ln w="25400">
            <a:solidFill>
              <a:srgbClr val="0000FF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295"/>
              </a:spcBef>
            </a:pPr>
            <a:r>
              <a:rPr dirty="0" sz="2000">
                <a:latin typeface="Times New Roman"/>
                <a:cs typeface="Times New Roman"/>
              </a:rPr>
              <a:t>DBC</a:t>
            </a:r>
            <a:endParaRPr sz="2000">
              <a:latin typeface="Times New Roman"/>
              <a:cs typeface="Times New Roman"/>
            </a:endParaRPr>
          </a:p>
          <a:p>
            <a:pPr algn="ctr" marL="635">
              <a:lnSpc>
                <a:spcPct val="100000"/>
              </a:lnSpc>
            </a:pP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Unlimited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78739" y="3835374"/>
            <a:ext cx="8960485" cy="297815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000">
                <a:latin typeface="Times New Roman"/>
                <a:cs typeface="Times New Roman"/>
              </a:rPr>
              <a:t>There are two reasons for Spool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Limits:</a:t>
            </a:r>
            <a:endParaRPr sz="2000">
              <a:latin typeface="Times New Roman"/>
              <a:cs typeface="Times New Roman"/>
            </a:endParaRPr>
          </a:p>
          <a:p>
            <a:pPr marL="546100" marR="512445">
              <a:lnSpc>
                <a:spcPct val="100000"/>
              </a:lnSpc>
              <a:spcBef>
                <a:spcPts val="600"/>
              </a:spcBef>
            </a:pPr>
            <a:r>
              <a:rPr dirty="0" sz="2000">
                <a:latin typeface="Times New Roman"/>
                <a:cs typeface="Times New Roman"/>
              </a:rPr>
              <a:t>If a user </a:t>
            </a:r>
            <a:r>
              <a:rPr dirty="0" sz="2000" spc="-5">
                <a:latin typeface="Times New Roman"/>
                <a:cs typeface="Times New Roman"/>
              </a:rPr>
              <a:t>makes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mistake </a:t>
            </a:r>
            <a:r>
              <a:rPr dirty="0" sz="2000">
                <a:latin typeface="Times New Roman"/>
                <a:cs typeface="Times New Roman"/>
              </a:rPr>
              <a:t>and runs a query that could </a:t>
            </a:r>
            <a:r>
              <a:rPr dirty="0" sz="2000" spc="-5">
                <a:latin typeface="Times New Roman"/>
                <a:cs typeface="Times New Roman"/>
              </a:rPr>
              <a:t>take </a:t>
            </a:r>
            <a:r>
              <a:rPr dirty="0" sz="2000">
                <a:latin typeface="Times New Roman"/>
                <a:cs typeface="Times New Roman"/>
              </a:rPr>
              <a:t>weeks to run it</a:t>
            </a:r>
            <a:r>
              <a:rPr dirty="0" sz="2000" spc="-1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  abort the second the user goes over their </a:t>
            </a:r>
            <a:r>
              <a:rPr dirty="0" sz="2000" spc="-5">
                <a:latin typeface="Times New Roman"/>
                <a:cs typeface="Times New Roman"/>
              </a:rPr>
              <a:t>allotted </a:t>
            </a:r>
            <a:r>
              <a:rPr dirty="0" sz="2000">
                <a:latin typeface="Times New Roman"/>
                <a:cs typeface="Times New Roman"/>
              </a:rPr>
              <a:t>spool</a:t>
            </a:r>
            <a:r>
              <a:rPr dirty="0" sz="2000" spc="-2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limit.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5461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It keeps users from hogging the</a:t>
            </a:r>
            <a:r>
              <a:rPr dirty="0" sz="2000" spc="-1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1292860" algn="l"/>
              </a:tabLst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Spool is assigned to users and the only way a user is aborted is if they go over their  spool</a:t>
            </a:r>
            <a:r>
              <a:rPr dirty="0" sz="2000" spc="-3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limit.	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Marketing, </a:t>
            </a: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Sales,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and DBC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have </a:t>
            </a: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unlimited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spool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,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but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max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for each  individual user is 10 GB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in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Marketing, 5 GB in Sales, and our power user is at 100</a:t>
            </a:r>
            <a:r>
              <a:rPr dirty="0" sz="2000" spc="-24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GB.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84605"/>
            <a:ext cx="8886190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31900" marR="672465" indent="-1219835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SELECT </a:t>
            </a:r>
            <a:r>
              <a:rPr dirty="0" sz="2400">
                <a:latin typeface="Times New Roman"/>
                <a:cs typeface="Times New Roman"/>
              </a:rPr>
              <a:t>Product_ID </a:t>
            </a:r>
            <a:r>
              <a:rPr dirty="0" sz="2400" spc="-5">
                <a:latin typeface="Times New Roman"/>
                <a:cs typeface="Times New Roman"/>
              </a:rPr>
              <a:t>, </a:t>
            </a:r>
            <a:r>
              <a:rPr dirty="0" sz="2400">
                <a:latin typeface="Times New Roman"/>
                <a:cs typeface="Times New Roman"/>
              </a:rPr>
              <a:t>Sale_Date, </a:t>
            </a:r>
            <a:r>
              <a:rPr dirty="0" sz="2400" spc="-5">
                <a:latin typeface="Times New Roman"/>
                <a:cs typeface="Times New Roman"/>
              </a:rPr>
              <a:t>Daily_Sales,  SUM(Daily_Sales) OVER </a:t>
            </a:r>
            <a:r>
              <a:rPr dirty="0" sz="2400" spc="-40">
                <a:latin typeface="Times New Roman"/>
                <a:cs typeface="Times New Roman"/>
              </a:rPr>
              <a:t>(</a:t>
            </a:r>
            <a:r>
              <a:rPr dirty="0" sz="2400" spc="-40">
                <a:solidFill>
                  <a:srgbClr val="0000FF"/>
                </a:solidFill>
                <a:latin typeface="Times New Roman"/>
                <a:cs typeface="Times New Roman"/>
              </a:rPr>
              <a:t>PARTITION 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BY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Product_ID</a:t>
            </a:r>
            <a:endParaRPr sz="2400">
              <a:latin typeface="Times New Roman"/>
              <a:cs typeface="Times New Roman"/>
            </a:endParaRPr>
          </a:p>
          <a:p>
            <a:pPr marL="2146300">
              <a:lnSpc>
                <a:spcPct val="100000"/>
              </a:lnSpc>
              <a:tabLst>
                <a:tab pos="3821429" algn="l"/>
              </a:tabLst>
            </a:pPr>
            <a:r>
              <a:rPr dirty="0" sz="2400" spc="-5">
                <a:latin typeface="Times New Roman"/>
                <a:cs typeface="Times New Roman"/>
              </a:rPr>
              <a:t>ORDER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BY	</a:t>
            </a:r>
            <a:r>
              <a:rPr dirty="0" sz="2400">
                <a:latin typeface="Times New Roman"/>
                <a:cs typeface="Times New Roman"/>
              </a:rPr>
              <a:t>Product_ID,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Sale_Date</a:t>
            </a:r>
            <a:endParaRPr sz="2400">
              <a:latin typeface="Times New Roman"/>
              <a:cs typeface="Times New Roman"/>
            </a:endParaRPr>
          </a:p>
          <a:p>
            <a:pPr marL="2070100">
              <a:lnSpc>
                <a:spcPct val="100000"/>
              </a:lnSpc>
              <a:tabLst>
                <a:tab pos="7134859" algn="l"/>
              </a:tabLst>
            </a:pPr>
            <a:r>
              <a:rPr dirty="0" sz="2400" spc="-10">
                <a:latin typeface="Times New Roman"/>
                <a:cs typeface="Times New Roman"/>
              </a:rPr>
              <a:t>ROWS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UNBOUNDED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PRECEDING)	</a:t>
            </a: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-10">
                <a:latin typeface="Times New Roman"/>
                <a:cs typeface="Times New Roman"/>
              </a:rPr>
              <a:t> SumANSI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030605" algn="l"/>
              </a:tabLst>
            </a:pPr>
            <a:r>
              <a:rPr dirty="0" sz="2400" spc="-5">
                <a:latin typeface="Times New Roman"/>
                <a:cs typeface="Times New Roman"/>
              </a:rPr>
              <a:t>FROM	</a:t>
            </a:r>
            <a:r>
              <a:rPr dirty="0" sz="2400" spc="-15">
                <a:latin typeface="Times New Roman"/>
                <a:cs typeface="Times New Roman"/>
              </a:rPr>
              <a:t>Sales_Table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75330" y="3052064"/>
            <a:ext cx="1092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Product_ID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70984" y="3052064"/>
            <a:ext cx="965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Sal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_Date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4573" y="3052064"/>
            <a:ext cx="11341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Dai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dirty="0" u="sng" sz="1800" spc="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_Sales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6673" y="3052064"/>
            <a:ext cx="97599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</a:t>
            </a:r>
            <a:r>
              <a:rPr dirty="0" u="sng" sz="1800" spc="-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sng" sz="180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6178702"/>
            <a:ext cx="879284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dirty="0" sz="2000" spc="-35">
                <a:solidFill>
                  <a:srgbClr val="FF0000"/>
                </a:solidFill>
                <a:latin typeface="Times New Roman"/>
                <a:cs typeface="Times New Roman"/>
              </a:rPr>
              <a:t>PARTITION </a:t>
            </a: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Statement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is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how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you reset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in ANSI.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This will cause the SUMANSI  to </a:t>
            </a: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start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over (reset)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on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its calculating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for each NEW</a:t>
            </a:r>
            <a:r>
              <a:rPr dirty="0" sz="2000" spc="-19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Product_ID.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373120" y="3449292"/>
          <a:ext cx="4558665" cy="2492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9440"/>
                <a:gridCol w="1375410"/>
                <a:gridCol w="1356995"/>
                <a:gridCol w="1225550"/>
              </a:tblGrid>
              <a:tr h="234152">
                <a:tc>
                  <a:txBody>
                    <a:bodyPr/>
                    <a:lstStyle/>
                    <a:p>
                      <a:pPr marL="31750">
                        <a:lnSpc>
                          <a:spcPts val="17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17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55880">
                        <a:lnSpc>
                          <a:spcPts val="1739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5588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54500.22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103350.62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5588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36000.07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139350.69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5588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40200.43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179551.12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5588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212351.62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67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5588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276651.62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66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5588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54553.10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331204.72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55880">
                        <a:lnSpc>
                          <a:spcPts val="1820"/>
                        </a:lnSpc>
                      </a:pPr>
                      <a:r>
                        <a:rPr dirty="0" sz="1600" spc="-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5588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48000.00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89888.88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06805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5588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49850.03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139738.91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2653029" y="2949867"/>
            <a:ext cx="5569585" cy="2991485"/>
          </a:xfrm>
          <a:custGeom>
            <a:avLst/>
            <a:gdLst/>
            <a:ahLst/>
            <a:cxnLst/>
            <a:rect l="l" t="t" r="r" b="b"/>
            <a:pathLst>
              <a:path w="5569584" h="2991485">
                <a:moveTo>
                  <a:pt x="0" y="2991357"/>
                </a:moveTo>
                <a:lnTo>
                  <a:pt x="5569331" y="2991357"/>
                </a:lnTo>
                <a:lnTo>
                  <a:pt x="5569331" y="0"/>
                </a:lnTo>
                <a:lnTo>
                  <a:pt x="0" y="0"/>
                </a:lnTo>
                <a:lnTo>
                  <a:pt x="0" y="299135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78993" y="42113"/>
            <a:ext cx="85845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The ANSI </a:t>
            </a:r>
            <a:r>
              <a:rPr dirty="0" spc="-10"/>
              <a:t>OLAP </a:t>
            </a:r>
            <a:r>
              <a:rPr dirty="0" spc="-5"/>
              <a:t>– Reset with a </a:t>
            </a:r>
            <a:r>
              <a:rPr dirty="0" spc="-50"/>
              <a:t>PARTITION </a:t>
            </a:r>
            <a:r>
              <a:rPr dirty="0" spc="-5"/>
              <a:t>BY</a:t>
            </a:r>
            <a:r>
              <a:rPr dirty="0" spc="-229"/>
              <a:t> </a:t>
            </a:r>
            <a:r>
              <a:rPr dirty="0" spc="-5"/>
              <a:t>Statement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24280" y="3914647"/>
            <a:ext cx="1651000" cy="9906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algn="ctr" marL="99060" marR="97155">
              <a:lnSpc>
                <a:spcPct val="100000"/>
              </a:lnSpc>
              <a:spcBef>
                <a:spcPts val="305"/>
              </a:spcBef>
            </a:pPr>
            <a:r>
              <a:rPr dirty="0" sz="1800" spc="-5">
                <a:latin typeface="Times New Roman"/>
                <a:cs typeface="Times New Roman"/>
              </a:rPr>
              <a:t>Not </a:t>
            </a:r>
            <a:r>
              <a:rPr dirty="0" sz="1800">
                <a:latin typeface="Times New Roman"/>
                <a:cs typeface="Times New Roman"/>
              </a:rPr>
              <a:t>all </a:t>
            </a:r>
            <a:r>
              <a:rPr dirty="0" sz="1800" spc="-5">
                <a:latin typeface="Times New Roman"/>
                <a:cs typeface="Times New Roman"/>
              </a:rPr>
              <a:t>rows  </a:t>
            </a:r>
            <a:r>
              <a:rPr dirty="0" sz="1800">
                <a:latin typeface="Times New Roman"/>
                <a:cs typeface="Times New Roman"/>
              </a:rPr>
              <a:t>are displayed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 this </a:t>
            </a:r>
            <a:r>
              <a:rPr dirty="0" sz="1800" spc="-5">
                <a:latin typeface="Times New Roman"/>
                <a:cs typeface="Times New Roman"/>
              </a:rPr>
              <a:t>answer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651509"/>
            <a:ext cx="8864600" cy="2980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7500" marR="1553845" indent="-304800">
              <a:lnSpc>
                <a:spcPct val="100000"/>
              </a:lnSpc>
              <a:spcBef>
                <a:spcPts val="100"/>
              </a:spcBef>
              <a:tabLst>
                <a:tab pos="1991995" algn="l"/>
              </a:tabLst>
            </a:pPr>
            <a:r>
              <a:rPr dirty="0" sz="2400" spc="-5">
                <a:latin typeface="Times New Roman"/>
                <a:cs typeface="Times New Roman"/>
              </a:rPr>
              <a:t>SELECT </a:t>
            </a:r>
            <a:r>
              <a:rPr dirty="0" sz="2400">
                <a:latin typeface="Times New Roman"/>
                <a:cs typeface="Times New Roman"/>
              </a:rPr>
              <a:t>Product_ID </a:t>
            </a:r>
            <a:r>
              <a:rPr dirty="0" sz="2400" spc="-5">
                <a:latin typeface="Times New Roman"/>
                <a:cs typeface="Times New Roman"/>
              </a:rPr>
              <a:t>, </a:t>
            </a:r>
            <a:r>
              <a:rPr dirty="0" sz="2400">
                <a:latin typeface="Times New Roman"/>
                <a:cs typeface="Times New Roman"/>
              </a:rPr>
              <a:t>Sale_Date, </a:t>
            </a:r>
            <a:r>
              <a:rPr dirty="0" sz="2400" spc="-5">
                <a:latin typeface="Times New Roman"/>
                <a:cs typeface="Times New Roman"/>
              </a:rPr>
              <a:t>Daily_Sales,  </a:t>
            </a:r>
            <a:r>
              <a:rPr dirty="0" sz="2400">
                <a:latin typeface="Times New Roman"/>
                <a:cs typeface="Times New Roman"/>
              </a:rPr>
              <a:t>SUM(Daily_Sales) </a:t>
            </a:r>
            <a:r>
              <a:rPr dirty="0" sz="2400" spc="-5">
                <a:latin typeface="Times New Roman"/>
                <a:cs typeface="Times New Roman"/>
              </a:rPr>
              <a:t>OVER </a:t>
            </a:r>
            <a:r>
              <a:rPr dirty="0" sz="2400" spc="-40">
                <a:latin typeface="Times New Roman"/>
                <a:cs typeface="Times New Roman"/>
              </a:rPr>
              <a:t>(</a:t>
            </a:r>
            <a:r>
              <a:rPr dirty="0" sz="2400" spc="-40">
                <a:solidFill>
                  <a:srgbClr val="0000FF"/>
                </a:solidFill>
                <a:latin typeface="Times New Roman"/>
                <a:cs typeface="Times New Roman"/>
              </a:rPr>
              <a:t>PARTITION 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BY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Product_ID  </a:t>
            </a:r>
            <a:r>
              <a:rPr dirty="0" sz="2400" spc="-5">
                <a:latin typeface="Times New Roman"/>
                <a:cs typeface="Times New Roman"/>
              </a:rPr>
              <a:t>ORDER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	Product_ID,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Sale_Date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tabLst>
                <a:tab pos="5233035" algn="l"/>
              </a:tabLst>
            </a:pPr>
            <a:r>
              <a:rPr dirty="0" sz="2400" spc="-10">
                <a:latin typeface="Times New Roman"/>
                <a:cs typeface="Times New Roman"/>
              </a:rPr>
              <a:t>ROWS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UNBOUNDED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PRECEDING)	AS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Subtotal</a:t>
            </a:r>
            <a:r>
              <a:rPr dirty="0" sz="240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  <a:p>
            <a:pPr marL="1003300" marR="5080">
              <a:lnSpc>
                <a:spcPct val="100000"/>
              </a:lnSpc>
              <a:tabLst>
                <a:tab pos="5918835" algn="l"/>
              </a:tabLst>
            </a:pP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SUM(Daily_Sales) 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OVER (ORDER BY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Product_ID,</a:t>
            </a:r>
            <a:r>
              <a:rPr dirty="0" sz="2400" spc="-12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Sale_Date  </a:t>
            </a:r>
            <a:r>
              <a:rPr dirty="0" sz="2400" spc="-10">
                <a:solidFill>
                  <a:srgbClr val="0000FF"/>
                </a:solidFill>
                <a:latin typeface="Times New Roman"/>
                <a:cs typeface="Times New Roman"/>
              </a:rPr>
              <a:t>ROWS</a:t>
            </a:r>
            <a:r>
              <a:rPr dirty="0" sz="2400" spc="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UNBOUNDED</a:t>
            </a:r>
            <a:r>
              <a:rPr dirty="0" sz="2400" spc="6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PRECEDING)	AS</a:t>
            </a:r>
            <a:r>
              <a:rPr dirty="0" sz="2400" spc="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FF0000"/>
                </a:solidFill>
                <a:latin typeface="Times New Roman"/>
                <a:cs typeface="Times New Roman"/>
              </a:rPr>
              <a:t>GRANDTotal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030605" algn="l"/>
              </a:tabLst>
            </a:pPr>
            <a:r>
              <a:rPr dirty="0" sz="2400" spc="-5">
                <a:latin typeface="Times New Roman"/>
                <a:cs typeface="Times New Roman"/>
              </a:rPr>
              <a:t>FROM	</a:t>
            </a:r>
            <a:r>
              <a:rPr dirty="0" sz="2400" spc="-15">
                <a:latin typeface="Times New Roman"/>
                <a:cs typeface="Times New Roman"/>
              </a:rPr>
              <a:t>Sales_Table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1871345">
              <a:lnSpc>
                <a:spcPct val="100000"/>
              </a:lnSpc>
              <a:spcBef>
                <a:spcPts val="935"/>
              </a:spcBef>
              <a:tabLst>
                <a:tab pos="3166745" algn="l"/>
                <a:tab pos="4277360" algn="l"/>
                <a:tab pos="4450080" algn="l"/>
                <a:tab pos="6127115" algn="l"/>
                <a:tab pos="7119620" algn="l"/>
              </a:tabLst>
            </a:pP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Product_ID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Sale_Date	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Daily_Sales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u="sng" sz="1800" spc="-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SubTotal</a:t>
            </a:r>
            <a:r>
              <a:rPr dirty="0" sz="1800" spc="-20">
                <a:latin typeface="Times New Roman"/>
                <a:cs typeface="Times New Roman"/>
              </a:rPr>
              <a:t>	</a:t>
            </a:r>
            <a:r>
              <a:rPr dirty="0" u="sng" sz="1800" spc="-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GRANDTotal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579116" y="3754981"/>
          <a:ext cx="5930900" cy="2492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075"/>
                <a:gridCol w="1376045"/>
                <a:gridCol w="1357630"/>
                <a:gridCol w="1447800"/>
                <a:gridCol w="1150620"/>
              </a:tblGrid>
              <a:tr h="234152">
                <a:tc>
                  <a:txBody>
                    <a:bodyPr/>
                    <a:lstStyle/>
                    <a:p>
                      <a:pPr marL="31750">
                        <a:lnSpc>
                          <a:spcPts val="17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17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739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5745">
                        <a:lnSpc>
                          <a:spcPts val="17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54500.22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574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103350.62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103350.62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1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36000.07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574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139350.69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139350.69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4135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40200.43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574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179551.12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179551.12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07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574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212351.62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212351.62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574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276651.62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276651.62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52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54553.10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574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331204.72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331204.72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52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574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373093.60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56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48000.00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574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89888.88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421093.60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06852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49850.03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574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139738.91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470943.63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866138" y="3290061"/>
            <a:ext cx="7010400" cy="2957195"/>
          </a:xfrm>
          <a:custGeom>
            <a:avLst/>
            <a:gdLst/>
            <a:ahLst/>
            <a:cxnLst/>
            <a:rect l="l" t="t" r="r" b="b"/>
            <a:pathLst>
              <a:path w="7010400" h="2957195">
                <a:moveTo>
                  <a:pt x="0" y="2956941"/>
                </a:moveTo>
                <a:lnTo>
                  <a:pt x="7010400" y="2956941"/>
                </a:lnTo>
                <a:lnTo>
                  <a:pt x="7010400" y="0"/>
                </a:lnTo>
                <a:lnTo>
                  <a:pt x="0" y="0"/>
                </a:lnTo>
                <a:lnTo>
                  <a:pt x="0" y="2956941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5720715" y="5511038"/>
            <a:ext cx="368300" cy="177800"/>
            <a:chOff x="5720715" y="5511038"/>
            <a:chExt cx="368300" cy="177800"/>
          </a:xfrm>
        </p:grpSpPr>
        <p:sp>
          <p:nvSpPr>
            <p:cNvPr id="6" name="object 6"/>
            <p:cNvSpPr/>
            <p:nvPr/>
          </p:nvSpPr>
          <p:spPr>
            <a:xfrm>
              <a:off x="5733415" y="5523738"/>
              <a:ext cx="342900" cy="152400"/>
            </a:xfrm>
            <a:custGeom>
              <a:avLst/>
              <a:gdLst/>
              <a:ahLst/>
              <a:cxnLst/>
              <a:rect l="l" t="t" r="r" b="b"/>
              <a:pathLst>
                <a:path w="342900" h="152400">
                  <a:moveTo>
                    <a:pt x="266319" y="0"/>
                  </a:moveTo>
                  <a:lnTo>
                    <a:pt x="266319" y="38100"/>
                  </a:lnTo>
                  <a:lnTo>
                    <a:pt x="76200" y="38100"/>
                  </a:lnTo>
                  <a:lnTo>
                    <a:pt x="76200" y="0"/>
                  </a:lnTo>
                  <a:lnTo>
                    <a:pt x="0" y="76187"/>
                  </a:lnTo>
                  <a:lnTo>
                    <a:pt x="76200" y="152387"/>
                  </a:lnTo>
                  <a:lnTo>
                    <a:pt x="76200" y="114287"/>
                  </a:lnTo>
                  <a:lnTo>
                    <a:pt x="266319" y="114287"/>
                  </a:lnTo>
                  <a:lnTo>
                    <a:pt x="266319" y="152387"/>
                  </a:lnTo>
                  <a:lnTo>
                    <a:pt x="342519" y="76187"/>
                  </a:lnTo>
                  <a:lnTo>
                    <a:pt x="26631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733415" y="5523738"/>
              <a:ext cx="342900" cy="152400"/>
            </a:xfrm>
            <a:custGeom>
              <a:avLst/>
              <a:gdLst/>
              <a:ahLst/>
              <a:cxnLst/>
              <a:rect l="l" t="t" r="r" b="b"/>
              <a:pathLst>
                <a:path w="342900" h="152400">
                  <a:moveTo>
                    <a:pt x="0" y="76187"/>
                  </a:moveTo>
                  <a:lnTo>
                    <a:pt x="76200" y="0"/>
                  </a:lnTo>
                  <a:lnTo>
                    <a:pt x="76200" y="38100"/>
                  </a:lnTo>
                  <a:lnTo>
                    <a:pt x="266319" y="38100"/>
                  </a:lnTo>
                  <a:lnTo>
                    <a:pt x="266319" y="0"/>
                  </a:lnTo>
                  <a:lnTo>
                    <a:pt x="342519" y="76187"/>
                  </a:lnTo>
                  <a:lnTo>
                    <a:pt x="266319" y="152387"/>
                  </a:lnTo>
                  <a:lnTo>
                    <a:pt x="266319" y="114287"/>
                  </a:lnTo>
                  <a:lnTo>
                    <a:pt x="76200" y="114287"/>
                  </a:lnTo>
                  <a:lnTo>
                    <a:pt x="76200" y="152387"/>
                  </a:lnTo>
                  <a:lnTo>
                    <a:pt x="0" y="76187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2689" y="42113"/>
            <a:ext cx="887730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0"/>
              <a:t>PARTITION </a:t>
            </a:r>
            <a:r>
              <a:rPr dirty="0" spc="-5"/>
              <a:t>BY </a:t>
            </a:r>
            <a:r>
              <a:rPr dirty="0"/>
              <a:t>only </a:t>
            </a:r>
            <a:r>
              <a:rPr dirty="0" spc="-5"/>
              <a:t>Resets a </a:t>
            </a:r>
            <a:r>
              <a:rPr dirty="0"/>
              <a:t>Single </a:t>
            </a:r>
            <a:r>
              <a:rPr dirty="0" spc="-10"/>
              <a:t>OLAP </a:t>
            </a:r>
            <a:r>
              <a:rPr dirty="0"/>
              <a:t>not </a:t>
            </a:r>
            <a:r>
              <a:rPr dirty="0" spc="-10"/>
              <a:t>ALL </a:t>
            </a:r>
            <a:r>
              <a:rPr dirty="0" spc="-5"/>
              <a:t>of</a:t>
            </a:r>
            <a:r>
              <a:rPr dirty="0" spc="-370"/>
              <a:t> </a:t>
            </a:r>
            <a:r>
              <a:rPr dirty="0" spc="-5"/>
              <a:t>them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8739" y="6485026"/>
            <a:ext cx="83902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Above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are two OLAP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statements.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Only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one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has </a:t>
            </a:r>
            <a:r>
              <a:rPr dirty="0" sz="2000" spc="-35">
                <a:solidFill>
                  <a:srgbClr val="0000FF"/>
                </a:solidFill>
                <a:latin typeface="Times New Roman"/>
                <a:cs typeface="Times New Roman"/>
              </a:rPr>
              <a:t>PARTITION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BY so only it</a:t>
            </a:r>
            <a:r>
              <a:rPr dirty="0" sz="2000" spc="-26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resets.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994" y="4047616"/>
            <a:ext cx="1651000" cy="9906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algn="ctr" marL="99060" marR="97155">
              <a:lnSpc>
                <a:spcPct val="100000"/>
              </a:lnSpc>
              <a:spcBef>
                <a:spcPts val="305"/>
              </a:spcBef>
            </a:pPr>
            <a:r>
              <a:rPr dirty="0" sz="1800" spc="-5">
                <a:latin typeface="Times New Roman"/>
                <a:cs typeface="Times New Roman"/>
              </a:rPr>
              <a:t>Not </a:t>
            </a:r>
            <a:r>
              <a:rPr dirty="0" sz="1800">
                <a:latin typeface="Times New Roman"/>
                <a:cs typeface="Times New Roman"/>
              </a:rPr>
              <a:t>all </a:t>
            </a:r>
            <a:r>
              <a:rPr dirty="0" sz="1800" spc="-5">
                <a:latin typeface="Times New Roman"/>
                <a:cs typeface="Times New Roman"/>
              </a:rPr>
              <a:t>rows  </a:t>
            </a:r>
            <a:r>
              <a:rPr dirty="0" sz="1800">
                <a:latin typeface="Times New Roman"/>
                <a:cs typeface="Times New Roman"/>
              </a:rPr>
              <a:t>are displayed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 this </a:t>
            </a:r>
            <a:r>
              <a:rPr dirty="0" sz="1800" spc="-5">
                <a:latin typeface="Times New Roman"/>
                <a:cs typeface="Times New Roman"/>
              </a:rPr>
              <a:t>answer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77" y="740409"/>
            <a:ext cx="884301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75080" algn="l"/>
              </a:tabLst>
            </a:pPr>
            <a:r>
              <a:rPr dirty="0" sz="2400" spc="-5">
                <a:latin typeface="Times New Roman"/>
                <a:cs typeface="Times New Roman"/>
              </a:rPr>
              <a:t>SELECT	</a:t>
            </a:r>
            <a:r>
              <a:rPr dirty="0" sz="2400">
                <a:latin typeface="Times New Roman"/>
                <a:cs typeface="Times New Roman"/>
              </a:rPr>
              <a:t>Product_ID </a:t>
            </a:r>
            <a:r>
              <a:rPr dirty="0" sz="2400" spc="-5">
                <a:latin typeface="Times New Roman"/>
                <a:cs typeface="Times New Roman"/>
              </a:rPr>
              <a:t>, </a:t>
            </a:r>
            <a:r>
              <a:rPr dirty="0" sz="2400">
                <a:latin typeface="Times New Roman"/>
                <a:cs typeface="Times New Roman"/>
              </a:rPr>
              <a:t>Sale_Date,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Daily_Sales,</a:t>
            </a:r>
            <a:endParaRPr sz="2400">
              <a:latin typeface="Times New Roman"/>
              <a:cs typeface="Times New Roman"/>
            </a:endParaRPr>
          </a:p>
          <a:p>
            <a:pPr marL="774700">
              <a:lnSpc>
                <a:spcPct val="100000"/>
              </a:lnSpc>
            </a:pPr>
            <a:r>
              <a:rPr dirty="0" sz="2400" spc="-70">
                <a:latin typeface="Times New Roman"/>
                <a:cs typeface="Times New Roman"/>
              </a:rPr>
              <a:t>MAVG( </a:t>
            </a:r>
            <a:r>
              <a:rPr dirty="0" sz="2400">
                <a:latin typeface="Times New Roman"/>
                <a:cs typeface="Times New Roman"/>
              </a:rPr>
              <a:t>Daily_Sales, 3, Product_ID, Sale_Date) </a:t>
            </a: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-245">
                <a:latin typeface="Times New Roman"/>
                <a:cs typeface="Times New Roman"/>
              </a:rPr>
              <a:t> </a:t>
            </a:r>
            <a:r>
              <a:rPr dirty="0" sz="2400" spc="-40">
                <a:latin typeface="Times New Roman"/>
                <a:cs typeface="Times New Roman"/>
              </a:rPr>
              <a:t>AVG3_Rows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4845" y="1471929"/>
            <a:ext cx="25126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9969" algn="l"/>
              </a:tabLst>
            </a:pPr>
            <a:r>
              <a:rPr dirty="0" sz="2400" spc="-5">
                <a:latin typeface="Times New Roman"/>
                <a:cs typeface="Times New Roman"/>
              </a:rPr>
              <a:t>F</a:t>
            </a:r>
            <a:r>
              <a:rPr dirty="0" sz="2400" spc="-15">
                <a:latin typeface="Times New Roman"/>
                <a:cs typeface="Times New Roman"/>
              </a:rPr>
              <a:t>R</a:t>
            </a:r>
            <a:r>
              <a:rPr dirty="0" sz="2400" spc="-5">
                <a:latin typeface="Times New Roman"/>
                <a:cs typeface="Times New Roman"/>
              </a:rPr>
              <a:t>OM</a:t>
            </a:r>
            <a:r>
              <a:rPr dirty="0" sz="2400">
                <a:latin typeface="Times New Roman"/>
                <a:cs typeface="Times New Roman"/>
              </a:rPr>
              <a:t>	Sale</a:t>
            </a:r>
            <a:r>
              <a:rPr dirty="0" sz="2400" spc="-5">
                <a:latin typeface="Times New Roman"/>
                <a:cs typeface="Times New Roman"/>
              </a:rPr>
              <a:t>s_</a:t>
            </a:r>
            <a:r>
              <a:rPr dirty="0" sz="2400" spc="-17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ab</a:t>
            </a:r>
            <a:r>
              <a:rPr dirty="0" sz="2400" spc="5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6504" y="2693034"/>
            <a:ext cx="51403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08100" algn="l"/>
                <a:tab pos="2418080" algn="l"/>
                <a:tab pos="2591435" algn="l"/>
                <a:tab pos="3912870" algn="l"/>
              </a:tabLst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Product_ID</a:t>
            </a:r>
            <a:r>
              <a:rPr dirty="0" sz="1800" spc="-5">
                <a:latin typeface="Times New Roman"/>
                <a:cs typeface="Times New Roman"/>
              </a:rPr>
              <a:t>	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Sal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_Date	</a:t>
            </a:r>
            <a:r>
              <a:rPr dirty="0" sz="1800" spc="-5">
                <a:latin typeface="Times New Roman"/>
                <a:cs typeface="Times New Roman"/>
              </a:rPr>
              <a:t>	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Dai</a:t>
            </a:r>
            <a:r>
              <a:rPr dirty="0" u="sng" sz="18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dirty="0" u="sng" sz="1800" spc="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_Sales</a:t>
            </a:r>
            <a:r>
              <a:rPr dirty="0" sz="1800" spc="-5">
                <a:latin typeface="Times New Roman"/>
                <a:cs typeface="Times New Roman"/>
              </a:rPr>
              <a:t>	</a:t>
            </a:r>
            <a:r>
              <a:rPr dirty="0" u="sng" sz="1800" spc="-24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</a:t>
            </a:r>
            <a:r>
              <a:rPr dirty="0" u="sng" sz="180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3_Rows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85" y="5872378"/>
            <a:ext cx="8883015" cy="9410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This is the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Moving </a:t>
            </a:r>
            <a:r>
              <a:rPr dirty="0" sz="2000" spc="-20">
                <a:solidFill>
                  <a:srgbClr val="FF0000"/>
                </a:solidFill>
                <a:latin typeface="Times New Roman"/>
                <a:cs typeface="Times New Roman"/>
              </a:rPr>
              <a:t>Average </a:t>
            </a:r>
            <a:r>
              <a:rPr dirty="0" sz="2000" spc="-35">
                <a:solidFill>
                  <a:srgbClr val="FF0000"/>
                </a:solidFill>
                <a:latin typeface="Times New Roman"/>
                <a:cs typeface="Times New Roman"/>
              </a:rPr>
              <a:t>(MAVG)</a:t>
            </a:r>
            <a:r>
              <a:rPr dirty="0" sz="2000" spc="-35">
                <a:solidFill>
                  <a:srgbClr val="0000FF"/>
                </a:solidFill>
                <a:latin typeface="Times New Roman"/>
                <a:cs typeface="Times New Roman"/>
              </a:rPr>
              <a:t>.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It will calculate the average of 3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rows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because  that is the Moving </a:t>
            </a:r>
            <a:r>
              <a:rPr dirty="0" sz="2000" spc="-25">
                <a:solidFill>
                  <a:srgbClr val="0000FF"/>
                </a:solidFill>
                <a:latin typeface="Times New Roman"/>
                <a:cs typeface="Times New Roman"/>
              </a:rPr>
              <a:t>Window.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It will read the current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row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and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TWO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preceding to find</a:t>
            </a:r>
            <a:r>
              <a:rPr dirty="0" sz="2000" spc="-3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 </a:t>
            </a:r>
            <a:r>
              <a:rPr dirty="0" sz="2000" spc="-60">
                <a:solidFill>
                  <a:srgbClr val="0000FF"/>
                </a:solidFill>
                <a:latin typeface="Times New Roman"/>
                <a:cs typeface="Times New Roman"/>
              </a:rPr>
              <a:t>MAVG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of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those 3 rows. It will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be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sorted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by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Product_ID and Sale_Date</a:t>
            </a:r>
            <a:r>
              <a:rPr dirty="0" sz="2000" spc="-18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first.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108579" y="3099280"/>
          <a:ext cx="4483735" cy="2428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8660"/>
                <a:gridCol w="1375410"/>
                <a:gridCol w="1261109"/>
                <a:gridCol w="1137285"/>
              </a:tblGrid>
              <a:tr h="238153">
                <a:tc>
                  <a:txBody>
                    <a:bodyPr/>
                    <a:lstStyle/>
                    <a:p>
                      <a:pPr marL="31750">
                        <a:lnSpc>
                          <a:spcPts val="17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9225">
                        <a:lnSpc>
                          <a:spcPts val="1739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177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9225">
                        <a:lnSpc>
                          <a:spcPts val="1785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54500.22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51675.31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4030">
                <a:tc>
                  <a:txBody>
                    <a:bodyPr/>
                    <a:lstStyle/>
                    <a:p>
                      <a:pPr marL="31750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9225">
                        <a:lnSpc>
                          <a:spcPts val="1785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36000.07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46450.23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67">
                <a:tc>
                  <a:txBody>
                    <a:bodyPr/>
                    <a:lstStyle/>
                    <a:p>
                      <a:pPr marL="31750">
                        <a:lnSpc>
                          <a:spcPts val="178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9225">
                        <a:lnSpc>
                          <a:spcPts val="1789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40200.43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8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43566.91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9225">
                        <a:lnSpc>
                          <a:spcPts val="1785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36333.67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9225">
                        <a:lnSpc>
                          <a:spcPts val="1785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45788.98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9225">
                        <a:lnSpc>
                          <a:spcPts val="1785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54553.10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50551.20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9225">
                        <a:lnSpc>
                          <a:spcPts val="1785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53580.66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67">
                <a:tc>
                  <a:txBody>
                    <a:bodyPr/>
                    <a:lstStyle/>
                    <a:p>
                      <a:pPr marL="31750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9225">
                        <a:lnSpc>
                          <a:spcPts val="1785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48000.00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48147.33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38343">
                <a:tc>
                  <a:txBody>
                    <a:bodyPr/>
                    <a:lstStyle/>
                    <a:p>
                      <a:pPr marL="31750">
                        <a:lnSpc>
                          <a:spcPts val="177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9225">
                        <a:lnSpc>
                          <a:spcPts val="1775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177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49850.03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7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46579.</a:t>
                      </a:r>
                      <a:r>
                        <a:rPr dirty="0" sz="1600" spc="-6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2395347" y="2590800"/>
            <a:ext cx="5600700" cy="3048000"/>
          </a:xfrm>
          <a:custGeom>
            <a:avLst/>
            <a:gdLst/>
            <a:ahLst/>
            <a:cxnLst/>
            <a:rect l="l" t="t" r="r" b="b"/>
            <a:pathLst>
              <a:path w="5600700" h="3048000">
                <a:moveTo>
                  <a:pt x="0" y="3048000"/>
                </a:moveTo>
                <a:lnTo>
                  <a:pt x="5600700" y="3048000"/>
                </a:lnTo>
                <a:lnTo>
                  <a:pt x="5600700" y="0"/>
                </a:lnTo>
                <a:lnTo>
                  <a:pt x="0" y="0"/>
                </a:lnTo>
                <a:lnTo>
                  <a:pt x="0" y="30480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18921" y="1774215"/>
            <a:ext cx="990600" cy="699770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00"/>
              </a:spcBef>
            </a:pPr>
            <a:r>
              <a:rPr dirty="0" sz="1800">
                <a:latin typeface="Times New Roman"/>
                <a:cs typeface="Times New Roman"/>
              </a:rPr>
              <a:t>Moving</a:t>
            </a:r>
            <a:endParaRPr sz="18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dirty="0" sz="1800" spc="-20">
                <a:latin typeface="Times New Roman"/>
                <a:cs typeface="Times New Roman"/>
              </a:rPr>
              <a:t>Average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97114" y="1511300"/>
            <a:ext cx="330835" cy="231140"/>
            <a:chOff x="1097114" y="1511300"/>
            <a:chExt cx="330835" cy="231140"/>
          </a:xfrm>
        </p:grpSpPr>
        <p:sp>
          <p:nvSpPr>
            <p:cNvPr id="10" name="object 10"/>
            <p:cNvSpPr/>
            <p:nvPr/>
          </p:nvSpPr>
          <p:spPr>
            <a:xfrm>
              <a:off x="1109814" y="1524000"/>
              <a:ext cx="305435" cy="205740"/>
            </a:xfrm>
            <a:custGeom>
              <a:avLst/>
              <a:gdLst/>
              <a:ahLst/>
              <a:cxnLst/>
              <a:rect l="l" t="t" r="r" b="b"/>
              <a:pathLst>
                <a:path w="305434" h="205739">
                  <a:moveTo>
                    <a:pt x="152400" y="0"/>
                  </a:moveTo>
                  <a:lnTo>
                    <a:pt x="0" y="102615"/>
                  </a:lnTo>
                  <a:lnTo>
                    <a:pt x="76200" y="102615"/>
                  </a:lnTo>
                  <a:lnTo>
                    <a:pt x="76200" y="205359"/>
                  </a:lnTo>
                  <a:lnTo>
                    <a:pt x="228638" y="205359"/>
                  </a:lnTo>
                  <a:lnTo>
                    <a:pt x="228638" y="102615"/>
                  </a:lnTo>
                  <a:lnTo>
                    <a:pt x="304838" y="102615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109814" y="1524000"/>
              <a:ext cx="305435" cy="205740"/>
            </a:xfrm>
            <a:custGeom>
              <a:avLst/>
              <a:gdLst/>
              <a:ahLst/>
              <a:cxnLst/>
              <a:rect l="l" t="t" r="r" b="b"/>
              <a:pathLst>
                <a:path w="305434" h="205739">
                  <a:moveTo>
                    <a:pt x="0" y="102615"/>
                  </a:moveTo>
                  <a:lnTo>
                    <a:pt x="152400" y="0"/>
                  </a:lnTo>
                  <a:lnTo>
                    <a:pt x="304838" y="102615"/>
                  </a:lnTo>
                  <a:lnTo>
                    <a:pt x="228638" y="102615"/>
                  </a:lnTo>
                  <a:lnTo>
                    <a:pt x="228638" y="205359"/>
                  </a:lnTo>
                  <a:lnTo>
                    <a:pt x="76200" y="205359"/>
                  </a:lnTo>
                  <a:lnTo>
                    <a:pt x="76200" y="102615"/>
                  </a:lnTo>
                  <a:lnTo>
                    <a:pt x="0" y="10261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3056254" y="1721078"/>
            <a:ext cx="970915" cy="646430"/>
          </a:xfrm>
          <a:prstGeom prst="rect">
            <a:avLst/>
          </a:prstGeom>
          <a:ln w="28575">
            <a:solidFill>
              <a:srgbClr val="FF00FF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92075" marR="93345">
              <a:lnSpc>
                <a:spcPct val="100000"/>
              </a:lnSpc>
              <a:spcBef>
                <a:spcPts val="300"/>
              </a:spcBef>
            </a:pPr>
            <a:r>
              <a:rPr dirty="0" sz="1800">
                <a:latin typeface="Times New Roman"/>
                <a:cs typeface="Times New Roman"/>
              </a:rPr>
              <a:t>Moving  </a:t>
            </a:r>
            <a:r>
              <a:rPr dirty="0" sz="1800" spc="-85">
                <a:latin typeface="Times New Roman"/>
                <a:cs typeface="Times New Roman"/>
              </a:rPr>
              <a:t>W</a:t>
            </a:r>
            <a:r>
              <a:rPr dirty="0" sz="1800">
                <a:latin typeface="Times New Roman"/>
                <a:cs typeface="Times New Roman"/>
              </a:rPr>
              <a:t>indow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487546" y="1519555"/>
            <a:ext cx="330200" cy="222885"/>
            <a:chOff x="3487546" y="1519555"/>
            <a:chExt cx="330200" cy="222885"/>
          </a:xfrm>
        </p:grpSpPr>
        <p:sp>
          <p:nvSpPr>
            <p:cNvPr id="14" name="object 14"/>
            <p:cNvSpPr/>
            <p:nvPr/>
          </p:nvSpPr>
          <p:spPr>
            <a:xfrm>
              <a:off x="3500246" y="1532255"/>
              <a:ext cx="304800" cy="197485"/>
            </a:xfrm>
            <a:custGeom>
              <a:avLst/>
              <a:gdLst/>
              <a:ahLst/>
              <a:cxnLst/>
              <a:rect l="l" t="t" r="r" b="b"/>
              <a:pathLst>
                <a:path w="304800" h="197485">
                  <a:moveTo>
                    <a:pt x="152400" y="0"/>
                  </a:moveTo>
                  <a:lnTo>
                    <a:pt x="0" y="98552"/>
                  </a:lnTo>
                  <a:lnTo>
                    <a:pt x="76200" y="98552"/>
                  </a:lnTo>
                  <a:lnTo>
                    <a:pt x="76200" y="197104"/>
                  </a:lnTo>
                  <a:lnTo>
                    <a:pt x="228600" y="197104"/>
                  </a:lnTo>
                  <a:lnTo>
                    <a:pt x="228600" y="98552"/>
                  </a:lnTo>
                  <a:lnTo>
                    <a:pt x="304800" y="98552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500246" y="1532255"/>
              <a:ext cx="304800" cy="197485"/>
            </a:xfrm>
            <a:custGeom>
              <a:avLst/>
              <a:gdLst/>
              <a:ahLst/>
              <a:cxnLst/>
              <a:rect l="l" t="t" r="r" b="b"/>
              <a:pathLst>
                <a:path w="304800" h="197485">
                  <a:moveTo>
                    <a:pt x="0" y="98552"/>
                  </a:moveTo>
                  <a:lnTo>
                    <a:pt x="152400" y="0"/>
                  </a:lnTo>
                  <a:lnTo>
                    <a:pt x="304800" y="98552"/>
                  </a:lnTo>
                  <a:lnTo>
                    <a:pt x="228600" y="98552"/>
                  </a:lnTo>
                  <a:lnTo>
                    <a:pt x="228600" y="197104"/>
                  </a:lnTo>
                  <a:lnTo>
                    <a:pt x="76200" y="197104"/>
                  </a:lnTo>
                  <a:lnTo>
                    <a:pt x="76200" y="98552"/>
                  </a:lnTo>
                  <a:lnTo>
                    <a:pt x="0" y="9855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322445" y="1716557"/>
            <a:ext cx="1774825" cy="699770"/>
          </a:xfrm>
          <a:prstGeom prst="rect">
            <a:avLst/>
          </a:prstGeom>
          <a:ln w="28575">
            <a:solidFill>
              <a:srgbClr val="00FF00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00"/>
              </a:spcBef>
            </a:pPr>
            <a:r>
              <a:rPr dirty="0" sz="1800" spc="-5">
                <a:latin typeface="Times New Roman"/>
                <a:cs typeface="Times New Roman"/>
              </a:rPr>
              <a:t>Major and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Minor</a:t>
            </a:r>
            <a:endParaRPr sz="1800">
              <a:latin typeface="Times New Roman"/>
              <a:cs typeface="Times New Roman"/>
            </a:endParaRPr>
          </a:p>
          <a:p>
            <a:pPr marL="549275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Times New Roman"/>
                <a:cs typeface="Times New Roman"/>
              </a:rPr>
              <a:t>Sort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keys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753736" y="1515110"/>
            <a:ext cx="330200" cy="222885"/>
            <a:chOff x="4753736" y="1515110"/>
            <a:chExt cx="330200" cy="222885"/>
          </a:xfrm>
        </p:grpSpPr>
        <p:sp>
          <p:nvSpPr>
            <p:cNvPr id="18" name="object 18"/>
            <p:cNvSpPr/>
            <p:nvPr/>
          </p:nvSpPr>
          <p:spPr>
            <a:xfrm>
              <a:off x="4766436" y="1527810"/>
              <a:ext cx="304800" cy="197485"/>
            </a:xfrm>
            <a:custGeom>
              <a:avLst/>
              <a:gdLst/>
              <a:ahLst/>
              <a:cxnLst/>
              <a:rect l="l" t="t" r="r" b="b"/>
              <a:pathLst>
                <a:path w="304800" h="197485">
                  <a:moveTo>
                    <a:pt x="152400" y="0"/>
                  </a:moveTo>
                  <a:lnTo>
                    <a:pt x="0" y="98551"/>
                  </a:lnTo>
                  <a:lnTo>
                    <a:pt x="76200" y="98551"/>
                  </a:lnTo>
                  <a:lnTo>
                    <a:pt x="76200" y="197103"/>
                  </a:lnTo>
                  <a:lnTo>
                    <a:pt x="228600" y="197103"/>
                  </a:lnTo>
                  <a:lnTo>
                    <a:pt x="228600" y="98551"/>
                  </a:lnTo>
                  <a:lnTo>
                    <a:pt x="304800" y="98551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766436" y="1527810"/>
              <a:ext cx="304800" cy="197485"/>
            </a:xfrm>
            <a:custGeom>
              <a:avLst/>
              <a:gdLst/>
              <a:ahLst/>
              <a:cxnLst/>
              <a:rect l="l" t="t" r="r" b="b"/>
              <a:pathLst>
                <a:path w="304800" h="197485">
                  <a:moveTo>
                    <a:pt x="0" y="98551"/>
                  </a:moveTo>
                  <a:lnTo>
                    <a:pt x="152400" y="0"/>
                  </a:lnTo>
                  <a:lnTo>
                    <a:pt x="304800" y="98551"/>
                  </a:lnTo>
                  <a:lnTo>
                    <a:pt x="228600" y="98551"/>
                  </a:lnTo>
                  <a:lnTo>
                    <a:pt x="228600" y="197103"/>
                  </a:lnTo>
                  <a:lnTo>
                    <a:pt x="76200" y="197103"/>
                  </a:lnTo>
                  <a:lnTo>
                    <a:pt x="76200" y="98551"/>
                  </a:lnTo>
                  <a:lnTo>
                    <a:pt x="0" y="98551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5697346" y="1506855"/>
            <a:ext cx="330200" cy="222885"/>
            <a:chOff x="5697346" y="1506855"/>
            <a:chExt cx="330200" cy="222885"/>
          </a:xfrm>
        </p:grpSpPr>
        <p:sp>
          <p:nvSpPr>
            <p:cNvPr id="21" name="object 21"/>
            <p:cNvSpPr/>
            <p:nvPr/>
          </p:nvSpPr>
          <p:spPr>
            <a:xfrm>
              <a:off x="5710046" y="1519555"/>
              <a:ext cx="304800" cy="197485"/>
            </a:xfrm>
            <a:custGeom>
              <a:avLst/>
              <a:gdLst/>
              <a:ahLst/>
              <a:cxnLst/>
              <a:rect l="l" t="t" r="r" b="b"/>
              <a:pathLst>
                <a:path w="304800" h="197485">
                  <a:moveTo>
                    <a:pt x="152400" y="0"/>
                  </a:moveTo>
                  <a:lnTo>
                    <a:pt x="0" y="98552"/>
                  </a:lnTo>
                  <a:lnTo>
                    <a:pt x="76200" y="98552"/>
                  </a:lnTo>
                  <a:lnTo>
                    <a:pt x="76200" y="197104"/>
                  </a:lnTo>
                  <a:lnTo>
                    <a:pt x="228600" y="197104"/>
                  </a:lnTo>
                  <a:lnTo>
                    <a:pt x="228600" y="98552"/>
                  </a:lnTo>
                  <a:lnTo>
                    <a:pt x="304800" y="98552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710046" y="1519555"/>
              <a:ext cx="304800" cy="197485"/>
            </a:xfrm>
            <a:custGeom>
              <a:avLst/>
              <a:gdLst/>
              <a:ahLst/>
              <a:cxnLst/>
              <a:rect l="l" t="t" r="r" b="b"/>
              <a:pathLst>
                <a:path w="304800" h="197485">
                  <a:moveTo>
                    <a:pt x="0" y="98552"/>
                  </a:moveTo>
                  <a:lnTo>
                    <a:pt x="152400" y="0"/>
                  </a:lnTo>
                  <a:lnTo>
                    <a:pt x="304800" y="98552"/>
                  </a:lnTo>
                  <a:lnTo>
                    <a:pt x="228600" y="98552"/>
                  </a:lnTo>
                  <a:lnTo>
                    <a:pt x="228600" y="197104"/>
                  </a:lnTo>
                  <a:lnTo>
                    <a:pt x="76200" y="197104"/>
                  </a:lnTo>
                  <a:lnTo>
                    <a:pt x="76200" y="98552"/>
                  </a:lnTo>
                  <a:lnTo>
                    <a:pt x="0" y="9855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812698" y="42113"/>
            <a:ext cx="7515859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The Moving </a:t>
            </a:r>
            <a:r>
              <a:rPr dirty="0" spc="-35"/>
              <a:t>Average </a:t>
            </a:r>
            <a:r>
              <a:rPr dirty="0" spc="-65"/>
              <a:t>(MAVG) </a:t>
            </a:r>
            <a:r>
              <a:rPr dirty="0" spc="-5"/>
              <a:t>and Moving</a:t>
            </a:r>
            <a:r>
              <a:rPr dirty="0" spc="-70"/>
              <a:t> </a:t>
            </a:r>
            <a:r>
              <a:rPr dirty="0" spc="-20"/>
              <a:t>Window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33400" y="3733800"/>
            <a:ext cx="1651000" cy="9906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algn="ctr" marL="98425" marR="96520" indent="635">
              <a:lnSpc>
                <a:spcPct val="100000"/>
              </a:lnSpc>
              <a:spcBef>
                <a:spcPts val="305"/>
              </a:spcBef>
            </a:pPr>
            <a:r>
              <a:rPr dirty="0" sz="1800" spc="-5">
                <a:latin typeface="Times New Roman"/>
                <a:cs typeface="Times New Roman"/>
              </a:rPr>
              <a:t>Not </a:t>
            </a:r>
            <a:r>
              <a:rPr dirty="0" sz="1800">
                <a:latin typeface="Times New Roman"/>
                <a:cs typeface="Times New Roman"/>
              </a:rPr>
              <a:t>all </a:t>
            </a:r>
            <a:r>
              <a:rPr dirty="0" sz="1800" spc="-5">
                <a:latin typeface="Times New Roman"/>
                <a:cs typeface="Times New Roman"/>
              </a:rPr>
              <a:t>rows  </a:t>
            </a:r>
            <a:r>
              <a:rPr dirty="0" sz="1800">
                <a:latin typeface="Times New Roman"/>
                <a:cs typeface="Times New Roman"/>
              </a:rPr>
              <a:t>are displayed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 </a:t>
            </a:r>
            <a:r>
              <a:rPr dirty="0" sz="1800" spc="-5">
                <a:latin typeface="Times New Roman"/>
                <a:cs typeface="Times New Roman"/>
              </a:rPr>
              <a:t>this answer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566054"/>
            <a:ext cx="8829040" cy="1245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20">
                <a:solidFill>
                  <a:srgbClr val="0000FF"/>
                </a:solidFill>
                <a:latin typeface="Times New Roman"/>
                <a:cs typeface="Times New Roman"/>
              </a:rPr>
              <a:t>With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 Moving 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Window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of 3,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how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is the 46450.23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amount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derived in the</a:t>
            </a:r>
            <a:r>
              <a:rPr dirty="0" sz="2000" spc="-32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FF0000"/>
                </a:solidFill>
                <a:latin typeface="Times New Roman"/>
                <a:cs typeface="Times New Roman"/>
              </a:rPr>
              <a:t>AVG3_Rows 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column in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third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row?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It is the </a:t>
            </a:r>
            <a:r>
              <a:rPr dirty="0" sz="2000" spc="-85">
                <a:solidFill>
                  <a:srgbClr val="0000FF"/>
                </a:solidFill>
                <a:latin typeface="Times New Roman"/>
                <a:cs typeface="Times New Roman"/>
              </a:rPr>
              <a:t>AVG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of 48850.40, 54500.22 and 36000.07! The  fourth row has </a:t>
            </a:r>
            <a:r>
              <a:rPr dirty="0" sz="2000" spc="-25">
                <a:solidFill>
                  <a:srgbClr val="0000FF"/>
                </a:solidFill>
                <a:latin typeface="Times New Roman"/>
                <a:cs typeface="Times New Roman"/>
              </a:rPr>
              <a:t>AVG3_Rows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equal to 43566.91. That was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average of 54500.22,  360000.07 and 40200.43. The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calculation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is on the current row and the two</a:t>
            </a:r>
            <a:r>
              <a:rPr dirty="0" sz="2000" spc="-2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before.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2877" y="631901"/>
            <a:ext cx="8843010" cy="1598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75715" algn="l"/>
              </a:tabLst>
            </a:pPr>
            <a:r>
              <a:rPr dirty="0" sz="2400" spc="-5">
                <a:latin typeface="Times New Roman"/>
                <a:cs typeface="Times New Roman"/>
              </a:rPr>
              <a:t>SELECT	</a:t>
            </a:r>
            <a:r>
              <a:rPr dirty="0" sz="2400">
                <a:latin typeface="Times New Roman"/>
                <a:cs typeface="Times New Roman"/>
              </a:rPr>
              <a:t>Product_ID , Sale_Date,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Daily_Sales,</a:t>
            </a:r>
            <a:endParaRPr sz="2400">
              <a:latin typeface="Times New Roman"/>
              <a:cs typeface="Times New Roman"/>
            </a:endParaRPr>
          </a:p>
          <a:p>
            <a:pPr marL="12700" marR="5080" indent="762000">
              <a:lnSpc>
                <a:spcPct val="100000"/>
              </a:lnSpc>
              <a:tabLst>
                <a:tab pos="1029969" algn="l"/>
              </a:tabLst>
            </a:pPr>
            <a:r>
              <a:rPr dirty="0" sz="2400" spc="-70">
                <a:latin typeface="Times New Roman"/>
                <a:cs typeface="Times New Roman"/>
              </a:rPr>
              <a:t>MAVG( </a:t>
            </a:r>
            <a:r>
              <a:rPr dirty="0" sz="2400">
                <a:latin typeface="Times New Roman"/>
                <a:cs typeface="Times New Roman"/>
              </a:rPr>
              <a:t>Daily_Sales, 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dirty="0" sz="2400">
                <a:latin typeface="Times New Roman"/>
                <a:cs typeface="Times New Roman"/>
              </a:rPr>
              <a:t>, Product_ID, Sale_Date) </a:t>
            </a: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-240">
                <a:latin typeface="Times New Roman"/>
                <a:cs typeface="Times New Roman"/>
              </a:rPr>
              <a:t> </a:t>
            </a:r>
            <a:r>
              <a:rPr dirty="0" sz="2400" spc="-40">
                <a:solidFill>
                  <a:srgbClr val="0000FF"/>
                </a:solidFill>
                <a:latin typeface="Times New Roman"/>
                <a:cs typeface="Times New Roman"/>
              </a:rPr>
              <a:t>AVG3_Rows  </a:t>
            </a:r>
            <a:r>
              <a:rPr dirty="0" sz="2400" spc="-5">
                <a:latin typeface="Times New Roman"/>
                <a:cs typeface="Times New Roman"/>
              </a:rPr>
              <a:t>FROM	</a:t>
            </a:r>
            <a:r>
              <a:rPr dirty="0" sz="2400" spc="-15">
                <a:latin typeface="Times New Roman"/>
                <a:cs typeface="Times New Roman"/>
              </a:rPr>
              <a:t>Sales_Table</a:t>
            </a:r>
            <a:endParaRPr sz="2400">
              <a:latin typeface="Times New Roman"/>
              <a:cs typeface="Times New Roman"/>
            </a:endParaRPr>
          </a:p>
          <a:p>
            <a:pPr marL="2493645">
              <a:lnSpc>
                <a:spcPct val="100000"/>
              </a:lnSpc>
              <a:spcBef>
                <a:spcPts val="1585"/>
              </a:spcBef>
              <a:tabLst>
                <a:tab pos="3789045" algn="l"/>
                <a:tab pos="4899025" algn="l"/>
                <a:tab pos="5072380" algn="l"/>
                <a:tab pos="6393815" algn="l"/>
              </a:tabLst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Product_ID</a:t>
            </a:r>
            <a:r>
              <a:rPr dirty="0" sz="1800" spc="-5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Sale_Date	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Daily_Sales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u="sng" sz="1800" spc="-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AVG3_Rows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185667" y="2337280"/>
          <a:ext cx="4483735" cy="29927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8660"/>
                <a:gridCol w="1376044"/>
                <a:gridCol w="1261110"/>
                <a:gridCol w="1137285"/>
              </a:tblGrid>
              <a:tr h="238186">
                <a:tc>
                  <a:txBody>
                    <a:bodyPr/>
                    <a:lstStyle/>
                    <a:p>
                      <a:pPr marL="31750">
                        <a:lnSpc>
                          <a:spcPts val="17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7955">
                        <a:lnSpc>
                          <a:spcPts val="1739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1775"/>
                        </a:lnSpc>
                      </a:pP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07">
                <a:tc>
                  <a:txBody>
                    <a:bodyPr/>
                    <a:lstStyle/>
                    <a:p>
                      <a:pPr marL="31750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7955">
                        <a:lnSpc>
                          <a:spcPts val="1785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1820"/>
                        </a:lnSpc>
                      </a:pP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54500.22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51675.31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7955">
                        <a:lnSpc>
                          <a:spcPts val="1785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1820"/>
                        </a:lnSpc>
                      </a:pP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36000.07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85"/>
                        </a:lnSpc>
                      </a:pPr>
                      <a:r>
                        <a:rPr dirty="0" sz="16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46450.23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7955">
                        <a:lnSpc>
                          <a:spcPts val="1785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40200.43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85"/>
                        </a:lnSpc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43566.91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7955">
                        <a:lnSpc>
                          <a:spcPts val="1785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36333.67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4030">
                <a:tc>
                  <a:txBody>
                    <a:bodyPr/>
                    <a:lstStyle/>
                    <a:p>
                      <a:pPr marL="31750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7955">
                        <a:lnSpc>
                          <a:spcPts val="1785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45788.98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99">
                <a:tc>
                  <a:txBody>
                    <a:bodyPr/>
                    <a:lstStyle/>
                    <a:p>
                      <a:pPr marL="31750">
                        <a:lnSpc>
                          <a:spcPts val="178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7955">
                        <a:lnSpc>
                          <a:spcPts val="1789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54553.10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8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50551.20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07">
                <a:tc>
                  <a:txBody>
                    <a:bodyPr/>
                    <a:lstStyle/>
                    <a:p>
                      <a:pPr marL="31750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7955">
                        <a:lnSpc>
                          <a:spcPts val="1785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53580.66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7955">
                        <a:lnSpc>
                          <a:spcPts val="1785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48000.00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48147.33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7955">
                        <a:lnSpc>
                          <a:spcPts val="1785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49850.03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46579.</a:t>
                      </a:r>
                      <a:r>
                        <a:rPr dirty="0" sz="1600" spc="-6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7955">
                        <a:lnSpc>
                          <a:spcPts val="1785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54850.29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50900.</a:t>
                      </a:r>
                      <a:r>
                        <a:rPr dirty="0" sz="1600" spc="-6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15784">
                <a:tc>
                  <a:txBody>
                    <a:bodyPr/>
                    <a:lstStyle/>
                    <a:p>
                      <a:pPr marL="31750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7955">
                        <a:lnSpc>
                          <a:spcPts val="1785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185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36021.93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46907.42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472563" y="1828800"/>
            <a:ext cx="5600700" cy="3501390"/>
          </a:xfrm>
          <a:custGeom>
            <a:avLst/>
            <a:gdLst/>
            <a:ahLst/>
            <a:cxnLst/>
            <a:rect l="l" t="t" r="r" b="b"/>
            <a:pathLst>
              <a:path w="5600700" h="3501390">
                <a:moveTo>
                  <a:pt x="0" y="3501136"/>
                </a:moveTo>
                <a:lnTo>
                  <a:pt x="5600700" y="3501136"/>
                </a:lnTo>
                <a:lnTo>
                  <a:pt x="5600700" y="0"/>
                </a:lnTo>
                <a:lnTo>
                  <a:pt x="0" y="0"/>
                </a:lnTo>
                <a:lnTo>
                  <a:pt x="0" y="350113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56029" y="42113"/>
            <a:ext cx="56311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How </a:t>
            </a:r>
            <a:r>
              <a:rPr dirty="0"/>
              <a:t>the Moving </a:t>
            </a:r>
            <a:r>
              <a:rPr dirty="0" spc="-35"/>
              <a:t>Average </a:t>
            </a:r>
            <a:r>
              <a:rPr dirty="0" spc="-5"/>
              <a:t>is</a:t>
            </a:r>
            <a:r>
              <a:rPr dirty="0" spc="-185"/>
              <a:t> </a:t>
            </a:r>
            <a:r>
              <a:rPr dirty="0" spc="-5"/>
              <a:t>Calculated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9600" y="3048000"/>
            <a:ext cx="1651000" cy="9906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algn="ctr" marL="99060" marR="97155">
              <a:lnSpc>
                <a:spcPct val="100000"/>
              </a:lnSpc>
              <a:spcBef>
                <a:spcPts val="305"/>
              </a:spcBef>
            </a:pPr>
            <a:r>
              <a:rPr dirty="0" sz="1800" spc="-5">
                <a:latin typeface="Times New Roman"/>
                <a:cs typeface="Times New Roman"/>
              </a:rPr>
              <a:t>Not </a:t>
            </a:r>
            <a:r>
              <a:rPr dirty="0" sz="1800">
                <a:latin typeface="Times New Roman"/>
                <a:cs typeface="Times New Roman"/>
              </a:rPr>
              <a:t>all </a:t>
            </a:r>
            <a:r>
              <a:rPr dirty="0" sz="1800" spc="-5">
                <a:latin typeface="Times New Roman"/>
                <a:cs typeface="Times New Roman"/>
              </a:rPr>
              <a:t>rows  </a:t>
            </a:r>
            <a:r>
              <a:rPr dirty="0" sz="1800">
                <a:latin typeface="Times New Roman"/>
                <a:cs typeface="Times New Roman"/>
              </a:rPr>
              <a:t>are displayed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 this </a:t>
            </a:r>
            <a:r>
              <a:rPr dirty="0" sz="1800" spc="-5">
                <a:latin typeface="Times New Roman"/>
                <a:cs typeface="Times New Roman"/>
              </a:rPr>
              <a:t>answer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8739" y="708405"/>
            <a:ext cx="869061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75080" algn="l"/>
              </a:tabLst>
            </a:pPr>
            <a:r>
              <a:rPr dirty="0" sz="2400" spc="-5">
                <a:latin typeface="Times New Roman"/>
                <a:cs typeface="Times New Roman"/>
              </a:rPr>
              <a:t>SELECT	</a:t>
            </a:r>
            <a:r>
              <a:rPr dirty="0" sz="2400">
                <a:latin typeface="Times New Roman"/>
                <a:cs typeface="Times New Roman"/>
              </a:rPr>
              <a:t>Product_ID </a:t>
            </a:r>
            <a:r>
              <a:rPr dirty="0" sz="2400" spc="-5">
                <a:latin typeface="Times New Roman"/>
                <a:cs typeface="Times New Roman"/>
              </a:rPr>
              <a:t>, </a:t>
            </a:r>
            <a:r>
              <a:rPr dirty="0" sz="2400">
                <a:latin typeface="Times New Roman"/>
                <a:cs typeface="Times New Roman"/>
              </a:rPr>
              <a:t>Sale_Date,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Daily_Sales,</a:t>
            </a:r>
            <a:endParaRPr sz="2400">
              <a:latin typeface="Times New Roman"/>
              <a:cs typeface="Times New Roman"/>
            </a:endParaRPr>
          </a:p>
          <a:p>
            <a:pPr marL="12700" marR="5080" indent="609600">
              <a:lnSpc>
                <a:spcPct val="100000"/>
              </a:lnSpc>
              <a:tabLst>
                <a:tab pos="1029969" algn="l"/>
              </a:tabLst>
            </a:pPr>
            <a:r>
              <a:rPr dirty="0" sz="2400" spc="-70">
                <a:latin typeface="Times New Roman"/>
                <a:cs typeface="Times New Roman"/>
              </a:rPr>
              <a:t>MAVG( </a:t>
            </a:r>
            <a:r>
              <a:rPr dirty="0" sz="2400">
                <a:latin typeface="Times New Roman"/>
                <a:cs typeface="Times New Roman"/>
              </a:rPr>
              <a:t>Daily_Sales, 3,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Product_ID</a:t>
            </a:r>
            <a:r>
              <a:rPr dirty="0" sz="2400">
                <a:latin typeface="Times New Roman"/>
                <a:cs typeface="Times New Roman"/>
              </a:rPr>
              <a:t>,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Sale_Date</a:t>
            </a:r>
            <a:r>
              <a:rPr dirty="0" sz="2400">
                <a:latin typeface="Times New Roman"/>
                <a:cs typeface="Times New Roman"/>
              </a:rPr>
              <a:t>) </a:t>
            </a: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-250">
                <a:latin typeface="Times New Roman"/>
                <a:cs typeface="Times New Roman"/>
              </a:rPr>
              <a:t> </a:t>
            </a:r>
            <a:r>
              <a:rPr dirty="0" sz="2400" spc="-40">
                <a:solidFill>
                  <a:srgbClr val="0000FF"/>
                </a:solidFill>
                <a:latin typeface="Times New Roman"/>
                <a:cs typeface="Times New Roman"/>
              </a:rPr>
              <a:t>AVG3_Rows  </a:t>
            </a:r>
            <a:r>
              <a:rPr dirty="0" sz="2400" spc="-5">
                <a:latin typeface="Times New Roman"/>
                <a:cs typeface="Times New Roman"/>
              </a:rPr>
              <a:t>FROM	</a:t>
            </a:r>
            <a:r>
              <a:rPr dirty="0" sz="2400" spc="-15">
                <a:latin typeface="Times New Roman"/>
                <a:cs typeface="Times New Roman"/>
              </a:rPr>
              <a:t>Sales_Table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49195" y="2769234"/>
            <a:ext cx="10934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Produc</a:t>
            </a:r>
            <a:r>
              <a:rPr dirty="0" u="sng" sz="18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_ID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44848" y="2769234"/>
            <a:ext cx="24180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22680" algn="l"/>
                <a:tab pos="1296035" algn="l"/>
              </a:tabLst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Sal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sng" sz="18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_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	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dirty="0" u="sng" sz="1800" spc="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_Sa</a:t>
            </a:r>
            <a:r>
              <a:rPr dirty="0" u="sng" sz="18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dirty="0" u="sng" sz="18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50000" y="2769234"/>
            <a:ext cx="12420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AVG3_Rows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041269" y="3175480"/>
          <a:ext cx="4483735" cy="29927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8660"/>
                <a:gridCol w="1376044"/>
                <a:gridCol w="1261745"/>
                <a:gridCol w="1137920"/>
              </a:tblGrid>
              <a:tr h="238153">
                <a:tc>
                  <a:txBody>
                    <a:bodyPr/>
                    <a:lstStyle/>
                    <a:p>
                      <a:pPr marL="31750">
                        <a:lnSpc>
                          <a:spcPts val="1739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7955">
                        <a:lnSpc>
                          <a:spcPts val="1739"/>
                        </a:lnSpc>
                      </a:pPr>
                      <a:r>
                        <a:rPr dirty="0" sz="1600" spc="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177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94">
                <a:tc>
                  <a:txBody>
                    <a:bodyPr/>
                    <a:lstStyle/>
                    <a:p>
                      <a:pPr marL="31750">
                        <a:lnSpc>
                          <a:spcPts val="1785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7955">
                        <a:lnSpc>
                          <a:spcPts val="1785"/>
                        </a:lnSpc>
                      </a:pPr>
                      <a:r>
                        <a:rPr dirty="0" sz="1600" spc="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54500.22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51675.31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4135">
                <a:tc>
                  <a:txBody>
                    <a:bodyPr/>
                    <a:lstStyle/>
                    <a:p>
                      <a:pPr marL="31750">
                        <a:lnSpc>
                          <a:spcPts val="1789"/>
                        </a:lnSpc>
                      </a:pPr>
                      <a:r>
                        <a:rPr dirty="0" sz="1600" spc="-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7955">
                        <a:lnSpc>
                          <a:spcPts val="1789"/>
                        </a:lnSpc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200</a:t>
                      </a:r>
                      <a:r>
                        <a:rPr dirty="0" sz="1600" spc="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36000.07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8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46450.23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07">
                <a:tc>
                  <a:txBody>
                    <a:bodyPr/>
                    <a:lstStyle/>
                    <a:p>
                      <a:pPr marL="31750">
                        <a:lnSpc>
                          <a:spcPts val="1785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7955">
                        <a:lnSpc>
                          <a:spcPts val="1785"/>
                        </a:lnSpc>
                      </a:pPr>
                      <a:r>
                        <a:rPr dirty="0" sz="1600" spc="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40200.43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43566.91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785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7955">
                        <a:lnSpc>
                          <a:spcPts val="1785"/>
                        </a:lnSpc>
                      </a:pPr>
                      <a:r>
                        <a:rPr dirty="0" sz="1600" spc="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36333.67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785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7955">
                        <a:lnSpc>
                          <a:spcPts val="1785"/>
                        </a:lnSpc>
                      </a:pPr>
                      <a:r>
                        <a:rPr dirty="0" sz="1600" spc="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45788.98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785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7955">
                        <a:lnSpc>
                          <a:spcPts val="1785"/>
                        </a:lnSpc>
                      </a:pPr>
                      <a:r>
                        <a:rPr dirty="0" sz="1600" spc="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54553.10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50551.20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1">
                <a:tc>
                  <a:txBody>
                    <a:bodyPr/>
                    <a:lstStyle/>
                    <a:p>
                      <a:pPr marL="31750">
                        <a:lnSpc>
                          <a:spcPts val="1785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7955">
                        <a:lnSpc>
                          <a:spcPts val="1785"/>
                        </a:lnSpc>
                      </a:pPr>
                      <a:r>
                        <a:rPr dirty="0" sz="1600" spc="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53580.66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4199">
                <a:tc>
                  <a:txBody>
                    <a:bodyPr/>
                    <a:lstStyle/>
                    <a:p>
                      <a:pPr marL="31750">
                        <a:lnSpc>
                          <a:spcPts val="1789"/>
                        </a:lnSpc>
                      </a:pPr>
                      <a:r>
                        <a:rPr dirty="0" sz="1600" spc="-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7955">
                        <a:lnSpc>
                          <a:spcPts val="1789"/>
                        </a:lnSpc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200</a:t>
                      </a:r>
                      <a:r>
                        <a:rPr dirty="0" sz="1600" spc="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182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48000.00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8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48147.33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19">
                <a:tc>
                  <a:txBody>
                    <a:bodyPr/>
                    <a:lstStyle/>
                    <a:p>
                      <a:pPr marL="31750">
                        <a:lnSpc>
                          <a:spcPts val="1785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7955">
                        <a:lnSpc>
                          <a:spcPts val="1785"/>
                        </a:lnSpc>
                      </a:pPr>
                      <a:r>
                        <a:rPr dirty="0" sz="1600" spc="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49850.03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46579.</a:t>
                      </a:r>
                      <a:r>
                        <a:rPr dirty="0" sz="1600" spc="-6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14">
                <a:tc>
                  <a:txBody>
                    <a:bodyPr/>
                    <a:lstStyle/>
                    <a:p>
                      <a:pPr marL="31750">
                        <a:lnSpc>
                          <a:spcPts val="1785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7955">
                        <a:lnSpc>
                          <a:spcPts val="1785"/>
                        </a:lnSpc>
                      </a:pPr>
                      <a:r>
                        <a:rPr dirty="0" sz="1600" spc="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54850.29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50900.</a:t>
                      </a:r>
                      <a:r>
                        <a:rPr dirty="0" sz="1600" spc="-6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15441">
                <a:tc>
                  <a:txBody>
                    <a:bodyPr/>
                    <a:lstStyle/>
                    <a:p>
                      <a:pPr marL="31750">
                        <a:lnSpc>
                          <a:spcPts val="1785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7955">
                        <a:lnSpc>
                          <a:spcPts val="1785"/>
                        </a:lnSpc>
                      </a:pPr>
                      <a:r>
                        <a:rPr dirty="0" sz="1600" spc="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185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36021.93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46907.42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2328036" y="2743161"/>
            <a:ext cx="5600700" cy="3425190"/>
          </a:xfrm>
          <a:custGeom>
            <a:avLst/>
            <a:gdLst/>
            <a:ahLst/>
            <a:cxnLst/>
            <a:rect l="l" t="t" r="r" b="b"/>
            <a:pathLst>
              <a:path w="5600700" h="3425190">
                <a:moveTo>
                  <a:pt x="0" y="3424936"/>
                </a:moveTo>
                <a:lnTo>
                  <a:pt x="5600699" y="3424936"/>
                </a:lnTo>
                <a:lnTo>
                  <a:pt x="5600699" y="0"/>
                </a:lnTo>
                <a:lnTo>
                  <a:pt x="0" y="0"/>
                </a:lnTo>
                <a:lnTo>
                  <a:pt x="0" y="342493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046473" y="1752625"/>
            <a:ext cx="1833880" cy="699770"/>
          </a:xfrm>
          <a:prstGeom prst="rect">
            <a:avLst/>
          </a:prstGeom>
          <a:ln w="28575">
            <a:solidFill>
              <a:srgbClr val="00FF00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544195" marR="163830" indent="-457200">
              <a:lnSpc>
                <a:spcPct val="100000"/>
              </a:lnSpc>
              <a:spcBef>
                <a:spcPts val="265"/>
              </a:spcBef>
            </a:pP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Major </a:t>
            </a:r>
            <a:r>
              <a:rPr dirty="0" sz="1800" spc="-5">
                <a:latin typeface="Times New Roman"/>
                <a:cs typeface="Times New Roman"/>
              </a:rPr>
              <a:t>and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Times New Roman"/>
                <a:cs typeface="Times New Roman"/>
              </a:rPr>
              <a:t>Minor  </a:t>
            </a:r>
            <a:r>
              <a:rPr dirty="0" sz="1800" spc="-5">
                <a:latin typeface="Times New Roman"/>
                <a:cs typeface="Times New Roman"/>
              </a:rPr>
              <a:t>Sort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keys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246371" y="1538097"/>
            <a:ext cx="1652905" cy="222885"/>
            <a:chOff x="4246371" y="1538097"/>
            <a:chExt cx="1652905" cy="222885"/>
          </a:xfrm>
        </p:grpSpPr>
        <p:sp>
          <p:nvSpPr>
            <p:cNvPr id="11" name="object 11"/>
            <p:cNvSpPr/>
            <p:nvPr/>
          </p:nvSpPr>
          <p:spPr>
            <a:xfrm>
              <a:off x="4259071" y="1550797"/>
              <a:ext cx="304800" cy="197485"/>
            </a:xfrm>
            <a:custGeom>
              <a:avLst/>
              <a:gdLst/>
              <a:ahLst/>
              <a:cxnLst/>
              <a:rect l="l" t="t" r="r" b="b"/>
              <a:pathLst>
                <a:path w="304800" h="197485">
                  <a:moveTo>
                    <a:pt x="152400" y="0"/>
                  </a:moveTo>
                  <a:lnTo>
                    <a:pt x="0" y="98551"/>
                  </a:lnTo>
                  <a:lnTo>
                    <a:pt x="76200" y="98551"/>
                  </a:lnTo>
                  <a:lnTo>
                    <a:pt x="76200" y="196976"/>
                  </a:lnTo>
                  <a:lnTo>
                    <a:pt x="228600" y="196976"/>
                  </a:lnTo>
                  <a:lnTo>
                    <a:pt x="228600" y="98551"/>
                  </a:lnTo>
                  <a:lnTo>
                    <a:pt x="304800" y="98551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259071" y="1550797"/>
              <a:ext cx="304800" cy="197485"/>
            </a:xfrm>
            <a:custGeom>
              <a:avLst/>
              <a:gdLst/>
              <a:ahLst/>
              <a:cxnLst/>
              <a:rect l="l" t="t" r="r" b="b"/>
              <a:pathLst>
                <a:path w="304800" h="197485">
                  <a:moveTo>
                    <a:pt x="0" y="98551"/>
                  </a:moveTo>
                  <a:lnTo>
                    <a:pt x="152400" y="0"/>
                  </a:lnTo>
                  <a:lnTo>
                    <a:pt x="304800" y="98551"/>
                  </a:lnTo>
                  <a:lnTo>
                    <a:pt x="228600" y="98551"/>
                  </a:lnTo>
                  <a:lnTo>
                    <a:pt x="228600" y="196976"/>
                  </a:lnTo>
                  <a:lnTo>
                    <a:pt x="76200" y="196976"/>
                  </a:lnTo>
                  <a:lnTo>
                    <a:pt x="76200" y="98551"/>
                  </a:lnTo>
                  <a:lnTo>
                    <a:pt x="0" y="98551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581649" y="1550797"/>
              <a:ext cx="304800" cy="197485"/>
            </a:xfrm>
            <a:custGeom>
              <a:avLst/>
              <a:gdLst/>
              <a:ahLst/>
              <a:cxnLst/>
              <a:rect l="l" t="t" r="r" b="b"/>
              <a:pathLst>
                <a:path w="304800" h="197485">
                  <a:moveTo>
                    <a:pt x="152400" y="0"/>
                  </a:moveTo>
                  <a:lnTo>
                    <a:pt x="0" y="98551"/>
                  </a:lnTo>
                  <a:lnTo>
                    <a:pt x="76200" y="98551"/>
                  </a:lnTo>
                  <a:lnTo>
                    <a:pt x="76200" y="196976"/>
                  </a:lnTo>
                  <a:lnTo>
                    <a:pt x="228600" y="196976"/>
                  </a:lnTo>
                  <a:lnTo>
                    <a:pt x="228600" y="98551"/>
                  </a:lnTo>
                  <a:lnTo>
                    <a:pt x="304800" y="98551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581649" y="1550797"/>
              <a:ext cx="304800" cy="197485"/>
            </a:xfrm>
            <a:custGeom>
              <a:avLst/>
              <a:gdLst/>
              <a:ahLst/>
              <a:cxnLst/>
              <a:rect l="l" t="t" r="r" b="b"/>
              <a:pathLst>
                <a:path w="304800" h="197485">
                  <a:moveTo>
                    <a:pt x="0" y="98551"/>
                  </a:moveTo>
                  <a:lnTo>
                    <a:pt x="152400" y="0"/>
                  </a:lnTo>
                  <a:lnTo>
                    <a:pt x="304800" y="98551"/>
                  </a:lnTo>
                  <a:lnTo>
                    <a:pt x="228600" y="98551"/>
                  </a:lnTo>
                  <a:lnTo>
                    <a:pt x="228600" y="196976"/>
                  </a:lnTo>
                  <a:lnTo>
                    <a:pt x="76200" y="196976"/>
                  </a:lnTo>
                  <a:lnTo>
                    <a:pt x="76200" y="98551"/>
                  </a:lnTo>
                  <a:lnTo>
                    <a:pt x="0" y="98551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966622" y="42113"/>
            <a:ext cx="72085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How </a:t>
            </a:r>
            <a:r>
              <a:rPr dirty="0"/>
              <a:t>the Sort works for Moving </a:t>
            </a:r>
            <a:r>
              <a:rPr dirty="0" spc="-35"/>
              <a:t>Average</a:t>
            </a:r>
            <a:r>
              <a:rPr dirty="0" spc="-240"/>
              <a:t> </a:t>
            </a:r>
            <a:r>
              <a:rPr dirty="0" spc="-65"/>
              <a:t>(MAVG)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8259" y="6485026"/>
            <a:ext cx="275526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sorting is show</a:t>
            </a:r>
            <a:r>
              <a:rPr dirty="0" sz="2000" spc="-12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above.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3400" y="3886200"/>
            <a:ext cx="1651000" cy="9906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algn="ctr" marL="98425" marR="96520" indent="635">
              <a:lnSpc>
                <a:spcPct val="100000"/>
              </a:lnSpc>
              <a:spcBef>
                <a:spcPts val="305"/>
              </a:spcBef>
            </a:pPr>
            <a:r>
              <a:rPr dirty="0" sz="1800" spc="-5">
                <a:latin typeface="Times New Roman"/>
                <a:cs typeface="Times New Roman"/>
              </a:rPr>
              <a:t>Not </a:t>
            </a:r>
            <a:r>
              <a:rPr dirty="0" sz="1800">
                <a:latin typeface="Times New Roman"/>
                <a:cs typeface="Times New Roman"/>
              </a:rPr>
              <a:t>all </a:t>
            </a:r>
            <a:r>
              <a:rPr dirty="0" sz="1800" spc="-5">
                <a:latin typeface="Times New Roman"/>
                <a:cs typeface="Times New Roman"/>
              </a:rPr>
              <a:t>rows  </a:t>
            </a:r>
            <a:r>
              <a:rPr dirty="0" sz="1800">
                <a:latin typeface="Times New Roman"/>
                <a:cs typeface="Times New Roman"/>
              </a:rPr>
              <a:t>are displayed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 </a:t>
            </a:r>
            <a:r>
              <a:rPr dirty="0" sz="1800" spc="-5">
                <a:latin typeface="Times New Roman"/>
                <a:cs typeface="Times New Roman"/>
              </a:rPr>
              <a:t>this answer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220" y="1013205"/>
            <a:ext cx="8843010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1500" algn="l"/>
              </a:tabLst>
            </a:pPr>
            <a:r>
              <a:rPr dirty="0" sz="2400" spc="-5">
                <a:latin typeface="Times New Roman"/>
                <a:cs typeface="Times New Roman"/>
              </a:rPr>
              <a:t>SELECT	</a:t>
            </a:r>
            <a:r>
              <a:rPr dirty="0" sz="2400">
                <a:latin typeface="Times New Roman"/>
                <a:cs typeface="Times New Roman"/>
              </a:rPr>
              <a:t>Product_ID </a:t>
            </a:r>
            <a:r>
              <a:rPr dirty="0" sz="2400" spc="-5">
                <a:latin typeface="Times New Roman"/>
                <a:cs typeface="Times New Roman"/>
              </a:rPr>
              <a:t>, </a:t>
            </a:r>
            <a:r>
              <a:rPr dirty="0" sz="2400">
                <a:latin typeface="Times New Roman"/>
                <a:cs typeface="Times New Roman"/>
              </a:rPr>
              <a:t>Sale_Date,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Daily_Sales,</a:t>
            </a:r>
            <a:endParaRPr sz="2400">
              <a:latin typeface="Times New Roman"/>
              <a:cs typeface="Times New Roman"/>
            </a:endParaRPr>
          </a:p>
          <a:p>
            <a:pPr marL="12700" marR="5080" indent="762000">
              <a:lnSpc>
                <a:spcPct val="100000"/>
              </a:lnSpc>
              <a:tabLst>
                <a:tab pos="1029969" algn="l"/>
              </a:tabLst>
            </a:pPr>
            <a:r>
              <a:rPr dirty="0" sz="2400" spc="-70">
                <a:latin typeface="Times New Roman"/>
                <a:cs typeface="Times New Roman"/>
              </a:rPr>
              <a:t>MAVG( </a:t>
            </a:r>
            <a:r>
              <a:rPr dirty="0" sz="2400">
                <a:latin typeface="Times New Roman"/>
                <a:cs typeface="Times New Roman"/>
              </a:rPr>
              <a:t>Daily_Sales, 3, Product_ID, Sale_Date) </a:t>
            </a: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-240">
                <a:latin typeface="Times New Roman"/>
                <a:cs typeface="Times New Roman"/>
              </a:rPr>
              <a:t> </a:t>
            </a:r>
            <a:r>
              <a:rPr dirty="0" sz="2400" spc="-40">
                <a:latin typeface="Times New Roman"/>
                <a:cs typeface="Times New Roman"/>
              </a:rPr>
              <a:t>AVG3_Rows  </a:t>
            </a:r>
            <a:r>
              <a:rPr dirty="0" sz="2400" spc="-5">
                <a:latin typeface="Times New Roman"/>
                <a:cs typeface="Times New Roman"/>
              </a:rPr>
              <a:t>FROM	</a:t>
            </a:r>
            <a:r>
              <a:rPr dirty="0" sz="2400" spc="-15">
                <a:latin typeface="Times New Roman"/>
                <a:cs typeface="Times New Roman"/>
              </a:rPr>
              <a:t>Sales_Table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GROUP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BY</a:t>
            </a:r>
            <a:r>
              <a:rPr dirty="0" sz="2400" spc="-15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Product_ID;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259" y="6485026"/>
            <a:ext cx="887666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What does the GROUP BY Product_ID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do?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It causes a reset on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all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Product_ID</a:t>
            </a:r>
            <a:r>
              <a:rPr dirty="0" sz="2000" spc="-34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breaks.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71673" y="3226434"/>
            <a:ext cx="10934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Produc</a:t>
            </a:r>
            <a:r>
              <a:rPr dirty="0" u="sng" sz="18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_ID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67454" y="3226434"/>
            <a:ext cx="11360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22680" algn="l"/>
              </a:tabLst>
            </a:pP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Sale_Date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50916" y="3226434"/>
            <a:ext cx="11347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dirty="0" u="sng" sz="1800" spc="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_Sa</a:t>
            </a:r>
            <a:r>
              <a:rPr dirty="0" u="sng" sz="18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dirty="0" u="sng" sz="18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72605" y="3226434"/>
            <a:ext cx="12420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AVG3_Rows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033014" y="3627219"/>
          <a:ext cx="4528185" cy="2432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2140"/>
                <a:gridCol w="1388110"/>
                <a:gridCol w="1379854"/>
                <a:gridCol w="1146175"/>
              </a:tblGrid>
              <a:tr h="240566">
                <a:tc>
                  <a:txBody>
                    <a:bodyPr/>
                    <a:lstStyle/>
                    <a:p>
                      <a:pPr marL="31750">
                        <a:lnSpc>
                          <a:spcPts val="17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ts val="17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79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9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4054">
                <a:tc>
                  <a:txBody>
                    <a:bodyPr/>
                    <a:lstStyle/>
                    <a:p>
                      <a:pPr marL="31750">
                        <a:lnSpc>
                          <a:spcPts val="177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ts val="177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54500.22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51675.31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42">
                <a:tc>
                  <a:txBody>
                    <a:bodyPr/>
                    <a:lstStyle/>
                    <a:p>
                      <a:pPr marL="31750">
                        <a:lnSpc>
                          <a:spcPts val="177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ts val="177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36000.07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46450.23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77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ts val="177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40200.43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43566.91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77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ts val="177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36333.67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77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ts val="177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45788.98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77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ts val="177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54553.10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50551.20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4054">
                <a:tc>
                  <a:txBody>
                    <a:bodyPr/>
                    <a:lstStyle/>
                    <a:p>
                      <a:pPr marL="31750">
                        <a:lnSpc>
                          <a:spcPts val="177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ts val="177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30">
                <a:tc>
                  <a:txBody>
                    <a:bodyPr/>
                    <a:lstStyle/>
                    <a:p>
                      <a:pPr marL="31750">
                        <a:lnSpc>
                          <a:spcPts val="177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ts val="177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48000.00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44944.44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0553">
                <a:tc>
                  <a:txBody>
                    <a:bodyPr/>
                    <a:lstStyle/>
                    <a:p>
                      <a:pPr marL="31750">
                        <a:lnSpc>
                          <a:spcPts val="177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ts val="177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79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49850.03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9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46579.64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2241930" y="3124200"/>
            <a:ext cx="5548630" cy="3048000"/>
          </a:xfrm>
          <a:custGeom>
            <a:avLst/>
            <a:gdLst/>
            <a:ahLst/>
            <a:cxnLst/>
            <a:rect l="l" t="t" r="r" b="b"/>
            <a:pathLst>
              <a:path w="5548630" h="3048000">
                <a:moveTo>
                  <a:pt x="0" y="3048000"/>
                </a:moveTo>
                <a:lnTo>
                  <a:pt x="5548503" y="3048000"/>
                </a:lnTo>
                <a:lnTo>
                  <a:pt x="5548503" y="0"/>
                </a:lnTo>
                <a:lnTo>
                  <a:pt x="0" y="0"/>
                </a:lnTo>
                <a:lnTo>
                  <a:pt x="0" y="30480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322579" y="2547620"/>
            <a:ext cx="1549400" cy="589280"/>
            <a:chOff x="322579" y="2547620"/>
            <a:chExt cx="1549400" cy="589280"/>
          </a:xfrm>
        </p:grpSpPr>
        <p:sp>
          <p:nvSpPr>
            <p:cNvPr id="11" name="object 11"/>
            <p:cNvSpPr/>
            <p:nvPr/>
          </p:nvSpPr>
          <p:spPr>
            <a:xfrm>
              <a:off x="335279" y="2560320"/>
              <a:ext cx="1524000" cy="563880"/>
            </a:xfrm>
            <a:custGeom>
              <a:avLst/>
              <a:gdLst/>
              <a:ahLst/>
              <a:cxnLst/>
              <a:rect l="l" t="t" r="r" b="b"/>
              <a:pathLst>
                <a:path w="1524000" h="563880">
                  <a:moveTo>
                    <a:pt x="762000" y="0"/>
                  </a:moveTo>
                  <a:lnTo>
                    <a:pt x="0" y="281939"/>
                  </a:lnTo>
                  <a:lnTo>
                    <a:pt x="381000" y="281939"/>
                  </a:lnTo>
                  <a:lnTo>
                    <a:pt x="381000" y="563879"/>
                  </a:lnTo>
                  <a:lnTo>
                    <a:pt x="1143000" y="563879"/>
                  </a:lnTo>
                  <a:lnTo>
                    <a:pt x="1143000" y="281939"/>
                  </a:lnTo>
                  <a:lnTo>
                    <a:pt x="1524000" y="281939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35279" y="2560320"/>
              <a:ext cx="1524000" cy="563880"/>
            </a:xfrm>
            <a:custGeom>
              <a:avLst/>
              <a:gdLst/>
              <a:ahLst/>
              <a:cxnLst/>
              <a:rect l="l" t="t" r="r" b="b"/>
              <a:pathLst>
                <a:path w="1524000" h="563880">
                  <a:moveTo>
                    <a:pt x="0" y="281939"/>
                  </a:moveTo>
                  <a:lnTo>
                    <a:pt x="762000" y="0"/>
                  </a:lnTo>
                  <a:lnTo>
                    <a:pt x="1524000" y="281939"/>
                  </a:lnTo>
                  <a:lnTo>
                    <a:pt x="1143000" y="281939"/>
                  </a:lnTo>
                  <a:lnTo>
                    <a:pt x="1143000" y="563879"/>
                  </a:lnTo>
                  <a:lnTo>
                    <a:pt x="381000" y="563879"/>
                  </a:lnTo>
                  <a:lnTo>
                    <a:pt x="381000" y="281939"/>
                  </a:lnTo>
                  <a:lnTo>
                    <a:pt x="0" y="28193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071778" y="42113"/>
            <a:ext cx="699770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GROUP </a:t>
            </a:r>
            <a:r>
              <a:rPr dirty="0" spc="-5"/>
              <a:t>BY in </a:t>
            </a:r>
            <a:r>
              <a:rPr dirty="0"/>
              <a:t>the Moving </a:t>
            </a:r>
            <a:r>
              <a:rPr dirty="0" spc="-35"/>
              <a:t>Average </a:t>
            </a:r>
            <a:r>
              <a:rPr dirty="0"/>
              <a:t>does </a:t>
            </a:r>
            <a:r>
              <a:rPr dirty="0" spc="-5"/>
              <a:t>a</a:t>
            </a:r>
            <a:r>
              <a:rPr dirty="0" spc="-365"/>
              <a:t> </a:t>
            </a:r>
            <a:r>
              <a:rPr dirty="0" spc="-5"/>
              <a:t>Reset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04800" y="4114800"/>
            <a:ext cx="1651000" cy="9906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algn="ctr" marL="99060" marR="97790">
              <a:lnSpc>
                <a:spcPct val="100000"/>
              </a:lnSpc>
              <a:spcBef>
                <a:spcPts val="305"/>
              </a:spcBef>
            </a:pPr>
            <a:r>
              <a:rPr dirty="0" sz="1800" spc="-5">
                <a:latin typeface="Times New Roman"/>
                <a:cs typeface="Times New Roman"/>
              </a:rPr>
              <a:t>Not </a:t>
            </a:r>
            <a:r>
              <a:rPr dirty="0" sz="1800">
                <a:latin typeface="Times New Roman"/>
                <a:cs typeface="Times New Roman"/>
              </a:rPr>
              <a:t>all </a:t>
            </a:r>
            <a:r>
              <a:rPr dirty="0" sz="1800" spc="-5">
                <a:latin typeface="Times New Roman"/>
                <a:cs typeface="Times New Roman"/>
              </a:rPr>
              <a:t>rows 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displayed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this </a:t>
            </a:r>
            <a:r>
              <a:rPr dirty="0" sz="1800" spc="-5">
                <a:latin typeface="Times New Roman"/>
                <a:cs typeface="Times New Roman"/>
              </a:rPr>
              <a:t>answer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39" y="6485026"/>
            <a:ext cx="71456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How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is the 44944.44 derived in the </a:t>
            </a:r>
            <a:r>
              <a:rPr dirty="0" sz="2000" spc="1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r>
              <a:rPr dirty="0" baseline="25641" sz="1950" spc="15">
                <a:solidFill>
                  <a:srgbClr val="0000FF"/>
                </a:solidFill>
                <a:latin typeface="Times New Roman"/>
                <a:cs typeface="Times New Roman"/>
              </a:rPr>
              <a:t>th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row of the</a:t>
            </a:r>
            <a:r>
              <a:rPr dirty="0" sz="2000" spc="-9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20">
                <a:solidFill>
                  <a:srgbClr val="0000FF"/>
                </a:solidFill>
                <a:latin typeface="Times New Roman"/>
                <a:cs typeface="Times New Roman"/>
              </a:rPr>
              <a:t>AVG_for_3_Rows?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220" y="914146"/>
            <a:ext cx="8843010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1500" algn="l"/>
              </a:tabLst>
            </a:pPr>
            <a:r>
              <a:rPr dirty="0" sz="2400" spc="-5">
                <a:latin typeface="Times New Roman"/>
                <a:cs typeface="Times New Roman"/>
              </a:rPr>
              <a:t>SELECT	</a:t>
            </a:r>
            <a:r>
              <a:rPr dirty="0" sz="2400">
                <a:latin typeface="Times New Roman"/>
                <a:cs typeface="Times New Roman"/>
              </a:rPr>
              <a:t>Product_ID </a:t>
            </a:r>
            <a:r>
              <a:rPr dirty="0" sz="2400" spc="-5">
                <a:latin typeface="Times New Roman"/>
                <a:cs typeface="Times New Roman"/>
              </a:rPr>
              <a:t>, </a:t>
            </a:r>
            <a:r>
              <a:rPr dirty="0" sz="2400">
                <a:latin typeface="Times New Roman"/>
                <a:cs typeface="Times New Roman"/>
              </a:rPr>
              <a:t>Sale_Date,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Daily_Sales,</a:t>
            </a:r>
            <a:endParaRPr sz="2400">
              <a:latin typeface="Times New Roman"/>
              <a:cs typeface="Times New Roman"/>
            </a:endParaRPr>
          </a:p>
          <a:p>
            <a:pPr marL="12700" marR="5080" indent="762000">
              <a:lnSpc>
                <a:spcPct val="100000"/>
              </a:lnSpc>
              <a:tabLst>
                <a:tab pos="1029969" algn="l"/>
              </a:tabLst>
            </a:pPr>
            <a:r>
              <a:rPr dirty="0" sz="2400" spc="-70">
                <a:latin typeface="Times New Roman"/>
                <a:cs typeface="Times New Roman"/>
              </a:rPr>
              <a:t>MAVG( </a:t>
            </a:r>
            <a:r>
              <a:rPr dirty="0" sz="2400">
                <a:latin typeface="Times New Roman"/>
                <a:cs typeface="Times New Roman"/>
              </a:rPr>
              <a:t>Daily_Sales, 3, Product_ID, Sale_Date) </a:t>
            </a: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-240">
                <a:latin typeface="Times New Roman"/>
                <a:cs typeface="Times New Roman"/>
              </a:rPr>
              <a:t> </a:t>
            </a:r>
            <a:r>
              <a:rPr dirty="0" sz="2400" spc="-40">
                <a:latin typeface="Times New Roman"/>
                <a:cs typeface="Times New Roman"/>
              </a:rPr>
              <a:t>AVG3_Rows  </a:t>
            </a:r>
            <a:r>
              <a:rPr dirty="0" sz="2400" spc="-5">
                <a:latin typeface="Times New Roman"/>
                <a:cs typeface="Times New Roman"/>
              </a:rPr>
              <a:t>FROM	</a:t>
            </a:r>
            <a:r>
              <a:rPr dirty="0" sz="2400" spc="-15">
                <a:latin typeface="Times New Roman"/>
                <a:cs typeface="Times New Roman"/>
              </a:rPr>
              <a:t>Sales_Table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GROUP BY</a:t>
            </a:r>
            <a:r>
              <a:rPr dirty="0" sz="2400" spc="-14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Product_ID;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554541" y="2743200"/>
          <a:ext cx="5577205" cy="3305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5405"/>
                <a:gridCol w="1301115"/>
                <a:gridCol w="1301114"/>
                <a:gridCol w="1609725"/>
              </a:tblGrid>
              <a:tr h="360371">
                <a:tc>
                  <a:txBody>
                    <a:bodyPr/>
                    <a:lstStyle/>
                    <a:p>
                      <a:pPr algn="r" marR="11620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Product_ID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875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ct val="100000"/>
                        </a:lnSpc>
                        <a:spcBef>
                          <a:spcPts val="125"/>
                        </a:spcBef>
                        <a:tabLst>
                          <a:tab pos="1109980" algn="l"/>
                        </a:tabLst>
                      </a:pP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Sale_Date	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875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9906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Dai</a:t>
                      </a:r>
                      <a:r>
                        <a:rPr dirty="0" u="sng" sz="1800" spc="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u="sng" sz="1800" spc="2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_Sales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875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28130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u="sng" sz="1800" spc="-23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u="sng" sz="1800" spc="-1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3_Rows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875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07014">
                <a:tc>
                  <a:txBody>
                    <a:bodyPr/>
                    <a:lstStyle/>
                    <a:p>
                      <a:pPr algn="r" marR="9652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3815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10223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3815"/>
                </a:tc>
                <a:tc>
                  <a:txBody>
                    <a:bodyPr/>
                    <a:lstStyle/>
                    <a:p>
                      <a:pPr algn="r" marR="109855">
                        <a:lnSpc>
                          <a:spcPts val="1910"/>
                        </a:lnSpc>
                        <a:spcBef>
                          <a:spcPts val="40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1435"/>
                </a:tc>
                <a:tc>
                  <a:txBody>
                    <a:bodyPr/>
                    <a:lstStyle/>
                    <a:p>
                      <a:pPr algn="r" marR="253365">
                        <a:lnSpc>
                          <a:spcPts val="1870"/>
                        </a:lnSpc>
                        <a:spcBef>
                          <a:spcPts val="44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6515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algn="r" marR="96520">
                        <a:lnSpc>
                          <a:spcPts val="177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102235">
                        <a:lnSpc>
                          <a:spcPts val="177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985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54500.22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5336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51675.31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r" marR="96520">
                        <a:lnSpc>
                          <a:spcPts val="177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102235">
                        <a:lnSpc>
                          <a:spcPts val="177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985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36000.07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5336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46450.23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4054">
                <a:tc>
                  <a:txBody>
                    <a:bodyPr/>
                    <a:lstStyle/>
                    <a:p>
                      <a:pPr algn="r" marR="96520">
                        <a:lnSpc>
                          <a:spcPts val="177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102235">
                        <a:lnSpc>
                          <a:spcPts val="177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985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40200.43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5336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43566.91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942">
                <a:tc>
                  <a:txBody>
                    <a:bodyPr/>
                    <a:lstStyle/>
                    <a:p>
                      <a:pPr algn="r" marR="96520">
                        <a:lnSpc>
                          <a:spcPts val="177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102235">
                        <a:lnSpc>
                          <a:spcPts val="177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985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5336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36333.67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r" marR="96520">
                        <a:lnSpc>
                          <a:spcPts val="177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102235">
                        <a:lnSpc>
                          <a:spcPts val="177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985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5336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45788.98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algn="r" marR="96520">
                        <a:lnSpc>
                          <a:spcPts val="177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102235">
                        <a:lnSpc>
                          <a:spcPts val="177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985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54553.10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5336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50551.20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algn="r" marR="96520">
                        <a:lnSpc>
                          <a:spcPts val="1770"/>
                        </a:lnSpc>
                      </a:pPr>
                      <a:r>
                        <a:rPr dirty="0" sz="1600" spc="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102235">
                        <a:lnSpc>
                          <a:spcPts val="177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985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5336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r" marR="96520">
                        <a:lnSpc>
                          <a:spcPts val="177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102235">
                        <a:lnSpc>
                          <a:spcPts val="177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985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48000.00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53365">
                        <a:lnSpc>
                          <a:spcPts val="1820"/>
                        </a:lnSpc>
                      </a:pPr>
                      <a:r>
                        <a:rPr dirty="0" sz="16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44944.44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4054">
                <a:tc>
                  <a:txBody>
                    <a:bodyPr/>
                    <a:lstStyle/>
                    <a:p>
                      <a:pPr algn="r" marR="96520">
                        <a:lnSpc>
                          <a:spcPts val="177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102235">
                        <a:lnSpc>
                          <a:spcPts val="177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985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49850.03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5336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46579.64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14122">
                <a:tc>
                  <a:txBody>
                    <a:bodyPr/>
                    <a:lstStyle/>
                    <a:p>
                      <a:pPr algn="r" marR="96520">
                        <a:lnSpc>
                          <a:spcPts val="177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02235">
                        <a:lnSpc>
                          <a:spcPts val="177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09855">
                        <a:lnSpc>
                          <a:spcPts val="183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54850.29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52729">
                        <a:lnSpc>
                          <a:spcPts val="187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50900.</a:t>
                      </a:r>
                      <a:r>
                        <a:rPr dirty="0" sz="1600" spc="-6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22579" y="2448560"/>
            <a:ext cx="1549400" cy="589280"/>
            <a:chOff x="322579" y="2448560"/>
            <a:chExt cx="1549400" cy="589280"/>
          </a:xfrm>
        </p:grpSpPr>
        <p:sp>
          <p:nvSpPr>
            <p:cNvPr id="6" name="object 6"/>
            <p:cNvSpPr/>
            <p:nvPr/>
          </p:nvSpPr>
          <p:spPr>
            <a:xfrm>
              <a:off x="335279" y="2461260"/>
              <a:ext cx="1524000" cy="563880"/>
            </a:xfrm>
            <a:custGeom>
              <a:avLst/>
              <a:gdLst/>
              <a:ahLst/>
              <a:cxnLst/>
              <a:rect l="l" t="t" r="r" b="b"/>
              <a:pathLst>
                <a:path w="1524000" h="563880">
                  <a:moveTo>
                    <a:pt x="762000" y="0"/>
                  </a:moveTo>
                  <a:lnTo>
                    <a:pt x="0" y="281939"/>
                  </a:lnTo>
                  <a:lnTo>
                    <a:pt x="381000" y="281939"/>
                  </a:lnTo>
                  <a:lnTo>
                    <a:pt x="381000" y="563879"/>
                  </a:lnTo>
                  <a:lnTo>
                    <a:pt x="1143000" y="563879"/>
                  </a:lnTo>
                  <a:lnTo>
                    <a:pt x="1143000" y="281939"/>
                  </a:lnTo>
                  <a:lnTo>
                    <a:pt x="1524000" y="281939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35279" y="2461260"/>
              <a:ext cx="1524000" cy="563880"/>
            </a:xfrm>
            <a:custGeom>
              <a:avLst/>
              <a:gdLst/>
              <a:ahLst/>
              <a:cxnLst/>
              <a:rect l="l" t="t" r="r" b="b"/>
              <a:pathLst>
                <a:path w="1524000" h="563880">
                  <a:moveTo>
                    <a:pt x="0" y="281939"/>
                  </a:moveTo>
                  <a:lnTo>
                    <a:pt x="762000" y="0"/>
                  </a:lnTo>
                  <a:lnTo>
                    <a:pt x="1524000" y="281939"/>
                  </a:lnTo>
                  <a:lnTo>
                    <a:pt x="1143000" y="281939"/>
                  </a:lnTo>
                  <a:lnTo>
                    <a:pt x="1143000" y="563879"/>
                  </a:lnTo>
                  <a:lnTo>
                    <a:pt x="381000" y="563879"/>
                  </a:lnTo>
                  <a:lnTo>
                    <a:pt x="381000" y="281939"/>
                  </a:lnTo>
                  <a:lnTo>
                    <a:pt x="0" y="28193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6469253" y="4926203"/>
            <a:ext cx="508634" cy="169545"/>
            <a:chOff x="6469253" y="4926203"/>
            <a:chExt cx="508634" cy="169545"/>
          </a:xfrm>
        </p:grpSpPr>
        <p:sp>
          <p:nvSpPr>
            <p:cNvPr id="9" name="object 9"/>
            <p:cNvSpPr/>
            <p:nvPr/>
          </p:nvSpPr>
          <p:spPr>
            <a:xfrm>
              <a:off x="6481953" y="4938903"/>
              <a:ext cx="483234" cy="144145"/>
            </a:xfrm>
            <a:custGeom>
              <a:avLst/>
              <a:gdLst/>
              <a:ahLst/>
              <a:cxnLst/>
              <a:rect l="l" t="t" r="r" b="b"/>
              <a:pathLst>
                <a:path w="483234" h="144145">
                  <a:moveTo>
                    <a:pt x="410845" y="0"/>
                  </a:moveTo>
                  <a:lnTo>
                    <a:pt x="410845" y="35941"/>
                  </a:lnTo>
                  <a:lnTo>
                    <a:pt x="71881" y="35941"/>
                  </a:lnTo>
                  <a:lnTo>
                    <a:pt x="71881" y="0"/>
                  </a:lnTo>
                  <a:lnTo>
                    <a:pt x="0" y="71882"/>
                  </a:lnTo>
                  <a:lnTo>
                    <a:pt x="71881" y="143637"/>
                  </a:lnTo>
                  <a:lnTo>
                    <a:pt x="71881" y="107696"/>
                  </a:lnTo>
                  <a:lnTo>
                    <a:pt x="410845" y="107696"/>
                  </a:lnTo>
                  <a:lnTo>
                    <a:pt x="410845" y="143637"/>
                  </a:lnTo>
                  <a:lnTo>
                    <a:pt x="482726" y="71882"/>
                  </a:lnTo>
                  <a:lnTo>
                    <a:pt x="41084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481953" y="4938903"/>
              <a:ext cx="483234" cy="144145"/>
            </a:xfrm>
            <a:custGeom>
              <a:avLst/>
              <a:gdLst/>
              <a:ahLst/>
              <a:cxnLst/>
              <a:rect l="l" t="t" r="r" b="b"/>
              <a:pathLst>
                <a:path w="483234" h="144145">
                  <a:moveTo>
                    <a:pt x="0" y="71882"/>
                  </a:moveTo>
                  <a:lnTo>
                    <a:pt x="71881" y="0"/>
                  </a:lnTo>
                  <a:lnTo>
                    <a:pt x="71881" y="35941"/>
                  </a:lnTo>
                  <a:lnTo>
                    <a:pt x="410845" y="35941"/>
                  </a:lnTo>
                  <a:lnTo>
                    <a:pt x="410845" y="0"/>
                  </a:lnTo>
                  <a:lnTo>
                    <a:pt x="482726" y="71882"/>
                  </a:lnTo>
                  <a:lnTo>
                    <a:pt x="410845" y="143637"/>
                  </a:lnTo>
                  <a:lnTo>
                    <a:pt x="410845" y="107696"/>
                  </a:lnTo>
                  <a:lnTo>
                    <a:pt x="71881" y="107696"/>
                  </a:lnTo>
                  <a:lnTo>
                    <a:pt x="71881" y="143637"/>
                  </a:lnTo>
                  <a:lnTo>
                    <a:pt x="0" y="71882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1541" y="42113"/>
            <a:ext cx="89585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Quiz – </a:t>
            </a:r>
            <a:r>
              <a:rPr dirty="0" spc="-10"/>
              <a:t>Can </a:t>
            </a:r>
            <a:r>
              <a:rPr dirty="0"/>
              <a:t>you </a:t>
            </a:r>
            <a:r>
              <a:rPr dirty="0" spc="-10"/>
              <a:t>make </a:t>
            </a:r>
            <a:r>
              <a:rPr dirty="0" spc="-5"/>
              <a:t>the Advanced Calculation in </a:t>
            </a:r>
            <a:r>
              <a:rPr dirty="0"/>
              <a:t>your</a:t>
            </a:r>
            <a:r>
              <a:rPr dirty="0" spc="-114"/>
              <a:t> </a:t>
            </a:r>
            <a:r>
              <a:rPr dirty="0" spc="-5"/>
              <a:t>mind?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33400" y="3886200"/>
            <a:ext cx="1651000" cy="9906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algn="ctr" marL="98425" marR="96520" indent="635">
              <a:lnSpc>
                <a:spcPct val="100000"/>
              </a:lnSpc>
              <a:spcBef>
                <a:spcPts val="305"/>
              </a:spcBef>
            </a:pPr>
            <a:r>
              <a:rPr dirty="0" sz="1800" spc="-5">
                <a:latin typeface="Times New Roman"/>
                <a:cs typeface="Times New Roman"/>
              </a:rPr>
              <a:t>Not </a:t>
            </a:r>
            <a:r>
              <a:rPr dirty="0" sz="1800">
                <a:latin typeface="Times New Roman"/>
                <a:cs typeface="Times New Roman"/>
              </a:rPr>
              <a:t>all </a:t>
            </a:r>
            <a:r>
              <a:rPr dirty="0" sz="1800" spc="-5">
                <a:latin typeface="Times New Roman"/>
                <a:cs typeface="Times New Roman"/>
              </a:rPr>
              <a:t>rows  </a:t>
            </a:r>
            <a:r>
              <a:rPr dirty="0" sz="1800">
                <a:latin typeface="Times New Roman"/>
                <a:cs typeface="Times New Roman"/>
              </a:rPr>
              <a:t>are displayed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 </a:t>
            </a:r>
            <a:r>
              <a:rPr dirty="0" sz="1800" spc="-5">
                <a:latin typeface="Times New Roman"/>
                <a:cs typeface="Times New Roman"/>
              </a:rPr>
              <a:t>this answer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30066" y="5584215"/>
            <a:ext cx="4075429" cy="43116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dirty="0" sz="2200" spc="-100">
                <a:latin typeface="Times New Roman"/>
                <a:cs typeface="Times New Roman"/>
              </a:rPr>
              <a:t>AVG </a:t>
            </a:r>
            <a:r>
              <a:rPr dirty="0" sz="2200" spc="-5">
                <a:latin typeface="Times New Roman"/>
                <a:cs typeface="Times New Roman"/>
              </a:rPr>
              <a:t>of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41888.88 </a:t>
            </a:r>
            <a:r>
              <a:rPr dirty="0" sz="2200" spc="-5">
                <a:latin typeface="Times New Roman"/>
                <a:cs typeface="Times New Roman"/>
              </a:rPr>
              <a:t>and</a:t>
            </a:r>
            <a:r>
              <a:rPr dirty="0" sz="2200" spc="80"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48000.00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614934"/>
            <a:ext cx="8843010" cy="2095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1500" algn="l"/>
              </a:tabLst>
            </a:pPr>
            <a:r>
              <a:rPr dirty="0" sz="2400" spc="-5">
                <a:latin typeface="Times New Roman"/>
                <a:cs typeface="Times New Roman"/>
              </a:rPr>
              <a:t>SELECT	</a:t>
            </a:r>
            <a:r>
              <a:rPr dirty="0" sz="2400">
                <a:latin typeface="Times New Roman"/>
                <a:cs typeface="Times New Roman"/>
              </a:rPr>
              <a:t>Product_ID </a:t>
            </a:r>
            <a:r>
              <a:rPr dirty="0" sz="2400" spc="-5">
                <a:latin typeface="Times New Roman"/>
                <a:cs typeface="Times New Roman"/>
              </a:rPr>
              <a:t>, </a:t>
            </a:r>
            <a:r>
              <a:rPr dirty="0" sz="2400">
                <a:latin typeface="Times New Roman"/>
                <a:cs typeface="Times New Roman"/>
              </a:rPr>
              <a:t>Sale_Date,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Daily_Sales,</a:t>
            </a:r>
            <a:endParaRPr sz="2400">
              <a:latin typeface="Times New Roman"/>
              <a:cs typeface="Times New Roman"/>
            </a:endParaRPr>
          </a:p>
          <a:p>
            <a:pPr marL="774700">
              <a:lnSpc>
                <a:spcPct val="100000"/>
              </a:lnSpc>
            </a:pPr>
            <a:r>
              <a:rPr dirty="0" sz="2400" spc="-70">
                <a:latin typeface="Times New Roman"/>
                <a:cs typeface="Times New Roman"/>
              </a:rPr>
              <a:t>MAVG( </a:t>
            </a:r>
            <a:r>
              <a:rPr dirty="0" sz="2400">
                <a:latin typeface="Times New Roman"/>
                <a:cs typeface="Times New Roman"/>
              </a:rPr>
              <a:t>Daily_Sales, 3, Product_ID, Sale_Date) AS</a:t>
            </a:r>
            <a:r>
              <a:rPr dirty="0" sz="2400" spc="-250">
                <a:latin typeface="Times New Roman"/>
                <a:cs typeface="Times New Roman"/>
              </a:rPr>
              <a:t> </a:t>
            </a:r>
            <a:r>
              <a:rPr dirty="0" sz="2400" spc="-40">
                <a:latin typeface="Times New Roman"/>
                <a:cs typeface="Times New Roman"/>
              </a:rPr>
              <a:t>AVG3_Rows</a:t>
            </a:r>
            <a:endParaRPr sz="2400">
              <a:latin typeface="Times New Roman"/>
              <a:cs typeface="Times New Roman"/>
            </a:endParaRPr>
          </a:p>
          <a:p>
            <a:pPr marL="12700" marR="5726430">
              <a:lnSpc>
                <a:spcPct val="100000"/>
              </a:lnSpc>
              <a:tabLst>
                <a:tab pos="1029969" algn="l"/>
              </a:tabLst>
            </a:pPr>
            <a:r>
              <a:rPr dirty="0" sz="2400" spc="-5">
                <a:latin typeface="Times New Roman"/>
                <a:cs typeface="Times New Roman"/>
              </a:rPr>
              <a:t>FROM	</a:t>
            </a:r>
            <a:r>
              <a:rPr dirty="0" sz="2400" spc="-15">
                <a:latin typeface="Times New Roman"/>
                <a:cs typeface="Times New Roman"/>
              </a:rPr>
              <a:t>Sales_Table  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GROUP BY</a:t>
            </a:r>
            <a:r>
              <a:rPr dirty="0" sz="2400" spc="-22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Product_ID;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Times New Roman"/>
              <a:cs typeface="Times New Roman"/>
            </a:endParaRPr>
          </a:p>
          <a:p>
            <a:pPr marL="2809875">
              <a:lnSpc>
                <a:spcPct val="100000"/>
              </a:lnSpc>
              <a:tabLst>
                <a:tab pos="4105275" algn="l"/>
                <a:tab pos="5215255" algn="l"/>
                <a:tab pos="5388610" algn="l"/>
                <a:tab pos="6710045" algn="l"/>
              </a:tabLst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Product_ID</a:t>
            </a:r>
            <a:r>
              <a:rPr dirty="0" sz="1800" spc="-5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Sale_Date	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Daily_Sales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u="sng" sz="1800" spc="-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AVG3_Rows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59098" y="2833596"/>
          <a:ext cx="4528820" cy="2432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2140"/>
                <a:gridCol w="1388110"/>
                <a:gridCol w="1379854"/>
                <a:gridCol w="1146175"/>
              </a:tblGrid>
              <a:tr h="240820">
                <a:tc>
                  <a:txBody>
                    <a:bodyPr/>
                    <a:lstStyle/>
                    <a:p>
                      <a:pPr marL="31750">
                        <a:lnSpc>
                          <a:spcPts val="17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ts val="17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79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9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77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ts val="177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54500.22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51675.31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77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ts val="177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36000.07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46450.23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77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ts val="177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40200.43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43566.91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77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ts val="177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36333.67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99">
                <a:tc>
                  <a:txBody>
                    <a:bodyPr/>
                    <a:lstStyle/>
                    <a:p>
                      <a:pPr marL="31750">
                        <a:lnSpc>
                          <a:spcPts val="177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ts val="177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45788.98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34">
                <a:tc>
                  <a:txBody>
                    <a:bodyPr/>
                    <a:lstStyle/>
                    <a:p>
                      <a:pPr marL="31750">
                        <a:lnSpc>
                          <a:spcPts val="176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ts val="176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54553.10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50551.20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770"/>
                        </a:lnSpc>
                      </a:pPr>
                      <a:r>
                        <a:rPr dirty="0" sz="16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ts val="177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820"/>
                        </a:lnSpc>
                      </a:pP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77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ts val="177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820"/>
                        </a:lnSpc>
                      </a:pP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48000.00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44944.44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0566">
                <a:tc>
                  <a:txBody>
                    <a:bodyPr/>
                    <a:lstStyle/>
                    <a:p>
                      <a:pPr marL="31750">
                        <a:lnSpc>
                          <a:spcPts val="177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ts val="177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79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49850.03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9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46579.64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758439" y="2284476"/>
            <a:ext cx="5419725" cy="3101340"/>
          </a:xfrm>
          <a:custGeom>
            <a:avLst/>
            <a:gdLst/>
            <a:ahLst/>
            <a:cxnLst/>
            <a:rect l="l" t="t" r="r" b="b"/>
            <a:pathLst>
              <a:path w="5419725" h="3101340">
                <a:moveTo>
                  <a:pt x="0" y="3101340"/>
                </a:moveTo>
                <a:lnTo>
                  <a:pt x="5419725" y="3101340"/>
                </a:lnTo>
                <a:lnTo>
                  <a:pt x="5419725" y="0"/>
                </a:lnTo>
                <a:lnTo>
                  <a:pt x="0" y="0"/>
                </a:lnTo>
                <a:lnTo>
                  <a:pt x="0" y="310134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304800" y="2271648"/>
            <a:ext cx="1549400" cy="589915"/>
            <a:chOff x="304800" y="2271648"/>
            <a:chExt cx="1549400" cy="589915"/>
          </a:xfrm>
        </p:grpSpPr>
        <p:sp>
          <p:nvSpPr>
            <p:cNvPr id="7" name="object 7"/>
            <p:cNvSpPr/>
            <p:nvPr/>
          </p:nvSpPr>
          <p:spPr>
            <a:xfrm>
              <a:off x="317500" y="2284348"/>
              <a:ext cx="1524000" cy="564515"/>
            </a:xfrm>
            <a:custGeom>
              <a:avLst/>
              <a:gdLst/>
              <a:ahLst/>
              <a:cxnLst/>
              <a:rect l="l" t="t" r="r" b="b"/>
              <a:pathLst>
                <a:path w="1524000" h="564514">
                  <a:moveTo>
                    <a:pt x="762000" y="0"/>
                  </a:moveTo>
                  <a:lnTo>
                    <a:pt x="0" y="282066"/>
                  </a:lnTo>
                  <a:lnTo>
                    <a:pt x="381000" y="282066"/>
                  </a:lnTo>
                  <a:lnTo>
                    <a:pt x="381000" y="564006"/>
                  </a:lnTo>
                  <a:lnTo>
                    <a:pt x="1143000" y="564006"/>
                  </a:lnTo>
                  <a:lnTo>
                    <a:pt x="1143000" y="282066"/>
                  </a:lnTo>
                  <a:lnTo>
                    <a:pt x="1524000" y="282066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17500" y="2284348"/>
              <a:ext cx="1524000" cy="564515"/>
            </a:xfrm>
            <a:custGeom>
              <a:avLst/>
              <a:gdLst/>
              <a:ahLst/>
              <a:cxnLst/>
              <a:rect l="l" t="t" r="r" b="b"/>
              <a:pathLst>
                <a:path w="1524000" h="564514">
                  <a:moveTo>
                    <a:pt x="0" y="282066"/>
                  </a:moveTo>
                  <a:lnTo>
                    <a:pt x="762000" y="0"/>
                  </a:lnTo>
                  <a:lnTo>
                    <a:pt x="1524000" y="282066"/>
                  </a:lnTo>
                  <a:lnTo>
                    <a:pt x="1143000" y="282066"/>
                  </a:lnTo>
                  <a:lnTo>
                    <a:pt x="1143000" y="564006"/>
                  </a:lnTo>
                  <a:lnTo>
                    <a:pt x="381000" y="564006"/>
                  </a:lnTo>
                  <a:lnTo>
                    <a:pt x="381000" y="282066"/>
                  </a:lnTo>
                  <a:lnTo>
                    <a:pt x="0" y="282066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6568567" y="4589907"/>
            <a:ext cx="508000" cy="169545"/>
            <a:chOff x="6568567" y="4589907"/>
            <a:chExt cx="508000" cy="169545"/>
          </a:xfrm>
        </p:grpSpPr>
        <p:sp>
          <p:nvSpPr>
            <p:cNvPr id="10" name="object 10"/>
            <p:cNvSpPr/>
            <p:nvPr/>
          </p:nvSpPr>
          <p:spPr>
            <a:xfrm>
              <a:off x="6581267" y="4602607"/>
              <a:ext cx="482600" cy="144145"/>
            </a:xfrm>
            <a:custGeom>
              <a:avLst/>
              <a:gdLst/>
              <a:ahLst/>
              <a:cxnLst/>
              <a:rect l="l" t="t" r="r" b="b"/>
              <a:pathLst>
                <a:path w="482600" h="144145">
                  <a:moveTo>
                    <a:pt x="410844" y="0"/>
                  </a:moveTo>
                  <a:lnTo>
                    <a:pt x="410844" y="35941"/>
                  </a:lnTo>
                  <a:lnTo>
                    <a:pt x="71754" y="35941"/>
                  </a:lnTo>
                  <a:lnTo>
                    <a:pt x="71754" y="0"/>
                  </a:lnTo>
                  <a:lnTo>
                    <a:pt x="0" y="71882"/>
                  </a:lnTo>
                  <a:lnTo>
                    <a:pt x="71754" y="143764"/>
                  </a:lnTo>
                  <a:lnTo>
                    <a:pt x="71754" y="107823"/>
                  </a:lnTo>
                  <a:lnTo>
                    <a:pt x="410844" y="107823"/>
                  </a:lnTo>
                  <a:lnTo>
                    <a:pt x="410844" y="143764"/>
                  </a:lnTo>
                  <a:lnTo>
                    <a:pt x="482600" y="71882"/>
                  </a:lnTo>
                  <a:lnTo>
                    <a:pt x="41084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581267" y="4602607"/>
              <a:ext cx="482600" cy="144145"/>
            </a:xfrm>
            <a:custGeom>
              <a:avLst/>
              <a:gdLst/>
              <a:ahLst/>
              <a:cxnLst/>
              <a:rect l="l" t="t" r="r" b="b"/>
              <a:pathLst>
                <a:path w="482600" h="144145">
                  <a:moveTo>
                    <a:pt x="0" y="71882"/>
                  </a:moveTo>
                  <a:lnTo>
                    <a:pt x="71754" y="0"/>
                  </a:lnTo>
                  <a:lnTo>
                    <a:pt x="71754" y="35941"/>
                  </a:lnTo>
                  <a:lnTo>
                    <a:pt x="410844" y="35941"/>
                  </a:lnTo>
                  <a:lnTo>
                    <a:pt x="410844" y="0"/>
                  </a:lnTo>
                  <a:lnTo>
                    <a:pt x="482600" y="71882"/>
                  </a:lnTo>
                  <a:lnTo>
                    <a:pt x="410844" y="143764"/>
                  </a:lnTo>
                  <a:lnTo>
                    <a:pt x="410844" y="107823"/>
                  </a:lnTo>
                  <a:lnTo>
                    <a:pt x="71754" y="107823"/>
                  </a:lnTo>
                  <a:lnTo>
                    <a:pt x="71754" y="143764"/>
                  </a:lnTo>
                  <a:lnTo>
                    <a:pt x="0" y="71882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62229" y="42113"/>
            <a:ext cx="86169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Answer to Quiz </a:t>
            </a:r>
            <a:r>
              <a:rPr dirty="0"/>
              <a:t>for </a:t>
            </a:r>
            <a:r>
              <a:rPr dirty="0" spc="-5"/>
              <a:t>the Advanced Calculation in </a:t>
            </a:r>
            <a:r>
              <a:rPr dirty="0"/>
              <a:t>your</a:t>
            </a:r>
            <a:r>
              <a:rPr dirty="0" spc="-135"/>
              <a:t> </a:t>
            </a:r>
            <a:r>
              <a:rPr dirty="0" spc="-5"/>
              <a:t>mind?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8739" y="6178702"/>
            <a:ext cx="890333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Notice there are only two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calculations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although this has a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moving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window of 3. That is  because the GROUP BY caused the </a:t>
            </a:r>
            <a:r>
              <a:rPr dirty="0" sz="2000" spc="-65">
                <a:solidFill>
                  <a:srgbClr val="0000FF"/>
                </a:solidFill>
                <a:latin typeface="Times New Roman"/>
                <a:cs typeface="Times New Roman"/>
              </a:rPr>
              <a:t>MAVG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to reset when Product_ID 2000</a:t>
            </a:r>
            <a:r>
              <a:rPr dirty="0" sz="2000" spc="-25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came.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7323" y="3339846"/>
            <a:ext cx="1651000" cy="9906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algn="ctr" marL="99060" marR="97155">
              <a:lnSpc>
                <a:spcPct val="100000"/>
              </a:lnSpc>
              <a:spcBef>
                <a:spcPts val="305"/>
              </a:spcBef>
            </a:pPr>
            <a:r>
              <a:rPr dirty="0" sz="1800" spc="-5">
                <a:latin typeface="Times New Roman"/>
                <a:cs typeface="Times New Roman"/>
              </a:rPr>
              <a:t>Not </a:t>
            </a:r>
            <a:r>
              <a:rPr dirty="0" sz="1800">
                <a:latin typeface="Times New Roman"/>
                <a:cs typeface="Times New Roman"/>
              </a:rPr>
              <a:t>all </a:t>
            </a:r>
            <a:r>
              <a:rPr dirty="0" sz="1800" spc="-5">
                <a:latin typeface="Times New Roman"/>
                <a:cs typeface="Times New Roman"/>
              </a:rPr>
              <a:t>rows  </a:t>
            </a:r>
            <a:r>
              <a:rPr dirty="0" sz="1800">
                <a:latin typeface="Times New Roman"/>
                <a:cs typeface="Times New Roman"/>
              </a:rPr>
              <a:t>are displayed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 this </a:t>
            </a:r>
            <a:r>
              <a:rPr dirty="0" sz="1800" spc="-5">
                <a:latin typeface="Times New Roman"/>
                <a:cs typeface="Times New Roman"/>
              </a:rPr>
              <a:t>answer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937005"/>
            <a:ext cx="8843010" cy="2127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1500" algn="l"/>
              </a:tabLst>
            </a:pPr>
            <a:r>
              <a:rPr dirty="0" sz="2400" spc="-5">
                <a:latin typeface="Times New Roman"/>
                <a:cs typeface="Times New Roman"/>
              </a:rPr>
              <a:t>SELECT	</a:t>
            </a:r>
            <a:r>
              <a:rPr dirty="0" sz="2400">
                <a:latin typeface="Times New Roman"/>
                <a:cs typeface="Times New Roman"/>
              </a:rPr>
              <a:t>Product_ID </a:t>
            </a:r>
            <a:r>
              <a:rPr dirty="0" sz="2400" spc="-5">
                <a:latin typeface="Times New Roman"/>
                <a:cs typeface="Times New Roman"/>
              </a:rPr>
              <a:t>, </a:t>
            </a:r>
            <a:r>
              <a:rPr dirty="0" sz="2400">
                <a:latin typeface="Times New Roman"/>
                <a:cs typeface="Times New Roman"/>
              </a:rPr>
              <a:t>Sale_Date,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Daily_Sales,</a:t>
            </a:r>
            <a:endParaRPr sz="2400">
              <a:latin typeface="Times New Roman"/>
              <a:cs typeface="Times New Roman"/>
            </a:endParaRPr>
          </a:p>
          <a:p>
            <a:pPr marL="12700" marR="5080" indent="762000">
              <a:lnSpc>
                <a:spcPct val="100000"/>
              </a:lnSpc>
              <a:tabLst>
                <a:tab pos="1029969" algn="l"/>
              </a:tabLst>
            </a:pPr>
            <a:r>
              <a:rPr dirty="0" sz="2400" spc="-70">
                <a:latin typeface="Times New Roman"/>
                <a:cs typeface="Times New Roman"/>
              </a:rPr>
              <a:t>MAVG( </a:t>
            </a:r>
            <a:r>
              <a:rPr dirty="0" sz="2400">
                <a:latin typeface="Times New Roman"/>
                <a:cs typeface="Times New Roman"/>
              </a:rPr>
              <a:t>Daily_Sales, 3, Product_ID, Sale_Date) </a:t>
            </a: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-240">
                <a:latin typeface="Times New Roman"/>
                <a:cs typeface="Times New Roman"/>
              </a:rPr>
              <a:t> </a:t>
            </a:r>
            <a:r>
              <a:rPr dirty="0" sz="2400" spc="-40">
                <a:latin typeface="Times New Roman"/>
                <a:cs typeface="Times New Roman"/>
              </a:rPr>
              <a:t>AVG3_Rows  </a:t>
            </a:r>
            <a:r>
              <a:rPr dirty="0" sz="2400" spc="-5">
                <a:latin typeface="Times New Roman"/>
                <a:cs typeface="Times New Roman"/>
              </a:rPr>
              <a:t>FROM	</a:t>
            </a:r>
            <a:r>
              <a:rPr dirty="0" sz="2400" spc="-15">
                <a:latin typeface="Times New Roman"/>
                <a:cs typeface="Times New Roman"/>
              </a:rPr>
              <a:t>Sales_Table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algn="ctr" marR="571500">
              <a:lnSpc>
                <a:spcPct val="100000"/>
              </a:lnSpc>
              <a:spcBef>
                <a:spcPts val="1555"/>
              </a:spcBef>
            </a:pP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Challenge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65120" y="3124200"/>
            <a:ext cx="2971800" cy="2413635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 lIns="0" tIns="238760" rIns="0" bIns="0" rtlCol="0" vert="horz">
            <a:spAutoFit/>
          </a:bodyPr>
          <a:lstStyle/>
          <a:p>
            <a:pPr marL="322580" marR="380365">
              <a:lnSpc>
                <a:spcPct val="100000"/>
              </a:lnSpc>
              <a:spcBef>
                <a:spcPts val="1880"/>
              </a:spcBef>
            </a:pPr>
            <a:r>
              <a:rPr dirty="0" sz="2400">
                <a:latin typeface="Times New Roman"/>
                <a:cs typeface="Times New Roman"/>
              </a:rPr>
              <a:t>Can you place  another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equivalent 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Moving </a:t>
            </a:r>
            <a:r>
              <a:rPr dirty="0" sz="2400" spc="-30">
                <a:solidFill>
                  <a:srgbClr val="FF0000"/>
                </a:solidFill>
                <a:latin typeface="Times New Roman"/>
                <a:cs typeface="Times New Roman"/>
              </a:rPr>
              <a:t>Average  </a:t>
            </a:r>
            <a:r>
              <a:rPr dirty="0" sz="2400">
                <a:latin typeface="Times New Roman"/>
                <a:cs typeface="Times New Roman"/>
              </a:rPr>
              <a:t>in the </a:t>
            </a:r>
            <a:r>
              <a:rPr dirty="0" sz="2400" spc="-5">
                <a:latin typeface="Times New Roman"/>
                <a:cs typeface="Times New Roman"/>
              </a:rPr>
              <a:t>SQL</a:t>
            </a:r>
            <a:r>
              <a:rPr dirty="0" sz="2400" spc="-1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above</a:t>
            </a:r>
            <a:endParaRPr sz="2400">
              <a:latin typeface="Times New Roman"/>
              <a:cs typeface="Times New Roman"/>
            </a:endParaRPr>
          </a:p>
          <a:p>
            <a:pPr marL="32258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latin typeface="Times New Roman"/>
                <a:cs typeface="Times New Roman"/>
              </a:rPr>
              <a:t>using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ANSI</a:t>
            </a:r>
            <a:r>
              <a:rPr dirty="0" sz="2400" spc="-14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Syntax</a:t>
            </a:r>
            <a:r>
              <a:rPr dirty="0" sz="2400"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8993" y="42113"/>
            <a:ext cx="85826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Quiz – </a:t>
            </a:r>
            <a:r>
              <a:rPr dirty="0" spc="-25"/>
              <a:t>Write </a:t>
            </a:r>
            <a:r>
              <a:rPr dirty="0" spc="-5"/>
              <a:t>that </a:t>
            </a:r>
            <a:r>
              <a:rPr dirty="0" spc="-30"/>
              <a:t>Teradata </a:t>
            </a:r>
            <a:r>
              <a:rPr dirty="0"/>
              <a:t>Moving </a:t>
            </a:r>
            <a:r>
              <a:rPr dirty="0" spc="-35"/>
              <a:t>Average </a:t>
            </a:r>
            <a:r>
              <a:rPr dirty="0" spc="-5"/>
              <a:t>in ANSI</a:t>
            </a:r>
            <a:r>
              <a:rPr dirty="0" spc="-315"/>
              <a:t> </a:t>
            </a:r>
            <a:r>
              <a:rPr dirty="0"/>
              <a:t>Syntax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6485026"/>
            <a:ext cx="72783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Here is a challenge that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almost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everyone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fails.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Can you do it</a:t>
            </a:r>
            <a:r>
              <a:rPr dirty="0" sz="2000" spc="-12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perfectly?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88086"/>
            <a:ext cx="8440420" cy="2404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SELECT </a:t>
            </a:r>
            <a:r>
              <a:rPr dirty="0" sz="2400">
                <a:latin typeface="Times New Roman"/>
                <a:cs typeface="Times New Roman"/>
              </a:rPr>
              <a:t>Product_ID , Sale_Date,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Daily_Sales,</a:t>
            </a:r>
            <a:endParaRPr sz="2400">
              <a:latin typeface="Times New Roman"/>
              <a:cs typeface="Times New Roman"/>
            </a:endParaRPr>
          </a:p>
          <a:p>
            <a:pPr marL="1672589" marR="281940" indent="-974090">
              <a:lnSpc>
                <a:spcPct val="100000"/>
              </a:lnSpc>
            </a:pPr>
            <a:r>
              <a:rPr dirty="0" sz="2400" spc="-70">
                <a:latin typeface="Times New Roman"/>
                <a:cs typeface="Times New Roman"/>
              </a:rPr>
              <a:t>MAVG( </a:t>
            </a:r>
            <a:r>
              <a:rPr dirty="0" sz="2400">
                <a:latin typeface="Times New Roman"/>
                <a:cs typeface="Times New Roman"/>
              </a:rPr>
              <a:t>Daily_Sales,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dirty="0" sz="2400">
                <a:latin typeface="Times New Roman"/>
                <a:cs typeface="Times New Roman"/>
              </a:rPr>
              <a:t>, Product_ID, Sale_Date) </a:t>
            </a: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-229">
                <a:latin typeface="Times New Roman"/>
                <a:cs typeface="Times New Roman"/>
              </a:rPr>
              <a:t> </a:t>
            </a:r>
            <a:r>
              <a:rPr dirty="0" sz="2400" spc="-60">
                <a:latin typeface="Times New Roman"/>
                <a:cs typeface="Times New Roman"/>
              </a:rPr>
              <a:t>AVG_3,  </a:t>
            </a:r>
            <a:r>
              <a:rPr dirty="0" sz="2400" spc="-25">
                <a:solidFill>
                  <a:srgbClr val="0000FF"/>
                </a:solidFill>
                <a:latin typeface="Times New Roman"/>
                <a:cs typeface="Times New Roman"/>
              </a:rPr>
              <a:t>AVG(Daily_Sales) 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OVER (ORDER BY</a:t>
            </a:r>
            <a:r>
              <a:rPr dirty="0" sz="2400" spc="-2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Product_ID,</a:t>
            </a:r>
            <a:endParaRPr sz="2400">
              <a:latin typeface="Times New Roman"/>
              <a:cs typeface="Times New Roman"/>
            </a:endParaRPr>
          </a:p>
          <a:p>
            <a:pPr marL="12700" marR="5080" indent="2209800">
              <a:lnSpc>
                <a:spcPct val="100000"/>
              </a:lnSpc>
              <a:tabLst>
                <a:tab pos="1029969" algn="l"/>
                <a:tab pos="6191885" algn="l"/>
              </a:tabLst>
            </a:pP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Sale_Date </a:t>
            </a:r>
            <a:r>
              <a:rPr dirty="0" sz="2400" spc="-10">
                <a:solidFill>
                  <a:srgbClr val="0000FF"/>
                </a:solidFill>
                <a:latin typeface="Times New Roman"/>
                <a:cs typeface="Times New Roman"/>
              </a:rPr>
              <a:t>ROWS</a:t>
            </a:r>
            <a:r>
              <a:rPr dirty="0" sz="2400" spc="4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sz="2400" spc="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Preceding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)	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AS</a:t>
            </a:r>
            <a:r>
              <a:rPr dirty="0" sz="2400" spc="-2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35">
                <a:solidFill>
                  <a:srgbClr val="0000FF"/>
                </a:solidFill>
                <a:latin typeface="Times New Roman"/>
                <a:cs typeface="Times New Roman"/>
              </a:rPr>
              <a:t>AVG_3_ANSI  </a:t>
            </a:r>
            <a:r>
              <a:rPr dirty="0" sz="2400" spc="-5">
                <a:latin typeface="Times New Roman"/>
                <a:cs typeface="Times New Roman"/>
              </a:rPr>
              <a:t>FROM	</a:t>
            </a:r>
            <a:r>
              <a:rPr dirty="0" sz="2400" spc="-15">
                <a:latin typeface="Times New Roman"/>
                <a:cs typeface="Times New Roman"/>
              </a:rPr>
              <a:t>Sales_Table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1765300">
              <a:lnSpc>
                <a:spcPct val="100000"/>
              </a:lnSpc>
              <a:spcBef>
                <a:spcPts val="2175"/>
              </a:spcBef>
              <a:tabLst>
                <a:tab pos="3060700" algn="l"/>
                <a:tab pos="4171315" algn="l"/>
                <a:tab pos="4344670" algn="l"/>
                <a:tab pos="6123305" algn="l"/>
                <a:tab pos="7033259" algn="l"/>
              </a:tabLst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Product_ID</a:t>
            </a:r>
            <a:r>
              <a:rPr dirty="0" sz="1800" spc="-5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Sale_Date	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Daily_Sales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u="sng" sz="1800" spc="-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AVG_3</a:t>
            </a:r>
            <a:r>
              <a:rPr dirty="0" sz="1800" spc="-50">
                <a:latin typeface="Times New Roman"/>
                <a:cs typeface="Times New Roman"/>
              </a:rPr>
              <a:t>	</a:t>
            </a:r>
            <a:r>
              <a:rPr dirty="0" u="sng" sz="1800" spc="-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AVG_3_ANSI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5872378"/>
            <a:ext cx="8340725" cy="9410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dirty="0" sz="2000" spc="-65">
                <a:solidFill>
                  <a:srgbClr val="0000FF"/>
                </a:solidFill>
                <a:latin typeface="Times New Roman"/>
                <a:cs typeface="Times New Roman"/>
              </a:rPr>
              <a:t>MAVG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and </a:t>
            </a:r>
            <a:r>
              <a:rPr dirty="0" sz="2000" spc="-25">
                <a:solidFill>
                  <a:srgbClr val="0000FF"/>
                </a:solidFill>
                <a:latin typeface="Times New Roman"/>
                <a:cs typeface="Times New Roman"/>
              </a:rPr>
              <a:t>AVG(Over)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commands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above are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equivalent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. Notice the Moving  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Window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of 3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in the </a:t>
            </a:r>
            <a:r>
              <a:rPr dirty="0" sz="2000" spc="-20">
                <a:solidFill>
                  <a:srgbClr val="0000FF"/>
                </a:solidFill>
                <a:latin typeface="Times New Roman"/>
                <a:cs typeface="Times New Roman"/>
              </a:rPr>
              <a:t>Teradata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syntax and that it is a 2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in the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ANSI version. That is  because in ANSI 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it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is considered the Current Row and 2</a:t>
            </a:r>
            <a:r>
              <a:rPr dirty="0" sz="2000" spc="-28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preceding.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89632" y="3105376"/>
          <a:ext cx="6160135" cy="2533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640"/>
                <a:gridCol w="1414145"/>
                <a:gridCol w="1370330"/>
                <a:gridCol w="1523364"/>
                <a:gridCol w="1175385"/>
              </a:tblGrid>
              <a:tr h="240566">
                <a:tc>
                  <a:txBody>
                    <a:bodyPr/>
                    <a:lstStyle/>
                    <a:p>
                      <a:pPr marL="31750">
                        <a:lnSpc>
                          <a:spcPts val="178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ts val="1739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79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72745">
                        <a:lnSpc>
                          <a:spcPts val="178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8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ts val="177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54500.22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72745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51675.31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51675.31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4118">
                <a:tc>
                  <a:txBody>
                    <a:bodyPr/>
                    <a:lstStyle/>
                    <a:p>
                      <a:pPr marL="31750">
                        <a:lnSpc>
                          <a:spcPts val="181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ts val="177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36000.07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72745">
                        <a:lnSpc>
                          <a:spcPts val="181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46450.23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46450.23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42">
                <a:tc>
                  <a:txBody>
                    <a:bodyPr/>
                    <a:lstStyle/>
                    <a:p>
                      <a:pPr marL="3175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ts val="177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40200.43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72745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43566.91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43566.91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ts val="177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72745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36333.67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36333.67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ts val="177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72745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45788.98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45788.98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ts val="177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54553.10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72745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50551.20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50551.20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ts val="177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72745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53580.66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53580.66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91">
                <a:tc>
                  <a:txBody>
                    <a:bodyPr/>
                    <a:lstStyle/>
                    <a:p>
                      <a:pPr marL="31750">
                        <a:lnSpc>
                          <a:spcPts val="181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ts val="177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48000.00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72745">
                        <a:lnSpc>
                          <a:spcPts val="181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48147.33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48147.33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41605">
                <a:tc>
                  <a:txBody>
                    <a:bodyPr/>
                    <a:lstStyle/>
                    <a:p>
                      <a:pPr marL="31750">
                        <a:lnSpc>
                          <a:spcPts val="181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ts val="177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7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49850.03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72745">
                        <a:lnSpc>
                          <a:spcPts val="181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46579.</a:t>
                      </a:r>
                      <a:r>
                        <a:rPr dirty="0" sz="1600" spc="-6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46579.</a:t>
                      </a:r>
                      <a:r>
                        <a:rPr dirty="0" sz="1600" spc="-6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752600" y="2590800"/>
            <a:ext cx="7010400" cy="3048000"/>
          </a:xfrm>
          <a:custGeom>
            <a:avLst/>
            <a:gdLst/>
            <a:ahLst/>
            <a:cxnLst/>
            <a:rect l="l" t="t" r="r" b="b"/>
            <a:pathLst>
              <a:path w="7010400" h="3048000">
                <a:moveTo>
                  <a:pt x="0" y="3048000"/>
                </a:moveTo>
                <a:lnTo>
                  <a:pt x="7010400" y="3048000"/>
                </a:lnTo>
                <a:lnTo>
                  <a:pt x="7010400" y="0"/>
                </a:lnTo>
                <a:lnTo>
                  <a:pt x="0" y="0"/>
                </a:lnTo>
                <a:lnTo>
                  <a:pt x="0" y="30480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92302" y="42113"/>
            <a:ext cx="77565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43575" algn="l"/>
              </a:tabLst>
            </a:pPr>
            <a:r>
              <a:rPr dirty="0" spc="-5"/>
              <a:t>Both the </a:t>
            </a:r>
            <a:r>
              <a:rPr dirty="0" spc="-30"/>
              <a:t>Teradata </a:t>
            </a:r>
            <a:r>
              <a:rPr dirty="0" spc="-5"/>
              <a:t>Moving</a:t>
            </a:r>
            <a:r>
              <a:rPr dirty="0" spc="-135"/>
              <a:t> </a:t>
            </a:r>
            <a:r>
              <a:rPr dirty="0" spc="-35"/>
              <a:t>Average</a:t>
            </a:r>
            <a:r>
              <a:rPr dirty="0" spc="10"/>
              <a:t> </a:t>
            </a:r>
            <a:r>
              <a:rPr dirty="0" spc="-5"/>
              <a:t>and	ANSI</a:t>
            </a:r>
            <a:r>
              <a:rPr dirty="0" spc="-85"/>
              <a:t> </a:t>
            </a:r>
            <a:r>
              <a:rPr dirty="0" spc="-50"/>
              <a:t>Version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6360" y="3760089"/>
            <a:ext cx="147193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Not </a:t>
            </a:r>
            <a:r>
              <a:rPr dirty="0" sz="1800">
                <a:latin typeface="Times New Roman"/>
                <a:cs typeface="Times New Roman"/>
              </a:rPr>
              <a:t>all </a:t>
            </a:r>
            <a:r>
              <a:rPr dirty="0" sz="1800" spc="-5">
                <a:latin typeface="Times New Roman"/>
                <a:cs typeface="Times New Roman"/>
              </a:rPr>
              <a:t>rows  </a:t>
            </a:r>
            <a:r>
              <a:rPr dirty="0" sz="1800">
                <a:latin typeface="Times New Roman"/>
                <a:cs typeface="Times New Roman"/>
              </a:rPr>
              <a:t>are displayed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 this </a:t>
            </a:r>
            <a:r>
              <a:rPr dirty="0" sz="1800" spc="-5">
                <a:latin typeface="Times New Roman"/>
                <a:cs typeface="Times New Roman"/>
              </a:rPr>
              <a:t>answer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733800"/>
            <a:ext cx="1651000" cy="990600"/>
          </a:xfrm>
          <a:custGeom>
            <a:avLst/>
            <a:gdLst/>
            <a:ahLst/>
            <a:cxnLst/>
            <a:rect l="l" t="t" r="r" b="b"/>
            <a:pathLst>
              <a:path w="1651000" h="990600">
                <a:moveTo>
                  <a:pt x="0" y="990600"/>
                </a:moveTo>
                <a:lnTo>
                  <a:pt x="1651000" y="990600"/>
                </a:lnTo>
                <a:lnTo>
                  <a:pt x="16510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9482" y="23317"/>
            <a:ext cx="716343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Why did </a:t>
            </a:r>
            <a:r>
              <a:rPr dirty="0" spc="-15"/>
              <a:t>my </a:t>
            </a:r>
            <a:r>
              <a:rPr dirty="0"/>
              <a:t>query </a:t>
            </a:r>
            <a:r>
              <a:rPr dirty="0" spc="-5"/>
              <a:t>Abort and say “Out </a:t>
            </a:r>
            <a:r>
              <a:rPr dirty="0"/>
              <a:t>of</a:t>
            </a:r>
            <a:r>
              <a:rPr dirty="0" spc="-155"/>
              <a:t> </a:t>
            </a:r>
            <a:r>
              <a:rPr dirty="0"/>
              <a:t>Spool”?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721100" y="825500"/>
            <a:ext cx="711200" cy="787400"/>
            <a:chOff x="3721100" y="825500"/>
            <a:chExt cx="711200" cy="787400"/>
          </a:xfrm>
        </p:grpSpPr>
        <p:sp>
          <p:nvSpPr>
            <p:cNvPr id="4" name="object 4"/>
            <p:cNvSpPr/>
            <p:nvPr/>
          </p:nvSpPr>
          <p:spPr>
            <a:xfrm>
              <a:off x="3921125" y="1057402"/>
              <a:ext cx="84200" cy="1537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898900" y="974725"/>
              <a:ext cx="120650" cy="41275"/>
            </a:xfrm>
            <a:custGeom>
              <a:avLst/>
              <a:gdLst/>
              <a:ahLst/>
              <a:cxnLst/>
              <a:rect l="l" t="t" r="r" b="b"/>
              <a:pathLst>
                <a:path w="120650" h="41275">
                  <a:moveTo>
                    <a:pt x="59309" y="0"/>
                  </a:moveTo>
                  <a:lnTo>
                    <a:pt x="19050" y="14097"/>
                  </a:lnTo>
                  <a:lnTo>
                    <a:pt x="0" y="41275"/>
                  </a:lnTo>
                  <a:lnTo>
                    <a:pt x="4699" y="38735"/>
                  </a:lnTo>
                  <a:lnTo>
                    <a:pt x="17652" y="33020"/>
                  </a:lnTo>
                  <a:lnTo>
                    <a:pt x="54863" y="22987"/>
                  </a:lnTo>
                  <a:lnTo>
                    <a:pt x="69850" y="21844"/>
                  </a:lnTo>
                  <a:lnTo>
                    <a:pt x="80010" y="22225"/>
                  </a:lnTo>
                  <a:lnTo>
                    <a:pt x="120650" y="36195"/>
                  </a:lnTo>
                  <a:lnTo>
                    <a:pt x="119125" y="32512"/>
                  </a:lnTo>
                  <a:lnTo>
                    <a:pt x="82550" y="3683"/>
                  </a:lnTo>
                  <a:lnTo>
                    <a:pt x="64135" y="126"/>
                  </a:lnTo>
                  <a:lnTo>
                    <a:pt x="59309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940175" y="1071625"/>
              <a:ext cx="40005" cy="65405"/>
            </a:xfrm>
            <a:custGeom>
              <a:avLst/>
              <a:gdLst/>
              <a:ahLst/>
              <a:cxnLst/>
              <a:rect l="l" t="t" r="r" b="b"/>
              <a:pathLst>
                <a:path w="40004" h="65405">
                  <a:moveTo>
                    <a:pt x="18796" y="0"/>
                  </a:moveTo>
                  <a:lnTo>
                    <a:pt x="0" y="30607"/>
                  </a:lnTo>
                  <a:lnTo>
                    <a:pt x="0" y="34036"/>
                  </a:lnTo>
                  <a:lnTo>
                    <a:pt x="20827" y="65024"/>
                  </a:lnTo>
                  <a:lnTo>
                    <a:pt x="23875" y="64388"/>
                  </a:lnTo>
                  <a:lnTo>
                    <a:pt x="39750" y="32258"/>
                  </a:lnTo>
                  <a:lnTo>
                    <a:pt x="39497" y="27432"/>
                  </a:lnTo>
                  <a:lnTo>
                    <a:pt x="187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146550" y="1057275"/>
              <a:ext cx="85725" cy="1539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133850" y="974725"/>
              <a:ext cx="120650" cy="41275"/>
            </a:xfrm>
            <a:custGeom>
              <a:avLst/>
              <a:gdLst/>
              <a:ahLst/>
              <a:cxnLst/>
              <a:rect l="l" t="t" r="r" b="b"/>
              <a:pathLst>
                <a:path w="120650" h="41275">
                  <a:moveTo>
                    <a:pt x="61340" y="0"/>
                  </a:moveTo>
                  <a:lnTo>
                    <a:pt x="21589" y="11175"/>
                  </a:lnTo>
                  <a:lnTo>
                    <a:pt x="0" y="36195"/>
                  </a:lnTo>
                  <a:lnTo>
                    <a:pt x="4825" y="33147"/>
                  </a:lnTo>
                  <a:lnTo>
                    <a:pt x="9778" y="30479"/>
                  </a:lnTo>
                  <a:lnTo>
                    <a:pt x="50800" y="21844"/>
                  </a:lnTo>
                  <a:lnTo>
                    <a:pt x="60833" y="22351"/>
                  </a:lnTo>
                  <a:lnTo>
                    <a:pt x="102997" y="33020"/>
                  </a:lnTo>
                  <a:lnTo>
                    <a:pt x="120650" y="41275"/>
                  </a:lnTo>
                  <a:lnTo>
                    <a:pt x="118237" y="35687"/>
                  </a:lnTo>
                  <a:lnTo>
                    <a:pt x="89153" y="6096"/>
                  </a:lnTo>
                  <a:lnTo>
                    <a:pt x="66039" y="253"/>
                  </a:lnTo>
                  <a:lnTo>
                    <a:pt x="61340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170426" y="1071625"/>
              <a:ext cx="40005" cy="65405"/>
            </a:xfrm>
            <a:custGeom>
              <a:avLst/>
              <a:gdLst/>
              <a:ahLst/>
              <a:cxnLst/>
              <a:rect l="l" t="t" r="r" b="b"/>
              <a:pathLst>
                <a:path w="40004" h="65405">
                  <a:moveTo>
                    <a:pt x="18541" y="0"/>
                  </a:moveTo>
                  <a:lnTo>
                    <a:pt x="0" y="28956"/>
                  </a:lnTo>
                  <a:lnTo>
                    <a:pt x="0" y="35687"/>
                  </a:lnTo>
                  <a:lnTo>
                    <a:pt x="20574" y="65024"/>
                  </a:lnTo>
                  <a:lnTo>
                    <a:pt x="21589" y="64897"/>
                  </a:lnTo>
                  <a:lnTo>
                    <a:pt x="38608" y="42037"/>
                  </a:lnTo>
                  <a:lnTo>
                    <a:pt x="38988" y="40512"/>
                  </a:lnTo>
                  <a:lnTo>
                    <a:pt x="39497" y="35687"/>
                  </a:lnTo>
                  <a:lnTo>
                    <a:pt x="39624" y="32258"/>
                  </a:lnTo>
                  <a:lnTo>
                    <a:pt x="39370" y="27432"/>
                  </a:lnTo>
                  <a:lnTo>
                    <a:pt x="21589" y="126"/>
                  </a:lnTo>
                  <a:lnTo>
                    <a:pt x="185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886200" y="1279525"/>
              <a:ext cx="379730" cy="147955"/>
            </a:xfrm>
            <a:custGeom>
              <a:avLst/>
              <a:gdLst/>
              <a:ahLst/>
              <a:cxnLst/>
              <a:rect l="l" t="t" r="r" b="b"/>
              <a:pathLst>
                <a:path w="379729" h="147955">
                  <a:moveTo>
                    <a:pt x="379475" y="0"/>
                  </a:moveTo>
                  <a:lnTo>
                    <a:pt x="353060" y="32892"/>
                  </a:lnTo>
                  <a:lnTo>
                    <a:pt x="312674" y="62357"/>
                  </a:lnTo>
                  <a:lnTo>
                    <a:pt x="270383" y="80010"/>
                  </a:lnTo>
                  <a:lnTo>
                    <a:pt x="227584" y="88900"/>
                  </a:lnTo>
                  <a:lnTo>
                    <a:pt x="189864" y="91186"/>
                  </a:lnTo>
                  <a:lnTo>
                    <a:pt x="176784" y="90932"/>
                  </a:lnTo>
                  <a:lnTo>
                    <a:pt x="129666" y="85216"/>
                  </a:lnTo>
                  <a:lnTo>
                    <a:pt x="82296" y="70103"/>
                  </a:lnTo>
                  <a:lnTo>
                    <a:pt x="41148" y="45592"/>
                  </a:lnTo>
                  <a:lnTo>
                    <a:pt x="7112" y="11175"/>
                  </a:lnTo>
                  <a:lnTo>
                    <a:pt x="0" y="0"/>
                  </a:lnTo>
                  <a:lnTo>
                    <a:pt x="253" y="7620"/>
                  </a:lnTo>
                  <a:lnTo>
                    <a:pt x="11557" y="50800"/>
                  </a:lnTo>
                  <a:lnTo>
                    <a:pt x="37719" y="88391"/>
                  </a:lnTo>
                  <a:lnTo>
                    <a:pt x="69087" y="113919"/>
                  </a:lnTo>
                  <a:lnTo>
                    <a:pt x="107569" y="133096"/>
                  </a:lnTo>
                  <a:lnTo>
                    <a:pt x="151637" y="144652"/>
                  </a:lnTo>
                  <a:lnTo>
                    <a:pt x="189864" y="147700"/>
                  </a:lnTo>
                  <a:lnTo>
                    <a:pt x="199644" y="147447"/>
                  </a:lnTo>
                  <a:lnTo>
                    <a:pt x="255142" y="138684"/>
                  </a:lnTo>
                  <a:lnTo>
                    <a:pt x="295910" y="122427"/>
                  </a:lnTo>
                  <a:lnTo>
                    <a:pt x="330326" y="99187"/>
                  </a:lnTo>
                  <a:lnTo>
                    <a:pt x="356615" y="70358"/>
                  </a:lnTo>
                  <a:lnTo>
                    <a:pt x="375538" y="29717"/>
                  </a:lnTo>
                  <a:lnTo>
                    <a:pt x="379095" y="7620"/>
                  </a:lnTo>
                  <a:lnTo>
                    <a:pt x="379475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733800" y="838200"/>
              <a:ext cx="685800" cy="762000"/>
            </a:xfrm>
            <a:custGeom>
              <a:avLst/>
              <a:gdLst/>
              <a:ahLst/>
              <a:cxnLst/>
              <a:rect l="l" t="t" r="r" b="b"/>
              <a:pathLst>
                <a:path w="685800" h="762000">
                  <a:moveTo>
                    <a:pt x="0" y="381000"/>
                  </a:moveTo>
                  <a:lnTo>
                    <a:pt x="3130" y="329296"/>
                  </a:lnTo>
                  <a:lnTo>
                    <a:pt x="12250" y="279708"/>
                  </a:lnTo>
                  <a:lnTo>
                    <a:pt x="26949" y="232689"/>
                  </a:lnTo>
                  <a:lnTo>
                    <a:pt x="46820" y="188693"/>
                  </a:lnTo>
                  <a:lnTo>
                    <a:pt x="71454" y="148174"/>
                  </a:lnTo>
                  <a:lnTo>
                    <a:pt x="100441" y="111585"/>
                  </a:lnTo>
                  <a:lnTo>
                    <a:pt x="133373" y="79380"/>
                  </a:lnTo>
                  <a:lnTo>
                    <a:pt x="169841" y="52013"/>
                  </a:lnTo>
                  <a:lnTo>
                    <a:pt x="209436" y="29938"/>
                  </a:lnTo>
                  <a:lnTo>
                    <a:pt x="251751" y="13608"/>
                  </a:lnTo>
                  <a:lnTo>
                    <a:pt x="296375" y="3477"/>
                  </a:lnTo>
                  <a:lnTo>
                    <a:pt x="342900" y="0"/>
                  </a:lnTo>
                  <a:lnTo>
                    <a:pt x="389424" y="3477"/>
                  </a:lnTo>
                  <a:lnTo>
                    <a:pt x="434048" y="13608"/>
                  </a:lnTo>
                  <a:lnTo>
                    <a:pt x="476363" y="29938"/>
                  </a:lnTo>
                  <a:lnTo>
                    <a:pt x="515958" y="52013"/>
                  </a:lnTo>
                  <a:lnTo>
                    <a:pt x="552426" y="79380"/>
                  </a:lnTo>
                  <a:lnTo>
                    <a:pt x="585358" y="111585"/>
                  </a:lnTo>
                  <a:lnTo>
                    <a:pt x="614345" y="148174"/>
                  </a:lnTo>
                  <a:lnTo>
                    <a:pt x="638979" y="188693"/>
                  </a:lnTo>
                  <a:lnTo>
                    <a:pt x="658850" y="232689"/>
                  </a:lnTo>
                  <a:lnTo>
                    <a:pt x="673549" y="279708"/>
                  </a:lnTo>
                  <a:lnTo>
                    <a:pt x="682669" y="329296"/>
                  </a:lnTo>
                  <a:lnTo>
                    <a:pt x="685800" y="381000"/>
                  </a:lnTo>
                  <a:lnTo>
                    <a:pt x="682669" y="432703"/>
                  </a:lnTo>
                  <a:lnTo>
                    <a:pt x="673549" y="482291"/>
                  </a:lnTo>
                  <a:lnTo>
                    <a:pt x="658850" y="529310"/>
                  </a:lnTo>
                  <a:lnTo>
                    <a:pt x="638979" y="573306"/>
                  </a:lnTo>
                  <a:lnTo>
                    <a:pt x="614345" y="613825"/>
                  </a:lnTo>
                  <a:lnTo>
                    <a:pt x="585358" y="650414"/>
                  </a:lnTo>
                  <a:lnTo>
                    <a:pt x="552426" y="682619"/>
                  </a:lnTo>
                  <a:lnTo>
                    <a:pt x="515958" y="709986"/>
                  </a:lnTo>
                  <a:lnTo>
                    <a:pt x="476363" y="732061"/>
                  </a:lnTo>
                  <a:lnTo>
                    <a:pt x="434048" y="748391"/>
                  </a:lnTo>
                  <a:lnTo>
                    <a:pt x="389424" y="758522"/>
                  </a:lnTo>
                  <a:lnTo>
                    <a:pt x="342900" y="762000"/>
                  </a:lnTo>
                  <a:lnTo>
                    <a:pt x="296375" y="758522"/>
                  </a:lnTo>
                  <a:lnTo>
                    <a:pt x="251751" y="748391"/>
                  </a:lnTo>
                  <a:lnTo>
                    <a:pt x="209436" y="732061"/>
                  </a:lnTo>
                  <a:lnTo>
                    <a:pt x="169841" y="709986"/>
                  </a:lnTo>
                  <a:lnTo>
                    <a:pt x="133373" y="682619"/>
                  </a:lnTo>
                  <a:lnTo>
                    <a:pt x="100441" y="650414"/>
                  </a:lnTo>
                  <a:lnTo>
                    <a:pt x="71454" y="613825"/>
                  </a:lnTo>
                  <a:lnTo>
                    <a:pt x="46820" y="573306"/>
                  </a:lnTo>
                  <a:lnTo>
                    <a:pt x="26949" y="529310"/>
                  </a:lnTo>
                  <a:lnTo>
                    <a:pt x="12250" y="482291"/>
                  </a:lnTo>
                  <a:lnTo>
                    <a:pt x="3130" y="432703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105400" y="838200"/>
            <a:ext cx="685800" cy="838200"/>
          </a:xfrm>
          <a:prstGeom prst="rect">
            <a:avLst/>
          </a:prstGeom>
          <a:ln w="25400">
            <a:solidFill>
              <a:srgbClr val="0000FF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dirty="0" sz="160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1600">
              <a:latin typeface="Times New Roman"/>
              <a:cs typeface="Times New Roman"/>
            </a:endParaRPr>
          </a:p>
          <a:p>
            <a:pPr algn="ctr" marL="635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GB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Spool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59300" y="1054100"/>
            <a:ext cx="482600" cy="406400"/>
            <a:chOff x="4559300" y="1054100"/>
            <a:chExt cx="482600" cy="406400"/>
          </a:xfrm>
        </p:grpSpPr>
        <p:sp>
          <p:nvSpPr>
            <p:cNvPr id="14" name="object 14"/>
            <p:cNvSpPr/>
            <p:nvPr/>
          </p:nvSpPr>
          <p:spPr>
            <a:xfrm>
              <a:off x="4572000" y="1066800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266700" y="0"/>
                  </a:moveTo>
                  <a:lnTo>
                    <a:pt x="266700" y="95250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266700" y="285750"/>
                  </a:lnTo>
                  <a:lnTo>
                    <a:pt x="266700" y="381000"/>
                  </a:lnTo>
                  <a:lnTo>
                    <a:pt x="457200" y="1905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72000" y="1066800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0" y="95250"/>
                  </a:moveTo>
                  <a:lnTo>
                    <a:pt x="266700" y="95250"/>
                  </a:lnTo>
                  <a:lnTo>
                    <a:pt x="266700" y="0"/>
                  </a:lnTo>
                  <a:lnTo>
                    <a:pt x="457200" y="190500"/>
                  </a:lnTo>
                  <a:lnTo>
                    <a:pt x="266700" y="381000"/>
                  </a:lnTo>
                  <a:lnTo>
                    <a:pt x="266700" y="285750"/>
                  </a:lnTo>
                  <a:lnTo>
                    <a:pt x="0" y="285750"/>
                  </a:lnTo>
                  <a:lnTo>
                    <a:pt x="0" y="9525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78739" y="1929130"/>
            <a:ext cx="8963660" cy="48812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latin typeface="Times New Roman"/>
                <a:cs typeface="Times New Roman"/>
              </a:rPr>
              <a:t>How </a:t>
            </a:r>
            <a:r>
              <a:rPr dirty="0" sz="2000" spc="-5">
                <a:latin typeface="Times New Roman"/>
                <a:cs typeface="Times New Roman"/>
              </a:rPr>
              <a:t>is </a:t>
            </a:r>
            <a:r>
              <a:rPr dirty="0" sz="2000">
                <a:latin typeface="Times New Roman"/>
                <a:cs typeface="Times New Roman"/>
              </a:rPr>
              <a:t>it possible that I ran </a:t>
            </a:r>
            <a:r>
              <a:rPr dirty="0" sz="2000" spc="5">
                <a:latin typeface="Times New Roman"/>
                <a:cs typeface="Times New Roman"/>
              </a:rPr>
              <a:t>out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spool?</a:t>
            </a:r>
            <a:endParaRPr sz="20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dirty="0" sz="2000" spc="-65">
                <a:latin typeface="Times New Roman"/>
                <a:cs typeface="Times New Roman"/>
              </a:rPr>
              <a:t>You </a:t>
            </a:r>
            <a:r>
              <a:rPr dirty="0" sz="2000">
                <a:latin typeface="Times New Roman"/>
                <a:cs typeface="Times New Roman"/>
              </a:rPr>
              <a:t>ran </a:t>
            </a:r>
            <a:r>
              <a:rPr dirty="0" sz="2000" spc="5">
                <a:latin typeface="Times New Roman"/>
                <a:cs typeface="Times New Roman"/>
              </a:rPr>
              <a:t>out </a:t>
            </a:r>
            <a:r>
              <a:rPr dirty="0" sz="2000">
                <a:latin typeface="Times New Roman"/>
                <a:cs typeface="Times New Roman"/>
              </a:rPr>
              <a:t>of spool because your query used over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your </a:t>
            </a:r>
            <a:r>
              <a:rPr dirty="0" sz="2000" spc="-10">
                <a:solidFill>
                  <a:srgbClr val="FF0000"/>
                </a:solidFill>
                <a:latin typeface="Times New Roman"/>
                <a:cs typeface="Times New Roman"/>
              </a:rPr>
              <a:t>limit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10 GB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spool.</a:t>
            </a:r>
            <a:endParaRPr sz="2000">
              <a:latin typeface="Times New Roman"/>
              <a:cs typeface="Times New Roman"/>
            </a:endParaRPr>
          </a:p>
          <a:p>
            <a:pPr marL="622300" marR="389255">
              <a:lnSpc>
                <a:spcPct val="100000"/>
              </a:lnSpc>
              <a:spcBef>
                <a:spcPts val="1800"/>
              </a:spcBef>
            </a:pPr>
            <a:r>
              <a:rPr dirty="0" sz="2000">
                <a:latin typeface="Times New Roman"/>
                <a:cs typeface="Times New Roman"/>
              </a:rPr>
              <a:t>It is </a:t>
            </a:r>
            <a:r>
              <a:rPr dirty="0" sz="2000" spc="-5">
                <a:latin typeface="Times New Roman"/>
                <a:cs typeface="Times New Roman"/>
              </a:rPr>
              <a:t>also </a:t>
            </a:r>
            <a:r>
              <a:rPr dirty="0" sz="2000">
                <a:latin typeface="Times New Roman"/>
                <a:cs typeface="Times New Roman"/>
              </a:rPr>
              <a:t>possible that you have logged onto </a:t>
            </a:r>
            <a:r>
              <a:rPr dirty="0" sz="2000" spc="-5">
                <a:latin typeface="Times New Roman"/>
                <a:cs typeface="Times New Roman"/>
              </a:rPr>
              <a:t>multiple machines </a:t>
            </a:r>
            <a:r>
              <a:rPr dirty="0" sz="2000">
                <a:latin typeface="Times New Roman"/>
                <a:cs typeface="Times New Roman"/>
              </a:rPr>
              <a:t>or ran</a:t>
            </a:r>
            <a:r>
              <a:rPr dirty="0" sz="2000" spc="-1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multiple  </a:t>
            </a:r>
            <a:r>
              <a:rPr dirty="0" sz="2000">
                <a:latin typeface="Times New Roman"/>
                <a:cs typeface="Times New Roman"/>
              </a:rPr>
              <a:t>queries and the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combination </a:t>
            </a:r>
            <a:r>
              <a:rPr dirty="0" sz="2000">
                <a:latin typeface="Times New Roman"/>
                <a:cs typeface="Times New Roman"/>
              </a:rPr>
              <a:t>went over 10 GB of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spool.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622300" marR="80835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It is </a:t>
            </a:r>
            <a:r>
              <a:rPr dirty="0" sz="2000" spc="-5">
                <a:latin typeface="Times New Roman"/>
                <a:cs typeface="Times New Roman"/>
              </a:rPr>
              <a:t>also </a:t>
            </a:r>
            <a:r>
              <a:rPr dirty="0" sz="2000">
                <a:latin typeface="Times New Roman"/>
                <a:cs typeface="Times New Roman"/>
              </a:rPr>
              <a:t>very </a:t>
            </a:r>
            <a:r>
              <a:rPr dirty="0" sz="2000" spc="-5">
                <a:latin typeface="Times New Roman"/>
                <a:cs typeface="Times New Roman"/>
              </a:rPr>
              <a:t>likely </a:t>
            </a:r>
            <a:r>
              <a:rPr dirty="0" sz="2000">
                <a:latin typeface="Times New Roman"/>
                <a:cs typeface="Times New Roman"/>
              </a:rPr>
              <a:t>that the data you were working with was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NOT</a:t>
            </a:r>
            <a:r>
              <a:rPr dirty="0" sz="2000" spc="-15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evenly  distributed (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skewed</a:t>
            </a:r>
            <a:r>
              <a:rPr dirty="0" sz="2000">
                <a:latin typeface="Times New Roman"/>
                <a:cs typeface="Times New Roman"/>
              </a:rPr>
              <a:t>) and this is a </a:t>
            </a:r>
            <a:r>
              <a:rPr dirty="0" sz="2000" spc="-5">
                <a:latin typeface="Times New Roman"/>
                <a:cs typeface="Times New Roman"/>
              </a:rPr>
              <a:t>major cause </a:t>
            </a:r>
            <a:r>
              <a:rPr dirty="0" sz="2000">
                <a:latin typeface="Times New Roman"/>
                <a:cs typeface="Times New Roman"/>
              </a:rPr>
              <a:t>of Spool</a:t>
            </a:r>
            <a:r>
              <a:rPr dirty="0" sz="2000" spc="-1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errors.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tabLst>
                <a:tab pos="1291590" algn="l"/>
              </a:tabLst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Spool is assigned to users and the only way a user is aborted is if they go over their  spool</a:t>
            </a:r>
            <a:r>
              <a:rPr dirty="0" sz="2000" spc="-3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limit.	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No user has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ever failed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because they are in Marketing and Marketing has  only 10 GB of spool. It </a:t>
            </a:r>
            <a:r>
              <a:rPr dirty="0" sz="2000" spc="-35">
                <a:solidFill>
                  <a:srgbClr val="0000FF"/>
                </a:solidFill>
                <a:latin typeface="Times New Roman"/>
                <a:cs typeface="Times New Roman"/>
              </a:rPr>
              <a:t>doesn‟t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work that </a:t>
            </a:r>
            <a:r>
              <a:rPr dirty="0" sz="2000" spc="-35">
                <a:solidFill>
                  <a:srgbClr val="0000FF"/>
                </a:solidFill>
                <a:latin typeface="Times New Roman"/>
                <a:cs typeface="Times New Roman"/>
              </a:rPr>
              <a:t>way.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Thousands of users in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Marketing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could  run queries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simultaneously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because Marketing has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unlimited amounts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of spool, but</a:t>
            </a:r>
            <a:r>
              <a:rPr dirty="0" sz="2000" spc="-18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each  user in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Marketing </a:t>
            </a:r>
            <a:r>
              <a:rPr dirty="0" sz="2000" spc="-50">
                <a:solidFill>
                  <a:srgbClr val="0000FF"/>
                </a:solidFill>
                <a:latin typeface="Times New Roman"/>
                <a:cs typeface="Times New Roman"/>
              </a:rPr>
              <a:t>can‟t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go over the default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Max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of 10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GBs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for an individual</a:t>
            </a:r>
            <a:r>
              <a:rPr dirty="0" sz="2000" spc="-17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20">
                <a:solidFill>
                  <a:srgbClr val="0000FF"/>
                </a:solidFill>
                <a:latin typeface="Times New Roman"/>
                <a:cs typeface="Times New Roman"/>
              </a:rPr>
              <a:t>user.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691337"/>
            <a:ext cx="895858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SELECT </a:t>
            </a:r>
            <a:r>
              <a:rPr dirty="0" sz="2400">
                <a:latin typeface="Times New Roman"/>
                <a:cs typeface="Times New Roman"/>
              </a:rPr>
              <a:t>Product_ID , Sale_Date,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Daily_Sales,</a:t>
            </a:r>
            <a:endParaRPr sz="2400">
              <a:latin typeface="Times New Roman"/>
              <a:cs typeface="Times New Roman"/>
            </a:endParaRPr>
          </a:p>
          <a:p>
            <a:pPr algn="r" marR="80645">
              <a:lnSpc>
                <a:spcPct val="100000"/>
              </a:lnSpc>
            </a:pPr>
            <a:r>
              <a:rPr dirty="0" sz="2400" spc="-20">
                <a:latin typeface="Times New Roman"/>
                <a:cs typeface="Times New Roman"/>
              </a:rPr>
              <a:t>AVG(Daily_Sales) </a:t>
            </a:r>
            <a:r>
              <a:rPr dirty="0" sz="2400" spc="-5">
                <a:latin typeface="Times New Roman"/>
                <a:cs typeface="Times New Roman"/>
              </a:rPr>
              <a:t>OVER (ORDER BY </a:t>
            </a:r>
            <a:r>
              <a:rPr dirty="0" sz="2400">
                <a:latin typeface="Times New Roman"/>
                <a:cs typeface="Times New Roman"/>
              </a:rPr>
              <a:t>Product_ID,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Sale_Date</a:t>
            </a:r>
            <a:endParaRPr sz="24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ROWS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2 </a:t>
            </a:r>
            <a:r>
              <a:rPr dirty="0" sz="2400">
                <a:latin typeface="Times New Roman"/>
                <a:cs typeface="Times New Roman"/>
              </a:rPr>
              <a:t>Preceding)AS</a:t>
            </a:r>
            <a:r>
              <a:rPr dirty="0" sz="2400" spc="-180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AVG_3_ANSI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788921"/>
            <a:ext cx="26701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0605" algn="l"/>
              </a:tabLst>
            </a:pPr>
            <a:r>
              <a:rPr dirty="0" sz="2400" spc="-5">
                <a:latin typeface="Times New Roman"/>
                <a:cs typeface="Times New Roman"/>
              </a:rPr>
              <a:t>FROM	</a:t>
            </a:r>
            <a:r>
              <a:rPr dirty="0" sz="2400" spc="-15">
                <a:latin typeface="Times New Roman"/>
                <a:cs typeface="Times New Roman"/>
              </a:rPr>
              <a:t>Sales_Table</a:t>
            </a:r>
            <a:r>
              <a:rPr dirty="0" sz="2400" spc="-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6477101"/>
            <a:ext cx="856297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dirty="0" sz="2000" spc="-85">
                <a:solidFill>
                  <a:srgbClr val="0000FF"/>
                </a:solidFill>
                <a:latin typeface="Times New Roman"/>
                <a:cs typeface="Times New Roman"/>
              </a:rPr>
              <a:t>AVG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() Over allows you to do is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to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get the </a:t>
            </a: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moving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average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of a certain</a:t>
            </a:r>
            <a:r>
              <a:rPr dirty="0" sz="2000" spc="-15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column.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380805" y="3352837"/>
          <a:ext cx="5668645" cy="2967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4305"/>
                <a:gridCol w="1313815"/>
                <a:gridCol w="1299845"/>
                <a:gridCol w="1604010"/>
              </a:tblGrid>
              <a:tr h="406370"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u="sng" sz="1800" spc="-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Product_ID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1915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80645">
                        <a:lnSpc>
                          <a:spcPct val="100000"/>
                        </a:lnSpc>
                        <a:spcBef>
                          <a:spcPts val="645"/>
                        </a:spcBef>
                        <a:tabLst>
                          <a:tab pos="1109980" algn="l"/>
                        </a:tabLst>
                      </a:pP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Sale_Date	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1915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Daily_Sales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1915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u="sng" sz="1800" spc="-3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AVG_3_ANSI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1915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86630">
                <a:tc>
                  <a:txBody>
                    <a:bodyPr/>
                    <a:lstStyle/>
                    <a:p>
                      <a:pPr marL="8223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94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/>
                </a:tc>
                <a:tc>
                  <a:txBody>
                    <a:bodyPr/>
                    <a:lstStyle/>
                    <a:p>
                      <a:pPr marL="370205">
                        <a:lnSpc>
                          <a:spcPts val="1870"/>
                        </a:lnSpc>
                        <a:spcBef>
                          <a:spcPts val="28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/>
                </a:tc>
                <a:tc>
                  <a:txBody>
                    <a:bodyPr/>
                    <a:lstStyle/>
                    <a:p>
                      <a:pPr marL="593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94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marL="822325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77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020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54500.22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93725">
                        <a:lnSpc>
                          <a:spcPts val="180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51675.31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marL="822325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77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020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36000.07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93725">
                        <a:lnSpc>
                          <a:spcPts val="180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46450.23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991">
                <a:tc>
                  <a:txBody>
                    <a:bodyPr/>
                    <a:lstStyle/>
                    <a:p>
                      <a:pPr marL="822325">
                        <a:lnSpc>
                          <a:spcPts val="181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77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020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40200.43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93725">
                        <a:lnSpc>
                          <a:spcPts val="181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43566.91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942">
                <a:tc>
                  <a:txBody>
                    <a:bodyPr/>
                    <a:lstStyle/>
                    <a:p>
                      <a:pPr marL="822325">
                        <a:lnSpc>
                          <a:spcPts val="181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77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020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93725">
                        <a:lnSpc>
                          <a:spcPts val="181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36333.67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marL="822325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77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020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93725">
                        <a:lnSpc>
                          <a:spcPts val="180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45788.98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52">
                <a:tc>
                  <a:txBody>
                    <a:bodyPr/>
                    <a:lstStyle/>
                    <a:p>
                      <a:pPr marL="822325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77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020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54553.10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93725">
                        <a:lnSpc>
                          <a:spcPts val="180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50551.20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822325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77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020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93725">
                        <a:lnSpc>
                          <a:spcPts val="180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53580.66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822325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77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020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48000.00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93725">
                        <a:lnSpc>
                          <a:spcPts val="180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48147.33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94918">
                <a:tc>
                  <a:txBody>
                    <a:bodyPr/>
                    <a:lstStyle/>
                    <a:p>
                      <a:pPr marL="822325">
                        <a:lnSpc>
                          <a:spcPts val="181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77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0205">
                        <a:lnSpc>
                          <a:spcPts val="187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49850.03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1345">
                        <a:lnSpc>
                          <a:spcPts val="181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46579.11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617720" y="2081402"/>
            <a:ext cx="1245235" cy="910590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 lIns="0" tIns="25400" rIns="0" bIns="0" rtlCol="0" vert="horz">
            <a:spAutoFit/>
          </a:bodyPr>
          <a:lstStyle/>
          <a:p>
            <a:pPr algn="just" marL="154305" marR="206375">
              <a:lnSpc>
                <a:spcPct val="100000"/>
              </a:lnSpc>
              <a:spcBef>
                <a:spcPts val="200"/>
              </a:spcBef>
            </a:pPr>
            <a:r>
              <a:rPr dirty="0" sz="1800">
                <a:latin typeface="Times New Roman"/>
                <a:cs typeface="Times New Roman"/>
              </a:rPr>
              <a:t>Moving  </a:t>
            </a:r>
            <a:r>
              <a:rPr dirty="0" sz="1800" spc="-15">
                <a:latin typeface="Times New Roman"/>
                <a:cs typeface="Times New Roman"/>
              </a:rPr>
              <a:t>Window 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dirty="0" sz="2000" spc="-14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rows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160009" y="1797557"/>
            <a:ext cx="262890" cy="291465"/>
            <a:chOff x="5160009" y="1797557"/>
            <a:chExt cx="262890" cy="291465"/>
          </a:xfrm>
        </p:grpSpPr>
        <p:sp>
          <p:nvSpPr>
            <p:cNvPr id="8" name="object 8"/>
            <p:cNvSpPr/>
            <p:nvPr/>
          </p:nvSpPr>
          <p:spPr>
            <a:xfrm>
              <a:off x="5172709" y="1810257"/>
              <a:ext cx="237490" cy="266065"/>
            </a:xfrm>
            <a:custGeom>
              <a:avLst/>
              <a:gdLst/>
              <a:ahLst/>
              <a:cxnLst/>
              <a:rect l="l" t="t" r="r" b="b"/>
              <a:pathLst>
                <a:path w="237489" h="266064">
                  <a:moveTo>
                    <a:pt x="118744" y="0"/>
                  </a:moveTo>
                  <a:lnTo>
                    <a:pt x="0" y="118744"/>
                  </a:lnTo>
                  <a:lnTo>
                    <a:pt x="59436" y="118744"/>
                  </a:lnTo>
                  <a:lnTo>
                    <a:pt x="59436" y="266064"/>
                  </a:lnTo>
                  <a:lnTo>
                    <a:pt x="178180" y="266064"/>
                  </a:lnTo>
                  <a:lnTo>
                    <a:pt x="178180" y="118744"/>
                  </a:lnTo>
                  <a:lnTo>
                    <a:pt x="237489" y="118744"/>
                  </a:lnTo>
                  <a:lnTo>
                    <a:pt x="118744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172709" y="1810257"/>
              <a:ext cx="237490" cy="266065"/>
            </a:xfrm>
            <a:custGeom>
              <a:avLst/>
              <a:gdLst/>
              <a:ahLst/>
              <a:cxnLst/>
              <a:rect l="l" t="t" r="r" b="b"/>
              <a:pathLst>
                <a:path w="237489" h="266064">
                  <a:moveTo>
                    <a:pt x="0" y="118744"/>
                  </a:moveTo>
                  <a:lnTo>
                    <a:pt x="118744" y="0"/>
                  </a:lnTo>
                  <a:lnTo>
                    <a:pt x="237489" y="118744"/>
                  </a:lnTo>
                  <a:lnTo>
                    <a:pt x="178180" y="118744"/>
                  </a:lnTo>
                  <a:lnTo>
                    <a:pt x="178180" y="266064"/>
                  </a:lnTo>
                  <a:lnTo>
                    <a:pt x="59436" y="266064"/>
                  </a:lnTo>
                  <a:lnTo>
                    <a:pt x="59436" y="118744"/>
                  </a:lnTo>
                  <a:lnTo>
                    <a:pt x="0" y="118744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667627" y="1936191"/>
            <a:ext cx="1394460" cy="1200785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algn="ctr" marL="97155" marR="89535">
              <a:lnSpc>
                <a:spcPct val="100000"/>
              </a:lnSpc>
              <a:spcBef>
                <a:spcPts val="305"/>
              </a:spcBef>
            </a:pPr>
            <a:r>
              <a:rPr dirty="0" sz="1800">
                <a:latin typeface="Times New Roman"/>
                <a:cs typeface="Times New Roman"/>
              </a:rPr>
              <a:t>Calculate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Current</a:t>
            </a:r>
            <a:r>
              <a:rPr dirty="0" sz="1800" spc="-9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Row  </a:t>
            </a:r>
            <a:r>
              <a:rPr dirty="0" sz="1800">
                <a:latin typeface="Times New Roman"/>
                <a:cs typeface="Times New Roman"/>
              </a:rPr>
              <a:t>and 2 </a:t>
            </a:r>
            <a:r>
              <a:rPr dirty="0" sz="1800" spc="-5">
                <a:latin typeface="Times New Roman"/>
                <a:cs typeface="Times New Roman"/>
              </a:rPr>
              <a:t>rows 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preceding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108191" y="2318385"/>
            <a:ext cx="363855" cy="292100"/>
            <a:chOff x="6108191" y="2318385"/>
            <a:chExt cx="363855" cy="292100"/>
          </a:xfrm>
        </p:grpSpPr>
        <p:sp>
          <p:nvSpPr>
            <p:cNvPr id="12" name="object 12"/>
            <p:cNvSpPr/>
            <p:nvPr/>
          </p:nvSpPr>
          <p:spPr>
            <a:xfrm>
              <a:off x="6120892" y="2331084"/>
              <a:ext cx="338455" cy="266700"/>
            </a:xfrm>
            <a:custGeom>
              <a:avLst/>
              <a:gdLst/>
              <a:ahLst/>
              <a:cxnLst/>
              <a:rect l="l" t="t" r="r" b="b"/>
              <a:pathLst>
                <a:path w="338454" h="266700">
                  <a:moveTo>
                    <a:pt x="337947" y="159766"/>
                  </a:moveTo>
                  <a:lnTo>
                    <a:pt x="0" y="159766"/>
                  </a:lnTo>
                  <a:lnTo>
                    <a:pt x="0" y="266192"/>
                  </a:lnTo>
                  <a:lnTo>
                    <a:pt x="337947" y="266192"/>
                  </a:lnTo>
                  <a:lnTo>
                    <a:pt x="337947" y="159766"/>
                  </a:lnTo>
                  <a:close/>
                </a:path>
                <a:path w="338454" h="266700">
                  <a:moveTo>
                    <a:pt x="337947" y="0"/>
                  </a:moveTo>
                  <a:lnTo>
                    <a:pt x="0" y="0"/>
                  </a:lnTo>
                  <a:lnTo>
                    <a:pt x="0" y="106553"/>
                  </a:lnTo>
                  <a:lnTo>
                    <a:pt x="337947" y="106553"/>
                  </a:lnTo>
                  <a:lnTo>
                    <a:pt x="33794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120891" y="2331085"/>
              <a:ext cx="338455" cy="266700"/>
            </a:xfrm>
            <a:custGeom>
              <a:avLst/>
              <a:gdLst/>
              <a:ahLst/>
              <a:cxnLst/>
              <a:rect l="l" t="t" r="r" b="b"/>
              <a:pathLst>
                <a:path w="338454" h="266700">
                  <a:moveTo>
                    <a:pt x="0" y="0"/>
                  </a:moveTo>
                  <a:lnTo>
                    <a:pt x="337947" y="0"/>
                  </a:lnTo>
                  <a:lnTo>
                    <a:pt x="337947" y="106552"/>
                  </a:lnTo>
                  <a:lnTo>
                    <a:pt x="0" y="106552"/>
                  </a:lnTo>
                  <a:lnTo>
                    <a:pt x="0" y="0"/>
                  </a:lnTo>
                  <a:close/>
                </a:path>
                <a:path w="338454" h="266700">
                  <a:moveTo>
                    <a:pt x="0" y="159765"/>
                  </a:moveTo>
                  <a:lnTo>
                    <a:pt x="337947" y="159765"/>
                  </a:lnTo>
                  <a:lnTo>
                    <a:pt x="337947" y="266191"/>
                  </a:lnTo>
                  <a:lnTo>
                    <a:pt x="0" y="266191"/>
                  </a:lnTo>
                  <a:lnTo>
                    <a:pt x="0" y="159765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91769" y="42113"/>
            <a:ext cx="835660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The ANSI </a:t>
            </a:r>
            <a:r>
              <a:rPr dirty="0"/>
              <a:t>Moving </a:t>
            </a:r>
            <a:r>
              <a:rPr dirty="0" spc="-20"/>
              <a:t>Window </a:t>
            </a:r>
            <a:r>
              <a:rPr dirty="0" spc="-5"/>
              <a:t>is Current Row and</a:t>
            </a:r>
            <a:r>
              <a:rPr dirty="0" spc="-165"/>
              <a:t> </a:t>
            </a:r>
            <a:r>
              <a:rPr dirty="0" spc="-5"/>
              <a:t>Preceding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64921" y="4114800"/>
            <a:ext cx="1651000" cy="9906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algn="ctr" marL="99060" marR="97155">
              <a:lnSpc>
                <a:spcPct val="100000"/>
              </a:lnSpc>
              <a:spcBef>
                <a:spcPts val="305"/>
              </a:spcBef>
            </a:pPr>
            <a:r>
              <a:rPr dirty="0" sz="1800" spc="-5">
                <a:latin typeface="Times New Roman"/>
                <a:cs typeface="Times New Roman"/>
              </a:rPr>
              <a:t>Not </a:t>
            </a:r>
            <a:r>
              <a:rPr dirty="0" sz="1800">
                <a:latin typeface="Times New Roman"/>
                <a:cs typeface="Times New Roman"/>
              </a:rPr>
              <a:t>all </a:t>
            </a:r>
            <a:r>
              <a:rPr dirty="0" sz="1800" spc="-5">
                <a:latin typeface="Times New Roman"/>
                <a:cs typeface="Times New Roman"/>
              </a:rPr>
              <a:t>rows  </a:t>
            </a:r>
            <a:r>
              <a:rPr dirty="0" sz="1800">
                <a:latin typeface="Times New Roman"/>
                <a:cs typeface="Times New Roman"/>
              </a:rPr>
              <a:t>are displayed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 this </a:t>
            </a:r>
            <a:r>
              <a:rPr dirty="0" sz="1800" spc="-5">
                <a:latin typeface="Times New Roman"/>
                <a:cs typeface="Times New Roman"/>
              </a:rPr>
              <a:t>answer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6178702"/>
            <a:ext cx="842708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Much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like the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SUM OVER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Command,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dirty="0" sz="2000" spc="-20">
                <a:solidFill>
                  <a:srgbClr val="0000FF"/>
                </a:solidFill>
                <a:latin typeface="Times New Roman"/>
                <a:cs typeface="Times New Roman"/>
              </a:rPr>
              <a:t>Average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OVER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places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sort after</a:t>
            </a:r>
            <a:r>
              <a:rPr dirty="0" sz="2000" spc="-15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the  ORDER</a:t>
            </a: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85">
                <a:solidFill>
                  <a:srgbClr val="FF0000"/>
                </a:solidFill>
                <a:latin typeface="Times New Roman"/>
                <a:cs typeface="Times New Roman"/>
              </a:rPr>
              <a:t>BY.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667258"/>
            <a:ext cx="888555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SELECT </a:t>
            </a:r>
            <a:r>
              <a:rPr dirty="0" sz="2400">
                <a:latin typeface="Times New Roman"/>
                <a:cs typeface="Times New Roman"/>
              </a:rPr>
              <a:t>Product_ID </a:t>
            </a:r>
            <a:r>
              <a:rPr dirty="0" sz="2400" spc="-5">
                <a:latin typeface="Times New Roman"/>
                <a:cs typeface="Times New Roman"/>
              </a:rPr>
              <a:t>, </a:t>
            </a:r>
            <a:r>
              <a:rPr dirty="0" sz="2400">
                <a:latin typeface="Times New Roman"/>
                <a:cs typeface="Times New Roman"/>
              </a:rPr>
              <a:t>Sale_Date,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Daily_Sales,</a:t>
            </a:r>
            <a:endParaRPr sz="2400">
              <a:latin typeface="Times New Roman"/>
              <a:cs typeface="Times New Roman"/>
            </a:endParaRPr>
          </a:p>
          <a:p>
            <a:pPr marL="1062990">
              <a:lnSpc>
                <a:spcPct val="100000"/>
              </a:lnSpc>
            </a:pPr>
            <a:r>
              <a:rPr dirty="0" sz="2400" spc="-20">
                <a:latin typeface="Times New Roman"/>
                <a:cs typeface="Times New Roman"/>
              </a:rPr>
              <a:t>AVG(Daily_Sales) </a:t>
            </a:r>
            <a:r>
              <a:rPr dirty="0" sz="2400" spc="-5">
                <a:latin typeface="Times New Roman"/>
                <a:cs typeface="Times New Roman"/>
              </a:rPr>
              <a:t>OVER (ORDER </a:t>
            </a:r>
            <a:r>
              <a:rPr dirty="0" sz="2400">
                <a:latin typeface="Times New Roman"/>
                <a:cs typeface="Times New Roman"/>
              </a:rPr>
              <a:t>BY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Product_ID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Sale_Date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1399159"/>
            <a:ext cx="583374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066800">
              <a:lnSpc>
                <a:spcPct val="100000"/>
              </a:lnSpc>
              <a:spcBef>
                <a:spcPts val="100"/>
              </a:spcBef>
              <a:tabLst>
                <a:tab pos="1030605" algn="l"/>
              </a:tabLst>
            </a:pPr>
            <a:r>
              <a:rPr dirty="0" sz="2400" spc="-10">
                <a:latin typeface="Times New Roman"/>
                <a:cs typeface="Times New Roman"/>
              </a:rPr>
              <a:t>ROWS </a:t>
            </a:r>
            <a:r>
              <a:rPr dirty="0" sz="2400" b="1">
                <a:latin typeface="Times New Roman"/>
                <a:cs typeface="Times New Roman"/>
              </a:rPr>
              <a:t>2 </a:t>
            </a:r>
            <a:r>
              <a:rPr dirty="0" sz="2400">
                <a:latin typeface="Times New Roman"/>
                <a:cs typeface="Times New Roman"/>
              </a:rPr>
              <a:t>Preceding)AS</a:t>
            </a:r>
            <a:r>
              <a:rPr dirty="0" sz="2400" spc="-185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AVG_3_ANSI  </a:t>
            </a:r>
            <a:r>
              <a:rPr dirty="0" sz="2400" spc="-5">
                <a:latin typeface="Times New Roman"/>
                <a:cs typeface="Times New Roman"/>
              </a:rPr>
              <a:t>FROM	</a:t>
            </a:r>
            <a:r>
              <a:rPr dirty="0" sz="2400" spc="-15">
                <a:latin typeface="Times New Roman"/>
                <a:cs typeface="Times New Roman"/>
              </a:rPr>
              <a:t>Sales_Table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32277" y="2530221"/>
            <a:ext cx="52660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07465" algn="l"/>
                <a:tab pos="2418080" algn="l"/>
                <a:tab pos="2591435" algn="l"/>
                <a:tab pos="3912870" algn="l"/>
              </a:tabLst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Product_ID</a:t>
            </a:r>
            <a:r>
              <a:rPr dirty="0" sz="1800" spc="-5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Sale_Date	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Daily_Sales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u="sng" sz="1800" spc="-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AVG_3_ANSI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292728" y="2956405"/>
          <a:ext cx="4635500" cy="2997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640"/>
                <a:gridCol w="1414145"/>
                <a:gridCol w="1370330"/>
                <a:gridCol w="1175385"/>
              </a:tblGrid>
              <a:tr h="240566">
                <a:tc>
                  <a:txBody>
                    <a:bodyPr/>
                    <a:lstStyle/>
                    <a:p>
                      <a:pPr marL="31750">
                        <a:lnSpc>
                          <a:spcPts val="178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7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79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8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58">
                <a:tc>
                  <a:txBody>
                    <a:bodyPr/>
                    <a:lstStyle/>
                    <a:p>
                      <a:pPr marL="31750">
                        <a:lnSpc>
                          <a:spcPts val="181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77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54500.22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51675.31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75">
                <a:tc>
                  <a:txBody>
                    <a:bodyPr/>
                    <a:lstStyle/>
                    <a:p>
                      <a:pPr marL="31750">
                        <a:lnSpc>
                          <a:spcPts val="181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77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36000.07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46450.23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77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40200.43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43566.91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77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36333.67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77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45788.98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81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77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54553.10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50551.20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4021">
                <a:tc>
                  <a:txBody>
                    <a:bodyPr/>
                    <a:lstStyle/>
                    <a:p>
                      <a:pPr marL="31750">
                        <a:lnSpc>
                          <a:spcPts val="181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77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53580.66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75">
                <a:tc>
                  <a:txBody>
                    <a:bodyPr/>
                    <a:lstStyle/>
                    <a:p>
                      <a:pPr marL="31750">
                        <a:lnSpc>
                          <a:spcPts val="181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77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48000.00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48147.33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77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49850.03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46579.</a:t>
                      </a:r>
                      <a:r>
                        <a:rPr dirty="0" sz="1600" spc="-6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77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54850.29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50900.</a:t>
                      </a:r>
                      <a:r>
                        <a:rPr dirty="0" sz="1600" spc="-6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18007">
                <a:tc>
                  <a:txBody>
                    <a:bodyPr/>
                    <a:lstStyle/>
                    <a:p>
                      <a:pPr marL="3175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77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7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36021.93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46907.42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2501900" y="2504249"/>
            <a:ext cx="5640070" cy="3449954"/>
          </a:xfrm>
          <a:custGeom>
            <a:avLst/>
            <a:gdLst/>
            <a:ahLst/>
            <a:cxnLst/>
            <a:rect l="l" t="t" r="r" b="b"/>
            <a:pathLst>
              <a:path w="5640070" h="3449954">
                <a:moveTo>
                  <a:pt x="0" y="3449701"/>
                </a:moveTo>
                <a:lnTo>
                  <a:pt x="5640070" y="3449701"/>
                </a:lnTo>
                <a:lnTo>
                  <a:pt x="5640070" y="0"/>
                </a:lnTo>
                <a:lnTo>
                  <a:pt x="0" y="0"/>
                </a:lnTo>
                <a:lnTo>
                  <a:pt x="0" y="3449701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706869" y="1676450"/>
            <a:ext cx="1845310" cy="65913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algn="ctr" marR="76835">
              <a:lnSpc>
                <a:spcPct val="100000"/>
              </a:lnSpc>
              <a:spcBef>
                <a:spcPts val="300"/>
              </a:spcBef>
            </a:pP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Major </a:t>
            </a:r>
            <a:r>
              <a:rPr dirty="0" sz="1800" spc="-5">
                <a:latin typeface="Times New Roman"/>
                <a:cs typeface="Times New Roman"/>
              </a:rPr>
              <a:t>and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Times New Roman"/>
                <a:cs typeface="Times New Roman"/>
              </a:rPr>
              <a:t>Minor</a:t>
            </a:r>
            <a:endParaRPr sz="1800">
              <a:latin typeface="Times New Roman"/>
              <a:cs typeface="Times New Roman"/>
            </a:endParaRPr>
          </a:p>
          <a:p>
            <a:pPr algn="ctr" marR="10541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Times New Roman"/>
                <a:cs typeface="Times New Roman"/>
              </a:rPr>
              <a:t>Sort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keys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834123" y="1466214"/>
            <a:ext cx="330200" cy="222885"/>
            <a:chOff x="6834123" y="1466214"/>
            <a:chExt cx="330200" cy="222885"/>
          </a:xfrm>
        </p:grpSpPr>
        <p:sp>
          <p:nvSpPr>
            <p:cNvPr id="10" name="object 10"/>
            <p:cNvSpPr/>
            <p:nvPr/>
          </p:nvSpPr>
          <p:spPr>
            <a:xfrm>
              <a:off x="6846823" y="1478914"/>
              <a:ext cx="304800" cy="197485"/>
            </a:xfrm>
            <a:custGeom>
              <a:avLst/>
              <a:gdLst/>
              <a:ahLst/>
              <a:cxnLst/>
              <a:rect l="l" t="t" r="r" b="b"/>
              <a:pathLst>
                <a:path w="304800" h="197485">
                  <a:moveTo>
                    <a:pt x="152400" y="0"/>
                  </a:moveTo>
                  <a:lnTo>
                    <a:pt x="0" y="98551"/>
                  </a:lnTo>
                  <a:lnTo>
                    <a:pt x="76200" y="98551"/>
                  </a:lnTo>
                  <a:lnTo>
                    <a:pt x="76200" y="196976"/>
                  </a:lnTo>
                  <a:lnTo>
                    <a:pt x="228600" y="196976"/>
                  </a:lnTo>
                  <a:lnTo>
                    <a:pt x="228600" y="98551"/>
                  </a:lnTo>
                  <a:lnTo>
                    <a:pt x="304800" y="98551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846823" y="1478914"/>
              <a:ext cx="304800" cy="197485"/>
            </a:xfrm>
            <a:custGeom>
              <a:avLst/>
              <a:gdLst/>
              <a:ahLst/>
              <a:cxnLst/>
              <a:rect l="l" t="t" r="r" b="b"/>
              <a:pathLst>
                <a:path w="304800" h="197485">
                  <a:moveTo>
                    <a:pt x="0" y="98551"/>
                  </a:moveTo>
                  <a:lnTo>
                    <a:pt x="152400" y="0"/>
                  </a:lnTo>
                  <a:lnTo>
                    <a:pt x="304800" y="98551"/>
                  </a:lnTo>
                  <a:lnTo>
                    <a:pt x="228600" y="98551"/>
                  </a:lnTo>
                  <a:lnTo>
                    <a:pt x="228600" y="196976"/>
                  </a:lnTo>
                  <a:lnTo>
                    <a:pt x="76200" y="196976"/>
                  </a:lnTo>
                  <a:lnTo>
                    <a:pt x="76200" y="98551"/>
                  </a:lnTo>
                  <a:lnTo>
                    <a:pt x="0" y="98551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8156702" y="1466214"/>
            <a:ext cx="330200" cy="222885"/>
            <a:chOff x="8156702" y="1466214"/>
            <a:chExt cx="330200" cy="222885"/>
          </a:xfrm>
        </p:grpSpPr>
        <p:sp>
          <p:nvSpPr>
            <p:cNvPr id="13" name="object 13"/>
            <p:cNvSpPr/>
            <p:nvPr/>
          </p:nvSpPr>
          <p:spPr>
            <a:xfrm>
              <a:off x="8169402" y="1478914"/>
              <a:ext cx="304800" cy="197485"/>
            </a:xfrm>
            <a:custGeom>
              <a:avLst/>
              <a:gdLst/>
              <a:ahLst/>
              <a:cxnLst/>
              <a:rect l="l" t="t" r="r" b="b"/>
              <a:pathLst>
                <a:path w="304800" h="197485">
                  <a:moveTo>
                    <a:pt x="152400" y="0"/>
                  </a:moveTo>
                  <a:lnTo>
                    <a:pt x="0" y="98551"/>
                  </a:lnTo>
                  <a:lnTo>
                    <a:pt x="76200" y="98551"/>
                  </a:lnTo>
                  <a:lnTo>
                    <a:pt x="76200" y="196976"/>
                  </a:lnTo>
                  <a:lnTo>
                    <a:pt x="228600" y="196976"/>
                  </a:lnTo>
                  <a:lnTo>
                    <a:pt x="228600" y="98551"/>
                  </a:lnTo>
                  <a:lnTo>
                    <a:pt x="304800" y="98551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169402" y="1478914"/>
              <a:ext cx="304800" cy="197485"/>
            </a:xfrm>
            <a:custGeom>
              <a:avLst/>
              <a:gdLst/>
              <a:ahLst/>
              <a:cxnLst/>
              <a:rect l="l" t="t" r="r" b="b"/>
              <a:pathLst>
                <a:path w="304800" h="197485">
                  <a:moveTo>
                    <a:pt x="0" y="98551"/>
                  </a:moveTo>
                  <a:lnTo>
                    <a:pt x="152400" y="0"/>
                  </a:lnTo>
                  <a:lnTo>
                    <a:pt x="304800" y="98551"/>
                  </a:lnTo>
                  <a:lnTo>
                    <a:pt x="228600" y="98551"/>
                  </a:lnTo>
                  <a:lnTo>
                    <a:pt x="228600" y="196976"/>
                  </a:lnTo>
                  <a:lnTo>
                    <a:pt x="76200" y="196976"/>
                  </a:lnTo>
                  <a:lnTo>
                    <a:pt x="76200" y="98551"/>
                  </a:lnTo>
                  <a:lnTo>
                    <a:pt x="0" y="98551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303400" y="42113"/>
            <a:ext cx="65354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How ANSI </a:t>
            </a:r>
            <a:r>
              <a:rPr dirty="0"/>
              <a:t>Moving </a:t>
            </a:r>
            <a:r>
              <a:rPr dirty="0" spc="-35"/>
              <a:t>Average </a:t>
            </a:r>
            <a:r>
              <a:rPr dirty="0" spc="-5"/>
              <a:t>Handles the</a:t>
            </a:r>
            <a:r>
              <a:rPr dirty="0" spc="-260"/>
              <a:t> </a:t>
            </a:r>
            <a:r>
              <a:rPr dirty="0" spc="-5"/>
              <a:t>Sort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96900" y="3647185"/>
            <a:ext cx="1651000" cy="9906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algn="ctr" marL="99060" marR="97155">
              <a:lnSpc>
                <a:spcPct val="100000"/>
              </a:lnSpc>
              <a:spcBef>
                <a:spcPts val="305"/>
              </a:spcBef>
            </a:pPr>
            <a:r>
              <a:rPr dirty="0" sz="1800" spc="-5">
                <a:latin typeface="Times New Roman"/>
                <a:cs typeface="Times New Roman"/>
              </a:rPr>
              <a:t>Not </a:t>
            </a:r>
            <a:r>
              <a:rPr dirty="0" sz="1800">
                <a:latin typeface="Times New Roman"/>
                <a:cs typeface="Times New Roman"/>
              </a:rPr>
              <a:t>all </a:t>
            </a:r>
            <a:r>
              <a:rPr dirty="0" sz="1800" spc="-5">
                <a:latin typeface="Times New Roman"/>
                <a:cs typeface="Times New Roman"/>
              </a:rPr>
              <a:t>rows  </a:t>
            </a:r>
            <a:r>
              <a:rPr dirty="0" sz="1800">
                <a:latin typeface="Times New Roman"/>
                <a:cs typeface="Times New Roman"/>
              </a:rPr>
              <a:t>are displayed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 this </a:t>
            </a:r>
            <a:r>
              <a:rPr dirty="0" sz="1800" spc="-5">
                <a:latin typeface="Times New Roman"/>
                <a:cs typeface="Times New Roman"/>
              </a:rPr>
              <a:t>answer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6178702"/>
            <a:ext cx="897064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20">
                <a:solidFill>
                  <a:srgbClr val="0000FF"/>
                </a:solidFill>
                <a:latin typeface="Times New Roman"/>
                <a:cs typeface="Times New Roman"/>
              </a:rPr>
              <a:t>With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 Moving 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Window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of 3,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how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is the 46450.23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amount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derived in the</a:t>
            </a:r>
            <a:r>
              <a:rPr dirty="0" sz="2000" spc="-28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0000FF"/>
                </a:solidFill>
                <a:latin typeface="Times New Roman"/>
                <a:cs typeface="Times New Roman"/>
              </a:rPr>
              <a:t>AVG_3_ANSI 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column in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third</a:t>
            </a:r>
            <a:r>
              <a:rPr dirty="0" sz="2000" spc="-5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row?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80588" y="2992092"/>
          <a:ext cx="4635500" cy="2997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640"/>
                <a:gridCol w="1414145"/>
                <a:gridCol w="1370330"/>
                <a:gridCol w="1174750"/>
              </a:tblGrid>
              <a:tr h="240502">
                <a:tc>
                  <a:txBody>
                    <a:bodyPr/>
                    <a:lstStyle/>
                    <a:p>
                      <a:pPr marL="31750">
                        <a:lnSpc>
                          <a:spcPts val="178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7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79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8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77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54500.22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51675.31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77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36000.07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5"/>
                        </a:lnSpc>
                      </a:pPr>
                      <a:r>
                        <a:rPr dirty="0" sz="16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46450.23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4054">
                <a:tc>
                  <a:txBody>
                    <a:bodyPr/>
                    <a:lstStyle/>
                    <a:p>
                      <a:pPr marL="31750">
                        <a:lnSpc>
                          <a:spcPts val="181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77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40200.43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43566.91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42">
                <a:tc>
                  <a:txBody>
                    <a:bodyPr/>
                    <a:lstStyle/>
                    <a:p>
                      <a:pPr marL="3175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77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2000-10-02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36333.67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77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45788.98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77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54553.10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50551.20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77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53580.66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77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48000.00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48147.33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83">
                <a:tc>
                  <a:txBody>
                    <a:bodyPr/>
                    <a:lstStyle/>
                    <a:p>
                      <a:pPr marL="31750">
                        <a:lnSpc>
                          <a:spcPts val="181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77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49850.03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46579.</a:t>
                      </a:r>
                      <a:r>
                        <a:rPr dirty="0" sz="1600" spc="-6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88">
                <a:tc>
                  <a:txBody>
                    <a:bodyPr/>
                    <a:lstStyle/>
                    <a:p>
                      <a:pPr marL="31750">
                        <a:lnSpc>
                          <a:spcPts val="181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77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54850.29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50900.</a:t>
                      </a:r>
                      <a:r>
                        <a:rPr dirty="0" sz="1600" spc="-6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17892">
                <a:tc>
                  <a:txBody>
                    <a:bodyPr/>
                    <a:lstStyle/>
                    <a:p>
                      <a:pPr marL="3175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77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7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36021.93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46907.42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389758" y="2539796"/>
            <a:ext cx="5640070" cy="3449954"/>
          </a:xfrm>
          <a:custGeom>
            <a:avLst/>
            <a:gdLst/>
            <a:ahLst/>
            <a:cxnLst/>
            <a:rect l="l" t="t" r="r" b="b"/>
            <a:pathLst>
              <a:path w="5640070" h="3449954">
                <a:moveTo>
                  <a:pt x="0" y="3449701"/>
                </a:moveTo>
                <a:lnTo>
                  <a:pt x="5640070" y="3449701"/>
                </a:lnTo>
                <a:lnTo>
                  <a:pt x="5640070" y="0"/>
                </a:lnTo>
                <a:lnTo>
                  <a:pt x="0" y="0"/>
                </a:lnTo>
                <a:lnTo>
                  <a:pt x="0" y="3449701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8739" y="708405"/>
            <a:ext cx="8942070" cy="2159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SELECT </a:t>
            </a:r>
            <a:r>
              <a:rPr dirty="0" sz="2400">
                <a:latin typeface="Times New Roman"/>
                <a:cs typeface="Times New Roman"/>
              </a:rPr>
              <a:t>Product_ID </a:t>
            </a:r>
            <a:r>
              <a:rPr dirty="0" sz="2400" spc="-5">
                <a:latin typeface="Times New Roman"/>
                <a:cs typeface="Times New Roman"/>
              </a:rPr>
              <a:t>, </a:t>
            </a:r>
            <a:r>
              <a:rPr dirty="0" sz="2400">
                <a:latin typeface="Times New Roman"/>
                <a:cs typeface="Times New Roman"/>
              </a:rPr>
              <a:t>Sale_Date,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Daily_Sales,</a:t>
            </a:r>
            <a:endParaRPr sz="2400">
              <a:latin typeface="Times New Roman"/>
              <a:cs typeface="Times New Roman"/>
            </a:endParaRPr>
          </a:p>
          <a:p>
            <a:pPr algn="r" marR="64135">
              <a:lnSpc>
                <a:spcPct val="100000"/>
              </a:lnSpc>
            </a:pPr>
            <a:r>
              <a:rPr dirty="0" sz="2400" spc="-20">
                <a:latin typeface="Times New Roman"/>
                <a:cs typeface="Times New Roman"/>
              </a:rPr>
              <a:t>AVG(Daily_Sales) </a:t>
            </a:r>
            <a:r>
              <a:rPr dirty="0" sz="2400" spc="-5">
                <a:latin typeface="Times New Roman"/>
                <a:cs typeface="Times New Roman"/>
              </a:rPr>
              <a:t>OVER (ORDER BY </a:t>
            </a:r>
            <a:r>
              <a:rPr dirty="0" sz="2400">
                <a:latin typeface="Times New Roman"/>
                <a:cs typeface="Times New Roman"/>
              </a:rPr>
              <a:t>Product_ID,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Sale_Date</a:t>
            </a:r>
            <a:endParaRPr sz="24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ROWS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dirty="0" sz="2400">
                <a:latin typeface="Times New Roman"/>
                <a:cs typeface="Times New Roman"/>
              </a:rPr>
              <a:t>Preceding) </a:t>
            </a: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-305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AVG_3_ANSI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030605" algn="l"/>
              </a:tabLst>
            </a:pPr>
            <a:r>
              <a:rPr dirty="0" sz="2400" spc="-5">
                <a:latin typeface="Times New Roman"/>
                <a:cs typeface="Times New Roman"/>
              </a:rPr>
              <a:t>FROM	</a:t>
            </a:r>
            <a:r>
              <a:rPr dirty="0" sz="2400" spc="-15">
                <a:latin typeface="Times New Roman"/>
                <a:cs typeface="Times New Roman"/>
              </a:rPr>
              <a:t>Sales_Table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/>
              <a:cs typeface="Times New Roman"/>
            </a:endParaRPr>
          </a:p>
          <a:p>
            <a:pPr marL="2527935">
              <a:lnSpc>
                <a:spcPct val="100000"/>
              </a:lnSpc>
              <a:tabLst>
                <a:tab pos="3822700" algn="l"/>
                <a:tab pos="4933315" algn="l"/>
                <a:tab pos="5106670" algn="l"/>
                <a:tab pos="6428105" algn="l"/>
              </a:tabLst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Product_ID</a:t>
            </a:r>
            <a:r>
              <a:rPr dirty="0" sz="1800" spc="-5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Sale_Date	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Daily_Sales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u="sng" sz="1800" spc="-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AVG_3_ANSI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31289" y="42113"/>
            <a:ext cx="52800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Quiz – How is </a:t>
            </a:r>
            <a:r>
              <a:rPr dirty="0"/>
              <a:t>that </a:t>
            </a:r>
            <a:r>
              <a:rPr dirty="0" spc="-45"/>
              <a:t>Total</a:t>
            </a:r>
            <a:r>
              <a:rPr dirty="0" spc="-75"/>
              <a:t> </a:t>
            </a:r>
            <a:r>
              <a:rPr dirty="0" spc="-5"/>
              <a:t>Calculated?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3400" y="3761359"/>
            <a:ext cx="1651000" cy="9906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algn="ctr" marL="98425" marR="96520" indent="635">
              <a:lnSpc>
                <a:spcPct val="100000"/>
              </a:lnSpc>
              <a:spcBef>
                <a:spcPts val="305"/>
              </a:spcBef>
            </a:pPr>
            <a:r>
              <a:rPr dirty="0" sz="1800" spc="-5">
                <a:latin typeface="Times New Roman"/>
                <a:cs typeface="Times New Roman"/>
              </a:rPr>
              <a:t>Not </a:t>
            </a:r>
            <a:r>
              <a:rPr dirty="0" sz="1800">
                <a:latin typeface="Times New Roman"/>
                <a:cs typeface="Times New Roman"/>
              </a:rPr>
              <a:t>all </a:t>
            </a:r>
            <a:r>
              <a:rPr dirty="0" sz="1800" spc="-5">
                <a:latin typeface="Times New Roman"/>
                <a:cs typeface="Times New Roman"/>
              </a:rPr>
              <a:t>rows  </a:t>
            </a:r>
            <a:r>
              <a:rPr dirty="0" sz="1800">
                <a:latin typeface="Times New Roman"/>
                <a:cs typeface="Times New Roman"/>
              </a:rPr>
              <a:t>are displayed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 </a:t>
            </a:r>
            <a:r>
              <a:rPr dirty="0" sz="1800" spc="-5">
                <a:latin typeface="Times New Roman"/>
                <a:cs typeface="Times New Roman"/>
              </a:rPr>
              <a:t>this answer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7476" y="6019800"/>
            <a:ext cx="4800600" cy="40068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155575">
              <a:lnSpc>
                <a:spcPct val="100000"/>
              </a:lnSpc>
              <a:spcBef>
                <a:spcPts val="315"/>
              </a:spcBef>
            </a:pPr>
            <a:r>
              <a:rPr dirty="0" sz="2000" spc="-85">
                <a:latin typeface="Times New Roman"/>
                <a:cs typeface="Times New Roman"/>
              </a:rPr>
              <a:t>AVG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48850.40, 54500.22,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36000.07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67835" y="2786080"/>
          <a:ext cx="4635500" cy="2997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640"/>
                <a:gridCol w="1413510"/>
                <a:gridCol w="1369695"/>
                <a:gridCol w="1174750"/>
              </a:tblGrid>
              <a:tr h="240774">
                <a:tc>
                  <a:txBody>
                    <a:bodyPr/>
                    <a:lstStyle/>
                    <a:p>
                      <a:pPr marL="31750">
                        <a:lnSpc>
                          <a:spcPts val="178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ts val="174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795"/>
                        </a:lnSpc>
                      </a:pPr>
                      <a:r>
                        <a:rPr dirty="0" sz="1600" spc="-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8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ts val="177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</a:pPr>
                      <a:r>
                        <a:rPr dirty="0" sz="1600" spc="-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54500.22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51675.31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ts val="177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</a:pPr>
                      <a:r>
                        <a:rPr dirty="0" sz="1600" spc="-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36000.07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5"/>
                        </a:lnSpc>
                      </a:pPr>
                      <a:r>
                        <a:rPr dirty="0" sz="16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46450.23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ts val="177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40200.43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43566.91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ts val="177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36333.67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4054">
                <a:tc>
                  <a:txBody>
                    <a:bodyPr/>
                    <a:lstStyle/>
                    <a:p>
                      <a:pPr marL="31750">
                        <a:lnSpc>
                          <a:spcPts val="181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ts val="177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45788.98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42">
                <a:tc>
                  <a:txBody>
                    <a:bodyPr/>
                    <a:lstStyle/>
                    <a:p>
                      <a:pPr marL="3175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ts val="177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54553.10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50551.20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ts val="177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53580.66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ts val="177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48000.00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48147.33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ts val="177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49850.03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46579.</a:t>
                      </a:r>
                      <a:r>
                        <a:rPr dirty="0" sz="1600" spc="-6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ts val="177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54850.29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50900.</a:t>
                      </a:r>
                      <a:r>
                        <a:rPr dirty="0" sz="1600" spc="-6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18121">
                <a:tc>
                  <a:txBody>
                    <a:bodyPr/>
                    <a:lstStyle/>
                    <a:p>
                      <a:pPr marL="31750">
                        <a:lnSpc>
                          <a:spcPts val="181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ts val="177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7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36021.93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46907.42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977007" y="2333993"/>
            <a:ext cx="5640070" cy="3449954"/>
          </a:xfrm>
          <a:custGeom>
            <a:avLst/>
            <a:gdLst/>
            <a:ahLst/>
            <a:cxnLst/>
            <a:rect l="l" t="t" r="r" b="b"/>
            <a:pathLst>
              <a:path w="5640070" h="3449954">
                <a:moveTo>
                  <a:pt x="0" y="3449701"/>
                </a:moveTo>
                <a:lnTo>
                  <a:pt x="5640070" y="3449701"/>
                </a:lnTo>
                <a:lnTo>
                  <a:pt x="5640070" y="0"/>
                </a:lnTo>
                <a:lnTo>
                  <a:pt x="0" y="0"/>
                </a:lnTo>
                <a:lnTo>
                  <a:pt x="0" y="3449701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8739" y="784605"/>
            <a:ext cx="8942070" cy="1877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SELECT </a:t>
            </a:r>
            <a:r>
              <a:rPr dirty="0" sz="2400">
                <a:latin typeface="Times New Roman"/>
                <a:cs typeface="Times New Roman"/>
              </a:rPr>
              <a:t>Product_ID </a:t>
            </a:r>
            <a:r>
              <a:rPr dirty="0" sz="2400" spc="-5">
                <a:latin typeface="Times New Roman"/>
                <a:cs typeface="Times New Roman"/>
              </a:rPr>
              <a:t>, </a:t>
            </a:r>
            <a:r>
              <a:rPr dirty="0" sz="2400">
                <a:latin typeface="Times New Roman"/>
                <a:cs typeface="Times New Roman"/>
              </a:rPr>
              <a:t>Sale_Date,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Daily_Sales,</a:t>
            </a:r>
            <a:endParaRPr sz="2400">
              <a:latin typeface="Times New Roman"/>
              <a:cs typeface="Times New Roman"/>
            </a:endParaRPr>
          </a:p>
          <a:p>
            <a:pPr algn="r" marR="64135">
              <a:lnSpc>
                <a:spcPct val="100000"/>
              </a:lnSpc>
            </a:pPr>
            <a:r>
              <a:rPr dirty="0" sz="2400" spc="-20">
                <a:latin typeface="Times New Roman"/>
                <a:cs typeface="Times New Roman"/>
              </a:rPr>
              <a:t>AVG(Daily_Sales) </a:t>
            </a:r>
            <a:r>
              <a:rPr dirty="0" sz="2400" spc="-5">
                <a:latin typeface="Times New Roman"/>
                <a:cs typeface="Times New Roman"/>
              </a:rPr>
              <a:t>OVER (ORDER BY </a:t>
            </a:r>
            <a:r>
              <a:rPr dirty="0" sz="2400">
                <a:latin typeface="Times New Roman"/>
                <a:cs typeface="Times New Roman"/>
              </a:rPr>
              <a:t>Product_ID,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Sale_Date</a:t>
            </a:r>
            <a:endParaRPr sz="24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ROWS </a:t>
            </a:r>
            <a:r>
              <a:rPr dirty="0" sz="2400" b="1">
                <a:latin typeface="Times New Roman"/>
                <a:cs typeface="Times New Roman"/>
              </a:rPr>
              <a:t>2 </a:t>
            </a:r>
            <a:r>
              <a:rPr dirty="0" sz="2400">
                <a:latin typeface="Times New Roman"/>
                <a:cs typeface="Times New Roman"/>
              </a:rPr>
              <a:t>Preceding) </a:t>
            </a: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-305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AVG_3_ANSI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030605" algn="l"/>
              </a:tabLst>
            </a:pPr>
            <a:r>
              <a:rPr dirty="0" sz="2400" spc="-5">
                <a:latin typeface="Times New Roman"/>
                <a:cs typeface="Times New Roman"/>
              </a:rPr>
              <a:t>FROM	</a:t>
            </a:r>
            <a:r>
              <a:rPr dirty="0" sz="2400" spc="-15">
                <a:latin typeface="Times New Roman"/>
                <a:cs typeface="Times New Roman"/>
              </a:rPr>
              <a:t>Sales_Table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3190875">
              <a:lnSpc>
                <a:spcPct val="100000"/>
              </a:lnSpc>
              <a:spcBef>
                <a:spcPts val="900"/>
              </a:spcBef>
              <a:tabLst>
                <a:tab pos="4486275" algn="l"/>
                <a:tab pos="5596890" algn="l"/>
                <a:tab pos="5770245" algn="l"/>
                <a:tab pos="7091680" algn="l"/>
              </a:tabLst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Product_ID</a:t>
            </a:r>
            <a:r>
              <a:rPr dirty="0" sz="1800" spc="-5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Sale_Date	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Daily_Sales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u="sng" sz="1800" spc="-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AVG_3_ANSI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51026" y="42113"/>
            <a:ext cx="68402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Answer to Quiz – How is that </a:t>
            </a:r>
            <a:r>
              <a:rPr dirty="0" spc="-45"/>
              <a:t>Total</a:t>
            </a:r>
            <a:r>
              <a:rPr dirty="0" spc="-15"/>
              <a:t> </a:t>
            </a:r>
            <a:r>
              <a:rPr dirty="0" spc="-5"/>
              <a:t>Calculated?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20597" y="3477005"/>
            <a:ext cx="1651000" cy="9906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algn="ctr" marL="99060" marR="97155">
              <a:lnSpc>
                <a:spcPct val="100000"/>
              </a:lnSpc>
              <a:spcBef>
                <a:spcPts val="305"/>
              </a:spcBef>
            </a:pPr>
            <a:r>
              <a:rPr dirty="0" sz="1800" spc="-5">
                <a:latin typeface="Times New Roman"/>
                <a:cs typeface="Times New Roman"/>
              </a:rPr>
              <a:t>Not </a:t>
            </a:r>
            <a:r>
              <a:rPr dirty="0" sz="1800">
                <a:latin typeface="Times New Roman"/>
                <a:cs typeface="Times New Roman"/>
              </a:rPr>
              <a:t>all </a:t>
            </a:r>
            <a:r>
              <a:rPr dirty="0" sz="1800" spc="-5">
                <a:latin typeface="Times New Roman"/>
                <a:cs typeface="Times New Roman"/>
              </a:rPr>
              <a:t>rows  </a:t>
            </a:r>
            <a:r>
              <a:rPr dirty="0" sz="1800">
                <a:latin typeface="Times New Roman"/>
                <a:cs typeface="Times New Roman"/>
              </a:rPr>
              <a:t>are displayed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 this </a:t>
            </a:r>
            <a:r>
              <a:rPr dirty="0" sz="1800" spc="-5">
                <a:latin typeface="Times New Roman"/>
                <a:cs typeface="Times New Roman"/>
              </a:rPr>
              <a:t>answer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305175" y="2890492"/>
          <a:ext cx="4635500" cy="2997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275"/>
                <a:gridCol w="1414145"/>
                <a:gridCol w="1370330"/>
                <a:gridCol w="1175385"/>
              </a:tblGrid>
              <a:tr h="240566">
                <a:tc>
                  <a:txBody>
                    <a:bodyPr/>
                    <a:lstStyle/>
                    <a:p>
                      <a:pPr marL="31750">
                        <a:lnSpc>
                          <a:spcPts val="178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ts val="1739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79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8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4118">
                <a:tc>
                  <a:txBody>
                    <a:bodyPr/>
                    <a:lstStyle/>
                    <a:p>
                      <a:pPr marL="31750">
                        <a:lnSpc>
                          <a:spcPts val="181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ts val="177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54500.22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51675.31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42">
                <a:tc>
                  <a:txBody>
                    <a:bodyPr/>
                    <a:lstStyle/>
                    <a:p>
                      <a:pPr marL="3175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ts val="177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36000.07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46450.23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ts val="177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40200.43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5"/>
                        </a:lnSpc>
                      </a:pPr>
                      <a:r>
                        <a:rPr dirty="0" sz="16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43566.91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ts val="177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36333.67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ts val="177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45788.98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ts val="177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54553.10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50551.20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91">
                <a:tc>
                  <a:txBody>
                    <a:bodyPr/>
                    <a:lstStyle/>
                    <a:p>
                      <a:pPr marL="31750">
                        <a:lnSpc>
                          <a:spcPts val="181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ts val="177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53580.66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42">
                <a:tc>
                  <a:txBody>
                    <a:bodyPr/>
                    <a:lstStyle/>
                    <a:p>
                      <a:pPr marL="31750">
                        <a:lnSpc>
                          <a:spcPts val="181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ts val="177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48000.00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48147.33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ts val="177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49850.03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46579.</a:t>
                      </a:r>
                      <a:r>
                        <a:rPr dirty="0" sz="1600" spc="-6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52">
                <a:tc>
                  <a:txBody>
                    <a:bodyPr/>
                    <a:lstStyle/>
                    <a:p>
                      <a:pPr marL="3175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ts val="177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54850.29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50900.</a:t>
                      </a:r>
                      <a:r>
                        <a:rPr dirty="0" sz="1600" spc="-6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18007">
                <a:tc>
                  <a:txBody>
                    <a:bodyPr/>
                    <a:lstStyle/>
                    <a:p>
                      <a:pPr marL="3175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ts val="177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7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36021.93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46907.42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2514600" y="2438412"/>
            <a:ext cx="5640070" cy="3449954"/>
          </a:xfrm>
          <a:custGeom>
            <a:avLst/>
            <a:gdLst/>
            <a:ahLst/>
            <a:cxnLst/>
            <a:rect l="l" t="t" r="r" b="b"/>
            <a:pathLst>
              <a:path w="5640070" h="3449954">
                <a:moveTo>
                  <a:pt x="0" y="3449701"/>
                </a:moveTo>
                <a:lnTo>
                  <a:pt x="5640070" y="3449701"/>
                </a:lnTo>
                <a:lnTo>
                  <a:pt x="5640070" y="0"/>
                </a:lnTo>
                <a:lnTo>
                  <a:pt x="0" y="0"/>
                </a:lnTo>
                <a:lnTo>
                  <a:pt x="0" y="3449701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8739" y="708405"/>
            <a:ext cx="8942070" cy="2058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SELECT </a:t>
            </a:r>
            <a:r>
              <a:rPr dirty="0" sz="2400">
                <a:latin typeface="Times New Roman"/>
                <a:cs typeface="Times New Roman"/>
              </a:rPr>
              <a:t>Product_ID </a:t>
            </a:r>
            <a:r>
              <a:rPr dirty="0" sz="2400" spc="-5">
                <a:latin typeface="Times New Roman"/>
                <a:cs typeface="Times New Roman"/>
              </a:rPr>
              <a:t>, </a:t>
            </a:r>
            <a:r>
              <a:rPr dirty="0" sz="2400">
                <a:latin typeface="Times New Roman"/>
                <a:cs typeface="Times New Roman"/>
              </a:rPr>
              <a:t>Sale_Date,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Daily_Sales,</a:t>
            </a:r>
            <a:endParaRPr sz="2400">
              <a:latin typeface="Times New Roman"/>
              <a:cs typeface="Times New Roman"/>
            </a:endParaRPr>
          </a:p>
          <a:p>
            <a:pPr algn="r" marR="64135">
              <a:lnSpc>
                <a:spcPct val="100000"/>
              </a:lnSpc>
            </a:pPr>
            <a:r>
              <a:rPr dirty="0" sz="2400" spc="-20">
                <a:latin typeface="Times New Roman"/>
                <a:cs typeface="Times New Roman"/>
              </a:rPr>
              <a:t>AVG(Daily_Sales) </a:t>
            </a:r>
            <a:r>
              <a:rPr dirty="0" sz="2400" spc="-5">
                <a:latin typeface="Times New Roman"/>
                <a:cs typeface="Times New Roman"/>
              </a:rPr>
              <a:t>OVER (ORDER BY </a:t>
            </a:r>
            <a:r>
              <a:rPr dirty="0" sz="2400">
                <a:latin typeface="Times New Roman"/>
                <a:cs typeface="Times New Roman"/>
              </a:rPr>
              <a:t>Product_ID,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Sale_Date</a:t>
            </a:r>
            <a:endParaRPr sz="24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ROWS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dirty="0" sz="2400">
                <a:latin typeface="Times New Roman"/>
                <a:cs typeface="Times New Roman"/>
              </a:rPr>
              <a:t>Preceding) </a:t>
            </a: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-305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AVG_3_ANSI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030605" algn="l"/>
              </a:tabLst>
            </a:pPr>
            <a:r>
              <a:rPr dirty="0" sz="2400" spc="-5">
                <a:latin typeface="Times New Roman"/>
                <a:cs typeface="Times New Roman"/>
              </a:rPr>
              <a:t>FROM	</a:t>
            </a:r>
            <a:r>
              <a:rPr dirty="0" sz="2400" spc="-15">
                <a:latin typeface="Times New Roman"/>
                <a:cs typeface="Times New Roman"/>
              </a:rPr>
              <a:t>Sales_Table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2652395">
              <a:lnSpc>
                <a:spcPct val="100000"/>
              </a:lnSpc>
              <a:spcBef>
                <a:spcPts val="2325"/>
              </a:spcBef>
              <a:tabLst>
                <a:tab pos="3947795" algn="l"/>
                <a:tab pos="5058410" algn="l"/>
                <a:tab pos="5231130" algn="l"/>
                <a:tab pos="6552565" algn="l"/>
              </a:tabLst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Product_ID</a:t>
            </a:r>
            <a:r>
              <a:rPr dirty="0" sz="1800" spc="-5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Sale_Date	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Daily_Sales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u="sng" sz="1800" spc="-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AVG_3_ANSI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6178702"/>
            <a:ext cx="7045959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20">
                <a:solidFill>
                  <a:srgbClr val="0000FF"/>
                </a:solidFill>
                <a:latin typeface="Times New Roman"/>
                <a:cs typeface="Times New Roman"/>
              </a:rPr>
              <a:t>With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 Moving 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Window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of 3,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how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is the 43566.91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amount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derived</a:t>
            </a:r>
            <a:r>
              <a:rPr dirty="0" sz="2000" spc="-2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in  the </a:t>
            </a:r>
            <a:r>
              <a:rPr dirty="0" sz="2000" spc="-25">
                <a:solidFill>
                  <a:srgbClr val="0000FF"/>
                </a:solidFill>
                <a:latin typeface="Times New Roman"/>
                <a:cs typeface="Times New Roman"/>
              </a:rPr>
              <a:t>AVG_3_ANSI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column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in the fourth</a:t>
            </a:r>
            <a:r>
              <a:rPr dirty="0" sz="2000" spc="-204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row?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15897" y="42113"/>
            <a:ext cx="57118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Quiz – How is </a:t>
            </a:r>
            <a:r>
              <a:rPr dirty="0"/>
              <a:t>that </a:t>
            </a:r>
            <a:r>
              <a:rPr dirty="0" spc="5"/>
              <a:t>4</a:t>
            </a:r>
            <a:r>
              <a:rPr dirty="0" baseline="25525" sz="2775" spc="7"/>
              <a:t>th </a:t>
            </a:r>
            <a:r>
              <a:rPr dirty="0" sz="2800" spc="-5"/>
              <a:t>Row</a:t>
            </a:r>
            <a:r>
              <a:rPr dirty="0" sz="2800" spc="-260"/>
              <a:t> </a:t>
            </a:r>
            <a:r>
              <a:rPr dirty="0" sz="2800" spc="-5"/>
              <a:t>Calculated?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609600" y="3810000"/>
            <a:ext cx="1651000" cy="9906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algn="ctr" marL="99060" marR="97155">
              <a:lnSpc>
                <a:spcPct val="100000"/>
              </a:lnSpc>
              <a:spcBef>
                <a:spcPts val="305"/>
              </a:spcBef>
            </a:pPr>
            <a:r>
              <a:rPr dirty="0" sz="1800" spc="-5">
                <a:latin typeface="Times New Roman"/>
                <a:cs typeface="Times New Roman"/>
              </a:rPr>
              <a:t>Not </a:t>
            </a:r>
            <a:r>
              <a:rPr dirty="0" sz="1800">
                <a:latin typeface="Times New Roman"/>
                <a:cs typeface="Times New Roman"/>
              </a:rPr>
              <a:t>all </a:t>
            </a:r>
            <a:r>
              <a:rPr dirty="0" sz="1800" spc="-5">
                <a:latin typeface="Times New Roman"/>
                <a:cs typeface="Times New Roman"/>
              </a:rPr>
              <a:t>rows  </a:t>
            </a:r>
            <a:r>
              <a:rPr dirty="0" sz="1800">
                <a:latin typeface="Times New Roman"/>
                <a:cs typeface="Times New Roman"/>
              </a:rPr>
              <a:t>are displayed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 this </a:t>
            </a:r>
            <a:r>
              <a:rPr dirty="0" sz="1800" spc="-5">
                <a:latin typeface="Times New Roman"/>
                <a:cs typeface="Times New Roman"/>
              </a:rPr>
              <a:t>answer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485896" y="2864076"/>
          <a:ext cx="4635500" cy="2997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275"/>
                <a:gridCol w="1414145"/>
                <a:gridCol w="1370330"/>
                <a:gridCol w="1174750"/>
              </a:tblGrid>
              <a:tr h="240717">
                <a:tc>
                  <a:txBody>
                    <a:bodyPr/>
                    <a:lstStyle/>
                    <a:p>
                      <a:pPr marL="31750">
                        <a:lnSpc>
                          <a:spcPts val="178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7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79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8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42">
                <a:tc>
                  <a:txBody>
                    <a:bodyPr/>
                    <a:lstStyle/>
                    <a:p>
                      <a:pPr marL="3175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77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</a:pPr>
                      <a:r>
                        <a:rPr dirty="0" sz="1600" spc="-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54500.22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51675.31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77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</a:pPr>
                      <a:r>
                        <a:rPr dirty="0" sz="1600" spc="-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36000.07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46450.23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77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</a:pPr>
                      <a:r>
                        <a:rPr dirty="0" sz="1600" spc="-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40200.43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5"/>
                        </a:lnSpc>
                      </a:pPr>
                      <a:r>
                        <a:rPr dirty="0" sz="16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43566.91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77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36333.67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77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45788.98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91">
                <a:tc>
                  <a:txBody>
                    <a:bodyPr/>
                    <a:lstStyle/>
                    <a:p>
                      <a:pPr marL="31750">
                        <a:lnSpc>
                          <a:spcPts val="181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77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54553.10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50551.20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42">
                <a:tc>
                  <a:txBody>
                    <a:bodyPr/>
                    <a:lstStyle/>
                    <a:p>
                      <a:pPr marL="31750">
                        <a:lnSpc>
                          <a:spcPts val="181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77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53580.66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77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48000.00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48147.33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77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49850.03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46579.</a:t>
                      </a:r>
                      <a:r>
                        <a:rPr dirty="0" sz="1600" spc="-6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65">
                <a:tc>
                  <a:txBody>
                    <a:bodyPr/>
                    <a:lstStyle/>
                    <a:p>
                      <a:pPr marL="3175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77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54850.29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50900.</a:t>
                      </a:r>
                      <a:r>
                        <a:rPr dirty="0" sz="1600" spc="-6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18083">
                <a:tc>
                  <a:txBody>
                    <a:bodyPr/>
                    <a:lstStyle/>
                    <a:p>
                      <a:pPr marL="3175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77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7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36021.93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46907.42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2695194" y="2261844"/>
            <a:ext cx="5640070" cy="3599815"/>
          </a:xfrm>
          <a:custGeom>
            <a:avLst/>
            <a:gdLst/>
            <a:ahLst/>
            <a:cxnLst/>
            <a:rect l="l" t="t" r="r" b="b"/>
            <a:pathLst>
              <a:path w="5640070" h="3599815">
                <a:moveTo>
                  <a:pt x="0" y="3599815"/>
                </a:moveTo>
                <a:lnTo>
                  <a:pt x="5640070" y="3599815"/>
                </a:lnTo>
                <a:lnTo>
                  <a:pt x="5640070" y="0"/>
                </a:lnTo>
                <a:lnTo>
                  <a:pt x="0" y="0"/>
                </a:lnTo>
                <a:lnTo>
                  <a:pt x="0" y="359981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8739" y="708405"/>
            <a:ext cx="8942070" cy="2032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SELECT </a:t>
            </a:r>
            <a:r>
              <a:rPr dirty="0" sz="2400">
                <a:latin typeface="Times New Roman"/>
                <a:cs typeface="Times New Roman"/>
              </a:rPr>
              <a:t>Product_ID </a:t>
            </a:r>
            <a:r>
              <a:rPr dirty="0" sz="2400" spc="-5">
                <a:latin typeface="Times New Roman"/>
                <a:cs typeface="Times New Roman"/>
              </a:rPr>
              <a:t>, </a:t>
            </a:r>
            <a:r>
              <a:rPr dirty="0" sz="2400">
                <a:latin typeface="Times New Roman"/>
                <a:cs typeface="Times New Roman"/>
              </a:rPr>
              <a:t>Sale_Date,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Daily_Sales,</a:t>
            </a:r>
            <a:endParaRPr sz="2400">
              <a:latin typeface="Times New Roman"/>
              <a:cs typeface="Times New Roman"/>
            </a:endParaRPr>
          </a:p>
          <a:p>
            <a:pPr algn="r" marR="64135">
              <a:lnSpc>
                <a:spcPct val="100000"/>
              </a:lnSpc>
            </a:pPr>
            <a:r>
              <a:rPr dirty="0" sz="2400" spc="-20">
                <a:latin typeface="Times New Roman"/>
                <a:cs typeface="Times New Roman"/>
              </a:rPr>
              <a:t>AVG(Daily_Sales) </a:t>
            </a:r>
            <a:r>
              <a:rPr dirty="0" sz="2400" spc="-5">
                <a:latin typeface="Times New Roman"/>
                <a:cs typeface="Times New Roman"/>
              </a:rPr>
              <a:t>OVER (ORDER BY </a:t>
            </a:r>
            <a:r>
              <a:rPr dirty="0" sz="2400">
                <a:latin typeface="Times New Roman"/>
                <a:cs typeface="Times New Roman"/>
              </a:rPr>
              <a:t>Product_ID,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Sale_Date</a:t>
            </a:r>
            <a:endParaRPr sz="24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ROWS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dirty="0" sz="2400">
                <a:latin typeface="Times New Roman"/>
                <a:cs typeface="Times New Roman"/>
              </a:rPr>
              <a:t>Preceding) </a:t>
            </a: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-305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AVG_3_ANSI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030605" algn="l"/>
              </a:tabLst>
            </a:pPr>
            <a:r>
              <a:rPr dirty="0" sz="2400" spc="-5">
                <a:latin typeface="Times New Roman"/>
                <a:cs typeface="Times New Roman"/>
              </a:rPr>
              <a:t>FROM	</a:t>
            </a:r>
            <a:r>
              <a:rPr dirty="0" sz="2400" spc="-15">
                <a:latin typeface="Times New Roman"/>
                <a:cs typeface="Times New Roman"/>
              </a:rPr>
              <a:t>Sales_Table;</a:t>
            </a:r>
            <a:endParaRPr sz="2400">
              <a:latin typeface="Times New Roman"/>
              <a:cs typeface="Times New Roman"/>
            </a:endParaRPr>
          </a:p>
          <a:p>
            <a:pPr marL="2833370">
              <a:lnSpc>
                <a:spcPct val="100000"/>
              </a:lnSpc>
              <a:spcBef>
                <a:spcPts val="2115"/>
              </a:spcBef>
              <a:tabLst>
                <a:tab pos="4128135" algn="l"/>
                <a:tab pos="5238750" algn="l"/>
                <a:tab pos="5412105" algn="l"/>
                <a:tab pos="6733540" algn="l"/>
              </a:tabLst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Product_ID</a:t>
            </a:r>
            <a:r>
              <a:rPr dirty="0" sz="1800" spc="-5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Sale_Date	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Daily_Sales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u="sng" sz="1800" spc="-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AVG_3_ANSI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53029" y="6014770"/>
            <a:ext cx="4724400" cy="40068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dirty="0" sz="2000" spc="-85">
                <a:latin typeface="Times New Roman"/>
                <a:cs typeface="Times New Roman"/>
              </a:rPr>
              <a:t>AVG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54500.22, 36000.07,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40200.43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35634" y="42113"/>
            <a:ext cx="72726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Answer to Quiz – How is that </a:t>
            </a:r>
            <a:r>
              <a:rPr dirty="0" spc="5"/>
              <a:t>4</a:t>
            </a:r>
            <a:r>
              <a:rPr dirty="0" baseline="25525" sz="2775" spc="7"/>
              <a:t>th </a:t>
            </a:r>
            <a:r>
              <a:rPr dirty="0" sz="2800" spc="-5"/>
              <a:t>Row</a:t>
            </a:r>
            <a:r>
              <a:rPr dirty="0" sz="2800" spc="-200"/>
              <a:t> </a:t>
            </a:r>
            <a:r>
              <a:rPr dirty="0" sz="2800" spc="-5"/>
              <a:t>Calculated?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762622" y="3481070"/>
            <a:ext cx="1651000" cy="9906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algn="ctr" marL="99060" marR="96520" indent="-635">
              <a:lnSpc>
                <a:spcPct val="100000"/>
              </a:lnSpc>
              <a:spcBef>
                <a:spcPts val="305"/>
              </a:spcBef>
            </a:pPr>
            <a:r>
              <a:rPr dirty="0" sz="1800" spc="-5">
                <a:latin typeface="Times New Roman"/>
                <a:cs typeface="Times New Roman"/>
              </a:rPr>
              <a:t>Not </a:t>
            </a:r>
            <a:r>
              <a:rPr dirty="0" sz="1800">
                <a:latin typeface="Times New Roman"/>
                <a:cs typeface="Times New Roman"/>
              </a:rPr>
              <a:t>all </a:t>
            </a:r>
            <a:r>
              <a:rPr dirty="0" sz="1800" spc="-5">
                <a:latin typeface="Times New Roman"/>
                <a:cs typeface="Times New Roman"/>
              </a:rPr>
              <a:t>rows  </a:t>
            </a:r>
            <a:r>
              <a:rPr dirty="0" sz="1800">
                <a:latin typeface="Times New Roman"/>
                <a:cs typeface="Times New Roman"/>
              </a:rPr>
              <a:t>are displayed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 this </a:t>
            </a:r>
            <a:r>
              <a:rPr dirty="0" sz="1800" spc="-5">
                <a:latin typeface="Times New Roman"/>
                <a:cs typeface="Times New Roman"/>
              </a:rPr>
              <a:t>answer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08405"/>
            <a:ext cx="8836025" cy="2823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1755" marR="950594" indent="-5969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SELECT </a:t>
            </a:r>
            <a:r>
              <a:rPr dirty="0" sz="2400">
                <a:latin typeface="Times New Roman"/>
                <a:cs typeface="Times New Roman"/>
              </a:rPr>
              <a:t>Product_ID </a:t>
            </a:r>
            <a:r>
              <a:rPr dirty="0" sz="2400" spc="-5">
                <a:latin typeface="Times New Roman"/>
                <a:cs typeface="Times New Roman"/>
              </a:rPr>
              <a:t>, </a:t>
            </a:r>
            <a:r>
              <a:rPr dirty="0" sz="2400">
                <a:latin typeface="Times New Roman"/>
                <a:cs typeface="Times New Roman"/>
              </a:rPr>
              <a:t>Sale_Date, </a:t>
            </a:r>
            <a:r>
              <a:rPr dirty="0" sz="2400" spc="-5">
                <a:latin typeface="Times New Roman"/>
                <a:cs typeface="Times New Roman"/>
              </a:rPr>
              <a:t>Daily_Sales,  </a:t>
            </a:r>
            <a:r>
              <a:rPr dirty="0" sz="2400" spc="-25">
                <a:latin typeface="Times New Roman"/>
                <a:cs typeface="Times New Roman"/>
              </a:rPr>
              <a:t>AVG(Daily_Sales) </a:t>
            </a:r>
            <a:r>
              <a:rPr dirty="0" sz="2400" spc="-5">
                <a:latin typeface="Times New Roman"/>
                <a:cs typeface="Times New Roman"/>
              </a:rPr>
              <a:t>OVER (ORDER BY </a:t>
            </a:r>
            <a:r>
              <a:rPr dirty="0" sz="2400">
                <a:latin typeface="Times New Roman"/>
                <a:cs typeface="Times New Roman"/>
              </a:rPr>
              <a:t>Product_ID,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Sale_Date</a:t>
            </a:r>
            <a:endParaRPr sz="2400">
              <a:latin typeface="Times New Roman"/>
              <a:cs typeface="Times New Roman"/>
            </a:endParaRPr>
          </a:p>
          <a:p>
            <a:pPr marL="71755" marR="950594" indent="2531745">
              <a:lnSpc>
                <a:spcPct val="100000"/>
              </a:lnSpc>
              <a:tabLst>
                <a:tab pos="3712845" algn="l"/>
              </a:tabLst>
            </a:pPr>
            <a:r>
              <a:rPr dirty="0" sz="2400" spc="-10">
                <a:solidFill>
                  <a:srgbClr val="0000FF"/>
                </a:solidFill>
                <a:latin typeface="Times New Roman"/>
                <a:cs typeface="Times New Roman"/>
              </a:rPr>
              <a:t>ROWS	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2 Preceding</a:t>
            </a:r>
            <a:r>
              <a:rPr dirty="0" sz="2400">
                <a:latin typeface="Times New Roman"/>
                <a:cs typeface="Times New Roman"/>
              </a:rPr>
              <a:t>) </a:t>
            </a:r>
            <a:r>
              <a:rPr dirty="0" sz="2400" spc="-5">
                <a:latin typeface="Times New Roman"/>
                <a:cs typeface="Times New Roman"/>
              </a:rPr>
              <a:t>AS </a:t>
            </a:r>
            <a:r>
              <a:rPr dirty="0" sz="2400" spc="-70">
                <a:solidFill>
                  <a:srgbClr val="0000FF"/>
                </a:solidFill>
                <a:latin typeface="Times New Roman"/>
                <a:cs typeface="Times New Roman"/>
              </a:rPr>
              <a:t>AVG3</a:t>
            </a:r>
            <a:r>
              <a:rPr dirty="0" sz="2400" spc="-70">
                <a:latin typeface="Times New Roman"/>
                <a:cs typeface="Times New Roman"/>
              </a:rPr>
              <a:t>,  </a:t>
            </a:r>
            <a:r>
              <a:rPr dirty="0" sz="2400" spc="-25">
                <a:latin typeface="Times New Roman"/>
                <a:cs typeface="Times New Roman"/>
              </a:rPr>
              <a:t>AVG(Daily_Sales) </a:t>
            </a:r>
            <a:r>
              <a:rPr dirty="0" sz="2400" spc="-5">
                <a:latin typeface="Times New Roman"/>
                <a:cs typeface="Times New Roman"/>
              </a:rPr>
              <a:t>OVER (ORDER BY </a:t>
            </a:r>
            <a:r>
              <a:rPr dirty="0" sz="2400">
                <a:latin typeface="Times New Roman"/>
                <a:cs typeface="Times New Roman"/>
              </a:rPr>
              <a:t>Product_ID,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Sale_Date</a:t>
            </a:r>
            <a:endParaRPr sz="2400">
              <a:latin typeface="Times New Roman"/>
              <a:cs typeface="Times New Roman"/>
            </a:endParaRPr>
          </a:p>
          <a:p>
            <a:pPr marL="2604135">
              <a:lnSpc>
                <a:spcPct val="100000"/>
              </a:lnSpc>
            </a:pP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ROWS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UNBOUNDED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Preceding</a:t>
            </a:r>
            <a:r>
              <a:rPr dirty="0" sz="2400">
                <a:latin typeface="Times New Roman"/>
                <a:cs typeface="Times New Roman"/>
              </a:rPr>
              <a:t>) </a:t>
            </a: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Continuous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030605" algn="l"/>
              </a:tabLst>
            </a:pPr>
            <a:r>
              <a:rPr dirty="0" sz="2400" spc="-5">
                <a:latin typeface="Times New Roman"/>
                <a:cs typeface="Times New Roman"/>
              </a:rPr>
              <a:t>FROM	</a:t>
            </a:r>
            <a:r>
              <a:rPr dirty="0" sz="2400" spc="-15">
                <a:latin typeface="Times New Roman"/>
                <a:cs typeface="Times New Roman"/>
              </a:rPr>
              <a:t>Sales_Table;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 marL="2062480">
              <a:lnSpc>
                <a:spcPct val="100000"/>
              </a:lnSpc>
              <a:spcBef>
                <a:spcPts val="5"/>
              </a:spcBef>
              <a:tabLst>
                <a:tab pos="3357245" algn="l"/>
                <a:tab pos="4467860" algn="l"/>
                <a:tab pos="4641215" algn="l"/>
                <a:tab pos="6534150" algn="l"/>
                <a:tab pos="7570470" algn="l"/>
              </a:tabLst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Product_ID</a:t>
            </a:r>
            <a:r>
              <a:rPr dirty="0" sz="1800" spc="-5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Sale_Date	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Daily_Sales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u="sng" sz="1800" spc="-6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AVG3</a:t>
            </a:r>
            <a:r>
              <a:rPr dirty="0" sz="1800" spc="-65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u="sng" sz="18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Continuous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6178702"/>
            <a:ext cx="732155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ROWS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2 Preceding gives the </a:t>
            </a:r>
            <a:r>
              <a:rPr dirty="0" sz="2000" spc="-65">
                <a:solidFill>
                  <a:srgbClr val="0000FF"/>
                </a:solidFill>
                <a:latin typeface="Times New Roman"/>
                <a:cs typeface="Times New Roman"/>
              </a:rPr>
              <a:t>MAVG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for every 3 rows. The</a:t>
            </a:r>
            <a:r>
              <a:rPr dirty="0" sz="2000" spc="-1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FF0000"/>
                </a:solidFill>
                <a:latin typeface="Times New Roman"/>
                <a:cs typeface="Times New Roman"/>
              </a:rPr>
              <a:t>ROWS 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UNBOUNDED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Preceding gives the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continuous</a:t>
            </a:r>
            <a:r>
              <a:rPr dirty="0" sz="2000" spc="-1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50">
                <a:solidFill>
                  <a:srgbClr val="0000FF"/>
                </a:solidFill>
                <a:latin typeface="Times New Roman"/>
                <a:cs typeface="Times New Roman"/>
              </a:rPr>
              <a:t>MAVG.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715132" y="3633061"/>
          <a:ext cx="5986780" cy="2202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5480"/>
                <a:gridCol w="1426209"/>
                <a:gridCol w="1370330"/>
                <a:gridCol w="1424304"/>
                <a:gridCol w="1099185"/>
              </a:tblGrid>
              <a:tr h="247424">
                <a:tc>
                  <a:txBody>
                    <a:bodyPr/>
                    <a:lstStyle/>
                    <a:p>
                      <a:pPr marL="31750">
                        <a:lnSpc>
                          <a:spcPts val="17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7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0190">
                        <a:lnSpc>
                          <a:spcPts val="180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96545">
                        <a:lnSpc>
                          <a:spcPts val="1814"/>
                        </a:lnSpc>
                        <a:spcBef>
                          <a:spcPts val="3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0190">
                        <a:lnSpc>
                          <a:spcPts val="177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54500.22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96545">
                        <a:lnSpc>
                          <a:spcPts val="18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51675.31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51675.31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0190">
                        <a:lnSpc>
                          <a:spcPts val="177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36000.07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96545">
                        <a:lnSpc>
                          <a:spcPts val="18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46450.23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46450.23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0190">
                        <a:lnSpc>
                          <a:spcPts val="177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40200.43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96545">
                        <a:lnSpc>
                          <a:spcPts val="18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43566.91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44887.78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91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0190">
                        <a:lnSpc>
                          <a:spcPts val="177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96545">
                        <a:lnSpc>
                          <a:spcPts val="1814"/>
                        </a:lnSpc>
                        <a:spcBef>
                          <a:spcPts val="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36333.67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42470.32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42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714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2000-10-03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0190">
                        <a:lnSpc>
                          <a:spcPts val="178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96545">
                        <a:lnSpc>
                          <a:spcPts val="18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45788.98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46108.60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0190">
                        <a:lnSpc>
                          <a:spcPts val="177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54553.10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96545">
                        <a:lnSpc>
                          <a:spcPts val="18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50551.20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47314.96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52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0190">
                        <a:lnSpc>
                          <a:spcPts val="177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96545">
                        <a:lnSpc>
                          <a:spcPts val="18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53580.66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46636.70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7411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0190">
                        <a:lnSpc>
                          <a:spcPts val="177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48000.00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96545">
                        <a:lnSpc>
                          <a:spcPts val="184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48147.33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46788.18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848739" y="3206089"/>
            <a:ext cx="7066915" cy="2743200"/>
          </a:xfrm>
          <a:custGeom>
            <a:avLst/>
            <a:gdLst/>
            <a:ahLst/>
            <a:cxnLst/>
            <a:rect l="l" t="t" r="r" b="b"/>
            <a:pathLst>
              <a:path w="7066915" h="2743200">
                <a:moveTo>
                  <a:pt x="0" y="2743200"/>
                </a:moveTo>
                <a:lnTo>
                  <a:pt x="7066661" y="2743200"/>
                </a:lnTo>
                <a:lnTo>
                  <a:pt x="7066661" y="0"/>
                </a:lnTo>
                <a:lnTo>
                  <a:pt x="0" y="0"/>
                </a:lnTo>
                <a:lnTo>
                  <a:pt x="0" y="27432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7217" y="42113"/>
            <a:ext cx="8049259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Moving </a:t>
            </a:r>
            <a:r>
              <a:rPr dirty="0" spc="-35"/>
              <a:t>Average </a:t>
            </a:r>
            <a:r>
              <a:rPr dirty="0" spc="-5"/>
              <a:t>every </a:t>
            </a:r>
            <a:r>
              <a:rPr dirty="0"/>
              <a:t>3-rows </a:t>
            </a:r>
            <a:r>
              <a:rPr dirty="0" spc="-5"/>
              <a:t>Vs a </a:t>
            </a:r>
            <a:r>
              <a:rPr dirty="0"/>
              <a:t>Continuous</a:t>
            </a:r>
            <a:r>
              <a:rPr dirty="0" spc="-380"/>
              <a:t> </a:t>
            </a:r>
            <a:r>
              <a:rPr dirty="0" spc="-35"/>
              <a:t>Average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6187" y="3897629"/>
            <a:ext cx="1651000" cy="9906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algn="ctr" marL="99060" marR="97155">
              <a:lnSpc>
                <a:spcPct val="100000"/>
              </a:lnSpc>
              <a:spcBef>
                <a:spcPts val="305"/>
              </a:spcBef>
            </a:pPr>
            <a:r>
              <a:rPr dirty="0" sz="1800" spc="-5">
                <a:latin typeface="Times New Roman"/>
                <a:cs typeface="Times New Roman"/>
              </a:rPr>
              <a:t>Not </a:t>
            </a:r>
            <a:r>
              <a:rPr dirty="0" sz="1800">
                <a:latin typeface="Times New Roman"/>
                <a:cs typeface="Times New Roman"/>
              </a:rPr>
              <a:t>all </a:t>
            </a:r>
            <a:r>
              <a:rPr dirty="0" sz="1800" spc="-5">
                <a:latin typeface="Times New Roman"/>
                <a:cs typeface="Times New Roman"/>
              </a:rPr>
              <a:t>rows  </a:t>
            </a:r>
            <a:r>
              <a:rPr dirty="0" sz="1800">
                <a:latin typeface="Times New Roman"/>
                <a:cs typeface="Times New Roman"/>
              </a:rPr>
              <a:t>are displayed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 this </a:t>
            </a:r>
            <a:r>
              <a:rPr dirty="0" sz="1800" spc="-5">
                <a:latin typeface="Times New Roman"/>
                <a:cs typeface="Times New Roman"/>
              </a:rPr>
              <a:t>answer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09676"/>
            <a:ext cx="8959215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75080" algn="l"/>
              </a:tabLst>
            </a:pPr>
            <a:r>
              <a:rPr dirty="0" sz="2400" spc="-5">
                <a:latin typeface="Times New Roman"/>
                <a:cs typeface="Times New Roman"/>
              </a:rPr>
              <a:t>SELECT	</a:t>
            </a:r>
            <a:r>
              <a:rPr dirty="0" sz="2400">
                <a:latin typeface="Times New Roman"/>
                <a:cs typeface="Times New Roman"/>
              </a:rPr>
              <a:t>Product_ID </a:t>
            </a:r>
            <a:r>
              <a:rPr dirty="0" sz="2400" spc="-5">
                <a:latin typeface="Times New Roman"/>
                <a:cs typeface="Times New Roman"/>
              </a:rPr>
              <a:t>, </a:t>
            </a:r>
            <a:r>
              <a:rPr dirty="0" sz="2400">
                <a:latin typeface="Times New Roman"/>
                <a:cs typeface="Times New Roman"/>
              </a:rPr>
              <a:t>Sale_Date,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Daily_Sales,</a:t>
            </a:r>
            <a:endParaRPr sz="2400">
              <a:latin typeface="Times New Roman"/>
              <a:cs typeface="Times New Roman"/>
            </a:endParaRPr>
          </a:p>
          <a:p>
            <a:pPr marL="1139190">
              <a:lnSpc>
                <a:spcPct val="100000"/>
              </a:lnSpc>
            </a:pPr>
            <a:r>
              <a:rPr dirty="0" sz="2400" spc="-20">
                <a:latin typeface="Times New Roman"/>
                <a:cs typeface="Times New Roman"/>
              </a:rPr>
              <a:t>AVG(Daily_Sales) </a:t>
            </a:r>
            <a:r>
              <a:rPr dirty="0" sz="2400" spc="-5">
                <a:latin typeface="Times New Roman"/>
                <a:cs typeface="Times New Roman"/>
              </a:rPr>
              <a:t>OVER (ORDER </a:t>
            </a:r>
            <a:r>
              <a:rPr dirty="0" sz="2400">
                <a:latin typeface="Times New Roman"/>
                <a:cs typeface="Times New Roman"/>
              </a:rPr>
              <a:t>BY Product_ID,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Sale_Date</a:t>
            </a:r>
            <a:endParaRPr sz="2400">
              <a:latin typeface="Times New Roman"/>
              <a:cs typeface="Times New Roman"/>
            </a:endParaRPr>
          </a:p>
          <a:p>
            <a:pPr marL="1139190" marR="352425" indent="3598545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ROWS </a:t>
            </a:r>
            <a:r>
              <a:rPr dirty="0" sz="2400">
                <a:latin typeface="Times New Roman"/>
                <a:cs typeface="Times New Roman"/>
              </a:rPr>
              <a:t>2 Preceding) </a:t>
            </a: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-310">
                <a:latin typeface="Times New Roman"/>
                <a:cs typeface="Times New Roman"/>
              </a:rPr>
              <a:t> </a:t>
            </a:r>
            <a:r>
              <a:rPr dirty="0" sz="2400" spc="-70">
                <a:latin typeface="Times New Roman"/>
                <a:cs typeface="Times New Roman"/>
              </a:rPr>
              <a:t>AVG3,  </a:t>
            </a:r>
            <a:r>
              <a:rPr dirty="0" sz="2400" spc="-25">
                <a:latin typeface="Times New Roman"/>
                <a:cs typeface="Times New Roman"/>
              </a:rPr>
              <a:t>AVG(Daily_Sales) </a:t>
            </a:r>
            <a:r>
              <a:rPr dirty="0" sz="2400" spc="-5">
                <a:latin typeface="Times New Roman"/>
                <a:cs typeface="Times New Roman"/>
              </a:rPr>
              <a:t>OVER </a:t>
            </a:r>
            <a:r>
              <a:rPr dirty="0" sz="2400" spc="-40">
                <a:latin typeface="Times New Roman"/>
                <a:cs typeface="Times New Roman"/>
              </a:rPr>
              <a:t>(</a:t>
            </a:r>
            <a:r>
              <a:rPr dirty="0" sz="2400" spc="-40">
                <a:solidFill>
                  <a:srgbClr val="0000FF"/>
                </a:solidFill>
                <a:latin typeface="Times New Roman"/>
                <a:cs typeface="Times New Roman"/>
              </a:rPr>
              <a:t>PARTITION 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BY</a:t>
            </a:r>
            <a:r>
              <a:rPr dirty="0" sz="2400" spc="1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Product_ID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2172970"/>
            <a:ext cx="7382509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55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ORDER BY </a:t>
            </a:r>
            <a:r>
              <a:rPr dirty="0" sz="2400">
                <a:latin typeface="Times New Roman"/>
                <a:cs typeface="Times New Roman"/>
              </a:rPr>
              <a:t>Product_ID,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Sale_Date</a:t>
            </a:r>
            <a:endParaRPr sz="240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ROWS UNBOUNDED </a:t>
            </a:r>
            <a:r>
              <a:rPr dirty="0" sz="2400" spc="-5">
                <a:latin typeface="Times New Roman"/>
                <a:cs typeface="Times New Roman"/>
              </a:rPr>
              <a:t>Preceding) AS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Continuous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030605" algn="l"/>
              </a:tabLst>
            </a:pPr>
            <a:r>
              <a:rPr dirty="0" sz="2400" spc="-5">
                <a:latin typeface="Times New Roman"/>
                <a:cs typeface="Times New Roman"/>
              </a:rPr>
              <a:t>FROM	</a:t>
            </a:r>
            <a:r>
              <a:rPr dirty="0" sz="2400" spc="-15">
                <a:latin typeface="Times New Roman"/>
                <a:cs typeface="Times New Roman"/>
              </a:rPr>
              <a:t>Sales_Table;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90712" y="3581400"/>
          <a:ext cx="7038975" cy="2695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4940"/>
                <a:gridCol w="1421765"/>
                <a:gridCol w="1370330"/>
                <a:gridCol w="1500505"/>
                <a:gridCol w="1293495"/>
              </a:tblGrid>
              <a:tr h="373896">
                <a:tc gridSpan="5"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305"/>
                        </a:spcBef>
                        <a:tabLst>
                          <a:tab pos="1463040" algn="l"/>
                          <a:tab pos="2573655" algn="l"/>
                          <a:tab pos="2747010" algn="l"/>
                          <a:tab pos="4364355" algn="l"/>
                          <a:tab pos="4696460" algn="l"/>
                          <a:tab pos="5848350" algn="l"/>
                        </a:tabLst>
                      </a:pPr>
                      <a:r>
                        <a:rPr dirty="0" u="sng" sz="1800" spc="-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Product_ID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Sale_Date	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Daily_Sales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dirty="0" u="sng" sz="1800" spc="-6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AVG3</a:t>
                      </a:r>
                      <a:r>
                        <a:rPr dirty="0" sz="1800" spc="-65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Continuous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4283">
                <a:tc>
                  <a:txBody>
                    <a:bodyPr/>
                    <a:lstStyle/>
                    <a:p>
                      <a:pPr algn="r" marR="2501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457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/>
                </a:tc>
                <a:tc>
                  <a:txBody>
                    <a:bodyPr/>
                    <a:lstStyle/>
                    <a:p>
                      <a:pPr algn="r" marR="334645">
                        <a:lnSpc>
                          <a:spcPts val="1814"/>
                        </a:lnSpc>
                        <a:spcBef>
                          <a:spcPts val="47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algn="r" marR="1797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r" marR="250190">
                        <a:lnSpc>
                          <a:spcPts val="1714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4572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ts val="177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54500.22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34645">
                        <a:lnSpc>
                          <a:spcPts val="18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51675.31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9705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51675.31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algn="r" marR="250190">
                        <a:lnSpc>
                          <a:spcPts val="1714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4572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ts val="177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36000.07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34645">
                        <a:lnSpc>
                          <a:spcPts val="18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46450.23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9705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46450.23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algn="r" marR="250190">
                        <a:lnSpc>
                          <a:spcPts val="1714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4572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ts val="177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40200.43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34645">
                        <a:lnSpc>
                          <a:spcPts val="18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43566.91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9705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44887.78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4118">
                <a:tc>
                  <a:txBody>
                    <a:bodyPr/>
                    <a:lstStyle/>
                    <a:p>
                      <a:pPr algn="r" marR="250190">
                        <a:lnSpc>
                          <a:spcPts val="1714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4572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ts val="177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34645">
                        <a:lnSpc>
                          <a:spcPts val="1814"/>
                        </a:lnSpc>
                        <a:spcBef>
                          <a:spcPts val="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36333.67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179705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42470.32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930">
                <a:tc>
                  <a:txBody>
                    <a:bodyPr/>
                    <a:lstStyle/>
                    <a:p>
                      <a:pPr algn="r" marR="25019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45720">
                        <a:lnSpc>
                          <a:spcPts val="1714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2000-10-03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ts val="177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34645">
                        <a:lnSpc>
                          <a:spcPts val="18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45788.98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9705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46108.60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14">
                <a:tc>
                  <a:txBody>
                    <a:bodyPr/>
                    <a:lstStyle/>
                    <a:p>
                      <a:pPr algn="r" marR="250190">
                        <a:lnSpc>
                          <a:spcPts val="1714"/>
                        </a:lnSpc>
                      </a:pPr>
                      <a:r>
                        <a:rPr dirty="0" sz="1600" spc="5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4572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ts val="177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54553.10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34645">
                        <a:lnSpc>
                          <a:spcPts val="18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50551.20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9705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47314.96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algn="r" marR="250190">
                        <a:lnSpc>
                          <a:spcPts val="1714"/>
                        </a:lnSpc>
                      </a:pPr>
                      <a:r>
                        <a:rPr dirty="0" sz="1600" spc="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4572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ts val="1775"/>
                        </a:lnSpc>
                      </a:pPr>
                      <a:r>
                        <a:rPr dirty="0" sz="1600" spc="-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34645">
                        <a:lnSpc>
                          <a:spcPts val="18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53580.66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9705">
                        <a:lnSpc>
                          <a:spcPts val="1714"/>
                        </a:lnSpc>
                      </a:pPr>
                      <a:r>
                        <a:rPr dirty="0" sz="16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81596">
                <a:tc>
                  <a:txBody>
                    <a:bodyPr/>
                    <a:lstStyle/>
                    <a:p>
                      <a:pPr algn="r" marR="250190">
                        <a:lnSpc>
                          <a:spcPts val="1714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572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ts val="177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48000.00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3464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48147.33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9705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44944.44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8739" y="6485026"/>
            <a:ext cx="61182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Use a </a:t>
            </a:r>
            <a:r>
              <a:rPr dirty="0" sz="2000" spc="-35">
                <a:solidFill>
                  <a:srgbClr val="FF0000"/>
                </a:solidFill>
                <a:latin typeface="Times New Roman"/>
                <a:cs typeface="Times New Roman"/>
              </a:rPr>
              <a:t>PARTITION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BY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Statement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to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Reset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ANSI</a:t>
            </a:r>
            <a:r>
              <a:rPr dirty="0" sz="2000" spc="-20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40">
                <a:solidFill>
                  <a:srgbClr val="0000FF"/>
                </a:solidFill>
                <a:latin typeface="Times New Roman"/>
                <a:cs typeface="Times New Roman"/>
              </a:rPr>
              <a:t>OLAP.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05725" y="2389378"/>
            <a:ext cx="1313815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ANSI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RESET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much </a:t>
            </a:r>
            <a:r>
              <a:rPr dirty="0" sz="1800">
                <a:latin typeface="Times New Roman"/>
                <a:cs typeface="Times New Roman"/>
              </a:rPr>
              <a:t>Like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GROUP</a:t>
            </a:r>
            <a:r>
              <a:rPr dirty="0" sz="1800" spc="-1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BY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714491" y="2176779"/>
            <a:ext cx="3444240" cy="1124585"/>
            <a:chOff x="5714491" y="2176779"/>
            <a:chExt cx="3444240" cy="1124585"/>
          </a:xfrm>
        </p:grpSpPr>
        <p:sp>
          <p:nvSpPr>
            <p:cNvPr id="8" name="object 8"/>
            <p:cNvSpPr/>
            <p:nvPr/>
          </p:nvSpPr>
          <p:spPr>
            <a:xfrm>
              <a:off x="7625587" y="2363558"/>
              <a:ext cx="1518920" cy="923925"/>
            </a:xfrm>
            <a:custGeom>
              <a:avLst/>
              <a:gdLst/>
              <a:ahLst/>
              <a:cxnLst/>
              <a:rect l="l" t="t" r="r" b="b"/>
              <a:pathLst>
                <a:path w="1518920" h="923925">
                  <a:moveTo>
                    <a:pt x="0" y="923328"/>
                  </a:moveTo>
                  <a:lnTo>
                    <a:pt x="1518411" y="923328"/>
                  </a:lnTo>
                  <a:lnTo>
                    <a:pt x="1518411" y="0"/>
                  </a:lnTo>
                  <a:lnTo>
                    <a:pt x="0" y="0"/>
                  </a:lnTo>
                  <a:lnTo>
                    <a:pt x="0" y="923328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727191" y="2189479"/>
              <a:ext cx="1911350" cy="490855"/>
            </a:xfrm>
            <a:custGeom>
              <a:avLst/>
              <a:gdLst/>
              <a:ahLst/>
              <a:cxnLst/>
              <a:rect l="l" t="t" r="r" b="b"/>
              <a:pathLst>
                <a:path w="1911350" h="490855">
                  <a:moveTo>
                    <a:pt x="67183" y="0"/>
                  </a:moveTo>
                  <a:lnTo>
                    <a:pt x="0" y="42925"/>
                  </a:lnTo>
                  <a:lnTo>
                    <a:pt x="42799" y="109982"/>
                  </a:lnTo>
                  <a:lnTo>
                    <a:pt x="48895" y="82550"/>
                  </a:lnTo>
                  <a:lnTo>
                    <a:pt x="1899158" y="490347"/>
                  </a:lnTo>
                  <a:lnTo>
                    <a:pt x="1911223" y="435356"/>
                  </a:lnTo>
                  <a:lnTo>
                    <a:pt x="61087" y="27432"/>
                  </a:lnTo>
                  <a:lnTo>
                    <a:pt x="6718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727191" y="2189479"/>
              <a:ext cx="1911350" cy="490855"/>
            </a:xfrm>
            <a:custGeom>
              <a:avLst/>
              <a:gdLst/>
              <a:ahLst/>
              <a:cxnLst/>
              <a:rect l="l" t="t" r="r" b="b"/>
              <a:pathLst>
                <a:path w="1911350" h="490855">
                  <a:moveTo>
                    <a:pt x="0" y="42925"/>
                  </a:moveTo>
                  <a:lnTo>
                    <a:pt x="67183" y="0"/>
                  </a:lnTo>
                  <a:lnTo>
                    <a:pt x="61087" y="27432"/>
                  </a:lnTo>
                  <a:lnTo>
                    <a:pt x="1911223" y="435356"/>
                  </a:lnTo>
                  <a:lnTo>
                    <a:pt x="1899158" y="490347"/>
                  </a:lnTo>
                  <a:lnTo>
                    <a:pt x="48895" y="82550"/>
                  </a:lnTo>
                  <a:lnTo>
                    <a:pt x="42799" y="109982"/>
                  </a:lnTo>
                  <a:lnTo>
                    <a:pt x="0" y="42925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018157" y="42113"/>
            <a:ext cx="51066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Partition By Resets an ANSI</a:t>
            </a:r>
            <a:r>
              <a:rPr dirty="0" spc="-160"/>
              <a:t> </a:t>
            </a:r>
            <a:r>
              <a:rPr dirty="0" spc="-10"/>
              <a:t>OLAP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52400" y="4495800"/>
            <a:ext cx="1651000" cy="9906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algn="ctr" marL="99060" marR="97790">
              <a:lnSpc>
                <a:spcPct val="100000"/>
              </a:lnSpc>
              <a:spcBef>
                <a:spcPts val="305"/>
              </a:spcBef>
            </a:pPr>
            <a:r>
              <a:rPr dirty="0" sz="1800" spc="-5">
                <a:latin typeface="Times New Roman"/>
                <a:cs typeface="Times New Roman"/>
              </a:rPr>
              <a:t>Not </a:t>
            </a:r>
            <a:r>
              <a:rPr dirty="0" sz="1800">
                <a:latin typeface="Times New Roman"/>
                <a:cs typeface="Times New Roman"/>
              </a:rPr>
              <a:t>all </a:t>
            </a:r>
            <a:r>
              <a:rPr dirty="0" sz="1800" spc="-5">
                <a:latin typeface="Times New Roman"/>
                <a:cs typeface="Times New Roman"/>
              </a:rPr>
              <a:t>rows 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displayed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this </a:t>
            </a:r>
            <a:r>
              <a:rPr dirty="0" sz="1800" spc="-5">
                <a:latin typeface="Times New Roman"/>
                <a:cs typeface="Times New Roman"/>
              </a:rPr>
              <a:t>answer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55701"/>
            <a:ext cx="797687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75715" algn="l"/>
              </a:tabLst>
            </a:pPr>
            <a:r>
              <a:rPr dirty="0" sz="2400" spc="-5">
                <a:latin typeface="Times New Roman"/>
                <a:cs typeface="Times New Roman"/>
              </a:rPr>
              <a:t>SELECT	</a:t>
            </a:r>
            <a:r>
              <a:rPr dirty="0" sz="2400">
                <a:latin typeface="Times New Roman"/>
                <a:cs typeface="Times New Roman"/>
              </a:rPr>
              <a:t>Product_ID , Sale_Date,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Daily_Sales,</a:t>
            </a:r>
            <a:endParaRPr sz="2400">
              <a:latin typeface="Times New Roman"/>
              <a:cs typeface="Times New Roman"/>
            </a:endParaRPr>
          </a:p>
          <a:p>
            <a:pPr marL="1993900" marR="5080" indent="-1372235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MDIFF(Daily_Sales, 4, Product_ID, Sale_Date) </a:t>
            </a: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“MDiff”  </a:t>
            </a:r>
            <a:r>
              <a:rPr dirty="0" sz="2400" spc="-5">
                <a:latin typeface="Times New Roman"/>
                <a:cs typeface="Times New Roman"/>
              </a:rPr>
              <a:t>FROM </a:t>
            </a:r>
            <a:r>
              <a:rPr dirty="0" sz="2400" spc="-15">
                <a:latin typeface="Times New Roman"/>
                <a:cs typeface="Times New Roman"/>
              </a:rPr>
              <a:t>Sales_Table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22575" y="2006930"/>
            <a:ext cx="474599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07465" algn="l"/>
                <a:tab pos="2418080" algn="l"/>
                <a:tab pos="2591435" algn="l"/>
                <a:tab pos="4153535" algn="l"/>
              </a:tabLst>
            </a:pPr>
            <a:r>
              <a:rPr dirty="0" u="sng" sz="18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roduct_ID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u="sng" sz="18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sng" sz="18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e_Date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Dail</a:t>
            </a:r>
            <a:r>
              <a:rPr dirty="0" u="sng" sz="1800" spc="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_</a:t>
            </a:r>
            <a:r>
              <a:rPr dirty="0" u="sng" sz="18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sng" sz="18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dirty="0" u="sng" sz="18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u="sng" sz="18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</a:t>
            </a:r>
            <a:r>
              <a:rPr dirty="0" u="sng" sz="1800" spc="-4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39" y="6168948"/>
            <a:ext cx="843915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This is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Moving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Difference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(MDIFF). What this does is </a:t>
            </a: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calculate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dirty="0" sz="2000" spc="-17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difference 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between the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current row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and only the </a:t>
            </a:r>
            <a:r>
              <a:rPr dirty="0" sz="2000" spc="1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dirty="0" baseline="25641" sz="1950" spc="15">
                <a:solidFill>
                  <a:srgbClr val="0000FF"/>
                </a:solidFill>
                <a:latin typeface="Times New Roman"/>
                <a:cs typeface="Times New Roman"/>
              </a:rPr>
              <a:t>th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row</a:t>
            </a:r>
            <a:r>
              <a:rPr dirty="0" sz="2000" spc="-32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preceding.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477133" y="2495776"/>
          <a:ext cx="4129404" cy="3400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5480"/>
                <a:gridCol w="1350009"/>
                <a:gridCol w="1093470"/>
                <a:gridCol w="1018540"/>
              </a:tblGrid>
              <a:tr h="236629">
                <a:tc>
                  <a:txBody>
                    <a:bodyPr/>
                    <a:lstStyle/>
                    <a:p>
                      <a:pPr marL="31750">
                        <a:lnSpc>
                          <a:spcPts val="176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6370">
                        <a:lnSpc>
                          <a:spcPts val="1764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8590">
                        <a:lnSpc>
                          <a:spcPts val="17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5400">
                        <a:lnSpc>
                          <a:spcPts val="176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?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637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859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54500.22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540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?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637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859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36000.07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540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?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637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859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40200.43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540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?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9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637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859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16049.90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97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637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859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9799.78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637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859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54553.10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18553.03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637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859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1688.45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637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859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48000.00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15199.50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637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859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49850.03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14449.97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4063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637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859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54850.29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297.19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46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637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859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36021.93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5866.95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14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637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859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43200.18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4799.82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36591">
                <a:tc>
                  <a:txBody>
                    <a:bodyPr/>
                    <a:lstStyle/>
                    <a:p>
                      <a:pPr marL="31750">
                        <a:lnSpc>
                          <a:spcPts val="176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6370">
                        <a:lnSpc>
                          <a:spcPts val="1764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8590">
                        <a:lnSpc>
                          <a:spcPts val="176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64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17049.53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667000" y="1905000"/>
            <a:ext cx="5257800" cy="4114800"/>
          </a:xfrm>
          <a:custGeom>
            <a:avLst/>
            <a:gdLst/>
            <a:ahLst/>
            <a:cxnLst/>
            <a:rect l="l" t="t" r="r" b="b"/>
            <a:pathLst>
              <a:path w="5257800" h="4114800">
                <a:moveTo>
                  <a:pt x="0" y="4114800"/>
                </a:moveTo>
                <a:lnTo>
                  <a:pt x="5257800" y="4114800"/>
                </a:lnTo>
                <a:lnTo>
                  <a:pt x="5257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33400" y="1828800"/>
            <a:ext cx="1295400" cy="685800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91440" marR="222885" indent="114300">
              <a:lnSpc>
                <a:spcPct val="100000"/>
              </a:lnSpc>
              <a:spcBef>
                <a:spcPts val="300"/>
              </a:spcBef>
            </a:pPr>
            <a:r>
              <a:rPr dirty="0" sz="1800">
                <a:latin typeface="Times New Roman"/>
                <a:cs typeface="Times New Roman"/>
              </a:rPr>
              <a:t>Moving  </a:t>
            </a:r>
            <a:r>
              <a:rPr dirty="0" sz="1800">
                <a:latin typeface="Times New Roman"/>
                <a:cs typeface="Times New Roman"/>
              </a:rPr>
              <a:t>Di</a:t>
            </a:r>
            <a:r>
              <a:rPr dirty="0" sz="1800" spc="-40">
                <a:latin typeface="Times New Roman"/>
                <a:cs typeface="Times New Roman"/>
              </a:rPr>
              <a:t>f</a:t>
            </a:r>
            <a:r>
              <a:rPr dirty="0" sz="1800">
                <a:latin typeface="Times New Roman"/>
                <a:cs typeface="Times New Roman"/>
              </a:rPr>
              <a:t>ference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77900" y="1358900"/>
            <a:ext cx="406400" cy="482600"/>
            <a:chOff x="977900" y="1358900"/>
            <a:chExt cx="406400" cy="482600"/>
          </a:xfrm>
        </p:grpSpPr>
        <p:sp>
          <p:nvSpPr>
            <p:cNvPr id="9" name="object 9"/>
            <p:cNvSpPr/>
            <p:nvPr/>
          </p:nvSpPr>
          <p:spPr>
            <a:xfrm>
              <a:off x="990600" y="13716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0"/>
                  </a:moveTo>
                  <a:lnTo>
                    <a:pt x="0" y="190500"/>
                  </a:lnTo>
                  <a:lnTo>
                    <a:pt x="95250" y="190500"/>
                  </a:lnTo>
                  <a:lnTo>
                    <a:pt x="95250" y="457200"/>
                  </a:lnTo>
                  <a:lnTo>
                    <a:pt x="285750" y="457200"/>
                  </a:lnTo>
                  <a:lnTo>
                    <a:pt x="285750" y="190500"/>
                  </a:lnTo>
                  <a:lnTo>
                    <a:pt x="381000" y="19050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90600" y="13716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0" y="190500"/>
                  </a:moveTo>
                  <a:lnTo>
                    <a:pt x="190500" y="0"/>
                  </a:lnTo>
                  <a:lnTo>
                    <a:pt x="381000" y="190500"/>
                  </a:lnTo>
                  <a:lnTo>
                    <a:pt x="285750" y="190500"/>
                  </a:lnTo>
                  <a:lnTo>
                    <a:pt x="285750" y="457200"/>
                  </a:lnTo>
                  <a:lnTo>
                    <a:pt x="95250" y="457200"/>
                  </a:lnTo>
                  <a:lnTo>
                    <a:pt x="95250" y="190500"/>
                  </a:lnTo>
                  <a:lnTo>
                    <a:pt x="0" y="1905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67508" y="42113"/>
            <a:ext cx="48044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The Moving </a:t>
            </a:r>
            <a:r>
              <a:rPr dirty="0" spc="-10"/>
              <a:t>Difference</a:t>
            </a:r>
            <a:r>
              <a:rPr dirty="0" spc="-5"/>
              <a:t> (MDIFF)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62000" y="3581400"/>
            <a:ext cx="1651000" cy="9906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algn="ctr" marL="99060" marR="97155">
              <a:lnSpc>
                <a:spcPct val="100000"/>
              </a:lnSpc>
              <a:spcBef>
                <a:spcPts val="305"/>
              </a:spcBef>
            </a:pPr>
            <a:r>
              <a:rPr dirty="0" sz="1800" spc="-5">
                <a:latin typeface="Times New Roman"/>
                <a:cs typeface="Times New Roman"/>
              </a:rPr>
              <a:t>Not </a:t>
            </a:r>
            <a:r>
              <a:rPr dirty="0" sz="1800">
                <a:latin typeface="Times New Roman"/>
                <a:cs typeface="Times New Roman"/>
              </a:rPr>
              <a:t>all </a:t>
            </a:r>
            <a:r>
              <a:rPr dirty="0" sz="1800" spc="-5">
                <a:latin typeface="Times New Roman"/>
                <a:cs typeface="Times New Roman"/>
              </a:rPr>
              <a:t>rows  </a:t>
            </a:r>
            <a:r>
              <a:rPr dirty="0" sz="1800">
                <a:latin typeface="Times New Roman"/>
                <a:cs typeface="Times New Roman"/>
              </a:rPr>
              <a:t>are displayed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 this </a:t>
            </a:r>
            <a:r>
              <a:rPr dirty="0" sz="1800" spc="-5">
                <a:latin typeface="Times New Roman"/>
                <a:cs typeface="Times New Roman"/>
              </a:rPr>
              <a:t>answer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6178702"/>
            <a:ext cx="879919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How 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much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more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did we 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make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for Product_ID 1000 on 2000-10-03 versus</a:t>
            </a:r>
            <a:r>
              <a:rPr dirty="0" sz="2000" spc="-9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Product_ID 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1000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which was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4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rows earlier on</a:t>
            </a:r>
            <a:r>
              <a:rPr dirty="0" sz="2000" spc="-1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2000-09-29?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71242" y="23317"/>
            <a:ext cx="51593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Moving </a:t>
            </a:r>
            <a:r>
              <a:rPr dirty="0" spc="-10"/>
              <a:t>Difference </a:t>
            </a:r>
            <a:r>
              <a:rPr dirty="0"/>
              <a:t>(MDIFF)</a:t>
            </a:r>
            <a:r>
              <a:rPr dirty="0" spc="-75"/>
              <a:t> </a:t>
            </a:r>
            <a:r>
              <a:rPr dirty="0" spc="-30"/>
              <a:t>Visual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555701"/>
            <a:ext cx="8510270" cy="1751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75715" algn="l"/>
              </a:tabLst>
            </a:pPr>
            <a:r>
              <a:rPr dirty="0" sz="2400" spc="-5">
                <a:latin typeface="Times New Roman"/>
                <a:cs typeface="Times New Roman"/>
              </a:rPr>
              <a:t>SELECT	</a:t>
            </a:r>
            <a:r>
              <a:rPr dirty="0" sz="2400">
                <a:latin typeface="Times New Roman"/>
                <a:cs typeface="Times New Roman"/>
              </a:rPr>
              <a:t>Product_ID , Sale_Date,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Daily_Sales,</a:t>
            </a:r>
            <a:endParaRPr sz="2400">
              <a:latin typeface="Times New Roman"/>
              <a:cs typeface="Times New Roman"/>
            </a:endParaRPr>
          </a:p>
          <a:p>
            <a:pPr marL="12700" marR="5080" indent="11430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MDIFF(Daily_Sales,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dirty="0" sz="2400">
                <a:latin typeface="Times New Roman"/>
                <a:cs typeface="Times New Roman"/>
              </a:rPr>
              <a:t>, Product_ID, Sale_Date) </a:t>
            </a: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“MDiff”  </a:t>
            </a:r>
            <a:r>
              <a:rPr dirty="0" sz="2400" spc="-5">
                <a:latin typeface="Times New Roman"/>
                <a:cs typeface="Times New Roman"/>
              </a:rPr>
              <a:t>FROM </a:t>
            </a:r>
            <a:r>
              <a:rPr dirty="0" sz="2400" spc="-15">
                <a:latin typeface="Times New Roman"/>
                <a:cs typeface="Times New Roman"/>
              </a:rPr>
              <a:t>Sales_Table </a:t>
            </a:r>
            <a:r>
              <a:rPr dirty="0" sz="240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Times New Roman"/>
              <a:cs typeface="Times New Roman"/>
            </a:endParaRPr>
          </a:p>
          <a:p>
            <a:pPr marL="2832735">
              <a:lnSpc>
                <a:spcPct val="100000"/>
              </a:lnSpc>
              <a:spcBef>
                <a:spcPts val="5"/>
              </a:spcBef>
              <a:tabLst>
                <a:tab pos="4184015" algn="l"/>
                <a:tab pos="5354955" algn="l"/>
                <a:tab pos="6859270" algn="l"/>
              </a:tabLst>
            </a:pP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Product_ID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Sale_Date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Daily_Sales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u="sng" sz="18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MDiff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523107" y="2453739"/>
          <a:ext cx="2985135" cy="348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5480"/>
                <a:gridCol w="1350645"/>
                <a:gridCol w="969010"/>
              </a:tblGrid>
              <a:tr h="236629">
                <a:tc>
                  <a:txBody>
                    <a:bodyPr/>
                    <a:lstStyle/>
                    <a:p>
                      <a:pPr marL="31750">
                        <a:lnSpc>
                          <a:spcPts val="176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5735">
                        <a:lnSpc>
                          <a:spcPts val="1764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5735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54500.22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5735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36000.07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4021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5735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40200.43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75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5735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5735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5735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54553.10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5735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5735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48000.00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58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5735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49850.03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75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5735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54850.29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5735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36021.93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5735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43200.18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26579">
                <a:tc>
                  <a:txBody>
                    <a:bodyPr/>
                    <a:lstStyle/>
                    <a:p>
                      <a:pPr marL="31750">
                        <a:lnSpc>
                          <a:spcPts val="18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5735">
                        <a:lnSpc>
                          <a:spcPts val="1839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806945" y="2389758"/>
            <a:ext cx="855980" cy="3439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635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?</a:t>
            </a:r>
            <a:endParaRPr sz="1600">
              <a:latin typeface="Times New Roman"/>
              <a:cs typeface="Times New Roman"/>
            </a:endParaRPr>
          </a:p>
          <a:p>
            <a:pPr algn="r" marR="635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?</a:t>
            </a:r>
            <a:endParaRPr sz="1600">
              <a:latin typeface="Times New Roman"/>
              <a:cs typeface="Times New Roman"/>
            </a:endParaRPr>
          </a:p>
          <a:p>
            <a:pPr algn="r" marR="635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?</a:t>
            </a:r>
            <a:endParaRPr sz="1600">
              <a:latin typeface="Times New Roman"/>
              <a:cs typeface="Times New Roman"/>
            </a:endParaRPr>
          </a:p>
          <a:p>
            <a:pPr algn="r" marR="635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?</a:t>
            </a:r>
            <a:endParaRPr sz="1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600" spc="-10">
                <a:latin typeface="Times New Roman"/>
                <a:cs typeface="Times New Roman"/>
              </a:rPr>
              <a:t>-</a:t>
            </a:r>
            <a:r>
              <a:rPr dirty="0" sz="1600" spc="-5">
                <a:latin typeface="Times New Roman"/>
                <a:cs typeface="Times New Roman"/>
              </a:rPr>
              <a:t>16049.90</a:t>
            </a:r>
            <a:endParaRPr sz="1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600" spc="-5" b="1">
                <a:solidFill>
                  <a:srgbClr val="FF0000"/>
                </a:solidFill>
                <a:latin typeface="Times New Roman"/>
                <a:cs typeface="Times New Roman"/>
              </a:rPr>
              <a:t>9799.78</a:t>
            </a:r>
            <a:endParaRPr sz="1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18553.03</a:t>
            </a:r>
            <a:endParaRPr sz="1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1688.45</a:t>
            </a:r>
            <a:endParaRPr sz="1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15199.50</a:t>
            </a:r>
            <a:endParaRPr sz="1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600" spc="-10">
                <a:latin typeface="Times New Roman"/>
                <a:cs typeface="Times New Roman"/>
              </a:rPr>
              <a:t>-</a:t>
            </a:r>
            <a:r>
              <a:rPr dirty="0" sz="1600" spc="-5">
                <a:latin typeface="Times New Roman"/>
                <a:cs typeface="Times New Roman"/>
              </a:rPr>
              <a:t>14449.97</a:t>
            </a:r>
            <a:endParaRPr sz="1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297.19</a:t>
            </a:r>
            <a:endParaRPr sz="1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1600" spc="-10">
                <a:latin typeface="Times New Roman"/>
                <a:cs typeface="Times New Roman"/>
              </a:rPr>
              <a:t>-</a:t>
            </a:r>
            <a:r>
              <a:rPr dirty="0" sz="1600" spc="-5">
                <a:latin typeface="Times New Roman"/>
                <a:cs typeface="Times New Roman"/>
              </a:rPr>
              <a:t>5866.95</a:t>
            </a:r>
            <a:endParaRPr sz="1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600" spc="-10">
                <a:latin typeface="Times New Roman"/>
                <a:cs typeface="Times New Roman"/>
              </a:rPr>
              <a:t>-</a:t>
            </a:r>
            <a:r>
              <a:rPr dirty="0" sz="1600" spc="-5">
                <a:latin typeface="Times New Roman"/>
                <a:cs typeface="Times New Roman"/>
              </a:rPr>
              <a:t>4799.82</a:t>
            </a:r>
            <a:endParaRPr sz="1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600" spc="-10">
                <a:latin typeface="Times New Roman"/>
                <a:cs typeface="Times New Roman"/>
              </a:rPr>
              <a:t>-</a:t>
            </a:r>
            <a:r>
              <a:rPr dirty="0" sz="1600" spc="-5">
                <a:latin typeface="Times New Roman"/>
                <a:cs typeface="Times New Roman"/>
              </a:rPr>
              <a:t>17049.53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67000" y="1981200"/>
            <a:ext cx="5257800" cy="3962400"/>
          </a:xfrm>
          <a:custGeom>
            <a:avLst/>
            <a:gdLst/>
            <a:ahLst/>
            <a:cxnLst/>
            <a:rect l="l" t="t" r="r" b="b"/>
            <a:pathLst>
              <a:path w="5257800" h="3962400">
                <a:moveTo>
                  <a:pt x="0" y="3962400"/>
                </a:moveTo>
                <a:lnTo>
                  <a:pt x="5257800" y="3962400"/>
                </a:lnTo>
                <a:lnTo>
                  <a:pt x="5257800" y="0"/>
                </a:lnTo>
                <a:lnTo>
                  <a:pt x="0" y="0"/>
                </a:lnTo>
                <a:lnTo>
                  <a:pt x="0" y="39624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14400" y="3581400"/>
            <a:ext cx="1651000" cy="9906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algn="ctr" marL="99060" marR="97155">
              <a:lnSpc>
                <a:spcPct val="100000"/>
              </a:lnSpc>
              <a:spcBef>
                <a:spcPts val="305"/>
              </a:spcBef>
            </a:pPr>
            <a:r>
              <a:rPr dirty="0" sz="1800" spc="-5">
                <a:latin typeface="Times New Roman"/>
                <a:cs typeface="Times New Roman"/>
              </a:rPr>
              <a:t>Not </a:t>
            </a:r>
            <a:r>
              <a:rPr dirty="0" sz="1800">
                <a:latin typeface="Times New Roman"/>
                <a:cs typeface="Times New Roman"/>
              </a:rPr>
              <a:t>all </a:t>
            </a:r>
            <a:r>
              <a:rPr dirty="0" sz="1800" spc="-5">
                <a:latin typeface="Times New Roman"/>
                <a:cs typeface="Times New Roman"/>
              </a:rPr>
              <a:t>rows  </a:t>
            </a:r>
            <a:r>
              <a:rPr dirty="0" sz="1800">
                <a:latin typeface="Times New Roman"/>
                <a:cs typeface="Times New Roman"/>
              </a:rPr>
              <a:t>are displayed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 this </a:t>
            </a:r>
            <a:r>
              <a:rPr dirty="0" sz="1800" spc="-5">
                <a:latin typeface="Times New Roman"/>
                <a:cs typeface="Times New Roman"/>
              </a:rPr>
              <a:t>answer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601" y="23317"/>
            <a:ext cx="79971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How can Skewed Data cause </a:t>
            </a:r>
            <a:r>
              <a:rPr dirty="0" spc="-15"/>
              <a:t>me </a:t>
            </a:r>
            <a:r>
              <a:rPr dirty="0" spc="-5"/>
              <a:t>to run “Out of</a:t>
            </a:r>
            <a:r>
              <a:rPr dirty="0" spc="50"/>
              <a:t> </a:t>
            </a:r>
            <a:r>
              <a:rPr dirty="0" spc="-5"/>
              <a:t>Spool”?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54100" y="780033"/>
            <a:ext cx="711200" cy="787400"/>
            <a:chOff x="1054100" y="780033"/>
            <a:chExt cx="711200" cy="787400"/>
          </a:xfrm>
        </p:grpSpPr>
        <p:sp>
          <p:nvSpPr>
            <p:cNvPr id="4" name="object 4"/>
            <p:cNvSpPr/>
            <p:nvPr/>
          </p:nvSpPr>
          <p:spPr>
            <a:xfrm>
              <a:off x="1254125" y="1011935"/>
              <a:ext cx="84200" cy="1537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31900" y="929258"/>
              <a:ext cx="120650" cy="41275"/>
            </a:xfrm>
            <a:custGeom>
              <a:avLst/>
              <a:gdLst/>
              <a:ahLst/>
              <a:cxnLst/>
              <a:rect l="l" t="t" r="r" b="b"/>
              <a:pathLst>
                <a:path w="120650" h="41275">
                  <a:moveTo>
                    <a:pt x="59309" y="0"/>
                  </a:moveTo>
                  <a:lnTo>
                    <a:pt x="19037" y="14096"/>
                  </a:lnTo>
                  <a:lnTo>
                    <a:pt x="0" y="41275"/>
                  </a:lnTo>
                  <a:lnTo>
                    <a:pt x="14439" y="34416"/>
                  </a:lnTo>
                  <a:lnTo>
                    <a:pt x="20993" y="31750"/>
                  </a:lnTo>
                  <a:lnTo>
                    <a:pt x="64769" y="22098"/>
                  </a:lnTo>
                  <a:lnTo>
                    <a:pt x="74930" y="21970"/>
                  </a:lnTo>
                  <a:lnTo>
                    <a:pt x="80009" y="22225"/>
                  </a:lnTo>
                  <a:lnTo>
                    <a:pt x="120650" y="36194"/>
                  </a:lnTo>
                  <a:lnTo>
                    <a:pt x="119125" y="32512"/>
                  </a:lnTo>
                  <a:lnTo>
                    <a:pt x="82550" y="3682"/>
                  </a:lnTo>
                  <a:lnTo>
                    <a:pt x="68834" y="635"/>
                  </a:lnTo>
                  <a:lnTo>
                    <a:pt x="59309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73175" y="1026159"/>
              <a:ext cx="40005" cy="65405"/>
            </a:xfrm>
            <a:custGeom>
              <a:avLst/>
              <a:gdLst/>
              <a:ahLst/>
              <a:cxnLst/>
              <a:rect l="l" t="t" r="r" b="b"/>
              <a:pathLst>
                <a:path w="40005" h="65405">
                  <a:moveTo>
                    <a:pt x="19812" y="0"/>
                  </a:moveTo>
                  <a:lnTo>
                    <a:pt x="0" y="30734"/>
                  </a:lnTo>
                  <a:lnTo>
                    <a:pt x="0" y="34036"/>
                  </a:lnTo>
                  <a:lnTo>
                    <a:pt x="18796" y="65024"/>
                  </a:lnTo>
                  <a:lnTo>
                    <a:pt x="20828" y="65024"/>
                  </a:lnTo>
                  <a:lnTo>
                    <a:pt x="39750" y="32385"/>
                  </a:lnTo>
                  <a:lnTo>
                    <a:pt x="39624" y="30734"/>
                  </a:lnTo>
                  <a:lnTo>
                    <a:pt x="39624" y="28955"/>
                  </a:lnTo>
                  <a:lnTo>
                    <a:pt x="30861" y="5587"/>
                  </a:lnTo>
                  <a:lnTo>
                    <a:pt x="29337" y="3937"/>
                  </a:lnTo>
                  <a:lnTo>
                    <a:pt x="26669" y="1904"/>
                  </a:lnTo>
                  <a:lnTo>
                    <a:pt x="25781" y="1397"/>
                  </a:lnTo>
                  <a:lnTo>
                    <a:pt x="23875" y="635"/>
                  </a:lnTo>
                  <a:lnTo>
                    <a:pt x="21843" y="126"/>
                  </a:lnTo>
                  <a:lnTo>
                    <a:pt x="198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479550" y="1011935"/>
              <a:ext cx="85725" cy="1537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466850" y="929258"/>
              <a:ext cx="120650" cy="41275"/>
            </a:xfrm>
            <a:custGeom>
              <a:avLst/>
              <a:gdLst/>
              <a:ahLst/>
              <a:cxnLst/>
              <a:rect l="l" t="t" r="r" b="b"/>
              <a:pathLst>
                <a:path w="120650" h="41275">
                  <a:moveTo>
                    <a:pt x="61340" y="0"/>
                  </a:moveTo>
                  <a:lnTo>
                    <a:pt x="17906" y="13715"/>
                  </a:lnTo>
                  <a:lnTo>
                    <a:pt x="0" y="36194"/>
                  </a:lnTo>
                  <a:lnTo>
                    <a:pt x="4825" y="33146"/>
                  </a:lnTo>
                  <a:lnTo>
                    <a:pt x="9778" y="30479"/>
                  </a:lnTo>
                  <a:lnTo>
                    <a:pt x="45719" y="21970"/>
                  </a:lnTo>
                  <a:lnTo>
                    <a:pt x="55880" y="22098"/>
                  </a:lnTo>
                  <a:lnTo>
                    <a:pt x="99694" y="31750"/>
                  </a:lnTo>
                  <a:lnTo>
                    <a:pt x="120650" y="41275"/>
                  </a:lnTo>
                  <a:lnTo>
                    <a:pt x="118237" y="35687"/>
                  </a:lnTo>
                  <a:lnTo>
                    <a:pt x="89153" y="6223"/>
                  </a:lnTo>
                  <a:lnTo>
                    <a:pt x="66040" y="253"/>
                  </a:lnTo>
                  <a:lnTo>
                    <a:pt x="61340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03426" y="1026159"/>
              <a:ext cx="40005" cy="65405"/>
            </a:xfrm>
            <a:custGeom>
              <a:avLst/>
              <a:gdLst/>
              <a:ahLst/>
              <a:cxnLst/>
              <a:rect l="l" t="t" r="r" b="b"/>
              <a:pathLst>
                <a:path w="40005" h="65405">
                  <a:moveTo>
                    <a:pt x="19558" y="0"/>
                  </a:moveTo>
                  <a:lnTo>
                    <a:pt x="0" y="28955"/>
                  </a:lnTo>
                  <a:lnTo>
                    <a:pt x="0" y="35687"/>
                  </a:lnTo>
                  <a:lnTo>
                    <a:pt x="18542" y="65024"/>
                  </a:lnTo>
                  <a:lnTo>
                    <a:pt x="20574" y="65024"/>
                  </a:lnTo>
                  <a:lnTo>
                    <a:pt x="39624" y="32385"/>
                  </a:lnTo>
                  <a:lnTo>
                    <a:pt x="39496" y="30734"/>
                  </a:lnTo>
                  <a:lnTo>
                    <a:pt x="39496" y="28955"/>
                  </a:lnTo>
                  <a:lnTo>
                    <a:pt x="21590" y="126"/>
                  </a:lnTo>
                  <a:lnTo>
                    <a:pt x="195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19200" y="1234058"/>
              <a:ext cx="379730" cy="147955"/>
            </a:xfrm>
            <a:custGeom>
              <a:avLst/>
              <a:gdLst/>
              <a:ahLst/>
              <a:cxnLst/>
              <a:rect l="l" t="t" r="r" b="b"/>
              <a:pathLst>
                <a:path w="379730" h="147955">
                  <a:moveTo>
                    <a:pt x="379475" y="0"/>
                  </a:moveTo>
                  <a:lnTo>
                    <a:pt x="353059" y="32892"/>
                  </a:lnTo>
                  <a:lnTo>
                    <a:pt x="319786" y="58292"/>
                  </a:lnTo>
                  <a:lnTo>
                    <a:pt x="279781" y="76962"/>
                  </a:lnTo>
                  <a:lnTo>
                    <a:pt x="239140" y="87249"/>
                  </a:lnTo>
                  <a:lnTo>
                    <a:pt x="189865" y="91186"/>
                  </a:lnTo>
                  <a:lnTo>
                    <a:pt x="176784" y="90931"/>
                  </a:lnTo>
                  <a:lnTo>
                    <a:pt x="129666" y="85216"/>
                  </a:lnTo>
                  <a:lnTo>
                    <a:pt x="90805" y="73660"/>
                  </a:lnTo>
                  <a:lnTo>
                    <a:pt x="46926" y="49911"/>
                  </a:lnTo>
                  <a:lnTo>
                    <a:pt x="15112" y="21208"/>
                  </a:lnTo>
                  <a:lnTo>
                    <a:pt x="0" y="0"/>
                  </a:lnTo>
                  <a:lnTo>
                    <a:pt x="253" y="7619"/>
                  </a:lnTo>
                  <a:lnTo>
                    <a:pt x="11531" y="50800"/>
                  </a:lnTo>
                  <a:lnTo>
                    <a:pt x="37706" y="88391"/>
                  </a:lnTo>
                  <a:lnTo>
                    <a:pt x="69087" y="113918"/>
                  </a:lnTo>
                  <a:lnTo>
                    <a:pt x="107568" y="133095"/>
                  </a:lnTo>
                  <a:lnTo>
                    <a:pt x="151637" y="144652"/>
                  </a:lnTo>
                  <a:lnTo>
                    <a:pt x="189865" y="147700"/>
                  </a:lnTo>
                  <a:lnTo>
                    <a:pt x="199644" y="147446"/>
                  </a:lnTo>
                  <a:lnTo>
                    <a:pt x="246253" y="141096"/>
                  </a:lnTo>
                  <a:lnTo>
                    <a:pt x="288163" y="126237"/>
                  </a:lnTo>
                  <a:lnTo>
                    <a:pt x="323977" y="104393"/>
                  </a:lnTo>
                  <a:lnTo>
                    <a:pt x="352044" y="76580"/>
                  </a:lnTo>
                  <a:lnTo>
                    <a:pt x="373506" y="36956"/>
                  </a:lnTo>
                  <a:lnTo>
                    <a:pt x="379094" y="7619"/>
                  </a:lnTo>
                  <a:lnTo>
                    <a:pt x="379475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66800" y="792733"/>
              <a:ext cx="685800" cy="762000"/>
            </a:xfrm>
            <a:custGeom>
              <a:avLst/>
              <a:gdLst/>
              <a:ahLst/>
              <a:cxnLst/>
              <a:rect l="l" t="t" r="r" b="b"/>
              <a:pathLst>
                <a:path w="685800" h="762000">
                  <a:moveTo>
                    <a:pt x="0" y="381000"/>
                  </a:moveTo>
                  <a:lnTo>
                    <a:pt x="3130" y="329296"/>
                  </a:lnTo>
                  <a:lnTo>
                    <a:pt x="12248" y="279708"/>
                  </a:lnTo>
                  <a:lnTo>
                    <a:pt x="26946" y="232689"/>
                  </a:lnTo>
                  <a:lnTo>
                    <a:pt x="46815" y="188693"/>
                  </a:lnTo>
                  <a:lnTo>
                    <a:pt x="71446" y="148174"/>
                  </a:lnTo>
                  <a:lnTo>
                    <a:pt x="100431" y="111585"/>
                  </a:lnTo>
                  <a:lnTo>
                    <a:pt x="133362" y="79380"/>
                  </a:lnTo>
                  <a:lnTo>
                    <a:pt x="169830" y="52013"/>
                  </a:lnTo>
                  <a:lnTo>
                    <a:pt x="209426" y="29938"/>
                  </a:lnTo>
                  <a:lnTo>
                    <a:pt x="251742" y="13608"/>
                  </a:lnTo>
                  <a:lnTo>
                    <a:pt x="296369" y="3477"/>
                  </a:lnTo>
                  <a:lnTo>
                    <a:pt x="342900" y="0"/>
                  </a:lnTo>
                  <a:lnTo>
                    <a:pt x="389424" y="3477"/>
                  </a:lnTo>
                  <a:lnTo>
                    <a:pt x="434048" y="13608"/>
                  </a:lnTo>
                  <a:lnTo>
                    <a:pt x="476363" y="29938"/>
                  </a:lnTo>
                  <a:lnTo>
                    <a:pt x="515958" y="52013"/>
                  </a:lnTo>
                  <a:lnTo>
                    <a:pt x="552426" y="79380"/>
                  </a:lnTo>
                  <a:lnTo>
                    <a:pt x="585358" y="111585"/>
                  </a:lnTo>
                  <a:lnTo>
                    <a:pt x="614345" y="148174"/>
                  </a:lnTo>
                  <a:lnTo>
                    <a:pt x="638979" y="188693"/>
                  </a:lnTo>
                  <a:lnTo>
                    <a:pt x="658850" y="232689"/>
                  </a:lnTo>
                  <a:lnTo>
                    <a:pt x="673549" y="279708"/>
                  </a:lnTo>
                  <a:lnTo>
                    <a:pt x="682669" y="329296"/>
                  </a:lnTo>
                  <a:lnTo>
                    <a:pt x="685800" y="381000"/>
                  </a:lnTo>
                  <a:lnTo>
                    <a:pt x="682669" y="432703"/>
                  </a:lnTo>
                  <a:lnTo>
                    <a:pt x="673549" y="482291"/>
                  </a:lnTo>
                  <a:lnTo>
                    <a:pt x="658850" y="529310"/>
                  </a:lnTo>
                  <a:lnTo>
                    <a:pt x="638979" y="573306"/>
                  </a:lnTo>
                  <a:lnTo>
                    <a:pt x="614345" y="613825"/>
                  </a:lnTo>
                  <a:lnTo>
                    <a:pt x="585358" y="650414"/>
                  </a:lnTo>
                  <a:lnTo>
                    <a:pt x="552426" y="682619"/>
                  </a:lnTo>
                  <a:lnTo>
                    <a:pt x="515958" y="709986"/>
                  </a:lnTo>
                  <a:lnTo>
                    <a:pt x="476363" y="732061"/>
                  </a:lnTo>
                  <a:lnTo>
                    <a:pt x="434048" y="748391"/>
                  </a:lnTo>
                  <a:lnTo>
                    <a:pt x="389424" y="758522"/>
                  </a:lnTo>
                  <a:lnTo>
                    <a:pt x="342900" y="762000"/>
                  </a:lnTo>
                  <a:lnTo>
                    <a:pt x="296369" y="758522"/>
                  </a:lnTo>
                  <a:lnTo>
                    <a:pt x="251742" y="748391"/>
                  </a:lnTo>
                  <a:lnTo>
                    <a:pt x="209426" y="732061"/>
                  </a:lnTo>
                  <a:lnTo>
                    <a:pt x="169830" y="709986"/>
                  </a:lnTo>
                  <a:lnTo>
                    <a:pt x="133362" y="682619"/>
                  </a:lnTo>
                  <a:lnTo>
                    <a:pt x="100431" y="650414"/>
                  </a:lnTo>
                  <a:lnTo>
                    <a:pt x="71446" y="613825"/>
                  </a:lnTo>
                  <a:lnTo>
                    <a:pt x="46815" y="573306"/>
                  </a:lnTo>
                  <a:lnTo>
                    <a:pt x="26946" y="529310"/>
                  </a:lnTo>
                  <a:lnTo>
                    <a:pt x="12248" y="482291"/>
                  </a:lnTo>
                  <a:lnTo>
                    <a:pt x="3130" y="432703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2438400" y="792733"/>
            <a:ext cx="685800" cy="838200"/>
          </a:xfrm>
          <a:prstGeom prst="rect">
            <a:avLst/>
          </a:prstGeom>
          <a:ln w="25400">
            <a:solidFill>
              <a:srgbClr val="0000FF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dirty="0" sz="160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GB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Spool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25500" y="1008633"/>
            <a:ext cx="7493000" cy="3347720"/>
            <a:chOff x="825500" y="1008633"/>
            <a:chExt cx="7493000" cy="3347720"/>
          </a:xfrm>
        </p:grpSpPr>
        <p:sp>
          <p:nvSpPr>
            <p:cNvPr id="14" name="object 14"/>
            <p:cNvSpPr/>
            <p:nvPr/>
          </p:nvSpPr>
          <p:spPr>
            <a:xfrm>
              <a:off x="1905000" y="1021333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266700" y="0"/>
                  </a:moveTo>
                  <a:lnTo>
                    <a:pt x="266700" y="95250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266700" y="285750"/>
                  </a:lnTo>
                  <a:lnTo>
                    <a:pt x="266700" y="381000"/>
                  </a:lnTo>
                  <a:lnTo>
                    <a:pt x="457200" y="1905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05000" y="1021333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0" y="95250"/>
                  </a:moveTo>
                  <a:lnTo>
                    <a:pt x="266700" y="95250"/>
                  </a:lnTo>
                  <a:lnTo>
                    <a:pt x="266700" y="0"/>
                  </a:lnTo>
                  <a:lnTo>
                    <a:pt x="457200" y="190500"/>
                  </a:lnTo>
                  <a:lnTo>
                    <a:pt x="266700" y="381000"/>
                  </a:lnTo>
                  <a:lnTo>
                    <a:pt x="266700" y="285750"/>
                  </a:lnTo>
                  <a:lnTo>
                    <a:pt x="0" y="285750"/>
                  </a:lnTo>
                  <a:lnTo>
                    <a:pt x="0" y="9525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38200" y="37338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34911" y="2682"/>
                  </a:lnTo>
                  <a:lnTo>
                    <a:pt x="170755" y="10322"/>
                  </a:lnTo>
                  <a:lnTo>
                    <a:pt x="114162" y="22313"/>
                  </a:lnTo>
                  <a:lnTo>
                    <a:pt x="66960" y="38045"/>
                  </a:lnTo>
                  <a:lnTo>
                    <a:pt x="30979" y="56909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30979" y="552690"/>
                  </a:lnTo>
                  <a:lnTo>
                    <a:pt x="66960" y="571554"/>
                  </a:lnTo>
                  <a:lnTo>
                    <a:pt x="114162" y="587286"/>
                  </a:lnTo>
                  <a:lnTo>
                    <a:pt x="170755" y="599277"/>
                  </a:lnTo>
                  <a:lnTo>
                    <a:pt x="234911" y="606917"/>
                  </a:lnTo>
                  <a:lnTo>
                    <a:pt x="304800" y="609600"/>
                  </a:lnTo>
                  <a:lnTo>
                    <a:pt x="374668" y="606917"/>
                  </a:lnTo>
                  <a:lnTo>
                    <a:pt x="438816" y="599277"/>
                  </a:lnTo>
                  <a:lnTo>
                    <a:pt x="495411" y="587286"/>
                  </a:lnTo>
                  <a:lnTo>
                    <a:pt x="542619" y="571554"/>
                  </a:lnTo>
                  <a:lnTo>
                    <a:pt x="578609" y="552690"/>
                  </a:lnTo>
                  <a:lnTo>
                    <a:pt x="609600" y="508000"/>
                  </a:lnTo>
                  <a:lnTo>
                    <a:pt x="609600" y="101600"/>
                  </a:lnTo>
                  <a:lnTo>
                    <a:pt x="578609" y="56909"/>
                  </a:lnTo>
                  <a:lnTo>
                    <a:pt x="542619" y="38045"/>
                  </a:lnTo>
                  <a:lnTo>
                    <a:pt x="495411" y="22313"/>
                  </a:lnTo>
                  <a:lnTo>
                    <a:pt x="438816" y="10322"/>
                  </a:lnTo>
                  <a:lnTo>
                    <a:pt x="374668" y="2682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38200" y="37338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101600"/>
                  </a:moveTo>
                  <a:lnTo>
                    <a:pt x="578609" y="146290"/>
                  </a:lnTo>
                  <a:lnTo>
                    <a:pt x="542619" y="165154"/>
                  </a:lnTo>
                  <a:lnTo>
                    <a:pt x="495411" y="180886"/>
                  </a:lnTo>
                  <a:lnTo>
                    <a:pt x="438816" y="192877"/>
                  </a:lnTo>
                  <a:lnTo>
                    <a:pt x="374668" y="200517"/>
                  </a:lnTo>
                  <a:lnTo>
                    <a:pt x="304800" y="203200"/>
                  </a:lnTo>
                  <a:lnTo>
                    <a:pt x="234911" y="200517"/>
                  </a:lnTo>
                  <a:lnTo>
                    <a:pt x="170755" y="192877"/>
                  </a:lnTo>
                  <a:lnTo>
                    <a:pt x="114162" y="180886"/>
                  </a:lnTo>
                  <a:lnTo>
                    <a:pt x="66960" y="165154"/>
                  </a:lnTo>
                  <a:lnTo>
                    <a:pt x="30979" y="146290"/>
                  </a:lnTo>
                  <a:lnTo>
                    <a:pt x="8049" y="124902"/>
                  </a:lnTo>
                  <a:lnTo>
                    <a:pt x="0" y="101600"/>
                  </a:lnTo>
                </a:path>
                <a:path w="609600" h="609600">
                  <a:moveTo>
                    <a:pt x="0" y="101600"/>
                  </a:moveTo>
                  <a:lnTo>
                    <a:pt x="30979" y="56909"/>
                  </a:lnTo>
                  <a:lnTo>
                    <a:pt x="66960" y="38045"/>
                  </a:lnTo>
                  <a:lnTo>
                    <a:pt x="114162" y="22313"/>
                  </a:lnTo>
                  <a:lnTo>
                    <a:pt x="170755" y="10322"/>
                  </a:lnTo>
                  <a:lnTo>
                    <a:pt x="234911" y="2682"/>
                  </a:lnTo>
                  <a:lnTo>
                    <a:pt x="304800" y="0"/>
                  </a:lnTo>
                  <a:lnTo>
                    <a:pt x="374668" y="2682"/>
                  </a:lnTo>
                  <a:lnTo>
                    <a:pt x="438816" y="10322"/>
                  </a:lnTo>
                  <a:lnTo>
                    <a:pt x="495411" y="22313"/>
                  </a:lnTo>
                  <a:lnTo>
                    <a:pt x="542619" y="38045"/>
                  </a:lnTo>
                  <a:lnTo>
                    <a:pt x="578609" y="56909"/>
                  </a:lnTo>
                  <a:lnTo>
                    <a:pt x="609600" y="101600"/>
                  </a:lnTo>
                  <a:lnTo>
                    <a:pt x="609600" y="508000"/>
                  </a:lnTo>
                  <a:lnTo>
                    <a:pt x="578609" y="552690"/>
                  </a:lnTo>
                  <a:lnTo>
                    <a:pt x="542619" y="571554"/>
                  </a:lnTo>
                  <a:lnTo>
                    <a:pt x="495411" y="587286"/>
                  </a:lnTo>
                  <a:lnTo>
                    <a:pt x="438816" y="599277"/>
                  </a:lnTo>
                  <a:lnTo>
                    <a:pt x="374668" y="606917"/>
                  </a:lnTo>
                  <a:lnTo>
                    <a:pt x="304800" y="609600"/>
                  </a:lnTo>
                  <a:lnTo>
                    <a:pt x="234911" y="606917"/>
                  </a:lnTo>
                  <a:lnTo>
                    <a:pt x="170755" y="599277"/>
                  </a:lnTo>
                  <a:lnTo>
                    <a:pt x="114162" y="587286"/>
                  </a:lnTo>
                  <a:lnTo>
                    <a:pt x="66960" y="571554"/>
                  </a:lnTo>
                  <a:lnTo>
                    <a:pt x="30979" y="552690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600200" y="37338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34931" y="2682"/>
                  </a:lnTo>
                  <a:lnTo>
                    <a:pt x="170783" y="10322"/>
                  </a:lnTo>
                  <a:lnTo>
                    <a:pt x="114188" y="22313"/>
                  </a:lnTo>
                  <a:lnTo>
                    <a:pt x="66980" y="38045"/>
                  </a:lnTo>
                  <a:lnTo>
                    <a:pt x="30990" y="56909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30990" y="552690"/>
                  </a:lnTo>
                  <a:lnTo>
                    <a:pt x="66980" y="571554"/>
                  </a:lnTo>
                  <a:lnTo>
                    <a:pt x="114188" y="587286"/>
                  </a:lnTo>
                  <a:lnTo>
                    <a:pt x="170783" y="599277"/>
                  </a:lnTo>
                  <a:lnTo>
                    <a:pt x="234931" y="606917"/>
                  </a:lnTo>
                  <a:lnTo>
                    <a:pt x="304800" y="609600"/>
                  </a:lnTo>
                  <a:lnTo>
                    <a:pt x="374668" y="606917"/>
                  </a:lnTo>
                  <a:lnTo>
                    <a:pt x="438816" y="599277"/>
                  </a:lnTo>
                  <a:lnTo>
                    <a:pt x="495411" y="587286"/>
                  </a:lnTo>
                  <a:lnTo>
                    <a:pt x="542619" y="571554"/>
                  </a:lnTo>
                  <a:lnTo>
                    <a:pt x="578609" y="552690"/>
                  </a:lnTo>
                  <a:lnTo>
                    <a:pt x="609600" y="508000"/>
                  </a:lnTo>
                  <a:lnTo>
                    <a:pt x="609600" y="101600"/>
                  </a:lnTo>
                  <a:lnTo>
                    <a:pt x="578609" y="56909"/>
                  </a:lnTo>
                  <a:lnTo>
                    <a:pt x="542619" y="38045"/>
                  </a:lnTo>
                  <a:lnTo>
                    <a:pt x="495411" y="22313"/>
                  </a:lnTo>
                  <a:lnTo>
                    <a:pt x="438816" y="10322"/>
                  </a:lnTo>
                  <a:lnTo>
                    <a:pt x="374668" y="2682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600200" y="37338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101600"/>
                  </a:moveTo>
                  <a:lnTo>
                    <a:pt x="578609" y="146290"/>
                  </a:lnTo>
                  <a:lnTo>
                    <a:pt x="542619" y="165154"/>
                  </a:lnTo>
                  <a:lnTo>
                    <a:pt x="495411" y="180886"/>
                  </a:lnTo>
                  <a:lnTo>
                    <a:pt x="438816" y="192877"/>
                  </a:lnTo>
                  <a:lnTo>
                    <a:pt x="374668" y="200517"/>
                  </a:lnTo>
                  <a:lnTo>
                    <a:pt x="304800" y="203200"/>
                  </a:lnTo>
                  <a:lnTo>
                    <a:pt x="234931" y="200517"/>
                  </a:lnTo>
                  <a:lnTo>
                    <a:pt x="170783" y="192877"/>
                  </a:lnTo>
                  <a:lnTo>
                    <a:pt x="114188" y="180886"/>
                  </a:lnTo>
                  <a:lnTo>
                    <a:pt x="66980" y="165154"/>
                  </a:lnTo>
                  <a:lnTo>
                    <a:pt x="30990" y="146290"/>
                  </a:lnTo>
                  <a:lnTo>
                    <a:pt x="8053" y="124902"/>
                  </a:lnTo>
                  <a:lnTo>
                    <a:pt x="0" y="101600"/>
                  </a:lnTo>
                </a:path>
                <a:path w="609600" h="609600">
                  <a:moveTo>
                    <a:pt x="0" y="101600"/>
                  </a:moveTo>
                  <a:lnTo>
                    <a:pt x="30990" y="56909"/>
                  </a:lnTo>
                  <a:lnTo>
                    <a:pt x="66980" y="38045"/>
                  </a:lnTo>
                  <a:lnTo>
                    <a:pt x="114188" y="22313"/>
                  </a:lnTo>
                  <a:lnTo>
                    <a:pt x="170783" y="10322"/>
                  </a:lnTo>
                  <a:lnTo>
                    <a:pt x="234931" y="2682"/>
                  </a:lnTo>
                  <a:lnTo>
                    <a:pt x="304800" y="0"/>
                  </a:lnTo>
                  <a:lnTo>
                    <a:pt x="374668" y="2682"/>
                  </a:lnTo>
                  <a:lnTo>
                    <a:pt x="438816" y="10322"/>
                  </a:lnTo>
                  <a:lnTo>
                    <a:pt x="495411" y="22313"/>
                  </a:lnTo>
                  <a:lnTo>
                    <a:pt x="542619" y="38045"/>
                  </a:lnTo>
                  <a:lnTo>
                    <a:pt x="578609" y="56909"/>
                  </a:lnTo>
                  <a:lnTo>
                    <a:pt x="609600" y="101600"/>
                  </a:lnTo>
                  <a:lnTo>
                    <a:pt x="609600" y="508000"/>
                  </a:lnTo>
                  <a:lnTo>
                    <a:pt x="578609" y="552690"/>
                  </a:lnTo>
                  <a:lnTo>
                    <a:pt x="542619" y="571554"/>
                  </a:lnTo>
                  <a:lnTo>
                    <a:pt x="495411" y="587286"/>
                  </a:lnTo>
                  <a:lnTo>
                    <a:pt x="438816" y="599277"/>
                  </a:lnTo>
                  <a:lnTo>
                    <a:pt x="374668" y="606917"/>
                  </a:lnTo>
                  <a:lnTo>
                    <a:pt x="304800" y="609600"/>
                  </a:lnTo>
                  <a:lnTo>
                    <a:pt x="234931" y="606917"/>
                  </a:lnTo>
                  <a:lnTo>
                    <a:pt x="170783" y="599277"/>
                  </a:lnTo>
                  <a:lnTo>
                    <a:pt x="114188" y="587286"/>
                  </a:lnTo>
                  <a:lnTo>
                    <a:pt x="66980" y="571554"/>
                  </a:lnTo>
                  <a:lnTo>
                    <a:pt x="30990" y="552690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362200" y="37338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34931" y="2682"/>
                  </a:lnTo>
                  <a:lnTo>
                    <a:pt x="170783" y="10322"/>
                  </a:lnTo>
                  <a:lnTo>
                    <a:pt x="114188" y="22313"/>
                  </a:lnTo>
                  <a:lnTo>
                    <a:pt x="66980" y="38045"/>
                  </a:lnTo>
                  <a:lnTo>
                    <a:pt x="30990" y="56909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30990" y="552690"/>
                  </a:lnTo>
                  <a:lnTo>
                    <a:pt x="66980" y="571554"/>
                  </a:lnTo>
                  <a:lnTo>
                    <a:pt x="114188" y="587286"/>
                  </a:lnTo>
                  <a:lnTo>
                    <a:pt x="170783" y="599277"/>
                  </a:lnTo>
                  <a:lnTo>
                    <a:pt x="234931" y="606917"/>
                  </a:lnTo>
                  <a:lnTo>
                    <a:pt x="304800" y="609600"/>
                  </a:lnTo>
                  <a:lnTo>
                    <a:pt x="374668" y="606917"/>
                  </a:lnTo>
                  <a:lnTo>
                    <a:pt x="438816" y="599277"/>
                  </a:lnTo>
                  <a:lnTo>
                    <a:pt x="495411" y="587286"/>
                  </a:lnTo>
                  <a:lnTo>
                    <a:pt x="542619" y="571554"/>
                  </a:lnTo>
                  <a:lnTo>
                    <a:pt x="578609" y="552690"/>
                  </a:lnTo>
                  <a:lnTo>
                    <a:pt x="609600" y="508000"/>
                  </a:lnTo>
                  <a:lnTo>
                    <a:pt x="609600" y="101600"/>
                  </a:lnTo>
                  <a:lnTo>
                    <a:pt x="578609" y="56909"/>
                  </a:lnTo>
                  <a:lnTo>
                    <a:pt x="542619" y="38045"/>
                  </a:lnTo>
                  <a:lnTo>
                    <a:pt x="495411" y="22313"/>
                  </a:lnTo>
                  <a:lnTo>
                    <a:pt x="438816" y="10322"/>
                  </a:lnTo>
                  <a:lnTo>
                    <a:pt x="374668" y="2682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362200" y="37338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101600"/>
                  </a:moveTo>
                  <a:lnTo>
                    <a:pt x="578609" y="146290"/>
                  </a:lnTo>
                  <a:lnTo>
                    <a:pt x="542619" y="165154"/>
                  </a:lnTo>
                  <a:lnTo>
                    <a:pt x="495411" y="180886"/>
                  </a:lnTo>
                  <a:lnTo>
                    <a:pt x="438816" y="192877"/>
                  </a:lnTo>
                  <a:lnTo>
                    <a:pt x="374668" y="200517"/>
                  </a:lnTo>
                  <a:lnTo>
                    <a:pt x="304800" y="203200"/>
                  </a:lnTo>
                  <a:lnTo>
                    <a:pt x="234931" y="200517"/>
                  </a:lnTo>
                  <a:lnTo>
                    <a:pt x="170783" y="192877"/>
                  </a:lnTo>
                  <a:lnTo>
                    <a:pt x="114188" y="180886"/>
                  </a:lnTo>
                  <a:lnTo>
                    <a:pt x="66980" y="165154"/>
                  </a:lnTo>
                  <a:lnTo>
                    <a:pt x="30990" y="146290"/>
                  </a:lnTo>
                  <a:lnTo>
                    <a:pt x="8053" y="124902"/>
                  </a:lnTo>
                  <a:lnTo>
                    <a:pt x="0" y="101600"/>
                  </a:lnTo>
                </a:path>
                <a:path w="609600" h="609600">
                  <a:moveTo>
                    <a:pt x="0" y="101600"/>
                  </a:moveTo>
                  <a:lnTo>
                    <a:pt x="30990" y="56909"/>
                  </a:lnTo>
                  <a:lnTo>
                    <a:pt x="66980" y="38045"/>
                  </a:lnTo>
                  <a:lnTo>
                    <a:pt x="114188" y="22313"/>
                  </a:lnTo>
                  <a:lnTo>
                    <a:pt x="170783" y="10322"/>
                  </a:lnTo>
                  <a:lnTo>
                    <a:pt x="234931" y="2682"/>
                  </a:lnTo>
                  <a:lnTo>
                    <a:pt x="304800" y="0"/>
                  </a:lnTo>
                  <a:lnTo>
                    <a:pt x="374668" y="2682"/>
                  </a:lnTo>
                  <a:lnTo>
                    <a:pt x="438816" y="10322"/>
                  </a:lnTo>
                  <a:lnTo>
                    <a:pt x="495411" y="22313"/>
                  </a:lnTo>
                  <a:lnTo>
                    <a:pt x="542619" y="38045"/>
                  </a:lnTo>
                  <a:lnTo>
                    <a:pt x="578609" y="56909"/>
                  </a:lnTo>
                  <a:lnTo>
                    <a:pt x="609600" y="101600"/>
                  </a:lnTo>
                  <a:lnTo>
                    <a:pt x="609600" y="508000"/>
                  </a:lnTo>
                  <a:lnTo>
                    <a:pt x="578609" y="552690"/>
                  </a:lnTo>
                  <a:lnTo>
                    <a:pt x="542619" y="571554"/>
                  </a:lnTo>
                  <a:lnTo>
                    <a:pt x="495411" y="587286"/>
                  </a:lnTo>
                  <a:lnTo>
                    <a:pt x="438816" y="599277"/>
                  </a:lnTo>
                  <a:lnTo>
                    <a:pt x="374668" y="606917"/>
                  </a:lnTo>
                  <a:lnTo>
                    <a:pt x="304800" y="609600"/>
                  </a:lnTo>
                  <a:lnTo>
                    <a:pt x="234931" y="606917"/>
                  </a:lnTo>
                  <a:lnTo>
                    <a:pt x="170783" y="599277"/>
                  </a:lnTo>
                  <a:lnTo>
                    <a:pt x="114188" y="587286"/>
                  </a:lnTo>
                  <a:lnTo>
                    <a:pt x="66980" y="571554"/>
                  </a:lnTo>
                  <a:lnTo>
                    <a:pt x="30990" y="552690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124200" y="37338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34931" y="2682"/>
                  </a:lnTo>
                  <a:lnTo>
                    <a:pt x="170783" y="10322"/>
                  </a:lnTo>
                  <a:lnTo>
                    <a:pt x="114188" y="22313"/>
                  </a:lnTo>
                  <a:lnTo>
                    <a:pt x="66980" y="38045"/>
                  </a:lnTo>
                  <a:lnTo>
                    <a:pt x="30990" y="56909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30990" y="552690"/>
                  </a:lnTo>
                  <a:lnTo>
                    <a:pt x="66980" y="571554"/>
                  </a:lnTo>
                  <a:lnTo>
                    <a:pt x="114188" y="587286"/>
                  </a:lnTo>
                  <a:lnTo>
                    <a:pt x="170783" y="599277"/>
                  </a:lnTo>
                  <a:lnTo>
                    <a:pt x="234931" y="606917"/>
                  </a:lnTo>
                  <a:lnTo>
                    <a:pt x="304800" y="609600"/>
                  </a:lnTo>
                  <a:lnTo>
                    <a:pt x="374668" y="606917"/>
                  </a:lnTo>
                  <a:lnTo>
                    <a:pt x="438816" y="599277"/>
                  </a:lnTo>
                  <a:lnTo>
                    <a:pt x="495411" y="587286"/>
                  </a:lnTo>
                  <a:lnTo>
                    <a:pt x="542619" y="571554"/>
                  </a:lnTo>
                  <a:lnTo>
                    <a:pt x="578609" y="552690"/>
                  </a:lnTo>
                  <a:lnTo>
                    <a:pt x="609600" y="508000"/>
                  </a:lnTo>
                  <a:lnTo>
                    <a:pt x="609600" y="101600"/>
                  </a:lnTo>
                  <a:lnTo>
                    <a:pt x="578609" y="56909"/>
                  </a:lnTo>
                  <a:lnTo>
                    <a:pt x="542619" y="38045"/>
                  </a:lnTo>
                  <a:lnTo>
                    <a:pt x="495411" y="22313"/>
                  </a:lnTo>
                  <a:lnTo>
                    <a:pt x="438816" y="10322"/>
                  </a:lnTo>
                  <a:lnTo>
                    <a:pt x="374668" y="2682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124200" y="37338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101600"/>
                  </a:moveTo>
                  <a:lnTo>
                    <a:pt x="578609" y="146290"/>
                  </a:lnTo>
                  <a:lnTo>
                    <a:pt x="542619" y="165154"/>
                  </a:lnTo>
                  <a:lnTo>
                    <a:pt x="495411" y="180886"/>
                  </a:lnTo>
                  <a:lnTo>
                    <a:pt x="438816" y="192877"/>
                  </a:lnTo>
                  <a:lnTo>
                    <a:pt x="374668" y="200517"/>
                  </a:lnTo>
                  <a:lnTo>
                    <a:pt x="304800" y="203200"/>
                  </a:lnTo>
                  <a:lnTo>
                    <a:pt x="234931" y="200517"/>
                  </a:lnTo>
                  <a:lnTo>
                    <a:pt x="170783" y="192877"/>
                  </a:lnTo>
                  <a:lnTo>
                    <a:pt x="114188" y="180886"/>
                  </a:lnTo>
                  <a:lnTo>
                    <a:pt x="66980" y="165154"/>
                  </a:lnTo>
                  <a:lnTo>
                    <a:pt x="30990" y="146290"/>
                  </a:lnTo>
                  <a:lnTo>
                    <a:pt x="8053" y="124902"/>
                  </a:lnTo>
                  <a:lnTo>
                    <a:pt x="0" y="101600"/>
                  </a:lnTo>
                </a:path>
                <a:path w="609600" h="609600">
                  <a:moveTo>
                    <a:pt x="0" y="101600"/>
                  </a:moveTo>
                  <a:lnTo>
                    <a:pt x="30990" y="56909"/>
                  </a:lnTo>
                  <a:lnTo>
                    <a:pt x="66980" y="38045"/>
                  </a:lnTo>
                  <a:lnTo>
                    <a:pt x="114188" y="22313"/>
                  </a:lnTo>
                  <a:lnTo>
                    <a:pt x="170783" y="10322"/>
                  </a:lnTo>
                  <a:lnTo>
                    <a:pt x="234931" y="2682"/>
                  </a:lnTo>
                  <a:lnTo>
                    <a:pt x="304800" y="0"/>
                  </a:lnTo>
                  <a:lnTo>
                    <a:pt x="374668" y="2682"/>
                  </a:lnTo>
                  <a:lnTo>
                    <a:pt x="438816" y="10322"/>
                  </a:lnTo>
                  <a:lnTo>
                    <a:pt x="495411" y="22313"/>
                  </a:lnTo>
                  <a:lnTo>
                    <a:pt x="542619" y="38045"/>
                  </a:lnTo>
                  <a:lnTo>
                    <a:pt x="578609" y="56909"/>
                  </a:lnTo>
                  <a:lnTo>
                    <a:pt x="609600" y="101600"/>
                  </a:lnTo>
                  <a:lnTo>
                    <a:pt x="609600" y="508000"/>
                  </a:lnTo>
                  <a:lnTo>
                    <a:pt x="578609" y="552690"/>
                  </a:lnTo>
                  <a:lnTo>
                    <a:pt x="542619" y="571554"/>
                  </a:lnTo>
                  <a:lnTo>
                    <a:pt x="495411" y="587286"/>
                  </a:lnTo>
                  <a:lnTo>
                    <a:pt x="438816" y="599277"/>
                  </a:lnTo>
                  <a:lnTo>
                    <a:pt x="374668" y="606917"/>
                  </a:lnTo>
                  <a:lnTo>
                    <a:pt x="304800" y="609600"/>
                  </a:lnTo>
                  <a:lnTo>
                    <a:pt x="234931" y="606917"/>
                  </a:lnTo>
                  <a:lnTo>
                    <a:pt x="170783" y="599277"/>
                  </a:lnTo>
                  <a:lnTo>
                    <a:pt x="114188" y="587286"/>
                  </a:lnTo>
                  <a:lnTo>
                    <a:pt x="66980" y="571554"/>
                  </a:lnTo>
                  <a:lnTo>
                    <a:pt x="30990" y="552690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886200" y="37338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34931" y="2682"/>
                  </a:lnTo>
                  <a:lnTo>
                    <a:pt x="170783" y="10322"/>
                  </a:lnTo>
                  <a:lnTo>
                    <a:pt x="114188" y="22313"/>
                  </a:lnTo>
                  <a:lnTo>
                    <a:pt x="66980" y="38045"/>
                  </a:lnTo>
                  <a:lnTo>
                    <a:pt x="30990" y="56909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30990" y="552690"/>
                  </a:lnTo>
                  <a:lnTo>
                    <a:pt x="66980" y="571554"/>
                  </a:lnTo>
                  <a:lnTo>
                    <a:pt x="114188" y="587286"/>
                  </a:lnTo>
                  <a:lnTo>
                    <a:pt x="170783" y="599277"/>
                  </a:lnTo>
                  <a:lnTo>
                    <a:pt x="234931" y="606917"/>
                  </a:lnTo>
                  <a:lnTo>
                    <a:pt x="304800" y="609600"/>
                  </a:lnTo>
                  <a:lnTo>
                    <a:pt x="374668" y="606917"/>
                  </a:lnTo>
                  <a:lnTo>
                    <a:pt x="438816" y="599277"/>
                  </a:lnTo>
                  <a:lnTo>
                    <a:pt x="495411" y="587286"/>
                  </a:lnTo>
                  <a:lnTo>
                    <a:pt x="542619" y="571554"/>
                  </a:lnTo>
                  <a:lnTo>
                    <a:pt x="578609" y="552690"/>
                  </a:lnTo>
                  <a:lnTo>
                    <a:pt x="609600" y="508000"/>
                  </a:lnTo>
                  <a:lnTo>
                    <a:pt x="609600" y="101600"/>
                  </a:lnTo>
                  <a:lnTo>
                    <a:pt x="578609" y="56909"/>
                  </a:lnTo>
                  <a:lnTo>
                    <a:pt x="542619" y="38045"/>
                  </a:lnTo>
                  <a:lnTo>
                    <a:pt x="495411" y="22313"/>
                  </a:lnTo>
                  <a:lnTo>
                    <a:pt x="438816" y="10322"/>
                  </a:lnTo>
                  <a:lnTo>
                    <a:pt x="374668" y="2682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66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886200" y="37338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101600"/>
                  </a:moveTo>
                  <a:lnTo>
                    <a:pt x="578609" y="146290"/>
                  </a:lnTo>
                  <a:lnTo>
                    <a:pt x="542619" y="165154"/>
                  </a:lnTo>
                  <a:lnTo>
                    <a:pt x="495411" y="180886"/>
                  </a:lnTo>
                  <a:lnTo>
                    <a:pt x="438816" y="192877"/>
                  </a:lnTo>
                  <a:lnTo>
                    <a:pt x="374668" y="200517"/>
                  </a:lnTo>
                  <a:lnTo>
                    <a:pt x="304800" y="203200"/>
                  </a:lnTo>
                  <a:lnTo>
                    <a:pt x="234931" y="200517"/>
                  </a:lnTo>
                  <a:lnTo>
                    <a:pt x="170783" y="192877"/>
                  </a:lnTo>
                  <a:lnTo>
                    <a:pt x="114188" y="180886"/>
                  </a:lnTo>
                  <a:lnTo>
                    <a:pt x="66980" y="165154"/>
                  </a:lnTo>
                  <a:lnTo>
                    <a:pt x="30990" y="146290"/>
                  </a:lnTo>
                  <a:lnTo>
                    <a:pt x="8053" y="124902"/>
                  </a:lnTo>
                  <a:lnTo>
                    <a:pt x="0" y="101600"/>
                  </a:lnTo>
                </a:path>
                <a:path w="609600" h="609600">
                  <a:moveTo>
                    <a:pt x="0" y="101600"/>
                  </a:moveTo>
                  <a:lnTo>
                    <a:pt x="30990" y="56909"/>
                  </a:lnTo>
                  <a:lnTo>
                    <a:pt x="66980" y="38045"/>
                  </a:lnTo>
                  <a:lnTo>
                    <a:pt x="114188" y="22313"/>
                  </a:lnTo>
                  <a:lnTo>
                    <a:pt x="170783" y="10322"/>
                  </a:lnTo>
                  <a:lnTo>
                    <a:pt x="234931" y="2682"/>
                  </a:lnTo>
                  <a:lnTo>
                    <a:pt x="304800" y="0"/>
                  </a:lnTo>
                  <a:lnTo>
                    <a:pt x="374668" y="2682"/>
                  </a:lnTo>
                  <a:lnTo>
                    <a:pt x="438816" y="10322"/>
                  </a:lnTo>
                  <a:lnTo>
                    <a:pt x="495411" y="22313"/>
                  </a:lnTo>
                  <a:lnTo>
                    <a:pt x="542619" y="38045"/>
                  </a:lnTo>
                  <a:lnTo>
                    <a:pt x="578609" y="56909"/>
                  </a:lnTo>
                  <a:lnTo>
                    <a:pt x="609600" y="101600"/>
                  </a:lnTo>
                  <a:lnTo>
                    <a:pt x="609600" y="508000"/>
                  </a:lnTo>
                  <a:lnTo>
                    <a:pt x="578609" y="552690"/>
                  </a:lnTo>
                  <a:lnTo>
                    <a:pt x="542619" y="571554"/>
                  </a:lnTo>
                  <a:lnTo>
                    <a:pt x="495411" y="587286"/>
                  </a:lnTo>
                  <a:lnTo>
                    <a:pt x="438816" y="599277"/>
                  </a:lnTo>
                  <a:lnTo>
                    <a:pt x="374668" y="606917"/>
                  </a:lnTo>
                  <a:lnTo>
                    <a:pt x="304800" y="609600"/>
                  </a:lnTo>
                  <a:lnTo>
                    <a:pt x="234931" y="606917"/>
                  </a:lnTo>
                  <a:lnTo>
                    <a:pt x="170783" y="599277"/>
                  </a:lnTo>
                  <a:lnTo>
                    <a:pt x="114188" y="587286"/>
                  </a:lnTo>
                  <a:lnTo>
                    <a:pt x="66980" y="571554"/>
                  </a:lnTo>
                  <a:lnTo>
                    <a:pt x="30990" y="552690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648200" y="37338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34931" y="2682"/>
                  </a:lnTo>
                  <a:lnTo>
                    <a:pt x="170783" y="10322"/>
                  </a:lnTo>
                  <a:lnTo>
                    <a:pt x="114188" y="22313"/>
                  </a:lnTo>
                  <a:lnTo>
                    <a:pt x="66980" y="38045"/>
                  </a:lnTo>
                  <a:lnTo>
                    <a:pt x="30990" y="56909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30990" y="552690"/>
                  </a:lnTo>
                  <a:lnTo>
                    <a:pt x="66980" y="571554"/>
                  </a:lnTo>
                  <a:lnTo>
                    <a:pt x="114188" y="587286"/>
                  </a:lnTo>
                  <a:lnTo>
                    <a:pt x="170783" y="599277"/>
                  </a:lnTo>
                  <a:lnTo>
                    <a:pt x="234931" y="606917"/>
                  </a:lnTo>
                  <a:lnTo>
                    <a:pt x="304800" y="609600"/>
                  </a:lnTo>
                  <a:lnTo>
                    <a:pt x="374668" y="606917"/>
                  </a:lnTo>
                  <a:lnTo>
                    <a:pt x="438816" y="599277"/>
                  </a:lnTo>
                  <a:lnTo>
                    <a:pt x="495411" y="587286"/>
                  </a:lnTo>
                  <a:lnTo>
                    <a:pt x="542619" y="571554"/>
                  </a:lnTo>
                  <a:lnTo>
                    <a:pt x="578609" y="552690"/>
                  </a:lnTo>
                  <a:lnTo>
                    <a:pt x="609600" y="508000"/>
                  </a:lnTo>
                  <a:lnTo>
                    <a:pt x="609600" y="101600"/>
                  </a:lnTo>
                  <a:lnTo>
                    <a:pt x="578609" y="56909"/>
                  </a:lnTo>
                  <a:lnTo>
                    <a:pt x="542619" y="38045"/>
                  </a:lnTo>
                  <a:lnTo>
                    <a:pt x="495411" y="22313"/>
                  </a:lnTo>
                  <a:lnTo>
                    <a:pt x="438816" y="10322"/>
                  </a:lnTo>
                  <a:lnTo>
                    <a:pt x="374668" y="2682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648200" y="37338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101600"/>
                  </a:moveTo>
                  <a:lnTo>
                    <a:pt x="578609" y="146290"/>
                  </a:lnTo>
                  <a:lnTo>
                    <a:pt x="542619" y="165154"/>
                  </a:lnTo>
                  <a:lnTo>
                    <a:pt x="495411" y="180886"/>
                  </a:lnTo>
                  <a:lnTo>
                    <a:pt x="438816" y="192877"/>
                  </a:lnTo>
                  <a:lnTo>
                    <a:pt x="374668" y="200517"/>
                  </a:lnTo>
                  <a:lnTo>
                    <a:pt x="304800" y="203200"/>
                  </a:lnTo>
                  <a:lnTo>
                    <a:pt x="234931" y="200517"/>
                  </a:lnTo>
                  <a:lnTo>
                    <a:pt x="170783" y="192877"/>
                  </a:lnTo>
                  <a:lnTo>
                    <a:pt x="114188" y="180886"/>
                  </a:lnTo>
                  <a:lnTo>
                    <a:pt x="66980" y="165154"/>
                  </a:lnTo>
                  <a:lnTo>
                    <a:pt x="30990" y="146290"/>
                  </a:lnTo>
                  <a:lnTo>
                    <a:pt x="8053" y="124902"/>
                  </a:lnTo>
                  <a:lnTo>
                    <a:pt x="0" y="101600"/>
                  </a:lnTo>
                </a:path>
                <a:path w="609600" h="609600">
                  <a:moveTo>
                    <a:pt x="0" y="101600"/>
                  </a:moveTo>
                  <a:lnTo>
                    <a:pt x="30990" y="56909"/>
                  </a:lnTo>
                  <a:lnTo>
                    <a:pt x="66980" y="38045"/>
                  </a:lnTo>
                  <a:lnTo>
                    <a:pt x="114188" y="22313"/>
                  </a:lnTo>
                  <a:lnTo>
                    <a:pt x="170783" y="10322"/>
                  </a:lnTo>
                  <a:lnTo>
                    <a:pt x="234931" y="2682"/>
                  </a:lnTo>
                  <a:lnTo>
                    <a:pt x="304800" y="0"/>
                  </a:lnTo>
                  <a:lnTo>
                    <a:pt x="374668" y="2682"/>
                  </a:lnTo>
                  <a:lnTo>
                    <a:pt x="438816" y="10322"/>
                  </a:lnTo>
                  <a:lnTo>
                    <a:pt x="495411" y="22313"/>
                  </a:lnTo>
                  <a:lnTo>
                    <a:pt x="542619" y="38045"/>
                  </a:lnTo>
                  <a:lnTo>
                    <a:pt x="578609" y="56909"/>
                  </a:lnTo>
                  <a:lnTo>
                    <a:pt x="609600" y="101600"/>
                  </a:lnTo>
                  <a:lnTo>
                    <a:pt x="609600" y="508000"/>
                  </a:lnTo>
                  <a:lnTo>
                    <a:pt x="578609" y="552690"/>
                  </a:lnTo>
                  <a:lnTo>
                    <a:pt x="542619" y="571554"/>
                  </a:lnTo>
                  <a:lnTo>
                    <a:pt x="495411" y="587286"/>
                  </a:lnTo>
                  <a:lnTo>
                    <a:pt x="438816" y="599277"/>
                  </a:lnTo>
                  <a:lnTo>
                    <a:pt x="374668" y="606917"/>
                  </a:lnTo>
                  <a:lnTo>
                    <a:pt x="304800" y="609600"/>
                  </a:lnTo>
                  <a:lnTo>
                    <a:pt x="234931" y="606917"/>
                  </a:lnTo>
                  <a:lnTo>
                    <a:pt x="170783" y="599277"/>
                  </a:lnTo>
                  <a:lnTo>
                    <a:pt x="114188" y="587286"/>
                  </a:lnTo>
                  <a:lnTo>
                    <a:pt x="66980" y="571554"/>
                  </a:lnTo>
                  <a:lnTo>
                    <a:pt x="30990" y="552690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410200" y="37338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34931" y="2682"/>
                  </a:lnTo>
                  <a:lnTo>
                    <a:pt x="170783" y="10322"/>
                  </a:lnTo>
                  <a:lnTo>
                    <a:pt x="114188" y="22313"/>
                  </a:lnTo>
                  <a:lnTo>
                    <a:pt x="66980" y="38045"/>
                  </a:lnTo>
                  <a:lnTo>
                    <a:pt x="30990" y="56909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30990" y="552690"/>
                  </a:lnTo>
                  <a:lnTo>
                    <a:pt x="66980" y="571554"/>
                  </a:lnTo>
                  <a:lnTo>
                    <a:pt x="114188" y="587286"/>
                  </a:lnTo>
                  <a:lnTo>
                    <a:pt x="170783" y="599277"/>
                  </a:lnTo>
                  <a:lnTo>
                    <a:pt x="234931" y="606917"/>
                  </a:lnTo>
                  <a:lnTo>
                    <a:pt x="304800" y="609600"/>
                  </a:lnTo>
                  <a:lnTo>
                    <a:pt x="374668" y="606917"/>
                  </a:lnTo>
                  <a:lnTo>
                    <a:pt x="438816" y="599277"/>
                  </a:lnTo>
                  <a:lnTo>
                    <a:pt x="495411" y="587286"/>
                  </a:lnTo>
                  <a:lnTo>
                    <a:pt x="542619" y="571554"/>
                  </a:lnTo>
                  <a:lnTo>
                    <a:pt x="578609" y="552690"/>
                  </a:lnTo>
                  <a:lnTo>
                    <a:pt x="609600" y="508000"/>
                  </a:lnTo>
                  <a:lnTo>
                    <a:pt x="609600" y="101600"/>
                  </a:lnTo>
                  <a:lnTo>
                    <a:pt x="578609" y="56909"/>
                  </a:lnTo>
                  <a:lnTo>
                    <a:pt x="542619" y="38045"/>
                  </a:lnTo>
                  <a:lnTo>
                    <a:pt x="495411" y="22313"/>
                  </a:lnTo>
                  <a:lnTo>
                    <a:pt x="438816" y="10322"/>
                  </a:lnTo>
                  <a:lnTo>
                    <a:pt x="374668" y="2682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410200" y="37338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101600"/>
                  </a:moveTo>
                  <a:lnTo>
                    <a:pt x="578609" y="146290"/>
                  </a:lnTo>
                  <a:lnTo>
                    <a:pt x="542619" y="165154"/>
                  </a:lnTo>
                  <a:lnTo>
                    <a:pt x="495411" y="180886"/>
                  </a:lnTo>
                  <a:lnTo>
                    <a:pt x="438816" y="192877"/>
                  </a:lnTo>
                  <a:lnTo>
                    <a:pt x="374668" y="200517"/>
                  </a:lnTo>
                  <a:lnTo>
                    <a:pt x="304800" y="203200"/>
                  </a:lnTo>
                  <a:lnTo>
                    <a:pt x="234931" y="200517"/>
                  </a:lnTo>
                  <a:lnTo>
                    <a:pt x="170783" y="192877"/>
                  </a:lnTo>
                  <a:lnTo>
                    <a:pt x="114188" y="180886"/>
                  </a:lnTo>
                  <a:lnTo>
                    <a:pt x="66980" y="165154"/>
                  </a:lnTo>
                  <a:lnTo>
                    <a:pt x="30990" y="146290"/>
                  </a:lnTo>
                  <a:lnTo>
                    <a:pt x="8053" y="124902"/>
                  </a:lnTo>
                  <a:lnTo>
                    <a:pt x="0" y="101600"/>
                  </a:lnTo>
                </a:path>
                <a:path w="609600" h="609600">
                  <a:moveTo>
                    <a:pt x="0" y="101600"/>
                  </a:moveTo>
                  <a:lnTo>
                    <a:pt x="30990" y="56909"/>
                  </a:lnTo>
                  <a:lnTo>
                    <a:pt x="66980" y="38045"/>
                  </a:lnTo>
                  <a:lnTo>
                    <a:pt x="114188" y="22313"/>
                  </a:lnTo>
                  <a:lnTo>
                    <a:pt x="170783" y="10322"/>
                  </a:lnTo>
                  <a:lnTo>
                    <a:pt x="234931" y="2682"/>
                  </a:lnTo>
                  <a:lnTo>
                    <a:pt x="304800" y="0"/>
                  </a:lnTo>
                  <a:lnTo>
                    <a:pt x="374668" y="2682"/>
                  </a:lnTo>
                  <a:lnTo>
                    <a:pt x="438816" y="10322"/>
                  </a:lnTo>
                  <a:lnTo>
                    <a:pt x="495411" y="22313"/>
                  </a:lnTo>
                  <a:lnTo>
                    <a:pt x="542619" y="38045"/>
                  </a:lnTo>
                  <a:lnTo>
                    <a:pt x="578609" y="56909"/>
                  </a:lnTo>
                  <a:lnTo>
                    <a:pt x="609600" y="101600"/>
                  </a:lnTo>
                  <a:lnTo>
                    <a:pt x="609600" y="508000"/>
                  </a:lnTo>
                  <a:lnTo>
                    <a:pt x="578609" y="552690"/>
                  </a:lnTo>
                  <a:lnTo>
                    <a:pt x="542619" y="571554"/>
                  </a:lnTo>
                  <a:lnTo>
                    <a:pt x="495411" y="587286"/>
                  </a:lnTo>
                  <a:lnTo>
                    <a:pt x="438816" y="599277"/>
                  </a:lnTo>
                  <a:lnTo>
                    <a:pt x="374668" y="606917"/>
                  </a:lnTo>
                  <a:lnTo>
                    <a:pt x="304800" y="609600"/>
                  </a:lnTo>
                  <a:lnTo>
                    <a:pt x="234931" y="606917"/>
                  </a:lnTo>
                  <a:lnTo>
                    <a:pt x="170783" y="599277"/>
                  </a:lnTo>
                  <a:lnTo>
                    <a:pt x="114188" y="587286"/>
                  </a:lnTo>
                  <a:lnTo>
                    <a:pt x="66980" y="571554"/>
                  </a:lnTo>
                  <a:lnTo>
                    <a:pt x="30990" y="552690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172200" y="37338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34931" y="2682"/>
                  </a:lnTo>
                  <a:lnTo>
                    <a:pt x="170783" y="10322"/>
                  </a:lnTo>
                  <a:lnTo>
                    <a:pt x="114188" y="22313"/>
                  </a:lnTo>
                  <a:lnTo>
                    <a:pt x="66980" y="38045"/>
                  </a:lnTo>
                  <a:lnTo>
                    <a:pt x="30990" y="56909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30990" y="552690"/>
                  </a:lnTo>
                  <a:lnTo>
                    <a:pt x="66980" y="571554"/>
                  </a:lnTo>
                  <a:lnTo>
                    <a:pt x="114188" y="587286"/>
                  </a:lnTo>
                  <a:lnTo>
                    <a:pt x="170783" y="599277"/>
                  </a:lnTo>
                  <a:lnTo>
                    <a:pt x="234931" y="606917"/>
                  </a:lnTo>
                  <a:lnTo>
                    <a:pt x="304800" y="609600"/>
                  </a:lnTo>
                  <a:lnTo>
                    <a:pt x="374668" y="606917"/>
                  </a:lnTo>
                  <a:lnTo>
                    <a:pt x="438816" y="599277"/>
                  </a:lnTo>
                  <a:lnTo>
                    <a:pt x="495411" y="587286"/>
                  </a:lnTo>
                  <a:lnTo>
                    <a:pt x="542619" y="571554"/>
                  </a:lnTo>
                  <a:lnTo>
                    <a:pt x="578609" y="552690"/>
                  </a:lnTo>
                  <a:lnTo>
                    <a:pt x="609600" y="508000"/>
                  </a:lnTo>
                  <a:lnTo>
                    <a:pt x="609600" y="101600"/>
                  </a:lnTo>
                  <a:lnTo>
                    <a:pt x="578609" y="56909"/>
                  </a:lnTo>
                  <a:lnTo>
                    <a:pt x="542619" y="38045"/>
                  </a:lnTo>
                  <a:lnTo>
                    <a:pt x="495411" y="22313"/>
                  </a:lnTo>
                  <a:lnTo>
                    <a:pt x="438816" y="10322"/>
                  </a:lnTo>
                  <a:lnTo>
                    <a:pt x="374668" y="2682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172200" y="37338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101600"/>
                  </a:moveTo>
                  <a:lnTo>
                    <a:pt x="578609" y="146290"/>
                  </a:lnTo>
                  <a:lnTo>
                    <a:pt x="542619" y="165154"/>
                  </a:lnTo>
                  <a:lnTo>
                    <a:pt x="495411" y="180886"/>
                  </a:lnTo>
                  <a:lnTo>
                    <a:pt x="438816" y="192877"/>
                  </a:lnTo>
                  <a:lnTo>
                    <a:pt x="374668" y="200517"/>
                  </a:lnTo>
                  <a:lnTo>
                    <a:pt x="304800" y="203200"/>
                  </a:lnTo>
                  <a:lnTo>
                    <a:pt x="234931" y="200517"/>
                  </a:lnTo>
                  <a:lnTo>
                    <a:pt x="170783" y="192877"/>
                  </a:lnTo>
                  <a:lnTo>
                    <a:pt x="114188" y="180886"/>
                  </a:lnTo>
                  <a:lnTo>
                    <a:pt x="66980" y="165154"/>
                  </a:lnTo>
                  <a:lnTo>
                    <a:pt x="30990" y="146290"/>
                  </a:lnTo>
                  <a:lnTo>
                    <a:pt x="8053" y="124902"/>
                  </a:lnTo>
                  <a:lnTo>
                    <a:pt x="0" y="101600"/>
                  </a:lnTo>
                </a:path>
                <a:path w="609600" h="609600">
                  <a:moveTo>
                    <a:pt x="0" y="101600"/>
                  </a:moveTo>
                  <a:lnTo>
                    <a:pt x="30990" y="56909"/>
                  </a:lnTo>
                  <a:lnTo>
                    <a:pt x="66980" y="38045"/>
                  </a:lnTo>
                  <a:lnTo>
                    <a:pt x="114188" y="22313"/>
                  </a:lnTo>
                  <a:lnTo>
                    <a:pt x="170783" y="10322"/>
                  </a:lnTo>
                  <a:lnTo>
                    <a:pt x="234931" y="2682"/>
                  </a:lnTo>
                  <a:lnTo>
                    <a:pt x="304800" y="0"/>
                  </a:lnTo>
                  <a:lnTo>
                    <a:pt x="374668" y="2682"/>
                  </a:lnTo>
                  <a:lnTo>
                    <a:pt x="438816" y="10322"/>
                  </a:lnTo>
                  <a:lnTo>
                    <a:pt x="495411" y="22313"/>
                  </a:lnTo>
                  <a:lnTo>
                    <a:pt x="542619" y="38045"/>
                  </a:lnTo>
                  <a:lnTo>
                    <a:pt x="578609" y="56909"/>
                  </a:lnTo>
                  <a:lnTo>
                    <a:pt x="609600" y="101600"/>
                  </a:lnTo>
                  <a:lnTo>
                    <a:pt x="609600" y="508000"/>
                  </a:lnTo>
                  <a:lnTo>
                    <a:pt x="578609" y="552690"/>
                  </a:lnTo>
                  <a:lnTo>
                    <a:pt x="542619" y="571554"/>
                  </a:lnTo>
                  <a:lnTo>
                    <a:pt x="495411" y="587286"/>
                  </a:lnTo>
                  <a:lnTo>
                    <a:pt x="438816" y="599277"/>
                  </a:lnTo>
                  <a:lnTo>
                    <a:pt x="374668" y="606917"/>
                  </a:lnTo>
                  <a:lnTo>
                    <a:pt x="304800" y="609600"/>
                  </a:lnTo>
                  <a:lnTo>
                    <a:pt x="234931" y="606917"/>
                  </a:lnTo>
                  <a:lnTo>
                    <a:pt x="170783" y="599277"/>
                  </a:lnTo>
                  <a:lnTo>
                    <a:pt x="114188" y="587286"/>
                  </a:lnTo>
                  <a:lnTo>
                    <a:pt x="66980" y="571554"/>
                  </a:lnTo>
                  <a:lnTo>
                    <a:pt x="30990" y="552690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934200" y="37338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34931" y="2682"/>
                  </a:lnTo>
                  <a:lnTo>
                    <a:pt x="170783" y="10322"/>
                  </a:lnTo>
                  <a:lnTo>
                    <a:pt x="114188" y="22313"/>
                  </a:lnTo>
                  <a:lnTo>
                    <a:pt x="66980" y="38045"/>
                  </a:lnTo>
                  <a:lnTo>
                    <a:pt x="30990" y="56909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30990" y="552690"/>
                  </a:lnTo>
                  <a:lnTo>
                    <a:pt x="66980" y="571554"/>
                  </a:lnTo>
                  <a:lnTo>
                    <a:pt x="114188" y="587286"/>
                  </a:lnTo>
                  <a:lnTo>
                    <a:pt x="170783" y="599277"/>
                  </a:lnTo>
                  <a:lnTo>
                    <a:pt x="234931" y="606917"/>
                  </a:lnTo>
                  <a:lnTo>
                    <a:pt x="304800" y="609600"/>
                  </a:lnTo>
                  <a:lnTo>
                    <a:pt x="374668" y="606917"/>
                  </a:lnTo>
                  <a:lnTo>
                    <a:pt x="438816" y="599277"/>
                  </a:lnTo>
                  <a:lnTo>
                    <a:pt x="495411" y="587286"/>
                  </a:lnTo>
                  <a:lnTo>
                    <a:pt x="542619" y="571554"/>
                  </a:lnTo>
                  <a:lnTo>
                    <a:pt x="578609" y="552690"/>
                  </a:lnTo>
                  <a:lnTo>
                    <a:pt x="609600" y="508000"/>
                  </a:lnTo>
                  <a:lnTo>
                    <a:pt x="609600" y="101600"/>
                  </a:lnTo>
                  <a:lnTo>
                    <a:pt x="578609" y="56909"/>
                  </a:lnTo>
                  <a:lnTo>
                    <a:pt x="542619" y="38045"/>
                  </a:lnTo>
                  <a:lnTo>
                    <a:pt x="495411" y="22313"/>
                  </a:lnTo>
                  <a:lnTo>
                    <a:pt x="438816" y="10322"/>
                  </a:lnTo>
                  <a:lnTo>
                    <a:pt x="374668" y="2682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934200" y="37338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101600"/>
                  </a:moveTo>
                  <a:lnTo>
                    <a:pt x="578609" y="146290"/>
                  </a:lnTo>
                  <a:lnTo>
                    <a:pt x="542619" y="165154"/>
                  </a:lnTo>
                  <a:lnTo>
                    <a:pt x="495411" y="180886"/>
                  </a:lnTo>
                  <a:lnTo>
                    <a:pt x="438816" y="192877"/>
                  </a:lnTo>
                  <a:lnTo>
                    <a:pt x="374668" y="200517"/>
                  </a:lnTo>
                  <a:lnTo>
                    <a:pt x="304800" y="203200"/>
                  </a:lnTo>
                  <a:lnTo>
                    <a:pt x="234931" y="200517"/>
                  </a:lnTo>
                  <a:lnTo>
                    <a:pt x="170783" y="192877"/>
                  </a:lnTo>
                  <a:lnTo>
                    <a:pt x="114188" y="180886"/>
                  </a:lnTo>
                  <a:lnTo>
                    <a:pt x="66980" y="165154"/>
                  </a:lnTo>
                  <a:lnTo>
                    <a:pt x="30990" y="146290"/>
                  </a:lnTo>
                  <a:lnTo>
                    <a:pt x="8053" y="124902"/>
                  </a:lnTo>
                  <a:lnTo>
                    <a:pt x="0" y="101600"/>
                  </a:lnTo>
                </a:path>
                <a:path w="609600" h="609600">
                  <a:moveTo>
                    <a:pt x="0" y="101600"/>
                  </a:moveTo>
                  <a:lnTo>
                    <a:pt x="30990" y="56909"/>
                  </a:lnTo>
                  <a:lnTo>
                    <a:pt x="66980" y="38045"/>
                  </a:lnTo>
                  <a:lnTo>
                    <a:pt x="114188" y="22313"/>
                  </a:lnTo>
                  <a:lnTo>
                    <a:pt x="170783" y="10322"/>
                  </a:lnTo>
                  <a:lnTo>
                    <a:pt x="234931" y="2682"/>
                  </a:lnTo>
                  <a:lnTo>
                    <a:pt x="304800" y="0"/>
                  </a:lnTo>
                  <a:lnTo>
                    <a:pt x="374668" y="2682"/>
                  </a:lnTo>
                  <a:lnTo>
                    <a:pt x="438816" y="10322"/>
                  </a:lnTo>
                  <a:lnTo>
                    <a:pt x="495411" y="22313"/>
                  </a:lnTo>
                  <a:lnTo>
                    <a:pt x="542619" y="38045"/>
                  </a:lnTo>
                  <a:lnTo>
                    <a:pt x="578609" y="56909"/>
                  </a:lnTo>
                  <a:lnTo>
                    <a:pt x="609600" y="101600"/>
                  </a:lnTo>
                  <a:lnTo>
                    <a:pt x="609600" y="508000"/>
                  </a:lnTo>
                  <a:lnTo>
                    <a:pt x="578609" y="552690"/>
                  </a:lnTo>
                  <a:lnTo>
                    <a:pt x="542619" y="571554"/>
                  </a:lnTo>
                  <a:lnTo>
                    <a:pt x="495411" y="587286"/>
                  </a:lnTo>
                  <a:lnTo>
                    <a:pt x="438816" y="599277"/>
                  </a:lnTo>
                  <a:lnTo>
                    <a:pt x="374668" y="606917"/>
                  </a:lnTo>
                  <a:lnTo>
                    <a:pt x="304800" y="609600"/>
                  </a:lnTo>
                  <a:lnTo>
                    <a:pt x="234931" y="606917"/>
                  </a:lnTo>
                  <a:lnTo>
                    <a:pt x="170783" y="599277"/>
                  </a:lnTo>
                  <a:lnTo>
                    <a:pt x="114188" y="587286"/>
                  </a:lnTo>
                  <a:lnTo>
                    <a:pt x="66980" y="571554"/>
                  </a:lnTo>
                  <a:lnTo>
                    <a:pt x="30990" y="552690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696200" y="37338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34931" y="2682"/>
                  </a:lnTo>
                  <a:lnTo>
                    <a:pt x="170783" y="10322"/>
                  </a:lnTo>
                  <a:lnTo>
                    <a:pt x="114188" y="22313"/>
                  </a:lnTo>
                  <a:lnTo>
                    <a:pt x="66980" y="38045"/>
                  </a:lnTo>
                  <a:lnTo>
                    <a:pt x="30990" y="56909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30990" y="552690"/>
                  </a:lnTo>
                  <a:lnTo>
                    <a:pt x="66980" y="571554"/>
                  </a:lnTo>
                  <a:lnTo>
                    <a:pt x="114188" y="587286"/>
                  </a:lnTo>
                  <a:lnTo>
                    <a:pt x="170783" y="599277"/>
                  </a:lnTo>
                  <a:lnTo>
                    <a:pt x="234931" y="606917"/>
                  </a:lnTo>
                  <a:lnTo>
                    <a:pt x="304800" y="609600"/>
                  </a:lnTo>
                  <a:lnTo>
                    <a:pt x="374668" y="606917"/>
                  </a:lnTo>
                  <a:lnTo>
                    <a:pt x="438816" y="599277"/>
                  </a:lnTo>
                  <a:lnTo>
                    <a:pt x="495411" y="587286"/>
                  </a:lnTo>
                  <a:lnTo>
                    <a:pt x="542619" y="571554"/>
                  </a:lnTo>
                  <a:lnTo>
                    <a:pt x="578609" y="552690"/>
                  </a:lnTo>
                  <a:lnTo>
                    <a:pt x="609600" y="508000"/>
                  </a:lnTo>
                  <a:lnTo>
                    <a:pt x="609600" y="101600"/>
                  </a:lnTo>
                  <a:lnTo>
                    <a:pt x="578609" y="56909"/>
                  </a:lnTo>
                  <a:lnTo>
                    <a:pt x="542619" y="38045"/>
                  </a:lnTo>
                  <a:lnTo>
                    <a:pt x="495411" y="22313"/>
                  </a:lnTo>
                  <a:lnTo>
                    <a:pt x="438816" y="10322"/>
                  </a:lnTo>
                  <a:lnTo>
                    <a:pt x="374668" y="2682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696200" y="37338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101600"/>
                  </a:moveTo>
                  <a:lnTo>
                    <a:pt x="578609" y="146290"/>
                  </a:lnTo>
                  <a:lnTo>
                    <a:pt x="542619" y="165154"/>
                  </a:lnTo>
                  <a:lnTo>
                    <a:pt x="495411" y="180886"/>
                  </a:lnTo>
                  <a:lnTo>
                    <a:pt x="438816" y="192877"/>
                  </a:lnTo>
                  <a:lnTo>
                    <a:pt x="374668" y="200517"/>
                  </a:lnTo>
                  <a:lnTo>
                    <a:pt x="304800" y="203200"/>
                  </a:lnTo>
                  <a:lnTo>
                    <a:pt x="234931" y="200517"/>
                  </a:lnTo>
                  <a:lnTo>
                    <a:pt x="170783" y="192877"/>
                  </a:lnTo>
                  <a:lnTo>
                    <a:pt x="114188" y="180886"/>
                  </a:lnTo>
                  <a:lnTo>
                    <a:pt x="66980" y="165154"/>
                  </a:lnTo>
                  <a:lnTo>
                    <a:pt x="30990" y="146290"/>
                  </a:lnTo>
                  <a:lnTo>
                    <a:pt x="8053" y="124902"/>
                  </a:lnTo>
                  <a:lnTo>
                    <a:pt x="0" y="101600"/>
                  </a:lnTo>
                </a:path>
                <a:path w="609600" h="609600">
                  <a:moveTo>
                    <a:pt x="0" y="101600"/>
                  </a:moveTo>
                  <a:lnTo>
                    <a:pt x="30990" y="56909"/>
                  </a:lnTo>
                  <a:lnTo>
                    <a:pt x="66980" y="38045"/>
                  </a:lnTo>
                  <a:lnTo>
                    <a:pt x="114188" y="22313"/>
                  </a:lnTo>
                  <a:lnTo>
                    <a:pt x="170783" y="10322"/>
                  </a:lnTo>
                  <a:lnTo>
                    <a:pt x="234931" y="2682"/>
                  </a:lnTo>
                  <a:lnTo>
                    <a:pt x="304800" y="0"/>
                  </a:lnTo>
                  <a:lnTo>
                    <a:pt x="374668" y="2682"/>
                  </a:lnTo>
                  <a:lnTo>
                    <a:pt x="438816" y="10322"/>
                  </a:lnTo>
                  <a:lnTo>
                    <a:pt x="495411" y="22313"/>
                  </a:lnTo>
                  <a:lnTo>
                    <a:pt x="542619" y="38045"/>
                  </a:lnTo>
                  <a:lnTo>
                    <a:pt x="578609" y="56909"/>
                  </a:lnTo>
                  <a:lnTo>
                    <a:pt x="609600" y="101600"/>
                  </a:lnTo>
                  <a:lnTo>
                    <a:pt x="609600" y="508000"/>
                  </a:lnTo>
                  <a:lnTo>
                    <a:pt x="578609" y="552690"/>
                  </a:lnTo>
                  <a:lnTo>
                    <a:pt x="542619" y="571554"/>
                  </a:lnTo>
                  <a:lnTo>
                    <a:pt x="495411" y="587286"/>
                  </a:lnTo>
                  <a:lnTo>
                    <a:pt x="438816" y="599277"/>
                  </a:lnTo>
                  <a:lnTo>
                    <a:pt x="374668" y="606917"/>
                  </a:lnTo>
                  <a:lnTo>
                    <a:pt x="304800" y="609600"/>
                  </a:lnTo>
                  <a:lnTo>
                    <a:pt x="234931" y="606917"/>
                  </a:lnTo>
                  <a:lnTo>
                    <a:pt x="170783" y="599277"/>
                  </a:lnTo>
                  <a:lnTo>
                    <a:pt x="114188" y="587286"/>
                  </a:lnTo>
                  <a:lnTo>
                    <a:pt x="66980" y="571554"/>
                  </a:lnTo>
                  <a:lnTo>
                    <a:pt x="30990" y="552690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838200" y="3200400"/>
            <a:ext cx="609600" cy="38100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dirty="0" sz="1600" spc="-5">
                <a:latin typeface="Times New Roman"/>
                <a:cs typeface="Times New Roman"/>
              </a:rPr>
              <a:t>AMP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600200" y="3200400"/>
            <a:ext cx="609600" cy="38100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dirty="0" sz="1600" spc="-5">
                <a:latin typeface="Times New Roman"/>
                <a:cs typeface="Times New Roman"/>
              </a:rPr>
              <a:t>AMP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62200" y="3200400"/>
            <a:ext cx="609600" cy="38100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dirty="0" sz="1600" spc="-5">
                <a:latin typeface="Times New Roman"/>
                <a:cs typeface="Times New Roman"/>
              </a:rPr>
              <a:t>AMP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124200" y="3200400"/>
            <a:ext cx="609600" cy="38100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dirty="0" sz="1600" spc="-5">
                <a:latin typeface="Times New Roman"/>
                <a:cs typeface="Times New Roman"/>
              </a:rPr>
              <a:t>AMP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886200" y="3200400"/>
            <a:ext cx="609600" cy="38100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dirty="0" sz="1600" spc="-5">
                <a:latin typeface="Times New Roman"/>
                <a:cs typeface="Times New Roman"/>
              </a:rPr>
              <a:t>AMP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648200" y="3200400"/>
            <a:ext cx="609600" cy="38100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dirty="0" sz="1600" spc="-5">
                <a:latin typeface="Times New Roman"/>
                <a:cs typeface="Times New Roman"/>
              </a:rPr>
              <a:t>AMP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410200" y="3200400"/>
            <a:ext cx="609600" cy="381000"/>
          </a:xfrm>
          <a:prstGeom prst="rect">
            <a:avLst/>
          </a:prstGeom>
          <a:solidFill>
            <a:srgbClr val="EAEAEA"/>
          </a:solidFill>
          <a:ln w="25400">
            <a:solidFill>
              <a:srgbClr val="385D89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dirty="0" sz="1600" spc="-5">
                <a:latin typeface="Times New Roman"/>
                <a:cs typeface="Times New Roman"/>
              </a:rPr>
              <a:t>AMP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172200" y="3200400"/>
            <a:ext cx="609600" cy="38100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310"/>
              </a:spcBef>
            </a:pPr>
            <a:r>
              <a:rPr dirty="0" sz="1600" spc="-5">
                <a:latin typeface="Times New Roman"/>
                <a:cs typeface="Times New Roman"/>
              </a:rPr>
              <a:t>AMP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934200" y="3200400"/>
            <a:ext cx="609600" cy="38100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dirty="0" sz="1600" spc="-5">
                <a:latin typeface="Times New Roman"/>
                <a:cs typeface="Times New Roman"/>
              </a:rPr>
              <a:t>AMP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696200" y="3200400"/>
            <a:ext cx="609600" cy="38100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310"/>
              </a:spcBef>
            </a:pPr>
            <a:r>
              <a:rPr dirty="0" sz="1600" spc="-5">
                <a:latin typeface="Times New Roman"/>
                <a:cs typeface="Times New Roman"/>
              </a:rPr>
              <a:t>AMP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054100" y="3568700"/>
            <a:ext cx="7035800" cy="330200"/>
            <a:chOff x="1054100" y="3568700"/>
            <a:chExt cx="7035800" cy="330200"/>
          </a:xfrm>
        </p:grpSpPr>
        <p:sp>
          <p:nvSpPr>
            <p:cNvPr id="47" name="object 47"/>
            <p:cNvSpPr/>
            <p:nvPr/>
          </p:nvSpPr>
          <p:spPr>
            <a:xfrm>
              <a:off x="1066800" y="3581400"/>
              <a:ext cx="152400" cy="304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1066800" y="358140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304800"/>
                  </a:moveTo>
                  <a:lnTo>
                    <a:pt x="152400" y="3048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828800" y="3581400"/>
              <a:ext cx="152400" cy="3048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1828800" y="358140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304800"/>
                  </a:moveTo>
                  <a:lnTo>
                    <a:pt x="152400" y="3048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2590800" y="3581400"/>
              <a:ext cx="152400" cy="3048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2590800" y="358140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304800"/>
                  </a:moveTo>
                  <a:lnTo>
                    <a:pt x="152400" y="3048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3352800" y="3581400"/>
              <a:ext cx="152400" cy="3048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3352800" y="358140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304800"/>
                  </a:moveTo>
                  <a:lnTo>
                    <a:pt x="152400" y="3048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4114800" y="3581400"/>
              <a:ext cx="152400" cy="3048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4114800" y="358140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304800"/>
                  </a:moveTo>
                  <a:lnTo>
                    <a:pt x="152400" y="3048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4876800" y="3581400"/>
              <a:ext cx="152400" cy="3048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4876800" y="358140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304800"/>
                  </a:moveTo>
                  <a:lnTo>
                    <a:pt x="152400" y="3048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5638800" y="3581400"/>
              <a:ext cx="152400" cy="3048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5638800" y="358140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304800"/>
                  </a:moveTo>
                  <a:lnTo>
                    <a:pt x="152400" y="3048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6400800" y="3581400"/>
              <a:ext cx="152400" cy="3048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6400800" y="358140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304800"/>
                  </a:moveTo>
                  <a:lnTo>
                    <a:pt x="152400" y="3048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7162800" y="3581400"/>
              <a:ext cx="152400" cy="3048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7162800" y="358140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304800"/>
                  </a:moveTo>
                  <a:lnTo>
                    <a:pt x="152400" y="3048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7924800" y="3581400"/>
              <a:ext cx="152400" cy="3048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7924800" y="358140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304800"/>
                  </a:moveTo>
                  <a:lnTo>
                    <a:pt x="152400" y="3048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object 67"/>
          <p:cNvSpPr txBox="1"/>
          <p:nvPr/>
        </p:nvSpPr>
        <p:spPr>
          <a:xfrm>
            <a:off x="286613" y="2009013"/>
            <a:ext cx="8569960" cy="11379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57785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Each </a:t>
            </a:r>
            <a:r>
              <a:rPr dirty="0" sz="2000" spc="-45">
                <a:latin typeface="Times New Roman"/>
                <a:cs typeface="Times New Roman"/>
              </a:rPr>
              <a:t>User‟s </a:t>
            </a:r>
            <a:r>
              <a:rPr dirty="0" sz="2000">
                <a:latin typeface="Times New Roman"/>
                <a:cs typeface="Times New Roman"/>
              </a:rPr>
              <a:t>Spool </a:t>
            </a:r>
            <a:r>
              <a:rPr dirty="0" sz="2000" spc="-10">
                <a:latin typeface="Times New Roman"/>
                <a:cs typeface="Times New Roman"/>
              </a:rPr>
              <a:t>limit </a:t>
            </a:r>
            <a:r>
              <a:rPr dirty="0" sz="2000">
                <a:latin typeface="Times New Roman"/>
                <a:cs typeface="Times New Roman"/>
              </a:rPr>
              <a:t>is actually done per </a:t>
            </a:r>
            <a:r>
              <a:rPr dirty="0" sz="2000" spc="-5">
                <a:latin typeface="Times New Roman"/>
                <a:cs typeface="Times New Roman"/>
              </a:rPr>
              <a:t>AMP so </a:t>
            </a:r>
            <a:r>
              <a:rPr dirty="0" sz="2000">
                <a:latin typeface="Times New Roman"/>
                <a:cs typeface="Times New Roman"/>
              </a:rPr>
              <a:t>if you are assigned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10 GBs </a:t>
            </a:r>
            <a:r>
              <a:rPr dirty="0" sz="2000">
                <a:latin typeface="Times New Roman"/>
                <a:cs typeface="Times New Roman"/>
              </a:rPr>
              <a:t>of  spool and the system has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10 AMPs </a:t>
            </a:r>
            <a:r>
              <a:rPr dirty="0" sz="2000">
                <a:latin typeface="Times New Roman"/>
                <a:cs typeface="Times New Roman"/>
              </a:rPr>
              <a:t>you are </a:t>
            </a:r>
            <a:r>
              <a:rPr dirty="0" sz="2000" spc="-5">
                <a:latin typeface="Times New Roman"/>
                <a:cs typeface="Times New Roman"/>
              </a:rPr>
              <a:t>really </a:t>
            </a:r>
            <a:r>
              <a:rPr dirty="0" sz="2000">
                <a:latin typeface="Times New Roman"/>
                <a:cs typeface="Times New Roman"/>
              </a:rPr>
              <a:t>assigned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1 GB </a:t>
            </a:r>
            <a:r>
              <a:rPr dirty="0" sz="2000">
                <a:latin typeface="Times New Roman"/>
                <a:cs typeface="Times New Roman"/>
              </a:rPr>
              <a:t>of Spool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per</a:t>
            </a:r>
            <a:r>
              <a:rPr dirty="0" sz="2000" spc="-39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AMP</a:t>
            </a:r>
            <a:r>
              <a:rPr dirty="0" sz="2000">
                <a:latin typeface="Times New Roman"/>
                <a:cs typeface="Times New Roman"/>
              </a:rPr>
              <a:t>!</a:t>
            </a:r>
            <a:endParaRPr sz="2000">
              <a:latin typeface="Times New Roman"/>
              <a:cs typeface="Times New Roman"/>
            </a:endParaRPr>
          </a:p>
          <a:p>
            <a:pPr marL="611505">
              <a:lnSpc>
                <a:spcPct val="100000"/>
              </a:lnSpc>
              <a:spcBef>
                <a:spcPts val="1795"/>
              </a:spcBef>
              <a:tabLst>
                <a:tab pos="1373505" algn="l"/>
                <a:tab pos="2135505" algn="l"/>
                <a:tab pos="2898140" algn="l"/>
                <a:tab pos="3660140" algn="l"/>
                <a:tab pos="4345940" algn="l"/>
                <a:tab pos="5184140" algn="l"/>
                <a:tab pos="5946140" algn="l"/>
                <a:tab pos="6708140" algn="l"/>
                <a:tab pos="7394575" algn="l"/>
              </a:tabLst>
            </a:pP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1800" spc="-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GB	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 GB	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1 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GB	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 GB	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1800" spc="-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GB	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 GB	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 GB	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1800" spc="-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GB	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 GB	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1800" spc="-2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GB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8739" y="4675123"/>
            <a:ext cx="8953500" cy="2135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4935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If data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is skewed </a:t>
            </a:r>
            <a:r>
              <a:rPr dirty="0" sz="2000">
                <a:latin typeface="Times New Roman"/>
                <a:cs typeface="Times New Roman"/>
              </a:rPr>
              <a:t>and you exceed your 1 GB </a:t>
            </a:r>
            <a:r>
              <a:rPr dirty="0" sz="2000" spc="-10">
                <a:latin typeface="Times New Roman"/>
                <a:cs typeface="Times New Roman"/>
              </a:rPr>
              <a:t>limit </a:t>
            </a:r>
            <a:r>
              <a:rPr dirty="0" sz="2000">
                <a:latin typeface="Times New Roman"/>
                <a:cs typeface="Times New Roman"/>
              </a:rPr>
              <a:t>on any AMP you are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“out of</a:t>
            </a:r>
            <a:r>
              <a:rPr dirty="0" sz="2000" spc="-31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spool”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2814320" algn="l"/>
              </a:tabLst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Spool is assigned to every </a:t>
            </a:r>
            <a:r>
              <a:rPr dirty="0" sz="2000" spc="-15">
                <a:solidFill>
                  <a:srgbClr val="0000FF"/>
                </a:solidFill>
                <a:latin typeface="Times New Roman"/>
                <a:cs typeface="Times New Roman"/>
              </a:rPr>
              <a:t>user,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but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since </a:t>
            </a:r>
            <a:r>
              <a:rPr dirty="0" sz="2000" spc="-20">
                <a:solidFill>
                  <a:srgbClr val="0000FF"/>
                </a:solidFill>
                <a:latin typeface="Times New Roman"/>
                <a:cs typeface="Times New Roman"/>
              </a:rPr>
              <a:t>Teradata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is a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parallel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processing system each  AMP is only concerned with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themselves.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Each AMP processes their portion of the data  in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parallel.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Because of this philosophy your Spool Space (10 GB)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is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divided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among the 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total AMPs in</a:t>
            </a:r>
            <a:r>
              <a:rPr dirty="0" sz="2000" spc="-15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 system.	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If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you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have 10 GBs of Spool and there are 10 AMPs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you</a:t>
            </a:r>
            <a:r>
              <a:rPr dirty="0" sz="2000" spc="-26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get  1 GB per </a:t>
            </a:r>
            <a:r>
              <a:rPr dirty="0" sz="2000" spc="-55">
                <a:solidFill>
                  <a:srgbClr val="0000FF"/>
                </a:solidFill>
                <a:latin typeface="Times New Roman"/>
                <a:cs typeface="Times New Roman"/>
              </a:rPr>
              <a:t>AMP.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If you go over 1 GB on any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AMP</a:t>
            </a:r>
            <a:r>
              <a:rPr dirty="0" sz="2000" spc="-37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you are aborted and “Out of Spool”.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495294" y="803275"/>
            <a:ext cx="238760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87550" algn="l"/>
              </a:tabLst>
            </a:pPr>
            <a:r>
              <a:rPr dirty="0" sz="5400">
                <a:solidFill>
                  <a:srgbClr val="0000FF"/>
                </a:solidFill>
                <a:latin typeface="Times New Roman"/>
                <a:cs typeface="Times New Roman"/>
              </a:rPr>
              <a:t>÷	=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191000" y="945133"/>
            <a:ext cx="762000" cy="609600"/>
          </a:xfrm>
          <a:prstGeom prst="rect">
            <a:avLst/>
          </a:prstGeom>
          <a:ln w="25400">
            <a:solidFill>
              <a:srgbClr val="0000FF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dirty="0" sz="160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AMPs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248400" y="945133"/>
            <a:ext cx="1981200" cy="533400"/>
          </a:xfrm>
          <a:prstGeom prst="rect">
            <a:avLst/>
          </a:prstGeom>
          <a:ln w="25400">
            <a:solidFill>
              <a:srgbClr val="0000FF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117475">
              <a:lnSpc>
                <a:spcPct val="100000"/>
              </a:lnSpc>
              <a:spcBef>
                <a:spcPts val="910"/>
              </a:spcBef>
            </a:pPr>
            <a:r>
              <a:rPr dirty="0" sz="1600" spc="-5">
                <a:solidFill>
                  <a:srgbClr val="0000FF"/>
                </a:solidFill>
                <a:latin typeface="Times New Roman"/>
                <a:cs typeface="Times New Roman"/>
              </a:rPr>
              <a:t>1 GB Spool per</a:t>
            </a:r>
            <a:r>
              <a:rPr dirty="0" sz="1600" spc="-13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Times New Roman"/>
                <a:cs typeface="Times New Roman"/>
              </a:rPr>
              <a:t>AMP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08405"/>
            <a:ext cx="8781415" cy="2513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7100" marR="3046730" indent="-915035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SELECT </a:t>
            </a:r>
            <a:r>
              <a:rPr dirty="0" sz="2400">
                <a:latin typeface="Times New Roman"/>
                <a:cs typeface="Times New Roman"/>
              </a:rPr>
              <a:t>Product_ID, </a:t>
            </a:r>
            <a:r>
              <a:rPr dirty="0" sz="2400" spc="-5">
                <a:latin typeface="Times New Roman"/>
                <a:cs typeface="Times New Roman"/>
              </a:rPr>
              <a:t>Sale_Date,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Daily_Sales,  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Daily_Sales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dirty="0" sz="2400" spc="-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SUM(Daily_Sales)</a:t>
            </a:r>
            <a:endParaRPr sz="2400">
              <a:latin typeface="Times New Roman"/>
              <a:cs typeface="Times New Roman"/>
            </a:endParaRPr>
          </a:p>
          <a:p>
            <a:pPr marL="1231900" marR="203200" indent="-76200">
              <a:lnSpc>
                <a:spcPct val="100000"/>
              </a:lnSpc>
              <a:tabLst>
                <a:tab pos="4022725" algn="l"/>
                <a:tab pos="4065904" algn="l"/>
              </a:tabLst>
            </a:pP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OVER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dirty="0" sz="2400" spc="4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0000FF"/>
                </a:solidFill>
                <a:latin typeface="Times New Roman"/>
                <a:cs typeface="Times New Roman"/>
              </a:rPr>
              <a:t>ORDER</a:t>
            </a:r>
            <a:r>
              <a:rPr dirty="0" sz="2400" spc="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BY		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Product_ID 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ASC,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Sale_Date 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ASC  </a:t>
            </a:r>
            <a:r>
              <a:rPr dirty="0" sz="2400" spc="-10">
                <a:solidFill>
                  <a:srgbClr val="0000FF"/>
                </a:solidFill>
                <a:latin typeface="Times New Roman"/>
                <a:cs typeface="Times New Roman"/>
              </a:rPr>
              <a:t>ROWS</a:t>
            </a:r>
            <a:r>
              <a:rPr dirty="0" sz="2400" spc="3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BETWEEN</a:t>
            </a:r>
            <a:r>
              <a:rPr dirty="0" sz="2400" spc="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4	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PRECEDING AND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dirty="0" sz="2400" spc="-1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PRECEDING)</a:t>
            </a:r>
            <a:endParaRPr sz="2400">
              <a:latin typeface="Times New Roman"/>
              <a:cs typeface="Times New Roman"/>
            </a:endParaRPr>
          </a:p>
          <a:p>
            <a:pPr marL="6397625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“MDiff_ANSI”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FROM </a:t>
            </a:r>
            <a:r>
              <a:rPr dirty="0" sz="2400" spc="-15">
                <a:latin typeface="Times New Roman"/>
                <a:cs typeface="Times New Roman"/>
              </a:rPr>
              <a:t>Sales_Table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3366135">
              <a:lnSpc>
                <a:spcPct val="100000"/>
              </a:lnSpc>
              <a:spcBef>
                <a:spcPts val="145"/>
              </a:spcBef>
              <a:tabLst>
                <a:tab pos="4661535" algn="l"/>
                <a:tab pos="5771515" algn="l"/>
                <a:tab pos="5944870" algn="l"/>
                <a:tab pos="7220584" algn="l"/>
              </a:tabLst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Product_ID</a:t>
            </a:r>
            <a:r>
              <a:rPr dirty="0" sz="1800" spc="-5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Sale_Date	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Daily_Sales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u="sng" sz="18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MDiff_ANSI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00400" y="28956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5486400" h="3429000">
                <a:moveTo>
                  <a:pt x="0" y="3429000"/>
                </a:moveTo>
                <a:lnTo>
                  <a:pt x="5486400" y="3429000"/>
                </a:lnTo>
                <a:lnTo>
                  <a:pt x="5486400" y="0"/>
                </a:lnTo>
                <a:lnTo>
                  <a:pt x="0" y="0"/>
                </a:lnTo>
                <a:lnTo>
                  <a:pt x="0" y="34290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200400" y="3368248"/>
          <a:ext cx="5486400" cy="2985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2095"/>
                <a:gridCol w="1350645"/>
                <a:gridCol w="969010"/>
                <a:gridCol w="1644650"/>
              </a:tblGrid>
              <a:tr h="214503">
                <a:tc>
                  <a:txBody>
                    <a:bodyPr/>
                    <a:lstStyle/>
                    <a:p>
                      <a:pPr algn="r" marR="217804">
                        <a:lnSpc>
                          <a:spcPts val="159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0800">
                        <a:lnSpc>
                          <a:spcPts val="159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73990">
                        <a:lnSpc>
                          <a:spcPts val="1590"/>
                        </a:lnSpc>
                        <a:tabLst>
                          <a:tab pos="2247900" algn="l"/>
                        </a:tabLst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48850.40	</a:t>
                      </a:r>
                      <a:r>
                        <a:rPr dirty="0" baseline="8680" sz="2400" spc="-7">
                          <a:latin typeface="Times New Roman"/>
                          <a:cs typeface="Times New Roman"/>
                        </a:rPr>
                        <a:t>?</a:t>
                      </a:r>
                      <a:endParaRPr baseline="8680"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58900">
                <a:tc>
                  <a:txBody>
                    <a:bodyPr/>
                    <a:lstStyle/>
                    <a:p>
                      <a:pPr algn="r" marR="217804">
                        <a:lnSpc>
                          <a:spcPts val="1845"/>
                        </a:lnSpc>
                        <a:spcBef>
                          <a:spcPts val="90"/>
                        </a:spcBef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algn="ctr" marL="50800">
                        <a:lnSpc>
                          <a:spcPts val="1845"/>
                        </a:lnSpc>
                        <a:spcBef>
                          <a:spcPts val="9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85"/>
                        </a:lnSpc>
                        <a:spcBef>
                          <a:spcPts val="55"/>
                        </a:spcBef>
                      </a:pPr>
                      <a:r>
                        <a:rPr dirty="0" sz="16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54500.22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"/>
                </a:tc>
                <a:tc>
                  <a:txBody>
                    <a:bodyPr/>
                    <a:lstStyle/>
                    <a:p>
                      <a:pPr algn="r" marR="267970">
                        <a:lnSpc>
                          <a:spcPts val="174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?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51114">
                <a:tc>
                  <a:txBody>
                    <a:bodyPr/>
                    <a:lstStyle/>
                    <a:p>
                      <a:pPr algn="r" marR="217804">
                        <a:lnSpc>
                          <a:spcPts val="1875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0800">
                        <a:lnSpc>
                          <a:spcPts val="187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73990">
                        <a:lnSpc>
                          <a:spcPts val="1855"/>
                        </a:lnSpc>
                        <a:tabLst>
                          <a:tab pos="2247900" algn="l"/>
                        </a:tabLst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36000.07	</a:t>
                      </a:r>
                      <a:r>
                        <a:rPr dirty="0" baseline="8680" sz="2400" spc="-7">
                          <a:latin typeface="Times New Roman"/>
                          <a:cs typeface="Times New Roman"/>
                        </a:rPr>
                        <a:t>?</a:t>
                      </a:r>
                      <a:endParaRPr baseline="8680"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algn="r" marR="217804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080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73990">
                        <a:lnSpc>
                          <a:spcPts val="1800"/>
                        </a:lnSpc>
                        <a:tabLst>
                          <a:tab pos="2247900" algn="l"/>
                        </a:tabLst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40200.43	</a:t>
                      </a:r>
                      <a:r>
                        <a:rPr dirty="0" baseline="8680" sz="2400" spc="-7">
                          <a:latin typeface="Times New Roman"/>
                          <a:cs typeface="Times New Roman"/>
                        </a:rPr>
                        <a:t>?</a:t>
                      </a:r>
                      <a:endParaRPr baseline="8680"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algn="r" marR="217804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080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73990">
                        <a:lnSpc>
                          <a:spcPts val="1570"/>
                        </a:lnSpc>
                        <a:tabLst>
                          <a:tab pos="1508760" algn="l"/>
                        </a:tabLst>
                      </a:pPr>
                      <a:r>
                        <a:rPr dirty="0" baseline="-8680" sz="2400" spc="-7">
                          <a:latin typeface="Times New Roman"/>
                          <a:cs typeface="Times New Roman"/>
                        </a:rPr>
                        <a:t>32800.50	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-16049.90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3991">
                <a:tc>
                  <a:txBody>
                    <a:bodyPr/>
                    <a:lstStyle/>
                    <a:p>
                      <a:pPr algn="r" marR="21717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080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2000-10-03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73990">
                        <a:lnSpc>
                          <a:spcPts val="1800"/>
                        </a:lnSpc>
                        <a:tabLst>
                          <a:tab pos="1677670" algn="l"/>
                        </a:tabLst>
                      </a:pPr>
                      <a:r>
                        <a:rPr dirty="0" sz="1600" spc="-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64300.00	</a:t>
                      </a:r>
                      <a:r>
                        <a:rPr dirty="0" baseline="8680" sz="2400" spc="-7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9799.78</a:t>
                      </a:r>
                      <a:endParaRPr baseline="8680"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1735">
                <a:tc>
                  <a:txBody>
                    <a:bodyPr/>
                    <a:lstStyle/>
                    <a:p>
                      <a:pPr algn="r" marR="217804">
                        <a:lnSpc>
                          <a:spcPts val="1645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0800">
                        <a:lnSpc>
                          <a:spcPts val="164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73990">
                        <a:lnSpc>
                          <a:spcPts val="1565"/>
                        </a:lnSpc>
                        <a:tabLst>
                          <a:tab pos="1575435" algn="l"/>
                        </a:tabLst>
                      </a:pPr>
                      <a:r>
                        <a:rPr dirty="0" baseline="-8680" sz="2400" spc="-7">
                          <a:latin typeface="Times New Roman"/>
                          <a:cs typeface="Times New Roman"/>
                        </a:rPr>
                        <a:t>54553.10	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18553.03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51442">
                <a:tc>
                  <a:txBody>
                    <a:bodyPr/>
                    <a:lstStyle/>
                    <a:p>
                      <a:pPr algn="r" marR="217804">
                        <a:lnSpc>
                          <a:spcPts val="1789"/>
                        </a:lnSpc>
                        <a:spcBef>
                          <a:spcPts val="90"/>
                        </a:spcBef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algn="ctr" marL="50800">
                        <a:lnSpc>
                          <a:spcPts val="1789"/>
                        </a:lnSpc>
                        <a:spcBef>
                          <a:spcPts val="9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5"/>
                        </a:lnSpc>
                        <a:spcBef>
                          <a:spcPts val="5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"/>
                </a:tc>
                <a:tc>
                  <a:txBody>
                    <a:bodyPr/>
                    <a:lstStyle/>
                    <a:p>
                      <a:pPr algn="r" marR="266700">
                        <a:lnSpc>
                          <a:spcPts val="174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1688.45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14">
                <a:tc>
                  <a:txBody>
                    <a:bodyPr/>
                    <a:lstStyle/>
                    <a:p>
                      <a:pPr algn="r" marR="217170">
                        <a:lnSpc>
                          <a:spcPts val="1785"/>
                        </a:lnSpc>
                        <a:spcBef>
                          <a:spcPts val="30"/>
                        </a:spcBef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algn="ctr" marL="50800">
                        <a:lnSpc>
                          <a:spcPts val="1785"/>
                        </a:lnSpc>
                        <a:spcBef>
                          <a:spcPts val="3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48000.00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7335">
                        <a:lnSpc>
                          <a:spcPts val="16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15199.50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65">
                <a:tc>
                  <a:txBody>
                    <a:bodyPr/>
                    <a:lstStyle/>
                    <a:p>
                      <a:pPr algn="r" marR="217804">
                        <a:lnSpc>
                          <a:spcPts val="1785"/>
                        </a:lnSpc>
                        <a:spcBef>
                          <a:spcPts val="30"/>
                        </a:spcBef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algn="ctr" marL="50800">
                        <a:lnSpc>
                          <a:spcPts val="1785"/>
                        </a:lnSpc>
                        <a:spcBef>
                          <a:spcPts val="3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49850.03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7335">
                        <a:lnSpc>
                          <a:spcPts val="168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14449.97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51221">
                <a:tc>
                  <a:txBody>
                    <a:bodyPr/>
                    <a:lstStyle/>
                    <a:p>
                      <a:pPr algn="r" marR="217170">
                        <a:lnSpc>
                          <a:spcPts val="1845"/>
                        </a:lnSpc>
                        <a:spcBef>
                          <a:spcPts val="30"/>
                        </a:spcBef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algn="ctr" marL="50800">
                        <a:lnSpc>
                          <a:spcPts val="1845"/>
                        </a:lnSpc>
                        <a:spcBef>
                          <a:spcPts val="3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8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54850.29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6700">
                        <a:lnSpc>
                          <a:spcPts val="16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297.19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88083">
                <a:tc>
                  <a:txBody>
                    <a:bodyPr/>
                    <a:lstStyle/>
                    <a:p>
                      <a:pPr algn="r" marR="217804">
                        <a:lnSpc>
                          <a:spcPts val="189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0">
                        <a:lnSpc>
                          <a:spcPts val="189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2000-10-02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73990">
                        <a:lnSpc>
                          <a:spcPts val="1625"/>
                        </a:lnSpc>
                        <a:tabLst>
                          <a:tab pos="1610360" algn="l"/>
                        </a:tabLst>
                      </a:pPr>
                      <a:r>
                        <a:rPr dirty="0" baseline="-8680" sz="2400" spc="-7">
                          <a:latin typeface="Times New Roman"/>
                          <a:cs typeface="Times New Roman"/>
                        </a:rPr>
                        <a:t>36021.93	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-5866.95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8739" y="6485026"/>
            <a:ext cx="8195309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This is how you do a </a:t>
            </a:r>
            <a:r>
              <a:rPr dirty="0" sz="2000" spc="-10">
                <a:solidFill>
                  <a:srgbClr val="FF0000"/>
                </a:solidFill>
                <a:latin typeface="Times New Roman"/>
                <a:cs typeface="Times New Roman"/>
              </a:rPr>
              <a:t>MDiff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using the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ANSI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Syntax with a </a:t>
            </a: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moving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window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dirty="0" sz="2000" spc="-229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75841" y="42113"/>
            <a:ext cx="558800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Moving </a:t>
            </a:r>
            <a:r>
              <a:rPr dirty="0" spc="-10"/>
              <a:t>Difference </a:t>
            </a:r>
            <a:r>
              <a:rPr dirty="0"/>
              <a:t>using </a:t>
            </a:r>
            <a:r>
              <a:rPr dirty="0" spc="-5"/>
              <a:t>ANSI</a:t>
            </a:r>
            <a:r>
              <a:rPr dirty="0" spc="-210"/>
              <a:t> </a:t>
            </a:r>
            <a:r>
              <a:rPr dirty="0"/>
              <a:t>Syntax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47800" y="4114800"/>
            <a:ext cx="1651000" cy="9906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algn="ctr" marL="99060" marR="97155">
              <a:lnSpc>
                <a:spcPct val="100000"/>
              </a:lnSpc>
              <a:spcBef>
                <a:spcPts val="305"/>
              </a:spcBef>
            </a:pPr>
            <a:r>
              <a:rPr dirty="0" sz="1800" spc="-5">
                <a:latin typeface="Times New Roman"/>
                <a:cs typeface="Times New Roman"/>
              </a:rPr>
              <a:t>Not </a:t>
            </a:r>
            <a:r>
              <a:rPr dirty="0" sz="1800">
                <a:latin typeface="Times New Roman"/>
                <a:cs typeface="Times New Roman"/>
              </a:rPr>
              <a:t>all </a:t>
            </a:r>
            <a:r>
              <a:rPr dirty="0" sz="1800" spc="-5">
                <a:latin typeface="Times New Roman"/>
                <a:cs typeface="Times New Roman"/>
              </a:rPr>
              <a:t>rows  </a:t>
            </a:r>
            <a:r>
              <a:rPr dirty="0" sz="1800">
                <a:latin typeface="Times New Roman"/>
                <a:cs typeface="Times New Roman"/>
              </a:rPr>
              <a:t>are displayed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 this </a:t>
            </a:r>
            <a:r>
              <a:rPr dirty="0" sz="1800" spc="-5">
                <a:latin typeface="Times New Roman"/>
                <a:cs typeface="Times New Roman"/>
              </a:rPr>
              <a:t>answer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631901"/>
            <a:ext cx="8801735" cy="2221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SELECT </a:t>
            </a:r>
            <a:r>
              <a:rPr dirty="0" sz="2400">
                <a:latin typeface="Times New Roman"/>
                <a:cs typeface="Times New Roman"/>
              </a:rPr>
              <a:t>Product_ID, Sale_Date </a:t>
            </a:r>
            <a:r>
              <a:rPr dirty="0" sz="2400" spc="-5">
                <a:latin typeface="Times New Roman"/>
                <a:cs typeface="Times New Roman"/>
              </a:rPr>
              <a:t>(Format 'yyyy-mm-dd'),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Daily_Sales,</a:t>
            </a:r>
            <a:endParaRPr sz="2400">
              <a:latin typeface="Times New Roman"/>
              <a:cs typeface="Times New Roman"/>
            </a:endParaRPr>
          </a:p>
          <a:p>
            <a:pPr marL="317500" marR="5080" indent="-2286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Daily_Sales </a:t>
            </a:r>
            <a:r>
              <a:rPr dirty="0" sz="2400">
                <a:latin typeface="Times New Roman"/>
                <a:cs typeface="Times New Roman"/>
              </a:rPr>
              <a:t>- </a:t>
            </a:r>
            <a:r>
              <a:rPr dirty="0" sz="2400" spc="-5">
                <a:latin typeface="Times New Roman"/>
                <a:cs typeface="Times New Roman"/>
              </a:rPr>
              <a:t>SUM(Daily_Sales) OVER </a:t>
            </a:r>
            <a:r>
              <a:rPr dirty="0" sz="2400" spc="-40">
                <a:latin typeface="Times New Roman"/>
                <a:cs typeface="Times New Roman"/>
              </a:rPr>
              <a:t>(</a:t>
            </a:r>
            <a:r>
              <a:rPr dirty="0" sz="2400" spc="-40">
                <a:solidFill>
                  <a:srgbClr val="0000FF"/>
                </a:solidFill>
                <a:latin typeface="Times New Roman"/>
                <a:cs typeface="Times New Roman"/>
              </a:rPr>
              <a:t>PARTITION 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BY </a:t>
            </a:r>
            <a:r>
              <a:rPr dirty="0" sz="2400">
                <a:latin typeface="Times New Roman"/>
                <a:cs typeface="Times New Roman"/>
              </a:rPr>
              <a:t>Product_ID  </a:t>
            </a:r>
            <a:r>
              <a:rPr dirty="0" sz="2400" spc="-5">
                <a:latin typeface="Times New Roman"/>
                <a:cs typeface="Times New Roman"/>
              </a:rPr>
              <a:t>ORDER BY </a:t>
            </a:r>
            <a:r>
              <a:rPr dirty="0" sz="2400">
                <a:latin typeface="Times New Roman"/>
                <a:cs typeface="Times New Roman"/>
              </a:rPr>
              <a:t>Product_ID </a:t>
            </a:r>
            <a:r>
              <a:rPr dirty="0" sz="2400" spc="-5">
                <a:latin typeface="Times New Roman"/>
                <a:cs typeface="Times New Roman"/>
              </a:rPr>
              <a:t>ASC, </a:t>
            </a:r>
            <a:r>
              <a:rPr dirty="0" sz="2400">
                <a:latin typeface="Times New Roman"/>
                <a:cs typeface="Times New Roman"/>
              </a:rPr>
              <a:t>Sale_Date</a:t>
            </a:r>
            <a:r>
              <a:rPr dirty="0" sz="2400" spc="-36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ASC</a:t>
            </a:r>
            <a:endParaRPr sz="2400">
              <a:latin typeface="Times New Roman"/>
              <a:cs typeface="Times New Roman"/>
            </a:endParaRPr>
          </a:p>
          <a:p>
            <a:pPr marL="5461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ROWS </a:t>
            </a:r>
            <a:r>
              <a:rPr dirty="0" sz="2400" spc="-5">
                <a:latin typeface="Times New Roman"/>
                <a:cs typeface="Times New Roman"/>
              </a:rPr>
              <a:t>BETWEEN </a:t>
            </a:r>
            <a:r>
              <a:rPr dirty="0" sz="2400">
                <a:latin typeface="Times New Roman"/>
                <a:cs typeface="Times New Roman"/>
              </a:rPr>
              <a:t>4 </a:t>
            </a:r>
            <a:r>
              <a:rPr dirty="0" sz="2400" spc="-5">
                <a:latin typeface="Times New Roman"/>
                <a:cs typeface="Times New Roman"/>
              </a:rPr>
              <a:t>PRECEDING AND </a:t>
            </a:r>
            <a:r>
              <a:rPr dirty="0" sz="2400">
                <a:latin typeface="Times New Roman"/>
                <a:cs typeface="Times New Roman"/>
              </a:rPr>
              <a:t>4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PRECEDING)</a:t>
            </a:r>
            <a:endParaRPr sz="2400">
              <a:latin typeface="Times New Roman"/>
              <a:cs typeface="Times New Roman"/>
            </a:endParaRPr>
          </a:p>
          <a:p>
            <a:pPr marL="5635625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"MDiff_ANSI"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FROM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Sales_Table;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001200" y="2516225"/>
          <a:ext cx="5393055" cy="3938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1620"/>
                <a:gridCol w="1350645"/>
                <a:gridCol w="2482215"/>
              </a:tblGrid>
              <a:tr h="404021">
                <a:tc gridSpan="3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55"/>
                        </a:spcBef>
                        <a:tabLst>
                          <a:tab pos="1387475" algn="l"/>
                          <a:tab pos="2497455" algn="l"/>
                          <a:tab pos="2670810" algn="l"/>
                          <a:tab pos="3946525" algn="l"/>
                        </a:tabLst>
                      </a:pPr>
                      <a:r>
                        <a:rPr dirty="0" u="sng" sz="1800" spc="-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Product_ID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Sale_Date	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Daily_Sales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u="sng" sz="1800" spc="-1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MDiff_ANSI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048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91647">
                <a:tc>
                  <a:txBody>
                    <a:bodyPr/>
                    <a:lstStyle/>
                    <a:p>
                      <a:pPr algn="r" marR="218440">
                        <a:lnSpc>
                          <a:spcPts val="1905"/>
                        </a:lnSpc>
                        <a:spcBef>
                          <a:spcPts val="290"/>
                        </a:spcBef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166370">
                        <a:lnSpc>
                          <a:spcPts val="1905"/>
                        </a:lnSpc>
                        <a:spcBef>
                          <a:spcPts val="290"/>
                        </a:spcBef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  <a:spcBef>
                          <a:spcPts val="254"/>
                        </a:spcBef>
                        <a:tabLst>
                          <a:tab pos="2116455" algn="l"/>
                        </a:tabLst>
                      </a:pPr>
                      <a:r>
                        <a:rPr dirty="0" sz="1600" spc="-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48850.40	</a:t>
                      </a:r>
                      <a:r>
                        <a:rPr dirty="0" baseline="19097" sz="2400" spc="-7">
                          <a:latin typeface="Times New Roman"/>
                          <a:cs typeface="Times New Roman"/>
                        </a:rPr>
                        <a:t>?</a:t>
                      </a:r>
                      <a:endParaRPr baseline="19097"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991">
                <a:tc>
                  <a:txBody>
                    <a:bodyPr/>
                    <a:lstStyle/>
                    <a:p>
                      <a:pPr algn="r" marR="21844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16637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1800"/>
                        </a:lnSpc>
                        <a:tabLst>
                          <a:tab pos="2116455" algn="l"/>
                        </a:tabLst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54500.22	</a:t>
                      </a:r>
                      <a:r>
                        <a:rPr dirty="0" baseline="19097" sz="2400" spc="-7">
                          <a:latin typeface="Times New Roman"/>
                          <a:cs typeface="Times New Roman"/>
                        </a:rPr>
                        <a:t>?</a:t>
                      </a:r>
                      <a:endParaRPr baseline="19097"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942">
                <a:tc>
                  <a:txBody>
                    <a:bodyPr/>
                    <a:lstStyle/>
                    <a:p>
                      <a:pPr algn="r" marR="21844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16637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1800"/>
                        </a:lnSpc>
                        <a:tabLst>
                          <a:tab pos="2116455" algn="l"/>
                        </a:tabLst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36000.07	</a:t>
                      </a:r>
                      <a:r>
                        <a:rPr dirty="0" baseline="19097" sz="2400" spc="-7">
                          <a:latin typeface="Times New Roman"/>
                          <a:cs typeface="Times New Roman"/>
                        </a:rPr>
                        <a:t>?</a:t>
                      </a:r>
                      <a:endParaRPr baseline="19097"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algn="r" marR="21844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16637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1800"/>
                        </a:lnSpc>
                        <a:tabLst>
                          <a:tab pos="2116455" algn="l"/>
                        </a:tabLst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40200.43	</a:t>
                      </a:r>
                      <a:r>
                        <a:rPr dirty="0" baseline="19097" sz="2400" spc="-7">
                          <a:latin typeface="Times New Roman"/>
                          <a:cs typeface="Times New Roman"/>
                        </a:rPr>
                        <a:t>?</a:t>
                      </a:r>
                      <a:endParaRPr baseline="19097"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r" marR="21844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16637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1235"/>
                        </a:lnSpc>
                        <a:tabLst>
                          <a:tab pos="1376680" algn="l"/>
                        </a:tabLst>
                      </a:pPr>
                      <a:r>
                        <a:rPr dirty="0" baseline="-19097" sz="2400" spc="-7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32800.50	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-16049.90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algn="r" marR="21844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16637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1800"/>
                        </a:lnSpc>
                        <a:tabLst>
                          <a:tab pos="1546225" algn="l"/>
                        </a:tabLst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64300.00	</a:t>
                      </a:r>
                      <a:r>
                        <a:rPr dirty="0" baseline="19097" sz="2400" spc="-7">
                          <a:latin typeface="Times New Roman"/>
                          <a:cs typeface="Times New Roman"/>
                        </a:rPr>
                        <a:t>9799.78</a:t>
                      </a:r>
                      <a:endParaRPr baseline="19097"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algn="r" marR="21844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16637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1235"/>
                        </a:lnSpc>
                        <a:tabLst>
                          <a:tab pos="1443990" algn="l"/>
                        </a:tabLst>
                      </a:pPr>
                      <a:r>
                        <a:rPr dirty="0" baseline="-19097" sz="2400" spc="-7">
                          <a:latin typeface="Times New Roman"/>
                          <a:cs typeface="Times New Roman"/>
                        </a:rPr>
                        <a:t>54553.10	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18553.03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4054">
                <a:tc>
                  <a:txBody>
                    <a:bodyPr/>
                    <a:lstStyle/>
                    <a:p>
                      <a:pPr algn="r" marR="21844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16637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1800"/>
                        </a:lnSpc>
                        <a:tabLst>
                          <a:tab pos="2116455" algn="l"/>
                        </a:tabLst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41888.88	</a:t>
                      </a:r>
                      <a:r>
                        <a:rPr dirty="0" baseline="19097" sz="2400" spc="-7">
                          <a:latin typeface="Times New Roman"/>
                          <a:cs typeface="Times New Roman"/>
                        </a:rPr>
                        <a:t>?</a:t>
                      </a:r>
                      <a:endParaRPr baseline="19097"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942">
                <a:tc>
                  <a:txBody>
                    <a:bodyPr/>
                    <a:lstStyle/>
                    <a:p>
                      <a:pPr algn="r" marR="21844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16637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1800"/>
                        </a:lnSpc>
                        <a:tabLst>
                          <a:tab pos="2116455" algn="l"/>
                        </a:tabLst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48000.00	</a:t>
                      </a:r>
                      <a:r>
                        <a:rPr dirty="0" baseline="19097" sz="2400" spc="-7">
                          <a:latin typeface="Times New Roman"/>
                          <a:cs typeface="Times New Roman"/>
                        </a:rPr>
                        <a:t>?</a:t>
                      </a:r>
                      <a:endParaRPr baseline="19097"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65">
                <a:tc>
                  <a:txBody>
                    <a:bodyPr/>
                    <a:lstStyle/>
                    <a:p>
                      <a:pPr algn="r" marR="21844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16637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1800"/>
                        </a:lnSpc>
                        <a:tabLst>
                          <a:tab pos="2116455" algn="l"/>
                        </a:tabLst>
                      </a:pPr>
                      <a:r>
                        <a:rPr dirty="0" sz="1600" spc="-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49850.03	</a:t>
                      </a:r>
                      <a:r>
                        <a:rPr dirty="0" baseline="19097" sz="2400" spc="-7">
                          <a:latin typeface="Times New Roman"/>
                          <a:cs typeface="Times New Roman"/>
                        </a:rPr>
                        <a:t>?</a:t>
                      </a:r>
                      <a:endParaRPr baseline="19097"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27">
                <a:tc>
                  <a:txBody>
                    <a:bodyPr/>
                    <a:lstStyle/>
                    <a:p>
                      <a:pPr algn="r" marR="21844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16637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1800"/>
                        </a:lnSpc>
                        <a:tabLst>
                          <a:tab pos="2116455" algn="l"/>
                        </a:tabLst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54850.29	</a:t>
                      </a:r>
                      <a:r>
                        <a:rPr dirty="0" baseline="19097" sz="2400" spc="-7">
                          <a:latin typeface="Times New Roman"/>
                          <a:cs typeface="Times New Roman"/>
                        </a:rPr>
                        <a:t>?</a:t>
                      </a:r>
                      <a:endParaRPr baseline="19097"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r" marR="21844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16637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1240"/>
                        </a:lnSpc>
                        <a:tabLst>
                          <a:tab pos="1478915" algn="l"/>
                        </a:tabLst>
                      </a:pPr>
                      <a:r>
                        <a:rPr dirty="0" baseline="-19097" sz="2400" spc="-7">
                          <a:latin typeface="Times New Roman"/>
                          <a:cs typeface="Times New Roman"/>
                        </a:rPr>
                        <a:t>36021.93	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-5866.95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algn="r" marR="21844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16637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1240"/>
                        </a:lnSpc>
                        <a:tabLst>
                          <a:tab pos="1478915" algn="l"/>
                        </a:tabLst>
                      </a:pPr>
                      <a:r>
                        <a:rPr dirty="0" baseline="-19097" sz="2400" spc="-7">
                          <a:latin typeface="Times New Roman"/>
                          <a:cs typeface="Times New Roman"/>
                        </a:rPr>
                        <a:t>43200.18	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-4799.82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86981">
                <a:tc>
                  <a:txBody>
                    <a:bodyPr/>
                    <a:lstStyle/>
                    <a:p>
                      <a:pPr algn="r" marR="218440">
                        <a:lnSpc>
                          <a:spcPts val="18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6370">
                        <a:lnSpc>
                          <a:spcPts val="18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1240"/>
                        </a:lnSpc>
                        <a:tabLst>
                          <a:tab pos="1376680" algn="l"/>
                        </a:tabLst>
                      </a:pPr>
                      <a:r>
                        <a:rPr dirty="0" baseline="-19097" sz="2400" spc="-7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32800.50	</a:t>
                      </a:r>
                      <a:r>
                        <a:rPr dirty="0" sz="1600" spc="-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-17049.53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8739" y="6485026"/>
            <a:ext cx="84988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35">
                <a:solidFill>
                  <a:srgbClr val="0000FF"/>
                </a:solidFill>
                <a:latin typeface="Times New Roman"/>
                <a:cs typeface="Times New Roman"/>
              </a:rPr>
              <a:t>Wow!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This is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how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you do a </a:t>
            </a:r>
            <a:r>
              <a:rPr dirty="0" sz="2000" spc="-10">
                <a:solidFill>
                  <a:srgbClr val="FF0000"/>
                </a:solidFill>
                <a:latin typeface="Times New Roman"/>
                <a:cs typeface="Times New Roman"/>
              </a:rPr>
              <a:t>MDiff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using the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ANSI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Syntax with a </a:t>
            </a:r>
            <a:r>
              <a:rPr dirty="0" sz="2000" spc="-35">
                <a:solidFill>
                  <a:srgbClr val="FF0000"/>
                </a:solidFill>
                <a:latin typeface="Times New Roman"/>
                <a:cs typeface="Times New Roman"/>
              </a:rPr>
              <a:t>PARTITION</a:t>
            </a:r>
            <a:r>
              <a:rPr dirty="0" sz="2000" spc="-24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80">
                <a:solidFill>
                  <a:srgbClr val="FF0000"/>
                </a:solidFill>
                <a:latin typeface="Times New Roman"/>
                <a:cs typeface="Times New Roman"/>
              </a:rPr>
              <a:t>BY</a:t>
            </a:r>
            <a:r>
              <a:rPr dirty="0" sz="2000" spc="-80">
                <a:solidFill>
                  <a:srgbClr val="0000FF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9117" y="42113"/>
            <a:ext cx="81216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Moving </a:t>
            </a:r>
            <a:r>
              <a:rPr dirty="0" spc="-10"/>
              <a:t>Difference </a:t>
            </a:r>
            <a:r>
              <a:rPr dirty="0"/>
              <a:t>using </a:t>
            </a:r>
            <a:r>
              <a:rPr dirty="0" spc="-5"/>
              <a:t>ANSI </a:t>
            </a:r>
            <a:r>
              <a:rPr dirty="0"/>
              <a:t>Syntax </a:t>
            </a:r>
            <a:r>
              <a:rPr dirty="0" spc="-5"/>
              <a:t>with Partition</a:t>
            </a:r>
            <a:r>
              <a:rPr dirty="0" spc="-175"/>
              <a:t> </a:t>
            </a:r>
            <a:r>
              <a:rPr dirty="0" spc="-5"/>
              <a:t>By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19200" y="3918203"/>
            <a:ext cx="1651000" cy="9906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algn="ctr" marL="99060" marR="97155">
              <a:lnSpc>
                <a:spcPct val="100000"/>
              </a:lnSpc>
              <a:spcBef>
                <a:spcPts val="305"/>
              </a:spcBef>
            </a:pPr>
            <a:r>
              <a:rPr dirty="0" sz="1800" spc="-5">
                <a:latin typeface="Times New Roman"/>
                <a:cs typeface="Times New Roman"/>
              </a:rPr>
              <a:t>Not </a:t>
            </a:r>
            <a:r>
              <a:rPr dirty="0" sz="1800">
                <a:latin typeface="Times New Roman"/>
                <a:cs typeface="Times New Roman"/>
              </a:rPr>
              <a:t>all </a:t>
            </a:r>
            <a:r>
              <a:rPr dirty="0" sz="1800" spc="-5">
                <a:latin typeface="Times New Roman"/>
                <a:cs typeface="Times New Roman"/>
              </a:rPr>
              <a:t>rows  </a:t>
            </a:r>
            <a:r>
              <a:rPr dirty="0" sz="1800">
                <a:latin typeface="Times New Roman"/>
                <a:cs typeface="Times New Roman"/>
              </a:rPr>
              <a:t>are displayed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 this </a:t>
            </a:r>
            <a:r>
              <a:rPr dirty="0" sz="1800" spc="-5">
                <a:latin typeface="Times New Roman"/>
                <a:cs typeface="Times New Roman"/>
              </a:rPr>
              <a:t>answer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08405"/>
            <a:ext cx="851154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tabLst>
                <a:tab pos="1275080" algn="l"/>
              </a:tabLst>
            </a:pPr>
            <a:r>
              <a:rPr dirty="0" sz="2400" spc="-5">
                <a:latin typeface="Times New Roman"/>
                <a:cs typeface="Times New Roman"/>
              </a:rPr>
              <a:t>SELECT	</a:t>
            </a:r>
            <a:r>
              <a:rPr dirty="0" sz="2400">
                <a:latin typeface="Times New Roman"/>
                <a:cs typeface="Times New Roman"/>
              </a:rPr>
              <a:t>Product_ID </a:t>
            </a:r>
            <a:r>
              <a:rPr dirty="0" sz="2400" spc="-5">
                <a:latin typeface="Times New Roman"/>
                <a:cs typeface="Times New Roman"/>
              </a:rPr>
              <a:t>, </a:t>
            </a:r>
            <a:r>
              <a:rPr dirty="0" sz="2400">
                <a:latin typeface="Times New Roman"/>
                <a:cs typeface="Times New Roman"/>
              </a:rPr>
              <a:t>Sale_Date, </a:t>
            </a:r>
            <a:r>
              <a:rPr dirty="0" sz="2400" spc="-5">
                <a:latin typeface="Times New Roman"/>
                <a:cs typeface="Times New Roman"/>
              </a:rPr>
              <a:t>Daily_Sales,  </a:t>
            </a:r>
            <a:r>
              <a:rPr dirty="0" sz="2400">
                <a:latin typeface="Times New Roman"/>
                <a:cs typeface="Times New Roman"/>
              </a:rPr>
              <a:t>MDIFF(Daily_Sales,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r>
              <a:rPr dirty="0" sz="2400">
                <a:latin typeface="Times New Roman"/>
                <a:cs typeface="Times New Roman"/>
              </a:rPr>
              <a:t>, Product_ID, Sale_Date) </a:t>
            </a: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-1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Compare2Rows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439926"/>
            <a:ext cx="319722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FROM </a:t>
            </a:r>
            <a:r>
              <a:rPr dirty="0" sz="2400" spc="-15">
                <a:latin typeface="Times New Roman"/>
                <a:cs typeface="Times New Roman"/>
              </a:rPr>
              <a:t>Sales_Table  </a:t>
            </a:r>
            <a:r>
              <a:rPr dirty="0" sz="2400" spc="-5">
                <a:latin typeface="Times New Roman"/>
                <a:cs typeface="Times New Roman"/>
              </a:rPr>
              <a:t>GROUP BY </a:t>
            </a:r>
            <a:r>
              <a:rPr dirty="0" sz="2400">
                <a:latin typeface="Times New Roman"/>
                <a:cs typeface="Times New Roman"/>
              </a:rPr>
              <a:t>Product_ID</a:t>
            </a:r>
            <a:r>
              <a:rPr dirty="0" sz="2400" spc="-2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32175" y="1867661"/>
            <a:ext cx="1092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Product_ID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7828" y="1867661"/>
            <a:ext cx="11360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22680" algn="l"/>
              </a:tabLst>
            </a:pP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Sale_Date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11036" y="1867661"/>
            <a:ext cx="11341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Dai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dirty="0" u="sng" sz="1800" spc="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_Sales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01306" y="1867661"/>
            <a:ext cx="14979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Compare2Rows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6178702"/>
            <a:ext cx="874204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Do you notice that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column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Compare2Rows did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not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produce any data? That is</a:t>
            </a:r>
            <a:r>
              <a:rPr dirty="0" sz="2000" spc="-2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because  the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GROUP BY Reset before it could get 7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records to find the</a:t>
            </a:r>
            <a:r>
              <a:rPr dirty="0" sz="2000" spc="-35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0000FF"/>
                </a:solidFill>
                <a:latin typeface="Times New Roman"/>
                <a:cs typeface="Times New Roman"/>
              </a:rPr>
              <a:t>MDIFF.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455161" y="3902583"/>
            <a:ext cx="405130" cy="1495425"/>
            <a:chOff x="3455161" y="3902583"/>
            <a:chExt cx="405130" cy="1495425"/>
          </a:xfrm>
        </p:grpSpPr>
        <p:sp>
          <p:nvSpPr>
            <p:cNvPr id="10" name="object 10"/>
            <p:cNvSpPr/>
            <p:nvPr/>
          </p:nvSpPr>
          <p:spPr>
            <a:xfrm>
              <a:off x="3467861" y="4589907"/>
              <a:ext cx="379730" cy="795655"/>
            </a:xfrm>
            <a:custGeom>
              <a:avLst/>
              <a:gdLst/>
              <a:ahLst/>
              <a:cxnLst/>
              <a:rect l="l" t="t" r="r" b="b"/>
              <a:pathLst>
                <a:path w="379729" h="795654">
                  <a:moveTo>
                    <a:pt x="0" y="0"/>
                  </a:moveTo>
                  <a:lnTo>
                    <a:pt x="0" y="94869"/>
                  </a:lnTo>
                  <a:lnTo>
                    <a:pt x="1541" y="155822"/>
                  </a:lnTo>
                  <a:lnTo>
                    <a:pt x="6086" y="215465"/>
                  </a:lnTo>
                  <a:lnTo>
                    <a:pt x="13517" y="273525"/>
                  </a:lnTo>
                  <a:lnTo>
                    <a:pt x="23715" y="329731"/>
                  </a:lnTo>
                  <a:lnTo>
                    <a:pt x="36561" y="383812"/>
                  </a:lnTo>
                  <a:lnTo>
                    <a:pt x="51937" y="435497"/>
                  </a:lnTo>
                  <a:lnTo>
                    <a:pt x="69725" y="484513"/>
                  </a:lnTo>
                  <a:lnTo>
                    <a:pt x="89805" y="530590"/>
                  </a:lnTo>
                  <a:lnTo>
                    <a:pt x="112059" y="573456"/>
                  </a:lnTo>
                  <a:lnTo>
                    <a:pt x="136369" y="612840"/>
                  </a:lnTo>
                  <a:lnTo>
                    <a:pt x="162617" y="648471"/>
                  </a:lnTo>
                  <a:lnTo>
                    <a:pt x="190682" y="680076"/>
                  </a:lnTo>
                  <a:lnTo>
                    <a:pt x="220448" y="707386"/>
                  </a:lnTo>
                  <a:lnTo>
                    <a:pt x="251796" y="730127"/>
                  </a:lnTo>
                  <a:lnTo>
                    <a:pt x="284607" y="748030"/>
                  </a:lnTo>
                  <a:lnTo>
                    <a:pt x="284607" y="795401"/>
                  </a:lnTo>
                  <a:lnTo>
                    <a:pt x="379475" y="721995"/>
                  </a:lnTo>
                  <a:lnTo>
                    <a:pt x="284607" y="605790"/>
                  </a:lnTo>
                  <a:lnTo>
                    <a:pt x="284607" y="653161"/>
                  </a:lnTo>
                  <a:lnTo>
                    <a:pt x="251796" y="635280"/>
                  </a:lnTo>
                  <a:lnTo>
                    <a:pt x="220448" y="612555"/>
                  </a:lnTo>
                  <a:lnTo>
                    <a:pt x="190682" y="585256"/>
                  </a:lnTo>
                  <a:lnTo>
                    <a:pt x="162617" y="553656"/>
                  </a:lnTo>
                  <a:lnTo>
                    <a:pt x="136369" y="518028"/>
                  </a:lnTo>
                  <a:lnTo>
                    <a:pt x="112059" y="478642"/>
                  </a:lnTo>
                  <a:lnTo>
                    <a:pt x="89805" y="435772"/>
                  </a:lnTo>
                  <a:lnTo>
                    <a:pt x="69725" y="389688"/>
                  </a:lnTo>
                  <a:lnTo>
                    <a:pt x="51937" y="340664"/>
                  </a:lnTo>
                  <a:lnTo>
                    <a:pt x="36561" y="288972"/>
                  </a:lnTo>
                  <a:lnTo>
                    <a:pt x="23715" y="234882"/>
                  </a:lnTo>
                  <a:lnTo>
                    <a:pt x="13517" y="178668"/>
                  </a:lnTo>
                  <a:lnTo>
                    <a:pt x="6086" y="120602"/>
                  </a:lnTo>
                  <a:lnTo>
                    <a:pt x="1541" y="60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467965" y="3915283"/>
              <a:ext cx="379730" cy="722630"/>
            </a:xfrm>
            <a:custGeom>
              <a:avLst/>
              <a:gdLst/>
              <a:ahLst/>
              <a:cxnLst/>
              <a:rect l="l" t="t" r="r" b="b"/>
              <a:pathLst>
                <a:path w="379729" h="722629">
                  <a:moveTo>
                    <a:pt x="379372" y="0"/>
                  </a:moveTo>
                  <a:lnTo>
                    <a:pt x="320142" y="8335"/>
                  </a:lnTo>
                  <a:lnTo>
                    <a:pt x="258014" y="35358"/>
                  </a:lnTo>
                  <a:lnTo>
                    <a:pt x="200580" y="79486"/>
                  </a:lnTo>
                  <a:lnTo>
                    <a:pt x="173887" y="107425"/>
                  </a:lnTo>
                  <a:lnTo>
                    <a:pt x="148685" y="138991"/>
                  </a:lnTo>
                  <a:lnTo>
                    <a:pt x="125079" y="173970"/>
                  </a:lnTo>
                  <a:lnTo>
                    <a:pt x="103173" y="212144"/>
                  </a:lnTo>
                  <a:lnTo>
                    <a:pt x="83075" y="253298"/>
                  </a:lnTo>
                  <a:lnTo>
                    <a:pt x="64889" y="297216"/>
                  </a:lnTo>
                  <a:lnTo>
                    <a:pt x="48721" y="343681"/>
                  </a:lnTo>
                  <a:lnTo>
                    <a:pt x="34676" y="392478"/>
                  </a:lnTo>
                  <a:lnTo>
                    <a:pt x="22861" y="443390"/>
                  </a:lnTo>
                  <a:lnTo>
                    <a:pt x="13380" y="496202"/>
                  </a:lnTo>
                  <a:lnTo>
                    <a:pt x="6339" y="550697"/>
                  </a:lnTo>
                  <a:lnTo>
                    <a:pt x="1844" y="606659"/>
                  </a:lnTo>
                  <a:lnTo>
                    <a:pt x="0" y="663873"/>
                  </a:lnTo>
                  <a:lnTo>
                    <a:pt x="912" y="722122"/>
                  </a:lnTo>
                  <a:lnTo>
                    <a:pt x="4924" y="660636"/>
                  </a:lnTo>
                  <a:lnTo>
                    <a:pt x="11932" y="601035"/>
                  </a:lnTo>
                  <a:lnTo>
                    <a:pt x="21795" y="543558"/>
                  </a:lnTo>
                  <a:lnTo>
                    <a:pt x="34369" y="488441"/>
                  </a:lnTo>
                  <a:lnTo>
                    <a:pt x="49510" y="435923"/>
                  </a:lnTo>
                  <a:lnTo>
                    <a:pt x="67075" y="386241"/>
                  </a:lnTo>
                  <a:lnTo>
                    <a:pt x="86922" y="339632"/>
                  </a:lnTo>
                  <a:lnTo>
                    <a:pt x="108908" y="296335"/>
                  </a:lnTo>
                  <a:lnTo>
                    <a:pt x="132888" y="256586"/>
                  </a:lnTo>
                  <a:lnTo>
                    <a:pt x="158720" y="220624"/>
                  </a:lnTo>
                  <a:lnTo>
                    <a:pt x="186261" y="188686"/>
                  </a:lnTo>
                  <a:lnTo>
                    <a:pt x="215367" y="161010"/>
                  </a:lnTo>
                  <a:lnTo>
                    <a:pt x="245896" y="137832"/>
                  </a:lnTo>
                  <a:lnTo>
                    <a:pt x="310648" y="105926"/>
                  </a:lnTo>
                  <a:lnTo>
                    <a:pt x="379372" y="94869"/>
                  </a:lnTo>
                  <a:lnTo>
                    <a:pt x="379372" y="0"/>
                  </a:lnTo>
                  <a:close/>
                </a:path>
              </a:pathLst>
            </a:custGeom>
            <a:solidFill>
              <a:srgbClr val="CD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467861" y="3915283"/>
              <a:ext cx="379730" cy="1470025"/>
            </a:xfrm>
            <a:custGeom>
              <a:avLst/>
              <a:gdLst/>
              <a:ahLst/>
              <a:cxnLst/>
              <a:rect l="l" t="t" r="r" b="b"/>
              <a:pathLst>
                <a:path w="379729" h="1470025">
                  <a:moveTo>
                    <a:pt x="0" y="674624"/>
                  </a:moveTo>
                  <a:lnTo>
                    <a:pt x="1541" y="735579"/>
                  </a:lnTo>
                  <a:lnTo>
                    <a:pt x="6086" y="795226"/>
                  </a:lnTo>
                  <a:lnTo>
                    <a:pt x="13517" y="853292"/>
                  </a:lnTo>
                  <a:lnTo>
                    <a:pt x="23715" y="909506"/>
                  </a:lnTo>
                  <a:lnTo>
                    <a:pt x="36561" y="963596"/>
                  </a:lnTo>
                  <a:lnTo>
                    <a:pt x="51937" y="1015288"/>
                  </a:lnTo>
                  <a:lnTo>
                    <a:pt x="69725" y="1064312"/>
                  </a:lnTo>
                  <a:lnTo>
                    <a:pt x="89805" y="1110396"/>
                  </a:lnTo>
                  <a:lnTo>
                    <a:pt x="112059" y="1153266"/>
                  </a:lnTo>
                  <a:lnTo>
                    <a:pt x="136369" y="1192652"/>
                  </a:lnTo>
                  <a:lnTo>
                    <a:pt x="162617" y="1228280"/>
                  </a:lnTo>
                  <a:lnTo>
                    <a:pt x="190682" y="1259880"/>
                  </a:lnTo>
                  <a:lnTo>
                    <a:pt x="220448" y="1287179"/>
                  </a:lnTo>
                  <a:lnTo>
                    <a:pt x="251796" y="1309904"/>
                  </a:lnTo>
                  <a:lnTo>
                    <a:pt x="284607" y="1327785"/>
                  </a:lnTo>
                  <a:lnTo>
                    <a:pt x="284607" y="1280414"/>
                  </a:lnTo>
                  <a:lnTo>
                    <a:pt x="379475" y="1396619"/>
                  </a:lnTo>
                  <a:lnTo>
                    <a:pt x="284607" y="1470025"/>
                  </a:lnTo>
                  <a:lnTo>
                    <a:pt x="284607" y="1422654"/>
                  </a:lnTo>
                  <a:lnTo>
                    <a:pt x="251796" y="1404751"/>
                  </a:lnTo>
                  <a:lnTo>
                    <a:pt x="220448" y="1382010"/>
                  </a:lnTo>
                  <a:lnTo>
                    <a:pt x="190682" y="1354700"/>
                  </a:lnTo>
                  <a:lnTo>
                    <a:pt x="162617" y="1323095"/>
                  </a:lnTo>
                  <a:lnTo>
                    <a:pt x="136369" y="1287464"/>
                  </a:lnTo>
                  <a:lnTo>
                    <a:pt x="112059" y="1248080"/>
                  </a:lnTo>
                  <a:lnTo>
                    <a:pt x="89805" y="1205214"/>
                  </a:lnTo>
                  <a:lnTo>
                    <a:pt x="69725" y="1159137"/>
                  </a:lnTo>
                  <a:lnTo>
                    <a:pt x="51937" y="1110121"/>
                  </a:lnTo>
                  <a:lnTo>
                    <a:pt x="36561" y="1058436"/>
                  </a:lnTo>
                  <a:lnTo>
                    <a:pt x="23715" y="1004355"/>
                  </a:lnTo>
                  <a:lnTo>
                    <a:pt x="13517" y="948149"/>
                  </a:lnTo>
                  <a:lnTo>
                    <a:pt x="6086" y="890089"/>
                  </a:lnTo>
                  <a:lnTo>
                    <a:pt x="1541" y="830446"/>
                  </a:lnTo>
                  <a:lnTo>
                    <a:pt x="0" y="769493"/>
                  </a:lnTo>
                  <a:lnTo>
                    <a:pt x="0" y="674624"/>
                  </a:lnTo>
                  <a:lnTo>
                    <a:pt x="1551" y="613233"/>
                  </a:lnTo>
                  <a:lnTo>
                    <a:pt x="6114" y="553384"/>
                  </a:lnTo>
                  <a:lnTo>
                    <a:pt x="13557" y="495314"/>
                  </a:lnTo>
                  <a:lnTo>
                    <a:pt x="23744" y="439263"/>
                  </a:lnTo>
                  <a:lnTo>
                    <a:pt x="36541" y="385469"/>
                  </a:lnTo>
                  <a:lnTo>
                    <a:pt x="51816" y="334169"/>
                  </a:lnTo>
                  <a:lnTo>
                    <a:pt x="69432" y="285604"/>
                  </a:lnTo>
                  <a:lnTo>
                    <a:pt x="89257" y="240010"/>
                  </a:lnTo>
                  <a:lnTo>
                    <a:pt x="111156" y="197627"/>
                  </a:lnTo>
                  <a:lnTo>
                    <a:pt x="134996" y="158693"/>
                  </a:lnTo>
                  <a:lnTo>
                    <a:pt x="160642" y="123447"/>
                  </a:lnTo>
                  <a:lnTo>
                    <a:pt x="187960" y="92126"/>
                  </a:lnTo>
                  <a:lnTo>
                    <a:pt x="216816" y="64970"/>
                  </a:lnTo>
                  <a:lnTo>
                    <a:pt x="278606" y="24104"/>
                  </a:lnTo>
                  <a:lnTo>
                    <a:pt x="344940" y="2757"/>
                  </a:lnTo>
                  <a:lnTo>
                    <a:pt x="379475" y="0"/>
                  </a:lnTo>
                  <a:lnTo>
                    <a:pt x="379475" y="94869"/>
                  </a:lnTo>
                  <a:lnTo>
                    <a:pt x="344689" y="97673"/>
                  </a:lnTo>
                  <a:lnTo>
                    <a:pt x="310752" y="105926"/>
                  </a:lnTo>
                  <a:lnTo>
                    <a:pt x="245999" y="137832"/>
                  </a:lnTo>
                  <a:lnTo>
                    <a:pt x="215470" y="161010"/>
                  </a:lnTo>
                  <a:lnTo>
                    <a:pt x="186364" y="188686"/>
                  </a:lnTo>
                  <a:lnTo>
                    <a:pt x="158823" y="220624"/>
                  </a:lnTo>
                  <a:lnTo>
                    <a:pt x="132991" y="256586"/>
                  </a:lnTo>
                  <a:lnTo>
                    <a:pt x="109011" y="296335"/>
                  </a:lnTo>
                  <a:lnTo>
                    <a:pt x="87026" y="339632"/>
                  </a:lnTo>
                  <a:lnTo>
                    <a:pt x="67179" y="386241"/>
                  </a:lnTo>
                  <a:lnTo>
                    <a:pt x="49613" y="435923"/>
                  </a:lnTo>
                  <a:lnTo>
                    <a:pt x="34472" y="488441"/>
                  </a:lnTo>
                  <a:lnTo>
                    <a:pt x="21898" y="543558"/>
                  </a:lnTo>
                  <a:lnTo>
                    <a:pt x="12036" y="601035"/>
                  </a:lnTo>
                  <a:lnTo>
                    <a:pt x="5027" y="660636"/>
                  </a:lnTo>
                  <a:lnTo>
                    <a:pt x="1015" y="72212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086733" y="2250521"/>
          <a:ext cx="4737735" cy="3424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300"/>
                <a:gridCol w="1388745"/>
                <a:gridCol w="1811655"/>
                <a:gridCol w="915035"/>
              </a:tblGrid>
              <a:tr h="249029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ts val="186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ts val="1805"/>
                        </a:lnSpc>
                        <a:spcBef>
                          <a:spcPts val="5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4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?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ts val="1805"/>
                        </a:lnSpc>
                        <a:spcBef>
                          <a:spcPts val="1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54500.22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?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ts val="1805"/>
                        </a:lnSpc>
                        <a:spcBef>
                          <a:spcPts val="1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36000.07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?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ts val="1805"/>
                        </a:lnSpc>
                        <a:spcBef>
                          <a:spcPts val="1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40200.43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?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ts val="1805"/>
                        </a:lnSpc>
                        <a:spcBef>
                          <a:spcPts val="1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?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4054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2000-10-03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ts val="1805"/>
                        </a:lnSpc>
                        <a:spcBef>
                          <a:spcPts val="1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?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42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ts val="1805"/>
                        </a:lnSpc>
                        <a:spcBef>
                          <a:spcPts val="1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54553.10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?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ts val="1805"/>
                        </a:lnSpc>
                        <a:spcBef>
                          <a:spcPts val="1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?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ts val="1805"/>
                        </a:lnSpc>
                        <a:spcBef>
                          <a:spcPts val="1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48000.00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?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ts val="1805"/>
                        </a:lnSpc>
                        <a:spcBef>
                          <a:spcPts val="1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49850.03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?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ts val="1805"/>
                        </a:lnSpc>
                        <a:spcBef>
                          <a:spcPts val="1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54850.29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?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4054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2000-10-02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ts val="1805"/>
                        </a:lnSpc>
                        <a:spcBef>
                          <a:spcPts val="1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36021.93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?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17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ts val="1805"/>
                        </a:lnSpc>
                        <a:spcBef>
                          <a:spcPts val="1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43200.18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?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8783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ts val="186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ts val="1845"/>
                        </a:lnSpc>
                        <a:spcBef>
                          <a:spcPts val="1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?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3352800" y="1752600"/>
            <a:ext cx="5562600" cy="4038600"/>
          </a:xfrm>
          <a:custGeom>
            <a:avLst/>
            <a:gdLst/>
            <a:ahLst/>
            <a:cxnLst/>
            <a:rect l="l" t="t" r="r" b="b"/>
            <a:pathLst>
              <a:path w="5562600" h="4038600">
                <a:moveTo>
                  <a:pt x="0" y="4038600"/>
                </a:moveTo>
                <a:lnTo>
                  <a:pt x="5562600" y="4038600"/>
                </a:lnTo>
                <a:lnTo>
                  <a:pt x="5562600" y="0"/>
                </a:lnTo>
                <a:lnTo>
                  <a:pt x="0" y="0"/>
                </a:lnTo>
                <a:lnTo>
                  <a:pt x="0" y="40386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940714" y="42113"/>
            <a:ext cx="72593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Trouble </a:t>
            </a:r>
            <a:r>
              <a:rPr dirty="0"/>
              <a:t>Shooting </a:t>
            </a:r>
            <a:r>
              <a:rPr dirty="0" spc="-5"/>
              <a:t>the </a:t>
            </a:r>
            <a:r>
              <a:rPr dirty="0"/>
              <a:t>Moving </a:t>
            </a:r>
            <a:r>
              <a:rPr dirty="0" spc="-10"/>
              <a:t>Difference</a:t>
            </a:r>
            <a:r>
              <a:rPr dirty="0" spc="-50"/>
              <a:t> </a:t>
            </a:r>
            <a:r>
              <a:rPr dirty="0" spc="-5"/>
              <a:t>(MDIFF)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524000" y="3352800"/>
            <a:ext cx="1651000" cy="9906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algn="ctr" marL="99060" marR="97155">
              <a:lnSpc>
                <a:spcPct val="100000"/>
              </a:lnSpc>
              <a:spcBef>
                <a:spcPts val="305"/>
              </a:spcBef>
            </a:pPr>
            <a:r>
              <a:rPr dirty="0" sz="1800" spc="-5">
                <a:latin typeface="Times New Roman"/>
                <a:cs typeface="Times New Roman"/>
              </a:rPr>
              <a:t>Not </a:t>
            </a:r>
            <a:r>
              <a:rPr dirty="0" sz="1800">
                <a:latin typeface="Times New Roman"/>
                <a:cs typeface="Times New Roman"/>
              </a:rPr>
              <a:t>all </a:t>
            </a:r>
            <a:r>
              <a:rPr dirty="0" sz="1800" spc="-5">
                <a:latin typeface="Times New Roman"/>
                <a:cs typeface="Times New Roman"/>
              </a:rPr>
              <a:t>rows  </a:t>
            </a:r>
            <a:r>
              <a:rPr dirty="0" sz="1800">
                <a:latin typeface="Times New Roman"/>
                <a:cs typeface="Times New Roman"/>
              </a:rPr>
              <a:t>are displayed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 this </a:t>
            </a:r>
            <a:r>
              <a:rPr dirty="0" sz="1800" spc="-5">
                <a:latin typeface="Times New Roman"/>
                <a:cs typeface="Times New Roman"/>
              </a:rPr>
              <a:t>answer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08405"/>
            <a:ext cx="11417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SE</a:t>
            </a:r>
            <a:r>
              <a:rPr dirty="0" sz="2400" spc="-15">
                <a:latin typeface="Times New Roman"/>
                <a:cs typeface="Times New Roman"/>
              </a:rPr>
              <a:t>L</a:t>
            </a:r>
            <a:r>
              <a:rPr dirty="0" sz="2400" spc="-5">
                <a:latin typeface="Times New Roman"/>
                <a:cs typeface="Times New Roman"/>
              </a:rPr>
              <a:t>E</a:t>
            </a:r>
            <a:r>
              <a:rPr dirty="0" sz="2400" spc="-15">
                <a:latin typeface="Times New Roman"/>
                <a:cs typeface="Times New Roman"/>
              </a:rPr>
              <a:t>C</a:t>
            </a:r>
            <a:r>
              <a:rPr dirty="0" sz="2400" spc="-5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7794" y="708405"/>
            <a:ext cx="462915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8900" marR="5080" indent="-76200">
              <a:lnSpc>
                <a:spcPct val="100000"/>
              </a:lnSpc>
              <a:spcBef>
                <a:spcPts val="100"/>
              </a:spcBef>
              <a:tabLst>
                <a:tab pos="2765425" algn="l"/>
              </a:tabLst>
            </a:pPr>
            <a:r>
              <a:rPr dirty="0" sz="2400">
                <a:latin typeface="Times New Roman"/>
                <a:cs typeface="Times New Roman"/>
              </a:rPr>
              <a:t>Product_ID </a:t>
            </a:r>
            <a:r>
              <a:rPr dirty="0" sz="2400" spc="-5">
                <a:latin typeface="Times New Roman"/>
                <a:cs typeface="Times New Roman"/>
              </a:rPr>
              <a:t>,Sale_Date </a:t>
            </a:r>
            <a:r>
              <a:rPr dirty="0" sz="2400">
                <a:latin typeface="Times New Roman"/>
                <a:cs typeface="Times New Roman"/>
              </a:rPr>
              <a:t>, </a:t>
            </a:r>
            <a:r>
              <a:rPr dirty="0" sz="2400" spc="-5">
                <a:latin typeface="Times New Roman"/>
                <a:cs typeface="Times New Roman"/>
              </a:rPr>
              <a:t>Daily_Sales,  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RANK</a:t>
            </a:r>
            <a:r>
              <a:rPr dirty="0" sz="2400" spc="-5">
                <a:latin typeface="Times New Roman"/>
                <a:cs typeface="Times New Roman"/>
              </a:rPr>
              <a:t>(Daily_Sales)	AS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“Rank”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1439926"/>
            <a:ext cx="8883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F</a:t>
            </a:r>
            <a:r>
              <a:rPr dirty="0" sz="2400" spc="-15">
                <a:latin typeface="Times New Roman"/>
                <a:cs typeface="Times New Roman"/>
              </a:rPr>
              <a:t>R</a:t>
            </a:r>
            <a:r>
              <a:rPr dirty="0" sz="2400" spc="-5">
                <a:latin typeface="Times New Roman"/>
                <a:cs typeface="Times New Roman"/>
              </a:rPr>
              <a:t>OM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2664" y="1439926"/>
            <a:ext cx="63544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latin typeface="Times New Roman"/>
                <a:cs typeface="Times New Roman"/>
              </a:rPr>
              <a:t>Sales_Table </a:t>
            </a:r>
            <a:r>
              <a:rPr dirty="0" sz="2400" spc="-10">
                <a:latin typeface="Times New Roman"/>
                <a:cs typeface="Times New Roman"/>
              </a:rPr>
              <a:t>WHERE </a:t>
            </a:r>
            <a:r>
              <a:rPr dirty="0" sz="2400">
                <a:latin typeface="Times New Roman"/>
                <a:cs typeface="Times New Roman"/>
              </a:rPr>
              <a:t>Product_ID </a:t>
            </a:r>
            <a:r>
              <a:rPr dirty="0" sz="2400" spc="-5">
                <a:latin typeface="Times New Roman"/>
                <a:cs typeface="Times New Roman"/>
              </a:rPr>
              <a:t>IN </a:t>
            </a:r>
            <a:r>
              <a:rPr dirty="0" sz="2400">
                <a:latin typeface="Times New Roman"/>
                <a:cs typeface="Times New Roman"/>
              </a:rPr>
              <a:t>(1000, 2000)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6178702"/>
            <a:ext cx="887031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This is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RANK. In this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example,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it will rank your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Daily_Sales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from greatest to</a:t>
            </a:r>
            <a:r>
              <a:rPr dirty="0" sz="2000" spc="-14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least. 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default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for this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type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of RANK is to sort</a:t>
            </a:r>
            <a:r>
              <a:rPr dirty="0" sz="2000" spc="-1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DESC.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043112" y="2057400"/>
          <a:ext cx="5057775" cy="3914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9375"/>
                <a:gridCol w="1311275"/>
                <a:gridCol w="1336039"/>
                <a:gridCol w="1033144"/>
              </a:tblGrid>
              <a:tr h="366808">
                <a:tc>
                  <a:txBody>
                    <a:bodyPr/>
                    <a:lstStyle/>
                    <a:p>
                      <a:pPr algn="r" marR="1060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u="sng" sz="1800" spc="-1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roduct_ID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305"/>
                        </a:spcBef>
                        <a:tabLst>
                          <a:tab pos="1224280" algn="l"/>
                        </a:tabLst>
                      </a:pP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Sale_Date	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Daily_Sales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0068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Rank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99052">
                <a:tc>
                  <a:txBody>
                    <a:bodyPr/>
                    <a:lstStyle/>
                    <a:p>
                      <a:pPr algn="r" marR="156845">
                        <a:lnSpc>
                          <a:spcPts val="1870"/>
                        </a:lnSpc>
                        <a:spcBef>
                          <a:spcPts val="385"/>
                        </a:spcBef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895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ts val="1870"/>
                        </a:lnSpc>
                        <a:spcBef>
                          <a:spcPts val="38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1805"/>
                        </a:lnSpc>
                        <a:spcBef>
                          <a:spcPts val="44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6515"/>
                </a:tc>
                <a:tc>
                  <a:txBody>
                    <a:bodyPr/>
                    <a:lstStyle/>
                    <a:p>
                      <a:pPr algn="r" marR="38798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algn="r" marR="156845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1805"/>
                        </a:lnSpc>
                        <a:spcBef>
                          <a:spcPts val="1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54850.29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r" marR="387985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algn="r" marR="156845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1805"/>
                        </a:lnSpc>
                        <a:spcBef>
                          <a:spcPts val="1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54553.10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r" marR="387985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r" marR="156845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1805"/>
                        </a:lnSpc>
                        <a:spcBef>
                          <a:spcPts val="1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54500.22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r" marR="387985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algn="r" marR="156845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1805"/>
                        </a:lnSpc>
                        <a:spcBef>
                          <a:spcPts val="1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49850.03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r" marR="387985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94">
                <a:tc>
                  <a:txBody>
                    <a:bodyPr/>
                    <a:lstStyle/>
                    <a:p>
                      <a:pPr algn="r" marR="156845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1805"/>
                        </a:lnSpc>
                        <a:spcBef>
                          <a:spcPts val="1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r" marR="387985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4102">
                <a:tc>
                  <a:txBody>
                    <a:bodyPr/>
                    <a:lstStyle/>
                    <a:p>
                      <a:pPr algn="r" marR="156845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1805"/>
                        </a:lnSpc>
                        <a:spcBef>
                          <a:spcPts val="1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48000.00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r" marR="387985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algn="r" marR="156845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1805"/>
                        </a:lnSpc>
                        <a:spcBef>
                          <a:spcPts val="1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43200.18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r" marR="387985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algn="r" marR="156845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1805"/>
                        </a:lnSpc>
                        <a:spcBef>
                          <a:spcPts val="1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r" marR="387985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algn="r" marR="156845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1805"/>
                        </a:lnSpc>
                        <a:spcBef>
                          <a:spcPts val="1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40200.43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r" marR="387350">
                        <a:lnSpc>
                          <a:spcPts val="1705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r" marR="156845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1805"/>
                        </a:lnSpc>
                        <a:spcBef>
                          <a:spcPts val="1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36021.93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r" marR="394970">
                        <a:lnSpc>
                          <a:spcPts val="1705"/>
                        </a:lnSpc>
                      </a:pPr>
                      <a:r>
                        <a:rPr dirty="0" sz="1600" spc="-55">
                          <a:latin typeface="Times New Roman"/>
                          <a:cs typeface="Times New Roman"/>
                        </a:rPr>
                        <a:t>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31">
                <a:tc>
                  <a:txBody>
                    <a:bodyPr/>
                    <a:lstStyle/>
                    <a:p>
                      <a:pPr algn="r" marR="156845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1805"/>
                        </a:lnSpc>
                        <a:spcBef>
                          <a:spcPts val="1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36000.07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r" marR="387350">
                        <a:lnSpc>
                          <a:spcPts val="1705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4153">
                <a:tc>
                  <a:txBody>
                    <a:bodyPr/>
                    <a:lstStyle/>
                    <a:p>
                      <a:pPr algn="r" marR="156845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1805"/>
                        </a:lnSpc>
                        <a:spcBef>
                          <a:spcPts val="1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r" marR="387350">
                        <a:lnSpc>
                          <a:spcPts val="1705"/>
                        </a:lnSpc>
                      </a:pPr>
                      <a:r>
                        <a:rPr dirty="0" sz="16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93635">
                <a:tc>
                  <a:txBody>
                    <a:bodyPr/>
                    <a:lstStyle/>
                    <a:p>
                      <a:pPr algn="r" marR="156845">
                        <a:lnSpc>
                          <a:spcPts val="187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ts val="187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87350">
                        <a:lnSpc>
                          <a:spcPts val="1705"/>
                        </a:lnSpc>
                      </a:pPr>
                      <a:r>
                        <a:rPr dirty="0" sz="1600" spc="5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951226" y="42113"/>
            <a:ext cx="324040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The </a:t>
            </a:r>
            <a:r>
              <a:rPr dirty="0" spc="-10"/>
              <a:t>RANK</a:t>
            </a:r>
            <a:r>
              <a:rPr dirty="0" spc="-20"/>
              <a:t> </a:t>
            </a:r>
            <a:r>
              <a:rPr dirty="0" spc="-10"/>
              <a:t>Command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937005"/>
            <a:ext cx="11417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SE</a:t>
            </a:r>
            <a:r>
              <a:rPr dirty="0" sz="2400" spc="-15">
                <a:latin typeface="Times New Roman"/>
                <a:cs typeface="Times New Roman"/>
              </a:rPr>
              <a:t>L</a:t>
            </a:r>
            <a:r>
              <a:rPr dirty="0" sz="2400" spc="-5">
                <a:latin typeface="Times New Roman"/>
                <a:cs typeface="Times New Roman"/>
              </a:rPr>
              <a:t>E</a:t>
            </a:r>
            <a:r>
              <a:rPr dirty="0" sz="2400" spc="-15">
                <a:latin typeface="Times New Roman"/>
                <a:cs typeface="Times New Roman"/>
              </a:rPr>
              <a:t>C</a:t>
            </a:r>
            <a:r>
              <a:rPr dirty="0" sz="2400" spc="-5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7794" y="937005"/>
            <a:ext cx="484568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8900" marR="5080" indent="-76200">
              <a:lnSpc>
                <a:spcPct val="100000"/>
              </a:lnSpc>
              <a:spcBef>
                <a:spcPts val="100"/>
              </a:spcBef>
              <a:tabLst>
                <a:tab pos="3452495" algn="l"/>
              </a:tabLst>
            </a:pPr>
            <a:r>
              <a:rPr dirty="0" sz="2400">
                <a:latin typeface="Times New Roman"/>
                <a:cs typeface="Times New Roman"/>
              </a:rPr>
              <a:t>Product_ID </a:t>
            </a:r>
            <a:r>
              <a:rPr dirty="0" sz="2400" spc="-5">
                <a:latin typeface="Times New Roman"/>
                <a:cs typeface="Times New Roman"/>
              </a:rPr>
              <a:t>,Sale_Date </a:t>
            </a:r>
            <a:r>
              <a:rPr dirty="0" sz="2400">
                <a:latin typeface="Times New Roman"/>
                <a:cs typeface="Times New Roman"/>
              </a:rPr>
              <a:t>, </a:t>
            </a:r>
            <a:r>
              <a:rPr dirty="0" sz="2400" spc="-5">
                <a:latin typeface="Times New Roman"/>
                <a:cs typeface="Times New Roman"/>
              </a:rPr>
              <a:t>Daily_Sales,  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RANK</a:t>
            </a:r>
            <a:r>
              <a:rPr dirty="0" sz="2400" spc="-5">
                <a:latin typeface="Times New Roman"/>
                <a:cs typeface="Times New Roman"/>
              </a:rPr>
              <a:t>(Daily_Sales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ASC</a:t>
            </a:r>
            <a:r>
              <a:rPr dirty="0" sz="2400" spc="-5">
                <a:latin typeface="Times New Roman"/>
                <a:cs typeface="Times New Roman"/>
              </a:rPr>
              <a:t>)	AS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“Rank”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1668526"/>
            <a:ext cx="8883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F</a:t>
            </a:r>
            <a:r>
              <a:rPr dirty="0" sz="2400" spc="-15">
                <a:latin typeface="Times New Roman"/>
                <a:cs typeface="Times New Roman"/>
              </a:rPr>
              <a:t>R</a:t>
            </a:r>
            <a:r>
              <a:rPr dirty="0" sz="2400" spc="-5">
                <a:latin typeface="Times New Roman"/>
                <a:cs typeface="Times New Roman"/>
              </a:rPr>
              <a:t>OM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2664" y="1668526"/>
            <a:ext cx="64306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5600" algn="l"/>
              </a:tabLst>
            </a:pPr>
            <a:r>
              <a:rPr dirty="0" sz="2400" spc="-20">
                <a:latin typeface="Times New Roman"/>
                <a:cs typeface="Times New Roman"/>
              </a:rPr>
              <a:t>Sales_Table	</a:t>
            </a:r>
            <a:r>
              <a:rPr dirty="0" sz="2400" spc="-10">
                <a:latin typeface="Times New Roman"/>
                <a:cs typeface="Times New Roman"/>
              </a:rPr>
              <a:t>WHERE </a:t>
            </a:r>
            <a:r>
              <a:rPr dirty="0" sz="2400">
                <a:latin typeface="Times New Roman"/>
                <a:cs typeface="Times New Roman"/>
              </a:rPr>
              <a:t>Product_ID </a:t>
            </a:r>
            <a:r>
              <a:rPr dirty="0" sz="2400" spc="-5">
                <a:latin typeface="Times New Roman"/>
                <a:cs typeface="Times New Roman"/>
              </a:rPr>
              <a:t>IN </a:t>
            </a:r>
            <a:r>
              <a:rPr dirty="0" sz="2400">
                <a:latin typeface="Times New Roman"/>
                <a:cs typeface="Times New Roman"/>
              </a:rPr>
              <a:t>(1000, 2000)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6485026"/>
            <a:ext cx="45319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This RANK query sorts in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Ascending</a:t>
            </a:r>
            <a:r>
              <a:rPr dirty="0" sz="2000" spc="-2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mode.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119312" y="2362200"/>
          <a:ext cx="4905375" cy="3990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6525"/>
                <a:gridCol w="1283335"/>
                <a:gridCol w="1336039"/>
                <a:gridCol w="851535"/>
              </a:tblGrid>
              <a:tr h="380056">
                <a:tc>
                  <a:txBody>
                    <a:bodyPr/>
                    <a:lstStyle/>
                    <a:p>
                      <a:pPr algn="r" marR="1638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Product_ID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Sal</a:t>
                      </a:r>
                      <a:r>
                        <a:rPr dirty="0" u="sng" sz="1800" spc="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_Date</a:t>
                      </a:r>
                      <a:r>
                        <a:rPr dirty="0" u="sng" sz="1800" spc="-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619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Dai</a:t>
                      </a:r>
                      <a:r>
                        <a:rPr dirty="0" u="sng" sz="1800" spc="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u="sng" sz="1800" spc="2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_Sales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911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Rank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12030">
                <a:tc>
                  <a:txBody>
                    <a:bodyPr/>
                    <a:lstStyle/>
                    <a:p>
                      <a:pPr algn="r" marR="167640">
                        <a:lnSpc>
                          <a:spcPts val="1870"/>
                        </a:lnSpc>
                        <a:spcBef>
                          <a:spcPts val="484"/>
                        </a:spcBef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1594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ts val="1870"/>
                        </a:lnSpc>
                        <a:spcBef>
                          <a:spcPts val="484"/>
                        </a:spcBef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1594"/>
                </a:tc>
                <a:tc>
                  <a:txBody>
                    <a:bodyPr/>
                    <a:lstStyle/>
                    <a:p>
                      <a:pPr algn="r" marR="177800">
                        <a:lnSpc>
                          <a:spcPts val="1805"/>
                        </a:lnSpc>
                        <a:spcBef>
                          <a:spcPts val="55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0"/>
                </a:tc>
                <a:tc>
                  <a:txBody>
                    <a:bodyPr/>
                    <a:lstStyle/>
                    <a:p>
                      <a:pPr algn="r" marR="1898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algn="r" marR="16764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7800">
                        <a:lnSpc>
                          <a:spcPts val="1805"/>
                        </a:lnSpc>
                        <a:spcBef>
                          <a:spcPts val="1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r" marR="189865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4054">
                <a:tc>
                  <a:txBody>
                    <a:bodyPr/>
                    <a:lstStyle/>
                    <a:p>
                      <a:pPr algn="r" marR="16764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7800">
                        <a:lnSpc>
                          <a:spcPts val="1805"/>
                        </a:lnSpc>
                        <a:spcBef>
                          <a:spcPts val="1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36000.07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r" marR="189865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942">
                <a:tc>
                  <a:txBody>
                    <a:bodyPr/>
                    <a:lstStyle/>
                    <a:p>
                      <a:pPr algn="r" marR="16764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7800">
                        <a:lnSpc>
                          <a:spcPts val="1805"/>
                        </a:lnSpc>
                        <a:spcBef>
                          <a:spcPts val="1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36021.93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r" marR="189230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algn="r" marR="16764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7800">
                        <a:lnSpc>
                          <a:spcPts val="1805"/>
                        </a:lnSpc>
                        <a:spcBef>
                          <a:spcPts val="1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40200.43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r" marR="189865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r" marR="16764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7800">
                        <a:lnSpc>
                          <a:spcPts val="1805"/>
                        </a:lnSpc>
                        <a:spcBef>
                          <a:spcPts val="1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r" marR="189865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r" marR="16764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7800">
                        <a:lnSpc>
                          <a:spcPts val="1805"/>
                        </a:lnSpc>
                        <a:spcBef>
                          <a:spcPts val="1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43200.18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r" marR="189865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algn="r" marR="16764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7800">
                        <a:lnSpc>
                          <a:spcPts val="1805"/>
                        </a:lnSpc>
                        <a:spcBef>
                          <a:spcPts val="1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48000.00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r" marR="189865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4054">
                <a:tc>
                  <a:txBody>
                    <a:bodyPr/>
                    <a:lstStyle/>
                    <a:p>
                      <a:pPr algn="r" marR="16764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7800">
                        <a:lnSpc>
                          <a:spcPts val="1805"/>
                        </a:lnSpc>
                        <a:spcBef>
                          <a:spcPts val="1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48859.40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r" marR="189865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942">
                <a:tc>
                  <a:txBody>
                    <a:bodyPr/>
                    <a:lstStyle/>
                    <a:p>
                      <a:pPr algn="r" marR="16764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7800">
                        <a:lnSpc>
                          <a:spcPts val="1805"/>
                        </a:lnSpc>
                        <a:spcBef>
                          <a:spcPts val="1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49850.03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r" marR="189865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14">
                <a:tc>
                  <a:txBody>
                    <a:bodyPr/>
                    <a:lstStyle/>
                    <a:p>
                      <a:pPr algn="r" marR="16764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7800">
                        <a:lnSpc>
                          <a:spcPts val="1805"/>
                        </a:lnSpc>
                        <a:spcBef>
                          <a:spcPts val="1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54500.22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r" marR="197485">
                        <a:lnSpc>
                          <a:spcPts val="1705"/>
                        </a:lnSpc>
                      </a:pPr>
                      <a:r>
                        <a:rPr dirty="0" sz="1600" spc="-55">
                          <a:latin typeface="Times New Roman"/>
                          <a:cs typeface="Times New Roman"/>
                        </a:rPr>
                        <a:t>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algn="r" marR="16764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7800">
                        <a:lnSpc>
                          <a:spcPts val="1805"/>
                        </a:lnSpc>
                        <a:spcBef>
                          <a:spcPts val="1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54553.10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r" marR="189865">
                        <a:lnSpc>
                          <a:spcPts val="1705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r" marR="16764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7800">
                        <a:lnSpc>
                          <a:spcPts val="1805"/>
                        </a:lnSpc>
                        <a:spcBef>
                          <a:spcPts val="1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54850.29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r" marR="189865">
                        <a:lnSpc>
                          <a:spcPts val="1705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43623">
                <a:tc>
                  <a:txBody>
                    <a:bodyPr/>
                    <a:lstStyle/>
                    <a:p>
                      <a:pPr algn="r" marR="167640">
                        <a:lnSpc>
                          <a:spcPts val="187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ts val="187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780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89865">
                        <a:lnSpc>
                          <a:spcPts val="1705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90269" y="42113"/>
            <a:ext cx="63595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How to get Rank to </a:t>
            </a:r>
            <a:r>
              <a:rPr dirty="0"/>
              <a:t>Sort </a:t>
            </a:r>
            <a:r>
              <a:rPr dirty="0" spc="-5"/>
              <a:t>in Ascending</a:t>
            </a:r>
            <a:r>
              <a:rPr dirty="0" spc="-155"/>
              <a:t> </a:t>
            </a:r>
            <a:r>
              <a:rPr dirty="0" spc="-5"/>
              <a:t>Order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631901"/>
            <a:ext cx="114236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S</a:t>
            </a:r>
            <a:r>
              <a:rPr dirty="0" sz="2400" spc="-1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L</a:t>
            </a:r>
            <a:r>
              <a:rPr dirty="0" sz="2400" spc="-1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CT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7794" y="631901"/>
            <a:ext cx="472757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Product_ID ,Sale_Date ,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Daily_Sales,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376295" algn="l"/>
              </a:tabLst>
            </a:pPr>
            <a:r>
              <a:rPr dirty="0" sz="2400" spc="-5">
                <a:latin typeface="Times New Roman"/>
                <a:cs typeface="Times New Roman"/>
              </a:rPr>
              <a:t>RANK(Daily_Sales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ASC</a:t>
            </a:r>
            <a:r>
              <a:rPr dirty="0" sz="2400" spc="-5">
                <a:latin typeface="Times New Roman"/>
                <a:cs typeface="Times New Roman"/>
              </a:rPr>
              <a:t>)	AS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Rank1,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7794" y="1362202"/>
            <a:ext cx="268541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00" spc="-5">
                <a:latin typeface="Times New Roman"/>
                <a:cs typeface="Times New Roman"/>
              </a:rPr>
              <a:t>RANK(</a:t>
            </a:r>
            <a:r>
              <a:rPr dirty="0" sz="2800" spc="-5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Daily_Sales</a:t>
            </a:r>
            <a:r>
              <a:rPr dirty="0" sz="2400" spc="-5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36845" y="1412494"/>
            <a:ext cx="12877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Rank2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1790446"/>
            <a:ext cx="8883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F</a:t>
            </a:r>
            <a:r>
              <a:rPr dirty="0" sz="2400" spc="-15">
                <a:latin typeface="Times New Roman"/>
                <a:cs typeface="Times New Roman"/>
              </a:rPr>
              <a:t>R</a:t>
            </a:r>
            <a:r>
              <a:rPr dirty="0" sz="2400" spc="-5">
                <a:latin typeface="Times New Roman"/>
                <a:cs typeface="Times New Roman"/>
              </a:rPr>
              <a:t>OM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2664" y="1790446"/>
            <a:ext cx="6430645" cy="897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5600" algn="l"/>
              </a:tabLst>
            </a:pPr>
            <a:r>
              <a:rPr dirty="0" sz="2400" spc="-20">
                <a:latin typeface="Times New Roman"/>
                <a:cs typeface="Times New Roman"/>
              </a:rPr>
              <a:t>Sales_Table	</a:t>
            </a:r>
            <a:r>
              <a:rPr dirty="0" sz="2400" spc="-10">
                <a:latin typeface="Times New Roman"/>
                <a:cs typeface="Times New Roman"/>
              </a:rPr>
              <a:t>WHERE </a:t>
            </a:r>
            <a:r>
              <a:rPr dirty="0" sz="2400">
                <a:latin typeface="Times New Roman"/>
                <a:cs typeface="Times New Roman"/>
              </a:rPr>
              <a:t>Product_ID </a:t>
            </a:r>
            <a:r>
              <a:rPr dirty="0" sz="2400" spc="-5">
                <a:latin typeface="Times New Roman"/>
                <a:cs typeface="Times New Roman"/>
              </a:rPr>
              <a:t>IN </a:t>
            </a:r>
            <a:r>
              <a:rPr dirty="0" sz="2400">
                <a:latin typeface="Times New Roman"/>
                <a:cs typeface="Times New Roman"/>
              </a:rPr>
              <a:t>(1000, 2000)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899794">
              <a:lnSpc>
                <a:spcPct val="100000"/>
              </a:lnSpc>
              <a:spcBef>
                <a:spcPts val="1825"/>
              </a:spcBef>
              <a:tabLst>
                <a:tab pos="2195830" algn="l"/>
                <a:tab pos="3305810" algn="l"/>
                <a:tab pos="3479165" algn="l"/>
                <a:tab pos="4869180" algn="l"/>
                <a:tab pos="5750560" algn="l"/>
              </a:tabLst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Product_ID</a:t>
            </a:r>
            <a:r>
              <a:rPr dirty="0" sz="1800" spc="-5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Sale_Date	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Daily_Sales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Rank1</a:t>
            </a:r>
            <a:r>
              <a:rPr dirty="0" sz="1800" spc="-5">
                <a:latin typeface="Times New Roman"/>
                <a:cs typeface="Times New Roman"/>
              </a:rPr>
              <a:t>	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Rank2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649601" y="2805529"/>
          <a:ext cx="4958080" cy="3519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0400"/>
                <a:gridCol w="1398270"/>
                <a:gridCol w="1308734"/>
                <a:gridCol w="938529"/>
                <a:gridCol w="652145"/>
              </a:tblGrid>
              <a:tr h="248757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6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05"/>
                        </a:lnSpc>
                        <a:spcBef>
                          <a:spcPts val="5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 algn="r" marR="408940">
                        <a:lnSpc>
                          <a:spcPts val="17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ts val="17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05"/>
                        </a:lnSpc>
                        <a:spcBef>
                          <a:spcPts val="1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r" marR="408940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4054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05"/>
                        </a:lnSpc>
                        <a:spcBef>
                          <a:spcPts val="1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36000.07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r" marR="408940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42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05"/>
                        </a:lnSpc>
                        <a:spcBef>
                          <a:spcPts val="1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36021.93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r" marR="408940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05"/>
                        </a:lnSpc>
                        <a:spcBef>
                          <a:spcPts val="1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40200.43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r" marR="408940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05"/>
                        </a:lnSpc>
                        <a:spcBef>
                          <a:spcPts val="1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r" marR="408940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05"/>
                        </a:lnSpc>
                        <a:spcBef>
                          <a:spcPts val="1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43200.18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r" marR="408940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05"/>
                        </a:lnSpc>
                        <a:spcBef>
                          <a:spcPts val="1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48000.00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r" marR="408940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4054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05"/>
                        </a:lnSpc>
                        <a:spcBef>
                          <a:spcPts val="1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48859.40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r" marR="408940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42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05"/>
                        </a:lnSpc>
                        <a:spcBef>
                          <a:spcPts val="1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49850.03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r" marR="408305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14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05"/>
                        </a:lnSpc>
                        <a:spcBef>
                          <a:spcPts val="1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54500.22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r" marR="415925">
                        <a:lnSpc>
                          <a:spcPts val="1705"/>
                        </a:lnSpc>
                      </a:pPr>
                      <a:r>
                        <a:rPr dirty="0" sz="1600" spc="-55">
                          <a:latin typeface="Times New Roman"/>
                          <a:cs typeface="Times New Roman"/>
                        </a:rPr>
                        <a:t>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ts val="1705"/>
                        </a:lnSpc>
                      </a:pPr>
                      <a:r>
                        <a:rPr dirty="0" sz="1600" spc="-55">
                          <a:latin typeface="Times New Roman"/>
                          <a:cs typeface="Times New Roman"/>
                        </a:rPr>
                        <a:t>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05"/>
                        </a:lnSpc>
                        <a:spcBef>
                          <a:spcPts val="1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54553.10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r" marR="408305">
                        <a:lnSpc>
                          <a:spcPts val="1705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05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05"/>
                        </a:lnSpc>
                        <a:spcBef>
                          <a:spcPts val="1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54850.29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r" marR="408305">
                        <a:lnSpc>
                          <a:spcPts val="1705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05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43623">
                <a:tc>
                  <a:txBody>
                    <a:bodyPr/>
                    <a:lstStyle/>
                    <a:p>
                      <a:pPr marL="31750">
                        <a:lnSpc>
                          <a:spcPts val="187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7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r" marR="408305">
                        <a:lnSpc>
                          <a:spcPts val="1705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05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78739" y="6485026"/>
            <a:ext cx="74656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dirty="0" sz="2000" spc="-1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minus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sign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or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keyword</a:t>
            </a:r>
            <a:r>
              <a:rPr dirty="0" sz="2000" spc="-1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ASC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will</a:t>
            </a:r>
            <a:r>
              <a:rPr dirty="0" sz="2000" spc="-1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sort</a:t>
            </a:r>
            <a:r>
              <a:rPr dirty="0" sz="2000" spc="-3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Both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RANK</a:t>
            </a:r>
            <a:r>
              <a:rPr dirty="0" sz="2000" spc="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dirty="0" sz="2000" spc="-10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Ascending</a:t>
            </a:r>
            <a:r>
              <a:rPr dirty="0" sz="2000" spc="-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mode.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05000" y="2362200"/>
            <a:ext cx="5943600" cy="3962400"/>
          </a:xfrm>
          <a:custGeom>
            <a:avLst/>
            <a:gdLst/>
            <a:ahLst/>
            <a:cxnLst/>
            <a:rect l="l" t="t" r="r" b="b"/>
            <a:pathLst>
              <a:path w="5943600" h="3962400">
                <a:moveTo>
                  <a:pt x="0" y="3962400"/>
                </a:moveTo>
                <a:lnTo>
                  <a:pt x="5943600" y="3962400"/>
                </a:lnTo>
                <a:lnTo>
                  <a:pt x="5943600" y="0"/>
                </a:lnTo>
                <a:lnTo>
                  <a:pt x="0" y="0"/>
                </a:lnTo>
                <a:lnTo>
                  <a:pt x="0" y="39624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13866" y="42113"/>
            <a:ext cx="71145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70"/>
              <a:t>Two </a:t>
            </a:r>
            <a:r>
              <a:rPr dirty="0" spc="-5"/>
              <a:t>ways to get Rank to </a:t>
            </a:r>
            <a:r>
              <a:rPr dirty="0"/>
              <a:t>Sort </a:t>
            </a:r>
            <a:r>
              <a:rPr dirty="0" spc="-5"/>
              <a:t>in Ascending</a:t>
            </a:r>
            <a:r>
              <a:rPr dirty="0" spc="-75"/>
              <a:t> </a:t>
            </a:r>
            <a:r>
              <a:rPr dirty="0" spc="-5"/>
              <a:t>Order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868121"/>
            <a:ext cx="645985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1500" algn="l"/>
              </a:tabLst>
            </a:pPr>
            <a:r>
              <a:rPr dirty="0" sz="2400" spc="-5">
                <a:latin typeface="Times New Roman"/>
                <a:cs typeface="Times New Roman"/>
              </a:rPr>
              <a:t>SELECT	</a:t>
            </a:r>
            <a:r>
              <a:rPr dirty="0" sz="2400">
                <a:latin typeface="Times New Roman"/>
                <a:cs typeface="Times New Roman"/>
              </a:rPr>
              <a:t>Product_ID ,Sale_Date ,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Daily_Sales,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599946"/>
            <a:ext cx="8883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F</a:t>
            </a:r>
            <a:r>
              <a:rPr dirty="0" sz="2400" spc="-15">
                <a:latin typeface="Times New Roman"/>
                <a:cs typeface="Times New Roman"/>
              </a:rPr>
              <a:t>R</a:t>
            </a:r>
            <a:r>
              <a:rPr dirty="0" sz="2400" spc="-5">
                <a:latin typeface="Times New Roman"/>
                <a:cs typeface="Times New Roman"/>
              </a:rPr>
              <a:t>OM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2994" y="1234185"/>
            <a:ext cx="674814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2405" marR="5080" indent="-180340">
              <a:lnSpc>
                <a:spcPct val="100000"/>
              </a:lnSpc>
              <a:spcBef>
                <a:spcPts val="100"/>
              </a:spcBef>
              <a:tabLst>
                <a:tab pos="1233170" algn="l"/>
              </a:tabLst>
            </a:pP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RANK</a:t>
            </a:r>
            <a:r>
              <a:rPr dirty="0" sz="2400" spc="-5">
                <a:latin typeface="Times New Roman"/>
                <a:cs typeface="Times New Roman"/>
              </a:rPr>
              <a:t>()	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OVER </a:t>
            </a:r>
            <a:r>
              <a:rPr dirty="0" sz="2400" spc="-5">
                <a:latin typeface="Times New Roman"/>
                <a:cs typeface="Times New Roman"/>
              </a:rPr>
              <a:t>(ORDER BY </a:t>
            </a:r>
            <a:r>
              <a:rPr dirty="0" sz="2400">
                <a:latin typeface="Times New Roman"/>
                <a:cs typeface="Times New Roman"/>
              </a:rPr>
              <a:t>Daily_Sales) </a:t>
            </a: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-2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Rank1  </a:t>
            </a:r>
            <a:r>
              <a:rPr dirty="0" sz="2400" spc="-20">
                <a:latin typeface="Times New Roman"/>
                <a:cs typeface="Times New Roman"/>
              </a:rPr>
              <a:t>Sales_Table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1965705"/>
            <a:ext cx="46564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Times New Roman"/>
                <a:cs typeface="Times New Roman"/>
              </a:rPr>
              <a:t>WHERE </a:t>
            </a:r>
            <a:r>
              <a:rPr dirty="0" sz="2400">
                <a:latin typeface="Times New Roman"/>
                <a:cs typeface="Times New Roman"/>
              </a:rPr>
              <a:t>Product_ID </a:t>
            </a:r>
            <a:r>
              <a:rPr dirty="0" sz="2400" spc="-5">
                <a:latin typeface="Times New Roman"/>
                <a:cs typeface="Times New Roman"/>
              </a:rPr>
              <a:t>IN </a:t>
            </a:r>
            <a:r>
              <a:rPr dirty="0" sz="2400">
                <a:latin typeface="Times New Roman"/>
                <a:cs typeface="Times New Roman"/>
              </a:rPr>
              <a:t>(1000,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2000)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6178702"/>
            <a:ext cx="884174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5275580" algn="l"/>
              </a:tabLst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This is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RANK() OVER. It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provides a rank for your queries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. Notice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how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you do</a:t>
            </a:r>
            <a:r>
              <a:rPr dirty="0" sz="2000" spc="-19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not 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place anything within the () after the</a:t>
            </a:r>
            <a:r>
              <a:rPr dirty="0" sz="2000" spc="-8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word</a:t>
            </a:r>
            <a:r>
              <a:rPr dirty="0" sz="2000" spc="-1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RANK.	Default Sort is</a:t>
            </a:r>
            <a:r>
              <a:rPr dirty="0" sz="2000" spc="-17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ASC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4837" y="23317"/>
            <a:ext cx="80308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RANK </a:t>
            </a:r>
            <a:r>
              <a:rPr dirty="0"/>
              <a:t>using </a:t>
            </a:r>
            <a:r>
              <a:rPr dirty="0" spc="-5"/>
              <a:t>ANSI </a:t>
            </a:r>
            <a:r>
              <a:rPr dirty="0"/>
              <a:t>Syntax </a:t>
            </a:r>
            <a:r>
              <a:rPr dirty="0" spc="-5"/>
              <a:t>Defaults to Ascending</a:t>
            </a:r>
            <a:r>
              <a:rPr dirty="0" spc="-280"/>
              <a:t> </a:t>
            </a:r>
            <a:r>
              <a:rPr dirty="0" spc="-5"/>
              <a:t>Order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728912" y="3086354"/>
          <a:ext cx="4981575" cy="2509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9375"/>
                <a:gridCol w="1312545"/>
                <a:gridCol w="1335405"/>
                <a:gridCol w="956945"/>
              </a:tblGrid>
              <a:tr h="380056">
                <a:tc>
                  <a:txBody>
                    <a:bodyPr/>
                    <a:lstStyle/>
                    <a:p>
                      <a:pPr algn="r" marR="1066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Product_ID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79375">
                        <a:lnSpc>
                          <a:spcPct val="100000"/>
                        </a:lnSpc>
                        <a:spcBef>
                          <a:spcPts val="305"/>
                        </a:spcBef>
                        <a:tabLst>
                          <a:tab pos="1109980" algn="l"/>
                        </a:tabLst>
                      </a:pP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Sale_Date	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333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Dai</a:t>
                      </a:r>
                      <a:r>
                        <a:rPr dirty="0" u="sng" sz="1800" spc="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u="sng" sz="1800" spc="2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_Sales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2108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Rank1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12094">
                <a:tc>
                  <a:txBody>
                    <a:bodyPr/>
                    <a:lstStyle/>
                    <a:p>
                      <a:pPr algn="r" marR="137160">
                        <a:lnSpc>
                          <a:spcPts val="1870"/>
                        </a:lnSpc>
                        <a:spcBef>
                          <a:spcPts val="484"/>
                        </a:spcBef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1594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1870"/>
                        </a:lnSpc>
                        <a:spcBef>
                          <a:spcPts val="484"/>
                        </a:spcBef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1594"/>
                </a:tc>
                <a:tc>
                  <a:txBody>
                    <a:bodyPr/>
                    <a:lstStyle/>
                    <a:p>
                      <a:pPr algn="r" marR="149225">
                        <a:lnSpc>
                          <a:spcPts val="1805"/>
                        </a:lnSpc>
                        <a:spcBef>
                          <a:spcPts val="55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0"/>
                </a:tc>
                <a:tc>
                  <a:txBody>
                    <a:bodyPr/>
                    <a:lstStyle/>
                    <a:p>
                      <a:pPr algn="r" marR="2355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6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4190">
                <a:tc>
                  <a:txBody>
                    <a:bodyPr/>
                    <a:lstStyle/>
                    <a:p>
                      <a:pPr algn="r" marR="137160">
                        <a:lnSpc>
                          <a:spcPts val="182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182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8590">
                        <a:lnSpc>
                          <a:spcPts val="1805"/>
                        </a:lnSpc>
                        <a:spcBef>
                          <a:spcPts val="1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r" marR="235585">
                        <a:lnSpc>
                          <a:spcPts val="1705"/>
                        </a:lnSpc>
                      </a:pPr>
                      <a:r>
                        <a:rPr dirty="0" sz="16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07">
                <a:tc>
                  <a:txBody>
                    <a:bodyPr/>
                    <a:lstStyle/>
                    <a:p>
                      <a:pPr algn="r" marR="13716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9225">
                        <a:lnSpc>
                          <a:spcPts val="1805"/>
                        </a:lnSpc>
                        <a:spcBef>
                          <a:spcPts val="1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65000.07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r" marR="235585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r" marR="13716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9225">
                        <a:lnSpc>
                          <a:spcPts val="1805"/>
                        </a:lnSpc>
                        <a:spcBef>
                          <a:spcPts val="1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36021.93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r" marR="235585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r" marR="13716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9225">
                        <a:lnSpc>
                          <a:spcPts val="1805"/>
                        </a:lnSpc>
                        <a:spcBef>
                          <a:spcPts val="1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40200.43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r" marR="235585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algn="r" marR="13716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9225">
                        <a:lnSpc>
                          <a:spcPts val="1805"/>
                        </a:lnSpc>
                        <a:spcBef>
                          <a:spcPts val="1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r" marR="235585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algn="r" marR="13716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9225">
                        <a:lnSpc>
                          <a:spcPts val="1805"/>
                        </a:lnSpc>
                        <a:spcBef>
                          <a:spcPts val="1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43200.18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r" marR="235585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25436">
                <a:tc>
                  <a:txBody>
                    <a:bodyPr/>
                    <a:lstStyle/>
                    <a:p>
                      <a:pPr algn="r" marR="137160">
                        <a:lnSpc>
                          <a:spcPts val="187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187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859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48000.00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35585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914400" y="3695953"/>
            <a:ext cx="1651000" cy="9906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algn="ctr" marL="99060" marR="97155">
              <a:lnSpc>
                <a:spcPct val="100000"/>
              </a:lnSpc>
              <a:spcBef>
                <a:spcPts val="305"/>
              </a:spcBef>
            </a:pPr>
            <a:r>
              <a:rPr dirty="0" sz="1800" spc="-5">
                <a:latin typeface="Times New Roman"/>
                <a:cs typeface="Times New Roman"/>
              </a:rPr>
              <a:t>Not </a:t>
            </a:r>
            <a:r>
              <a:rPr dirty="0" sz="1800">
                <a:latin typeface="Times New Roman"/>
                <a:cs typeface="Times New Roman"/>
              </a:rPr>
              <a:t>all </a:t>
            </a:r>
            <a:r>
              <a:rPr dirty="0" sz="1800" spc="-5">
                <a:latin typeface="Times New Roman"/>
                <a:cs typeface="Times New Roman"/>
              </a:rPr>
              <a:t>rows  </a:t>
            </a:r>
            <a:r>
              <a:rPr dirty="0" sz="1800">
                <a:latin typeface="Times New Roman"/>
                <a:cs typeface="Times New Roman"/>
              </a:rPr>
              <a:t>are displayed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 this </a:t>
            </a:r>
            <a:r>
              <a:rPr dirty="0" sz="1800" spc="-5">
                <a:latin typeface="Times New Roman"/>
                <a:cs typeface="Times New Roman"/>
              </a:rPr>
              <a:t>answer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013205"/>
            <a:ext cx="8899525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75080" algn="l"/>
              </a:tabLst>
            </a:pPr>
            <a:r>
              <a:rPr dirty="0" sz="2400" spc="-5">
                <a:latin typeface="Times New Roman"/>
                <a:cs typeface="Times New Roman"/>
              </a:rPr>
              <a:t>SELECT	</a:t>
            </a:r>
            <a:r>
              <a:rPr dirty="0" sz="2400">
                <a:latin typeface="Times New Roman"/>
                <a:cs typeface="Times New Roman"/>
              </a:rPr>
              <a:t>Product_ID </a:t>
            </a:r>
            <a:r>
              <a:rPr dirty="0" sz="2400" spc="-5">
                <a:latin typeface="Times New Roman"/>
                <a:cs typeface="Times New Roman"/>
              </a:rPr>
              <a:t>,Sale_Date ,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Daily_Sales,</a:t>
            </a:r>
            <a:endParaRPr sz="2400">
              <a:latin typeface="Times New Roman"/>
              <a:cs typeface="Times New Roman"/>
            </a:endParaRPr>
          </a:p>
          <a:p>
            <a:pPr marL="1308100">
              <a:lnSpc>
                <a:spcPct val="100000"/>
              </a:lnSpc>
              <a:tabLst>
                <a:tab pos="2527935" algn="l"/>
              </a:tabLst>
            </a:pPr>
            <a:r>
              <a:rPr dirty="0" sz="2400" spc="-5">
                <a:latin typeface="Times New Roman"/>
                <a:cs typeface="Times New Roman"/>
              </a:rPr>
              <a:t>RANK()	OVER (ORDER BY </a:t>
            </a:r>
            <a:r>
              <a:rPr dirty="0" sz="2400">
                <a:latin typeface="Times New Roman"/>
                <a:cs typeface="Times New Roman"/>
              </a:rPr>
              <a:t>Daily_Sales 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DESC</a:t>
            </a:r>
            <a:r>
              <a:rPr dirty="0" sz="2400" spc="-5">
                <a:latin typeface="Times New Roman"/>
                <a:cs typeface="Times New Roman"/>
              </a:rPr>
              <a:t>) AS</a:t>
            </a:r>
            <a:r>
              <a:rPr dirty="0" sz="2400" spc="-2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Rank1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106170" algn="l"/>
              </a:tabLst>
            </a:pPr>
            <a:r>
              <a:rPr dirty="0" sz="2400" spc="-5">
                <a:latin typeface="Times New Roman"/>
                <a:cs typeface="Times New Roman"/>
              </a:rPr>
              <a:t>FROM	</a:t>
            </a:r>
            <a:r>
              <a:rPr dirty="0" sz="2400" spc="-20">
                <a:latin typeface="Times New Roman"/>
                <a:cs typeface="Times New Roman"/>
              </a:rPr>
              <a:t>Sales_Table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WHERE </a:t>
            </a:r>
            <a:r>
              <a:rPr dirty="0" sz="2400">
                <a:latin typeface="Times New Roman"/>
                <a:cs typeface="Times New Roman"/>
              </a:rPr>
              <a:t>Product_ID IN (1000, 2000)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6485026"/>
            <a:ext cx="61810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Is the query above in ASC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mode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or DESC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mode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for</a:t>
            </a:r>
            <a:r>
              <a:rPr dirty="0" sz="2000" spc="-22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sorting?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70175" y="3150234"/>
            <a:ext cx="1092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Product_ID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65575" y="3150234"/>
            <a:ext cx="11360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22680" algn="l"/>
              </a:tabLst>
            </a:pP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Sale_Date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49036" y="3150234"/>
            <a:ext cx="11341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Dai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dirty="0" u="sng" sz="1800" spc="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_Sales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39306" y="3150234"/>
            <a:ext cx="622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Rank1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324733" y="3567511"/>
          <a:ext cx="3931285" cy="19615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7380"/>
                <a:gridCol w="1365250"/>
                <a:gridCol w="1397634"/>
                <a:gridCol w="540385"/>
              </a:tblGrid>
              <a:tr h="249092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ts val="186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05"/>
                        </a:lnSpc>
                        <a:spcBef>
                          <a:spcPts val="5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48000.00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4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05"/>
                        </a:lnSpc>
                        <a:spcBef>
                          <a:spcPts val="1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43200.00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05"/>
                        </a:lnSpc>
                        <a:spcBef>
                          <a:spcPts val="1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05"/>
                        </a:lnSpc>
                        <a:spcBef>
                          <a:spcPts val="1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40200.43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05"/>
                        </a:lnSpc>
                        <a:spcBef>
                          <a:spcPts val="1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36032.93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4054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05"/>
                        </a:lnSpc>
                        <a:spcBef>
                          <a:spcPts val="1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65000.07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42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05"/>
                        </a:lnSpc>
                        <a:spcBef>
                          <a:spcPts val="1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8757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ts val="186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45"/>
                        </a:lnSpc>
                        <a:spcBef>
                          <a:spcPts val="1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2590800" y="3124200"/>
            <a:ext cx="4876800" cy="2514600"/>
          </a:xfrm>
          <a:custGeom>
            <a:avLst/>
            <a:gdLst/>
            <a:ahLst/>
            <a:cxnLst/>
            <a:rect l="l" t="t" r="r" b="b"/>
            <a:pathLst>
              <a:path w="4876800" h="2514600">
                <a:moveTo>
                  <a:pt x="0" y="2514600"/>
                </a:moveTo>
                <a:lnTo>
                  <a:pt x="4876800" y="2514600"/>
                </a:lnTo>
                <a:lnTo>
                  <a:pt x="4876800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94817" y="23317"/>
            <a:ext cx="83483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Getting </a:t>
            </a:r>
            <a:r>
              <a:rPr dirty="0" spc="-10"/>
              <a:t>RANK </a:t>
            </a:r>
            <a:r>
              <a:rPr dirty="0"/>
              <a:t>using </a:t>
            </a:r>
            <a:r>
              <a:rPr dirty="0" spc="-5"/>
              <a:t>ANSI </a:t>
            </a:r>
            <a:r>
              <a:rPr dirty="0"/>
              <a:t>Syntax </a:t>
            </a:r>
            <a:r>
              <a:rPr dirty="0" spc="-5"/>
              <a:t>to </a:t>
            </a:r>
            <a:r>
              <a:rPr dirty="0"/>
              <a:t>Sort </a:t>
            </a:r>
            <a:r>
              <a:rPr dirty="0" spc="-5"/>
              <a:t>in DESC</a:t>
            </a:r>
            <a:r>
              <a:rPr dirty="0" spc="-155"/>
              <a:t> </a:t>
            </a:r>
            <a:r>
              <a:rPr dirty="0" spc="-5"/>
              <a:t>Order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57200" y="3810000"/>
            <a:ext cx="1651000" cy="9906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algn="ctr" marL="98425" marR="97790">
              <a:lnSpc>
                <a:spcPct val="100000"/>
              </a:lnSpc>
              <a:spcBef>
                <a:spcPts val="305"/>
              </a:spcBef>
            </a:pPr>
            <a:r>
              <a:rPr dirty="0" sz="1800" spc="-5">
                <a:latin typeface="Times New Roman"/>
                <a:cs typeface="Times New Roman"/>
              </a:rPr>
              <a:t>Not </a:t>
            </a:r>
            <a:r>
              <a:rPr dirty="0" sz="1800">
                <a:latin typeface="Times New Roman"/>
                <a:cs typeface="Times New Roman"/>
              </a:rPr>
              <a:t>all </a:t>
            </a:r>
            <a:r>
              <a:rPr dirty="0" sz="1800" spc="-5">
                <a:latin typeface="Times New Roman"/>
                <a:cs typeface="Times New Roman"/>
              </a:rPr>
              <a:t>rows  </a:t>
            </a:r>
            <a:r>
              <a:rPr dirty="0" sz="1800">
                <a:latin typeface="Times New Roman"/>
                <a:cs typeface="Times New Roman"/>
              </a:rPr>
              <a:t>are displayed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 this </a:t>
            </a:r>
            <a:r>
              <a:rPr dirty="0" sz="1800" spc="-5">
                <a:latin typeface="Times New Roman"/>
                <a:cs typeface="Times New Roman"/>
              </a:rPr>
              <a:t>answer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84605"/>
            <a:ext cx="8804910" cy="2220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31900" marR="1783714" indent="-1219835">
              <a:lnSpc>
                <a:spcPct val="100000"/>
              </a:lnSpc>
              <a:spcBef>
                <a:spcPts val="100"/>
              </a:spcBef>
              <a:tabLst>
                <a:tab pos="1275715" algn="l"/>
                <a:tab pos="2451735" algn="l"/>
              </a:tabLst>
            </a:pPr>
            <a:r>
              <a:rPr dirty="0" sz="2400" spc="-5">
                <a:latin typeface="Times New Roman"/>
                <a:cs typeface="Times New Roman"/>
              </a:rPr>
              <a:t>SELECT		</a:t>
            </a:r>
            <a:r>
              <a:rPr dirty="0" sz="2400">
                <a:latin typeface="Times New Roman"/>
                <a:cs typeface="Times New Roman"/>
              </a:rPr>
              <a:t>Product_ID </a:t>
            </a:r>
            <a:r>
              <a:rPr dirty="0" sz="2400" spc="-5">
                <a:latin typeface="Times New Roman"/>
                <a:cs typeface="Times New Roman"/>
              </a:rPr>
              <a:t>,Sale_Date , </a:t>
            </a:r>
            <a:r>
              <a:rPr dirty="0" sz="2400">
                <a:latin typeface="Times New Roman"/>
                <a:cs typeface="Times New Roman"/>
              </a:rPr>
              <a:t>Daily_Sales,  </a:t>
            </a:r>
            <a:r>
              <a:rPr dirty="0" sz="2400" spc="-5">
                <a:latin typeface="Times New Roman"/>
                <a:cs typeface="Times New Roman"/>
              </a:rPr>
              <a:t>RANK()	OVER </a:t>
            </a:r>
            <a:r>
              <a:rPr dirty="0" sz="2400" spc="-40">
                <a:latin typeface="Times New Roman"/>
                <a:cs typeface="Times New Roman"/>
              </a:rPr>
              <a:t>(PARTITION </a:t>
            </a:r>
            <a:r>
              <a:rPr dirty="0" sz="2400" spc="-5">
                <a:latin typeface="Times New Roman"/>
                <a:cs typeface="Times New Roman"/>
              </a:rPr>
              <a:t>BY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Product_ID</a:t>
            </a:r>
            <a:endParaRPr sz="2400">
              <a:latin typeface="Times New Roman"/>
              <a:cs typeface="Times New Roman"/>
            </a:endParaRPr>
          </a:p>
          <a:p>
            <a:pPr marL="3442335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ORDER BY </a:t>
            </a:r>
            <a:r>
              <a:rPr dirty="0" sz="2400">
                <a:latin typeface="Times New Roman"/>
                <a:cs typeface="Times New Roman"/>
              </a:rPr>
              <a:t>Daily_Sales 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DESC</a:t>
            </a:r>
            <a:r>
              <a:rPr dirty="0" sz="2400" spc="-5">
                <a:latin typeface="Times New Roman"/>
                <a:cs typeface="Times New Roman"/>
              </a:rPr>
              <a:t>) AS</a:t>
            </a:r>
            <a:r>
              <a:rPr dirty="0" sz="2400" spc="-2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Rank1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106170" algn="l"/>
              </a:tabLst>
            </a:pPr>
            <a:r>
              <a:rPr dirty="0" sz="2400" spc="-5">
                <a:latin typeface="Times New Roman"/>
                <a:cs typeface="Times New Roman"/>
              </a:rPr>
              <a:t>FROM	</a:t>
            </a:r>
            <a:r>
              <a:rPr dirty="0" sz="2400" spc="-15">
                <a:latin typeface="Times New Roman"/>
                <a:cs typeface="Times New Roman"/>
              </a:rPr>
              <a:t>Sales_Table</a:t>
            </a:r>
            <a:endParaRPr sz="2400">
              <a:latin typeface="Times New Roman"/>
              <a:cs typeface="Times New Roman"/>
            </a:endParaRPr>
          </a:p>
          <a:p>
            <a:pPr marL="12700" marR="4154804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WHERE </a:t>
            </a:r>
            <a:r>
              <a:rPr dirty="0" sz="2400">
                <a:latin typeface="Times New Roman"/>
                <a:cs typeface="Times New Roman"/>
              </a:rPr>
              <a:t>Product_ID </a:t>
            </a:r>
            <a:r>
              <a:rPr dirty="0" sz="2400" spc="-5">
                <a:latin typeface="Times New Roman"/>
                <a:cs typeface="Times New Roman"/>
              </a:rPr>
              <a:t>IN </a:t>
            </a:r>
            <a:r>
              <a:rPr dirty="0" sz="2400">
                <a:latin typeface="Times New Roman"/>
                <a:cs typeface="Times New Roman"/>
              </a:rPr>
              <a:t>(1000,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2000)  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QUALIFY </a:t>
            </a:r>
            <a:r>
              <a:rPr dirty="0" sz="2400">
                <a:latin typeface="Times New Roman"/>
                <a:cs typeface="Times New Roman"/>
              </a:rPr>
              <a:t>Rank1 &lt;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31594" y="3760089"/>
            <a:ext cx="1092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Product_ID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27375" y="3760089"/>
            <a:ext cx="11360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22680" algn="l"/>
              </a:tabLst>
            </a:pP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Sale_Date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67225" y="3760089"/>
            <a:ext cx="11347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Daily_Sales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16548" y="3760089"/>
            <a:ext cx="622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Rank1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6178702"/>
            <a:ext cx="856996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What does the </a:t>
            </a:r>
            <a:r>
              <a:rPr dirty="0" sz="2000" spc="-35">
                <a:solidFill>
                  <a:srgbClr val="0000FF"/>
                </a:solidFill>
                <a:latin typeface="Times New Roman"/>
                <a:cs typeface="Times New Roman"/>
              </a:rPr>
              <a:t>PARTITION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Statement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in the RANK() OVER </a:t>
            </a:r>
            <a:r>
              <a:rPr dirty="0" sz="2000" spc="10">
                <a:solidFill>
                  <a:srgbClr val="0000FF"/>
                </a:solidFill>
                <a:latin typeface="Times New Roman"/>
                <a:cs typeface="Times New Roman"/>
              </a:rPr>
              <a:t>do?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It resets the rank.  The QUALIFY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statement 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limits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rows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once the </a:t>
            </a:r>
            <a:r>
              <a:rPr dirty="0" sz="2000" spc="-55">
                <a:solidFill>
                  <a:srgbClr val="0000FF"/>
                </a:solidFill>
                <a:latin typeface="Times New Roman"/>
                <a:cs typeface="Times New Roman"/>
              </a:rPr>
              <a:t>Rank‟s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been</a:t>
            </a:r>
            <a:r>
              <a:rPr dirty="0" sz="2000" spc="-12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calculated.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0194" y="23317"/>
            <a:ext cx="802830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RANK() </a:t>
            </a:r>
            <a:r>
              <a:rPr dirty="0" spc="-5"/>
              <a:t>OVER and </a:t>
            </a:r>
            <a:r>
              <a:rPr dirty="0" spc="-50"/>
              <a:t>PARTITION </a:t>
            </a:r>
            <a:r>
              <a:rPr dirty="0" spc="-5"/>
              <a:t>BY with a</a:t>
            </a:r>
            <a:r>
              <a:rPr dirty="0" spc="35"/>
              <a:t> </a:t>
            </a:r>
            <a:r>
              <a:rPr dirty="0" spc="-5"/>
              <a:t>QUALIFY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513329" y="4176748"/>
          <a:ext cx="3980815" cy="1538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2145"/>
                <a:gridCol w="1375410"/>
                <a:gridCol w="1397634"/>
                <a:gridCol w="555625"/>
              </a:tblGrid>
              <a:tr h="249710">
                <a:tc>
                  <a:txBody>
                    <a:bodyPr/>
                    <a:lstStyle/>
                    <a:p>
                      <a:pPr marL="31750">
                        <a:lnSpc>
                          <a:spcPts val="17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180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65000.07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  <a:spcBef>
                          <a:spcPts val="65"/>
                        </a:spcBef>
                      </a:pPr>
                      <a:r>
                        <a:rPr dirty="0" sz="16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69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176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54553.10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  <a:spcBef>
                          <a:spcPts val="20"/>
                        </a:spcBef>
                      </a:pPr>
                      <a:r>
                        <a:rPr dirty="0" sz="16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/>
                </a:tc>
              </a:tr>
              <a:tr h="244063">
                <a:tc>
                  <a:txBody>
                    <a:bodyPr/>
                    <a:lstStyle/>
                    <a:p>
                      <a:pPr marL="31750">
                        <a:lnSpc>
                          <a:spcPts val="169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176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54500.22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ts val="1800"/>
                        </a:lnSpc>
                        <a:spcBef>
                          <a:spcPts val="20"/>
                        </a:spcBef>
                      </a:pPr>
                      <a:r>
                        <a:rPr dirty="0" sz="16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/>
                </a:tc>
              </a:tr>
              <a:tr h="243807">
                <a:tc>
                  <a:txBody>
                    <a:bodyPr/>
                    <a:lstStyle/>
                    <a:p>
                      <a:pPr marL="31750">
                        <a:lnSpc>
                          <a:spcPts val="169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175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54850.29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  <a:spcBef>
                          <a:spcPts val="20"/>
                        </a:spcBef>
                      </a:pPr>
                      <a:r>
                        <a:rPr dirty="0" sz="16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/>
                </a:tc>
              </a:tr>
              <a:tr h="243894">
                <a:tc>
                  <a:txBody>
                    <a:bodyPr/>
                    <a:lstStyle/>
                    <a:p>
                      <a:pPr marL="31750">
                        <a:lnSpc>
                          <a:spcPts val="169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175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49850.03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  <a:spcBef>
                          <a:spcPts val="20"/>
                        </a:spcBef>
                      </a:pPr>
                      <a:r>
                        <a:rPr dirty="0" sz="16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/>
                </a:tc>
              </a:tr>
              <a:tr h="312936">
                <a:tc>
                  <a:txBody>
                    <a:bodyPr/>
                    <a:lstStyle/>
                    <a:p>
                      <a:pPr marL="31750">
                        <a:lnSpc>
                          <a:spcPts val="169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176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48000.00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6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/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1752600" y="3657600"/>
            <a:ext cx="5029200" cy="2057400"/>
          </a:xfrm>
          <a:custGeom>
            <a:avLst/>
            <a:gdLst/>
            <a:ahLst/>
            <a:cxnLst/>
            <a:rect l="l" t="t" r="r" b="b"/>
            <a:pathLst>
              <a:path w="5029200" h="2057400">
                <a:moveTo>
                  <a:pt x="0" y="2057400"/>
                </a:moveTo>
                <a:lnTo>
                  <a:pt x="5029200" y="2057400"/>
                </a:lnTo>
                <a:lnTo>
                  <a:pt x="5029200" y="0"/>
                </a:lnTo>
                <a:lnTo>
                  <a:pt x="0" y="0"/>
                </a:lnTo>
                <a:lnTo>
                  <a:pt x="0" y="20574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394" y="708405"/>
            <a:ext cx="11417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SE</a:t>
            </a:r>
            <a:r>
              <a:rPr dirty="0" sz="2400" spc="-15">
                <a:latin typeface="Times New Roman"/>
                <a:cs typeface="Times New Roman"/>
              </a:rPr>
              <a:t>L</a:t>
            </a:r>
            <a:r>
              <a:rPr dirty="0" sz="2400" spc="-5">
                <a:latin typeface="Times New Roman"/>
                <a:cs typeface="Times New Roman"/>
              </a:rPr>
              <a:t>E</a:t>
            </a:r>
            <a:r>
              <a:rPr dirty="0" sz="2400" spc="-15">
                <a:latin typeface="Times New Roman"/>
                <a:cs typeface="Times New Roman"/>
              </a:rPr>
              <a:t>C</a:t>
            </a:r>
            <a:r>
              <a:rPr dirty="0" sz="2400" spc="-5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03575" y="708405"/>
            <a:ext cx="469265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341370" algn="l"/>
              </a:tabLst>
            </a:pPr>
            <a:r>
              <a:rPr dirty="0" sz="2400">
                <a:latin typeface="Times New Roman"/>
                <a:cs typeface="Times New Roman"/>
              </a:rPr>
              <a:t>Product_ID </a:t>
            </a:r>
            <a:r>
              <a:rPr dirty="0" sz="2400" spc="-5">
                <a:latin typeface="Times New Roman"/>
                <a:cs typeface="Times New Roman"/>
              </a:rPr>
              <a:t>,Sale_Date </a:t>
            </a:r>
            <a:r>
              <a:rPr dirty="0" sz="2400">
                <a:latin typeface="Times New Roman"/>
                <a:cs typeface="Times New Roman"/>
              </a:rPr>
              <a:t>, </a:t>
            </a:r>
            <a:r>
              <a:rPr dirty="0" sz="2400" spc="-5">
                <a:latin typeface="Times New Roman"/>
                <a:cs typeface="Times New Roman"/>
              </a:rPr>
              <a:t>Daily_Sales,  RANK(Daily_Sales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ASC</a:t>
            </a:r>
            <a:r>
              <a:rPr dirty="0" sz="2400" spc="-5">
                <a:latin typeface="Times New Roman"/>
                <a:cs typeface="Times New Roman"/>
              </a:rPr>
              <a:t>)	AS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Rank1,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394" y="1805685"/>
            <a:ext cx="8883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F</a:t>
            </a:r>
            <a:r>
              <a:rPr dirty="0" sz="2400" spc="-15">
                <a:latin typeface="Times New Roman"/>
                <a:cs typeface="Times New Roman"/>
              </a:rPr>
              <a:t>R</a:t>
            </a:r>
            <a:r>
              <a:rPr dirty="0" sz="2400" spc="-5">
                <a:latin typeface="Times New Roman"/>
                <a:cs typeface="Times New Roman"/>
              </a:rPr>
              <a:t>OM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68318" y="1439926"/>
            <a:ext cx="533336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734695">
              <a:lnSpc>
                <a:spcPct val="100000"/>
              </a:lnSpc>
              <a:spcBef>
                <a:spcPts val="100"/>
              </a:spcBef>
              <a:tabLst>
                <a:tab pos="4057015" algn="l"/>
              </a:tabLst>
            </a:pPr>
            <a:r>
              <a:rPr dirty="0" sz="2400" spc="-5">
                <a:latin typeface="Times New Roman"/>
                <a:cs typeface="Times New Roman"/>
              </a:rPr>
              <a:t>RANK(</a:t>
            </a:r>
            <a:r>
              <a:rPr dirty="0" sz="2400" spc="-5" b="1">
                <a:latin typeface="Times New Roman"/>
                <a:cs typeface="Times New Roman"/>
              </a:rPr>
              <a:t>-</a:t>
            </a:r>
            <a:r>
              <a:rPr dirty="0" sz="2400" spc="-5">
                <a:latin typeface="Times New Roman"/>
                <a:cs typeface="Times New Roman"/>
              </a:rPr>
              <a:t>Daily_Sales)	AS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Rank2  </a:t>
            </a:r>
            <a:r>
              <a:rPr dirty="0" sz="2400" spc="-20">
                <a:latin typeface="Times New Roman"/>
                <a:cs typeface="Times New Roman"/>
              </a:rPr>
              <a:t>Sales_Table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4394" y="2171827"/>
            <a:ext cx="465582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0000FF"/>
                </a:solidFill>
                <a:latin typeface="Times New Roman"/>
                <a:cs typeface="Times New Roman"/>
              </a:rPr>
              <a:t>WHERE </a:t>
            </a:r>
            <a:r>
              <a:rPr dirty="0" sz="2400">
                <a:latin typeface="Times New Roman"/>
                <a:cs typeface="Times New Roman"/>
              </a:rPr>
              <a:t>Product_ID </a:t>
            </a:r>
            <a:r>
              <a:rPr dirty="0" sz="2400" spc="-5">
                <a:latin typeface="Times New Roman"/>
                <a:cs typeface="Times New Roman"/>
              </a:rPr>
              <a:t>IN </a:t>
            </a:r>
            <a:r>
              <a:rPr dirty="0" sz="2400">
                <a:latin typeface="Times New Roman"/>
                <a:cs typeface="Times New Roman"/>
              </a:rPr>
              <a:t>(1000,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2000)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QUALIFY </a:t>
            </a:r>
            <a:r>
              <a:rPr dirty="0" sz="2400">
                <a:latin typeface="Times New Roman"/>
                <a:cs typeface="Times New Roman"/>
              </a:rPr>
              <a:t>Rank(-Daily_Sales) &lt; 6</a:t>
            </a:r>
            <a:r>
              <a:rPr dirty="0" sz="2400" spc="-1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5872378"/>
            <a:ext cx="8950960" cy="9410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35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WHERE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statement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is performed first. It 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limits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rows being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calculated.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Then the  QUALIFY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takes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calculated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rows and 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limits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returning rows. QUALIFY is to  OLAP what </a:t>
            </a:r>
            <a:r>
              <a:rPr dirty="0" sz="2000" spc="-40">
                <a:solidFill>
                  <a:srgbClr val="0000FF"/>
                </a:solidFill>
                <a:latin typeface="Times New Roman"/>
                <a:cs typeface="Times New Roman"/>
              </a:rPr>
              <a:t>HAVING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is to Aggregates. Both 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limit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after the</a:t>
            </a:r>
            <a:r>
              <a:rPr dirty="0" sz="2000" spc="-30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calculations.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12542" y="23317"/>
            <a:ext cx="35210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QUALIFY and</a:t>
            </a:r>
            <a:r>
              <a:rPr dirty="0" spc="-195"/>
              <a:t> </a:t>
            </a:r>
            <a:r>
              <a:rPr dirty="0" spc="-5"/>
              <a:t>WHERE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585912" y="3429000"/>
          <a:ext cx="5895975" cy="1857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9375"/>
                <a:gridCol w="1329689"/>
                <a:gridCol w="1316355"/>
                <a:gridCol w="858520"/>
                <a:gridCol w="1012825"/>
              </a:tblGrid>
              <a:tr h="455019">
                <a:tc>
                  <a:txBody>
                    <a:bodyPr/>
                    <a:lstStyle/>
                    <a:p>
                      <a:pPr algn="r" marR="10604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u="sng" sz="1800" spc="-1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roduct_ID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935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97790">
                        <a:lnSpc>
                          <a:spcPct val="100000"/>
                        </a:lnSpc>
                        <a:spcBef>
                          <a:spcPts val="905"/>
                        </a:spcBef>
                        <a:tabLst>
                          <a:tab pos="1109980" algn="l"/>
                        </a:tabLst>
                      </a:pP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Sale_Date	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935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3335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Dail</a:t>
                      </a:r>
                      <a:r>
                        <a:rPr dirty="0" u="sng" sz="1800" spc="2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dirty="0" u="sng" sz="1800" spc="-1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u="sng" sz="1800" spc="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u="sng" sz="1800" spc="-1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935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1176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Rank1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935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29845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Rank2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935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10887">
                <a:tc>
                  <a:txBody>
                    <a:bodyPr/>
                    <a:lstStyle/>
                    <a:p>
                      <a:pPr algn="r" marR="120650">
                        <a:lnSpc>
                          <a:spcPts val="1870"/>
                        </a:lnSpc>
                        <a:spcBef>
                          <a:spcPts val="48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ts val="1870"/>
                        </a:lnSpc>
                        <a:spcBef>
                          <a:spcPts val="48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/>
                </a:tc>
                <a:tc>
                  <a:txBody>
                    <a:bodyPr/>
                    <a:lstStyle/>
                    <a:p>
                      <a:pPr algn="r" marR="158115">
                        <a:lnSpc>
                          <a:spcPts val="1805"/>
                        </a:lnSpc>
                        <a:spcBef>
                          <a:spcPts val="54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858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/>
                </a:tc>
                <a:tc>
                  <a:txBody>
                    <a:bodyPr/>
                    <a:lstStyle/>
                    <a:p>
                      <a:pPr algn="r" marR="2755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07">
                <a:tc>
                  <a:txBody>
                    <a:bodyPr/>
                    <a:lstStyle/>
                    <a:p>
                      <a:pPr algn="r" marR="12065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58115">
                        <a:lnSpc>
                          <a:spcPts val="1805"/>
                        </a:lnSpc>
                        <a:spcBef>
                          <a:spcPts val="1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75590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algn="r" marR="12065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58115">
                        <a:lnSpc>
                          <a:spcPts val="1805"/>
                        </a:lnSpc>
                        <a:spcBef>
                          <a:spcPts val="1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36000.07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75590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r" marR="12065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58115">
                        <a:lnSpc>
                          <a:spcPts val="1805"/>
                        </a:lnSpc>
                        <a:spcBef>
                          <a:spcPts val="1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36021.93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75590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31405">
                <a:tc>
                  <a:txBody>
                    <a:bodyPr/>
                    <a:lstStyle/>
                    <a:p>
                      <a:pPr algn="r" marR="120650">
                        <a:lnSpc>
                          <a:spcPts val="187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ts val="187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811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40200.43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75590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29" y="23317"/>
            <a:ext cx="77012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How come </a:t>
            </a:r>
            <a:r>
              <a:rPr dirty="0" spc="-15"/>
              <a:t>my </a:t>
            </a:r>
            <a:r>
              <a:rPr dirty="0" spc="-5"/>
              <a:t>Join caused </a:t>
            </a:r>
            <a:r>
              <a:rPr dirty="0" spc="-10"/>
              <a:t>me </a:t>
            </a:r>
            <a:r>
              <a:rPr dirty="0" spc="-5"/>
              <a:t>to </a:t>
            </a:r>
            <a:r>
              <a:rPr dirty="0"/>
              <a:t>run </a:t>
            </a:r>
            <a:r>
              <a:rPr dirty="0" spc="-5"/>
              <a:t>“Out of</a:t>
            </a:r>
            <a:r>
              <a:rPr dirty="0" spc="30"/>
              <a:t> </a:t>
            </a:r>
            <a:r>
              <a:rPr dirty="0" spc="-5"/>
              <a:t>Spool”?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6275" y="716407"/>
            <a:ext cx="555815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SELECT </a:t>
            </a:r>
            <a:r>
              <a:rPr dirty="0" sz="2000" spc="-5">
                <a:latin typeface="Times New Roman"/>
                <a:cs typeface="Times New Roman"/>
              </a:rPr>
              <a:t>First_Name, Last_Name,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Department_Name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6275" y="1021207"/>
            <a:ext cx="3387725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016000" marR="5080" indent="-1016635">
              <a:lnSpc>
                <a:spcPct val="100000"/>
              </a:lnSpc>
              <a:spcBef>
                <a:spcPts val="105"/>
              </a:spcBef>
              <a:tabLst>
                <a:tab pos="974090" algn="l"/>
                <a:tab pos="2943860" algn="l"/>
              </a:tabLst>
            </a:pPr>
            <a:r>
              <a:rPr dirty="0" sz="2000">
                <a:latin typeface="Times New Roman"/>
                <a:cs typeface="Times New Roman"/>
              </a:rPr>
              <a:t>FROM	</a:t>
            </a:r>
            <a:r>
              <a:rPr dirty="0" sz="2000" spc="-15">
                <a:latin typeface="Times New Roman"/>
                <a:cs typeface="Times New Roman"/>
              </a:rPr>
              <a:t>Employee_Table	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 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INNER</a:t>
            </a:r>
            <a:r>
              <a:rPr dirty="0" sz="2000" spc="-1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JOIN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68775" y="1630807"/>
            <a:ext cx="24193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Times New Roman"/>
                <a:cs typeface="Times New Roman"/>
              </a:rPr>
              <a:t>Department_Table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15900" y="825500"/>
            <a:ext cx="406400" cy="482600"/>
            <a:chOff x="215900" y="825500"/>
            <a:chExt cx="406400" cy="482600"/>
          </a:xfrm>
        </p:grpSpPr>
        <p:sp>
          <p:nvSpPr>
            <p:cNvPr id="7" name="object 7"/>
            <p:cNvSpPr/>
            <p:nvPr/>
          </p:nvSpPr>
          <p:spPr>
            <a:xfrm>
              <a:off x="228600" y="8382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0"/>
                  </a:moveTo>
                  <a:lnTo>
                    <a:pt x="146821" y="6038"/>
                  </a:lnTo>
                  <a:lnTo>
                    <a:pt x="106724" y="23237"/>
                  </a:lnTo>
                  <a:lnTo>
                    <a:pt x="71353" y="50225"/>
                  </a:lnTo>
                  <a:lnTo>
                    <a:pt x="41851" y="85628"/>
                  </a:lnTo>
                  <a:lnTo>
                    <a:pt x="19363" y="128073"/>
                  </a:lnTo>
                  <a:lnTo>
                    <a:pt x="5031" y="176188"/>
                  </a:lnTo>
                  <a:lnTo>
                    <a:pt x="0" y="228600"/>
                  </a:lnTo>
                  <a:lnTo>
                    <a:pt x="5031" y="281011"/>
                  </a:lnTo>
                  <a:lnTo>
                    <a:pt x="19363" y="329126"/>
                  </a:lnTo>
                  <a:lnTo>
                    <a:pt x="41851" y="371571"/>
                  </a:lnTo>
                  <a:lnTo>
                    <a:pt x="71353" y="406974"/>
                  </a:lnTo>
                  <a:lnTo>
                    <a:pt x="106724" y="433962"/>
                  </a:lnTo>
                  <a:lnTo>
                    <a:pt x="146821" y="451161"/>
                  </a:lnTo>
                  <a:lnTo>
                    <a:pt x="190500" y="457200"/>
                  </a:lnTo>
                  <a:lnTo>
                    <a:pt x="234178" y="451161"/>
                  </a:lnTo>
                  <a:lnTo>
                    <a:pt x="274275" y="433962"/>
                  </a:lnTo>
                  <a:lnTo>
                    <a:pt x="309646" y="406974"/>
                  </a:lnTo>
                  <a:lnTo>
                    <a:pt x="339148" y="371571"/>
                  </a:lnTo>
                  <a:lnTo>
                    <a:pt x="361636" y="329126"/>
                  </a:lnTo>
                  <a:lnTo>
                    <a:pt x="375968" y="281011"/>
                  </a:lnTo>
                  <a:lnTo>
                    <a:pt x="381000" y="228600"/>
                  </a:lnTo>
                  <a:lnTo>
                    <a:pt x="375968" y="176188"/>
                  </a:lnTo>
                  <a:lnTo>
                    <a:pt x="361636" y="128073"/>
                  </a:lnTo>
                  <a:lnTo>
                    <a:pt x="339148" y="85628"/>
                  </a:lnTo>
                  <a:lnTo>
                    <a:pt x="309646" y="50225"/>
                  </a:lnTo>
                  <a:lnTo>
                    <a:pt x="274275" y="23237"/>
                  </a:lnTo>
                  <a:lnTo>
                    <a:pt x="234178" y="6038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28600" y="8382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0" y="228600"/>
                  </a:moveTo>
                  <a:lnTo>
                    <a:pt x="5031" y="176188"/>
                  </a:lnTo>
                  <a:lnTo>
                    <a:pt x="19363" y="128073"/>
                  </a:lnTo>
                  <a:lnTo>
                    <a:pt x="41851" y="85628"/>
                  </a:lnTo>
                  <a:lnTo>
                    <a:pt x="71353" y="50225"/>
                  </a:lnTo>
                  <a:lnTo>
                    <a:pt x="106724" y="23237"/>
                  </a:lnTo>
                  <a:lnTo>
                    <a:pt x="146821" y="6038"/>
                  </a:lnTo>
                  <a:lnTo>
                    <a:pt x="190500" y="0"/>
                  </a:lnTo>
                  <a:lnTo>
                    <a:pt x="234178" y="6038"/>
                  </a:lnTo>
                  <a:lnTo>
                    <a:pt x="274275" y="23237"/>
                  </a:lnTo>
                  <a:lnTo>
                    <a:pt x="309646" y="50225"/>
                  </a:lnTo>
                  <a:lnTo>
                    <a:pt x="339148" y="85628"/>
                  </a:lnTo>
                  <a:lnTo>
                    <a:pt x="361636" y="128073"/>
                  </a:lnTo>
                  <a:lnTo>
                    <a:pt x="375968" y="176188"/>
                  </a:lnTo>
                  <a:lnTo>
                    <a:pt x="381000" y="228600"/>
                  </a:lnTo>
                  <a:lnTo>
                    <a:pt x="375968" y="281011"/>
                  </a:lnTo>
                  <a:lnTo>
                    <a:pt x="361636" y="329126"/>
                  </a:lnTo>
                  <a:lnTo>
                    <a:pt x="339148" y="371571"/>
                  </a:lnTo>
                  <a:lnTo>
                    <a:pt x="309646" y="406974"/>
                  </a:lnTo>
                  <a:lnTo>
                    <a:pt x="274275" y="433962"/>
                  </a:lnTo>
                  <a:lnTo>
                    <a:pt x="234178" y="451161"/>
                  </a:lnTo>
                  <a:lnTo>
                    <a:pt x="190500" y="457200"/>
                  </a:lnTo>
                  <a:lnTo>
                    <a:pt x="146821" y="451161"/>
                  </a:lnTo>
                  <a:lnTo>
                    <a:pt x="106724" y="433962"/>
                  </a:lnTo>
                  <a:lnTo>
                    <a:pt x="71353" y="406974"/>
                  </a:lnTo>
                  <a:lnTo>
                    <a:pt x="41851" y="371571"/>
                  </a:lnTo>
                  <a:lnTo>
                    <a:pt x="19363" y="329126"/>
                  </a:lnTo>
                  <a:lnTo>
                    <a:pt x="5031" y="281011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42900" y="860805"/>
            <a:ext cx="1651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7240" y="709930"/>
            <a:ext cx="1758950" cy="940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R="292100">
              <a:lnSpc>
                <a:spcPct val="100000"/>
              </a:lnSpc>
              <a:spcBef>
                <a:spcPts val="105"/>
              </a:spcBef>
            </a:pPr>
            <a:r>
              <a:rPr dirty="0" sz="2000" spc="-65">
                <a:latin typeface="Times New Roman"/>
                <a:cs typeface="Times New Roman"/>
              </a:rPr>
              <a:t>You </a:t>
            </a:r>
            <a:r>
              <a:rPr dirty="0" sz="2000" spc="-5">
                <a:latin typeface="Times New Roman"/>
                <a:cs typeface="Times New Roman"/>
              </a:rPr>
              <a:t>might </a:t>
            </a:r>
            <a:r>
              <a:rPr dirty="0" sz="2000">
                <a:latin typeface="Times New Roman"/>
                <a:cs typeface="Times New Roman"/>
              </a:rPr>
              <a:t>not  have </a:t>
            </a:r>
            <a:r>
              <a:rPr dirty="0" sz="2000" spc="5">
                <a:latin typeface="Times New Roman"/>
                <a:cs typeface="Times New Roman"/>
              </a:rPr>
              <a:t>put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 Join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Condition.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2400" y="609600"/>
            <a:ext cx="8763000" cy="1447800"/>
          </a:xfrm>
          <a:custGeom>
            <a:avLst/>
            <a:gdLst/>
            <a:ahLst/>
            <a:cxnLst/>
            <a:rect l="l" t="t" r="r" b="b"/>
            <a:pathLst>
              <a:path w="8763000" h="1447800">
                <a:moveTo>
                  <a:pt x="0" y="1447800"/>
                </a:moveTo>
                <a:lnTo>
                  <a:pt x="8763000" y="1447800"/>
                </a:lnTo>
                <a:lnTo>
                  <a:pt x="8763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  <a:path w="8763000" h="1447800">
                <a:moveTo>
                  <a:pt x="2895600" y="1447800"/>
                </a:moveTo>
                <a:lnTo>
                  <a:pt x="8763000" y="1447800"/>
                </a:lnTo>
                <a:lnTo>
                  <a:pt x="8763000" y="0"/>
                </a:lnTo>
                <a:lnTo>
                  <a:pt x="2895600" y="0"/>
                </a:lnTo>
                <a:lnTo>
                  <a:pt x="2895600" y="1447800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216275" y="2240661"/>
            <a:ext cx="555815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SELECT </a:t>
            </a:r>
            <a:r>
              <a:rPr dirty="0" sz="2000" spc="-5">
                <a:latin typeface="Times New Roman"/>
                <a:cs typeface="Times New Roman"/>
              </a:rPr>
              <a:t>First_Name, Last_Name,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Department_Name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16275" y="2545461"/>
            <a:ext cx="3387725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016000" marR="5080" indent="-1016635">
              <a:lnSpc>
                <a:spcPct val="100000"/>
              </a:lnSpc>
              <a:spcBef>
                <a:spcPts val="105"/>
              </a:spcBef>
              <a:tabLst>
                <a:tab pos="974090" algn="l"/>
                <a:tab pos="2943860" algn="l"/>
              </a:tabLst>
            </a:pPr>
            <a:r>
              <a:rPr dirty="0" sz="2000">
                <a:latin typeface="Times New Roman"/>
                <a:cs typeface="Times New Roman"/>
              </a:rPr>
              <a:t>FROM	</a:t>
            </a:r>
            <a:r>
              <a:rPr dirty="0" sz="2000" spc="-15">
                <a:latin typeface="Times New Roman"/>
                <a:cs typeface="Times New Roman"/>
              </a:rPr>
              <a:t>Employee_Table	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E 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INNER</a:t>
            </a:r>
            <a:r>
              <a:rPr dirty="0" sz="2000" spc="-1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JOIN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16275" y="3155061"/>
            <a:ext cx="486600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9525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Times New Roman"/>
                <a:cs typeface="Times New Roman"/>
              </a:rPr>
              <a:t>Department_Table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558800" algn="l"/>
              </a:tabLst>
            </a:pPr>
            <a:r>
              <a:rPr dirty="0" sz="2000">
                <a:latin typeface="Times New Roman"/>
                <a:cs typeface="Times New Roman"/>
              </a:rPr>
              <a:t>ON	</a:t>
            </a:r>
            <a:r>
              <a:rPr dirty="0" sz="2000" spc="-10">
                <a:solidFill>
                  <a:srgbClr val="FF0000"/>
                </a:solidFill>
                <a:latin typeface="Times New Roman"/>
                <a:cs typeface="Times New Roman"/>
              </a:rPr>
              <a:t>Employee_Table</a:t>
            </a:r>
            <a:r>
              <a:rPr dirty="0" sz="2000" spc="-10">
                <a:latin typeface="Times New Roman"/>
                <a:cs typeface="Times New Roman"/>
              </a:rPr>
              <a:t>.Dept_No </a:t>
            </a:r>
            <a:r>
              <a:rPr dirty="0" sz="2000">
                <a:latin typeface="Times New Roman"/>
                <a:cs typeface="Times New Roman"/>
              </a:rPr>
              <a:t>= D.Dept_No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15900" y="2349500"/>
            <a:ext cx="406400" cy="482600"/>
            <a:chOff x="215900" y="2349500"/>
            <a:chExt cx="406400" cy="482600"/>
          </a:xfrm>
        </p:grpSpPr>
        <p:sp>
          <p:nvSpPr>
            <p:cNvPr id="16" name="object 16"/>
            <p:cNvSpPr/>
            <p:nvPr/>
          </p:nvSpPr>
          <p:spPr>
            <a:xfrm>
              <a:off x="228600" y="23622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0"/>
                  </a:moveTo>
                  <a:lnTo>
                    <a:pt x="146821" y="6038"/>
                  </a:lnTo>
                  <a:lnTo>
                    <a:pt x="106724" y="23237"/>
                  </a:lnTo>
                  <a:lnTo>
                    <a:pt x="71353" y="50225"/>
                  </a:lnTo>
                  <a:lnTo>
                    <a:pt x="41851" y="85628"/>
                  </a:lnTo>
                  <a:lnTo>
                    <a:pt x="19363" y="128073"/>
                  </a:lnTo>
                  <a:lnTo>
                    <a:pt x="5031" y="176188"/>
                  </a:lnTo>
                  <a:lnTo>
                    <a:pt x="0" y="228600"/>
                  </a:lnTo>
                  <a:lnTo>
                    <a:pt x="5031" y="281011"/>
                  </a:lnTo>
                  <a:lnTo>
                    <a:pt x="19363" y="329126"/>
                  </a:lnTo>
                  <a:lnTo>
                    <a:pt x="41851" y="371571"/>
                  </a:lnTo>
                  <a:lnTo>
                    <a:pt x="71353" y="406974"/>
                  </a:lnTo>
                  <a:lnTo>
                    <a:pt x="106724" y="433962"/>
                  </a:lnTo>
                  <a:lnTo>
                    <a:pt x="146821" y="451161"/>
                  </a:lnTo>
                  <a:lnTo>
                    <a:pt x="190500" y="457200"/>
                  </a:lnTo>
                  <a:lnTo>
                    <a:pt x="234178" y="451161"/>
                  </a:lnTo>
                  <a:lnTo>
                    <a:pt x="274275" y="433962"/>
                  </a:lnTo>
                  <a:lnTo>
                    <a:pt x="309646" y="406974"/>
                  </a:lnTo>
                  <a:lnTo>
                    <a:pt x="339148" y="371571"/>
                  </a:lnTo>
                  <a:lnTo>
                    <a:pt x="361636" y="329126"/>
                  </a:lnTo>
                  <a:lnTo>
                    <a:pt x="375968" y="281011"/>
                  </a:lnTo>
                  <a:lnTo>
                    <a:pt x="381000" y="228600"/>
                  </a:lnTo>
                  <a:lnTo>
                    <a:pt x="375968" y="176188"/>
                  </a:lnTo>
                  <a:lnTo>
                    <a:pt x="361636" y="128073"/>
                  </a:lnTo>
                  <a:lnTo>
                    <a:pt x="339148" y="85628"/>
                  </a:lnTo>
                  <a:lnTo>
                    <a:pt x="309646" y="50225"/>
                  </a:lnTo>
                  <a:lnTo>
                    <a:pt x="274275" y="23237"/>
                  </a:lnTo>
                  <a:lnTo>
                    <a:pt x="234178" y="6038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28600" y="23622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0" y="228600"/>
                  </a:moveTo>
                  <a:lnTo>
                    <a:pt x="5031" y="176188"/>
                  </a:lnTo>
                  <a:lnTo>
                    <a:pt x="19363" y="128073"/>
                  </a:lnTo>
                  <a:lnTo>
                    <a:pt x="41851" y="85628"/>
                  </a:lnTo>
                  <a:lnTo>
                    <a:pt x="71353" y="50225"/>
                  </a:lnTo>
                  <a:lnTo>
                    <a:pt x="106724" y="23237"/>
                  </a:lnTo>
                  <a:lnTo>
                    <a:pt x="146821" y="6038"/>
                  </a:lnTo>
                  <a:lnTo>
                    <a:pt x="190500" y="0"/>
                  </a:lnTo>
                  <a:lnTo>
                    <a:pt x="234178" y="6038"/>
                  </a:lnTo>
                  <a:lnTo>
                    <a:pt x="274275" y="23237"/>
                  </a:lnTo>
                  <a:lnTo>
                    <a:pt x="309646" y="50225"/>
                  </a:lnTo>
                  <a:lnTo>
                    <a:pt x="339148" y="85628"/>
                  </a:lnTo>
                  <a:lnTo>
                    <a:pt x="361636" y="128073"/>
                  </a:lnTo>
                  <a:lnTo>
                    <a:pt x="375968" y="176188"/>
                  </a:lnTo>
                  <a:lnTo>
                    <a:pt x="381000" y="228600"/>
                  </a:lnTo>
                  <a:lnTo>
                    <a:pt x="375968" y="281011"/>
                  </a:lnTo>
                  <a:lnTo>
                    <a:pt x="361636" y="329126"/>
                  </a:lnTo>
                  <a:lnTo>
                    <a:pt x="339148" y="371571"/>
                  </a:lnTo>
                  <a:lnTo>
                    <a:pt x="309646" y="406974"/>
                  </a:lnTo>
                  <a:lnTo>
                    <a:pt x="274275" y="433962"/>
                  </a:lnTo>
                  <a:lnTo>
                    <a:pt x="234178" y="451161"/>
                  </a:lnTo>
                  <a:lnTo>
                    <a:pt x="190500" y="457200"/>
                  </a:lnTo>
                  <a:lnTo>
                    <a:pt x="146821" y="451161"/>
                  </a:lnTo>
                  <a:lnTo>
                    <a:pt x="106724" y="433962"/>
                  </a:lnTo>
                  <a:lnTo>
                    <a:pt x="71353" y="406974"/>
                  </a:lnTo>
                  <a:lnTo>
                    <a:pt x="41851" y="371571"/>
                  </a:lnTo>
                  <a:lnTo>
                    <a:pt x="19363" y="329126"/>
                  </a:lnTo>
                  <a:lnTo>
                    <a:pt x="5031" y="281011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342900" y="2385186"/>
            <a:ext cx="1651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77240" y="2234311"/>
            <a:ext cx="1802764" cy="1550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5"/>
              </a:spcBef>
            </a:pPr>
            <a:r>
              <a:rPr dirty="0" sz="2000" spc="-65">
                <a:latin typeface="Times New Roman"/>
                <a:cs typeface="Times New Roman"/>
              </a:rPr>
              <a:t>You </a:t>
            </a:r>
            <a:r>
              <a:rPr dirty="0" sz="2000" spc="-5">
                <a:latin typeface="Times New Roman"/>
                <a:cs typeface="Times New Roman"/>
              </a:rPr>
              <a:t>might </a:t>
            </a:r>
            <a:r>
              <a:rPr dirty="0" sz="2000">
                <a:latin typeface="Times New Roman"/>
                <a:cs typeface="Times New Roman"/>
              </a:rPr>
              <a:t>have  Aliased the table  and then fully  qualified with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 real table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name.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39700" y="2197100"/>
            <a:ext cx="8788400" cy="3073400"/>
            <a:chOff x="139700" y="2197100"/>
            <a:chExt cx="8788400" cy="3073400"/>
          </a:xfrm>
        </p:grpSpPr>
        <p:sp>
          <p:nvSpPr>
            <p:cNvPr id="21" name="object 21"/>
            <p:cNvSpPr/>
            <p:nvPr/>
          </p:nvSpPr>
          <p:spPr>
            <a:xfrm>
              <a:off x="152400" y="2209800"/>
              <a:ext cx="8763000" cy="1676400"/>
            </a:xfrm>
            <a:custGeom>
              <a:avLst/>
              <a:gdLst/>
              <a:ahLst/>
              <a:cxnLst/>
              <a:rect l="l" t="t" r="r" b="b"/>
              <a:pathLst>
                <a:path w="8763000" h="1676400">
                  <a:moveTo>
                    <a:pt x="0" y="1676400"/>
                  </a:moveTo>
                  <a:lnTo>
                    <a:pt x="8763000" y="1676400"/>
                  </a:lnTo>
                  <a:lnTo>
                    <a:pt x="8763000" y="0"/>
                  </a:lnTo>
                  <a:lnTo>
                    <a:pt x="0" y="0"/>
                  </a:lnTo>
                  <a:lnTo>
                    <a:pt x="0" y="1676400"/>
                  </a:lnTo>
                  <a:close/>
                </a:path>
                <a:path w="8763000" h="1676400">
                  <a:moveTo>
                    <a:pt x="2895600" y="1676400"/>
                  </a:moveTo>
                  <a:lnTo>
                    <a:pt x="8763000" y="1676400"/>
                  </a:lnTo>
                  <a:lnTo>
                    <a:pt x="8763000" y="0"/>
                  </a:lnTo>
                  <a:lnTo>
                    <a:pt x="2895600" y="0"/>
                  </a:lnTo>
                  <a:lnTo>
                    <a:pt x="2895600" y="167640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28600" y="41910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0"/>
                  </a:moveTo>
                  <a:lnTo>
                    <a:pt x="146821" y="6038"/>
                  </a:lnTo>
                  <a:lnTo>
                    <a:pt x="106724" y="23237"/>
                  </a:lnTo>
                  <a:lnTo>
                    <a:pt x="71353" y="50225"/>
                  </a:lnTo>
                  <a:lnTo>
                    <a:pt x="41851" y="85628"/>
                  </a:lnTo>
                  <a:lnTo>
                    <a:pt x="19363" y="128073"/>
                  </a:lnTo>
                  <a:lnTo>
                    <a:pt x="5031" y="176188"/>
                  </a:lnTo>
                  <a:lnTo>
                    <a:pt x="0" y="228600"/>
                  </a:lnTo>
                  <a:lnTo>
                    <a:pt x="5031" y="281011"/>
                  </a:lnTo>
                  <a:lnTo>
                    <a:pt x="19363" y="329126"/>
                  </a:lnTo>
                  <a:lnTo>
                    <a:pt x="41851" y="371571"/>
                  </a:lnTo>
                  <a:lnTo>
                    <a:pt x="71353" y="406974"/>
                  </a:lnTo>
                  <a:lnTo>
                    <a:pt x="106724" y="433962"/>
                  </a:lnTo>
                  <a:lnTo>
                    <a:pt x="146821" y="451161"/>
                  </a:lnTo>
                  <a:lnTo>
                    <a:pt x="190500" y="457200"/>
                  </a:lnTo>
                  <a:lnTo>
                    <a:pt x="234178" y="451161"/>
                  </a:lnTo>
                  <a:lnTo>
                    <a:pt x="274275" y="433962"/>
                  </a:lnTo>
                  <a:lnTo>
                    <a:pt x="309646" y="406974"/>
                  </a:lnTo>
                  <a:lnTo>
                    <a:pt x="339148" y="371571"/>
                  </a:lnTo>
                  <a:lnTo>
                    <a:pt x="361636" y="329126"/>
                  </a:lnTo>
                  <a:lnTo>
                    <a:pt x="375968" y="281011"/>
                  </a:lnTo>
                  <a:lnTo>
                    <a:pt x="381000" y="228600"/>
                  </a:lnTo>
                  <a:lnTo>
                    <a:pt x="375968" y="176188"/>
                  </a:lnTo>
                  <a:lnTo>
                    <a:pt x="361636" y="128073"/>
                  </a:lnTo>
                  <a:lnTo>
                    <a:pt x="339148" y="85628"/>
                  </a:lnTo>
                  <a:lnTo>
                    <a:pt x="309646" y="50225"/>
                  </a:lnTo>
                  <a:lnTo>
                    <a:pt x="274275" y="23237"/>
                  </a:lnTo>
                  <a:lnTo>
                    <a:pt x="234178" y="6038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28600" y="41910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0" y="228600"/>
                  </a:moveTo>
                  <a:lnTo>
                    <a:pt x="5031" y="176188"/>
                  </a:lnTo>
                  <a:lnTo>
                    <a:pt x="19363" y="128073"/>
                  </a:lnTo>
                  <a:lnTo>
                    <a:pt x="41851" y="85628"/>
                  </a:lnTo>
                  <a:lnTo>
                    <a:pt x="71353" y="50225"/>
                  </a:lnTo>
                  <a:lnTo>
                    <a:pt x="106724" y="23237"/>
                  </a:lnTo>
                  <a:lnTo>
                    <a:pt x="146821" y="6038"/>
                  </a:lnTo>
                  <a:lnTo>
                    <a:pt x="190500" y="0"/>
                  </a:lnTo>
                  <a:lnTo>
                    <a:pt x="234178" y="6038"/>
                  </a:lnTo>
                  <a:lnTo>
                    <a:pt x="274275" y="23237"/>
                  </a:lnTo>
                  <a:lnTo>
                    <a:pt x="309646" y="50225"/>
                  </a:lnTo>
                  <a:lnTo>
                    <a:pt x="339148" y="85628"/>
                  </a:lnTo>
                  <a:lnTo>
                    <a:pt x="361636" y="128073"/>
                  </a:lnTo>
                  <a:lnTo>
                    <a:pt x="375968" y="176188"/>
                  </a:lnTo>
                  <a:lnTo>
                    <a:pt x="381000" y="228600"/>
                  </a:lnTo>
                  <a:lnTo>
                    <a:pt x="375968" y="281011"/>
                  </a:lnTo>
                  <a:lnTo>
                    <a:pt x="361636" y="329126"/>
                  </a:lnTo>
                  <a:lnTo>
                    <a:pt x="339148" y="371571"/>
                  </a:lnTo>
                  <a:lnTo>
                    <a:pt x="309646" y="406974"/>
                  </a:lnTo>
                  <a:lnTo>
                    <a:pt x="274275" y="433962"/>
                  </a:lnTo>
                  <a:lnTo>
                    <a:pt x="234178" y="451161"/>
                  </a:lnTo>
                  <a:lnTo>
                    <a:pt x="190500" y="457200"/>
                  </a:lnTo>
                  <a:lnTo>
                    <a:pt x="146821" y="451161"/>
                  </a:lnTo>
                  <a:lnTo>
                    <a:pt x="106724" y="433962"/>
                  </a:lnTo>
                  <a:lnTo>
                    <a:pt x="71353" y="406974"/>
                  </a:lnTo>
                  <a:lnTo>
                    <a:pt x="41851" y="371571"/>
                  </a:lnTo>
                  <a:lnTo>
                    <a:pt x="19363" y="329126"/>
                  </a:lnTo>
                  <a:lnTo>
                    <a:pt x="5031" y="281011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505200" y="46482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34931" y="2682"/>
                  </a:lnTo>
                  <a:lnTo>
                    <a:pt x="170783" y="10322"/>
                  </a:lnTo>
                  <a:lnTo>
                    <a:pt x="114188" y="22313"/>
                  </a:lnTo>
                  <a:lnTo>
                    <a:pt x="66980" y="38045"/>
                  </a:lnTo>
                  <a:lnTo>
                    <a:pt x="30990" y="56909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30990" y="552690"/>
                  </a:lnTo>
                  <a:lnTo>
                    <a:pt x="66980" y="571554"/>
                  </a:lnTo>
                  <a:lnTo>
                    <a:pt x="114188" y="587286"/>
                  </a:lnTo>
                  <a:lnTo>
                    <a:pt x="170783" y="599277"/>
                  </a:lnTo>
                  <a:lnTo>
                    <a:pt x="234931" y="606917"/>
                  </a:lnTo>
                  <a:lnTo>
                    <a:pt x="304800" y="609600"/>
                  </a:lnTo>
                  <a:lnTo>
                    <a:pt x="374668" y="606917"/>
                  </a:lnTo>
                  <a:lnTo>
                    <a:pt x="438816" y="599277"/>
                  </a:lnTo>
                  <a:lnTo>
                    <a:pt x="495411" y="587286"/>
                  </a:lnTo>
                  <a:lnTo>
                    <a:pt x="542619" y="571554"/>
                  </a:lnTo>
                  <a:lnTo>
                    <a:pt x="578609" y="552690"/>
                  </a:lnTo>
                  <a:lnTo>
                    <a:pt x="609600" y="508000"/>
                  </a:lnTo>
                  <a:lnTo>
                    <a:pt x="609600" y="101600"/>
                  </a:lnTo>
                  <a:lnTo>
                    <a:pt x="578609" y="56909"/>
                  </a:lnTo>
                  <a:lnTo>
                    <a:pt x="542619" y="38045"/>
                  </a:lnTo>
                  <a:lnTo>
                    <a:pt x="495411" y="22313"/>
                  </a:lnTo>
                  <a:lnTo>
                    <a:pt x="438816" y="10322"/>
                  </a:lnTo>
                  <a:lnTo>
                    <a:pt x="374668" y="2682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505200" y="4114800"/>
              <a:ext cx="609600" cy="1143000"/>
            </a:xfrm>
            <a:custGeom>
              <a:avLst/>
              <a:gdLst/>
              <a:ahLst/>
              <a:cxnLst/>
              <a:rect l="l" t="t" r="r" b="b"/>
              <a:pathLst>
                <a:path w="609600" h="1143000">
                  <a:moveTo>
                    <a:pt x="609600" y="635000"/>
                  </a:moveTo>
                  <a:lnTo>
                    <a:pt x="578609" y="679690"/>
                  </a:lnTo>
                  <a:lnTo>
                    <a:pt x="542619" y="698554"/>
                  </a:lnTo>
                  <a:lnTo>
                    <a:pt x="495411" y="714286"/>
                  </a:lnTo>
                  <a:lnTo>
                    <a:pt x="438816" y="726277"/>
                  </a:lnTo>
                  <a:lnTo>
                    <a:pt x="374668" y="733917"/>
                  </a:lnTo>
                  <a:lnTo>
                    <a:pt x="304800" y="736600"/>
                  </a:lnTo>
                  <a:lnTo>
                    <a:pt x="234931" y="733917"/>
                  </a:lnTo>
                  <a:lnTo>
                    <a:pt x="170783" y="726277"/>
                  </a:lnTo>
                  <a:lnTo>
                    <a:pt x="114188" y="714286"/>
                  </a:lnTo>
                  <a:lnTo>
                    <a:pt x="66980" y="698554"/>
                  </a:lnTo>
                  <a:lnTo>
                    <a:pt x="30990" y="679690"/>
                  </a:lnTo>
                  <a:lnTo>
                    <a:pt x="8053" y="658302"/>
                  </a:lnTo>
                  <a:lnTo>
                    <a:pt x="0" y="635000"/>
                  </a:lnTo>
                </a:path>
                <a:path w="609600" h="1143000">
                  <a:moveTo>
                    <a:pt x="0" y="635000"/>
                  </a:moveTo>
                  <a:lnTo>
                    <a:pt x="30990" y="590309"/>
                  </a:lnTo>
                  <a:lnTo>
                    <a:pt x="66980" y="571445"/>
                  </a:lnTo>
                  <a:lnTo>
                    <a:pt x="114188" y="555713"/>
                  </a:lnTo>
                  <a:lnTo>
                    <a:pt x="170783" y="543722"/>
                  </a:lnTo>
                  <a:lnTo>
                    <a:pt x="234931" y="536082"/>
                  </a:lnTo>
                  <a:lnTo>
                    <a:pt x="304800" y="533400"/>
                  </a:lnTo>
                  <a:lnTo>
                    <a:pt x="374668" y="536082"/>
                  </a:lnTo>
                  <a:lnTo>
                    <a:pt x="438816" y="543722"/>
                  </a:lnTo>
                  <a:lnTo>
                    <a:pt x="495411" y="555713"/>
                  </a:lnTo>
                  <a:lnTo>
                    <a:pt x="542619" y="571445"/>
                  </a:lnTo>
                  <a:lnTo>
                    <a:pt x="578609" y="590309"/>
                  </a:lnTo>
                  <a:lnTo>
                    <a:pt x="609600" y="635000"/>
                  </a:lnTo>
                  <a:lnTo>
                    <a:pt x="609600" y="1041400"/>
                  </a:lnTo>
                  <a:lnTo>
                    <a:pt x="578609" y="1086090"/>
                  </a:lnTo>
                  <a:lnTo>
                    <a:pt x="542619" y="1104954"/>
                  </a:lnTo>
                  <a:lnTo>
                    <a:pt x="495411" y="1120686"/>
                  </a:lnTo>
                  <a:lnTo>
                    <a:pt x="438816" y="1132677"/>
                  </a:lnTo>
                  <a:lnTo>
                    <a:pt x="374668" y="1140317"/>
                  </a:lnTo>
                  <a:lnTo>
                    <a:pt x="304800" y="1143000"/>
                  </a:lnTo>
                  <a:lnTo>
                    <a:pt x="234931" y="1140317"/>
                  </a:lnTo>
                  <a:lnTo>
                    <a:pt x="170783" y="1132677"/>
                  </a:lnTo>
                  <a:lnTo>
                    <a:pt x="114188" y="1120686"/>
                  </a:lnTo>
                  <a:lnTo>
                    <a:pt x="66980" y="1104954"/>
                  </a:lnTo>
                  <a:lnTo>
                    <a:pt x="30990" y="1086090"/>
                  </a:lnTo>
                  <a:lnTo>
                    <a:pt x="0" y="1041400"/>
                  </a:lnTo>
                  <a:lnTo>
                    <a:pt x="0" y="635000"/>
                  </a:lnTo>
                  <a:close/>
                </a:path>
                <a:path w="609600" h="1143000">
                  <a:moveTo>
                    <a:pt x="0" y="381000"/>
                  </a:moveTo>
                  <a:lnTo>
                    <a:pt x="609600" y="3810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267200" y="46482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34931" y="2682"/>
                  </a:lnTo>
                  <a:lnTo>
                    <a:pt x="170783" y="10322"/>
                  </a:lnTo>
                  <a:lnTo>
                    <a:pt x="114188" y="22313"/>
                  </a:lnTo>
                  <a:lnTo>
                    <a:pt x="66980" y="38045"/>
                  </a:lnTo>
                  <a:lnTo>
                    <a:pt x="30990" y="56909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30990" y="552690"/>
                  </a:lnTo>
                  <a:lnTo>
                    <a:pt x="66980" y="571554"/>
                  </a:lnTo>
                  <a:lnTo>
                    <a:pt x="114188" y="587286"/>
                  </a:lnTo>
                  <a:lnTo>
                    <a:pt x="170783" y="599277"/>
                  </a:lnTo>
                  <a:lnTo>
                    <a:pt x="234931" y="606917"/>
                  </a:lnTo>
                  <a:lnTo>
                    <a:pt x="304800" y="609600"/>
                  </a:lnTo>
                  <a:lnTo>
                    <a:pt x="374668" y="606917"/>
                  </a:lnTo>
                  <a:lnTo>
                    <a:pt x="438816" y="599277"/>
                  </a:lnTo>
                  <a:lnTo>
                    <a:pt x="495411" y="587286"/>
                  </a:lnTo>
                  <a:lnTo>
                    <a:pt x="542619" y="571554"/>
                  </a:lnTo>
                  <a:lnTo>
                    <a:pt x="578609" y="552690"/>
                  </a:lnTo>
                  <a:lnTo>
                    <a:pt x="609600" y="508000"/>
                  </a:lnTo>
                  <a:lnTo>
                    <a:pt x="609600" y="101600"/>
                  </a:lnTo>
                  <a:lnTo>
                    <a:pt x="578609" y="56909"/>
                  </a:lnTo>
                  <a:lnTo>
                    <a:pt x="542619" y="38045"/>
                  </a:lnTo>
                  <a:lnTo>
                    <a:pt x="495411" y="22313"/>
                  </a:lnTo>
                  <a:lnTo>
                    <a:pt x="438816" y="10322"/>
                  </a:lnTo>
                  <a:lnTo>
                    <a:pt x="374668" y="2682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267200" y="4114800"/>
              <a:ext cx="609600" cy="1143000"/>
            </a:xfrm>
            <a:custGeom>
              <a:avLst/>
              <a:gdLst/>
              <a:ahLst/>
              <a:cxnLst/>
              <a:rect l="l" t="t" r="r" b="b"/>
              <a:pathLst>
                <a:path w="609600" h="1143000">
                  <a:moveTo>
                    <a:pt x="609600" y="635000"/>
                  </a:moveTo>
                  <a:lnTo>
                    <a:pt x="578609" y="679690"/>
                  </a:lnTo>
                  <a:lnTo>
                    <a:pt x="542619" y="698554"/>
                  </a:lnTo>
                  <a:lnTo>
                    <a:pt x="495411" y="714286"/>
                  </a:lnTo>
                  <a:lnTo>
                    <a:pt x="438816" y="726277"/>
                  </a:lnTo>
                  <a:lnTo>
                    <a:pt x="374668" y="733917"/>
                  </a:lnTo>
                  <a:lnTo>
                    <a:pt x="304800" y="736600"/>
                  </a:lnTo>
                  <a:lnTo>
                    <a:pt x="234931" y="733917"/>
                  </a:lnTo>
                  <a:lnTo>
                    <a:pt x="170783" y="726277"/>
                  </a:lnTo>
                  <a:lnTo>
                    <a:pt x="114188" y="714286"/>
                  </a:lnTo>
                  <a:lnTo>
                    <a:pt x="66980" y="698554"/>
                  </a:lnTo>
                  <a:lnTo>
                    <a:pt x="30990" y="679690"/>
                  </a:lnTo>
                  <a:lnTo>
                    <a:pt x="8053" y="658302"/>
                  </a:lnTo>
                  <a:lnTo>
                    <a:pt x="0" y="635000"/>
                  </a:lnTo>
                </a:path>
                <a:path w="609600" h="1143000">
                  <a:moveTo>
                    <a:pt x="0" y="635000"/>
                  </a:moveTo>
                  <a:lnTo>
                    <a:pt x="30990" y="590309"/>
                  </a:lnTo>
                  <a:lnTo>
                    <a:pt x="66980" y="571445"/>
                  </a:lnTo>
                  <a:lnTo>
                    <a:pt x="114188" y="555713"/>
                  </a:lnTo>
                  <a:lnTo>
                    <a:pt x="170783" y="543722"/>
                  </a:lnTo>
                  <a:lnTo>
                    <a:pt x="234931" y="536082"/>
                  </a:lnTo>
                  <a:lnTo>
                    <a:pt x="304800" y="533400"/>
                  </a:lnTo>
                  <a:lnTo>
                    <a:pt x="374668" y="536082"/>
                  </a:lnTo>
                  <a:lnTo>
                    <a:pt x="438816" y="543722"/>
                  </a:lnTo>
                  <a:lnTo>
                    <a:pt x="495411" y="555713"/>
                  </a:lnTo>
                  <a:lnTo>
                    <a:pt x="542619" y="571445"/>
                  </a:lnTo>
                  <a:lnTo>
                    <a:pt x="578609" y="590309"/>
                  </a:lnTo>
                  <a:lnTo>
                    <a:pt x="609600" y="635000"/>
                  </a:lnTo>
                  <a:lnTo>
                    <a:pt x="609600" y="1041400"/>
                  </a:lnTo>
                  <a:lnTo>
                    <a:pt x="578609" y="1086090"/>
                  </a:lnTo>
                  <a:lnTo>
                    <a:pt x="542619" y="1104954"/>
                  </a:lnTo>
                  <a:lnTo>
                    <a:pt x="495411" y="1120686"/>
                  </a:lnTo>
                  <a:lnTo>
                    <a:pt x="438816" y="1132677"/>
                  </a:lnTo>
                  <a:lnTo>
                    <a:pt x="374668" y="1140317"/>
                  </a:lnTo>
                  <a:lnTo>
                    <a:pt x="304800" y="1143000"/>
                  </a:lnTo>
                  <a:lnTo>
                    <a:pt x="234931" y="1140317"/>
                  </a:lnTo>
                  <a:lnTo>
                    <a:pt x="170783" y="1132677"/>
                  </a:lnTo>
                  <a:lnTo>
                    <a:pt x="114188" y="1120686"/>
                  </a:lnTo>
                  <a:lnTo>
                    <a:pt x="66980" y="1104954"/>
                  </a:lnTo>
                  <a:lnTo>
                    <a:pt x="30990" y="1086090"/>
                  </a:lnTo>
                  <a:lnTo>
                    <a:pt x="0" y="1041400"/>
                  </a:lnTo>
                  <a:lnTo>
                    <a:pt x="0" y="635000"/>
                  </a:lnTo>
                  <a:close/>
                </a:path>
                <a:path w="609600" h="1143000">
                  <a:moveTo>
                    <a:pt x="0" y="381000"/>
                  </a:moveTo>
                  <a:lnTo>
                    <a:pt x="609600" y="3810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029200" y="46482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34931" y="2682"/>
                  </a:lnTo>
                  <a:lnTo>
                    <a:pt x="170783" y="10322"/>
                  </a:lnTo>
                  <a:lnTo>
                    <a:pt x="114188" y="22313"/>
                  </a:lnTo>
                  <a:lnTo>
                    <a:pt x="66980" y="38045"/>
                  </a:lnTo>
                  <a:lnTo>
                    <a:pt x="30990" y="56909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30990" y="552690"/>
                  </a:lnTo>
                  <a:lnTo>
                    <a:pt x="66980" y="571554"/>
                  </a:lnTo>
                  <a:lnTo>
                    <a:pt x="114188" y="587286"/>
                  </a:lnTo>
                  <a:lnTo>
                    <a:pt x="170783" y="599277"/>
                  </a:lnTo>
                  <a:lnTo>
                    <a:pt x="234931" y="606917"/>
                  </a:lnTo>
                  <a:lnTo>
                    <a:pt x="304800" y="609600"/>
                  </a:lnTo>
                  <a:lnTo>
                    <a:pt x="374668" y="606917"/>
                  </a:lnTo>
                  <a:lnTo>
                    <a:pt x="438816" y="599277"/>
                  </a:lnTo>
                  <a:lnTo>
                    <a:pt x="495411" y="587286"/>
                  </a:lnTo>
                  <a:lnTo>
                    <a:pt x="542619" y="571554"/>
                  </a:lnTo>
                  <a:lnTo>
                    <a:pt x="578609" y="552690"/>
                  </a:lnTo>
                  <a:lnTo>
                    <a:pt x="609600" y="508000"/>
                  </a:lnTo>
                  <a:lnTo>
                    <a:pt x="609600" y="101600"/>
                  </a:lnTo>
                  <a:lnTo>
                    <a:pt x="578609" y="56909"/>
                  </a:lnTo>
                  <a:lnTo>
                    <a:pt x="542619" y="38045"/>
                  </a:lnTo>
                  <a:lnTo>
                    <a:pt x="495411" y="22313"/>
                  </a:lnTo>
                  <a:lnTo>
                    <a:pt x="438816" y="10322"/>
                  </a:lnTo>
                  <a:lnTo>
                    <a:pt x="374668" y="2682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029200" y="4114800"/>
              <a:ext cx="609600" cy="1143000"/>
            </a:xfrm>
            <a:custGeom>
              <a:avLst/>
              <a:gdLst/>
              <a:ahLst/>
              <a:cxnLst/>
              <a:rect l="l" t="t" r="r" b="b"/>
              <a:pathLst>
                <a:path w="609600" h="1143000">
                  <a:moveTo>
                    <a:pt x="609600" y="635000"/>
                  </a:moveTo>
                  <a:lnTo>
                    <a:pt x="578609" y="679690"/>
                  </a:lnTo>
                  <a:lnTo>
                    <a:pt x="542619" y="698554"/>
                  </a:lnTo>
                  <a:lnTo>
                    <a:pt x="495411" y="714286"/>
                  </a:lnTo>
                  <a:lnTo>
                    <a:pt x="438816" y="726277"/>
                  </a:lnTo>
                  <a:lnTo>
                    <a:pt x="374668" y="733917"/>
                  </a:lnTo>
                  <a:lnTo>
                    <a:pt x="304800" y="736600"/>
                  </a:lnTo>
                  <a:lnTo>
                    <a:pt x="234931" y="733917"/>
                  </a:lnTo>
                  <a:lnTo>
                    <a:pt x="170783" y="726277"/>
                  </a:lnTo>
                  <a:lnTo>
                    <a:pt x="114188" y="714286"/>
                  </a:lnTo>
                  <a:lnTo>
                    <a:pt x="66980" y="698554"/>
                  </a:lnTo>
                  <a:lnTo>
                    <a:pt x="30990" y="679690"/>
                  </a:lnTo>
                  <a:lnTo>
                    <a:pt x="8053" y="658302"/>
                  </a:lnTo>
                  <a:lnTo>
                    <a:pt x="0" y="635000"/>
                  </a:lnTo>
                </a:path>
                <a:path w="609600" h="1143000">
                  <a:moveTo>
                    <a:pt x="0" y="635000"/>
                  </a:moveTo>
                  <a:lnTo>
                    <a:pt x="30990" y="590309"/>
                  </a:lnTo>
                  <a:lnTo>
                    <a:pt x="66980" y="571445"/>
                  </a:lnTo>
                  <a:lnTo>
                    <a:pt x="114188" y="555713"/>
                  </a:lnTo>
                  <a:lnTo>
                    <a:pt x="170783" y="543722"/>
                  </a:lnTo>
                  <a:lnTo>
                    <a:pt x="234931" y="536082"/>
                  </a:lnTo>
                  <a:lnTo>
                    <a:pt x="304800" y="533400"/>
                  </a:lnTo>
                  <a:lnTo>
                    <a:pt x="374668" y="536082"/>
                  </a:lnTo>
                  <a:lnTo>
                    <a:pt x="438816" y="543722"/>
                  </a:lnTo>
                  <a:lnTo>
                    <a:pt x="495411" y="555713"/>
                  </a:lnTo>
                  <a:lnTo>
                    <a:pt x="542619" y="571445"/>
                  </a:lnTo>
                  <a:lnTo>
                    <a:pt x="578609" y="590309"/>
                  </a:lnTo>
                  <a:lnTo>
                    <a:pt x="609600" y="635000"/>
                  </a:lnTo>
                  <a:lnTo>
                    <a:pt x="609600" y="1041400"/>
                  </a:lnTo>
                  <a:lnTo>
                    <a:pt x="578609" y="1086090"/>
                  </a:lnTo>
                  <a:lnTo>
                    <a:pt x="542619" y="1104954"/>
                  </a:lnTo>
                  <a:lnTo>
                    <a:pt x="495411" y="1120686"/>
                  </a:lnTo>
                  <a:lnTo>
                    <a:pt x="438816" y="1132677"/>
                  </a:lnTo>
                  <a:lnTo>
                    <a:pt x="374668" y="1140317"/>
                  </a:lnTo>
                  <a:lnTo>
                    <a:pt x="304800" y="1143000"/>
                  </a:lnTo>
                  <a:lnTo>
                    <a:pt x="234931" y="1140317"/>
                  </a:lnTo>
                  <a:lnTo>
                    <a:pt x="170783" y="1132677"/>
                  </a:lnTo>
                  <a:lnTo>
                    <a:pt x="114188" y="1120686"/>
                  </a:lnTo>
                  <a:lnTo>
                    <a:pt x="66980" y="1104954"/>
                  </a:lnTo>
                  <a:lnTo>
                    <a:pt x="30990" y="1086090"/>
                  </a:lnTo>
                  <a:lnTo>
                    <a:pt x="0" y="1041400"/>
                  </a:lnTo>
                  <a:lnTo>
                    <a:pt x="0" y="635000"/>
                  </a:lnTo>
                  <a:close/>
                </a:path>
                <a:path w="609600" h="1143000">
                  <a:moveTo>
                    <a:pt x="0" y="381000"/>
                  </a:moveTo>
                  <a:lnTo>
                    <a:pt x="609600" y="3810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791200" y="46482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34931" y="2682"/>
                  </a:lnTo>
                  <a:lnTo>
                    <a:pt x="170783" y="10322"/>
                  </a:lnTo>
                  <a:lnTo>
                    <a:pt x="114188" y="22313"/>
                  </a:lnTo>
                  <a:lnTo>
                    <a:pt x="66980" y="38045"/>
                  </a:lnTo>
                  <a:lnTo>
                    <a:pt x="30990" y="56909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30990" y="552690"/>
                  </a:lnTo>
                  <a:lnTo>
                    <a:pt x="66980" y="571554"/>
                  </a:lnTo>
                  <a:lnTo>
                    <a:pt x="114188" y="587286"/>
                  </a:lnTo>
                  <a:lnTo>
                    <a:pt x="170783" y="599277"/>
                  </a:lnTo>
                  <a:lnTo>
                    <a:pt x="234931" y="606917"/>
                  </a:lnTo>
                  <a:lnTo>
                    <a:pt x="304800" y="609600"/>
                  </a:lnTo>
                  <a:lnTo>
                    <a:pt x="374668" y="606917"/>
                  </a:lnTo>
                  <a:lnTo>
                    <a:pt x="438816" y="599277"/>
                  </a:lnTo>
                  <a:lnTo>
                    <a:pt x="495411" y="587286"/>
                  </a:lnTo>
                  <a:lnTo>
                    <a:pt x="542619" y="571554"/>
                  </a:lnTo>
                  <a:lnTo>
                    <a:pt x="578609" y="552690"/>
                  </a:lnTo>
                  <a:lnTo>
                    <a:pt x="609600" y="508000"/>
                  </a:lnTo>
                  <a:lnTo>
                    <a:pt x="609600" y="101600"/>
                  </a:lnTo>
                  <a:lnTo>
                    <a:pt x="578609" y="56909"/>
                  </a:lnTo>
                  <a:lnTo>
                    <a:pt x="542619" y="38045"/>
                  </a:lnTo>
                  <a:lnTo>
                    <a:pt x="495411" y="22313"/>
                  </a:lnTo>
                  <a:lnTo>
                    <a:pt x="438816" y="10322"/>
                  </a:lnTo>
                  <a:lnTo>
                    <a:pt x="374668" y="2682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791200" y="4114800"/>
              <a:ext cx="609600" cy="1143000"/>
            </a:xfrm>
            <a:custGeom>
              <a:avLst/>
              <a:gdLst/>
              <a:ahLst/>
              <a:cxnLst/>
              <a:rect l="l" t="t" r="r" b="b"/>
              <a:pathLst>
                <a:path w="609600" h="1143000">
                  <a:moveTo>
                    <a:pt x="609600" y="635000"/>
                  </a:moveTo>
                  <a:lnTo>
                    <a:pt x="578609" y="679690"/>
                  </a:lnTo>
                  <a:lnTo>
                    <a:pt x="542619" y="698554"/>
                  </a:lnTo>
                  <a:lnTo>
                    <a:pt x="495411" y="714286"/>
                  </a:lnTo>
                  <a:lnTo>
                    <a:pt x="438816" y="726277"/>
                  </a:lnTo>
                  <a:lnTo>
                    <a:pt x="374668" y="733917"/>
                  </a:lnTo>
                  <a:lnTo>
                    <a:pt x="304800" y="736600"/>
                  </a:lnTo>
                  <a:lnTo>
                    <a:pt x="234931" y="733917"/>
                  </a:lnTo>
                  <a:lnTo>
                    <a:pt x="170783" y="726277"/>
                  </a:lnTo>
                  <a:lnTo>
                    <a:pt x="114188" y="714286"/>
                  </a:lnTo>
                  <a:lnTo>
                    <a:pt x="66980" y="698554"/>
                  </a:lnTo>
                  <a:lnTo>
                    <a:pt x="30990" y="679690"/>
                  </a:lnTo>
                  <a:lnTo>
                    <a:pt x="8053" y="658302"/>
                  </a:lnTo>
                  <a:lnTo>
                    <a:pt x="0" y="635000"/>
                  </a:lnTo>
                </a:path>
                <a:path w="609600" h="1143000">
                  <a:moveTo>
                    <a:pt x="0" y="635000"/>
                  </a:moveTo>
                  <a:lnTo>
                    <a:pt x="30990" y="590309"/>
                  </a:lnTo>
                  <a:lnTo>
                    <a:pt x="66980" y="571445"/>
                  </a:lnTo>
                  <a:lnTo>
                    <a:pt x="114188" y="555713"/>
                  </a:lnTo>
                  <a:lnTo>
                    <a:pt x="170783" y="543722"/>
                  </a:lnTo>
                  <a:lnTo>
                    <a:pt x="234931" y="536082"/>
                  </a:lnTo>
                  <a:lnTo>
                    <a:pt x="304800" y="533400"/>
                  </a:lnTo>
                  <a:lnTo>
                    <a:pt x="374668" y="536082"/>
                  </a:lnTo>
                  <a:lnTo>
                    <a:pt x="438816" y="543722"/>
                  </a:lnTo>
                  <a:lnTo>
                    <a:pt x="495411" y="555713"/>
                  </a:lnTo>
                  <a:lnTo>
                    <a:pt x="542619" y="571445"/>
                  </a:lnTo>
                  <a:lnTo>
                    <a:pt x="578609" y="590309"/>
                  </a:lnTo>
                  <a:lnTo>
                    <a:pt x="609600" y="635000"/>
                  </a:lnTo>
                  <a:lnTo>
                    <a:pt x="609600" y="1041400"/>
                  </a:lnTo>
                  <a:lnTo>
                    <a:pt x="578609" y="1086090"/>
                  </a:lnTo>
                  <a:lnTo>
                    <a:pt x="542619" y="1104954"/>
                  </a:lnTo>
                  <a:lnTo>
                    <a:pt x="495411" y="1120686"/>
                  </a:lnTo>
                  <a:lnTo>
                    <a:pt x="438816" y="1132677"/>
                  </a:lnTo>
                  <a:lnTo>
                    <a:pt x="374668" y="1140317"/>
                  </a:lnTo>
                  <a:lnTo>
                    <a:pt x="304800" y="1143000"/>
                  </a:lnTo>
                  <a:lnTo>
                    <a:pt x="234931" y="1140317"/>
                  </a:lnTo>
                  <a:lnTo>
                    <a:pt x="170783" y="1132677"/>
                  </a:lnTo>
                  <a:lnTo>
                    <a:pt x="114188" y="1120686"/>
                  </a:lnTo>
                  <a:lnTo>
                    <a:pt x="66980" y="1104954"/>
                  </a:lnTo>
                  <a:lnTo>
                    <a:pt x="30990" y="1086090"/>
                  </a:lnTo>
                  <a:lnTo>
                    <a:pt x="0" y="1041400"/>
                  </a:lnTo>
                  <a:lnTo>
                    <a:pt x="0" y="635000"/>
                  </a:lnTo>
                  <a:close/>
                </a:path>
                <a:path w="609600" h="1143000">
                  <a:moveTo>
                    <a:pt x="0" y="381000"/>
                  </a:moveTo>
                  <a:lnTo>
                    <a:pt x="609600" y="3810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139700" y="4025900"/>
          <a:ext cx="8801100" cy="132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3870"/>
                <a:gridCol w="2411730"/>
                <a:gridCol w="1149985"/>
                <a:gridCol w="762000"/>
                <a:gridCol w="762000"/>
                <a:gridCol w="3193415"/>
              </a:tblGrid>
              <a:tr h="1295400"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148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7960">
                    <a:lnL w="28575">
                      <a:solidFill>
                        <a:srgbClr val="009900"/>
                      </a:solidFill>
                      <a:prstDash val="solid"/>
                    </a:lnL>
                    <a:lnT w="28575">
                      <a:solidFill>
                        <a:srgbClr val="009900"/>
                      </a:solidFill>
                      <a:prstDash val="solid"/>
                    </a:lnT>
                    <a:lnB w="28575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0335" marR="52641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There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might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be  skewed data on  </a:t>
                      </a:r>
                      <a:r>
                        <a:rPr dirty="0" sz="2000" spc="5">
                          <a:latin typeface="Times New Roman"/>
                          <a:cs typeface="Times New Roman"/>
                        </a:rPr>
                        <a:t>one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of the</a:t>
                      </a:r>
                      <a:r>
                        <a:rPr dirty="0" sz="2000" spc="-1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tables.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0">
                    <a:lnR w="28575">
                      <a:solidFill>
                        <a:srgbClr val="009900"/>
                      </a:solidFill>
                      <a:prstDash val="solid"/>
                    </a:lnR>
                    <a:lnT w="28575">
                      <a:solidFill>
                        <a:srgbClr val="009900"/>
                      </a:solidFill>
                      <a:prstDash val="solid"/>
                    </a:lnT>
                    <a:lnB w="28575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927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AMP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6205">
                    <a:lnL w="28575">
                      <a:solidFill>
                        <a:srgbClr val="009900"/>
                      </a:solidFill>
                      <a:prstDash val="solid"/>
                    </a:lnL>
                    <a:lnT w="28575">
                      <a:solidFill>
                        <a:srgbClr val="009900"/>
                      </a:solidFill>
                      <a:prstDash val="solid"/>
                    </a:lnT>
                    <a:lnB w="28575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AMP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6205">
                    <a:lnT w="28575">
                      <a:solidFill>
                        <a:srgbClr val="009900"/>
                      </a:solidFill>
                      <a:prstDash val="solid"/>
                    </a:lnT>
                    <a:lnB w="28575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AMP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6205">
                    <a:lnT w="28575">
                      <a:solidFill>
                        <a:srgbClr val="009900"/>
                      </a:solidFill>
                      <a:prstDash val="solid"/>
                    </a:lnT>
                    <a:lnB w="28575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AMP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6205">
                    <a:lnR w="28575">
                      <a:solidFill>
                        <a:srgbClr val="009900"/>
                      </a:solidFill>
                      <a:prstDash val="solid"/>
                    </a:lnR>
                    <a:lnT w="28575">
                      <a:solidFill>
                        <a:srgbClr val="009900"/>
                      </a:solidFill>
                      <a:prstDash val="solid"/>
                    </a:lnT>
                    <a:lnB w="28575">
                      <a:solidFill>
                        <a:srgbClr val="0099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33" name="object 33"/>
          <p:cNvGrpSpPr/>
          <p:nvPr/>
        </p:nvGrpSpPr>
        <p:grpSpPr>
          <a:xfrm>
            <a:off x="215900" y="4483100"/>
            <a:ext cx="5969000" cy="1701800"/>
            <a:chOff x="215900" y="4483100"/>
            <a:chExt cx="5969000" cy="1701800"/>
          </a:xfrm>
        </p:grpSpPr>
        <p:sp>
          <p:nvSpPr>
            <p:cNvPr id="34" name="object 34"/>
            <p:cNvSpPr/>
            <p:nvPr/>
          </p:nvSpPr>
          <p:spPr>
            <a:xfrm>
              <a:off x="3733800" y="4495800"/>
              <a:ext cx="152400" cy="304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733800" y="449580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304800"/>
                  </a:moveTo>
                  <a:lnTo>
                    <a:pt x="152400" y="3048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3581400" y="4876800"/>
              <a:ext cx="457200" cy="304800"/>
            </a:xfrm>
            <a:custGeom>
              <a:avLst/>
              <a:gdLst/>
              <a:ahLst/>
              <a:cxnLst/>
              <a:rect l="l" t="t" r="r" b="b"/>
              <a:pathLst>
                <a:path w="457200" h="304800">
                  <a:moveTo>
                    <a:pt x="0" y="76200"/>
                  </a:moveTo>
                  <a:lnTo>
                    <a:pt x="457200" y="76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  <a:path w="457200" h="304800">
                  <a:moveTo>
                    <a:pt x="0" y="152400"/>
                  </a:moveTo>
                  <a:lnTo>
                    <a:pt x="457200" y="152400"/>
                  </a:lnTo>
                  <a:lnTo>
                    <a:pt x="457200" y="76200"/>
                  </a:lnTo>
                  <a:lnTo>
                    <a:pt x="0" y="76200"/>
                  </a:lnTo>
                  <a:lnTo>
                    <a:pt x="0" y="152400"/>
                  </a:lnTo>
                  <a:close/>
                </a:path>
                <a:path w="457200" h="304800">
                  <a:moveTo>
                    <a:pt x="0" y="228600"/>
                  </a:moveTo>
                  <a:lnTo>
                    <a:pt x="457200" y="228600"/>
                  </a:lnTo>
                  <a:lnTo>
                    <a:pt x="457200" y="152400"/>
                  </a:lnTo>
                  <a:lnTo>
                    <a:pt x="0" y="152400"/>
                  </a:lnTo>
                  <a:lnTo>
                    <a:pt x="0" y="228600"/>
                  </a:lnTo>
                  <a:close/>
                </a:path>
                <a:path w="457200" h="304800">
                  <a:moveTo>
                    <a:pt x="0" y="304800"/>
                  </a:moveTo>
                  <a:lnTo>
                    <a:pt x="457200" y="304800"/>
                  </a:lnTo>
                  <a:lnTo>
                    <a:pt x="457200" y="228600"/>
                  </a:lnTo>
                  <a:lnTo>
                    <a:pt x="0" y="228600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495800" y="4495800"/>
              <a:ext cx="152400" cy="304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495800" y="449580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304800"/>
                  </a:moveTo>
                  <a:lnTo>
                    <a:pt x="152400" y="3048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4343400" y="4953000"/>
              <a:ext cx="457200" cy="76200"/>
            </a:xfrm>
            <a:custGeom>
              <a:avLst/>
              <a:gdLst/>
              <a:ahLst/>
              <a:cxnLst/>
              <a:rect l="l" t="t" r="r" b="b"/>
              <a:pathLst>
                <a:path w="457200" h="76200">
                  <a:moveTo>
                    <a:pt x="0" y="76200"/>
                  </a:moveTo>
                  <a:lnTo>
                    <a:pt x="457200" y="76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5257800" y="4495800"/>
              <a:ext cx="152400" cy="304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5257800" y="449580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304800"/>
                  </a:moveTo>
                  <a:lnTo>
                    <a:pt x="152400" y="3048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5105400" y="4953000"/>
              <a:ext cx="457200" cy="76200"/>
            </a:xfrm>
            <a:custGeom>
              <a:avLst/>
              <a:gdLst/>
              <a:ahLst/>
              <a:cxnLst/>
              <a:rect l="l" t="t" r="r" b="b"/>
              <a:pathLst>
                <a:path w="457200" h="76200">
                  <a:moveTo>
                    <a:pt x="0" y="76200"/>
                  </a:moveTo>
                  <a:lnTo>
                    <a:pt x="457200" y="76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6019800" y="4495800"/>
              <a:ext cx="152400" cy="304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6019800" y="449580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304800"/>
                  </a:moveTo>
                  <a:lnTo>
                    <a:pt x="152400" y="3048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28600" y="57150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0"/>
                  </a:moveTo>
                  <a:lnTo>
                    <a:pt x="146821" y="6037"/>
                  </a:lnTo>
                  <a:lnTo>
                    <a:pt x="106724" y="23235"/>
                  </a:lnTo>
                  <a:lnTo>
                    <a:pt x="71353" y="50221"/>
                  </a:lnTo>
                  <a:lnTo>
                    <a:pt x="41851" y="85623"/>
                  </a:lnTo>
                  <a:lnTo>
                    <a:pt x="19363" y="128068"/>
                  </a:lnTo>
                  <a:lnTo>
                    <a:pt x="5031" y="176184"/>
                  </a:lnTo>
                  <a:lnTo>
                    <a:pt x="0" y="228600"/>
                  </a:lnTo>
                  <a:lnTo>
                    <a:pt x="5031" y="281015"/>
                  </a:lnTo>
                  <a:lnTo>
                    <a:pt x="19363" y="329131"/>
                  </a:lnTo>
                  <a:lnTo>
                    <a:pt x="41851" y="371576"/>
                  </a:lnTo>
                  <a:lnTo>
                    <a:pt x="71353" y="406978"/>
                  </a:lnTo>
                  <a:lnTo>
                    <a:pt x="106724" y="433964"/>
                  </a:lnTo>
                  <a:lnTo>
                    <a:pt x="146821" y="451162"/>
                  </a:lnTo>
                  <a:lnTo>
                    <a:pt x="190500" y="457200"/>
                  </a:lnTo>
                  <a:lnTo>
                    <a:pt x="234178" y="451162"/>
                  </a:lnTo>
                  <a:lnTo>
                    <a:pt x="274275" y="433964"/>
                  </a:lnTo>
                  <a:lnTo>
                    <a:pt x="309646" y="406978"/>
                  </a:lnTo>
                  <a:lnTo>
                    <a:pt x="339148" y="371576"/>
                  </a:lnTo>
                  <a:lnTo>
                    <a:pt x="361636" y="329131"/>
                  </a:lnTo>
                  <a:lnTo>
                    <a:pt x="375968" y="281015"/>
                  </a:lnTo>
                  <a:lnTo>
                    <a:pt x="381000" y="228600"/>
                  </a:lnTo>
                  <a:lnTo>
                    <a:pt x="375968" y="176184"/>
                  </a:lnTo>
                  <a:lnTo>
                    <a:pt x="361636" y="128068"/>
                  </a:lnTo>
                  <a:lnTo>
                    <a:pt x="339148" y="85623"/>
                  </a:lnTo>
                  <a:lnTo>
                    <a:pt x="309646" y="50221"/>
                  </a:lnTo>
                  <a:lnTo>
                    <a:pt x="274275" y="23235"/>
                  </a:lnTo>
                  <a:lnTo>
                    <a:pt x="234178" y="6037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28600" y="57150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0" y="228600"/>
                  </a:moveTo>
                  <a:lnTo>
                    <a:pt x="5031" y="176184"/>
                  </a:lnTo>
                  <a:lnTo>
                    <a:pt x="19363" y="128068"/>
                  </a:lnTo>
                  <a:lnTo>
                    <a:pt x="41851" y="85623"/>
                  </a:lnTo>
                  <a:lnTo>
                    <a:pt x="71353" y="50221"/>
                  </a:lnTo>
                  <a:lnTo>
                    <a:pt x="106724" y="23235"/>
                  </a:lnTo>
                  <a:lnTo>
                    <a:pt x="146821" y="6037"/>
                  </a:lnTo>
                  <a:lnTo>
                    <a:pt x="190500" y="0"/>
                  </a:lnTo>
                  <a:lnTo>
                    <a:pt x="234178" y="6037"/>
                  </a:lnTo>
                  <a:lnTo>
                    <a:pt x="274275" y="23235"/>
                  </a:lnTo>
                  <a:lnTo>
                    <a:pt x="309646" y="50221"/>
                  </a:lnTo>
                  <a:lnTo>
                    <a:pt x="339148" y="85623"/>
                  </a:lnTo>
                  <a:lnTo>
                    <a:pt x="361636" y="128068"/>
                  </a:lnTo>
                  <a:lnTo>
                    <a:pt x="375968" y="176184"/>
                  </a:lnTo>
                  <a:lnTo>
                    <a:pt x="381000" y="228600"/>
                  </a:lnTo>
                  <a:lnTo>
                    <a:pt x="375968" y="281015"/>
                  </a:lnTo>
                  <a:lnTo>
                    <a:pt x="361636" y="329131"/>
                  </a:lnTo>
                  <a:lnTo>
                    <a:pt x="339148" y="371576"/>
                  </a:lnTo>
                  <a:lnTo>
                    <a:pt x="309646" y="406978"/>
                  </a:lnTo>
                  <a:lnTo>
                    <a:pt x="274275" y="433964"/>
                  </a:lnTo>
                  <a:lnTo>
                    <a:pt x="234178" y="451162"/>
                  </a:lnTo>
                  <a:lnTo>
                    <a:pt x="190500" y="457200"/>
                  </a:lnTo>
                  <a:lnTo>
                    <a:pt x="146821" y="451162"/>
                  </a:lnTo>
                  <a:lnTo>
                    <a:pt x="106724" y="433964"/>
                  </a:lnTo>
                  <a:lnTo>
                    <a:pt x="71353" y="406978"/>
                  </a:lnTo>
                  <a:lnTo>
                    <a:pt x="41851" y="371576"/>
                  </a:lnTo>
                  <a:lnTo>
                    <a:pt x="19363" y="329131"/>
                  </a:lnTo>
                  <a:lnTo>
                    <a:pt x="5031" y="281015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342900" y="5738571"/>
            <a:ext cx="1651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77240" y="5587695"/>
            <a:ext cx="1716405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A Lot of</a:t>
            </a:r>
            <a:r>
              <a:rPr dirty="0" sz="2000" spc="-2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NULLs  on a table on an  Outer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Join.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52400" y="5562600"/>
            <a:ext cx="8763000" cy="1143000"/>
          </a:xfrm>
          <a:custGeom>
            <a:avLst/>
            <a:gdLst/>
            <a:ahLst/>
            <a:cxnLst/>
            <a:rect l="l" t="t" r="r" b="b"/>
            <a:pathLst>
              <a:path w="8763000" h="1143000">
                <a:moveTo>
                  <a:pt x="0" y="1143000"/>
                </a:moveTo>
                <a:lnTo>
                  <a:pt x="8763000" y="1143000"/>
                </a:lnTo>
                <a:lnTo>
                  <a:pt x="8763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3048000" y="5562600"/>
            <a:ext cx="5867400" cy="1143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algn="just" marL="92075" marR="1167130">
              <a:lnSpc>
                <a:spcPct val="100000"/>
              </a:lnSpc>
              <a:spcBef>
                <a:spcPts val="340"/>
              </a:spcBef>
            </a:pPr>
            <a:r>
              <a:rPr dirty="0" sz="2000">
                <a:latin typeface="Times New Roman"/>
                <a:cs typeface="Times New Roman"/>
              </a:rPr>
              <a:t>SELECT e.*, d.* from </a:t>
            </a:r>
            <a:r>
              <a:rPr dirty="0" sz="2000" spc="-15">
                <a:latin typeface="Times New Roman"/>
                <a:cs typeface="Times New Roman"/>
              </a:rPr>
              <a:t>Employee_Table </a:t>
            </a:r>
            <a:r>
              <a:rPr dirty="0" sz="2000">
                <a:latin typeface="Times New Roman"/>
                <a:cs typeface="Times New Roman"/>
              </a:rPr>
              <a:t>as E 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LEFT OUTER JOIN </a:t>
            </a:r>
            <a:r>
              <a:rPr dirty="0" sz="2000" spc="-10">
                <a:latin typeface="Times New Roman"/>
                <a:cs typeface="Times New Roman"/>
              </a:rPr>
              <a:t>Department_Table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  ON E.Dept_No= D.Dept_No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6485026"/>
            <a:ext cx="71266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How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can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you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improve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QUALIFY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Statement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above for</a:t>
            </a:r>
            <a:r>
              <a:rPr dirty="0" sz="2000" spc="-14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simplicity?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90294" y="977010"/>
            <a:ext cx="591185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31900" marR="5080" indent="-1219835">
              <a:lnSpc>
                <a:spcPct val="100000"/>
              </a:lnSpc>
              <a:spcBef>
                <a:spcPts val="100"/>
              </a:spcBef>
              <a:tabLst>
                <a:tab pos="4560570" algn="l"/>
              </a:tabLst>
            </a:pPr>
            <a:r>
              <a:rPr dirty="0" sz="2400" spc="-5">
                <a:latin typeface="Times New Roman"/>
                <a:cs typeface="Times New Roman"/>
              </a:rPr>
              <a:t>SELECT </a:t>
            </a:r>
            <a:r>
              <a:rPr dirty="0" sz="2400">
                <a:latin typeface="Times New Roman"/>
                <a:cs typeface="Times New Roman"/>
              </a:rPr>
              <a:t>Product_ID </a:t>
            </a:r>
            <a:r>
              <a:rPr dirty="0" sz="2400" spc="-5">
                <a:latin typeface="Times New Roman"/>
                <a:cs typeface="Times New Roman"/>
              </a:rPr>
              <a:t>,Sale_Date , Daily_Sales,  RANK(Daily_Sales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ASC</a:t>
            </a:r>
            <a:r>
              <a:rPr dirty="0" sz="2400" spc="-5">
                <a:latin typeface="Times New Roman"/>
                <a:cs typeface="Times New Roman"/>
              </a:rPr>
              <a:t>)	AS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Rank1,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0294" y="2074545"/>
            <a:ext cx="8883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F</a:t>
            </a:r>
            <a:r>
              <a:rPr dirty="0" sz="2400" spc="-15">
                <a:latin typeface="Times New Roman"/>
                <a:cs typeface="Times New Roman"/>
              </a:rPr>
              <a:t>R</a:t>
            </a:r>
            <a:r>
              <a:rPr dirty="0" sz="2400" spc="-5">
                <a:latin typeface="Times New Roman"/>
                <a:cs typeface="Times New Roman"/>
              </a:rPr>
              <a:t>OM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84218" y="1708480"/>
            <a:ext cx="472567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7795">
              <a:lnSpc>
                <a:spcPct val="100000"/>
              </a:lnSpc>
              <a:spcBef>
                <a:spcPts val="100"/>
              </a:spcBef>
              <a:tabLst>
                <a:tab pos="3448685" algn="l"/>
              </a:tabLst>
            </a:pP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RANK(-Daily_Sales)	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Rank2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20">
                <a:latin typeface="Times New Roman"/>
                <a:cs typeface="Times New Roman"/>
              </a:rPr>
              <a:t>Sales_Table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0294" y="2440304"/>
            <a:ext cx="465518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Times New Roman"/>
                <a:cs typeface="Times New Roman"/>
              </a:rPr>
              <a:t>WHERE </a:t>
            </a:r>
            <a:r>
              <a:rPr dirty="0" sz="2400">
                <a:latin typeface="Times New Roman"/>
                <a:cs typeface="Times New Roman"/>
              </a:rPr>
              <a:t>Product_ID </a:t>
            </a:r>
            <a:r>
              <a:rPr dirty="0" sz="2400" spc="-5">
                <a:latin typeface="Times New Roman"/>
                <a:cs typeface="Times New Roman"/>
              </a:rPr>
              <a:t>IN </a:t>
            </a:r>
            <a:r>
              <a:rPr dirty="0" sz="2400">
                <a:latin typeface="Times New Roman"/>
                <a:cs typeface="Times New Roman"/>
              </a:rPr>
              <a:t>(1000,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2000)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QUALIFY </a:t>
            </a:r>
            <a:r>
              <a:rPr dirty="0" sz="2400">
                <a:latin typeface="Times New Roman"/>
                <a:cs typeface="Times New Roman"/>
              </a:rPr>
              <a:t>Rank(-Daily_Sales) &lt; 6</a:t>
            </a:r>
            <a:r>
              <a:rPr dirty="0" sz="2400" spc="-1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662112" y="3710304"/>
          <a:ext cx="5895975" cy="1933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9375"/>
                <a:gridCol w="1325880"/>
                <a:gridCol w="1321434"/>
                <a:gridCol w="853439"/>
                <a:gridCol w="1017904"/>
              </a:tblGrid>
              <a:tr h="461272">
                <a:tc>
                  <a:txBody>
                    <a:bodyPr/>
                    <a:lstStyle/>
                    <a:p>
                      <a:pPr algn="r" marR="10668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Product_ID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935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92710">
                        <a:lnSpc>
                          <a:spcPct val="100000"/>
                        </a:lnSpc>
                        <a:spcBef>
                          <a:spcPts val="905"/>
                        </a:spcBef>
                        <a:tabLst>
                          <a:tab pos="1109980" algn="l"/>
                        </a:tabLst>
                      </a:pP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Sale_Date	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935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3271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Dai</a:t>
                      </a:r>
                      <a:r>
                        <a:rPr dirty="0" u="sng" sz="1800" spc="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u="sng" sz="1800" spc="2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_Sales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935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0795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Rank1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935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29908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Rank2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935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16793">
                <a:tc>
                  <a:txBody>
                    <a:bodyPr/>
                    <a:lstStyle/>
                    <a:p>
                      <a:pPr algn="r" marR="129539">
                        <a:lnSpc>
                          <a:spcPts val="1870"/>
                        </a:lnSpc>
                        <a:spcBef>
                          <a:spcPts val="525"/>
                        </a:spcBef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6675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1870"/>
                        </a:lnSpc>
                        <a:spcBef>
                          <a:spcPts val="525"/>
                        </a:spcBef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6675"/>
                </a:tc>
                <a:tc>
                  <a:txBody>
                    <a:bodyPr/>
                    <a:lstStyle/>
                    <a:p>
                      <a:pPr algn="r" marR="168275">
                        <a:lnSpc>
                          <a:spcPts val="1805"/>
                        </a:lnSpc>
                        <a:spcBef>
                          <a:spcPts val="58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295"/>
                </a:tc>
                <a:tc>
                  <a:txBody>
                    <a:bodyPr/>
                    <a:lstStyle/>
                    <a:p>
                      <a:pPr algn="r" marR="1060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085"/>
                </a:tc>
                <a:tc>
                  <a:txBody>
                    <a:bodyPr/>
                    <a:lstStyle/>
                    <a:p>
                      <a:pPr algn="r" marR="2863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085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algn="r" marR="129539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8275">
                        <a:lnSpc>
                          <a:spcPts val="1805"/>
                        </a:lnSpc>
                        <a:spcBef>
                          <a:spcPts val="1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r" marR="106045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6385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algn="r" marR="129539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8275">
                        <a:lnSpc>
                          <a:spcPts val="1805"/>
                        </a:lnSpc>
                        <a:spcBef>
                          <a:spcPts val="1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36000.07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r" marR="106045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6385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algn="r" marR="129539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8275">
                        <a:lnSpc>
                          <a:spcPts val="1805"/>
                        </a:lnSpc>
                        <a:spcBef>
                          <a:spcPts val="1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36021.93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r" marR="106045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6385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95413">
                <a:tc>
                  <a:txBody>
                    <a:bodyPr/>
                    <a:lstStyle/>
                    <a:p>
                      <a:pPr algn="r" marR="129539">
                        <a:lnSpc>
                          <a:spcPts val="187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187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827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40200.43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06045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86385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17626" y="23317"/>
            <a:ext cx="790638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Quiz – How </a:t>
            </a:r>
            <a:r>
              <a:rPr dirty="0" spc="-10"/>
              <a:t>can </a:t>
            </a:r>
            <a:r>
              <a:rPr dirty="0"/>
              <a:t>you </a:t>
            </a:r>
            <a:r>
              <a:rPr dirty="0" spc="-5"/>
              <a:t>simplify the </a:t>
            </a:r>
            <a:r>
              <a:rPr dirty="0" spc="-10"/>
              <a:t>QUALIFY</a:t>
            </a:r>
            <a:r>
              <a:rPr dirty="0" spc="-30"/>
              <a:t> </a:t>
            </a:r>
            <a:r>
              <a:rPr dirty="0" spc="-5"/>
              <a:t>Statement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8342" y="5549950"/>
            <a:ext cx="3505200" cy="83121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algn="ctr" marR="636905">
              <a:lnSpc>
                <a:spcPct val="100000"/>
              </a:lnSpc>
              <a:spcBef>
                <a:spcPts val="315"/>
              </a:spcBef>
            </a:pP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QUALIFY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Rank2 &lt;</a:t>
            </a:r>
            <a:r>
              <a:rPr dirty="0" sz="2400" spc="-12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  <a:p>
            <a:pPr algn="ctr" marR="570230">
              <a:lnSpc>
                <a:spcPct val="100000"/>
              </a:lnSpc>
            </a:pP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(Use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dirty="0" sz="2400" spc="-15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Alias)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2772" y="781253"/>
            <a:ext cx="594677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SELECT </a:t>
            </a:r>
            <a:r>
              <a:rPr dirty="0" sz="2400">
                <a:latin typeface="Times New Roman"/>
                <a:cs typeface="Times New Roman"/>
              </a:rPr>
              <a:t>Product_ID ,Sale_Date ,</a:t>
            </a:r>
            <a:r>
              <a:rPr dirty="0" sz="2400" spc="-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Daily_Sales,</a:t>
            </a:r>
            <a:endParaRPr sz="2400">
              <a:latin typeface="Times New Roman"/>
              <a:cs typeface="Times New Roman"/>
            </a:endParaRPr>
          </a:p>
          <a:p>
            <a:pPr marL="1231900">
              <a:lnSpc>
                <a:spcPct val="100000"/>
              </a:lnSpc>
              <a:tabLst>
                <a:tab pos="4595495" algn="l"/>
              </a:tabLst>
            </a:pPr>
            <a:r>
              <a:rPr dirty="0" sz="2400" spc="-5">
                <a:latin typeface="Times New Roman"/>
                <a:cs typeface="Times New Roman"/>
              </a:rPr>
              <a:t>RANK(Daily_Sales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ASC</a:t>
            </a:r>
            <a:r>
              <a:rPr dirty="0" sz="2400" spc="-5">
                <a:latin typeface="Times New Roman"/>
                <a:cs typeface="Times New Roman"/>
              </a:rPr>
              <a:t>)	AS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Rank1,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2772" y="1878838"/>
            <a:ext cx="8883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F</a:t>
            </a:r>
            <a:r>
              <a:rPr dirty="0" sz="2400" spc="-15">
                <a:latin typeface="Times New Roman"/>
                <a:cs typeface="Times New Roman"/>
              </a:rPr>
              <a:t>R</a:t>
            </a:r>
            <a:r>
              <a:rPr dirty="0" sz="2400" spc="-5">
                <a:latin typeface="Times New Roman"/>
                <a:cs typeface="Times New Roman"/>
              </a:rPr>
              <a:t>OM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6697" y="1513078"/>
            <a:ext cx="472567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25095">
              <a:lnSpc>
                <a:spcPct val="100000"/>
              </a:lnSpc>
              <a:spcBef>
                <a:spcPts val="100"/>
              </a:spcBef>
              <a:tabLst>
                <a:tab pos="3448050" algn="l"/>
              </a:tabLst>
            </a:pP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RANK(-Daily_Sales)	</a:t>
            </a: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Rank2  </a:t>
            </a:r>
            <a:r>
              <a:rPr dirty="0" sz="2400" spc="-20">
                <a:latin typeface="Times New Roman"/>
                <a:cs typeface="Times New Roman"/>
              </a:rPr>
              <a:t>Sales_Table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12772" y="2244674"/>
            <a:ext cx="465709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Times New Roman"/>
                <a:cs typeface="Times New Roman"/>
              </a:rPr>
              <a:t>WHERE </a:t>
            </a:r>
            <a:r>
              <a:rPr dirty="0" sz="2400">
                <a:latin typeface="Times New Roman"/>
                <a:cs typeface="Times New Roman"/>
              </a:rPr>
              <a:t>Product_ID IN (1000,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2000)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QUALIFY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Rank2 </a:t>
            </a:r>
            <a:r>
              <a:rPr dirty="0" sz="2400">
                <a:latin typeface="Times New Roman"/>
                <a:cs typeface="Times New Roman"/>
              </a:rPr>
              <a:t>&lt; 6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738312" y="3429000"/>
          <a:ext cx="5895975" cy="1771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9375"/>
                <a:gridCol w="1325245"/>
                <a:gridCol w="1321434"/>
                <a:gridCol w="853439"/>
                <a:gridCol w="1017905"/>
              </a:tblGrid>
              <a:tr h="385105">
                <a:tc>
                  <a:txBody>
                    <a:bodyPr/>
                    <a:lstStyle/>
                    <a:p>
                      <a:pPr algn="r" marR="1060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u="sng" sz="1800" spc="-1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roduct_ID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92710">
                        <a:lnSpc>
                          <a:spcPct val="100000"/>
                        </a:lnSpc>
                        <a:spcBef>
                          <a:spcPts val="305"/>
                        </a:spcBef>
                        <a:tabLst>
                          <a:tab pos="1109980" algn="l"/>
                        </a:tabLst>
                      </a:pP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Sale_Date	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3398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Dail</a:t>
                      </a:r>
                      <a:r>
                        <a:rPr dirty="0" u="sng" sz="1800" spc="2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dirty="0" u="sng" sz="1800" spc="-1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u="sng" sz="1800" spc="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u="sng" sz="1800" spc="-1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07314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Rank1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2984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Rank2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16760">
                <a:tc>
                  <a:txBody>
                    <a:bodyPr/>
                    <a:lstStyle/>
                    <a:p>
                      <a:pPr algn="r" marR="130175">
                        <a:lnSpc>
                          <a:spcPts val="1870"/>
                        </a:lnSpc>
                        <a:spcBef>
                          <a:spcPts val="525"/>
                        </a:spcBef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6675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1870"/>
                        </a:lnSpc>
                        <a:spcBef>
                          <a:spcPts val="525"/>
                        </a:spcBef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6675"/>
                </a:tc>
                <a:tc>
                  <a:txBody>
                    <a:bodyPr/>
                    <a:lstStyle/>
                    <a:p>
                      <a:pPr algn="r" marR="168275">
                        <a:lnSpc>
                          <a:spcPts val="1805"/>
                        </a:lnSpc>
                        <a:spcBef>
                          <a:spcPts val="58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295"/>
                </a:tc>
                <a:tc>
                  <a:txBody>
                    <a:bodyPr/>
                    <a:lstStyle/>
                    <a:p>
                      <a:pPr algn="r" marR="1060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085"/>
                </a:tc>
                <a:tc>
                  <a:txBody>
                    <a:bodyPr/>
                    <a:lstStyle/>
                    <a:p>
                      <a:pPr algn="r" marR="2863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085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r" marR="130175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8275">
                        <a:lnSpc>
                          <a:spcPts val="1805"/>
                        </a:lnSpc>
                        <a:spcBef>
                          <a:spcPts val="1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r" marR="106045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6385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algn="r" marR="130175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8275">
                        <a:lnSpc>
                          <a:spcPts val="1805"/>
                        </a:lnSpc>
                        <a:spcBef>
                          <a:spcPts val="1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36000.07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r" marR="106045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6385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algn="r" marR="130175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8275">
                        <a:lnSpc>
                          <a:spcPts val="1805"/>
                        </a:lnSpc>
                        <a:spcBef>
                          <a:spcPts val="1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36021.93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r" marR="106045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6385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09688">
                <a:tc>
                  <a:txBody>
                    <a:bodyPr/>
                    <a:lstStyle/>
                    <a:p>
                      <a:pPr algn="r" marR="130175">
                        <a:lnSpc>
                          <a:spcPts val="187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187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827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40200.43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06045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86385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31749" y="23317"/>
            <a:ext cx="86785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Answer to Quiz –Can </a:t>
            </a:r>
            <a:r>
              <a:rPr dirty="0"/>
              <a:t>you </a:t>
            </a:r>
            <a:r>
              <a:rPr dirty="0" spc="-5"/>
              <a:t>simplify the </a:t>
            </a:r>
            <a:r>
              <a:rPr dirty="0" spc="-10"/>
              <a:t>QUALIFY</a:t>
            </a:r>
            <a:r>
              <a:rPr dirty="0" spc="-25"/>
              <a:t> </a:t>
            </a:r>
            <a:r>
              <a:rPr dirty="0" spc="-5"/>
              <a:t>Statement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3944" y="1013205"/>
            <a:ext cx="11417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SE</a:t>
            </a:r>
            <a:r>
              <a:rPr dirty="0" sz="2400" spc="-15">
                <a:latin typeface="Times New Roman"/>
                <a:cs typeface="Times New Roman"/>
              </a:rPr>
              <a:t>L</a:t>
            </a:r>
            <a:r>
              <a:rPr dirty="0" sz="2400" spc="-5">
                <a:latin typeface="Times New Roman"/>
                <a:cs typeface="Times New Roman"/>
              </a:rPr>
              <a:t>E</a:t>
            </a:r>
            <a:r>
              <a:rPr dirty="0" sz="2400" spc="-15">
                <a:latin typeface="Times New Roman"/>
                <a:cs typeface="Times New Roman"/>
              </a:rPr>
              <a:t>C</a:t>
            </a:r>
            <a:r>
              <a:rPr dirty="0" sz="2400" spc="-5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3075" y="1013205"/>
            <a:ext cx="462915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688590" algn="l"/>
              </a:tabLst>
            </a:pPr>
            <a:r>
              <a:rPr dirty="0" sz="2400">
                <a:latin typeface="Times New Roman"/>
                <a:cs typeface="Times New Roman"/>
              </a:rPr>
              <a:t>Product_ID </a:t>
            </a:r>
            <a:r>
              <a:rPr dirty="0" sz="2400" spc="-5">
                <a:latin typeface="Times New Roman"/>
                <a:cs typeface="Times New Roman"/>
              </a:rPr>
              <a:t>,Sale_Date </a:t>
            </a:r>
            <a:r>
              <a:rPr dirty="0" sz="2400">
                <a:latin typeface="Times New Roman"/>
                <a:cs typeface="Times New Roman"/>
              </a:rPr>
              <a:t>, </a:t>
            </a:r>
            <a:r>
              <a:rPr dirty="0" sz="2400" spc="-5">
                <a:latin typeface="Times New Roman"/>
                <a:cs typeface="Times New Roman"/>
              </a:rPr>
              <a:t>Daily_Sales,  RANK(Daily_Sales)	AS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Rank1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3944" y="1744726"/>
            <a:ext cx="465709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06170" algn="l"/>
              </a:tabLst>
            </a:pPr>
            <a:r>
              <a:rPr dirty="0" sz="2400" spc="-5">
                <a:latin typeface="Times New Roman"/>
                <a:cs typeface="Times New Roman"/>
              </a:rPr>
              <a:t>FROM	</a:t>
            </a:r>
            <a:r>
              <a:rPr dirty="0" sz="2400" spc="-20">
                <a:latin typeface="Times New Roman"/>
                <a:cs typeface="Times New Roman"/>
              </a:rPr>
              <a:t>Sales_Table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WHERE </a:t>
            </a:r>
            <a:r>
              <a:rPr dirty="0" sz="2400">
                <a:latin typeface="Times New Roman"/>
                <a:cs typeface="Times New Roman"/>
              </a:rPr>
              <a:t>Product_ID IN (1000,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2000)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QUALIFY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Rank1 </a:t>
            </a:r>
            <a:r>
              <a:rPr dirty="0" sz="2400">
                <a:latin typeface="Times New Roman"/>
                <a:cs typeface="Times New Roman"/>
              </a:rPr>
              <a:t>&lt; 6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0194" y="3607689"/>
            <a:ext cx="1092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Product_ID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55975" y="3607689"/>
            <a:ext cx="11360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22680" algn="l"/>
              </a:tabLst>
            </a:pP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Sale_Date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39436" y="3607689"/>
            <a:ext cx="11341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Dai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dirty="0" u="sng" sz="1800" spc="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_Sales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29325" y="3607689"/>
            <a:ext cx="622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Rank1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980" y="6515506"/>
            <a:ext cx="846264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 QUALIFY &lt; 6 will provide a result that is 5 rows. Notice</a:t>
            </a:r>
            <a:r>
              <a:rPr dirty="0" sz="2000" spc="-36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there are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NO </a:t>
            </a: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ties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, yet!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638932" y="4043906"/>
          <a:ext cx="4007485" cy="1229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0400"/>
                <a:gridCol w="1398270"/>
                <a:gridCol w="1402715"/>
                <a:gridCol w="545464"/>
              </a:tblGrid>
              <a:tr h="248757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05"/>
                        </a:lnSpc>
                        <a:spcBef>
                          <a:spcPts val="5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05"/>
                        </a:lnSpc>
                        <a:spcBef>
                          <a:spcPts val="1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54850.29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05"/>
                        </a:lnSpc>
                        <a:spcBef>
                          <a:spcPts val="1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54553.10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1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05"/>
                        </a:lnSpc>
                        <a:spcBef>
                          <a:spcPts val="1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54500.22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9147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45"/>
                        </a:lnSpc>
                        <a:spcBef>
                          <a:spcPts val="1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49850.03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1905000" y="3581400"/>
            <a:ext cx="5029200" cy="1828800"/>
          </a:xfrm>
          <a:custGeom>
            <a:avLst/>
            <a:gdLst/>
            <a:ahLst/>
            <a:cxnLst/>
            <a:rect l="l" t="t" r="r" b="b"/>
            <a:pathLst>
              <a:path w="5029200" h="1828800">
                <a:moveTo>
                  <a:pt x="0" y="1828800"/>
                </a:moveTo>
                <a:lnTo>
                  <a:pt x="5029200" y="1828800"/>
                </a:lnTo>
                <a:lnTo>
                  <a:pt x="5029200" y="0"/>
                </a:lnTo>
                <a:lnTo>
                  <a:pt x="0" y="0"/>
                </a:lnTo>
                <a:lnTo>
                  <a:pt x="0" y="18288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780413" y="23317"/>
            <a:ext cx="55816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The QUALIFY Statement without</a:t>
            </a:r>
            <a:r>
              <a:rPr dirty="0" spc="-130"/>
              <a:t> </a:t>
            </a:r>
            <a:r>
              <a:rPr dirty="0" spc="-30"/>
              <a:t>Ties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3472" y="1013205"/>
            <a:ext cx="1143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SELECT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92526" y="1013205"/>
            <a:ext cx="463423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341370" algn="l"/>
              </a:tabLst>
            </a:pPr>
            <a:r>
              <a:rPr dirty="0" sz="2400">
                <a:latin typeface="Times New Roman"/>
                <a:cs typeface="Times New Roman"/>
              </a:rPr>
              <a:t>Product_ID ,Sale_Date ,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Daily_Sales,  RANK(Daily_Sales</a:t>
            </a:r>
            <a:r>
              <a:rPr dirty="0" sz="2400" spc="-140"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ASC</a:t>
            </a:r>
            <a:r>
              <a:rPr dirty="0" sz="2400" spc="-5">
                <a:latin typeface="Times New Roman"/>
                <a:cs typeface="Times New Roman"/>
              </a:rPr>
              <a:t>)	AS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Rank1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3472" y="1744726"/>
            <a:ext cx="466090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07440" algn="l"/>
              </a:tabLst>
            </a:pPr>
            <a:r>
              <a:rPr dirty="0" sz="2400" spc="-5">
                <a:latin typeface="Times New Roman"/>
                <a:cs typeface="Times New Roman"/>
              </a:rPr>
              <a:t>FROM	</a:t>
            </a:r>
            <a:r>
              <a:rPr dirty="0" sz="2400" spc="-15">
                <a:latin typeface="Times New Roman"/>
                <a:cs typeface="Times New Roman"/>
              </a:rPr>
              <a:t>Sales_Table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WHERE </a:t>
            </a:r>
            <a:r>
              <a:rPr dirty="0" sz="2400">
                <a:latin typeface="Times New Roman"/>
                <a:cs typeface="Times New Roman"/>
              </a:rPr>
              <a:t>Product_ID IN (1000,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2000)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QUALIFY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Rank1 </a:t>
            </a:r>
            <a:r>
              <a:rPr dirty="0" sz="2400">
                <a:latin typeface="Times New Roman"/>
                <a:cs typeface="Times New Roman"/>
              </a:rPr>
              <a:t>&lt; 6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980" y="6515506"/>
            <a:ext cx="76663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 QUALIFY &lt; 6 will provide a result that is 5 rows.</a:t>
            </a:r>
            <a:r>
              <a:rPr dirty="0" sz="2000" spc="9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Notice there are </a:t>
            </a:r>
            <a:r>
              <a:rPr dirty="0" sz="2000" spc="-20">
                <a:solidFill>
                  <a:srgbClr val="FF0000"/>
                </a:solidFill>
                <a:latin typeface="Times New Roman"/>
                <a:cs typeface="Times New Roman"/>
              </a:rPr>
              <a:t>Ties!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966912" y="3733800"/>
          <a:ext cx="5057775" cy="1704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9375"/>
                <a:gridCol w="1330325"/>
                <a:gridCol w="1317625"/>
                <a:gridCol w="1033145"/>
              </a:tblGrid>
              <a:tr h="342210">
                <a:tc>
                  <a:txBody>
                    <a:bodyPr/>
                    <a:lstStyle/>
                    <a:p>
                      <a:pPr algn="r" marR="1066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Product_ID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97155">
                        <a:lnSpc>
                          <a:spcPct val="100000"/>
                        </a:lnSpc>
                        <a:spcBef>
                          <a:spcPts val="305"/>
                        </a:spcBef>
                        <a:tabLst>
                          <a:tab pos="1109980" algn="l"/>
                        </a:tabLst>
                      </a:pP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Sale_Date	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333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Dai</a:t>
                      </a:r>
                      <a:r>
                        <a:rPr dirty="0" u="sng" sz="1800" spc="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u="sng" sz="1800" spc="2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_Sales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2870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Rank1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73994">
                <a:tc>
                  <a:txBody>
                    <a:bodyPr/>
                    <a:lstStyle/>
                    <a:p>
                      <a:pPr algn="r" marR="121285">
                        <a:lnSpc>
                          <a:spcPts val="1914"/>
                        </a:lnSpc>
                        <a:spcBef>
                          <a:spcPts val="140"/>
                        </a:spcBef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1000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778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ts val="1870"/>
                        </a:lnSpc>
                        <a:spcBef>
                          <a:spcPts val="185"/>
                        </a:spcBef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/>
                </a:tc>
                <a:tc>
                  <a:txBody>
                    <a:bodyPr/>
                    <a:lstStyle/>
                    <a:p>
                      <a:pPr algn="r" marR="159385">
                        <a:lnSpc>
                          <a:spcPts val="1805"/>
                        </a:lnSpc>
                        <a:spcBef>
                          <a:spcPts val="250"/>
                        </a:spcBef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/>
                </a:tc>
                <a:tc>
                  <a:txBody>
                    <a:bodyPr/>
                    <a:lstStyle/>
                    <a:p>
                      <a:pPr algn="r" marR="26606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6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r" marR="12128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2000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59385">
                        <a:lnSpc>
                          <a:spcPts val="1805"/>
                        </a:lnSpc>
                        <a:spcBef>
                          <a:spcPts val="10"/>
                        </a:spcBef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r" marR="266065">
                        <a:lnSpc>
                          <a:spcPts val="1705"/>
                        </a:lnSpc>
                      </a:pPr>
                      <a:r>
                        <a:rPr dirty="0" sz="16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algn="r" marR="12128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1000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59385">
                        <a:lnSpc>
                          <a:spcPts val="1805"/>
                        </a:lnSpc>
                        <a:spcBef>
                          <a:spcPts val="1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36000.07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r" marR="266065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4190">
                <a:tc>
                  <a:txBody>
                    <a:bodyPr/>
                    <a:lstStyle/>
                    <a:p>
                      <a:pPr algn="r" marR="121285">
                        <a:lnSpc>
                          <a:spcPts val="1825"/>
                        </a:lnSpc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2000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ts val="182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59385">
                        <a:lnSpc>
                          <a:spcPts val="1805"/>
                        </a:lnSpc>
                        <a:spcBef>
                          <a:spcPts val="1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36021.93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r" marR="266065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28324">
                <a:tc>
                  <a:txBody>
                    <a:bodyPr/>
                    <a:lstStyle/>
                    <a:p>
                      <a:pPr algn="r" marR="120650">
                        <a:lnSpc>
                          <a:spcPts val="1835"/>
                        </a:lnSpc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1000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ts val="187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93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40200.43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6065">
                        <a:lnSpc>
                          <a:spcPts val="17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07489" y="23317"/>
            <a:ext cx="51276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The QUALIFY Statement with</a:t>
            </a:r>
            <a:r>
              <a:rPr dirty="0" spc="-135"/>
              <a:t> </a:t>
            </a:r>
            <a:r>
              <a:rPr dirty="0" spc="-30"/>
              <a:t>Ties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9397" y="1165605"/>
            <a:ext cx="11417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SE</a:t>
            </a:r>
            <a:r>
              <a:rPr dirty="0" sz="2400" spc="-15">
                <a:latin typeface="Times New Roman"/>
                <a:cs typeface="Times New Roman"/>
              </a:rPr>
              <a:t>L</a:t>
            </a:r>
            <a:r>
              <a:rPr dirty="0" sz="2400" spc="-5">
                <a:latin typeface="Times New Roman"/>
                <a:cs typeface="Times New Roman"/>
              </a:rPr>
              <a:t>E</a:t>
            </a:r>
            <a:r>
              <a:rPr dirty="0" sz="2400" spc="-15">
                <a:latin typeface="Times New Roman"/>
                <a:cs typeface="Times New Roman"/>
              </a:rPr>
              <a:t>C</a:t>
            </a:r>
            <a:r>
              <a:rPr dirty="0" sz="2400" spc="-5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08451" y="1165605"/>
            <a:ext cx="462915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341370" algn="l"/>
              </a:tabLst>
            </a:pPr>
            <a:r>
              <a:rPr dirty="0" sz="2400">
                <a:latin typeface="Times New Roman"/>
                <a:cs typeface="Times New Roman"/>
              </a:rPr>
              <a:t>Product_ID </a:t>
            </a:r>
            <a:r>
              <a:rPr dirty="0" sz="2400" spc="-5">
                <a:latin typeface="Times New Roman"/>
                <a:cs typeface="Times New Roman"/>
              </a:rPr>
              <a:t>,Sale_Date </a:t>
            </a:r>
            <a:r>
              <a:rPr dirty="0" sz="2400">
                <a:latin typeface="Times New Roman"/>
                <a:cs typeface="Times New Roman"/>
              </a:rPr>
              <a:t>, </a:t>
            </a:r>
            <a:r>
              <a:rPr dirty="0" sz="2400" spc="-5">
                <a:latin typeface="Times New Roman"/>
                <a:cs typeface="Times New Roman"/>
              </a:rPr>
              <a:t>Daily_Sales,  RANK(Daily_Sales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ASC</a:t>
            </a:r>
            <a:r>
              <a:rPr dirty="0" sz="2400" spc="-5">
                <a:latin typeface="Times New Roman"/>
                <a:cs typeface="Times New Roman"/>
              </a:rPr>
              <a:t>)	AS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Rank1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9397" y="1897202"/>
            <a:ext cx="465518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06170" algn="l"/>
              </a:tabLst>
            </a:pPr>
            <a:r>
              <a:rPr dirty="0" sz="2400" spc="-5">
                <a:latin typeface="Times New Roman"/>
                <a:cs typeface="Times New Roman"/>
              </a:rPr>
              <a:t>FROM	</a:t>
            </a:r>
            <a:r>
              <a:rPr dirty="0" sz="2400" spc="-15">
                <a:latin typeface="Times New Roman"/>
                <a:cs typeface="Times New Roman"/>
              </a:rPr>
              <a:t>Sales_Table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WHERE </a:t>
            </a:r>
            <a:r>
              <a:rPr dirty="0" sz="2400">
                <a:latin typeface="Times New Roman"/>
                <a:cs typeface="Times New Roman"/>
              </a:rPr>
              <a:t>Product_ID </a:t>
            </a:r>
            <a:r>
              <a:rPr dirty="0" sz="2400" spc="-5">
                <a:latin typeface="Times New Roman"/>
                <a:cs typeface="Times New Roman"/>
              </a:rPr>
              <a:t>IN </a:t>
            </a:r>
            <a:r>
              <a:rPr dirty="0" sz="2400">
                <a:latin typeface="Times New Roman"/>
                <a:cs typeface="Times New Roman"/>
              </a:rPr>
              <a:t>(1000,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2000)  </a:t>
            </a:r>
            <a:r>
              <a:rPr dirty="0" sz="2400" spc="-5">
                <a:latin typeface="Times New Roman"/>
                <a:cs typeface="Times New Roman"/>
              </a:rPr>
              <a:t>QUALIFY </a:t>
            </a:r>
            <a:r>
              <a:rPr dirty="0" sz="2400">
                <a:latin typeface="Times New Roman"/>
                <a:cs typeface="Times New Roman"/>
              </a:rPr>
              <a:t>Rank1 &lt;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sz="2400" spc="-7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980" y="6515506"/>
            <a:ext cx="69786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 QUALIFY &lt; 2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will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provide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more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rows than 1 because of the</a:t>
            </a:r>
            <a:r>
              <a:rPr dirty="0" sz="2000" spc="-31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20">
                <a:solidFill>
                  <a:srgbClr val="FF0000"/>
                </a:solidFill>
                <a:latin typeface="Times New Roman"/>
                <a:cs typeface="Times New Roman"/>
              </a:rPr>
              <a:t>Ties!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72894" y="4044873"/>
            <a:ext cx="2419350" cy="940435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740"/>
              </a:spcBef>
              <a:tabLst>
                <a:tab pos="1295400" algn="l"/>
                <a:tab pos="2406015" algn="l"/>
              </a:tabLst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Product_ID</a:t>
            </a:r>
            <a:r>
              <a:rPr dirty="0" sz="1800" spc="-5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Sale_Date	</a:t>
            </a:r>
            <a:endParaRPr sz="1800">
              <a:latin typeface="Times New Roman"/>
              <a:cs typeface="Times New Roman"/>
            </a:endParaRPr>
          </a:p>
          <a:p>
            <a:pPr algn="r" marR="14604">
              <a:lnSpc>
                <a:spcPct val="100000"/>
              </a:lnSpc>
              <a:spcBef>
                <a:spcPts val="565"/>
              </a:spcBef>
              <a:tabLst>
                <a:tab pos="847725" algn="l"/>
              </a:tabLst>
            </a:pPr>
            <a:r>
              <a:rPr dirty="0" baseline="1736" sz="2400" spc="-15">
                <a:latin typeface="Calibri"/>
                <a:cs typeface="Calibri"/>
              </a:rPr>
              <a:t>100</a:t>
            </a:r>
            <a:r>
              <a:rPr dirty="0" baseline="1736" sz="2400" spc="-7">
                <a:latin typeface="Calibri"/>
                <a:cs typeface="Calibri"/>
              </a:rPr>
              <a:t>0</a:t>
            </a:r>
            <a:r>
              <a:rPr dirty="0" baseline="1736" sz="2400">
                <a:latin typeface="Calibri"/>
                <a:cs typeface="Calibri"/>
              </a:rPr>
              <a:t>	</a:t>
            </a:r>
            <a:r>
              <a:rPr dirty="0" sz="1600">
                <a:latin typeface="Times New Roman"/>
                <a:cs typeface="Times New Roman"/>
              </a:rPr>
              <a:t>2000</a:t>
            </a:r>
            <a:r>
              <a:rPr dirty="0" sz="1600" spc="-10">
                <a:latin typeface="Times New Roman"/>
                <a:cs typeface="Times New Roman"/>
              </a:rPr>
              <a:t>-</a:t>
            </a:r>
            <a:r>
              <a:rPr dirty="0" sz="1600">
                <a:latin typeface="Times New Roman"/>
                <a:cs typeface="Times New Roman"/>
              </a:rPr>
              <a:t>10</a:t>
            </a:r>
            <a:r>
              <a:rPr dirty="0" sz="1600" spc="-10">
                <a:latin typeface="Times New Roman"/>
                <a:cs typeface="Times New Roman"/>
              </a:rPr>
              <a:t>-</a:t>
            </a:r>
            <a:r>
              <a:rPr dirty="0" sz="1600">
                <a:latin typeface="Times New Roman"/>
                <a:cs typeface="Times New Roman"/>
              </a:rPr>
              <a:t>02</a:t>
            </a:r>
            <a:endParaRPr sz="1600">
              <a:latin typeface="Times New Roman"/>
              <a:cs typeface="Times New Roman"/>
            </a:endParaRPr>
          </a:p>
          <a:p>
            <a:pPr algn="r" marR="14604">
              <a:lnSpc>
                <a:spcPct val="100000"/>
              </a:lnSpc>
              <a:tabLst>
                <a:tab pos="847725" algn="l"/>
              </a:tabLst>
            </a:pPr>
            <a:r>
              <a:rPr dirty="0" baseline="1736" sz="2400" spc="-15">
                <a:latin typeface="Calibri"/>
                <a:cs typeface="Calibri"/>
              </a:rPr>
              <a:t>200</a:t>
            </a:r>
            <a:r>
              <a:rPr dirty="0" baseline="1736" sz="2400" spc="-7">
                <a:latin typeface="Calibri"/>
                <a:cs typeface="Calibri"/>
              </a:rPr>
              <a:t>0</a:t>
            </a:r>
            <a:r>
              <a:rPr dirty="0" baseline="1736" sz="2400">
                <a:latin typeface="Calibri"/>
                <a:cs typeface="Calibri"/>
              </a:rPr>
              <a:t>	</a:t>
            </a:r>
            <a:r>
              <a:rPr dirty="0" sz="1600">
                <a:latin typeface="Times New Roman"/>
                <a:cs typeface="Times New Roman"/>
              </a:rPr>
              <a:t>2000</a:t>
            </a:r>
            <a:r>
              <a:rPr dirty="0" sz="1600" spc="-10">
                <a:latin typeface="Times New Roman"/>
                <a:cs typeface="Times New Roman"/>
              </a:rPr>
              <a:t>-</a:t>
            </a:r>
            <a:r>
              <a:rPr dirty="0" sz="1600">
                <a:latin typeface="Times New Roman"/>
                <a:cs typeface="Times New Roman"/>
              </a:rPr>
              <a:t>10</a:t>
            </a:r>
            <a:r>
              <a:rPr dirty="0" sz="1600" spc="-10">
                <a:latin typeface="Times New Roman"/>
                <a:cs typeface="Times New Roman"/>
              </a:rPr>
              <a:t>-</a:t>
            </a:r>
            <a:r>
              <a:rPr dirty="0" sz="1600">
                <a:latin typeface="Times New Roman"/>
                <a:cs typeface="Times New Roman"/>
              </a:rPr>
              <a:t>04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26736" y="4035849"/>
            <a:ext cx="2050414" cy="957580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algn="r" marR="30480">
              <a:lnSpc>
                <a:spcPct val="100000"/>
              </a:lnSpc>
              <a:spcBef>
                <a:spcPts val="810"/>
              </a:spcBef>
              <a:tabLst>
                <a:tab pos="1389380" algn="l"/>
              </a:tabLst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Dai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dirty="0" u="sng" sz="1800" spc="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_Sales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Rank1</a:t>
            </a:r>
            <a:endParaRPr sz="1800">
              <a:latin typeface="Times New Roman"/>
              <a:cs typeface="Times New Roman"/>
            </a:endParaRPr>
          </a:p>
          <a:p>
            <a:pPr algn="r" marR="54610">
              <a:lnSpc>
                <a:spcPct val="100000"/>
              </a:lnSpc>
              <a:spcBef>
                <a:spcPts val="625"/>
              </a:spcBef>
              <a:tabLst>
                <a:tab pos="1588135" algn="l"/>
              </a:tabLst>
            </a:pPr>
            <a:r>
              <a:rPr dirty="0" sz="1600" spc="-5">
                <a:solidFill>
                  <a:srgbClr val="0000FF"/>
                </a:solidFill>
                <a:latin typeface="Times New Roman"/>
                <a:cs typeface="Times New Roman"/>
              </a:rPr>
              <a:t>32800.50</a:t>
            </a:r>
            <a:r>
              <a:rPr dirty="0" sz="1600" spc="-5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baseline="8680" sz="2400" spc="-7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baseline="8680" sz="2400">
              <a:latin typeface="Times New Roman"/>
              <a:cs typeface="Times New Roman"/>
            </a:endParaRPr>
          </a:p>
          <a:p>
            <a:pPr algn="r" marR="54610">
              <a:lnSpc>
                <a:spcPct val="100000"/>
              </a:lnSpc>
              <a:tabLst>
                <a:tab pos="1588135" algn="l"/>
              </a:tabLst>
            </a:pPr>
            <a:r>
              <a:rPr dirty="0" sz="1600" spc="-5">
                <a:solidFill>
                  <a:srgbClr val="0000FF"/>
                </a:solidFill>
                <a:latin typeface="Times New Roman"/>
                <a:cs typeface="Times New Roman"/>
              </a:rPr>
              <a:t>32800.50</a:t>
            </a:r>
            <a:r>
              <a:rPr dirty="0" sz="1600" spc="-5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baseline="8680" sz="2400" spc="-7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baseline="8680"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05000" y="4023486"/>
            <a:ext cx="5029200" cy="1066800"/>
          </a:xfrm>
          <a:custGeom>
            <a:avLst/>
            <a:gdLst/>
            <a:ahLst/>
            <a:cxnLst/>
            <a:rect l="l" t="t" r="r" b="b"/>
            <a:pathLst>
              <a:path w="5029200" h="1066800">
                <a:moveTo>
                  <a:pt x="0" y="1066800"/>
                </a:moveTo>
                <a:lnTo>
                  <a:pt x="5029200" y="1066800"/>
                </a:lnTo>
                <a:lnTo>
                  <a:pt x="50292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31749" y="23317"/>
            <a:ext cx="86798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The QUALIFY Statement with </a:t>
            </a:r>
            <a:r>
              <a:rPr dirty="0" spc="-30"/>
              <a:t>Ties </a:t>
            </a:r>
            <a:r>
              <a:rPr dirty="0" spc="-5"/>
              <a:t>Brings back Extra</a:t>
            </a:r>
            <a:r>
              <a:rPr dirty="0" spc="-50"/>
              <a:t> </a:t>
            </a:r>
            <a:r>
              <a:rPr dirty="0" spc="-5"/>
              <a:t>Rows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1641" y="934339"/>
            <a:ext cx="64579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1500" algn="l"/>
              </a:tabLst>
            </a:pPr>
            <a:r>
              <a:rPr dirty="0" sz="2400" spc="-5">
                <a:latin typeface="Times New Roman"/>
                <a:cs typeface="Times New Roman"/>
              </a:rPr>
              <a:t>SELECT	</a:t>
            </a:r>
            <a:r>
              <a:rPr dirty="0" sz="2400">
                <a:latin typeface="Times New Roman"/>
                <a:cs typeface="Times New Roman"/>
              </a:rPr>
              <a:t>Product_ID </a:t>
            </a:r>
            <a:r>
              <a:rPr dirty="0" sz="2400" spc="-5">
                <a:latin typeface="Times New Roman"/>
                <a:cs typeface="Times New Roman"/>
              </a:rPr>
              <a:t>,Sale_Date 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Daily_Sales,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1641" y="1665859"/>
            <a:ext cx="8883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F</a:t>
            </a:r>
            <a:r>
              <a:rPr dirty="0" sz="2400" spc="-15">
                <a:latin typeface="Times New Roman"/>
                <a:cs typeface="Times New Roman"/>
              </a:rPr>
              <a:t>R</a:t>
            </a:r>
            <a:r>
              <a:rPr dirty="0" sz="2400" spc="-5">
                <a:latin typeface="Times New Roman"/>
                <a:cs typeface="Times New Roman"/>
              </a:rPr>
              <a:t>OM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6320" y="1300098"/>
            <a:ext cx="39624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1770" marR="5080" indent="-179705">
              <a:lnSpc>
                <a:spcPct val="100000"/>
              </a:lnSpc>
              <a:spcBef>
                <a:spcPts val="100"/>
              </a:spcBef>
              <a:tabLst>
                <a:tab pos="2687320" algn="l"/>
              </a:tabLst>
            </a:pPr>
            <a:r>
              <a:rPr dirty="0" sz="2400" spc="-5">
                <a:latin typeface="Times New Roman"/>
                <a:cs typeface="Times New Roman"/>
              </a:rPr>
              <a:t>RANK(Daily_Sales)	AS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Rank1  </a:t>
            </a:r>
            <a:r>
              <a:rPr dirty="0" sz="2400" spc="-20">
                <a:latin typeface="Times New Roman"/>
                <a:cs typeface="Times New Roman"/>
              </a:rPr>
              <a:t>Sales_Table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1641" y="2031568"/>
            <a:ext cx="533654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Times New Roman"/>
                <a:cs typeface="Times New Roman"/>
              </a:rPr>
              <a:t>WHERE </a:t>
            </a:r>
            <a:r>
              <a:rPr dirty="0" sz="2400">
                <a:latin typeface="Times New Roman"/>
                <a:cs typeface="Times New Roman"/>
              </a:rPr>
              <a:t>Product_ID IN (1000,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2000)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QUALIFY RANK </a:t>
            </a:r>
            <a:r>
              <a:rPr dirty="0" sz="2400">
                <a:latin typeface="Times New Roman"/>
                <a:cs typeface="Times New Roman"/>
              </a:rPr>
              <a:t>(Daily_Sales 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ASC</a:t>
            </a:r>
            <a:r>
              <a:rPr dirty="0" sz="2400" spc="-5">
                <a:latin typeface="Times New Roman"/>
                <a:cs typeface="Times New Roman"/>
              </a:rPr>
              <a:t>) </a:t>
            </a:r>
            <a:r>
              <a:rPr dirty="0" sz="2400">
                <a:latin typeface="Times New Roman"/>
                <a:cs typeface="Times New Roman"/>
              </a:rPr>
              <a:t>&lt; 6</a:t>
            </a:r>
            <a:r>
              <a:rPr dirty="0" sz="2400" spc="-2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6178702"/>
            <a:ext cx="869061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Look at the Rankings and the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Daily_Sales.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This data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come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out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odd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because Rank1 is 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DESC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by default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(using this Syntax)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and the QUALIFY specifies ASC</a:t>
            </a:r>
            <a:r>
              <a:rPr dirty="0" sz="2000" spc="14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mode.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966912" y="3657600"/>
          <a:ext cx="4981575" cy="1857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3175"/>
                <a:gridCol w="1311910"/>
                <a:gridCol w="1422400"/>
                <a:gridCol w="947419"/>
              </a:tblGrid>
              <a:tr h="429268">
                <a:tc>
                  <a:txBody>
                    <a:bodyPr/>
                    <a:lstStyle/>
                    <a:p>
                      <a:pPr algn="r" marR="10668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Product_ID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7475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ct val="100000"/>
                        </a:lnSpc>
                        <a:spcBef>
                          <a:spcPts val="925"/>
                        </a:spcBef>
                        <a:tabLst>
                          <a:tab pos="1109980" algn="l"/>
                        </a:tabLst>
                      </a:pP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Sale_Date	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7475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Daily_Sales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7475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1493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Rank1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7475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81995">
                <a:tc>
                  <a:txBody>
                    <a:bodyPr/>
                    <a:lstStyle/>
                    <a:p>
                      <a:pPr algn="r" marR="167005">
                        <a:lnSpc>
                          <a:spcPts val="1870"/>
                        </a:lnSpc>
                        <a:spcBef>
                          <a:spcPts val="250"/>
                        </a:spcBef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ts val="1870"/>
                        </a:lnSpc>
                        <a:spcBef>
                          <a:spcPts val="250"/>
                        </a:spcBef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/>
                </a:tc>
                <a:tc>
                  <a:txBody>
                    <a:bodyPr/>
                    <a:lstStyle/>
                    <a:p>
                      <a:pPr marL="358140">
                        <a:lnSpc>
                          <a:spcPts val="1805"/>
                        </a:lnSpc>
                        <a:spcBef>
                          <a:spcPts val="31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/>
                </a:tc>
                <a:tc>
                  <a:txBody>
                    <a:bodyPr/>
                    <a:lstStyle/>
                    <a:p>
                      <a:pPr algn="r" marR="1587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600" spc="5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algn="r" marR="167005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58140">
                        <a:lnSpc>
                          <a:spcPts val="1805"/>
                        </a:lnSpc>
                        <a:spcBef>
                          <a:spcPts val="1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r" marR="158750">
                        <a:lnSpc>
                          <a:spcPts val="1705"/>
                        </a:lnSpc>
                      </a:pPr>
                      <a:r>
                        <a:rPr dirty="0" sz="1600" spc="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r" marR="167005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58140">
                        <a:lnSpc>
                          <a:spcPts val="1805"/>
                        </a:lnSpc>
                        <a:spcBef>
                          <a:spcPts val="1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36000.07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r" marR="158750">
                        <a:lnSpc>
                          <a:spcPts val="1705"/>
                        </a:lnSpc>
                      </a:pPr>
                      <a:r>
                        <a:rPr dirty="0" sz="1600" spc="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4054">
                <a:tc>
                  <a:txBody>
                    <a:bodyPr/>
                    <a:lstStyle/>
                    <a:p>
                      <a:pPr algn="r" marR="16700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58140">
                        <a:lnSpc>
                          <a:spcPts val="1805"/>
                        </a:lnSpc>
                        <a:spcBef>
                          <a:spcPts val="1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36021.93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r" marR="169545">
                        <a:lnSpc>
                          <a:spcPts val="1705"/>
                        </a:lnSpc>
                      </a:pPr>
                      <a:r>
                        <a:rPr dirty="0" sz="1600" spc="-8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85801">
                <a:tc>
                  <a:txBody>
                    <a:bodyPr/>
                    <a:lstStyle/>
                    <a:p>
                      <a:pPr algn="r" marR="167005">
                        <a:lnSpc>
                          <a:spcPts val="187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ts val="187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81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40200.43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8750">
                        <a:lnSpc>
                          <a:spcPts val="1705"/>
                        </a:lnSpc>
                      </a:pPr>
                      <a:r>
                        <a:rPr dirty="0" sz="16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606918" y="1138910"/>
            <a:ext cx="850900" cy="64643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168910">
              <a:lnSpc>
                <a:spcPct val="100000"/>
              </a:lnSpc>
              <a:spcBef>
                <a:spcPts val="300"/>
              </a:spcBef>
            </a:pP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DESC</a:t>
            </a:r>
            <a:endParaRPr sz="1800">
              <a:latin typeface="Times New Roman"/>
              <a:cs typeface="Times New Roman"/>
            </a:endParaRPr>
          </a:p>
          <a:p>
            <a:pPr marL="168910">
              <a:lnSpc>
                <a:spcPct val="100000"/>
              </a:lnSpc>
            </a:pP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Mode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362700" y="1432305"/>
            <a:ext cx="1219200" cy="254000"/>
            <a:chOff x="6362700" y="1432305"/>
            <a:chExt cx="1219200" cy="254000"/>
          </a:xfrm>
        </p:grpSpPr>
        <p:sp>
          <p:nvSpPr>
            <p:cNvPr id="10" name="object 10"/>
            <p:cNvSpPr/>
            <p:nvPr/>
          </p:nvSpPr>
          <p:spPr>
            <a:xfrm>
              <a:off x="6375400" y="1445005"/>
              <a:ext cx="1193800" cy="228600"/>
            </a:xfrm>
            <a:custGeom>
              <a:avLst/>
              <a:gdLst/>
              <a:ahLst/>
              <a:cxnLst/>
              <a:rect l="l" t="t" r="r" b="b"/>
              <a:pathLst>
                <a:path w="1193800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1193419" y="171450"/>
                  </a:lnTo>
                  <a:lnTo>
                    <a:pt x="1193419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375400" y="1445005"/>
              <a:ext cx="1193800" cy="228600"/>
            </a:xfrm>
            <a:custGeom>
              <a:avLst/>
              <a:gdLst/>
              <a:ahLst/>
              <a:cxnLst/>
              <a:rect l="l" t="t" r="r" b="b"/>
              <a:pathLst>
                <a:path w="1193800" h="228600">
                  <a:moveTo>
                    <a:pt x="0" y="114300"/>
                  </a:moveTo>
                  <a:lnTo>
                    <a:pt x="114300" y="0"/>
                  </a:lnTo>
                  <a:lnTo>
                    <a:pt x="114300" y="57150"/>
                  </a:lnTo>
                  <a:lnTo>
                    <a:pt x="1193419" y="57150"/>
                  </a:lnTo>
                  <a:lnTo>
                    <a:pt x="1193419" y="171450"/>
                  </a:ln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7606918" y="2358110"/>
            <a:ext cx="825500" cy="646430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168910">
              <a:lnSpc>
                <a:spcPct val="100000"/>
              </a:lnSpc>
              <a:spcBef>
                <a:spcPts val="300"/>
              </a:spcBef>
            </a:pP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ASC</a:t>
            </a:r>
            <a:endParaRPr sz="1800">
              <a:latin typeface="Times New Roman"/>
              <a:cs typeface="Times New Roman"/>
            </a:endParaRPr>
          </a:p>
          <a:p>
            <a:pPr marL="16891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solidFill>
                  <a:srgbClr val="FF0000"/>
                </a:solidFill>
                <a:latin typeface="Times New Roman"/>
                <a:cs typeface="Times New Roman"/>
              </a:rPr>
              <a:t>Mode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362700" y="2499105"/>
            <a:ext cx="1219200" cy="254000"/>
            <a:chOff x="6362700" y="2499105"/>
            <a:chExt cx="1219200" cy="254000"/>
          </a:xfrm>
        </p:grpSpPr>
        <p:sp>
          <p:nvSpPr>
            <p:cNvPr id="14" name="object 14"/>
            <p:cNvSpPr/>
            <p:nvPr/>
          </p:nvSpPr>
          <p:spPr>
            <a:xfrm>
              <a:off x="6375400" y="2511805"/>
              <a:ext cx="1193800" cy="228600"/>
            </a:xfrm>
            <a:custGeom>
              <a:avLst/>
              <a:gdLst/>
              <a:ahLst/>
              <a:cxnLst/>
              <a:rect l="l" t="t" r="r" b="b"/>
              <a:pathLst>
                <a:path w="1193800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1193419" y="171450"/>
                  </a:lnTo>
                  <a:lnTo>
                    <a:pt x="1193419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375400" y="2511805"/>
              <a:ext cx="1193800" cy="228600"/>
            </a:xfrm>
            <a:custGeom>
              <a:avLst/>
              <a:gdLst/>
              <a:ahLst/>
              <a:cxnLst/>
              <a:rect l="l" t="t" r="r" b="b"/>
              <a:pathLst>
                <a:path w="1193800" h="228600">
                  <a:moveTo>
                    <a:pt x="0" y="114300"/>
                  </a:moveTo>
                  <a:lnTo>
                    <a:pt x="114300" y="0"/>
                  </a:lnTo>
                  <a:lnTo>
                    <a:pt x="114300" y="57150"/>
                  </a:lnTo>
                  <a:lnTo>
                    <a:pt x="1193419" y="57150"/>
                  </a:lnTo>
                  <a:lnTo>
                    <a:pt x="1193419" y="171450"/>
                  </a:ln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408557" y="23317"/>
            <a:ext cx="63233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Mixing Sort </a:t>
            </a:r>
            <a:r>
              <a:rPr dirty="0" spc="-5"/>
              <a:t>Order </a:t>
            </a:r>
            <a:r>
              <a:rPr dirty="0"/>
              <a:t>for </a:t>
            </a:r>
            <a:r>
              <a:rPr dirty="0" spc="-5"/>
              <a:t>QUALIFY</a:t>
            </a:r>
            <a:r>
              <a:rPr dirty="0" spc="-120"/>
              <a:t> </a:t>
            </a:r>
            <a:r>
              <a:rPr dirty="0" spc="-5"/>
              <a:t>Statement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2511" y="997458"/>
            <a:ext cx="11417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SE</a:t>
            </a:r>
            <a:r>
              <a:rPr dirty="0" sz="2400" spc="-15">
                <a:latin typeface="Times New Roman"/>
                <a:cs typeface="Times New Roman"/>
              </a:rPr>
              <a:t>L</a:t>
            </a:r>
            <a:r>
              <a:rPr dirty="0" sz="2400" spc="-5">
                <a:latin typeface="Times New Roman"/>
                <a:cs typeface="Times New Roman"/>
              </a:rPr>
              <a:t>E</a:t>
            </a:r>
            <a:r>
              <a:rPr dirty="0" sz="2400" spc="-15">
                <a:latin typeface="Times New Roman"/>
                <a:cs typeface="Times New Roman"/>
              </a:rPr>
              <a:t>C</a:t>
            </a:r>
            <a:r>
              <a:rPr dirty="0" sz="2400" spc="-5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31566" y="997458"/>
            <a:ext cx="462915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688590" algn="l"/>
              </a:tabLst>
            </a:pPr>
            <a:r>
              <a:rPr dirty="0" sz="2400">
                <a:latin typeface="Times New Roman"/>
                <a:cs typeface="Times New Roman"/>
              </a:rPr>
              <a:t>Product_ID </a:t>
            </a:r>
            <a:r>
              <a:rPr dirty="0" sz="2400" spc="-5">
                <a:latin typeface="Times New Roman"/>
                <a:cs typeface="Times New Roman"/>
              </a:rPr>
              <a:t>,Sale_Date </a:t>
            </a:r>
            <a:r>
              <a:rPr dirty="0" sz="2400">
                <a:latin typeface="Times New Roman"/>
                <a:cs typeface="Times New Roman"/>
              </a:rPr>
              <a:t>, </a:t>
            </a:r>
            <a:r>
              <a:rPr dirty="0" sz="2400" spc="-5">
                <a:latin typeface="Times New Roman"/>
                <a:cs typeface="Times New Roman"/>
              </a:rPr>
              <a:t>Daily_Sales,  RANK(Daily_Sales)	AS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Rank1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2511" y="1728927"/>
            <a:ext cx="4655185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06170" algn="l"/>
              </a:tabLst>
            </a:pPr>
            <a:r>
              <a:rPr dirty="0" sz="2400" spc="-5">
                <a:latin typeface="Times New Roman"/>
                <a:cs typeface="Times New Roman"/>
              </a:rPr>
              <a:t>FROM	</a:t>
            </a:r>
            <a:r>
              <a:rPr dirty="0" sz="2400" spc="-15">
                <a:latin typeface="Times New Roman"/>
                <a:cs typeface="Times New Roman"/>
              </a:rPr>
              <a:t>Sales_Table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WHERE </a:t>
            </a:r>
            <a:r>
              <a:rPr dirty="0" sz="2400">
                <a:latin typeface="Times New Roman"/>
                <a:cs typeface="Times New Roman"/>
              </a:rPr>
              <a:t>Product_ID </a:t>
            </a:r>
            <a:r>
              <a:rPr dirty="0" sz="2400" spc="-5">
                <a:latin typeface="Times New Roman"/>
                <a:cs typeface="Times New Roman"/>
              </a:rPr>
              <a:t>IN </a:t>
            </a:r>
            <a:r>
              <a:rPr dirty="0" sz="2400">
                <a:latin typeface="Times New Roman"/>
                <a:cs typeface="Times New Roman"/>
              </a:rPr>
              <a:t>(1000,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2000)</a:t>
            </a:r>
            <a:endParaRPr sz="2400">
              <a:latin typeface="Times New Roman"/>
              <a:cs typeface="Times New Roman"/>
            </a:endParaRPr>
          </a:p>
          <a:p>
            <a:pPr marL="12700" marR="1547495">
              <a:lnSpc>
                <a:spcPct val="100000"/>
              </a:lnSpc>
              <a:tabLst>
                <a:tab pos="1676400" algn="l"/>
              </a:tabLst>
            </a:pPr>
            <a:r>
              <a:rPr dirty="0" sz="2400" spc="-5">
                <a:latin typeface="Times New Roman"/>
                <a:cs typeface="Times New Roman"/>
              </a:rPr>
              <a:t>G</a:t>
            </a:r>
            <a:r>
              <a:rPr dirty="0" sz="2400" spc="-15">
                <a:latin typeface="Times New Roman"/>
                <a:cs typeface="Times New Roman"/>
              </a:rPr>
              <a:t>R</a:t>
            </a:r>
            <a:r>
              <a:rPr dirty="0" sz="2400" spc="-5">
                <a:latin typeface="Times New Roman"/>
                <a:cs typeface="Times New Roman"/>
              </a:rPr>
              <a:t>O</a:t>
            </a:r>
            <a:r>
              <a:rPr dirty="0" sz="2400" spc="-15">
                <a:latin typeface="Times New Roman"/>
                <a:cs typeface="Times New Roman"/>
              </a:rPr>
              <a:t>U</a:t>
            </a:r>
            <a:r>
              <a:rPr dirty="0" sz="2400" spc="-5">
                <a:latin typeface="Times New Roman"/>
                <a:cs typeface="Times New Roman"/>
              </a:rPr>
              <a:t>P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BY</a:t>
            </a:r>
            <a:r>
              <a:rPr dirty="0" sz="2400">
                <a:latin typeface="Times New Roman"/>
                <a:cs typeface="Times New Roman"/>
              </a:rPr>
              <a:t>	Produc</a:t>
            </a:r>
            <a:r>
              <a:rPr dirty="0" sz="2400" spc="5">
                <a:latin typeface="Times New Roman"/>
                <a:cs typeface="Times New Roman"/>
              </a:rPr>
              <a:t>t</a:t>
            </a:r>
            <a:r>
              <a:rPr dirty="0" sz="2400" spc="-5">
                <a:latin typeface="Times New Roman"/>
                <a:cs typeface="Times New Roman"/>
              </a:rPr>
              <a:t>_ID  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QUALIFY </a:t>
            </a:r>
            <a:r>
              <a:rPr dirty="0" sz="2400">
                <a:latin typeface="Times New Roman"/>
                <a:cs typeface="Times New Roman"/>
              </a:rPr>
              <a:t>Rank1 &lt; 4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0194" y="3836289"/>
            <a:ext cx="1092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Product_ID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55975" y="3836289"/>
            <a:ext cx="11360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22680" algn="l"/>
              </a:tabLst>
            </a:pP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Sale_Date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39436" y="3836289"/>
            <a:ext cx="11341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Dai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dirty="0" u="sng" sz="1800" spc="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_Sales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29325" y="3836289"/>
            <a:ext cx="622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Rank1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39" y="6485026"/>
            <a:ext cx="50279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What caused the data to reset the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column</a:t>
            </a:r>
            <a:r>
              <a:rPr dirty="0" sz="2000" spc="-14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Rank1?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638932" y="4276189"/>
          <a:ext cx="3977640" cy="1452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0400"/>
                <a:gridCol w="1398270"/>
                <a:gridCol w="1388109"/>
                <a:gridCol w="530860"/>
              </a:tblGrid>
              <a:tr h="238089">
                <a:tc>
                  <a:txBody>
                    <a:bodyPr/>
                    <a:lstStyle/>
                    <a:p>
                      <a:pPr marL="31750">
                        <a:lnSpc>
                          <a:spcPts val="1739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77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75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67">
                <a:tc>
                  <a:txBody>
                    <a:bodyPr/>
                    <a:lstStyle/>
                    <a:p>
                      <a:pPr marL="31750">
                        <a:lnSpc>
                          <a:spcPts val="1785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54553.10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4063">
                <a:tc>
                  <a:txBody>
                    <a:bodyPr/>
                    <a:lstStyle/>
                    <a:p>
                      <a:pPr marL="31750">
                        <a:lnSpc>
                          <a:spcPts val="1789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54500.22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07">
                <a:tc>
                  <a:txBody>
                    <a:bodyPr/>
                    <a:lstStyle/>
                    <a:p>
                      <a:pPr marL="31750">
                        <a:lnSpc>
                          <a:spcPts val="1785"/>
                        </a:lnSpc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54850.29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52">
                <a:tc>
                  <a:txBody>
                    <a:bodyPr/>
                    <a:lstStyle/>
                    <a:p>
                      <a:pPr marL="31750">
                        <a:lnSpc>
                          <a:spcPts val="1785"/>
                        </a:lnSpc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49850.03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38089">
                <a:tc>
                  <a:txBody>
                    <a:bodyPr/>
                    <a:lstStyle/>
                    <a:p>
                      <a:pPr marL="31750">
                        <a:lnSpc>
                          <a:spcPts val="1775"/>
                        </a:lnSpc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7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77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48000.00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75"/>
                        </a:lnSpc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1905000" y="3810000"/>
            <a:ext cx="4953000" cy="2057400"/>
          </a:xfrm>
          <a:custGeom>
            <a:avLst/>
            <a:gdLst/>
            <a:ahLst/>
            <a:cxnLst/>
            <a:rect l="l" t="t" r="r" b="b"/>
            <a:pathLst>
              <a:path w="4953000" h="2057400">
                <a:moveTo>
                  <a:pt x="0" y="2057400"/>
                </a:moveTo>
                <a:lnTo>
                  <a:pt x="4953000" y="2057400"/>
                </a:lnTo>
                <a:lnTo>
                  <a:pt x="4953000" y="0"/>
                </a:lnTo>
                <a:lnTo>
                  <a:pt x="0" y="0"/>
                </a:lnTo>
                <a:lnTo>
                  <a:pt x="0" y="20574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579244" y="23317"/>
            <a:ext cx="59874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Quiz – What Caused the </a:t>
            </a:r>
            <a:r>
              <a:rPr dirty="0" spc="-10"/>
              <a:t>RANK </a:t>
            </a:r>
            <a:r>
              <a:rPr dirty="0" spc="-5"/>
              <a:t>to</a:t>
            </a:r>
            <a:r>
              <a:rPr dirty="0" spc="-20"/>
              <a:t> </a:t>
            </a:r>
            <a:r>
              <a:rPr dirty="0" spc="-5"/>
              <a:t>Reset?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33800" y="6096000"/>
            <a:ext cx="1981200" cy="4622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05"/>
              </a:spcBef>
            </a:pP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GROUP</a:t>
            </a:r>
            <a:r>
              <a:rPr dirty="0" sz="2400" spc="-6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BY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7497" y="860805"/>
            <a:ext cx="11417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SE</a:t>
            </a:r>
            <a:r>
              <a:rPr dirty="0" sz="2400" spc="-15">
                <a:latin typeface="Times New Roman"/>
                <a:cs typeface="Times New Roman"/>
              </a:rPr>
              <a:t>L</a:t>
            </a:r>
            <a:r>
              <a:rPr dirty="0" sz="2400" spc="-5">
                <a:latin typeface="Times New Roman"/>
                <a:cs typeface="Times New Roman"/>
              </a:rPr>
              <a:t>E</a:t>
            </a:r>
            <a:r>
              <a:rPr dirty="0" sz="2400" spc="-15">
                <a:latin typeface="Times New Roman"/>
                <a:cs typeface="Times New Roman"/>
              </a:rPr>
              <a:t>C</a:t>
            </a:r>
            <a:r>
              <a:rPr dirty="0" sz="2400" spc="-5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46551" y="860805"/>
            <a:ext cx="462978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689225" algn="l"/>
              </a:tabLst>
            </a:pPr>
            <a:r>
              <a:rPr dirty="0" sz="2400">
                <a:latin typeface="Times New Roman"/>
                <a:cs typeface="Times New Roman"/>
              </a:rPr>
              <a:t>Product_ID </a:t>
            </a:r>
            <a:r>
              <a:rPr dirty="0" sz="2400" spc="-5">
                <a:latin typeface="Times New Roman"/>
                <a:cs typeface="Times New Roman"/>
              </a:rPr>
              <a:t>,Sale_Date 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Daily_Sales,  </a:t>
            </a:r>
            <a:r>
              <a:rPr dirty="0" sz="2400" spc="-5">
                <a:latin typeface="Times New Roman"/>
                <a:cs typeface="Times New Roman"/>
              </a:rPr>
              <a:t>RANK(Daily_Sales)	AS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Rank1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7497" y="1592326"/>
            <a:ext cx="4657725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06805" algn="l"/>
              </a:tabLst>
            </a:pPr>
            <a:r>
              <a:rPr dirty="0" sz="2400" spc="-5">
                <a:latin typeface="Times New Roman"/>
                <a:cs typeface="Times New Roman"/>
              </a:rPr>
              <a:t>FROM	</a:t>
            </a:r>
            <a:r>
              <a:rPr dirty="0" sz="2400" spc="-20">
                <a:latin typeface="Times New Roman"/>
                <a:cs typeface="Times New Roman"/>
              </a:rPr>
              <a:t>Sales_Table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WHERE </a:t>
            </a:r>
            <a:r>
              <a:rPr dirty="0" sz="2400">
                <a:latin typeface="Times New Roman"/>
                <a:cs typeface="Times New Roman"/>
              </a:rPr>
              <a:t>Product_ID IN (1000,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2000)</a:t>
            </a:r>
            <a:endParaRPr sz="2400">
              <a:latin typeface="Times New Roman"/>
              <a:cs typeface="Times New Roman"/>
            </a:endParaRPr>
          </a:p>
          <a:p>
            <a:pPr marL="12700" marR="1549400">
              <a:lnSpc>
                <a:spcPct val="100000"/>
              </a:lnSpc>
              <a:tabLst>
                <a:tab pos="1677035" algn="l"/>
              </a:tabLst>
            </a:pP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GR</a:t>
            </a:r>
            <a:r>
              <a:rPr dirty="0" sz="2400" spc="-15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UP</a:t>
            </a:r>
            <a:r>
              <a:rPr dirty="0" sz="2400" spc="-6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BY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Produc</a:t>
            </a:r>
            <a:r>
              <a:rPr dirty="0" sz="2400" spc="5">
                <a:latin typeface="Times New Roman"/>
                <a:cs typeface="Times New Roman"/>
              </a:rPr>
              <a:t>t</a:t>
            </a:r>
            <a:r>
              <a:rPr dirty="0" sz="2400" spc="-5">
                <a:latin typeface="Times New Roman"/>
                <a:cs typeface="Times New Roman"/>
              </a:rPr>
              <a:t>_ID  </a:t>
            </a:r>
            <a:r>
              <a:rPr dirty="0" sz="2400" spc="-5">
                <a:latin typeface="Times New Roman"/>
                <a:cs typeface="Times New Roman"/>
              </a:rPr>
              <a:t>QUALIFY </a:t>
            </a:r>
            <a:r>
              <a:rPr dirty="0" sz="2400">
                <a:latin typeface="Times New Roman"/>
                <a:cs typeface="Times New Roman"/>
              </a:rPr>
              <a:t>Rank1 &lt; 4</a:t>
            </a:r>
            <a:r>
              <a:rPr dirty="0" sz="2400" spc="-1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0194" y="3683889"/>
            <a:ext cx="1092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Product_ID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55975" y="3683889"/>
            <a:ext cx="11360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22680" algn="l"/>
              </a:tabLst>
            </a:pP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Sale_Date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39436" y="3683889"/>
            <a:ext cx="11341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Dai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dirty="0" u="sng" sz="1800" spc="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_Sales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29325" y="3683889"/>
            <a:ext cx="622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Rank1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638932" y="4123789"/>
          <a:ext cx="3977640" cy="1452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0400"/>
                <a:gridCol w="1398270"/>
                <a:gridCol w="1388109"/>
                <a:gridCol w="530860"/>
              </a:tblGrid>
              <a:tr h="238089">
                <a:tc>
                  <a:txBody>
                    <a:bodyPr/>
                    <a:lstStyle/>
                    <a:p>
                      <a:pPr marL="31750">
                        <a:lnSpc>
                          <a:spcPts val="1739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77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75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1">
                <a:tc>
                  <a:txBody>
                    <a:bodyPr/>
                    <a:lstStyle/>
                    <a:p>
                      <a:pPr marL="31750">
                        <a:lnSpc>
                          <a:spcPts val="1785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54553.10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4199">
                <a:tc>
                  <a:txBody>
                    <a:bodyPr/>
                    <a:lstStyle/>
                    <a:p>
                      <a:pPr marL="31750">
                        <a:lnSpc>
                          <a:spcPts val="1789"/>
                        </a:lnSpc>
                      </a:pPr>
                      <a:r>
                        <a:rPr dirty="0" sz="1600" spc="-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2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54500.22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5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07">
                <a:tc>
                  <a:txBody>
                    <a:bodyPr/>
                    <a:lstStyle/>
                    <a:p>
                      <a:pPr marL="31750">
                        <a:lnSpc>
                          <a:spcPts val="1785"/>
                        </a:lnSpc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54850.29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785"/>
                        </a:lnSpc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49850.03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38153">
                <a:tc>
                  <a:txBody>
                    <a:bodyPr/>
                    <a:lstStyle/>
                    <a:p>
                      <a:pPr marL="31750">
                        <a:lnSpc>
                          <a:spcPts val="1775"/>
                        </a:lnSpc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7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77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48000.00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75"/>
                        </a:lnSpc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1905000" y="3657600"/>
            <a:ext cx="4953000" cy="2057400"/>
          </a:xfrm>
          <a:custGeom>
            <a:avLst/>
            <a:gdLst/>
            <a:ahLst/>
            <a:cxnLst/>
            <a:rect l="l" t="t" r="r" b="b"/>
            <a:pathLst>
              <a:path w="4953000" h="2057400">
                <a:moveTo>
                  <a:pt x="0" y="2057400"/>
                </a:moveTo>
                <a:lnTo>
                  <a:pt x="4953000" y="2057400"/>
                </a:lnTo>
                <a:lnTo>
                  <a:pt x="4953000" y="0"/>
                </a:lnTo>
                <a:lnTo>
                  <a:pt x="0" y="0"/>
                </a:lnTo>
                <a:lnTo>
                  <a:pt x="0" y="20574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98982" y="23317"/>
            <a:ext cx="75482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Answer to Quiz – What Caused the </a:t>
            </a:r>
            <a:r>
              <a:rPr dirty="0" spc="-10"/>
              <a:t>RANK </a:t>
            </a:r>
            <a:r>
              <a:rPr dirty="0" spc="-5"/>
              <a:t>to</a:t>
            </a:r>
            <a:r>
              <a:rPr dirty="0" spc="20"/>
              <a:t> </a:t>
            </a:r>
            <a:r>
              <a:rPr dirty="0" spc="-5"/>
              <a:t>Reset?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044" y="965708"/>
            <a:ext cx="744283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2535" algn="l"/>
              </a:tabLst>
            </a:pPr>
            <a:r>
              <a:rPr dirty="0" sz="2400" spc="-5">
                <a:latin typeface="Times New Roman"/>
                <a:cs typeface="Times New Roman"/>
              </a:rPr>
              <a:t>RANK()	OVER (ORDER BY </a:t>
            </a:r>
            <a:r>
              <a:rPr dirty="0" sz="2400">
                <a:latin typeface="Times New Roman"/>
                <a:cs typeface="Times New Roman"/>
              </a:rPr>
              <a:t>Daily_Sales) </a:t>
            </a: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-335"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ANSI</a:t>
            </a:r>
            <a:r>
              <a:rPr dirty="0" sz="2400" spc="-5">
                <a:latin typeface="Times New Roman"/>
                <a:cs typeface="Times New Roman"/>
              </a:rPr>
              <a:t>_Rank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7794" y="3461766"/>
            <a:ext cx="54857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7320" algn="l"/>
              </a:tabLst>
            </a:pPr>
            <a:r>
              <a:rPr dirty="0" sz="2400" spc="-5">
                <a:latin typeface="Times New Roman"/>
                <a:cs typeface="Times New Roman"/>
              </a:rPr>
              <a:t>RANK(Daily_Sales)	AS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NON_ANSI</a:t>
            </a:r>
            <a:r>
              <a:rPr dirty="0" sz="2400" spc="-5">
                <a:latin typeface="Times New Roman"/>
                <a:cs typeface="Times New Roman"/>
              </a:rPr>
              <a:t>_Rank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8400" y="1628901"/>
            <a:ext cx="3810000" cy="5334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lIns="0" tIns="11366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895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Is the default above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ASC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or</a:t>
            </a:r>
            <a:r>
              <a:rPr dirty="0" sz="2000" spc="-22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DESC?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95600" y="4276725"/>
            <a:ext cx="3962400" cy="533400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 lIns="0" tIns="11430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Is the default above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ASC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or</a:t>
            </a:r>
            <a:r>
              <a:rPr dirty="0" sz="2000" spc="-229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DESC?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6485026"/>
            <a:ext cx="29451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Answer the questions</a:t>
            </a:r>
            <a:r>
              <a:rPr dirty="0" sz="2000" spc="-12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above.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23338" y="23317"/>
            <a:ext cx="44945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Quiz – </a:t>
            </a:r>
            <a:r>
              <a:rPr dirty="0" spc="-10"/>
              <a:t>Name </a:t>
            </a:r>
            <a:r>
              <a:rPr dirty="0"/>
              <a:t>those Sort</a:t>
            </a:r>
            <a:r>
              <a:rPr dirty="0" spc="-45"/>
              <a:t> </a:t>
            </a:r>
            <a:r>
              <a:rPr dirty="0" spc="-5"/>
              <a:t>Orders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6485026"/>
            <a:ext cx="7773034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Please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note that by default these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different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syntaxes sort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completely</a:t>
            </a:r>
            <a:r>
              <a:rPr dirty="0" sz="2000" spc="-16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opposite.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798" y="1013205"/>
            <a:ext cx="744283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2535" algn="l"/>
              </a:tabLst>
            </a:pPr>
            <a:r>
              <a:rPr dirty="0" sz="2400" spc="-5">
                <a:latin typeface="Times New Roman"/>
                <a:cs typeface="Times New Roman"/>
              </a:rPr>
              <a:t>RANK()	OVER (ORDER BY </a:t>
            </a:r>
            <a:r>
              <a:rPr dirty="0" sz="2400">
                <a:latin typeface="Times New Roman"/>
                <a:cs typeface="Times New Roman"/>
              </a:rPr>
              <a:t>Daily_Sales) </a:t>
            </a: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-330"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ANSI</a:t>
            </a:r>
            <a:r>
              <a:rPr dirty="0" sz="2400" spc="-5">
                <a:latin typeface="Times New Roman"/>
                <a:cs typeface="Times New Roman"/>
              </a:rPr>
              <a:t>_Rank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9180" y="3451936"/>
            <a:ext cx="548576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7955" algn="l"/>
              </a:tabLst>
            </a:pPr>
            <a:r>
              <a:rPr dirty="0" sz="2400" spc="-5">
                <a:latin typeface="Times New Roman"/>
                <a:cs typeface="Times New Roman"/>
              </a:rPr>
              <a:t>RANK(Daily_Sales)	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NON_ANSI</a:t>
            </a:r>
            <a:r>
              <a:rPr dirty="0" sz="2400" spc="-5">
                <a:latin typeface="Times New Roman"/>
                <a:cs typeface="Times New Roman"/>
              </a:rPr>
              <a:t>_Rank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0853" y="1752600"/>
            <a:ext cx="1803400" cy="5334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lIns="0" tIns="11430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900"/>
              </a:spcBef>
            </a:pP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Defaults to</a:t>
            </a:r>
            <a:r>
              <a:rPr dirty="0" sz="1800" spc="-14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Times New Roman"/>
                <a:cs typeface="Times New Roman"/>
              </a:rPr>
              <a:t>ASC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60877" y="4178300"/>
            <a:ext cx="1873250" cy="533400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 lIns="0" tIns="11493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05"/>
              </a:spcBef>
            </a:pP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Defaults to</a:t>
            </a:r>
            <a:r>
              <a:rPr dirty="0" sz="1800" spc="-5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DESC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2669" y="23317"/>
            <a:ext cx="60553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Answer to Quiz – </a:t>
            </a:r>
            <a:r>
              <a:rPr dirty="0" spc="-10"/>
              <a:t>Name </a:t>
            </a:r>
            <a:r>
              <a:rPr dirty="0"/>
              <a:t>those Sort </a:t>
            </a:r>
            <a:r>
              <a:rPr dirty="0" spc="-5"/>
              <a:t>Orders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5746" y="23317"/>
            <a:ext cx="75107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What </a:t>
            </a:r>
            <a:r>
              <a:rPr dirty="0"/>
              <a:t>does </a:t>
            </a:r>
            <a:r>
              <a:rPr dirty="0" spc="-15"/>
              <a:t>my </a:t>
            </a:r>
            <a:r>
              <a:rPr dirty="0" spc="-5"/>
              <a:t>system look </a:t>
            </a:r>
            <a:r>
              <a:rPr dirty="0"/>
              <a:t>like </a:t>
            </a:r>
            <a:r>
              <a:rPr dirty="0" spc="-5"/>
              <a:t>when it </a:t>
            </a:r>
            <a:r>
              <a:rPr dirty="0"/>
              <a:t>first</a:t>
            </a:r>
            <a:r>
              <a:rPr dirty="0" spc="-5"/>
              <a:t> arrives?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25500" y="3568700"/>
            <a:ext cx="7493000" cy="635000"/>
            <a:chOff x="825500" y="3568700"/>
            <a:chExt cx="7493000" cy="635000"/>
          </a:xfrm>
        </p:grpSpPr>
        <p:sp>
          <p:nvSpPr>
            <p:cNvPr id="4" name="object 4"/>
            <p:cNvSpPr/>
            <p:nvPr/>
          </p:nvSpPr>
          <p:spPr>
            <a:xfrm>
              <a:off x="838200" y="3581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34911" y="2682"/>
                  </a:lnTo>
                  <a:lnTo>
                    <a:pt x="170755" y="10322"/>
                  </a:lnTo>
                  <a:lnTo>
                    <a:pt x="114162" y="22313"/>
                  </a:lnTo>
                  <a:lnTo>
                    <a:pt x="66960" y="38045"/>
                  </a:lnTo>
                  <a:lnTo>
                    <a:pt x="30979" y="56909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30979" y="552690"/>
                  </a:lnTo>
                  <a:lnTo>
                    <a:pt x="66960" y="571554"/>
                  </a:lnTo>
                  <a:lnTo>
                    <a:pt x="114162" y="587286"/>
                  </a:lnTo>
                  <a:lnTo>
                    <a:pt x="170755" y="599277"/>
                  </a:lnTo>
                  <a:lnTo>
                    <a:pt x="234911" y="606917"/>
                  </a:lnTo>
                  <a:lnTo>
                    <a:pt x="304800" y="609600"/>
                  </a:lnTo>
                  <a:lnTo>
                    <a:pt x="374668" y="606917"/>
                  </a:lnTo>
                  <a:lnTo>
                    <a:pt x="438816" y="599277"/>
                  </a:lnTo>
                  <a:lnTo>
                    <a:pt x="495411" y="587286"/>
                  </a:lnTo>
                  <a:lnTo>
                    <a:pt x="542619" y="571554"/>
                  </a:lnTo>
                  <a:lnTo>
                    <a:pt x="578609" y="552690"/>
                  </a:lnTo>
                  <a:lnTo>
                    <a:pt x="609600" y="508000"/>
                  </a:lnTo>
                  <a:lnTo>
                    <a:pt x="609600" y="101600"/>
                  </a:lnTo>
                  <a:lnTo>
                    <a:pt x="578609" y="56909"/>
                  </a:lnTo>
                  <a:lnTo>
                    <a:pt x="542619" y="38045"/>
                  </a:lnTo>
                  <a:lnTo>
                    <a:pt x="495411" y="22313"/>
                  </a:lnTo>
                  <a:lnTo>
                    <a:pt x="438816" y="10322"/>
                  </a:lnTo>
                  <a:lnTo>
                    <a:pt x="374668" y="2682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38200" y="3581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101600"/>
                  </a:moveTo>
                  <a:lnTo>
                    <a:pt x="578609" y="146290"/>
                  </a:lnTo>
                  <a:lnTo>
                    <a:pt x="542619" y="165154"/>
                  </a:lnTo>
                  <a:lnTo>
                    <a:pt x="495411" y="180886"/>
                  </a:lnTo>
                  <a:lnTo>
                    <a:pt x="438816" y="192877"/>
                  </a:lnTo>
                  <a:lnTo>
                    <a:pt x="374668" y="200517"/>
                  </a:lnTo>
                  <a:lnTo>
                    <a:pt x="304800" y="203200"/>
                  </a:lnTo>
                  <a:lnTo>
                    <a:pt x="234911" y="200517"/>
                  </a:lnTo>
                  <a:lnTo>
                    <a:pt x="170755" y="192877"/>
                  </a:lnTo>
                  <a:lnTo>
                    <a:pt x="114162" y="180886"/>
                  </a:lnTo>
                  <a:lnTo>
                    <a:pt x="66960" y="165154"/>
                  </a:lnTo>
                  <a:lnTo>
                    <a:pt x="30979" y="146290"/>
                  </a:lnTo>
                  <a:lnTo>
                    <a:pt x="8049" y="124902"/>
                  </a:lnTo>
                  <a:lnTo>
                    <a:pt x="0" y="101600"/>
                  </a:lnTo>
                </a:path>
                <a:path w="609600" h="609600">
                  <a:moveTo>
                    <a:pt x="0" y="101600"/>
                  </a:moveTo>
                  <a:lnTo>
                    <a:pt x="30979" y="56909"/>
                  </a:lnTo>
                  <a:lnTo>
                    <a:pt x="66960" y="38045"/>
                  </a:lnTo>
                  <a:lnTo>
                    <a:pt x="114162" y="22313"/>
                  </a:lnTo>
                  <a:lnTo>
                    <a:pt x="170755" y="10322"/>
                  </a:lnTo>
                  <a:lnTo>
                    <a:pt x="234911" y="2682"/>
                  </a:lnTo>
                  <a:lnTo>
                    <a:pt x="304800" y="0"/>
                  </a:lnTo>
                  <a:lnTo>
                    <a:pt x="374668" y="2682"/>
                  </a:lnTo>
                  <a:lnTo>
                    <a:pt x="438816" y="10322"/>
                  </a:lnTo>
                  <a:lnTo>
                    <a:pt x="495411" y="22313"/>
                  </a:lnTo>
                  <a:lnTo>
                    <a:pt x="542619" y="38045"/>
                  </a:lnTo>
                  <a:lnTo>
                    <a:pt x="578609" y="56909"/>
                  </a:lnTo>
                  <a:lnTo>
                    <a:pt x="609600" y="101600"/>
                  </a:lnTo>
                  <a:lnTo>
                    <a:pt x="609600" y="508000"/>
                  </a:lnTo>
                  <a:lnTo>
                    <a:pt x="578609" y="552690"/>
                  </a:lnTo>
                  <a:lnTo>
                    <a:pt x="542619" y="571554"/>
                  </a:lnTo>
                  <a:lnTo>
                    <a:pt x="495411" y="587286"/>
                  </a:lnTo>
                  <a:lnTo>
                    <a:pt x="438816" y="599277"/>
                  </a:lnTo>
                  <a:lnTo>
                    <a:pt x="374668" y="606917"/>
                  </a:lnTo>
                  <a:lnTo>
                    <a:pt x="304800" y="609600"/>
                  </a:lnTo>
                  <a:lnTo>
                    <a:pt x="234911" y="606917"/>
                  </a:lnTo>
                  <a:lnTo>
                    <a:pt x="170755" y="599277"/>
                  </a:lnTo>
                  <a:lnTo>
                    <a:pt x="114162" y="587286"/>
                  </a:lnTo>
                  <a:lnTo>
                    <a:pt x="66960" y="571554"/>
                  </a:lnTo>
                  <a:lnTo>
                    <a:pt x="30979" y="552690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00200" y="3581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34931" y="2682"/>
                  </a:lnTo>
                  <a:lnTo>
                    <a:pt x="170783" y="10322"/>
                  </a:lnTo>
                  <a:lnTo>
                    <a:pt x="114188" y="22313"/>
                  </a:lnTo>
                  <a:lnTo>
                    <a:pt x="66980" y="38045"/>
                  </a:lnTo>
                  <a:lnTo>
                    <a:pt x="30990" y="56909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30990" y="552690"/>
                  </a:lnTo>
                  <a:lnTo>
                    <a:pt x="66980" y="571554"/>
                  </a:lnTo>
                  <a:lnTo>
                    <a:pt x="114188" y="587286"/>
                  </a:lnTo>
                  <a:lnTo>
                    <a:pt x="170783" y="599277"/>
                  </a:lnTo>
                  <a:lnTo>
                    <a:pt x="234931" y="606917"/>
                  </a:lnTo>
                  <a:lnTo>
                    <a:pt x="304800" y="609600"/>
                  </a:lnTo>
                  <a:lnTo>
                    <a:pt x="374668" y="606917"/>
                  </a:lnTo>
                  <a:lnTo>
                    <a:pt x="438816" y="599277"/>
                  </a:lnTo>
                  <a:lnTo>
                    <a:pt x="495411" y="587286"/>
                  </a:lnTo>
                  <a:lnTo>
                    <a:pt x="542619" y="571554"/>
                  </a:lnTo>
                  <a:lnTo>
                    <a:pt x="578609" y="552690"/>
                  </a:lnTo>
                  <a:lnTo>
                    <a:pt x="609600" y="508000"/>
                  </a:lnTo>
                  <a:lnTo>
                    <a:pt x="609600" y="101600"/>
                  </a:lnTo>
                  <a:lnTo>
                    <a:pt x="578609" y="56909"/>
                  </a:lnTo>
                  <a:lnTo>
                    <a:pt x="542619" y="38045"/>
                  </a:lnTo>
                  <a:lnTo>
                    <a:pt x="495411" y="22313"/>
                  </a:lnTo>
                  <a:lnTo>
                    <a:pt x="438816" y="10322"/>
                  </a:lnTo>
                  <a:lnTo>
                    <a:pt x="374668" y="2682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00200" y="3581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101600"/>
                  </a:moveTo>
                  <a:lnTo>
                    <a:pt x="578609" y="146290"/>
                  </a:lnTo>
                  <a:lnTo>
                    <a:pt x="542619" y="165154"/>
                  </a:lnTo>
                  <a:lnTo>
                    <a:pt x="495411" y="180886"/>
                  </a:lnTo>
                  <a:lnTo>
                    <a:pt x="438816" y="192877"/>
                  </a:lnTo>
                  <a:lnTo>
                    <a:pt x="374668" y="200517"/>
                  </a:lnTo>
                  <a:lnTo>
                    <a:pt x="304800" y="203200"/>
                  </a:lnTo>
                  <a:lnTo>
                    <a:pt x="234931" y="200517"/>
                  </a:lnTo>
                  <a:lnTo>
                    <a:pt x="170783" y="192877"/>
                  </a:lnTo>
                  <a:lnTo>
                    <a:pt x="114188" y="180886"/>
                  </a:lnTo>
                  <a:lnTo>
                    <a:pt x="66980" y="165154"/>
                  </a:lnTo>
                  <a:lnTo>
                    <a:pt x="30990" y="146290"/>
                  </a:lnTo>
                  <a:lnTo>
                    <a:pt x="8053" y="124902"/>
                  </a:lnTo>
                  <a:lnTo>
                    <a:pt x="0" y="101600"/>
                  </a:lnTo>
                </a:path>
                <a:path w="609600" h="609600">
                  <a:moveTo>
                    <a:pt x="0" y="101600"/>
                  </a:moveTo>
                  <a:lnTo>
                    <a:pt x="30990" y="56909"/>
                  </a:lnTo>
                  <a:lnTo>
                    <a:pt x="66980" y="38045"/>
                  </a:lnTo>
                  <a:lnTo>
                    <a:pt x="114188" y="22313"/>
                  </a:lnTo>
                  <a:lnTo>
                    <a:pt x="170783" y="10322"/>
                  </a:lnTo>
                  <a:lnTo>
                    <a:pt x="234931" y="2682"/>
                  </a:lnTo>
                  <a:lnTo>
                    <a:pt x="304800" y="0"/>
                  </a:lnTo>
                  <a:lnTo>
                    <a:pt x="374668" y="2682"/>
                  </a:lnTo>
                  <a:lnTo>
                    <a:pt x="438816" y="10322"/>
                  </a:lnTo>
                  <a:lnTo>
                    <a:pt x="495411" y="22313"/>
                  </a:lnTo>
                  <a:lnTo>
                    <a:pt x="542619" y="38045"/>
                  </a:lnTo>
                  <a:lnTo>
                    <a:pt x="578609" y="56909"/>
                  </a:lnTo>
                  <a:lnTo>
                    <a:pt x="609600" y="101600"/>
                  </a:lnTo>
                  <a:lnTo>
                    <a:pt x="609600" y="508000"/>
                  </a:lnTo>
                  <a:lnTo>
                    <a:pt x="578609" y="552690"/>
                  </a:lnTo>
                  <a:lnTo>
                    <a:pt x="542619" y="571554"/>
                  </a:lnTo>
                  <a:lnTo>
                    <a:pt x="495411" y="587286"/>
                  </a:lnTo>
                  <a:lnTo>
                    <a:pt x="438816" y="599277"/>
                  </a:lnTo>
                  <a:lnTo>
                    <a:pt x="374668" y="606917"/>
                  </a:lnTo>
                  <a:lnTo>
                    <a:pt x="304800" y="609600"/>
                  </a:lnTo>
                  <a:lnTo>
                    <a:pt x="234931" y="606917"/>
                  </a:lnTo>
                  <a:lnTo>
                    <a:pt x="170783" y="599277"/>
                  </a:lnTo>
                  <a:lnTo>
                    <a:pt x="114188" y="587286"/>
                  </a:lnTo>
                  <a:lnTo>
                    <a:pt x="66980" y="571554"/>
                  </a:lnTo>
                  <a:lnTo>
                    <a:pt x="30990" y="552690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362200" y="3581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34931" y="2682"/>
                  </a:lnTo>
                  <a:lnTo>
                    <a:pt x="170783" y="10322"/>
                  </a:lnTo>
                  <a:lnTo>
                    <a:pt x="114188" y="22313"/>
                  </a:lnTo>
                  <a:lnTo>
                    <a:pt x="66980" y="38045"/>
                  </a:lnTo>
                  <a:lnTo>
                    <a:pt x="30990" y="56909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30990" y="552690"/>
                  </a:lnTo>
                  <a:lnTo>
                    <a:pt x="66980" y="571554"/>
                  </a:lnTo>
                  <a:lnTo>
                    <a:pt x="114188" y="587286"/>
                  </a:lnTo>
                  <a:lnTo>
                    <a:pt x="170783" y="599277"/>
                  </a:lnTo>
                  <a:lnTo>
                    <a:pt x="234931" y="606917"/>
                  </a:lnTo>
                  <a:lnTo>
                    <a:pt x="304800" y="609600"/>
                  </a:lnTo>
                  <a:lnTo>
                    <a:pt x="374668" y="606917"/>
                  </a:lnTo>
                  <a:lnTo>
                    <a:pt x="438816" y="599277"/>
                  </a:lnTo>
                  <a:lnTo>
                    <a:pt x="495411" y="587286"/>
                  </a:lnTo>
                  <a:lnTo>
                    <a:pt x="542619" y="571554"/>
                  </a:lnTo>
                  <a:lnTo>
                    <a:pt x="578609" y="552690"/>
                  </a:lnTo>
                  <a:lnTo>
                    <a:pt x="609600" y="508000"/>
                  </a:lnTo>
                  <a:lnTo>
                    <a:pt x="609600" y="101600"/>
                  </a:lnTo>
                  <a:lnTo>
                    <a:pt x="578609" y="56909"/>
                  </a:lnTo>
                  <a:lnTo>
                    <a:pt x="542619" y="38045"/>
                  </a:lnTo>
                  <a:lnTo>
                    <a:pt x="495411" y="22313"/>
                  </a:lnTo>
                  <a:lnTo>
                    <a:pt x="438816" y="10322"/>
                  </a:lnTo>
                  <a:lnTo>
                    <a:pt x="374668" y="2682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362200" y="3581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101600"/>
                  </a:moveTo>
                  <a:lnTo>
                    <a:pt x="578609" y="146290"/>
                  </a:lnTo>
                  <a:lnTo>
                    <a:pt x="542619" y="165154"/>
                  </a:lnTo>
                  <a:lnTo>
                    <a:pt x="495411" y="180886"/>
                  </a:lnTo>
                  <a:lnTo>
                    <a:pt x="438816" y="192877"/>
                  </a:lnTo>
                  <a:lnTo>
                    <a:pt x="374668" y="200517"/>
                  </a:lnTo>
                  <a:lnTo>
                    <a:pt x="304800" y="203200"/>
                  </a:lnTo>
                  <a:lnTo>
                    <a:pt x="234931" y="200517"/>
                  </a:lnTo>
                  <a:lnTo>
                    <a:pt x="170783" y="192877"/>
                  </a:lnTo>
                  <a:lnTo>
                    <a:pt x="114188" y="180886"/>
                  </a:lnTo>
                  <a:lnTo>
                    <a:pt x="66980" y="165154"/>
                  </a:lnTo>
                  <a:lnTo>
                    <a:pt x="30990" y="146290"/>
                  </a:lnTo>
                  <a:lnTo>
                    <a:pt x="8053" y="124902"/>
                  </a:lnTo>
                  <a:lnTo>
                    <a:pt x="0" y="101600"/>
                  </a:lnTo>
                </a:path>
                <a:path w="609600" h="609600">
                  <a:moveTo>
                    <a:pt x="0" y="101600"/>
                  </a:moveTo>
                  <a:lnTo>
                    <a:pt x="30990" y="56909"/>
                  </a:lnTo>
                  <a:lnTo>
                    <a:pt x="66980" y="38045"/>
                  </a:lnTo>
                  <a:lnTo>
                    <a:pt x="114188" y="22313"/>
                  </a:lnTo>
                  <a:lnTo>
                    <a:pt x="170783" y="10322"/>
                  </a:lnTo>
                  <a:lnTo>
                    <a:pt x="234931" y="2682"/>
                  </a:lnTo>
                  <a:lnTo>
                    <a:pt x="304800" y="0"/>
                  </a:lnTo>
                  <a:lnTo>
                    <a:pt x="374668" y="2682"/>
                  </a:lnTo>
                  <a:lnTo>
                    <a:pt x="438816" y="10322"/>
                  </a:lnTo>
                  <a:lnTo>
                    <a:pt x="495411" y="22313"/>
                  </a:lnTo>
                  <a:lnTo>
                    <a:pt x="542619" y="38045"/>
                  </a:lnTo>
                  <a:lnTo>
                    <a:pt x="578609" y="56909"/>
                  </a:lnTo>
                  <a:lnTo>
                    <a:pt x="609600" y="101600"/>
                  </a:lnTo>
                  <a:lnTo>
                    <a:pt x="609600" y="508000"/>
                  </a:lnTo>
                  <a:lnTo>
                    <a:pt x="578609" y="552690"/>
                  </a:lnTo>
                  <a:lnTo>
                    <a:pt x="542619" y="571554"/>
                  </a:lnTo>
                  <a:lnTo>
                    <a:pt x="495411" y="587286"/>
                  </a:lnTo>
                  <a:lnTo>
                    <a:pt x="438816" y="599277"/>
                  </a:lnTo>
                  <a:lnTo>
                    <a:pt x="374668" y="606917"/>
                  </a:lnTo>
                  <a:lnTo>
                    <a:pt x="304800" y="609600"/>
                  </a:lnTo>
                  <a:lnTo>
                    <a:pt x="234931" y="606917"/>
                  </a:lnTo>
                  <a:lnTo>
                    <a:pt x="170783" y="599277"/>
                  </a:lnTo>
                  <a:lnTo>
                    <a:pt x="114188" y="587286"/>
                  </a:lnTo>
                  <a:lnTo>
                    <a:pt x="66980" y="571554"/>
                  </a:lnTo>
                  <a:lnTo>
                    <a:pt x="30990" y="552690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124200" y="3581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34931" y="2682"/>
                  </a:lnTo>
                  <a:lnTo>
                    <a:pt x="170783" y="10322"/>
                  </a:lnTo>
                  <a:lnTo>
                    <a:pt x="114188" y="22313"/>
                  </a:lnTo>
                  <a:lnTo>
                    <a:pt x="66980" y="38045"/>
                  </a:lnTo>
                  <a:lnTo>
                    <a:pt x="30990" y="56909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30990" y="552690"/>
                  </a:lnTo>
                  <a:lnTo>
                    <a:pt x="66980" y="571554"/>
                  </a:lnTo>
                  <a:lnTo>
                    <a:pt x="114188" y="587286"/>
                  </a:lnTo>
                  <a:lnTo>
                    <a:pt x="170783" y="599277"/>
                  </a:lnTo>
                  <a:lnTo>
                    <a:pt x="234931" y="606917"/>
                  </a:lnTo>
                  <a:lnTo>
                    <a:pt x="304800" y="609600"/>
                  </a:lnTo>
                  <a:lnTo>
                    <a:pt x="374668" y="606917"/>
                  </a:lnTo>
                  <a:lnTo>
                    <a:pt x="438816" y="599277"/>
                  </a:lnTo>
                  <a:lnTo>
                    <a:pt x="495411" y="587286"/>
                  </a:lnTo>
                  <a:lnTo>
                    <a:pt x="542619" y="571554"/>
                  </a:lnTo>
                  <a:lnTo>
                    <a:pt x="578609" y="552690"/>
                  </a:lnTo>
                  <a:lnTo>
                    <a:pt x="609600" y="508000"/>
                  </a:lnTo>
                  <a:lnTo>
                    <a:pt x="609600" y="101600"/>
                  </a:lnTo>
                  <a:lnTo>
                    <a:pt x="578609" y="56909"/>
                  </a:lnTo>
                  <a:lnTo>
                    <a:pt x="542619" y="38045"/>
                  </a:lnTo>
                  <a:lnTo>
                    <a:pt x="495411" y="22313"/>
                  </a:lnTo>
                  <a:lnTo>
                    <a:pt x="438816" y="10322"/>
                  </a:lnTo>
                  <a:lnTo>
                    <a:pt x="374668" y="2682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124200" y="3581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101600"/>
                  </a:moveTo>
                  <a:lnTo>
                    <a:pt x="578609" y="146290"/>
                  </a:lnTo>
                  <a:lnTo>
                    <a:pt x="542619" y="165154"/>
                  </a:lnTo>
                  <a:lnTo>
                    <a:pt x="495411" y="180886"/>
                  </a:lnTo>
                  <a:lnTo>
                    <a:pt x="438816" y="192877"/>
                  </a:lnTo>
                  <a:lnTo>
                    <a:pt x="374668" y="200517"/>
                  </a:lnTo>
                  <a:lnTo>
                    <a:pt x="304800" y="203200"/>
                  </a:lnTo>
                  <a:lnTo>
                    <a:pt x="234931" y="200517"/>
                  </a:lnTo>
                  <a:lnTo>
                    <a:pt x="170783" y="192877"/>
                  </a:lnTo>
                  <a:lnTo>
                    <a:pt x="114188" y="180886"/>
                  </a:lnTo>
                  <a:lnTo>
                    <a:pt x="66980" y="165154"/>
                  </a:lnTo>
                  <a:lnTo>
                    <a:pt x="30990" y="146290"/>
                  </a:lnTo>
                  <a:lnTo>
                    <a:pt x="8053" y="124902"/>
                  </a:lnTo>
                  <a:lnTo>
                    <a:pt x="0" y="101600"/>
                  </a:lnTo>
                </a:path>
                <a:path w="609600" h="609600">
                  <a:moveTo>
                    <a:pt x="0" y="101600"/>
                  </a:moveTo>
                  <a:lnTo>
                    <a:pt x="30990" y="56909"/>
                  </a:lnTo>
                  <a:lnTo>
                    <a:pt x="66980" y="38045"/>
                  </a:lnTo>
                  <a:lnTo>
                    <a:pt x="114188" y="22313"/>
                  </a:lnTo>
                  <a:lnTo>
                    <a:pt x="170783" y="10322"/>
                  </a:lnTo>
                  <a:lnTo>
                    <a:pt x="234931" y="2682"/>
                  </a:lnTo>
                  <a:lnTo>
                    <a:pt x="304800" y="0"/>
                  </a:lnTo>
                  <a:lnTo>
                    <a:pt x="374668" y="2682"/>
                  </a:lnTo>
                  <a:lnTo>
                    <a:pt x="438816" y="10322"/>
                  </a:lnTo>
                  <a:lnTo>
                    <a:pt x="495411" y="22313"/>
                  </a:lnTo>
                  <a:lnTo>
                    <a:pt x="542619" y="38045"/>
                  </a:lnTo>
                  <a:lnTo>
                    <a:pt x="578609" y="56909"/>
                  </a:lnTo>
                  <a:lnTo>
                    <a:pt x="609600" y="101600"/>
                  </a:lnTo>
                  <a:lnTo>
                    <a:pt x="609600" y="508000"/>
                  </a:lnTo>
                  <a:lnTo>
                    <a:pt x="578609" y="552690"/>
                  </a:lnTo>
                  <a:lnTo>
                    <a:pt x="542619" y="571554"/>
                  </a:lnTo>
                  <a:lnTo>
                    <a:pt x="495411" y="587286"/>
                  </a:lnTo>
                  <a:lnTo>
                    <a:pt x="438816" y="599277"/>
                  </a:lnTo>
                  <a:lnTo>
                    <a:pt x="374668" y="606917"/>
                  </a:lnTo>
                  <a:lnTo>
                    <a:pt x="304800" y="609600"/>
                  </a:lnTo>
                  <a:lnTo>
                    <a:pt x="234931" y="606917"/>
                  </a:lnTo>
                  <a:lnTo>
                    <a:pt x="170783" y="599277"/>
                  </a:lnTo>
                  <a:lnTo>
                    <a:pt x="114188" y="587286"/>
                  </a:lnTo>
                  <a:lnTo>
                    <a:pt x="66980" y="571554"/>
                  </a:lnTo>
                  <a:lnTo>
                    <a:pt x="30990" y="552690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886200" y="3581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34931" y="2682"/>
                  </a:lnTo>
                  <a:lnTo>
                    <a:pt x="170783" y="10322"/>
                  </a:lnTo>
                  <a:lnTo>
                    <a:pt x="114188" y="22313"/>
                  </a:lnTo>
                  <a:lnTo>
                    <a:pt x="66980" y="38045"/>
                  </a:lnTo>
                  <a:lnTo>
                    <a:pt x="30990" y="56909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30990" y="552690"/>
                  </a:lnTo>
                  <a:lnTo>
                    <a:pt x="66980" y="571554"/>
                  </a:lnTo>
                  <a:lnTo>
                    <a:pt x="114188" y="587286"/>
                  </a:lnTo>
                  <a:lnTo>
                    <a:pt x="170783" y="599277"/>
                  </a:lnTo>
                  <a:lnTo>
                    <a:pt x="234931" y="606917"/>
                  </a:lnTo>
                  <a:lnTo>
                    <a:pt x="304800" y="609600"/>
                  </a:lnTo>
                  <a:lnTo>
                    <a:pt x="374668" y="606917"/>
                  </a:lnTo>
                  <a:lnTo>
                    <a:pt x="438816" y="599277"/>
                  </a:lnTo>
                  <a:lnTo>
                    <a:pt x="495411" y="587286"/>
                  </a:lnTo>
                  <a:lnTo>
                    <a:pt x="542619" y="571554"/>
                  </a:lnTo>
                  <a:lnTo>
                    <a:pt x="578609" y="552690"/>
                  </a:lnTo>
                  <a:lnTo>
                    <a:pt x="609600" y="508000"/>
                  </a:lnTo>
                  <a:lnTo>
                    <a:pt x="609600" y="101600"/>
                  </a:lnTo>
                  <a:lnTo>
                    <a:pt x="578609" y="56909"/>
                  </a:lnTo>
                  <a:lnTo>
                    <a:pt x="542619" y="38045"/>
                  </a:lnTo>
                  <a:lnTo>
                    <a:pt x="495411" y="22313"/>
                  </a:lnTo>
                  <a:lnTo>
                    <a:pt x="438816" y="10322"/>
                  </a:lnTo>
                  <a:lnTo>
                    <a:pt x="374668" y="2682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66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886200" y="3581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101600"/>
                  </a:moveTo>
                  <a:lnTo>
                    <a:pt x="578609" y="146290"/>
                  </a:lnTo>
                  <a:lnTo>
                    <a:pt x="542619" y="165154"/>
                  </a:lnTo>
                  <a:lnTo>
                    <a:pt x="495411" y="180886"/>
                  </a:lnTo>
                  <a:lnTo>
                    <a:pt x="438816" y="192877"/>
                  </a:lnTo>
                  <a:lnTo>
                    <a:pt x="374668" y="200517"/>
                  </a:lnTo>
                  <a:lnTo>
                    <a:pt x="304800" y="203200"/>
                  </a:lnTo>
                  <a:lnTo>
                    <a:pt x="234931" y="200517"/>
                  </a:lnTo>
                  <a:lnTo>
                    <a:pt x="170783" y="192877"/>
                  </a:lnTo>
                  <a:lnTo>
                    <a:pt x="114188" y="180886"/>
                  </a:lnTo>
                  <a:lnTo>
                    <a:pt x="66980" y="165154"/>
                  </a:lnTo>
                  <a:lnTo>
                    <a:pt x="30990" y="146290"/>
                  </a:lnTo>
                  <a:lnTo>
                    <a:pt x="8053" y="124902"/>
                  </a:lnTo>
                  <a:lnTo>
                    <a:pt x="0" y="101600"/>
                  </a:lnTo>
                </a:path>
                <a:path w="609600" h="609600">
                  <a:moveTo>
                    <a:pt x="0" y="101600"/>
                  </a:moveTo>
                  <a:lnTo>
                    <a:pt x="30990" y="56909"/>
                  </a:lnTo>
                  <a:lnTo>
                    <a:pt x="66980" y="38045"/>
                  </a:lnTo>
                  <a:lnTo>
                    <a:pt x="114188" y="22313"/>
                  </a:lnTo>
                  <a:lnTo>
                    <a:pt x="170783" y="10322"/>
                  </a:lnTo>
                  <a:lnTo>
                    <a:pt x="234931" y="2682"/>
                  </a:lnTo>
                  <a:lnTo>
                    <a:pt x="304800" y="0"/>
                  </a:lnTo>
                  <a:lnTo>
                    <a:pt x="374668" y="2682"/>
                  </a:lnTo>
                  <a:lnTo>
                    <a:pt x="438816" y="10322"/>
                  </a:lnTo>
                  <a:lnTo>
                    <a:pt x="495411" y="22313"/>
                  </a:lnTo>
                  <a:lnTo>
                    <a:pt x="542619" y="38045"/>
                  </a:lnTo>
                  <a:lnTo>
                    <a:pt x="578609" y="56909"/>
                  </a:lnTo>
                  <a:lnTo>
                    <a:pt x="609600" y="101600"/>
                  </a:lnTo>
                  <a:lnTo>
                    <a:pt x="609600" y="508000"/>
                  </a:lnTo>
                  <a:lnTo>
                    <a:pt x="578609" y="552690"/>
                  </a:lnTo>
                  <a:lnTo>
                    <a:pt x="542619" y="571554"/>
                  </a:lnTo>
                  <a:lnTo>
                    <a:pt x="495411" y="587286"/>
                  </a:lnTo>
                  <a:lnTo>
                    <a:pt x="438816" y="599277"/>
                  </a:lnTo>
                  <a:lnTo>
                    <a:pt x="374668" y="606917"/>
                  </a:lnTo>
                  <a:lnTo>
                    <a:pt x="304800" y="609600"/>
                  </a:lnTo>
                  <a:lnTo>
                    <a:pt x="234931" y="606917"/>
                  </a:lnTo>
                  <a:lnTo>
                    <a:pt x="170783" y="599277"/>
                  </a:lnTo>
                  <a:lnTo>
                    <a:pt x="114188" y="587286"/>
                  </a:lnTo>
                  <a:lnTo>
                    <a:pt x="66980" y="571554"/>
                  </a:lnTo>
                  <a:lnTo>
                    <a:pt x="30990" y="552690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648200" y="3581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34931" y="2682"/>
                  </a:lnTo>
                  <a:lnTo>
                    <a:pt x="170783" y="10322"/>
                  </a:lnTo>
                  <a:lnTo>
                    <a:pt x="114188" y="22313"/>
                  </a:lnTo>
                  <a:lnTo>
                    <a:pt x="66980" y="38045"/>
                  </a:lnTo>
                  <a:lnTo>
                    <a:pt x="30990" y="56909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30990" y="552690"/>
                  </a:lnTo>
                  <a:lnTo>
                    <a:pt x="66980" y="571554"/>
                  </a:lnTo>
                  <a:lnTo>
                    <a:pt x="114188" y="587286"/>
                  </a:lnTo>
                  <a:lnTo>
                    <a:pt x="170783" y="599277"/>
                  </a:lnTo>
                  <a:lnTo>
                    <a:pt x="234931" y="606917"/>
                  </a:lnTo>
                  <a:lnTo>
                    <a:pt x="304800" y="609600"/>
                  </a:lnTo>
                  <a:lnTo>
                    <a:pt x="374668" y="606917"/>
                  </a:lnTo>
                  <a:lnTo>
                    <a:pt x="438816" y="599277"/>
                  </a:lnTo>
                  <a:lnTo>
                    <a:pt x="495411" y="587286"/>
                  </a:lnTo>
                  <a:lnTo>
                    <a:pt x="542619" y="571554"/>
                  </a:lnTo>
                  <a:lnTo>
                    <a:pt x="578609" y="552690"/>
                  </a:lnTo>
                  <a:lnTo>
                    <a:pt x="609600" y="508000"/>
                  </a:lnTo>
                  <a:lnTo>
                    <a:pt x="609600" y="101600"/>
                  </a:lnTo>
                  <a:lnTo>
                    <a:pt x="578609" y="56909"/>
                  </a:lnTo>
                  <a:lnTo>
                    <a:pt x="542619" y="38045"/>
                  </a:lnTo>
                  <a:lnTo>
                    <a:pt x="495411" y="22313"/>
                  </a:lnTo>
                  <a:lnTo>
                    <a:pt x="438816" y="10322"/>
                  </a:lnTo>
                  <a:lnTo>
                    <a:pt x="374668" y="2682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648200" y="3581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101600"/>
                  </a:moveTo>
                  <a:lnTo>
                    <a:pt x="578609" y="146290"/>
                  </a:lnTo>
                  <a:lnTo>
                    <a:pt x="542619" y="165154"/>
                  </a:lnTo>
                  <a:lnTo>
                    <a:pt x="495411" y="180886"/>
                  </a:lnTo>
                  <a:lnTo>
                    <a:pt x="438816" y="192877"/>
                  </a:lnTo>
                  <a:lnTo>
                    <a:pt x="374668" y="200517"/>
                  </a:lnTo>
                  <a:lnTo>
                    <a:pt x="304800" y="203200"/>
                  </a:lnTo>
                  <a:lnTo>
                    <a:pt x="234931" y="200517"/>
                  </a:lnTo>
                  <a:lnTo>
                    <a:pt x="170783" y="192877"/>
                  </a:lnTo>
                  <a:lnTo>
                    <a:pt x="114188" y="180886"/>
                  </a:lnTo>
                  <a:lnTo>
                    <a:pt x="66980" y="165154"/>
                  </a:lnTo>
                  <a:lnTo>
                    <a:pt x="30990" y="146290"/>
                  </a:lnTo>
                  <a:lnTo>
                    <a:pt x="8053" y="124902"/>
                  </a:lnTo>
                  <a:lnTo>
                    <a:pt x="0" y="101600"/>
                  </a:lnTo>
                </a:path>
                <a:path w="609600" h="609600">
                  <a:moveTo>
                    <a:pt x="0" y="101600"/>
                  </a:moveTo>
                  <a:lnTo>
                    <a:pt x="30990" y="56909"/>
                  </a:lnTo>
                  <a:lnTo>
                    <a:pt x="66980" y="38045"/>
                  </a:lnTo>
                  <a:lnTo>
                    <a:pt x="114188" y="22313"/>
                  </a:lnTo>
                  <a:lnTo>
                    <a:pt x="170783" y="10322"/>
                  </a:lnTo>
                  <a:lnTo>
                    <a:pt x="234931" y="2682"/>
                  </a:lnTo>
                  <a:lnTo>
                    <a:pt x="304800" y="0"/>
                  </a:lnTo>
                  <a:lnTo>
                    <a:pt x="374668" y="2682"/>
                  </a:lnTo>
                  <a:lnTo>
                    <a:pt x="438816" y="10322"/>
                  </a:lnTo>
                  <a:lnTo>
                    <a:pt x="495411" y="22313"/>
                  </a:lnTo>
                  <a:lnTo>
                    <a:pt x="542619" y="38045"/>
                  </a:lnTo>
                  <a:lnTo>
                    <a:pt x="578609" y="56909"/>
                  </a:lnTo>
                  <a:lnTo>
                    <a:pt x="609600" y="101600"/>
                  </a:lnTo>
                  <a:lnTo>
                    <a:pt x="609600" y="508000"/>
                  </a:lnTo>
                  <a:lnTo>
                    <a:pt x="578609" y="552690"/>
                  </a:lnTo>
                  <a:lnTo>
                    <a:pt x="542619" y="571554"/>
                  </a:lnTo>
                  <a:lnTo>
                    <a:pt x="495411" y="587286"/>
                  </a:lnTo>
                  <a:lnTo>
                    <a:pt x="438816" y="599277"/>
                  </a:lnTo>
                  <a:lnTo>
                    <a:pt x="374668" y="606917"/>
                  </a:lnTo>
                  <a:lnTo>
                    <a:pt x="304800" y="609600"/>
                  </a:lnTo>
                  <a:lnTo>
                    <a:pt x="234931" y="606917"/>
                  </a:lnTo>
                  <a:lnTo>
                    <a:pt x="170783" y="599277"/>
                  </a:lnTo>
                  <a:lnTo>
                    <a:pt x="114188" y="587286"/>
                  </a:lnTo>
                  <a:lnTo>
                    <a:pt x="66980" y="571554"/>
                  </a:lnTo>
                  <a:lnTo>
                    <a:pt x="30990" y="552690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410200" y="3581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34931" y="2682"/>
                  </a:lnTo>
                  <a:lnTo>
                    <a:pt x="170783" y="10322"/>
                  </a:lnTo>
                  <a:lnTo>
                    <a:pt x="114188" y="22313"/>
                  </a:lnTo>
                  <a:lnTo>
                    <a:pt x="66980" y="38045"/>
                  </a:lnTo>
                  <a:lnTo>
                    <a:pt x="30990" y="56909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30990" y="552690"/>
                  </a:lnTo>
                  <a:lnTo>
                    <a:pt x="66980" y="571554"/>
                  </a:lnTo>
                  <a:lnTo>
                    <a:pt x="114188" y="587286"/>
                  </a:lnTo>
                  <a:lnTo>
                    <a:pt x="170783" y="599277"/>
                  </a:lnTo>
                  <a:lnTo>
                    <a:pt x="234931" y="606917"/>
                  </a:lnTo>
                  <a:lnTo>
                    <a:pt x="304800" y="609600"/>
                  </a:lnTo>
                  <a:lnTo>
                    <a:pt x="374668" y="606917"/>
                  </a:lnTo>
                  <a:lnTo>
                    <a:pt x="438816" y="599277"/>
                  </a:lnTo>
                  <a:lnTo>
                    <a:pt x="495411" y="587286"/>
                  </a:lnTo>
                  <a:lnTo>
                    <a:pt x="542619" y="571554"/>
                  </a:lnTo>
                  <a:lnTo>
                    <a:pt x="578609" y="552690"/>
                  </a:lnTo>
                  <a:lnTo>
                    <a:pt x="609600" y="508000"/>
                  </a:lnTo>
                  <a:lnTo>
                    <a:pt x="609600" y="101600"/>
                  </a:lnTo>
                  <a:lnTo>
                    <a:pt x="578609" y="56909"/>
                  </a:lnTo>
                  <a:lnTo>
                    <a:pt x="542619" y="38045"/>
                  </a:lnTo>
                  <a:lnTo>
                    <a:pt x="495411" y="22313"/>
                  </a:lnTo>
                  <a:lnTo>
                    <a:pt x="438816" y="10322"/>
                  </a:lnTo>
                  <a:lnTo>
                    <a:pt x="374668" y="2682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410200" y="3581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101600"/>
                  </a:moveTo>
                  <a:lnTo>
                    <a:pt x="578609" y="146290"/>
                  </a:lnTo>
                  <a:lnTo>
                    <a:pt x="542619" y="165154"/>
                  </a:lnTo>
                  <a:lnTo>
                    <a:pt x="495411" y="180886"/>
                  </a:lnTo>
                  <a:lnTo>
                    <a:pt x="438816" y="192877"/>
                  </a:lnTo>
                  <a:lnTo>
                    <a:pt x="374668" y="200517"/>
                  </a:lnTo>
                  <a:lnTo>
                    <a:pt x="304800" y="203200"/>
                  </a:lnTo>
                  <a:lnTo>
                    <a:pt x="234931" y="200517"/>
                  </a:lnTo>
                  <a:lnTo>
                    <a:pt x="170783" y="192877"/>
                  </a:lnTo>
                  <a:lnTo>
                    <a:pt x="114188" y="180886"/>
                  </a:lnTo>
                  <a:lnTo>
                    <a:pt x="66980" y="165154"/>
                  </a:lnTo>
                  <a:lnTo>
                    <a:pt x="30990" y="146290"/>
                  </a:lnTo>
                  <a:lnTo>
                    <a:pt x="8053" y="124902"/>
                  </a:lnTo>
                  <a:lnTo>
                    <a:pt x="0" y="101600"/>
                  </a:lnTo>
                </a:path>
                <a:path w="609600" h="609600">
                  <a:moveTo>
                    <a:pt x="0" y="101600"/>
                  </a:moveTo>
                  <a:lnTo>
                    <a:pt x="30990" y="56909"/>
                  </a:lnTo>
                  <a:lnTo>
                    <a:pt x="66980" y="38045"/>
                  </a:lnTo>
                  <a:lnTo>
                    <a:pt x="114188" y="22313"/>
                  </a:lnTo>
                  <a:lnTo>
                    <a:pt x="170783" y="10322"/>
                  </a:lnTo>
                  <a:lnTo>
                    <a:pt x="234931" y="2682"/>
                  </a:lnTo>
                  <a:lnTo>
                    <a:pt x="304800" y="0"/>
                  </a:lnTo>
                  <a:lnTo>
                    <a:pt x="374668" y="2682"/>
                  </a:lnTo>
                  <a:lnTo>
                    <a:pt x="438816" y="10322"/>
                  </a:lnTo>
                  <a:lnTo>
                    <a:pt x="495411" y="22313"/>
                  </a:lnTo>
                  <a:lnTo>
                    <a:pt x="542619" y="38045"/>
                  </a:lnTo>
                  <a:lnTo>
                    <a:pt x="578609" y="56909"/>
                  </a:lnTo>
                  <a:lnTo>
                    <a:pt x="609600" y="101600"/>
                  </a:lnTo>
                  <a:lnTo>
                    <a:pt x="609600" y="508000"/>
                  </a:lnTo>
                  <a:lnTo>
                    <a:pt x="578609" y="552690"/>
                  </a:lnTo>
                  <a:lnTo>
                    <a:pt x="542619" y="571554"/>
                  </a:lnTo>
                  <a:lnTo>
                    <a:pt x="495411" y="587286"/>
                  </a:lnTo>
                  <a:lnTo>
                    <a:pt x="438816" y="599277"/>
                  </a:lnTo>
                  <a:lnTo>
                    <a:pt x="374668" y="606917"/>
                  </a:lnTo>
                  <a:lnTo>
                    <a:pt x="304800" y="609600"/>
                  </a:lnTo>
                  <a:lnTo>
                    <a:pt x="234931" y="606917"/>
                  </a:lnTo>
                  <a:lnTo>
                    <a:pt x="170783" y="599277"/>
                  </a:lnTo>
                  <a:lnTo>
                    <a:pt x="114188" y="587286"/>
                  </a:lnTo>
                  <a:lnTo>
                    <a:pt x="66980" y="571554"/>
                  </a:lnTo>
                  <a:lnTo>
                    <a:pt x="30990" y="552690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172200" y="3581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34931" y="2682"/>
                  </a:lnTo>
                  <a:lnTo>
                    <a:pt x="170783" y="10322"/>
                  </a:lnTo>
                  <a:lnTo>
                    <a:pt x="114188" y="22313"/>
                  </a:lnTo>
                  <a:lnTo>
                    <a:pt x="66980" y="38045"/>
                  </a:lnTo>
                  <a:lnTo>
                    <a:pt x="30990" y="56909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30990" y="552690"/>
                  </a:lnTo>
                  <a:lnTo>
                    <a:pt x="66980" y="571554"/>
                  </a:lnTo>
                  <a:lnTo>
                    <a:pt x="114188" y="587286"/>
                  </a:lnTo>
                  <a:lnTo>
                    <a:pt x="170783" y="599277"/>
                  </a:lnTo>
                  <a:lnTo>
                    <a:pt x="234931" y="606917"/>
                  </a:lnTo>
                  <a:lnTo>
                    <a:pt x="304800" y="609600"/>
                  </a:lnTo>
                  <a:lnTo>
                    <a:pt x="374668" y="606917"/>
                  </a:lnTo>
                  <a:lnTo>
                    <a:pt x="438816" y="599277"/>
                  </a:lnTo>
                  <a:lnTo>
                    <a:pt x="495411" y="587286"/>
                  </a:lnTo>
                  <a:lnTo>
                    <a:pt x="542619" y="571554"/>
                  </a:lnTo>
                  <a:lnTo>
                    <a:pt x="578609" y="552690"/>
                  </a:lnTo>
                  <a:lnTo>
                    <a:pt x="609600" y="508000"/>
                  </a:lnTo>
                  <a:lnTo>
                    <a:pt x="609600" y="101600"/>
                  </a:lnTo>
                  <a:lnTo>
                    <a:pt x="578609" y="56909"/>
                  </a:lnTo>
                  <a:lnTo>
                    <a:pt x="542619" y="38045"/>
                  </a:lnTo>
                  <a:lnTo>
                    <a:pt x="495411" y="22313"/>
                  </a:lnTo>
                  <a:lnTo>
                    <a:pt x="438816" y="10322"/>
                  </a:lnTo>
                  <a:lnTo>
                    <a:pt x="374668" y="2682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172200" y="3581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101600"/>
                  </a:moveTo>
                  <a:lnTo>
                    <a:pt x="578609" y="146290"/>
                  </a:lnTo>
                  <a:lnTo>
                    <a:pt x="542619" y="165154"/>
                  </a:lnTo>
                  <a:lnTo>
                    <a:pt x="495411" y="180886"/>
                  </a:lnTo>
                  <a:lnTo>
                    <a:pt x="438816" y="192877"/>
                  </a:lnTo>
                  <a:lnTo>
                    <a:pt x="374668" y="200517"/>
                  </a:lnTo>
                  <a:lnTo>
                    <a:pt x="304800" y="203200"/>
                  </a:lnTo>
                  <a:lnTo>
                    <a:pt x="234931" y="200517"/>
                  </a:lnTo>
                  <a:lnTo>
                    <a:pt x="170783" y="192877"/>
                  </a:lnTo>
                  <a:lnTo>
                    <a:pt x="114188" y="180886"/>
                  </a:lnTo>
                  <a:lnTo>
                    <a:pt x="66980" y="165154"/>
                  </a:lnTo>
                  <a:lnTo>
                    <a:pt x="30990" y="146290"/>
                  </a:lnTo>
                  <a:lnTo>
                    <a:pt x="8053" y="124902"/>
                  </a:lnTo>
                  <a:lnTo>
                    <a:pt x="0" y="101600"/>
                  </a:lnTo>
                </a:path>
                <a:path w="609600" h="609600">
                  <a:moveTo>
                    <a:pt x="0" y="101600"/>
                  </a:moveTo>
                  <a:lnTo>
                    <a:pt x="30990" y="56909"/>
                  </a:lnTo>
                  <a:lnTo>
                    <a:pt x="66980" y="38045"/>
                  </a:lnTo>
                  <a:lnTo>
                    <a:pt x="114188" y="22313"/>
                  </a:lnTo>
                  <a:lnTo>
                    <a:pt x="170783" y="10322"/>
                  </a:lnTo>
                  <a:lnTo>
                    <a:pt x="234931" y="2682"/>
                  </a:lnTo>
                  <a:lnTo>
                    <a:pt x="304800" y="0"/>
                  </a:lnTo>
                  <a:lnTo>
                    <a:pt x="374668" y="2682"/>
                  </a:lnTo>
                  <a:lnTo>
                    <a:pt x="438816" y="10322"/>
                  </a:lnTo>
                  <a:lnTo>
                    <a:pt x="495411" y="22313"/>
                  </a:lnTo>
                  <a:lnTo>
                    <a:pt x="542619" y="38045"/>
                  </a:lnTo>
                  <a:lnTo>
                    <a:pt x="578609" y="56909"/>
                  </a:lnTo>
                  <a:lnTo>
                    <a:pt x="609600" y="101600"/>
                  </a:lnTo>
                  <a:lnTo>
                    <a:pt x="609600" y="508000"/>
                  </a:lnTo>
                  <a:lnTo>
                    <a:pt x="578609" y="552690"/>
                  </a:lnTo>
                  <a:lnTo>
                    <a:pt x="542619" y="571554"/>
                  </a:lnTo>
                  <a:lnTo>
                    <a:pt x="495411" y="587286"/>
                  </a:lnTo>
                  <a:lnTo>
                    <a:pt x="438816" y="599277"/>
                  </a:lnTo>
                  <a:lnTo>
                    <a:pt x="374668" y="606917"/>
                  </a:lnTo>
                  <a:lnTo>
                    <a:pt x="304800" y="609600"/>
                  </a:lnTo>
                  <a:lnTo>
                    <a:pt x="234931" y="606917"/>
                  </a:lnTo>
                  <a:lnTo>
                    <a:pt x="170783" y="599277"/>
                  </a:lnTo>
                  <a:lnTo>
                    <a:pt x="114188" y="587286"/>
                  </a:lnTo>
                  <a:lnTo>
                    <a:pt x="66980" y="571554"/>
                  </a:lnTo>
                  <a:lnTo>
                    <a:pt x="30990" y="552690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934200" y="3581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34931" y="2682"/>
                  </a:lnTo>
                  <a:lnTo>
                    <a:pt x="170783" y="10322"/>
                  </a:lnTo>
                  <a:lnTo>
                    <a:pt x="114188" y="22313"/>
                  </a:lnTo>
                  <a:lnTo>
                    <a:pt x="66980" y="38045"/>
                  </a:lnTo>
                  <a:lnTo>
                    <a:pt x="30990" y="56909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30990" y="552690"/>
                  </a:lnTo>
                  <a:lnTo>
                    <a:pt x="66980" y="571554"/>
                  </a:lnTo>
                  <a:lnTo>
                    <a:pt x="114188" y="587286"/>
                  </a:lnTo>
                  <a:lnTo>
                    <a:pt x="170783" y="599277"/>
                  </a:lnTo>
                  <a:lnTo>
                    <a:pt x="234931" y="606917"/>
                  </a:lnTo>
                  <a:lnTo>
                    <a:pt x="304800" y="609600"/>
                  </a:lnTo>
                  <a:lnTo>
                    <a:pt x="374668" y="606917"/>
                  </a:lnTo>
                  <a:lnTo>
                    <a:pt x="438816" y="599277"/>
                  </a:lnTo>
                  <a:lnTo>
                    <a:pt x="495411" y="587286"/>
                  </a:lnTo>
                  <a:lnTo>
                    <a:pt x="542619" y="571554"/>
                  </a:lnTo>
                  <a:lnTo>
                    <a:pt x="578609" y="552690"/>
                  </a:lnTo>
                  <a:lnTo>
                    <a:pt x="609600" y="508000"/>
                  </a:lnTo>
                  <a:lnTo>
                    <a:pt x="609600" y="101600"/>
                  </a:lnTo>
                  <a:lnTo>
                    <a:pt x="578609" y="56909"/>
                  </a:lnTo>
                  <a:lnTo>
                    <a:pt x="542619" y="38045"/>
                  </a:lnTo>
                  <a:lnTo>
                    <a:pt x="495411" y="22313"/>
                  </a:lnTo>
                  <a:lnTo>
                    <a:pt x="438816" y="10322"/>
                  </a:lnTo>
                  <a:lnTo>
                    <a:pt x="374668" y="2682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934200" y="3581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101600"/>
                  </a:moveTo>
                  <a:lnTo>
                    <a:pt x="578609" y="146290"/>
                  </a:lnTo>
                  <a:lnTo>
                    <a:pt x="542619" y="165154"/>
                  </a:lnTo>
                  <a:lnTo>
                    <a:pt x="495411" y="180886"/>
                  </a:lnTo>
                  <a:lnTo>
                    <a:pt x="438816" y="192877"/>
                  </a:lnTo>
                  <a:lnTo>
                    <a:pt x="374668" y="200517"/>
                  </a:lnTo>
                  <a:lnTo>
                    <a:pt x="304800" y="203200"/>
                  </a:lnTo>
                  <a:lnTo>
                    <a:pt x="234931" y="200517"/>
                  </a:lnTo>
                  <a:lnTo>
                    <a:pt x="170783" y="192877"/>
                  </a:lnTo>
                  <a:lnTo>
                    <a:pt x="114188" y="180886"/>
                  </a:lnTo>
                  <a:lnTo>
                    <a:pt x="66980" y="165154"/>
                  </a:lnTo>
                  <a:lnTo>
                    <a:pt x="30990" y="146290"/>
                  </a:lnTo>
                  <a:lnTo>
                    <a:pt x="8053" y="124902"/>
                  </a:lnTo>
                  <a:lnTo>
                    <a:pt x="0" y="101600"/>
                  </a:lnTo>
                </a:path>
                <a:path w="609600" h="609600">
                  <a:moveTo>
                    <a:pt x="0" y="101600"/>
                  </a:moveTo>
                  <a:lnTo>
                    <a:pt x="30990" y="56909"/>
                  </a:lnTo>
                  <a:lnTo>
                    <a:pt x="66980" y="38045"/>
                  </a:lnTo>
                  <a:lnTo>
                    <a:pt x="114188" y="22313"/>
                  </a:lnTo>
                  <a:lnTo>
                    <a:pt x="170783" y="10322"/>
                  </a:lnTo>
                  <a:lnTo>
                    <a:pt x="234931" y="2682"/>
                  </a:lnTo>
                  <a:lnTo>
                    <a:pt x="304800" y="0"/>
                  </a:lnTo>
                  <a:lnTo>
                    <a:pt x="374668" y="2682"/>
                  </a:lnTo>
                  <a:lnTo>
                    <a:pt x="438816" y="10322"/>
                  </a:lnTo>
                  <a:lnTo>
                    <a:pt x="495411" y="22313"/>
                  </a:lnTo>
                  <a:lnTo>
                    <a:pt x="542619" y="38045"/>
                  </a:lnTo>
                  <a:lnTo>
                    <a:pt x="578609" y="56909"/>
                  </a:lnTo>
                  <a:lnTo>
                    <a:pt x="609600" y="101600"/>
                  </a:lnTo>
                  <a:lnTo>
                    <a:pt x="609600" y="508000"/>
                  </a:lnTo>
                  <a:lnTo>
                    <a:pt x="578609" y="552690"/>
                  </a:lnTo>
                  <a:lnTo>
                    <a:pt x="542619" y="571554"/>
                  </a:lnTo>
                  <a:lnTo>
                    <a:pt x="495411" y="587286"/>
                  </a:lnTo>
                  <a:lnTo>
                    <a:pt x="438816" y="599277"/>
                  </a:lnTo>
                  <a:lnTo>
                    <a:pt x="374668" y="606917"/>
                  </a:lnTo>
                  <a:lnTo>
                    <a:pt x="304800" y="609600"/>
                  </a:lnTo>
                  <a:lnTo>
                    <a:pt x="234931" y="606917"/>
                  </a:lnTo>
                  <a:lnTo>
                    <a:pt x="170783" y="599277"/>
                  </a:lnTo>
                  <a:lnTo>
                    <a:pt x="114188" y="587286"/>
                  </a:lnTo>
                  <a:lnTo>
                    <a:pt x="66980" y="571554"/>
                  </a:lnTo>
                  <a:lnTo>
                    <a:pt x="30990" y="552690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696200" y="3581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34931" y="2682"/>
                  </a:lnTo>
                  <a:lnTo>
                    <a:pt x="170783" y="10322"/>
                  </a:lnTo>
                  <a:lnTo>
                    <a:pt x="114188" y="22313"/>
                  </a:lnTo>
                  <a:lnTo>
                    <a:pt x="66980" y="38045"/>
                  </a:lnTo>
                  <a:lnTo>
                    <a:pt x="30990" y="56909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30990" y="552690"/>
                  </a:lnTo>
                  <a:lnTo>
                    <a:pt x="66980" y="571554"/>
                  </a:lnTo>
                  <a:lnTo>
                    <a:pt x="114188" y="587286"/>
                  </a:lnTo>
                  <a:lnTo>
                    <a:pt x="170783" y="599277"/>
                  </a:lnTo>
                  <a:lnTo>
                    <a:pt x="234931" y="606917"/>
                  </a:lnTo>
                  <a:lnTo>
                    <a:pt x="304800" y="609600"/>
                  </a:lnTo>
                  <a:lnTo>
                    <a:pt x="374668" y="606917"/>
                  </a:lnTo>
                  <a:lnTo>
                    <a:pt x="438816" y="599277"/>
                  </a:lnTo>
                  <a:lnTo>
                    <a:pt x="495411" y="587286"/>
                  </a:lnTo>
                  <a:lnTo>
                    <a:pt x="542619" y="571554"/>
                  </a:lnTo>
                  <a:lnTo>
                    <a:pt x="578609" y="552690"/>
                  </a:lnTo>
                  <a:lnTo>
                    <a:pt x="609600" y="508000"/>
                  </a:lnTo>
                  <a:lnTo>
                    <a:pt x="609600" y="101600"/>
                  </a:lnTo>
                  <a:lnTo>
                    <a:pt x="578609" y="56909"/>
                  </a:lnTo>
                  <a:lnTo>
                    <a:pt x="542619" y="38045"/>
                  </a:lnTo>
                  <a:lnTo>
                    <a:pt x="495411" y="22313"/>
                  </a:lnTo>
                  <a:lnTo>
                    <a:pt x="438816" y="10322"/>
                  </a:lnTo>
                  <a:lnTo>
                    <a:pt x="374668" y="2682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696200" y="3581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101600"/>
                  </a:moveTo>
                  <a:lnTo>
                    <a:pt x="578609" y="146290"/>
                  </a:lnTo>
                  <a:lnTo>
                    <a:pt x="542619" y="165154"/>
                  </a:lnTo>
                  <a:lnTo>
                    <a:pt x="495411" y="180886"/>
                  </a:lnTo>
                  <a:lnTo>
                    <a:pt x="438816" y="192877"/>
                  </a:lnTo>
                  <a:lnTo>
                    <a:pt x="374668" y="200517"/>
                  </a:lnTo>
                  <a:lnTo>
                    <a:pt x="304800" y="203200"/>
                  </a:lnTo>
                  <a:lnTo>
                    <a:pt x="234931" y="200517"/>
                  </a:lnTo>
                  <a:lnTo>
                    <a:pt x="170783" y="192877"/>
                  </a:lnTo>
                  <a:lnTo>
                    <a:pt x="114188" y="180886"/>
                  </a:lnTo>
                  <a:lnTo>
                    <a:pt x="66980" y="165154"/>
                  </a:lnTo>
                  <a:lnTo>
                    <a:pt x="30990" y="146290"/>
                  </a:lnTo>
                  <a:lnTo>
                    <a:pt x="8053" y="124902"/>
                  </a:lnTo>
                  <a:lnTo>
                    <a:pt x="0" y="101600"/>
                  </a:lnTo>
                </a:path>
                <a:path w="609600" h="609600">
                  <a:moveTo>
                    <a:pt x="0" y="101600"/>
                  </a:moveTo>
                  <a:lnTo>
                    <a:pt x="30990" y="56909"/>
                  </a:lnTo>
                  <a:lnTo>
                    <a:pt x="66980" y="38045"/>
                  </a:lnTo>
                  <a:lnTo>
                    <a:pt x="114188" y="22313"/>
                  </a:lnTo>
                  <a:lnTo>
                    <a:pt x="170783" y="10322"/>
                  </a:lnTo>
                  <a:lnTo>
                    <a:pt x="234931" y="2682"/>
                  </a:lnTo>
                  <a:lnTo>
                    <a:pt x="304800" y="0"/>
                  </a:lnTo>
                  <a:lnTo>
                    <a:pt x="374668" y="2682"/>
                  </a:lnTo>
                  <a:lnTo>
                    <a:pt x="438816" y="10322"/>
                  </a:lnTo>
                  <a:lnTo>
                    <a:pt x="495411" y="22313"/>
                  </a:lnTo>
                  <a:lnTo>
                    <a:pt x="542619" y="38045"/>
                  </a:lnTo>
                  <a:lnTo>
                    <a:pt x="578609" y="56909"/>
                  </a:lnTo>
                  <a:lnTo>
                    <a:pt x="609600" y="101600"/>
                  </a:lnTo>
                  <a:lnTo>
                    <a:pt x="609600" y="508000"/>
                  </a:lnTo>
                  <a:lnTo>
                    <a:pt x="578609" y="552690"/>
                  </a:lnTo>
                  <a:lnTo>
                    <a:pt x="542619" y="571554"/>
                  </a:lnTo>
                  <a:lnTo>
                    <a:pt x="495411" y="587286"/>
                  </a:lnTo>
                  <a:lnTo>
                    <a:pt x="438816" y="599277"/>
                  </a:lnTo>
                  <a:lnTo>
                    <a:pt x="374668" y="606917"/>
                  </a:lnTo>
                  <a:lnTo>
                    <a:pt x="304800" y="609600"/>
                  </a:lnTo>
                  <a:lnTo>
                    <a:pt x="234931" y="606917"/>
                  </a:lnTo>
                  <a:lnTo>
                    <a:pt x="170783" y="599277"/>
                  </a:lnTo>
                  <a:lnTo>
                    <a:pt x="114188" y="587286"/>
                  </a:lnTo>
                  <a:lnTo>
                    <a:pt x="66980" y="571554"/>
                  </a:lnTo>
                  <a:lnTo>
                    <a:pt x="30990" y="552690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838200" y="3048000"/>
            <a:ext cx="609600" cy="38100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dirty="0" sz="1600" spc="-5">
                <a:latin typeface="Times New Roman"/>
                <a:cs typeface="Times New Roman"/>
              </a:rPr>
              <a:t>AMP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00200" y="3048000"/>
            <a:ext cx="609600" cy="38100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dirty="0" sz="1600" spc="-5">
                <a:latin typeface="Times New Roman"/>
                <a:cs typeface="Times New Roman"/>
              </a:rPr>
              <a:t>AMP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62200" y="3048000"/>
            <a:ext cx="609600" cy="38100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dirty="0" sz="1600" spc="-5">
                <a:latin typeface="Times New Roman"/>
                <a:cs typeface="Times New Roman"/>
              </a:rPr>
              <a:t>AMP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24200" y="3048000"/>
            <a:ext cx="609600" cy="38100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dirty="0" sz="1600" spc="-5">
                <a:latin typeface="Times New Roman"/>
                <a:cs typeface="Times New Roman"/>
              </a:rPr>
              <a:t>AMP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86200" y="3048000"/>
            <a:ext cx="609600" cy="38100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dirty="0" sz="1600" spc="-5">
                <a:latin typeface="Times New Roman"/>
                <a:cs typeface="Times New Roman"/>
              </a:rPr>
              <a:t>AMP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48200" y="3048000"/>
            <a:ext cx="609600" cy="38100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dirty="0" sz="1600" spc="-5">
                <a:latin typeface="Times New Roman"/>
                <a:cs typeface="Times New Roman"/>
              </a:rPr>
              <a:t>AMP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410200" y="3048000"/>
            <a:ext cx="609600" cy="381000"/>
          </a:xfrm>
          <a:prstGeom prst="rect">
            <a:avLst/>
          </a:prstGeom>
          <a:solidFill>
            <a:srgbClr val="EAEAEA"/>
          </a:solidFill>
          <a:ln w="25400">
            <a:solidFill>
              <a:srgbClr val="385D89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dirty="0" sz="1600" spc="-5">
                <a:latin typeface="Times New Roman"/>
                <a:cs typeface="Times New Roman"/>
              </a:rPr>
              <a:t>AMP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172200" y="3048000"/>
            <a:ext cx="609600" cy="38100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310"/>
              </a:spcBef>
            </a:pPr>
            <a:r>
              <a:rPr dirty="0" sz="1600" spc="-5">
                <a:latin typeface="Times New Roman"/>
                <a:cs typeface="Times New Roman"/>
              </a:rPr>
              <a:t>AMP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934200" y="3048000"/>
            <a:ext cx="609600" cy="38100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dirty="0" sz="1600" spc="-5">
                <a:latin typeface="Times New Roman"/>
                <a:cs typeface="Times New Roman"/>
              </a:rPr>
              <a:t>AMP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696200" y="3048000"/>
            <a:ext cx="609600" cy="38100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310"/>
              </a:spcBef>
            </a:pPr>
            <a:r>
              <a:rPr dirty="0" sz="1600" spc="-5">
                <a:latin typeface="Times New Roman"/>
                <a:cs typeface="Times New Roman"/>
              </a:rPr>
              <a:t>AMP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054100" y="3416300"/>
            <a:ext cx="7035800" cy="330200"/>
            <a:chOff x="1054100" y="3416300"/>
            <a:chExt cx="7035800" cy="330200"/>
          </a:xfrm>
        </p:grpSpPr>
        <p:sp>
          <p:nvSpPr>
            <p:cNvPr id="35" name="object 35"/>
            <p:cNvSpPr/>
            <p:nvPr/>
          </p:nvSpPr>
          <p:spPr>
            <a:xfrm>
              <a:off x="1066800" y="3429000"/>
              <a:ext cx="152400" cy="304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066800" y="342900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304800"/>
                  </a:moveTo>
                  <a:lnTo>
                    <a:pt x="152400" y="3048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828800" y="3429000"/>
              <a:ext cx="152400" cy="304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828800" y="342900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304800"/>
                  </a:moveTo>
                  <a:lnTo>
                    <a:pt x="152400" y="3048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2590800" y="3429000"/>
              <a:ext cx="152400" cy="304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590800" y="342900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304800"/>
                  </a:moveTo>
                  <a:lnTo>
                    <a:pt x="152400" y="3048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3352800" y="3429000"/>
              <a:ext cx="152400" cy="304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3352800" y="342900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304800"/>
                  </a:moveTo>
                  <a:lnTo>
                    <a:pt x="152400" y="3048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114800" y="3429000"/>
              <a:ext cx="152400" cy="304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114800" y="342900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304800"/>
                  </a:moveTo>
                  <a:lnTo>
                    <a:pt x="152400" y="3048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4876800" y="3429000"/>
              <a:ext cx="152400" cy="304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876800" y="342900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304800"/>
                  </a:moveTo>
                  <a:lnTo>
                    <a:pt x="152400" y="3048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5638800" y="3429000"/>
              <a:ext cx="152400" cy="304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5638800" y="342900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304800"/>
                  </a:moveTo>
                  <a:lnTo>
                    <a:pt x="152400" y="3048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6400800" y="3429000"/>
              <a:ext cx="152400" cy="304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6400800" y="342900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304800"/>
                  </a:moveTo>
                  <a:lnTo>
                    <a:pt x="152400" y="3048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7162800" y="3429000"/>
              <a:ext cx="152400" cy="304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7162800" y="342900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304800"/>
                  </a:moveTo>
                  <a:lnTo>
                    <a:pt x="152400" y="3048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7924800" y="3429000"/>
              <a:ext cx="152400" cy="304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7924800" y="342900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304800"/>
                  </a:moveTo>
                  <a:lnTo>
                    <a:pt x="152400" y="3048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/>
          <p:cNvSpPr txBox="1"/>
          <p:nvPr/>
        </p:nvSpPr>
        <p:spPr>
          <a:xfrm>
            <a:off x="899566" y="2694813"/>
            <a:ext cx="726820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4065" algn="l"/>
                <a:tab pos="1536700" algn="l"/>
                <a:tab pos="2298700" algn="l"/>
                <a:tab pos="3060700" algn="l"/>
                <a:tab pos="3746500" algn="l"/>
                <a:tab pos="4584700" algn="l"/>
                <a:tab pos="5347335" algn="l"/>
                <a:tab pos="6109335" algn="l"/>
                <a:tab pos="6795134" algn="l"/>
              </a:tabLst>
            </a:pP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1800" spc="-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TB	1</a:t>
            </a:r>
            <a:r>
              <a:rPr dirty="0" sz="1800" spc="-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TB	1</a:t>
            </a:r>
            <a:r>
              <a:rPr dirty="0" sz="1800" spc="-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TB	1</a:t>
            </a:r>
            <a:r>
              <a:rPr dirty="0" sz="1800" spc="-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TB	1</a:t>
            </a:r>
            <a:r>
              <a:rPr dirty="0" sz="1800" spc="-3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TB	1</a:t>
            </a:r>
            <a:r>
              <a:rPr dirty="0" sz="1800" spc="-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TB	1</a:t>
            </a:r>
            <a:r>
              <a:rPr dirty="0" sz="1800" spc="-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TB	1</a:t>
            </a:r>
            <a:r>
              <a:rPr dirty="0" sz="1800" spc="-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TB	1</a:t>
            </a:r>
            <a:r>
              <a:rPr dirty="0" sz="1800" spc="-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TB	1</a:t>
            </a:r>
            <a:r>
              <a:rPr dirty="0" sz="1800" spc="-114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TB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0640" y="4522723"/>
            <a:ext cx="9020810" cy="2287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41275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All </a:t>
            </a:r>
            <a:r>
              <a:rPr dirty="0" sz="2000" spc="-20">
                <a:latin typeface="Times New Roman"/>
                <a:cs typeface="Times New Roman"/>
              </a:rPr>
              <a:t>Teradata </a:t>
            </a:r>
            <a:r>
              <a:rPr dirty="0" sz="2000" spc="-5">
                <a:latin typeface="Times New Roman"/>
                <a:cs typeface="Times New Roman"/>
              </a:rPr>
              <a:t>systems </a:t>
            </a:r>
            <a:r>
              <a:rPr dirty="0" sz="2000">
                <a:latin typeface="Times New Roman"/>
                <a:cs typeface="Times New Roman"/>
              </a:rPr>
              <a:t>start with </a:t>
            </a:r>
            <a:r>
              <a:rPr dirty="0" sz="2000" spc="5">
                <a:latin typeface="Times New Roman"/>
                <a:cs typeface="Times New Roman"/>
              </a:rPr>
              <a:t>one </a:t>
            </a:r>
            <a:r>
              <a:rPr dirty="0" sz="2000">
                <a:latin typeface="Times New Roman"/>
                <a:cs typeface="Times New Roman"/>
              </a:rPr>
              <a:t>USER </a:t>
            </a:r>
            <a:r>
              <a:rPr dirty="0" sz="2000" spc="-5">
                <a:latin typeface="Times New Roman"/>
                <a:cs typeface="Times New Roman"/>
              </a:rPr>
              <a:t>called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DBC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>
              <a:latin typeface="Times New Roman"/>
              <a:cs typeface="Times New Roman"/>
            </a:endParaRPr>
          </a:p>
          <a:p>
            <a:pPr marL="50800" marR="4318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first </a:t>
            </a:r>
            <a:r>
              <a:rPr dirty="0" sz="2000" spc="-20">
                <a:solidFill>
                  <a:srgbClr val="0000FF"/>
                </a:solidFill>
                <a:latin typeface="Times New Roman"/>
                <a:cs typeface="Times New Roman"/>
              </a:rPr>
              <a:t>Teradata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machine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ever built 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came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out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in 1988 and it was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called the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DBC</a:t>
            </a:r>
            <a:r>
              <a:rPr dirty="0" sz="2000" spc="-114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1012.  The DBC portion stood for Database </a:t>
            </a:r>
            <a:r>
              <a:rPr dirty="0" sz="2000" spc="-15">
                <a:solidFill>
                  <a:srgbClr val="0000FF"/>
                </a:solidFill>
                <a:latin typeface="Times New Roman"/>
                <a:cs typeface="Times New Roman"/>
              </a:rPr>
              <a:t>Computer.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1012 was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named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because 10 to  the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12</a:t>
            </a:r>
            <a:r>
              <a:rPr dirty="0" baseline="25641" sz="1950" spc="7">
                <a:solidFill>
                  <a:srgbClr val="0000FF"/>
                </a:solidFill>
                <a:latin typeface="Times New Roman"/>
                <a:cs typeface="Times New Roman"/>
              </a:rPr>
              <a:t>th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power is equal to a </a:t>
            </a:r>
            <a:r>
              <a:rPr dirty="0" sz="2000" spc="-20">
                <a:solidFill>
                  <a:srgbClr val="0000FF"/>
                </a:solidFill>
                <a:latin typeface="Times New Roman"/>
                <a:cs typeface="Times New Roman"/>
              </a:rPr>
              <a:t>Terabyte.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So, the DBC 1012 was a Database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Computer 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designed to process </a:t>
            </a:r>
            <a:r>
              <a:rPr dirty="0" sz="2000" spc="-15">
                <a:solidFill>
                  <a:srgbClr val="0000FF"/>
                </a:solidFill>
                <a:latin typeface="Times New Roman"/>
                <a:cs typeface="Times New Roman"/>
              </a:rPr>
              <a:t>Terabytes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of data. So, every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system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starts with one USER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called 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DBC and DBC owns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all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PERM Space in the</a:t>
            </a:r>
            <a:r>
              <a:rPr dirty="0" sz="2000" spc="-10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system.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3568700" y="1282700"/>
            <a:ext cx="1549400" cy="1397000"/>
            <a:chOff x="3568700" y="1282700"/>
            <a:chExt cx="1549400" cy="1397000"/>
          </a:xfrm>
        </p:grpSpPr>
        <p:sp>
          <p:nvSpPr>
            <p:cNvPr id="58" name="object 58"/>
            <p:cNvSpPr/>
            <p:nvPr/>
          </p:nvSpPr>
          <p:spPr>
            <a:xfrm>
              <a:off x="4149725" y="1667002"/>
              <a:ext cx="84200" cy="15379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4127500" y="1584325"/>
              <a:ext cx="120650" cy="41275"/>
            </a:xfrm>
            <a:custGeom>
              <a:avLst/>
              <a:gdLst/>
              <a:ahLst/>
              <a:cxnLst/>
              <a:rect l="l" t="t" r="r" b="b"/>
              <a:pathLst>
                <a:path w="120650" h="41275">
                  <a:moveTo>
                    <a:pt x="59309" y="0"/>
                  </a:moveTo>
                  <a:lnTo>
                    <a:pt x="19050" y="14097"/>
                  </a:lnTo>
                  <a:lnTo>
                    <a:pt x="0" y="41275"/>
                  </a:lnTo>
                  <a:lnTo>
                    <a:pt x="4699" y="38735"/>
                  </a:lnTo>
                  <a:lnTo>
                    <a:pt x="17652" y="33020"/>
                  </a:lnTo>
                  <a:lnTo>
                    <a:pt x="54863" y="22987"/>
                  </a:lnTo>
                  <a:lnTo>
                    <a:pt x="69850" y="21844"/>
                  </a:lnTo>
                  <a:lnTo>
                    <a:pt x="80010" y="22225"/>
                  </a:lnTo>
                  <a:lnTo>
                    <a:pt x="120650" y="36195"/>
                  </a:lnTo>
                  <a:lnTo>
                    <a:pt x="119125" y="32512"/>
                  </a:lnTo>
                  <a:lnTo>
                    <a:pt x="82550" y="3683"/>
                  </a:lnTo>
                  <a:lnTo>
                    <a:pt x="64135" y="126"/>
                  </a:lnTo>
                  <a:lnTo>
                    <a:pt x="59309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4168775" y="1681225"/>
              <a:ext cx="40005" cy="65405"/>
            </a:xfrm>
            <a:custGeom>
              <a:avLst/>
              <a:gdLst/>
              <a:ahLst/>
              <a:cxnLst/>
              <a:rect l="l" t="t" r="r" b="b"/>
              <a:pathLst>
                <a:path w="40004" h="65405">
                  <a:moveTo>
                    <a:pt x="18796" y="0"/>
                  </a:moveTo>
                  <a:lnTo>
                    <a:pt x="0" y="30607"/>
                  </a:lnTo>
                  <a:lnTo>
                    <a:pt x="0" y="34036"/>
                  </a:lnTo>
                  <a:lnTo>
                    <a:pt x="20827" y="65024"/>
                  </a:lnTo>
                  <a:lnTo>
                    <a:pt x="23875" y="64388"/>
                  </a:lnTo>
                  <a:lnTo>
                    <a:pt x="39750" y="32258"/>
                  </a:lnTo>
                  <a:lnTo>
                    <a:pt x="39497" y="27432"/>
                  </a:lnTo>
                  <a:lnTo>
                    <a:pt x="187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4375150" y="1666875"/>
              <a:ext cx="85725" cy="1539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4362450" y="1584325"/>
              <a:ext cx="120650" cy="41275"/>
            </a:xfrm>
            <a:custGeom>
              <a:avLst/>
              <a:gdLst/>
              <a:ahLst/>
              <a:cxnLst/>
              <a:rect l="l" t="t" r="r" b="b"/>
              <a:pathLst>
                <a:path w="120650" h="41275">
                  <a:moveTo>
                    <a:pt x="61340" y="0"/>
                  </a:moveTo>
                  <a:lnTo>
                    <a:pt x="21589" y="11175"/>
                  </a:lnTo>
                  <a:lnTo>
                    <a:pt x="0" y="36195"/>
                  </a:lnTo>
                  <a:lnTo>
                    <a:pt x="4825" y="33147"/>
                  </a:lnTo>
                  <a:lnTo>
                    <a:pt x="9778" y="30479"/>
                  </a:lnTo>
                  <a:lnTo>
                    <a:pt x="50800" y="21844"/>
                  </a:lnTo>
                  <a:lnTo>
                    <a:pt x="60833" y="22351"/>
                  </a:lnTo>
                  <a:lnTo>
                    <a:pt x="102997" y="33020"/>
                  </a:lnTo>
                  <a:lnTo>
                    <a:pt x="120650" y="41275"/>
                  </a:lnTo>
                  <a:lnTo>
                    <a:pt x="118237" y="35687"/>
                  </a:lnTo>
                  <a:lnTo>
                    <a:pt x="89153" y="6096"/>
                  </a:lnTo>
                  <a:lnTo>
                    <a:pt x="66039" y="253"/>
                  </a:lnTo>
                  <a:lnTo>
                    <a:pt x="61340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4399025" y="1681225"/>
              <a:ext cx="40005" cy="65405"/>
            </a:xfrm>
            <a:custGeom>
              <a:avLst/>
              <a:gdLst/>
              <a:ahLst/>
              <a:cxnLst/>
              <a:rect l="l" t="t" r="r" b="b"/>
              <a:pathLst>
                <a:path w="40004" h="65405">
                  <a:moveTo>
                    <a:pt x="18541" y="0"/>
                  </a:moveTo>
                  <a:lnTo>
                    <a:pt x="0" y="28956"/>
                  </a:lnTo>
                  <a:lnTo>
                    <a:pt x="0" y="35687"/>
                  </a:lnTo>
                  <a:lnTo>
                    <a:pt x="20574" y="65024"/>
                  </a:lnTo>
                  <a:lnTo>
                    <a:pt x="21589" y="64897"/>
                  </a:lnTo>
                  <a:lnTo>
                    <a:pt x="38608" y="42037"/>
                  </a:lnTo>
                  <a:lnTo>
                    <a:pt x="38988" y="40512"/>
                  </a:lnTo>
                  <a:lnTo>
                    <a:pt x="39497" y="35687"/>
                  </a:lnTo>
                  <a:lnTo>
                    <a:pt x="39624" y="32258"/>
                  </a:lnTo>
                  <a:lnTo>
                    <a:pt x="39370" y="27432"/>
                  </a:lnTo>
                  <a:lnTo>
                    <a:pt x="21589" y="126"/>
                  </a:lnTo>
                  <a:lnTo>
                    <a:pt x="185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4114800" y="1889125"/>
              <a:ext cx="379730" cy="147955"/>
            </a:xfrm>
            <a:custGeom>
              <a:avLst/>
              <a:gdLst/>
              <a:ahLst/>
              <a:cxnLst/>
              <a:rect l="l" t="t" r="r" b="b"/>
              <a:pathLst>
                <a:path w="379729" h="147955">
                  <a:moveTo>
                    <a:pt x="379475" y="0"/>
                  </a:moveTo>
                  <a:lnTo>
                    <a:pt x="353060" y="32892"/>
                  </a:lnTo>
                  <a:lnTo>
                    <a:pt x="312674" y="62357"/>
                  </a:lnTo>
                  <a:lnTo>
                    <a:pt x="270383" y="80010"/>
                  </a:lnTo>
                  <a:lnTo>
                    <a:pt x="227584" y="88900"/>
                  </a:lnTo>
                  <a:lnTo>
                    <a:pt x="189864" y="91186"/>
                  </a:lnTo>
                  <a:lnTo>
                    <a:pt x="176784" y="90932"/>
                  </a:lnTo>
                  <a:lnTo>
                    <a:pt x="129666" y="85216"/>
                  </a:lnTo>
                  <a:lnTo>
                    <a:pt x="82296" y="70103"/>
                  </a:lnTo>
                  <a:lnTo>
                    <a:pt x="41148" y="45592"/>
                  </a:lnTo>
                  <a:lnTo>
                    <a:pt x="7112" y="11175"/>
                  </a:lnTo>
                  <a:lnTo>
                    <a:pt x="0" y="0"/>
                  </a:lnTo>
                  <a:lnTo>
                    <a:pt x="253" y="7620"/>
                  </a:lnTo>
                  <a:lnTo>
                    <a:pt x="11557" y="50800"/>
                  </a:lnTo>
                  <a:lnTo>
                    <a:pt x="37719" y="88391"/>
                  </a:lnTo>
                  <a:lnTo>
                    <a:pt x="69087" y="113919"/>
                  </a:lnTo>
                  <a:lnTo>
                    <a:pt x="107569" y="133096"/>
                  </a:lnTo>
                  <a:lnTo>
                    <a:pt x="151637" y="144652"/>
                  </a:lnTo>
                  <a:lnTo>
                    <a:pt x="189864" y="147700"/>
                  </a:lnTo>
                  <a:lnTo>
                    <a:pt x="199644" y="147447"/>
                  </a:lnTo>
                  <a:lnTo>
                    <a:pt x="255142" y="138684"/>
                  </a:lnTo>
                  <a:lnTo>
                    <a:pt x="295910" y="122427"/>
                  </a:lnTo>
                  <a:lnTo>
                    <a:pt x="330326" y="99187"/>
                  </a:lnTo>
                  <a:lnTo>
                    <a:pt x="356615" y="70358"/>
                  </a:lnTo>
                  <a:lnTo>
                    <a:pt x="375538" y="29717"/>
                  </a:lnTo>
                  <a:lnTo>
                    <a:pt x="379095" y="7620"/>
                  </a:lnTo>
                  <a:lnTo>
                    <a:pt x="379475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3962400" y="1447800"/>
              <a:ext cx="685800" cy="762000"/>
            </a:xfrm>
            <a:custGeom>
              <a:avLst/>
              <a:gdLst/>
              <a:ahLst/>
              <a:cxnLst/>
              <a:rect l="l" t="t" r="r" b="b"/>
              <a:pathLst>
                <a:path w="685800" h="762000">
                  <a:moveTo>
                    <a:pt x="0" y="381000"/>
                  </a:moveTo>
                  <a:lnTo>
                    <a:pt x="3130" y="329296"/>
                  </a:lnTo>
                  <a:lnTo>
                    <a:pt x="12250" y="279708"/>
                  </a:lnTo>
                  <a:lnTo>
                    <a:pt x="26949" y="232689"/>
                  </a:lnTo>
                  <a:lnTo>
                    <a:pt x="46820" y="188693"/>
                  </a:lnTo>
                  <a:lnTo>
                    <a:pt x="71454" y="148174"/>
                  </a:lnTo>
                  <a:lnTo>
                    <a:pt x="100441" y="111585"/>
                  </a:lnTo>
                  <a:lnTo>
                    <a:pt x="133373" y="79380"/>
                  </a:lnTo>
                  <a:lnTo>
                    <a:pt x="169841" y="52013"/>
                  </a:lnTo>
                  <a:lnTo>
                    <a:pt x="209436" y="29938"/>
                  </a:lnTo>
                  <a:lnTo>
                    <a:pt x="251751" y="13608"/>
                  </a:lnTo>
                  <a:lnTo>
                    <a:pt x="296375" y="3477"/>
                  </a:lnTo>
                  <a:lnTo>
                    <a:pt x="342900" y="0"/>
                  </a:lnTo>
                  <a:lnTo>
                    <a:pt x="389424" y="3477"/>
                  </a:lnTo>
                  <a:lnTo>
                    <a:pt x="434048" y="13608"/>
                  </a:lnTo>
                  <a:lnTo>
                    <a:pt x="476363" y="29938"/>
                  </a:lnTo>
                  <a:lnTo>
                    <a:pt x="515958" y="52013"/>
                  </a:lnTo>
                  <a:lnTo>
                    <a:pt x="552426" y="79380"/>
                  </a:lnTo>
                  <a:lnTo>
                    <a:pt x="585358" y="111585"/>
                  </a:lnTo>
                  <a:lnTo>
                    <a:pt x="614345" y="148174"/>
                  </a:lnTo>
                  <a:lnTo>
                    <a:pt x="638979" y="188693"/>
                  </a:lnTo>
                  <a:lnTo>
                    <a:pt x="658850" y="232689"/>
                  </a:lnTo>
                  <a:lnTo>
                    <a:pt x="673549" y="279708"/>
                  </a:lnTo>
                  <a:lnTo>
                    <a:pt x="682669" y="329296"/>
                  </a:lnTo>
                  <a:lnTo>
                    <a:pt x="685800" y="381000"/>
                  </a:lnTo>
                  <a:lnTo>
                    <a:pt x="682669" y="432703"/>
                  </a:lnTo>
                  <a:lnTo>
                    <a:pt x="673549" y="482291"/>
                  </a:lnTo>
                  <a:lnTo>
                    <a:pt x="658850" y="529310"/>
                  </a:lnTo>
                  <a:lnTo>
                    <a:pt x="638979" y="573306"/>
                  </a:lnTo>
                  <a:lnTo>
                    <a:pt x="614345" y="613825"/>
                  </a:lnTo>
                  <a:lnTo>
                    <a:pt x="585358" y="650414"/>
                  </a:lnTo>
                  <a:lnTo>
                    <a:pt x="552426" y="682619"/>
                  </a:lnTo>
                  <a:lnTo>
                    <a:pt x="515958" y="709986"/>
                  </a:lnTo>
                  <a:lnTo>
                    <a:pt x="476363" y="732061"/>
                  </a:lnTo>
                  <a:lnTo>
                    <a:pt x="434048" y="748391"/>
                  </a:lnTo>
                  <a:lnTo>
                    <a:pt x="389424" y="758522"/>
                  </a:lnTo>
                  <a:lnTo>
                    <a:pt x="342900" y="762000"/>
                  </a:lnTo>
                  <a:lnTo>
                    <a:pt x="296375" y="758522"/>
                  </a:lnTo>
                  <a:lnTo>
                    <a:pt x="251751" y="748391"/>
                  </a:lnTo>
                  <a:lnTo>
                    <a:pt x="209436" y="732061"/>
                  </a:lnTo>
                  <a:lnTo>
                    <a:pt x="169841" y="709986"/>
                  </a:lnTo>
                  <a:lnTo>
                    <a:pt x="133373" y="682619"/>
                  </a:lnTo>
                  <a:lnTo>
                    <a:pt x="100441" y="650414"/>
                  </a:lnTo>
                  <a:lnTo>
                    <a:pt x="71454" y="613825"/>
                  </a:lnTo>
                  <a:lnTo>
                    <a:pt x="46820" y="573306"/>
                  </a:lnTo>
                  <a:lnTo>
                    <a:pt x="26949" y="529310"/>
                  </a:lnTo>
                  <a:lnTo>
                    <a:pt x="12250" y="482291"/>
                  </a:lnTo>
                  <a:lnTo>
                    <a:pt x="3130" y="432703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4191000" y="22860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22860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152400" y="381000"/>
                  </a:lnTo>
                  <a:lnTo>
                    <a:pt x="30480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4191000" y="22860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0" y="228600"/>
                  </a:moveTo>
                  <a:lnTo>
                    <a:pt x="76200" y="228600"/>
                  </a:lnTo>
                  <a:lnTo>
                    <a:pt x="76200" y="0"/>
                  </a:lnTo>
                  <a:lnTo>
                    <a:pt x="228600" y="0"/>
                  </a:lnTo>
                  <a:lnTo>
                    <a:pt x="228600" y="228600"/>
                  </a:lnTo>
                  <a:lnTo>
                    <a:pt x="304800" y="228600"/>
                  </a:lnTo>
                  <a:lnTo>
                    <a:pt x="152400" y="381000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3581400" y="1295400"/>
              <a:ext cx="1524000" cy="990600"/>
            </a:xfrm>
            <a:custGeom>
              <a:avLst/>
              <a:gdLst/>
              <a:ahLst/>
              <a:cxnLst/>
              <a:rect l="l" t="t" r="r" b="b"/>
              <a:pathLst>
                <a:path w="1524000" h="990600">
                  <a:moveTo>
                    <a:pt x="0" y="990600"/>
                  </a:moveTo>
                  <a:lnTo>
                    <a:pt x="1524000" y="9906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990600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9" name="object 69"/>
          <p:cNvSpPr txBox="1"/>
          <p:nvPr/>
        </p:nvSpPr>
        <p:spPr>
          <a:xfrm>
            <a:off x="3584575" y="784605"/>
            <a:ext cx="15055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USER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DBC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631901"/>
            <a:ext cx="8775065" cy="2056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SELECT </a:t>
            </a:r>
            <a:r>
              <a:rPr dirty="0" sz="2400">
                <a:latin typeface="Times New Roman"/>
                <a:cs typeface="Times New Roman"/>
              </a:rPr>
              <a:t>Product_ID ,Sale_Date ,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Daily_Sales,</a:t>
            </a:r>
            <a:endParaRPr sz="2400">
              <a:latin typeface="Times New Roman"/>
              <a:cs typeface="Times New Roman"/>
            </a:endParaRPr>
          </a:p>
          <a:p>
            <a:pPr marL="10795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PERCENT_RANK() OVER </a:t>
            </a:r>
            <a:r>
              <a:rPr dirty="0" sz="2400" spc="-40">
                <a:latin typeface="Times New Roman"/>
                <a:cs typeface="Times New Roman"/>
              </a:rPr>
              <a:t>(</a:t>
            </a:r>
            <a:r>
              <a:rPr dirty="0" sz="2400" spc="-40">
                <a:solidFill>
                  <a:srgbClr val="0000FF"/>
                </a:solidFill>
                <a:latin typeface="Times New Roman"/>
                <a:cs typeface="Times New Roman"/>
              </a:rPr>
              <a:t>PARTITION </a:t>
            </a:r>
            <a:r>
              <a:rPr dirty="0" sz="2400" spc="-5">
                <a:latin typeface="Times New Roman"/>
                <a:cs typeface="Times New Roman"/>
              </a:rPr>
              <a:t>BY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PRODUCT_ID</a:t>
            </a:r>
            <a:endParaRPr sz="2400">
              <a:latin typeface="Times New Roman"/>
              <a:cs typeface="Times New Roman"/>
            </a:endParaRPr>
          </a:p>
          <a:p>
            <a:pPr marL="12700" marR="1345565" indent="1143000">
              <a:lnSpc>
                <a:spcPct val="100000"/>
              </a:lnSpc>
              <a:tabLst>
                <a:tab pos="1106805" algn="l"/>
              </a:tabLst>
            </a:pPr>
            <a:r>
              <a:rPr dirty="0" sz="2400" spc="-5">
                <a:latin typeface="Times New Roman"/>
                <a:cs typeface="Times New Roman"/>
              </a:rPr>
              <a:t>ORDER BY </a:t>
            </a:r>
            <a:r>
              <a:rPr dirty="0" sz="2400">
                <a:latin typeface="Times New Roman"/>
                <a:cs typeface="Times New Roman"/>
              </a:rPr>
              <a:t>Daily_Sales </a:t>
            </a:r>
            <a:r>
              <a:rPr dirty="0" sz="2400" spc="-5">
                <a:latin typeface="Times New Roman"/>
                <a:cs typeface="Times New Roman"/>
              </a:rPr>
              <a:t>DESC) AS</a:t>
            </a:r>
            <a:r>
              <a:rPr dirty="0" sz="2400" spc="-2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PercentRank1  </a:t>
            </a:r>
            <a:r>
              <a:rPr dirty="0" sz="2400" spc="-5">
                <a:latin typeface="Times New Roman"/>
                <a:cs typeface="Times New Roman"/>
              </a:rPr>
              <a:t>FROM	</a:t>
            </a:r>
            <a:r>
              <a:rPr dirty="0" sz="2400" spc="-15">
                <a:latin typeface="Times New Roman"/>
                <a:cs typeface="Times New Roman"/>
              </a:rPr>
              <a:t>Sales_Table </a:t>
            </a:r>
            <a:r>
              <a:rPr dirty="0" sz="2400" spc="-10">
                <a:latin typeface="Times New Roman"/>
                <a:cs typeface="Times New Roman"/>
              </a:rPr>
              <a:t>WHERE </a:t>
            </a:r>
            <a:r>
              <a:rPr dirty="0" sz="2400">
                <a:latin typeface="Times New Roman"/>
                <a:cs typeface="Times New Roman"/>
              </a:rPr>
              <a:t>Product_ID in (1000, 2000)</a:t>
            </a:r>
            <a:r>
              <a:rPr dirty="0" sz="2400" spc="-1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  <a:spcBef>
                <a:spcPts val="2310"/>
              </a:spcBef>
              <a:tabLst>
                <a:tab pos="2451100" algn="l"/>
                <a:tab pos="3561715" algn="l"/>
                <a:tab pos="3790950" algn="l"/>
                <a:tab pos="5240655" algn="l"/>
              </a:tabLst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Product_ID</a:t>
            </a:r>
            <a:r>
              <a:rPr dirty="0" sz="1800" spc="-5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Sale_Date	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Daily_Sales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PercentRank1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6485026"/>
            <a:ext cx="8328659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70">
                <a:solidFill>
                  <a:srgbClr val="0000FF"/>
                </a:solidFill>
                <a:latin typeface="Times New Roman"/>
                <a:cs typeface="Times New Roman"/>
              </a:rPr>
              <a:t>We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now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have added a Partition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statement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which produces 7 rows per</a:t>
            </a:r>
            <a:r>
              <a:rPr dirty="0" sz="2000" spc="-14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Product_ID.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30601" y="23317"/>
            <a:ext cx="40862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PERCENT_RANK()</a:t>
            </a:r>
            <a:r>
              <a:rPr dirty="0" spc="-15"/>
              <a:t> </a:t>
            </a:r>
            <a:r>
              <a:rPr dirty="0" spc="-5"/>
              <a:t>OVER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11020" y="2800576"/>
          <a:ext cx="4756785" cy="3524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0400"/>
                <a:gridCol w="1436370"/>
                <a:gridCol w="1446530"/>
                <a:gridCol w="1213485"/>
              </a:tblGrid>
              <a:tr h="247424">
                <a:tc>
                  <a:txBody>
                    <a:bodyPr/>
                    <a:lstStyle/>
                    <a:p>
                      <a:pPr marL="31750">
                        <a:lnSpc>
                          <a:spcPts val="17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7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80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4"/>
                        </a:lnSpc>
                        <a:spcBef>
                          <a:spcPts val="3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0.0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0000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77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54553.10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0.1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6667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77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54500.22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0.3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3333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4118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77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4"/>
                        </a:lnSpc>
                        <a:spcBef>
                          <a:spcPts val="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0.500000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/>
                </a:tc>
              </a:tr>
              <a:tr h="243942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714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77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40200.43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0.6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6667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77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36000.07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0.8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3333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dirty="0" sz="16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714"/>
                        </a:lnSpc>
                      </a:pPr>
                      <a:r>
                        <a:rPr dirty="0" sz="16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2000-10-02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775"/>
                        </a:lnSpc>
                      </a:pPr>
                      <a:r>
                        <a:rPr dirty="0" sz="1600" spc="-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4"/>
                        </a:lnSpc>
                      </a:pPr>
                      <a:r>
                        <a:rPr dirty="0" sz="16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1.0</a:t>
                      </a:r>
                      <a:r>
                        <a:rPr dirty="0" sz="1600" spc="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6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dirty="0" sz="16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714"/>
                        </a:lnSpc>
                      </a:pPr>
                      <a:r>
                        <a:rPr dirty="0" sz="16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775"/>
                        </a:lnSpc>
                      </a:pPr>
                      <a:r>
                        <a:rPr dirty="0" sz="1600" spc="-5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54850.29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4"/>
                        </a:lnSpc>
                      </a:pPr>
                      <a:r>
                        <a:rPr dirty="0" sz="16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0.0</a:t>
                      </a:r>
                      <a:r>
                        <a:rPr dirty="0" sz="1600" spc="5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6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77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49850.03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0.1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6667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91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77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48000.00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4"/>
                        </a:lnSpc>
                        <a:spcBef>
                          <a:spcPts val="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0.333333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/>
                </a:tc>
              </a:tr>
              <a:tr h="243955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714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2000-10-03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78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43200.18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0.5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0000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77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0.6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6667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77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36021.93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0.8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3333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49871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77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1.0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0000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066800" y="2362200"/>
            <a:ext cx="5791200" cy="3962400"/>
          </a:xfrm>
          <a:custGeom>
            <a:avLst/>
            <a:gdLst/>
            <a:ahLst/>
            <a:cxnLst/>
            <a:rect l="l" t="t" r="r" b="b"/>
            <a:pathLst>
              <a:path w="5791200" h="3962400">
                <a:moveTo>
                  <a:pt x="0" y="3962400"/>
                </a:moveTo>
                <a:lnTo>
                  <a:pt x="5791200" y="3962400"/>
                </a:lnTo>
                <a:lnTo>
                  <a:pt x="5791200" y="0"/>
                </a:lnTo>
                <a:lnTo>
                  <a:pt x="0" y="0"/>
                </a:lnTo>
                <a:lnTo>
                  <a:pt x="0" y="39624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391400" y="2819400"/>
            <a:ext cx="1371600" cy="13716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lIns="0" tIns="114935" rIns="0" bIns="0" rtlCol="0" vert="horz">
            <a:spAutoFit/>
          </a:bodyPr>
          <a:lstStyle/>
          <a:p>
            <a:pPr marL="92075" marR="204470">
              <a:lnSpc>
                <a:spcPct val="100000"/>
              </a:lnSpc>
              <a:spcBef>
                <a:spcPts val="905"/>
              </a:spcBef>
            </a:pP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7 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Rows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in  Ca</a:t>
            </a:r>
            <a:r>
              <a:rPr dirty="0" sz="1800" spc="5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cu</a:t>
            </a:r>
            <a:r>
              <a:rPr dirty="0" sz="1800" spc="5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dirty="0" sz="1800" spc="5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ion 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for </a:t>
            </a:r>
            <a:r>
              <a:rPr dirty="0" sz="1800" spc="-5">
                <a:solidFill>
                  <a:srgbClr val="FF0000"/>
                </a:solidFill>
                <a:latin typeface="Times New Roman"/>
                <a:cs typeface="Times New Roman"/>
              </a:rPr>
              <a:t>1000 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Product_ID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1400" y="4800600"/>
            <a:ext cx="1371600" cy="1371600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92075" marR="204470">
              <a:lnSpc>
                <a:spcPct val="100000"/>
              </a:lnSpc>
              <a:spcBef>
                <a:spcPts val="910"/>
              </a:spcBef>
            </a:pPr>
            <a:r>
              <a:rPr dirty="0" sz="1800">
                <a:latin typeface="Times New Roman"/>
                <a:cs typeface="Times New Roman"/>
              </a:rPr>
              <a:t>7 </a:t>
            </a:r>
            <a:r>
              <a:rPr dirty="0" sz="1800" spc="-5">
                <a:latin typeface="Times New Roman"/>
                <a:cs typeface="Times New Roman"/>
              </a:rPr>
              <a:t>Rows </a:t>
            </a:r>
            <a:r>
              <a:rPr dirty="0" sz="1800">
                <a:latin typeface="Times New Roman"/>
                <a:cs typeface="Times New Roman"/>
              </a:rPr>
              <a:t>in  Ca</a:t>
            </a:r>
            <a:r>
              <a:rPr dirty="0" sz="1800" spc="5">
                <a:latin typeface="Times New Roman"/>
                <a:cs typeface="Times New Roman"/>
              </a:rPr>
              <a:t>l</a:t>
            </a:r>
            <a:r>
              <a:rPr dirty="0" sz="1800">
                <a:latin typeface="Times New Roman"/>
                <a:cs typeface="Times New Roman"/>
              </a:rPr>
              <a:t>cu</a:t>
            </a:r>
            <a:r>
              <a:rPr dirty="0" sz="1800" spc="5">
                <a:latin typeface="Times New Roman"/>
                <a:cs typeface="Times New Roman"/>
              </a:rPr>
              <a:t>l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5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ion  for </a:t>
            </a: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2000 </a:t>
            </a:r>
            <a:r>
              <a:rPr dirty="0" sz="1800">
                <a:latin typeface="Times New Roman"/>
                <a:cs typeface="Times New Roman"/>
              </a:rPr>
              <a:t> Product_ID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631901"/>
            <a:ext cx="8893175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SELECT </a:t>
            </a:r>
            <a:r>
              <a:rPr dirty="0" sz="2400">
                <a:latin typeface="Times New Roman"/>
                <a:cs typeface="Times New Roman"/>
              </a:rPr>
              <a:t>Product_ID ,Sale_Date ,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Daily_Sales,</a:t>
            </a:r>
            <a:endParaRPr sz="2400">
              <a:latin typeface="Times New Roman"/>
              <a:cs typeface="Times New Roman"/>
            </a:endParaRPr>
          </a:p>
          <a:p>
            <a:pPr marL="10795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PERCENT_RANK() OVER </a:t>
            </a:r>
            <a:r>
              <a:rPr dirty="0" sz="2400">
                <a:latin typeface="Times New Roman"/>
                <a:cs typeface="Times New Roman"/>
              </a:rPr>
              <a:t>( </a:t>
            </a:r>
            <a:r>
              <a:rPr dirty="0" sz="2400" spc="-5">
                <a:latin typeface="Times New Roman"/>
                <a:cs typeface="Times New Roman"/>
              </a:rPr>
              <a:t>ORDER BY </a:t>
            </a:r>
            <a:r>
              <a:rPr dirty="0" sz="2400">
                <a:latin typeface="Times New Roman"/>
                <a:cs typeface="Times New Roman"/>
              </a:rPr>
              <a:t>Daily_Sales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DESC)</a:t>
            </a:r>
            <a:endParaRPr sz="2400">
              <a:latin typeface="Times New Roman"/>
              <a:cs typeface="Times New Roman"/>
            </a:endParaRPr>
          </a:p>
          <a:p>
            <a:pPr marL="12700" marR="5080" indent="6689725">
              <a:lnSpc>
                <a:spcPct val="100000"/>
              </a:lnSpc>
              <a:tabLst>
                <a:tab pos="1106170" algn="l"/>
                <a:tab pos="2717800" algn="l"/>
              </a:tabLst>
            </a:pP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PercentRank1  </a:t>
            </a:r>
            <a:r>
              <a:rPr dirty="0" sz="2400" spc="-5">
                <a:latin typeface="Times New Roman"/>
                <a:cs typeface="Times New Roman"/>
              </a:rPr>
              <a:t>FROM	</a:t>
            </a:r>
            <a:r>
              <a:rPr dirty="0" sz="2400" spc="-20">
                <a:latin typeface="Times New Roman"/>
                <a:cs typeface="Times New Roman"/>
              </a:rPr>
              <a:t>Sales_Table	</a:t>
            </a:r>
            <a:r>
              <a:rPr dirty="0" sz="2400" spc="-10">
                <a:latin typeface="Times New Roman"/>
                <a:cs typeface="Times New Roman"/>
              </a:rPr>
              <a:t>WHERE </a:t>
            </a:r>
            <a:r>
              <a:rPr dirty="0" sz="2400">
                <a:latin typeface="Times New Roman"/>
                <a:cs typeface="Times New Roman"/>
              </a:rPr>
              <a:t>Product_ID </a:t>
            </a:r>
            <a:r>
              <a:rPr dirty="0" sz="2400" spc="-5">
                <a:latin typeface="Times New Roman"/>
                <a:cs typeface="Times New Roman"/>
              </a:rPr>
              <a:t>IN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(1000, 2000)</a:t>
            </a:r>
            <a:r>
              <a:rPr dirty="0" sz="2400" spc="4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81171" y="2318130"/>
            <a:ext cx="27590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61770" algn="l"/>
              </a:tabLst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Dai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dirty="0" u="sng" sz="1800" spc="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_Sal</a:t>
            </a:r>
            <a:r>
              <a:rPr dirty="0" u="sng" sz="18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Percen</a:t>
            </a:r>
            <a:r>
              <a:rPr dirty="0" u="sng" sz="18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Rank1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6178702"/>
            <a:ext cx="861504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Percentage_Rank is just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like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RANK 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however,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it gives you the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Rank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as a percent,</a:t>
            </a:r>
            <a:r>
              <a:rPr dirty="0" sz="2000" spc="-17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but 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only a percent of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all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other rows up to</a:t>
            </a:r>
            <a:r>
              <a:rPr dirty="0" sz="2000" spc="-15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100%.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844" y="2294497"/>
            <a:ext cx="1092200" cy="375856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285"/>
              </a:spcBef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Product_ID</a:t>
            </a:r>
            <a:endParaRPr sz="1800">
              <a:latin typeface="Times New Roman"/>
              <a:cs typeface="Times New Roman"/>
            </a:endParaRPr>
          </a:p>
          <a:p>
            <a:pPr algn="r" marR="54610">
              <a:lnSpc>
                <a:spcPct val="100000"/>
              </a:lnSpc>
              <a:spcBef>
                <a:spcPts val="160"/>
              </a:spcBef>
            </a:pPr>
            <a:r>
              <a:rPr dirty="0" sz="1600">
                <a:latin typeface="Times New Roman"/>
                <a:cs typeface="Times New Roman"/>
              </a:rPr>
              <a:t>1000</a:t>
            </a:r>
            <a:endParaRPr sz="1600">
              <a:latin typeface="Times New Roman"/>
              <a:cs typeface="Times New Roman"/>
            </a:endParaRPr>
          </a:p>
          <a:p>
            <a:pPr algn="r" marR="5461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2000</a:t>
            </a:r>
            <a:endParaRPr sz="1600">
              <a:latin typeface="Times New Roman"/>
              <a:cs typeface="Times New Roman"/>
            </a:endParaRPr>
          </a:p>
          <a:p>
            <a:pPr algn="r" marR="5461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1000</a:t>
            </a:r>
            <a:endParaRPr sz="1600">
              <a:latin typeface="Times New Roman"/>
              <a:cs typeface="Times New Roman"/>
            </a:endParaRPr>
          </a:p>
          <a:p>
            <a:pPr algn="r" marR="5461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1000</a:t>
            </a:r>
            <a:endParaRPr sz="1600">
              <a:latin typeface="Times New Roman"/>
              <a:cs typeface="Times New Roman"/>
            </a:endParaRPr>
          </a:p>
          <a:p>
            <a:pPr algn="r" marR="5461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2000</a:t>
            </a:r>
            <a:endParaRPr sz="1600">
              <a:latin typeface="Times New Roman"/>
              <a:cs typeface="Times New Roman"/>
            </a:endParaRPr>
          </a:p>
          <a:p>
            <a:pPr algn="r" marR="54610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latin typeface="Times New Roman"/>
                <a:cs typeface="Times New Roman"/>
              </a:rPr>
              <a:t>1000</a:t>
            </a:r>
            <a:endParaRPr sz="1600">
              <a:latin typeface="Times New Roman"/>
              <a:cs typeface="Times New Roman"/>
            </a:endParaRPr>
          </a:p>
          <a:p>
            <a:pPr algn="r" marR="5461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2000</a:t>
            </a:r>
            <a:endParaRPr sz="1600">
              <a:latin typeface="Times New Roman"/>
              <a:cs typeface="Times New Roman"/>
            </a:endParaRPr>
          </a:p>
          <a:p>
            <a:pPr algn="r" marR="5461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2000</a:t>
            </a:r>
            <a:endParaRPr sz="1600">
              <a:latin typeface="Times New Roman"/>
              <a:cs typeface="Times New Roman"/>
            </a:endParaRPr>
          </a:p>
          <a:p>
            <a:pPr algn="r" marR="5461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2000</a:t>
            </a:r>
            <a:endParaRPr sz="1600">
              <a:latin typeface="Times New Roman"/>
              <a:cs typeface="Times New Roman"/>
            </a:endParaRPr>
          </a:p>
          <a:p>
            <a:pPr algn="r" marR="5461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1000</a:t>
            </a:r>
            <a:endParaRPr sz="1600">
              <a:latin typeface="Times New Roman"/>
              <a:cs typeface="Times New Roman"/>
            </a:endParaRPr>
          </a:p>
          <a:p>
            <a:pPr algn="r" marR="5461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2000</a:t>
            </a:r>
            <a:endParaRPr sz="1600">
              <a:latin typeface="Times New Roman"/>
              <a:cs typeface="Times New Roman"/>
            </a:endParaRPr>
          </a:p>
          <a:p>
            <a:pPr algn="r" marR="5461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1000</a:t>
            </a:r>
            <a:endParaRPr sz="1600">
              <a:latin typeface="Times New Roman"/>
              <a:cs typeface="Times New Roman"/>
            </a:endParaRPr>
          </a:p>
          <a:p>
            <a:pPr algn="r" marR="5461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2000</a:t>
            </a:r>
            <a:endParaRPr sz="1600">
              <a:latin typeface="Times New Roman"/>
              <a:cs typeface="Times New Roman"/>
            </a:endParaRPr>
          </a:p>
          <a:p>
            <a:pPr algn="r" marR="5461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1000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41194" y="2208557"/>
            <a:ext cx="1137920" cy="3920490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algn="r" marR="6350">
              <a:lnSpc>
                <a:spcPct val="100000"/>
              </a:lnSpc>
              <a:spcBef>
                <a:spcPts val="960"/>
              </a:spcBef>
              <a:tabLst>
                <a:tab pos="1110615" algn="l"/>
              </a:tabLst>
            </a:pP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Sale_Date	</a:t>
            </a:r>
            <a:endParaRPr sz="18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760"/>
              </a:spcBef>
            </a:pPr>
            <a:r>
              <a:rPr dirty="0" sz="1600">
                <a:latin typeface="Times New Roman"/>
                <a:cs typeface="Times New Roman"/>
              </a:rPr>
              <a:t>2000</a:t>
            </a:r>
            <a:r>
              <a:rPr dirty="0" sz="1600" spc="-10">
                <a:latin typeface="Times New Roman"/>
                <a:cs typeface="Times New Roman"/>
              </a:rPr>
              <a:t>-</a:t>
            </a:r>
            <a:r>
              <a:rPr dirty="0" sz="1600">
                <a:latin typeface="Times New Roman"/>
                <a:cs typeface="Times New Roman"/>
              </a:rPr>
              <a:t>10</a:t>
            </a:r>
            <a:r>
              <a:rPr dirty="0" sz="1600" spc="-10">
                <a:latin typeface="Times New Roman"/>
                <a:cs typeface="Times New Roman"/>
              </a:rPr>
              <a:t>-</a:t>
            </a:r>
            <a:r>
              <a:rPr dirty="0" sz="1600">
                <a:latin typeface="Times New Roman"/>
                <a:cs typeface="Times New Roman"/>
              </a:rPr>
              <a:t>03</a:t>
            </a:r>
            <a:endParaRPr sz="1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2000</a:t>
            </a:r>
            <a:r>
              <a:rPr dirty="0" sz="1600" spc="-10">
                <a:latin typeface="Times New Roman"/>
                <a:cs typeface="Times New Roman"/>
              </a:rPr>
              <a:t>-</a:t>
            </a:r>
            <a:r>
              <a:rPr dirty="0" sz="1600">
                <a:latin typeface="Times New Roman"/>
                <a:cs typeface="Times New Roman"/>
              </a:rPr>
              <a:t>10</a:t>
            </a:r>
            <a:r>
              <a:rPr dirty="0" sz="1600" spc="-10">
                <a:latin typeface="Times New Roman"/>
                <a:cs typeface="Times New Roman"/>
              </a:rPr>
              <a:t>-</a:t>
            </a:r>
            <a:r>
              <a:rPr dirty="0" sz="1600">
                <a:latin typeface="Times New Roman"/>
                <a:cs typeface="Times New Roman"/>
              </a:rPr>
              <a:t>01</a:t>
            </a:r>
            <a:endParaRPr sz="1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2000</a:t>
            </a:r>
            <a:r>
              <a:rPr dirty="0" sz="1600" spc="-10">
                <a:latin typeface="Times New Roman"/>
                <a:cs typeface="Times New Roman"/>
              </a:rPr>
              <a:t>-</a:t>
            </a:r>
            <a:r>
              <a:rPr dirty="0" sz="1600">
                <a:latin typeface="Times New Roman"/>
                <a:cs typeface="Times New Roman"/>
              </a:rPr>
              <a:t>10</a:t>
            </a:r>
            <a:r>
              <a:rPr dirty="0" sz="1600" spc="-10">
                <a:latin typeface="Times New Roman"/>
                <a:cs typeface="Times New Roman"/>
              </a:rPr>
              <a:t>-</a:t>
            </a:r>
            <a:r>
              <a:rPr dirty="0" sz="1600">
                <a:latin typeface="Times New Roman"/>
                <a:cs typeface="Times New Roman"/>
              </a:rPr>
              <a:t>04</a:t>
            </a:r>
            <a:endParaRPr sz="1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2000</a:t>
            </a:r>
            <a:r>
              <a:rPr dirty="0" sz="1600" spc="-10">
                <a:latin typeface="Times New Roman"/>
                <a:cs typeface="Times New Roman"/>
              </a:rPr>
              <a:t>-</a:t>
            </a:r>
            <a:r>
              <a:rPr dirty="0" sz="1600">
                <a:latin typeface="Times New Roman"/>
                <a:cs typeface="Times New Roman"/>
              </a:rPr>
              <a:t>09</a:t>
            </a:r>
            <a:r>
              <a:rPr dirty="0" sz="1600" spc="-10">
                <a:latin typeface="Times New Roman"/>
                <a:cs typeface="Times New Roman"/>
              </a:rPr>
              <a:t>-</a:t>
            </a:r>
            <a:r>
              <a:rPr dirty="0" sz="1600">
                <a:latin typeface="Times New Roman"/>
                <a:cs typeface="Times New Roman"/>
              </a:rPr>
              <a:t>29</a:t>
            </a:r>
            <a:endParaRPr sz="1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2000</a:t>
            </a:r>
            <a:r>
              <a:rPr dirty="0" sz="1600" spc="-10">
                <a:latin typeface="Times New Roman"/>
                <a:cs typeface="Times New Roman"/>
              </a:rPr>
              <a:t>-</a:t>
            </a:r>
            <a:r>
              <a:rPr dirty="0" sz="1600">
                <a:latin typeface="Times New Roman"/>
                <a:cs typeface="Times New Roman"/>
              </a:rPr>
              <a:t>09</a:t>
            </a:r>
            <a:r>
              <a:rPr dirty="0" sz="1600" spc="-10">
                <a:latin typeface="Times New Roman"/>
                <a:cs typeface="Times New Roman"/>
              </a:rPr>
              <a:t>-</a:t>
            </a:r>
            <a:r>
              <a:rPr dirty="0" sz="1600">
                <a:latin typeface="Times New Roman"/>
                <a:cs typeface="Times New Roman"/>
              </a:rPr>
              <a:t>30</a:t>
            </a:r>
            <a:endParaRPr sz="1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Times New Roman"/>
                <a:cs typeface="Times New Roman"/>
              </a:rPr>
              <a:t>2000</a:t>
            </a:r>
            <a:r>
              <a:rPr dirty="0" sz="1600" spc="-10">
                <a:latin typeface="Times New Roman"/>
                <a:cs typeface="Times New Roman"/>
              </a:rPr>
              <a:t>-</a:t>
            </a:r>
            <a:r>
              <a:rPr dirty="0" sz="1600">
                <a:latin typeface="Times New Roman"/>
                <a:cs typeface="Times New Roman"/>
              </a:rPr>
              <a:t>09</a:t>
            </a:r>
            <a:r>
              <a:rPr dirty="0" sz="1600" spc="-10">
                <a:latin typeface="Times New Roman"/>
                <a:cs typeface="Times New Roman"/>
              </a:rPr>
              <a:t>-</a:t>
            </a:r>
            <a:r>
              <a:rPr dirty="0" sz="1600">
                <a:latin typeface="Times New Roman"/>
                <a:cs typeface="Times New Roman"/>
              </a:rPr>
              <a:t>28</a:t>
            </a:r>
            <a:endParaRPr sz="1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2000</a:t>
            </a:r>
            <a:r>
              <a:rPr dirty="0" sz="1600" spc="-10">
                <a:latin typeface="Times New Roman"/>
                <a:cs typeface="Times New Roman"/>
              </a:rPr>
              <a:t>-</a:t>
            </a:r>
            <a:r>
              <a:rPr dirty="0" sz="1600">
                <a:latin typeface="Times New Roman"/>
                <a:cs typeface="Times New Roman"/>
              </a:rPr>
              <a:t>09</a:t>
            </a:r>
            <a:r>
              <a:rPr dirty="0" sz="1600" spc="-10">
                <a:latin typeface="Times New Roman"/>
                <a:cs typeface="Times New Roman"/>
              </a:rPr>
              <a:t>-</a:t>
            </a:r>
            <a:r>
              <a:rPr dirty="0" sz="1600">
                <a:latin typeface="Times New Roman"/>
                <a:cs typeface="Times New Roman"/>
              </a:rPr>
              <a:t>29</a:t>
            </a:r>
            <a:endParaRPr sz="1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2000</a:t>
            </a:r>
            <a:r>
              <a:rPr dirty="0" sz="1600" spc="-10">
                <a:latin typeface="Times New Roman"/>
                <a:cs typeface="Times New Roman"/>
              </a:rPr>
              <a:t>-</a:t>
            </a:r>
            <a:r>
              <a:rPr dirty="0" sz="1600">
                <a:latin typeface="Times New Roman"/>
                <a:cs typeface="Times New Roman"/>
              </a:rPr>
              <a:t>10</a:t>
            </a:r>
            <a:r>
              <a:rPr dirty="0" sz="1600" spc="-10">
                <a:latin typeface="Times New Roman"/>
                <a:cs typeface="Times New Roman"/>
              </a:rPr>
              <a:t>-</a:t>
            </a:r>
            <a:r>
              <a:rPr dirty="0" sz="1600">
                <a:latin typeface="Times New Roman"/>
                <a:cs typeface="Times New Roman"/>
              </a:rPr>
              <a:t>03</a:t>
            </a:r>
            <a:endParaRPr sz="1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2000</a:t>
            </a:r>
            <a:r>
              <a:rPr dirty="0" sz="1600" spc="-10">
                <a:latin typeface="Times New Roman"/>
                <a:cs typeface="Times New Roman"/>
              </a:rPr>
              <a:t>-</a:t>
            </a:r>
            <a:r>
              <a:rPr dirty="0" sz="1600">
                <a:latin typeface="Times New Roman"/>
                <a:cs typeface="Times New Roman"/>
              </a:rPr>
              <a:t>09</a:t>
            </a:r>
            <a:r>
              <a:rPr dirty="0" sz="1600" spc="-10">
                <a:latin typeface="Times New Roman"/>
                <a:cs typeface="Times New Roman"/>
              </a:rPr>
              <a:t>-</a:t>
            </a:r>
            <a:r>
              <a:rPr dirty="0" sz="1600">
                <a:latin typeface="Times New Roman"/>
                <a:cs typeface="Times New Roman"/>
              </a:rPr>
              <a:t>28</a:t>
            </a:r>
            <a:endParaRPr sz="1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2000</a:t>
            </a:r>
            <a:r>
              <a:rPr dirty="0" sz="1600" spc="-10">
                <a:latin typeface="Times New Roman"/>
                <a:cs typeface="Times New Roman"/>
              </a:rPr>
              <a:t>-</a:t>
            </a:r>
            <a:r>
              <a:rPr dirty="0" sz="1600">
                <a:latin typeface="Times New Roman"/>
                <a:cs typeface="Times New Roman"/>
              </a:rPr>
              <a:t>10</a:t>
            </a:r>
            <a:r>
              <a:rPr dirty="0" sz="1600" spc="-10">
                <a:latin typeface="Times New Roman"/>
                <a:cs typeface="Times New Roman"/>
              </a:rPr>
              <a:t>-</a:t>
            </a:r>
            <a:r>
              <a:rPr dirty="0" sz="1600">
                <a:latin typeface="Times New Roman"/>
                <a:cs typeface="Times New Roman"/>
              </a:rPr>
              <a:t>01</a:t>
            </a:r>
            <a:endParaRPr sz="1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2000</a:t>
            </a:r>
            <a:r>
              <a:rPr dirty="0" sz="1600" spc="-10">
                <a:latin typeface="Times New Roman"/>
                <a:cs typeface="Times New Roman"/>
              </a:rPr>
              <a:t>-</a:t>
            </a:r>
            <a:r>
              <a:rPr dirty="0" sz="1600">
                <a:latin typeface="Times New Roman"/>
                <a:cs typeface="Times New Roman"/>
              </a:rPr>
              <a:t>10</a:t>
            </a:r>
            <a:r>
              <a:rPr dirty="0" sz="1600" spc="-10">
                <a:latin typeface="Times New Roman"/>
                <a:cs typeface="Times New Roman"/>
              </a:rPr>
              <a:t>-</a:t>
            </a:r>
            <a:r>
              <a:rPr dirty="0" sz="1600">
                <a:latin typeface="Times New Roman"/>
                <a:cs typeface="Times New Roman"/>
              </a:rPr>
              <a:t>02</a:t>
            </a:r>
            <a:endParaRPr sz="1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2000</a:t>
            </a:r>
            <a:r>
              <a:rPr dirty="0" sz="1600" spc="-10">
                <a:latin typeface="Times New Roman"/>
                <a:cs typeface="Times New Roman"/>
              </a:rPr>
              <a:t>-</a:t>
            </a:r>
            <a:r>
              <a:rPr dirty="0" sz="1600">
                <a:latin typeface="Times New Roman"/>
                <a:cs typeface="Times New Roman"/>
              </a:rPr>
              <a:t>09</a:t>
            </a:r>
            <a:r>
              <a:rPr dirty="0" sz="1600" spc="-10">
                <a:latin typeface="Times New Roman"/>
                <a:cs typeface="Times New Roman"/>
              </a:rPr>
              <a:t>-</a:t>
            </a:r>
            <a:r>
              <a:rPr dirty="0" sz="1600">
                <a:latin typeface="Times New Roman"/>
                <a:cs typeface="Times New Roman"/>
              </a:rPr>
              <a:t>30</a:t>
            </a:r>
            <a:endParaRPr sz="1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2000</a:t>
            </a:r>
            <a:r>
              <a:rPr dirty="0" sz="1600" spc="-10">
                <a:latin typeface="Times New Roman"/>
                <a:cs typeface="Times New Roman"/>
              </a:rPr>
              <a:t>-</a:t>
            </a:r>
            <a:r>
              <a:rPr dirty="0" sz="1600">
                <a:latin typeface="Times New Roman"/>
                <a:cs typeface="Times New Roman"/>
              </a:rPr>
              <a:t>10</a:t>
            </a:r>
            <a:r>
              <a:rPr dirty="0" sz="1600" spc="-10">
                <a:latin typeface="Times New Roman"/>
                <a:cs typeface="Times New Roman"/>
              </a:rPr>
              <a:t>-</a:t>
            </a:r>
            <a:r>
              <a:rPr dirty="0" sz="1600">
                <a:latin typeface="Times New Roman"/>
                <a:cs typeface="Times New Roman"/>
              </a:rPr>
              <a:t>04</a:t>
            </a:r>
            <a:endParaRPr sz="1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2000</a:t>
            </a:r>
            <a:r>
              <a:rPr dirty="0" sz="1600" spc="-10">
                <a:latin typeface="Times New Roman"/>
                <a:cs typeface="Times New Roman"/>
              </a:rPr>
              <a:t>-</a:t>
            </a:r>
            <a:r>
              <a:rPr dirty="0" sz="1600">
                <a:latin typeface="Times New Roman"/>
                <a:cs typeface="Times New Roman"/>
              </a:rPr>
              <a:t>10</a:t>
            </a:r>
            <a:r>
              <a:rPr dirty="0" sz="1600" spc="-10">
                <a:latin typeface="Times New Roman"/>
                <a:cs typeface="Times New Roman"/>
              </a:rPr>
              <a:t>-</a:t>
            </a:r>
            <a:r>
              <a:rPr dirty="0" sz="1600">
                <a:latin typeface="Times New Roman"/>
                <a:cs typeface="Times New Roman"/>
              </a:rPr>
              <a:t>02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065015" y="2656177"/>
          <a:ext cx="2426970" cy="3496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2850"/>
                <a:gridCol w="1212850"/>
              </a:tblGrid>
              <a:tr h="243423">
                <a:tc>
                  <a:txBody>
                    <a:bodyPr/>
                    <a:lstStyle/>
                    <a:p>
                      <a:pPr marL="31750">
                        <a:lnSpc>
                          <a:spcPts val="1739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0.0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0000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74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54850.29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0.0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6923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74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54553.10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0.1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3846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74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54500.22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0.2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0769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4021">
                <a:tc>
                  <a:txBody>
                    <a:bodyPr/>
                    <a:lstStyle/>
                    <a:p>
                      <a:pPr marL="31750">
                        <a:lnSpc>
                          <a:spcPts val="174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49850.03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0.3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7692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75">
                <a:tc>
                  <a:txBody>
                    <a:bodyPr/>
                    <a:lstStyle/>
                    <a:p>
                      <a:pPr marL="31750">
                        <a:lnSpc>
                          <a:spcPts val="174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0.3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4615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74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48000.00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0.4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1538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74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43200.18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0.5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8462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74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0.6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5385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74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40200.43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0.6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2308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4021">
                <a:tc>
                  <a:txBody>
                    <a:bodyPr/>
                    <a:lstStyle/>
                    <a:p>
                      <a:pPr marL="31750">
                        <a:lnSpc>
                          <a:spcPts val="174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36021.93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0.7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9231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50">
                <a:tc>
                  <a:txBody>
                    <a:bodyPr/>
                    <a:lstStyle/>
                    <a:p>
                      <a:pPr marL="31750">
                        <a:lnSpc>
                          <a:spcPts val="174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36000.07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0.8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6154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74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0.9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3077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25576">
                <a:tc>
                  <a:txBody>
                    <a:bodyPr/>
                    <a:lstStyle/>
                    <a:p>
                      <a:pPr marL="31750">
                        <a:lnSpc>
                          <a:spcPts val="174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8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0.9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3077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990600" y="2285987"/>
            <a:ext cx="5791200" cy="3865879"/>
          </a:xfrm>
          <a:custGeom>
            <a:avLst/>
            <a:gdLst/>
            <a:ahLst/>
            <a:cxnLst/>
            <a:rect l="l" t="t" r="r" b="b"/>
            <a:pathLst>
              <a:path w="5791200" h="3865879">
                <a:moveTo>
                  <a:pt x="0" y="3865879"/>
                </a:moveTo>
                <a:lnTo>
                  <a:pt x="5791200" y="3865879"/>
                </a:lnTo>
                <a:lnTo>
                  <a:pt x="5791200" y="0"/>
                </a:lnTo>
                <a:lnTo>
                  <a:pt x="0" y="0"/>
                </a:lnTo>
                <a:lnTo>
                  <a:pt x="0" y="3865879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934200" y="3367532"/>
            <a:ext cx="1676400" cy="16002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lIns="0" tIns="114935" rIns="0" bIns="0" rtlCol="0" vert="horz">
            <a:spAutoFit/>
          </a:bodyPr>
          <a:lstStyle/>
          <a:p>
            <a:pPr marL="92075" marR="215900">
              <a:lnSpc>
                <a:spcPct val="100000"/>
              </a:lnSpc>
              <a:spcBef>
                <a:spcPts val="905"/>
              </a:spcBef>
            </a:pP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14 </a:t>
            </a:r>
            <a:r>
              <a:rPr dirty="0" sz="1800" spc="-5">
                <a:solidFill>
                  <a:srgbClr val="FF0000"/>
                </a:solidFill>
                <a:latin typeface="Times New Roman"/>
                <a:cs typeface="Times New Roman"/>
              </a:rPr>
              <a:t>Rows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in  Calculation  for both the </a:t>
            </a: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Times New Roman"/>
                <a:cs typeface="Times New Roman"/>
              </a:rPr>
              <a:t>1000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and</a:t>
            </a:r>
            <a:r>
              <a:rPr dirty="0" sz="1800" spc="-8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Times New Roman"/>
                <a:cs typeface="Times New Roman"/>
              </a:rPr>
              <a:t>2000</a:t>
            </a:r>
            <a:endParaRPr sz="18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Product_IDs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07593" y="23317"/>
            <a:ext cx="81260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PERCENT_RANK() OVER with 14 rows in</a:t>
            </a:r>
            <a:r>
              <a:rPr dirty="0" spc="100"/>
              <a:t> </a:t>
            </a:r>
            <a:r>
              <a:rPr dirty="0" spc="-5"/>
              <a:t>Calculation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479501"/>
            <a:ext cx="8893175" cy="1979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SELECT </a:t>
            </a:r>
            <a:r>
              <a:rPr dirty="0" sz="2400">
                <a:latin typeface="Times New Roman"/>
                <a:cs typeface="Times New Roman"/>
              </a:rPr>
              <a:t>Product_ID ,Sale_Date ,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Daily_Sales,</a:t>
            </a:r>
            <a:endParaRPr sz="2400">
              <a:latin typeface="Times New Roman"/>
              <a:cs typeface="Times New Roman"/>
            </a:endParaRPr>
          </a:p>
          <a:p>
            <a:pPr marL="10795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PERCENT_RANK() OVER </a:t>
            </a:r>
            <a:r>
              <a:rPr dirty="0" sz="2400">
                <a:latin typeface="Times New Roman"/>
                <a:cs typeface="Times New Roman"/>
              </a:rPr>
              <a:t>( </a:t>
            </a:r>
            <a:r>
              <a:rPr dirty="0" sz="2400" spc="-5">
                <a:latin typeface="Times New Roman"/>
                <a:cs typeface="Times New Roman"/>
              </a:rPr>
              <a:t>ORDER BY </a:t>
            </a:r>
            <a:r>
              <a:rPr dirty="0" sz="2400">
                <a:latin typeface="Times New Roman"/>
                <a:cs typeface="Times New Roman"/>
              </a:rPr>
              <a:t>Daily_Sales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DESC)</a:t>
            </a:r>
            <a:endParaRPr sz="24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PercentRank1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106805" algn="l"/>
              </a:tabLst>
            </a:pPr>
            <a:r>
              <a:rPr dirty="0" sz="2400" spc="-5">
                <a:latin typeface="Times New Roman"/>
                <a:cs typeface="Times New Roman"/>
              </a:rPr>
              <a:t>FROM	</a:t>
            </a:r>
            <a:r>
              <a:rPr dirty="0" sz="2400" spc="-15">
                <a:latin typeface="Times New Roman"/>
                <a:cs typeface="Times New Roman"/>
              </a:rPr>
              <a:t>Sales_Table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algn="ctr" marL="158750">
              <a:lnSpc>
                <a:spcPct val="100000"/>
              </a:lnSpc>
              <a:spcBef>
                <a:spcPts val="1710"/>
              </a:spcBef>
              <a:tabLst>
                <a:tab pos="1454785" algn="l"/>
                <a:tab pos="2565400" algn="l"/>
                <a:tab pos="2794635" algn="l"/>
                <a:tab pos="4243705" algn="l"/>
              </a:tabLst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Product_ID</a:t>
            </a:r>
            <a:r>
              <a:rPr dirty="0" sz="1800" spc="-5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Sale_Date	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Daily_Sales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PercentRank1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6178702"/>
            <a:ext cx="861504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Percentage_Rank is just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like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RANK 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however,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it gives you the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Rank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as a percent,</a:t>
            </a:r>
            <a:r>
              <a:rPr dirty="0" sz="2000" spc="-17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but 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only a percent of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all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other rows up to</a:t>
            </a:r>
            <a:r>
              <a:rPr dirty="0" sz="2000" spc="-15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100%.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97201" y="2571976"/>
          <a:ext cx="4756785" cy="3524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0400"/>
                <a:gridCol w="1437005"/>
                <a:gridCol w="1447165"/>
                <a:gridCol w="1214120"/>
              </a:tblGrid>
              <a:tr h="247424">
                <a:tc>
                  <a:txBody>
                    <a:bodyPr/>
                    <a:lstStyle/>
                    <a:p>
                      <a:pPr marL="31750">
                        <a:lnSpc>
                          <a:spcPts val="17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7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80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4"/>
                        </a:lnSpc>
                        <a:spcBef>
                          <a:spcPts val="3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0.0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0000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77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61301.77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0.0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0000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77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54850.29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0.1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0000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77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54553.10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0.1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0000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4118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77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54500.22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4"/>
                        </a:lnSpc>
                        <a:spcBef>
                          <a:spcPts val="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0.200000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/>
                </a:tc>
              </a:tr>
              <a:tr h="243942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714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77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49850.03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0.2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0000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77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0.3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0000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77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48000.00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0.3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0000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77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43868.86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0.4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0000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77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43200.18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0.4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0000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91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77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4"/>
                        </a:lnSpc>
                        <a:spcBef>
                          <a:spcPts val="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0.500000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/>
                </a:tc>
              </a:tr>
              <a:tr h="243955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714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78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40200.43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0.5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0000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77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36021.93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0.6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0000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49871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77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36000.07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0.6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0000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752600" y="2133600"/>
            <a:ext cx="5791200" cy="3962400"/>
          </a:xfrm>
          <a:custGeom>
            <a:avLst/>
            <a:gdLst/>
            <a:ahLst/>
            <a:cxnLst/>
            <a:rect l="l" t="t" r="r" b="b"/>
            <a:pathLst>
              <a:path w="5791200" h="3962400">
                <a:moveTo>
                  <a:pt x="0" y="3962400"/>
                </a:moveTo>
                <a:lnTo>
                  <a:pt x="5791200" y="3962400"/>
                </a:lnTo>
                <a:lnTo>
                  <a:pt x="5791200" y="0"/>
                </a:lnTo>
                <a:lnTo>
                  <a:pt x="0" y="0"/>
                </a:lnTo>
                <a:lnTo>
                  <a:pt x="0" y="39624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599933" y="3276600"/>
            <a:ext cx="1447800" cy="13716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lIns="0" tIns="114935" rIns="0" bIns="0" rtlCol="0" vert="horz">
            <a:spAutoFit/>
          </a:bodyPr>
          <a:lstStyle/>
          <a:p>
            <a:pPr marL="92710" marR="191135">
              <a:lnSpc>
                <a:spcPct val="100000"/>
              </a:lnSpc>
              <a:spcBef>
                <a:spcPts val="905"/>
              </a:spcBef>
            </a:pP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21 </a:t>
            </a:r>
            <a:r>
              <a:rPr dirty="0" sz="1800" spc="-5">
                <a:solidFill>
                  <a:srgbClr val="FF0000"/>
                </a:solidFill>
                <a:latin typeface="Times New Roman"/>
                <a:cs typeface="Times New Roman"/>
              </a:rPr>
              <a:t>Rows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in  Calculation  for all of the  Product_IDs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7593" y="23317"/>
            <a:ext cx="81260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PERCENT_RANK() OVER with 21 rows in</a:t>
            </a:r>
            <a:r>
              <a:rPr dirty="0" spc="100"/>
              <a:t> </a:t>
            </a:r>
            <a:r>
              <a:rPr dirty="0" spc="-5"/>
              <a:t>Calculation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6360" y="3760089"/>
            <a:ext cx="147193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Not </a:t>
            </a:r>
            <a:r>
              <a:rPr dirty="0" sz="1800">
                <a:latin typeface="Times New Roman"/>
                <a:cs typeface="Times New Roman"/>
              </a:rPr>
              <a:t>all </a:t>
            </a:r>
            <a:r>
              <a:rPr dirty="0" sz="1800" spc="-5">
                <a:latin typeface="Times New Roman"/>
                <a:cs typeface="Times New Roman"/>
              </a:rPr>
              <a:t>rows  </a:t>
            </a:r>
            <a:r>
              <a:rPr dirty="0" sz="1800">
                <a:latin typeface="Times New Roman"/>
                <a:cs typeface="Times New Roman"/>
              </a:rPr>
              <a:t>are displayed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 this </a:t>
            </a:r>
            <a:r>
              <a:rPr dirty="0" sz="1800" spc="-5">
                <a:latin typeface="Times New Roman"/>
                <a:cs typeface="Times New Roman"/>
              </a:rPr>
              <a:t>answer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733800"/>
            <a:ext cx="1651000" cy="990600"/>
          </a:xfrm>
          <a:custGeom>
            <a:avLst/>
            <a:gdLst/>
            <a:ahLst/>
            <a:cxnLst/>
            <a:rect l="l" t="t" r="r" b="b"/>
            <a:pathLst>
              <a:path w="1651000" h="990600">
                <a:moveTo>
                  <a:pt x="0" y="990600"/>
                </a:moveTo>
                <a:lnTo>
                  <a:pt x="1651000" y="990600"/>
                </a:lnTo>
                <a:lnTo>
                  <a:pt x="16510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231" y="6428028"/>
            <a:ext cx="441007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What caused the Product_IDs to be</a:t>
            </a:r>
            <a:r>
              <a:rPr dirty="0" sz="2000" spc="-15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sorted?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708405"/>
            <a:ext cx="8775065" cy="1979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SELECT </a:t>
            </a:r>
            <a:r>
              <a:rPr dirty="0" sz="2400">
                <a:latin typeface="Times New Roman"/>
                <a:cs typeface="Times New Roman"/>
              </a:rPr>
              <a:t>Product_ID </a:t>
            </a:r>
            <a:r>
              <a:rPr dirty="0" sz="2400" spc="-5">
                <a:latin typeface="Times New Roman"/>
                <a:cs typeface="Times New Roman"/>
              </a:rPr>
              <a:t>,Sale_Date ,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Daily_Sales,</a:t>
            </a:r>
            <a:endParaRPr sz="2400">
              <a:latin typeface="Times New Roman"/>
              <a:cs typeface="Times New Roman"/>
            </a:endParaRPr>
          </a:p>
          <a:p>
            <a:pPr marL="10795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PERCENT_RANK() OVER </a:t>
            </a:r>
            <a:r>
              <a:rPr dirty="0" sz="2400" spc="-40">
                <a:latin typeface="Times New Roman"/>
                <a:cs typeface="Times New Roman"/>
              </a:rPr>
              <a:t>(</a:t>
            </a:r>
            <a:r>
              <a:rPr dirty="0" sz="2400" spc="-40">
                <a:solidFill>
                  <a:srgbClr val="0000FF"/>
                </a:solidFill>
                <a:latin typeface="Times New Roman"/>
                <a:cs typeface="Times New Roman"/>
              </a:rPr>
              <a:t>PARTITION </a:t>
            </a:r>
            <a:r>
              <a:rPr dirty="0" sz="2400" spc="-5">
                <a:latin typeface="Times New Roman"/>
                <a:cs typeface="Times New Roman"/>
              </a:rPr>
              <a:t>BY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PRODUCT_ID</a:t>
            </a:r>
            <a:endParaRPr sz="2400">
              <a:latin typeface="Times New Roman"/>
              <a:cs typeface="Times New Roman"/>
            </a:endParaRPr>
          </a:p>
          <a:p>
            <a:pPr marL="12700" marR="1345565" indent="1143000">
              <a:lnSpc>
                <a:spcPct val="100000"/>
              </a:lnSpc>
              <a:tabLst>
                <a:tab pos="1106805" algn="l"/>
              </a:tabLst>
            </a:pP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ORDER BY </a:t>
            </a:r>
            <a:r>
              <a:rPr dirty="0" sz="2400">
                <a:latin typeface="Times New Roman"/>
                <a:cs typeface="Times New Roman"/>
              </a:rPr>
              <a:t>Daily_Sales </a:t>
            </a:r>
            <a:r>
              <a:rPr dirty="0" sz="2400" spc="-5">
                <a:latin typeface="Times New Roman"/>
                <a:cs typeface="Times New Roman"/>
              </a:rPr>
              <a:t>DESC) AS</a:t>
            </a:r>
            <a:r>
              <a:rPr dirty="0" sz="2400" spc="-2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PercentRank1  </a:t>
            </a:r>
            <a:r>
              <a:rPr dirty="0" sz="2400" spc="-5">
                <a:latin typeface="Times New Roman"/>
                <a:cs typeface="Times New Roman"/>
              </a:rPr>
              <a:t>FROM	</a:t>
            </a:r>
            <a:r>
              <a:rPr dirty="0" sz="2400" spc="-15">
                <a:latin typeface="Times New Roman"/>
                <a:cs typeface="Times New Roman"/>
              </a:rPr>
              <a:t>Sales_Table </a:t>
            </a:r>
            <a:r>
              <a:rPr dirty="0" sz="2400" spc="-10">
                <a:latin typeface="Times New Roman"/>
                <a:cs typeface="Times New Roman"/>
              </a:rPr>
              <a:t>WHERE </a:t>
            </a:r>
            <a:r>
              <a:rPr dirty="0" sz="2400">
                <a:latin typeface="Times New Roman"/>
                <a:cs typeface="Times New Roman"/>
              </a:rPr>
              <a:t>Product_ID in (1000, 2000)</a:t>
            </a:r>
            <a:r>
              <a:rPr dirty="0" sz="2400" spc="-1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algn="ctr" marL="125095">
              <a:lnSpc>
                <a:spcPct val="100000"/>
              </a:lnSpc>
              <a:spcBef>
                <a:spcPts val="1705"/>
              </a:spcBef>
              <a:tabLst>
                <a:tab pos="1420495" algn="l"/>
                <a:tab pos="2531110" algn="l"/>
                <a:tab pos="2760345" algn="l"/>
                <a:tab pos="4210050" algn="l"/>
              </a:tabLst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Product_ID</a:t>
            </a:r>
            <a:r>
              <a:rPr dirty="0" sz="1800" spc="-5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Sale_Date	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Daily_Sales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PercentRank1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21001" y="2800576"/>
          <a:ext cx="4756784" cy="3524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0400"/>
                <a:gridCol w="1437005"/>
                <a:gridCol w="1447165"/>
                <a:gridCol w="1214120"/>
              </a:tblGrid>
              <a:tr h="247424">
                <a:tc>
                  <a:txBody>
                    <a:bodyPr/>
                    <a:lstStyle/>
                    <a:p>
                      <a:pPr marL="31750">
                        <a:lnSpc>
                          <a:spcPts val="17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7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80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4"/>
                        </a:lnSpc>
                        <a:spcBef>
                          <a:spcPts val="3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0.0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0000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77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54553.10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0.1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6667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77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54500.22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0.3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3333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4118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77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4"/>
                        </a:lnSpc>
                        <a:spcBef>
                          <a:spcPts val="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0.500000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/>
                </a:tc>
              </a:tr>
              <a:tr h="243942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714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77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40200.43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0.6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6667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77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36000.07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0.8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3333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dirty="0" sz="16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714"/>
                        </a:lnSpc>
                      </a:pPr>
                      <a:r>
                        <a:rPr dirty="0" sz="16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2000-10-02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775"/>
                        </a:lnSpc>
                      </a:pPr>
                      <a:r>
                        <a:rPr dirty="0" sz="1600" spc="-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4"/>
                        </a:lnSpc>
                      </a:pPr>
                      <a:r>
                        <a:rPr dirty="0" sz="16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1.0</a:t>
                      </a:r>
                      <a:r>
                        <a:rPr dirty="0" sz="1600" spc="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6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dirty="0" sz="16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714"/>
                        </a:lnSpc>
                      </a:pPr>
                      <a:r>
                        <a:rPr dirty="0" sz="16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775"/>
                        </a:lnSpc>
                      </a:pPr>
                      <a:r>
                        <a:rPr dirty="0" sz="1600" spc="-5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54850.29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4"/>
                        </a:lnSpc>
                      </a:pPr>
                      <a:r>
                        <a:rPr dirty="0" sz="16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0.0</a:t>
                      </a:r>
                      <a:r>
                        <a:rPr dirty="0" sz="1600" spc="5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6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77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49850.03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0.1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6667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91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77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48000.00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4"/>
                        </a:lnSpc>
                        <a:spcBef>
                          <a:spcPts val="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0.333333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/>
                </a:tc>
              </a:tr>
              <a:tr h="243955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714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2000-10-03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78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43200.18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0.5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0000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77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0.6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6667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77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36021.93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0.8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3333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49871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77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1.0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0000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676400" y="2362200"/>
            <a:ext cx="5791200" cy="3962400"/>
          </a:xfrm>
          <a:custGeom>
            <a:avLst/>
            <a:gdLst/>
            <a:ahLst/>
            <a:cxnLst/>
            <a:rect l="l" t="t" r="r" b="b"/>
            <a:pathLst>
              <a:path w="5791200" h="3962400">
                <a:moveTo>
                  <a:pt x="0" y="3962400"/>
                </a:moveTo>
                <a:lnTo>
                  <a:pt x="5791200" y="3962400"/>
                </a:lnTo>
                <a:lnTo>
                  <a:pt x="5791200" y="0"/>
                </a:lnTo>
                <a:lnTo>
                  <a:pt x="0" y="0"/>
                </a:lnTo>
                <a:lnTo>
                  <a:pt x="0" y="39624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20749" y="23317"/>
            <a:ext cx="63030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Quiz – What Cause the </a:t>
            </a:r>
            <a:r>
              <a:rPr dirty="0"/>
              <a:t>Product_ID </a:t>
            </a:r>
            <a:r>
              <a:rPr dirty="0" spc="-5"/>
              <a:t>to</a:t>
            </a:r>
            <a:r>
              <a:rPr dirty="0" spc="-85"/>
              <a:t> </a:t>
            </a:r>
            <a:r>
              <a:rPr dirty="0" spc="-5"/>
              <a:t>Reset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6422237"/>
            <a:ext cx="56121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5">
                <a:solidFill>
                  <a:srgbClr val="FF0000"/>
                </a:solidFill>
                <a:latin typeface="Times New Roman"/>
                <a:cs typeface="Times New Roman"/>
              </a:rPr>
              <a:t>PARTITION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BY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caused the data to be</a:t>
            </a:r>
            <a:r>
              <a:rPr dirty="0" sz="2400" spc="-14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sorted!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631901"/>
            <a:ext cx="8775065" cy="2056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SELECT </a:t>
            </a:r>
            <a:r>
              <a:rPr dirty="0" sz="2400">
                <a:latin typeface="Times New Roman"/>
                <a:cs typeface="Times New Roman"/>
              </a:rPr>
              <a:t>Product_ID ,Sale_Date ,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Daily_Sales,</a:t>
            </a:r>
            <a:endParaRPr sz="2400">
              <a:latin typeface="Times New Roman"/>
              <a:cs typeface="Times New Roman"/>
            </a:endParaRPr>
          </a:p>
          <a:p>
            <a:pPr marL="10795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PERCENT_RANK() OVER </a:t>
            </a:r>
            <a:r>
              <a:rPr dirty="0" sz="2400" spc="-40">
                <a:latin typeface="Times New Roman"/>
                <a:cs typeface="Times New Roman"/>
              </a:rPr>
              <a:t>(</a:t>
            </a:r>
            <a:r>
              <a:rPr dirty="0" sz="2400" spc="-40">
                <a:solidFill>
                  <a:srgbClr val="0000FF"/>
                </a:solidFill>
                <a:latin typeface="Times New Roman"/>
                <a:cs typeface="Times New Roman"/>
              </a:rPr>
              <a:t>PARTITION </a:t>
            </a:r>
            <a:r>
              <a:rPr dirty="0" sz="2400" spc="-5">
                <a:latin typeface="Times New Roman"/>
                <a:cs typeface="Times New Roman"/>
              </a:rPr>
              <a:t>BY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PRODUCT_ID</a:t>
            </a:r>
            <a:endParaRPr sz="2400">
              <a:latin typeface="Times New Roman"/>
              <a:cs typeface="Times New Roman"/>
            </a:endParaRPr>
          </a:p>
          <a:p>
            <a:pPr marL="12700" marR="1345565" indent="1143000">
              <a:lnSpc>
                <a:spcPct val="100000"/>
              </a:lnSpc>
              <a:tabLst>
                <a:tab pos="1106805" algn="l"/>
              </a:tabLst>
            </a:pP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ORDER BY </a:t>
            </a:r>
            <a:r>
              <a:rPr dirty="0" sz="2400">
                <a:latin typeface="Times New Roman"/>
                <a:cs typeface="Times New Roman"/>
              </a:rPr>
              <a:t>Daily_Sales </a:t>
            </a:r>
            <a:r>
              <a:rPr dirty="0" sz="2400" spc="-5">
                <a:latin typeface="Times New Roman"/>
                <a:cs typeface="Times New Roman"/>
              </a:rPr>
              <a:t>DESC) AS</a:t>
            </a:r>
            <a:r>
              <a:rPr dirty="0" sz="2400" spc="-2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PercentRank1  </a:t>
            </a:r>
            <a:r>
              <a:rPr dirty="0" sz="2400" spc="-5">
                <a:latin typeface="Times New Roman"/>
                <a:cs typeface="Times New Roman"/>
              </a:rPr>
              <a:t>FROM	</a:t>
            </a:r>
            <a:r>
              <a:rPr dirty="0" sz="2400" spc="-15">
                <a:latin typeface="Times New Roman"/>
                <a:cs typeface="Times New Roman"/>
              </a:rPr>
              <a:t>Sales_Table </a:t>
            </a:r>
            <a:r>
              <a:rPr dirty="0" sz="2400" spc="-10">
                <a:latin typeface="Times New Roman"/>
                <a:cs typeface="Times New Roman"/>
              </a:rPr>
              <a:t>WHERE </a:t>
            </a:r>
            <a:r>
              <a:rPr dirty="0" sz="2400">
                <a:latin typeface="Times New Roman"/>
                <a:cs typeface="Times New Roman"/>
              </a:rPr>
              <a:t>Product_ID in (1000, 2000)</a:t>
            </a:r>
            <a:r>
              <a:rPr dirty="0" sz="2400" spc="-1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algn="ctr" marL="125095">
              <a:lnSpc>
                <a:spcPct val="100000"/>
              </a:lnSpc>
              <a:spcBef>
                <a:spcPts val="2310"/>
              </a:spcBef>
              <a:tabLst>
                <a:tab pos="1420495" algn="l"/>
                <a:tab pos="2531110" algn="l"/>
                <a:tab pos="2760345" algn="l"/>
                <a:tab pos="4210050" algn="l"/>
              </a:tabLst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Product_ID</a:t>
            </a:r>
            <a:r>
              <a:rPr dirty="0" sz="1800" spc="-5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Sale_Date	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Daily_Sales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PercentRank1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21001" y="2800576"/>
          <a:ext cx="4756784" cy="3524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0400"/>
                <a:gridCol w="1437005"/>
                <a:gridCol w="1447165"/>
                <a:gridCol w="1214120"/>
              </a:tblGrid>
              <a:tr h="247424">
                <a:tc>
                  <a:txBody>
                    <a:bodyPr/>
                    <a:lstStyle/>
                    <a:p>
                      <a:pPr marL="31750">
                        <a:lnSpc>
                          <a:spcPts val="17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7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80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4"/>
                        </a:lnSpc>
                        <a:spcBef>
                          <a:spcPts val="3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0.0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0000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77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54553.10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0.1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6667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77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54500.22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0.3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3333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4118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77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4"/>
                        </a:lnSpc>
                        <a:spcBef>
                          <a:spcPts val="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0.500000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/>
                </a:tc>
              </a:tr>
              <a:tr h="243942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714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77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40200.43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0.6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6667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77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36000.07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0.8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3333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dirty="0" sz="16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714"/>
                        </a:lnSpc>
                      </a:pPr>
                      <a:r>
                        <a:rPr dirty="0" sz="16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2000-10-02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775"/>
                        </a:lnSpc>
                      </a:pPr>
                      <a:r>
                        <a:rPr dirty="0" sz="1600" spc="-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4"/>
                        </a:lnSpc>
                      </a:pPr>
                      <a:r>
                        <a:rPr dirty="0" sz="16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1.0</a:t>
                      </a:r>
                      <a:r>
                        <a:rPr dirty="0" sz="1600" spc="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6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dirty="0" sz="16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714"/>
                        </a:lnSpc>
                      </a:pPr>
                      <a:r>
                        <a:rPr dirty="0" sz="16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775"/>
                        </a:lnSpc>
                      </a:pPr>
                      <a:r>
                        <a:rPr dirty="0" sz="1600" spc="-5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54850.29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4"/>
                        </a:lnSpc>
                      </a:pPr>
                      <a:r>
                        <a:rPr dirty="0" sz="16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0.0</a:t>
                      </a:r>
                      <a:r>
                        <a:rPr dirty="0" sz="1600" spc="5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6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77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49850.03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0.1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6667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91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77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48000.00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4"/>
                        </a:lnSpc>
                        <a:spcBef>
                          <a:spcPts val="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0.333333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/>
                </a:tc>
              </a:tr>
              <a:tr h="243955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714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2000-10-03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78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43200.18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0.5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0000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77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0.6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6667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77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36021.93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0.8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3333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49871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7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77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1.0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0000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676400" y="2362200"/>
            <a:ext cx="5791200" cy="3962400"/>
          </a:xfrm>
          <a:custGeom>
            <a:avLst/>
            <a:gdLst/>
            <a:ahLst/>
            <a:cxnLst/>
            <a:rect l="l" t="t" r="r" b="b"/>
            <a:pathLst>
              <a:path w="5791200" h="3962400">
                <a:moveTo>
                  <a:pt x="0" y="3962400"/>
                </a:moveTo>
                <a:lnTo>
                  <a:pt x="5791200" y="3962400"/>
                </a:lnTo>
                <a:lnTo>
                  <a:pt x="5791200" y="0"/>
                </a:lnTo>
                <a:lnTo>
                  <a:pt x="0" y="0"/>
                </a:lnTo>
                <a:lnTo>
                  <a:pt x="0" y="39624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40181" y="23317"/>
            <a:ext cx="78638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Answer to Quiz – What Cause the </a:t>
            </a:r>
            <a:r>
              <a:rPr dirty="0"/>
              <a:t>Product_ID </a:t>
            </a:r>
            <a:r>
              <a:rPr dirty="0" spc="-5"/>
              <a:t>to</a:t>
            </a:r>
            <a:r>
              <a:rPr dirty="0" spc="-40"/>
              <a:t> </a:t>
            </a:r>
            <a:r>
              <a:rPr dirty="0" spc="-5"/>
              <a:t>Reset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70941"/>
            <a:ext cx="8391525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SELECT </a:t>
            </a:r>
            <a:r>
              <a:rPr dirty="0" sz="2400">
                <a:latin typeface="Times New Roman"/>
                <a:cs typeface="Times New Roman"/>
              </a:rPr>
              <a:t>Product_ID ,Sale_Date ,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Daily_Sales,</a:t>
            </a:r>
            <a:endParaRPr sz="2400">
              <a:latin typeface="Times New Roman"/>
              <a:cs typeface="Times New Roman"/>
            </a:endParaRPr>
          </a:p>
          <a:p>
            <a:pPr marL="1384300" marR="5080">
              <a:lnSpc>
                <a:spcPct val="100000"/>
              </a:lnSpc>
              <a:tabLst>
                <a:tab pos="2943860" algn="l"/>
              </a:tabLst>
            </a:pP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COUNT(*)	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OVER </a:t>
            </a:r>
            <a:r>
              <a:rPr dirty="0" sz="2400" spc="-5">
                <a:latin typeface="Times New Roman"/>
                <a:cs typeface="Times New Roman"/>
              </a:rPr>
              <a:t>(ORDER BY </a:t>
            </a:r>
            <a:r>
              <a:rPr dirty="0" sz="2400">
                <a:latin typeface="Times New Roman"/>
                <a:cs typeface="Times New Roman"/>
              </a:rPr>
              <a:t>Product_ID,</a:t>
            </a:r>
            <a:r>
              <a:rPr dirty="0" sz="2400" spc="-1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Sale_Date  </a:t>
            </a:r>
            <a:r>
              <a:rPr dirty="0" sz="2400" spc="-10">
                <a:solidFill>
                  <a:srgbClr val="0000FF"/>
                </a:solidFill>
                <a:latin typeface="Times New Roman"/>
                <a:cs typeface="Times New Roman"/>
              </a:rPr>
              <a:t>ROWS 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UNBOUNDED PRECEDING</a:t>
            </a:r>
            <a:r>
              <a:rPr dirty="0" sz="2400" spc="-5">
                <a:latin typeface="Times New Roman"/>
                <a:cs typeface="Times New Roman"/>
              </a:rPr>
              <a:t>) AS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Seq_Number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106170" algn="l"/>
                <a:tab pos="2717800" algn="l"/>
              </a:tabLst>
            </a:pPr>
            <a:r>
              <a:rPr dirty="0" sz="2400" spc="-5">
                <a:latin typeface="Times New Roman"/>
                <a:cs typeface="Times New Roman"/>
              </a:rPr>
              <a:t>FROM	</a:t>
            </a:r>
            <a:r>
              <a:rPr dirty="0" sz="2400" spc="-20">
                <a:latin typeface="Times New Roman"/>
                <a:cs typeface="Times New Roman"/>
              </a:rPr>
              <a:t>Sales_Table	</a:t>
            </a:r>
            <a:r>
              <a:rPr dirty="0" sz="2400" spc="-10">
                <a:latin typeface="Times New Roman"/>
                <a:cs typeface="Times New Roman"/>
              </a:rPr>
              <a:t>WHERE </a:t>
            </a:r>
            <a:r>
              <a:rPr dirty="0" sz="2400">
                <a:latin typeface="Times New Roman"/>
                <a:cs typeface="Times New Roman"/>
              </a:rPr>
              <a:t>Product_ID </a:t>
            </a:r>
            <a:r>
              <a:rPr dirty="0" sz="2400" spc="-5">
                <a:latin typeface="Times New Roman"/>
                <a:cs typeface="Times New Roman"/>
              </a:rPr>
              <a:t>IN </a:t>
            </a:r>
            <a:r>
              <a:rPr dirty="0" sz="2400">
                <a:latin typeface="Times New Roman"/>
                <a:cs typeface="Times New Roman"/>
              </a:rPr>
              <a:t>(1000, 2000)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5894323"/>
            <a:ext cx="8711565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This is the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COUNT OVER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. It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will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provide a sequential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number starting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at 1. The  Keyword(s)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ROWS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UNBOUNDED PRECEDING causes Seq_Number to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start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at</a:t>
            </a:r>
            <a:r>
              <a:rPr dirty="0" sz="2000" spc="-14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 beginning and increase sequentially to the</a:t>
            </a:r>
            <a:r>
              <a:rPr dirty="0" sz="2000" spc="-15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end.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47912" y="2425700"/>
          <a:ext cx="5743575" cy="3228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6995"/>
                <a:gridCol w="1331595"/>
                <a:gridCol w="1394460"/>
                <a:gridCol w="1631314"/>
              </a:tblGrid>
              <a:tr h="375039">
                <a:tc>
                  <a:txBody>
                    <a:bodyPr/>
                    <a:lstStyle/>
                    <a:p>
                      <a:pPr algn="r" marR="1130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Produc</a:t>
                      </a:r>
                      <a:r>
                        <a:rPr dirty="0" u="sng" sz="1800" spc="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_ID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06680">
                        <a:lnSpc>
                          <a:spcPct val="100000"/>
                        </a:lnSpc>
                        <a:spcBef>
                          <a:spcPts val="305"/>
                        </a:spcBef>
                        <a:tabLst>
                          <a:tab pos="1109980" algn="l"/>
                        </a:tabLst>
                      </a:pP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Sale_Date	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619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Da</a:t>
                      </a:r>
                      <a:r>
                        <a:rPr dirty="0" u="sng" sz="1800" spc="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u="sng" sz="1800" spc="2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_Sa</a:t>
                      </a:r>
                      <a:r>
                        <a:rPr dirty="0" u="sng" sz="1800" spc="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2470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Seq</a:t>
                      </a:r>
                      <a:r>
                        <a:rPr dirty="0" u="sng" sz="1800" spc="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Number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95012">
                <a:tc>
                  <a:txBody>
                    <a:bodyPr/>
                    <a:lstStyle/>
                    <a:p>
                      <a:pPr algn="r" marR="99695">
                        <a:lnSpc>
                          <a:spcPts val="1900"/>
                        </a:lnSpc>
                        <a:spcBef>
                          <a:spcPts val="320"/>
                        </a:spcBef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114935">
                        <a:lnSpc>
                          <a:spcPts val="1900"/>
                        </a:lnSpc>
                        <a:spcBef>
                          <a:spcPts val="320"/>
                        </a:spcBef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/>
                </a:tc>
                <a:tc>
                  <a:txBody>
                    <a:bodyPr/>
                    <a:lstStyle/>
                    <a:p>
                      <a:pPr algn="r" marR="2057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236854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6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algn="r" marR="99695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114935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0574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54500.22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36854">
                        <a:lnSpc>
                          <a:spcPts val="1800"/>
                        </a:lnSpc>
                      </a:pPr>
                      <a:r>
                        <a:rPr dirty="0" sz="16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4054">
                <a:tc>
                  <a:txBody>
                    <a:bodyPr/>
                    <a:lstStyle/>
                    <a:p>
                      <a:pPr algn="r" marR="9969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11493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0574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36000.07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36854">
                        <a:lnSpc>
                          <a:spcPts val="1800"/>
                        </a:lnSpc>
                      </a:pPr>
                      <a:r>
                        <a:rPr dirty="0" sz="16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942">
                <a:tc>
                  <a:txBody>
                    <a:bodyPr/>
                    <a:lstStyle/>
                    <a:p>
                      <a:pPr algn="r" marR="99695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114935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0574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40200.43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36854">
                        <a:lnSpc>
                          <a:spcPts val="1800"/>
                        </a:lnSpc>
                      </a:pPr>
                      <a:r>
                        <a:rPr dirty="0" sz="16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algn="r" marR="99695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114935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0574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36854">
                        <a:lnSpc>
                          <a:spcPts val="1800"/>
                        </a:lnSpc>
                      </a:pPr>
                      <a:r>
                        <a:rPr dirty="0" sz="16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r" marR="99695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114935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0574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36854">
                        <a:lnSpc>
                          <a:spcPts val="1800"/>
                        </a:lnSpc>
                      </a:pPr>
                      <a:r>
                        <a:rPr dirty="0" sz="16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algn="r" marR="99695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114935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0574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54553.10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36854">
                        <a:lnSpc>
                          <a:spcPts val="1800"/>
                        </a:lnSpc>
                      </a:pPr>
                      <a:r>
                        <a:rPr dirty="0" sz="16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algn="r" marR="99695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114935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0574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36854">
                        <a:lnSpc>
                          <a:spcPts val="1800"/>
                        </a:lnSpc>
                      </a:pPr>
                      <a:r>
                        <a:rPr dirty="0" sz="16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991">
                <a:tc>
                  <a:txBody>
                    <a:bodyPr/>
                    <a:lstStyle/>
                    <a:p>
                      <a:pPr algn="r" marR="9969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11493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0574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48000.00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36854">
                        <a:lnSpc>
                          <a:spcPts val="1800"/>
                        </a:lnSpc>
                      </a:pPr>
                      <a:r>
                        <a:rPr dirty="0" sz="16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942">
                <a:tc>
                  <a:txBody>
                    <a:bodyPr/>
                    <a:lstStyle/>
                    <a:p>
                      <a:pPr algn="r" marR="99695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114935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0574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49850.03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36220">
                        <a:lnSpc>
                          <a:spcPts val="1800"/>
                        </a:lnSpc>
                      </a:pPr>
                      <a:r>
                        <a:rPr dirty="0" sz="16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35215">
                <a:tc>
                  <a:txBody>
                    <a:bodyPr/>
                    <a:lstStyle/>
                    <a:p>
                      <a:pPr algn="r" marR="99695">
                        <a:lnSpc>
                          <a:spcPts val="1835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14935">
                        <a:lnSpc>
                          <a:spcPts val="1835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574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54850.29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47015">
                        <a:lnSpc>
                          <a:spcPts val="1800"/>
                        </a:lnSpc>
                      </a:pPr>
                      <a:r>
                        <a:rPr dirty="0" sz="1600" spc="-8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26489" y="23317"/>
            <a:ext cx="58902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COUNT </a:t>
            </a:r>
            <a:r>
              <a:rPr dirty="0" spc="-5"/>
              <a:t>OVER </a:t>
            </a:r>
            <a:r>
              <a:rPr dirty="0"/>
              <a:t>for </a:t>
            </a:r>
            <a:r>
              <a:rPr dirty="0" spc="-5"/>
              <a:t>a Sequential</a:t>
            </a:r>
            <a:r>
              <a:rPr dirty="0" spc="-50"/>
              <a:t> </a:t>
            </a:r>
            <a:r>
              <a:rPr dirty="0" spc="-5"/>
              <a:t>Number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7200" y="3721100"/>
            <a:ext cx="1651000" cy="9906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algn="ctr" marL="98425" marR="97790">
              <a:lnSpc>
                <a:spcPct val="100000"/>
              </a:lnSpc>
              <a:spcBef>
                <a:spcPts val="305"/>
              </a:spcBef>
            </a:pPr>
            <a:r>
              <a:rPr dirty="0" sz="1800" spc="-5">
                <a:latin typeface="Times New Roman"/>
                <a:cs typeface="Times New Roman"/>
              </a:rPr>
              <a:t>Not </a:t>
            </a:r>
            <a:r>
              <a:rPr dirty="0" sz="1800">
                <a:latin typeface="Times New Roman"/>
                <a:cs typeface="Times New Roman"/>
              </a:rPr>
              <a:t>all </a:t>
            </a:r>
            <a:r>
              <a:rPr dirty="0" sz="1800" spc="-5">
                <a:latin typeface="Times New Roman"/>
                <a:cs typeface="Times New Roman"/>
              </a:rPr>
              <a:t>rows  </a:t>
            </a:r>
            <a:r>
              <a:rPr dirty="0" sz="1800">
                <a:latin typeface="Times New Roman"/>
                <a:cs typeface="Times New Roman"/>
              </a:rPr>
              <a:t>are displayed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 this </a:t>
            </a:r>
            <a:r>
              <a:rPr dirty="0" sz="1800" spc="-5">
                <a:latin typeface="Times New Roman"/>
                <a:cs typeface="Times New Roman"/>
              </a:rPr>
              <a:t>answer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509712" y="2209800"/>
          <a:ext cx="5819775" cy="3914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3195"/>
                <a:gridCol w="1332230"/>
                <a:gridCol w="1394460"/>
                <a:gridCol w="1632585"/>
              </a:tblGrid>
              <a:tr h="380056">
                <a:tc>
                  <a:txBody>
                    <a:bodyPr/>
                    <a:lstStyle/>
                    <a:p>
                      <a:pPr algn="r" marR="1143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Product_ID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06680">
                        <a:lnSpc>
                          <a:spcPct val="100000"/>
                        </a:lnSpc>
                        <a:spcBef>
                          <a:spcPts val="305"/>
                        </a:spcBef>
                        <a:tabLst>
                          <a:tab pos="1109980" algn="l"/>
                        </a:tabLst>
                      </a:pP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Sale_Date	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619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Dai</a:t>
                      </a:r>
                      <a:r>
                        <a:rPr dirty="0" u="sng" sz="1800" spc="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u="sng" sz="1800" spc="2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_Sal</a:t>
                      </a:r>
                      <a:r>
                        <a:rPr dirty="0" u="sng" sz="1800" spc="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249554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Seq_Nu</a:t>
                      </a:r>
                      <a:r>
                        <a:rPr dirty="0" u="sng" sz="1800" spc="-1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ber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99838">
                <a:tc>
                  <a:txBody>
                    <a:bodyPr/>
                    <a:lstStyle/>
                    <a:p>
                      <a:pPr algn="r" marR="99060">
                        <a:lnSpc>
                          <a:spcPts val="1905"/>
                        </a:lnSpc>
                        <a:spcBef>
                          <a:spcPts val="355"/>
                        </a:spcBef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085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115570">
                        <a:lnSpc>
                          <a:spcPts val="1905"/>
                        </a:lnSpc>
                        <a:spcBef>
                          <a:spcPts val="355"/>
                        </a:spcBef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085"/>
                </a:tc>
                <a:tc>
                  <a:txBody>
                    <a:bodyPr/>
                    <a:lstStyle/>
                    <a:p>
                      <a:pPr algn="r" marR="205104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/>
                </a:tc>
                <a:tc>
                  <a:txBody>
                    <a:bodyPr/>
                    <a:lstStyle/>
                    <a:p>
                      <a:pPr algn="r" marR="2362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600" spc="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algn="r" marR="9906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11557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05104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54500.22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36220">
                        <a:lnSpc>
                          <a:spcPts val="1800"/>
                        </a:lnSpc>
                      </a:pPr>
                      <a:r>
                        <a:rPr dirty="0" sz="1600" spc="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4063">
                <a:tc>
                  <a:txBody>
                    <a:bodyPr/>
                    <a:lstStyle/>
                    <a:p>
                      <a:pPr algn="r" marR="9906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11557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05104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36000.07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36220">
                        <a:lnSpc>
                          <a:spcPts val="1800"/>
                        </a:lnSpc>
                      </a:pPr>
                      <a:r>
                        <a:rPr dirty="0" sz="1600" spc="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934">
                <a:tc>
                  <a:txBody>
                    <a:bodyPr/>
                    <a:lstStyle/>
                    <a:p>
                      <a:pPr algn="r" marR="9906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11557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05104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40200.43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36220">
                        <a:lnSpc>
                          <a:spcPts val="1800"/>
                        </a:lnSpc>
                      </a:pPr>
                      <a:r>
                        <a:rPr dirty="0" sz="1600" spc="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r" marR="9906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11557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05104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36220">
                        <a:lnSpc>
                          <a:spcPts val="1800"/>
                        </a:lnSpc>
                      </a:pPr>
                      <a:r>
                        <a:rPr dirty="0" sz="1600" spc="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algn="r" marR="9906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11557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05104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36220">
                        <a:lnSpc>
                          <a:spcPts val="1800"/>
                        </a:lnSpc>
                      </a:pPr>
                      <a:r>
                        <a:rPr dirty="0" sz="1600" spc="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r" marR="9906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11557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05104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54553.10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36220">
                        <a:lnSpc>
                          <a:spcPts val="1800"/>
                        </a:lnSpc>
                      </a:pPr>
                      <a:r>
                        <a:rPr dirty="0" sz="1600" spc="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algn="r" marR="9906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11557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05104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36220">
                        <a:lnSpc>
                          <a:spcPts val="1800"/>
                        </a:lnSpc>
                      </a:pPr>
                      <a:r>
                        <a:rPr dirty="0" sz="1600" spc="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999">
                <a:tc>
                  <a:txBody>
                    <a:bodyPr/>
                    <a:lstStyle/>
                    <a:p>
                      <a:pPr algn="r" marR="9906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11557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05104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48000.00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36220">
                        <a:lnSpc>
                          <a:spcPts val="1800"/>
                        </a:lnSpc>
                      </a:pPr>
                      <a:r>
                        <a:rPr dirty="0" sz="1600" spc="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997">
                <a:tc>
                  <a:txBody>
                    <a:bodyPr/>
                    <a:lstStyle/>
                    <a:p>
                      <a:pPr algn="r" marR="9906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11557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05104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49850.03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36220">
                        <a:lnSpc>
                          <a:spcPts val="1800"/>
                        </a:lnSpc>
                      </a:pPr>
                      <a:r>
                        <a:rPr dirty="0" sz="1600" spc="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algn="r" marR="9906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11557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05104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54850.29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36220">
                        <a:lnSpc>
                          <a:spcPts val="1800"/>
                        </a:lnSpc>
                      </a:pPr>
                      <a:r>
                        <a:rPr dirty="0" sz="1600" spc="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14">
                <a:tc>
                  <a:txBody>
                    <a:bodyPr/>
                    <a:lstStyle/>
                    <a:p>
                      <a:pPr algn="r" marR="9906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11557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05104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36021.93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36220">
                        <a:lnSpc>
                          <a:spcPts val="1800"/>
                        </a:lnSpc>
                      </a:pPr>
                      <a:r>
                        <a:rPr dirty="0" sz="1600" spc="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r" marR="9906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11557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05104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43200.18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36220">
                        <a:lnSpc>
                          <a:spcPts val="1800"/>
                        </a:lnSpc>
                      </a:pPr>
                      <a:r>
                        <a:rPr dirty="0" sz="1600" spc="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9615">
                <a:tc>
                  <a:txBody>
                    <a:bodyPr/>
                    <a:lstStyle/>
                    <a:p>
                      <a:pPr algn="r" marR="99060">
                        <a:lnSpc>
                          <a:spcPts val="1839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15570">
                        <a:lnSpc>
                          <a:spcPts val="1839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5104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36220">
                        <a:lnSpc>
                          <a:spcPts val="1800"/>
                        </a:lnSpc>
                      </a:pPr>
                      <a:r>
                        <a:rPr dirty="0" sz="1600" spc="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78739" y="555701"/>
            <a:ext cx="114236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S</a:t>
            </a:r>
            <a:r>
              <a:rPr dirty="0" sz="2400" spc="-1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L</a:t>
            </a:r>
            <a:r>
              <a:rPr dirty="0" sz="2400" spc="-1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CT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7794" y="555701"/>
            <a:ext cx="462978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Product_ID ,Sale_Date ,</a:t>
            </a:r>
            <a:r>
              <a:rPr dirty="0" sz="2400" spc="-1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Daily_Sales,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921765"/>
            <a:ext cx="862774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106805" algn="l"/>
                <a:tab pos="1570990" algn="l"/>
                <a:tab pos="2718435" algn="l"/>
              </a:tabLst>
            </a:pPr>
            <a:r>
              <a:rPr dirty="0" sz="2400" spc="-5">
                <a:latin typeface="Times New Roman"/>
                <a:cs typeface="Times New Roman"/>
              </a:rPr>
              <a:t>COUNT(*)	OVER (ORDER BY </a:t>
            </a:r>
            <a:r>
              <a:rPr dirty="0" sz="2400">
                <a:latin typeface="Times New Roman"/>
                <a:cs typeface="Times New Roman"/>
              </a:rPr>
              <a:t>Product_ID, Sale_Date) </a:t>
            </a: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-2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No_Seq  </a:t>
            </a:r>
            <a:r>
              <a:rPr dirty="0" sz="2400" spc="-5">
                <a:latin typeface="Times New Roman"/>
                <a:cs typeface="Times New Roman"/>
              </a:rPr>
              <a:t>FROM	</a:t>
            </a:r>
            <a:r>
              <a:rPr dirty="0" sz="2400" spc="-15">
                <a:latin typeface="Times New Roman"/>
                <a:cs typeface="Times New Roman"/>
              </a:rPr>
              <a:t>Sales_Table	</a:t>
            </a:r>
            <a:r>
              <a:rPr dirty="0" sz="2400" spc="-10">
                <a:latin typeface="Times New Roman"/>
                <a:cs typeface="Times New Roman"/>
              </a:rPr>
              <a:t>WHERE </a:t>
            </a:r>
            <a:r>
              <a:rPr dirty="0" sz="2400">
                <a:latin typeface="Times New Roman"/>
                <a:cs typeface="Times New Roman"/>
              </a:rPr>
              <a:t>Product_ID </a:t>
            </a:r>
            <a:r>
              <a:rPr dirty="0" sz="2400" spc="-5">
                <a:latin typeface="Times New Roman"/>
                <a:cs typeface="Times New Roman"/>
              </a:rPr>
              <a:t>IN </a:t>
            </a:r>
            <a:r>
              <a:rPr dirty="0" sz="2400">
                <a:latin typeface="Times New Roman"/>
                <a:cs typeface="Times New Roman"/>
              </a:rPr>
              <a:t>(1000, 2000)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6178702"/>
            <a:ext cx="874268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When you </a:t>
            </a:r>
            <a:r>
              <a:rPr dirty="0" sz="2000" spc="-50">
                <a:solidFill>
                  <a:srgbClr val="FF0000"/>
                </a:solidFill>
                <a:latin typeface="Times New Roman"/>
                <a:cs typeface="Times New Roman"/>
              </a:rPr>
              <a:t>don‟t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have a </a:t>
            </a:r>
            <a:r>
              <a:rPr dirty="0" sz="2000" spc="5">
                <a:solidFill>
                  <a:srgbClr val="FF0000"/>
                </a:solidFill>
                <a:latin typeface="Times New Roman"/>
                <a:cs typeface="Times New Roman"/>
              </a:rPr>
              <a:t>ROWS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UNBOUNDED PRECEDING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, No_Seq get a value</a:t>
            </a:r>
            <a:r>
              <a:rPr dirty="0" sz="2000" spc="-7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of  14 on every </a:t>
            </a:r>
            <a:r>
              <a:rPr dirty="0" sz="2000" spc="-30">
                <a:solidFill>
                  <a:srgbClr val="0000FF"/>
                </a:solidFill>
                <a:latin typeface="Times New Roman"/>
                <a:cs typeface="Times New Roman"/>
              </a:rPr>
              <a:t>row.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Why? Because 14 is the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FINAL COUNT</a:t>
            </a:r>
            <a:r>
              <a:rPr dirty="0" sz="2000" spc="-24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NUMBER.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6400" y="1752600"/>
            <a:ext cx="5562600" cy="3810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167640">
              <a:lnSpc>
                <a:spcPct val="100000"/>
              </a:lnSpc>
              <a:spcBef>
                <a:spcPts val="300"/>
              </a:spcBef>
            </a:pPr>
            <a:r>
              <a:rPr dirty="0" sz="1800" spc="-5">
                <a:latin typeface="Times New Roman"/>
                <a:cs typeface="Times New Roman"/>
              </a:rPr>
              <a:t>Rows </a:t>
            </a:r>
            <a:r>
              <a:rPr dirty="0" sz="1800">
                <a:latin typeface="Times New Roman"/>
                <a:cs typeface="Times New Roman"/>
              </a:rPr>
              <a:t>Unbounded Preceding </a:t>
            </a:r>
            <a:r>
              <a:rPr dirty="0" sz="1800" spc="-5">
                <a:latin typeface="Times New Roman"/>
                <a:cs typeface="Times New Roman"/>
              </a:rPr>
              <a:t>is missing </a:t>
            </a:r>
            <a:r>
              <a:rPr dirty="0" sz="1800">
                <a:latin typeface="Times New Roman"/>
                <a:cs typeface="Times New Roman"/>
              </a:rPr>
              <a:t>in this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statement.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10180" y="23317"/>
            <a:ext cx="47237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Troubleshooting COUNT</a:t>
            </a:r>
            <a:r>
              <a:rPr dirty="0" spc="-75"/>
              <a:t> </a:t>
            </a:r>
            <a:r>
              <a:rPr dirty="0" spc="-5"/>
              <a:t>OVER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543800" y="3886200"/>
            <a:ext cx="1143000" cy="762000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marL="92075" marR="70485">
              <a:lnSpc>
                <a:spcPct val="100000"/>
              </a:lnSpc>
              <a:spcBef>
                <a:spcPts val="305"/>
              </a:spcBef>
            </a:pPr>
            <a:r>
              <a:rPr dirty="0" sz="1800">
                <a:latin typeface="Times New Roman"/>
                <a:cs typeface="Times New Roman"/>
              </a:rPr>
              <a:t>14 </a:t>
            </a:r>
            <a:r>
              <a:rPr dirty="0" sz="1800" spc="-5">
                <a:latin typeface="Times New Roman"/>
                <a:cs typeface="Times New Roman"/>
              </a:rPr>
              <a:t>rows  came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back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479501"/>
            <a:ext cx="8879840" cy="2360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SELECT </a:t>
            </a:r>
            <a:r>
              <a:rPr dirty="0" sz="2400">
                <a:latin typeface="Times New Roman"/>
                <a:cs typeface="Times New Roman"/>
              </a:rPr>
              <a:t>Product_ID ,Sale_Date ,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Daily_Sales,</a:t>
            </a:r>
            <a:endParaRPr sz="240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  <a:tabLst>
                <a:tab pos="2713990" algn="l"/>
              </a:tabLst>
            </a:pPr>
            <a:r>
              <a:rPr dirty="0" sz="2400" spc="-5">
                <a:latin typeface="Times New Roman"/>
                <a:cs typeface="Times New Roman"/>
              </a:rPr>
              <a:t>COUNT(*)	OVER </a:t>
            </a:r>
            <a:r>
              <a:rPr dirty="0" sz="2400" spc="-40">
                <a:latin typeface="Times New Roman"/>
                <a:cs typeface="Times New Roman"/>
              </a:rPr>
              <a:t>(PARTITION </a:t>
            </a:r>
            <a:r>
              <a:rPr dirty="0" sz="2400" spc="-5">
                <a:latin typeface="Times New Roman"/>
                <a:cs typeface="Times New Roman"/>
              </a:rPr>
              <a:t>BY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Product_ID</a:t>
            </a:r>
            <a:endParaRPr sz="2400">
              <a:latin typeface="Times New Roman"/>
              <a:cs typeface="Times New Roman"/>
            </a:endParaRPr>
          </a:p>
          <a:p>
            <a:pPr marL="2374900" marR="5080" indent="13716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ORDER BY </a:t>
            </a:r>
            <a:r>
              <a:rPr dirty="0" sz="2400">
                <a:latin typeface="Times New Roman"/>
                <a:cs typeface="Times New Roman"/>
              </a:rPr>
              <a:t>Product_ID, Sale_Date  </a:t>
            </a:r>
            <a:r>
              <a:rPr dirty="0" sz="2400" spc="-10">
                <a:latin typeface="Times New Roman"/>
                <a:cs typeface="Times New Roman"/>
              </a:rPr>
              <a:t>ROWS </a:t>
            </a:r>
            <a:r>
              <a:rPr dirty="0" sz="2400" spc="-5">
                <a:latin typeface="Times New Roman"/>
                <a:cs typeface="Times New Roman"/>
              </a:rPr>
              <a:t>UNBOUNDED PRECEDING) AS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StartOver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106170" algn="l"/>
                <a:tab pos="2718435" algn="l"/>
              </a:tabLst>
            </a:pPr>
            <a:r>
              <a:rPr dirty="0" sz="2400" spc="-5">
                <a:latin typeface="Times New Roman"/>
                <a:cs typeface="Times New Roman"/>
              </a:rPr>
              <a:t>FROM	</a:t>
            </a:r>
            <a:r>
              <a:rPr dirty="0" sz="2400" spc="-15">
                <a:latin typeface="Times New Roman"/>
                <a:cs typeface="Times New Roman"/>
              </a:rPr>
              <a:t>Sales_Table	</a:t>
            </a:r>
            <a:r>
              <a:rPr dirty="0" sz="2400" spc="-10">
                <a:latin typeface="Times New Roman"/>
                <a:cs typeface="Times New Roman"/>
              </a:rPr>
              <a:t>WHERE </a:t>
            </a:r>
            <a:r>
              <a:rPr dirty="0" sz="2400">
                <a:latin typeface="Times New Roman"/>
                <a:cs typeface="Times New Roman"/>
              </a:rPr>
              <a:t>Product_ID IN (1000, </a:t>
            </a:r>
            <a:r>
              <a:rPr dirty="0" sz="2400" spc="-5">
                <a:latin typeface="Times New Roman"/>
                <a:cs typeface="Times New Roman"/>
              </a:rPr>
              <a:t>2000)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algn="ctr" marL="83185">
              <a:lnSpc>
                <a:spcPct val="100000"/>
              </a:lnSpc>
              <a:spcBef>
                <a:spcPts val="1825"/>
              </a:spcBef>
              <a:tabLst>
                <a:tab pos="1379220" algn="l"/>
                <a:tab pos="2489200" algn="l"/>
                <a:tab pos="2719070" algn="l"/>
                <a:tab pos="4168775" algn="l"/>
              </a:tabLst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Product_ID</a:t>
            </a:r>
            <a:r>
              <a:rPr dirty="0" sz="1800" spc="-5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Sale_Date	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Daily_Sales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StartOver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6485026"/>
            <a:ext cx="45694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What Keyword(s) caused StartOver to</a:t>
            </a:r>
            <a:r>
              <a:rPr dirty="0" sz="2000" spc="-14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reset?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715132" y="2948150"/>
          <a:ext cx="4387215" cy="3453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5480"/>
                <a:gridCol w="1403350"/>
                <a:gridCol w="1587499"/>
                <a:gridCol w="730250"/>
              </a:tblGrid>
              <a:tr h="236565">
                <a:tc>
                  <a:txBody>
                    <a:bodyPr/>
                    <a:lstStyle/>
                    <a:p>
                      <a:pPr marL="31750">
                        <a:lnSpc>
                          <a:spcPts val="176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739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39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54500.22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36000.07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40200.43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4021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75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54553.10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48000.00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49850.03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4008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54850.29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88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36021.93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43200.18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89368">
                <a:tc>
                  <a:txBody>
                    <a:bodyPr/>
                    <a:lstStyle/>
                    <a:p>
                      <a:pPr marL="31750">
                        <a:lnSpc>
                          <a:spcPts val="18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981200" y="2514600"/>
            <a:ext cx="5410200" cy="3886200"/>
          </a:xfrm>
          <a:custGeom>
            <a:avLst/>
            <a:gdLst/>
            <a:ahLst/>
            <a:cxnLst/>
            <a:rect l="l" t="t" r="r" b="b"/>
            <a:pathLst>
              <a:path w="5410200" h="3886200">
                <a:moveTo>
                  <a:pt x="0" y="3886200"/>
                </a:moveTo>
                <a:lnTo>
                  <a:pt x="5410200" y="3886200"/>
                </a:lnTo>
                <a:lnTo>
                  <a:pt x="5410200" y="0"/>
                </a:lnTo>
                <a:lnTo>
                  <a:pt x="0" y="0"/>
                </a:lnTo>
                <a:lnTo>
                  <a:pt x="0" y="38862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84910" y="23317"/>
            <a:ext cx="717550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Quiz – What caused the </a:t>
            </a:r>
            <a:r>
              <a:rPr dirty="0" spc="-10"/>
              <a:t>COUNT </a:t>
            </a:r>
            <a:r>
              <a:rPr dirty="0" spc="-5"/>
              <a:t>OVER to</a:t>
            </a:r>
            <a:r>
              <a:rPr dirty="0" spc="-45"/>
              <a:t> </a:t>
            </a:r>
            <a:r>
              <a:rPr dirty="0" spc="-5"/>
              <a:t>Reset?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1966" y="6359448"/>
            <a:ext cx="243459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5">
                <a:solidFill>
                  <a:srgbClr val="0000FF"/>
                </a:solidFill>
                <a:latin typeface="Times New Roman"/>
                <a:cs typeface="Times New Roman"/>
              </a:rPr>
              <a:t>PARTITION</a:t>
            </a:r>
            <a:r>
              <a:rPr dirty="0" sz="2800" spc="-5">
                <a:solidFill>
                  <a:srgbClr val="0000FF"/>
                </a:solidFill>
                <a:latin typeface="Times New Roman"/>
                <a:cs typeface="Times New Roman"/>
              </a:rPr>
              <a:t> BY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479501"/>
            <a:ext cx="8879840" cy="2284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SELECT </a:t>
            </a:r>
            <a:r>
              <a:rPr dirty="0" sz="2400">
                <a:latin typeface="Times New Roman"/>
                <a:cs typeface="Times New Roman"/>
              </a:rPr>
              <a:t>Product_ID ,Sale_Date ,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Daily_Sales,</a:t>
            </a:r>
            <a:endParaRPr sz="240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  <a:tabLst>
                <a:tab pos="2713990" algn="l"/>
              </a:tabLst>
            </a:pPr>
            <a:r>
              <a:rPr dirty="0" sz="2400" spc="-5">
                <a:latin typeface="Times New Roman"/>
                <a:cs typeface="Times New Roman"/>
              </a:rPr>
              <a:t>COUNT(*)	OVER </a:t>
            </a:r>
            <a:r>
              <a:rPr dirty="0" sz="2400" spc="-40">
                <a:latin typeface="Times New Roman"/>
                <a:cs typeface="Times New Roman"/>
              </a:rPr>
              <a:t>(</a:t>
            </a:r>
            <a:r>
              <a:rPr dirty="0" sz="2400" spc="-40">
                <a:solidFill>
                  <a:srgbClr val="FF0000"/>
                </a:solidFill>
                <a:latin typeface="Times New Roman"/>
                <a:cs typeface="Times New Roman"/>
              </a:rPr>
              <a:t>PARTITION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BY</a:t>
            </a:r>
            <a:r>
              <a:rPr dirty="0" sz="2400" spc="-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Product_ID</a:t>
            </a:r>
            <a:endParaRPr sz="2400">
              <a:latin typeface="Times New Roman"/>
              <a:cs typeface="Times New Roman"/>
            </a:endParaRPr>
          </a:p>
          <a:p>
            <a:pPr marL="2374900" marR="5080" indent="13716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ORDER BY </a:t>
            </a:r>
            <a:r>
              <a:rPr dirty="0" sz="2400">
                <a:latin typeface="Times New Roman"/>
                <a:cs typeface="Times New Roman"/>
              </a:rPr>
              <a:t>Product_ID, Sale_Date  </a:t>
            </a:r>
            <a:r>
              <a:rPr dirty="0" sz="2400" spc="-10">
                <a:latin typeface="Times New Roman"/>
                <a:cs typeface="Times New Roman"/>
              </a:rPr>
              <a:t>ROWS </a:t>
            </a:r>
            <a:r>
              <a:rPr dirty="0" sz="2400" spc="-5">
                <a:latin typeface="Times New Roman"/>
                <a:cs typeface="Times New Roman"/>
              </a:rPr>
              <a:t>UNBOUNDED PRECEDING) AS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StartOver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106170" algn="l"/>
                <a:tab pos="2718435" algn="l"/>
              </a:tabLst>
            </a:pPr>
            <a:r>
              <a:rPr dirty="0" sz="2400" spc="-5">
                <a:latin typeface="Times New Roman"/>
                <a:cs typeface="Times New Roman"/>
              </a:rPr>
              <a:t>FROM	</a:t>
            </a:r>
            <a:r>
              <a:rPr dirty="0" sz="2400" spc="-15">
                <a:latin typeface="Times New Roman"/>
                <a:cs typeface="Times New Roman"/>
              </a:rPr>
              <a:t>Sales_Table	</a:t>
            </a:r>
            <a:r>
              <a:rPr dirty="0" sz="2400" spc="-10">
                <a:latin typeface="Times New Roman"/>
                <a:cs typeface="Times New Roman"/>
              </a:rPr>
              <a:t>WHERE </a:t>
            </a:r>
            <a:r>
              <a:rPr dirty="0" sz="2400">
                <a:latin typeface="Times New Roman"/>
                <a:cs typeface="Times New Roman"/>
              </a:rPr>
              <a:t>Product_ID IN (1000, </a:t>
            </a:r>
            <a:r>
              <a:rPr dirty="0" sz="2400" spc="-5">
                <a:latin typeface="Times New Roman"/>
                <a:cs typeface="Times New Roman"/>
              </a:rPr>
              <a:t>2000)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algn="ctr" marR="62230">
              <a:lnSpc>
                <a:spcPct val="100000"/>
              </a:lnSpc>
              <a:spcBef>
                <a:spcPts val="1225"/>
              </a:spcBef>
              <a:tabLst>
                <a:tab pos="1295400" algn="l"/>
                <a:tab pos="2406015" algn="l"/>
                <a:tab pos="2635250" algn="l"/>
                <a:tab pos="4084320" algn="l"/>
              </a:tabLst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Product_ID</a:t>
            </a:r>
            <a:r>
              <a:rPr dirty="0" sz="1800" spc="-5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Sale_Date	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Daily_Sales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StartOver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638932" y="2871950"/>
          <a:ext cx="4387215" cy="3453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5480"/>
                <a:gridCol w="1403350"/>
                <a:gridCol w="1587499"/>
                <a:gridCol w="730250"/>
              </a:tblGrid>
              <a:tr h="236565">
                <a:tc>
                  <a:txBody>
                    <a:bodyPr/>
                    <a:lstStyle/>
                    <a:p>
                      <a:pPr marL="31750">
                        <a:lnSpc>
                          <a:spcPts val="176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76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739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39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54500.22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36000.07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40200.43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4054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2000-10-02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42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54553.10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48000.00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49850.03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4041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54850.29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55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36021.93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43200.18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89368">
                <a:tc>
                  <a:txBody>
                    <a:bodyPr/>
                    <a:lstStyle/>
                    <a:p>
                      <a:pPr marL="31750">
                        <a:lnSpc>
                          <a:spcPts val="18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8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905000" y="2438400"/>
            <a:ext cx="5410200" cy="3886200"/>
          </a:xfrm>
          <a:custGeom>
            <a:avLst/>
            <a:gdLst/>
            <a:ahLst/>
            <a:cxnLst/>
            <a:rect l="l" t="t" r="r" b="b"/>
            <a:pathLst>
              <a:path w="5410200" h="3886200">
                <a:moveTo>
                  <a:pt x="0" y="3886200"/>
                </a:moveTo>
                <a:lnTo>
                  <a:pt x="5410200" y="3886200"/>
                </a:lnTo>
                <a:lnTo>
                  <a:pt x="5410200" y="0"/>
                </a:lnTo>
                <a:lnTo>
                  <a:pt x="0" y="0"/>
                </a:lnTo>
                <a:lnTo>
                  <a:pt x="0" y="38862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4317" y="23317"/>
            <a:ext cx="87369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Answer to Quiz – What caused the </a:t>
            </a:r>
            <a:r>
              <a:rPr dirty="0" spc="-10"/>
              <a:t>COUNT </a:t>
            </a:r>
            <a:r>
              <a:rPr dirty="0" spc="-5"/>
              <a:t>OVER to</a:t>
            </a:r>
            <a:r>
              <a:rPr dirty="0"/>
              <a:t> </a:t>
            </a:r>
            <a:r>
              <a:rPr dirty="0" spc="-5"/>
              <a:t>Reset?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631901"/>
            <a:ext cx="8914130" cy="2056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SELECT </a:t>
            </a:r>
            <a:r>
              <a:rPr dirty="0" sz="2400">
                <a:latin typeface="Times New Roman"/>
                <a:cs typeface="Times New Roman"/>
              </a:rPr>
              <a:t>Product_ID ,Sale_Date ,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Daily_Sales,</a:t>
            </a:r>
            <a:endParaRPr sz="2400">
              <a:latin typeface="Times New Roman"/>
              <a:cs typeface="Times New Roman"/>
            </a:endParaRPr>
          </a:p>
          <a:p>
            <a:pPr marL="1231900" marR="5080" indent="-304800">
              <a:lnSpc>
                <a:spcPct val="100000"/>
              </a:lnSpc>
              <a:tabLst>
                <a:tab pos="3467735" algn="l"/>
              </a:tabLst>
            </a:pP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MAX</a:t>
            </a:r>
            <a:r>
              <a:rPr dirty="0" sz="2400">
                <a:latin typeface="Times New Roman"/>
                <a:cs typeface="Times New Roman"/>
              </a:rPr>
              <a:t>(Daily_Sales)	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OVER </a:t>
            </a:r>
            <a:r>
              <a:rPr dirty="0" sz="2400" spc="-5">
                <a:latin typeface="Times New Roman"/>
                <a:cs typeface="Times New Roman"/>
              </a:rPr>
              <a:t>(ORDER BY </a:t>
            </a:r>
            <a:r>
              <a:rPr dirty="0" sz="2400">
                <a:latin typeface="Times New Roman"/>
                <a:cs typeface="Times New Roman"/>
              </a:rPr>
              <a:t>Product_ID,</a:t>
            </a:r>
            <a:r>
              <a:rPr dirty="0" sz="2400" spc="-1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Sale_Date  </a:t>
            </a:r>
            <a:r>
              <a:rPr dirty="0" sz="2400" spc="-10">
                <a:latin typeface="Times New Roman"/>
                <a:cs typeface="Times New Roman"/>
              </a:rPr>
              <a:t>ROWS </a:t>
            </a:r>
            <a:r>
              <a:rPr dirty="0" sz="2400" spc="-5">
                <a:latin typeface="Times New Roman"/>
                <a:cs typeface="Times New Roman"/>
              </a:rPr>
              <a:t>UNBOUNDED PRECEDING) AS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MaxOver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106170" algn="l"/>
                <a:tab pos="2717800" algn="l"/>
              </a:tabLst>
            </a:pPr>
            <a:r>
              <a:rPr dirty="0" sz="2400" spc="-5">
                <a:latin typeface="Times New Roman"/>
                <a:cs typeface="Times New Roman"/>
              </a:rPr>
              <a:t>FROM	</a:t>
            </a:r>
            <a:r>
              <a:rPr dirty="0" sz="2400" spc="-20">
                <a:latin typeface="Times New Roman"/>
                <a:cs typeface="Times New Roman"/>
              </a:rPr>
              <a:t>Sales_Table	</a:t>
            </a:r>
            <a:r>
              <a:rPr dirty="0" sz="2400" spc="-10">
                <a:latin typeface="Times New Roman"/>
                <a:cs typeface="Times New Roman"/>
              </a:rPr>
              <a:t>WHERE </a:t>
            </a:r>
            <a:r>
              <a:rPr dirty="0" sz="2400">
                <a:latin typeface="Times New Roman"/>
                <a:cs typeface="Times New Roman"/>
              </a:rPr>
              <a:t>Product_ID </a:t>
            </a:r>
            <a:r>
              <a:rPr dirty="0" sz="2400" spc="-5">
                <a:latin typeface="Times New Roman"/>
                <a:cs typeface="Times New Roman"/>
              </a:rPr>
              <a:t>IN </a:t>
            </a:r>
            <a:r>
              <a:rPr dirty="0" sz="2400">
                <a:latin typeface="Times New Roman"/>
                <a:cs typeface="Times New Roman"/>
              </a:rPr>
              <a:t>(1000, 2000)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algn="ctr" marR="204470">
              <a:lnSpc>
                <a:spcPct val="100000"/>
              </a:lnSpc>
              <a:spcBef>
                <a:spcPts val="2310"/>
              </a:spcBef>
              <a:tabLst>
                <a:tab pos="1295400" algn="l"/>
                <a:tab pos="2406015" algn="l"/>
                <a:tab pos="2635250" algn="l"/>
                <a:tab pos="4083685" algn="l"/>
              </a:tabLst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Product_ID</a:t>
            </a:r>
            <a:r>
              <a:rPr dirty="0" sz="1800" spc="-5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Sale_Date	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Daily_Sales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MaxOver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6485026"/>
            <a:ext cx="692912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After the sort the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Max() Over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shows the </a:t>
            </a: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Max </a:t>
            </a:r>
            <a:r>
              <a:rPr dirty="0" sz="2000" spc="-45">
                <a:solidFill>
                  <a:srgbClr val="FF0000"/>
                </a:solidFill>
                <a:latin typeface="Times New Roman"/>
                <a:cs typeface="Times New Roman"/>
              </a:rPr>
              <a:t>Value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up to that</a:t>
            </a:r>
            <a:r>
              <a:rPr dirty="0" sz="2000" spc="-17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point.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562351" y="2795750"/>
          <a:ext cx="4386580" cy="3400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300"/>
                <a:gridCol w="1388745"/>
                <a:gridCol w="1299209"/>
                <a:gridCol w="1075689"/>
              </a:tblGrid>
              <a:tr h="236565">
                <a:tc>
                  <a:txBody>
                    <a:bodyPr/>
                    <a:lstStyle/>
                    <a:p>
                      <a:pPr marL="31750">
                        <a:lnSpc>
                          <a:spcPts val="176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ts val="176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ts val="1739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ts val="1800"/>
                        </a:lnSpc>
                      </a:pPr>
                      <a:r>
                        <a:rPr dirty="0" sz="1600" spc="-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54500.22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54500.22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36000.07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54500.22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40200.43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54500.22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4063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2000-10-02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54500.22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34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ts val="1800"/>
                        </a:lnSpc>
                      </a:pPr>
                      <a:r>
                        <a:rPr dirty="0" sz="1600" spc="-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54553.10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48000.00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49850.03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4025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54850.29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72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36021.93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43200.18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36591">
                <a:tc>
                  <a:txBody>
                    <a:bodyPr/>
                    <a:lstStyle/>
                    <a:p>
                      <a:pPr marL="31750">
                        <a:lnSpc>
                          <a:spcPts val="176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ts val="176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ts val="1764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64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752600" y="2286000"/>
            <a:ext cx="5410200" cy="4114800"/>
          </a:xfrm>
          <a:custGeom>
            <a:avLst/>
            <a:gdLst/>
            <a:ahLst/>
            <a:cxnLst/>
            <a:rect l="l" t="t" r="r" b="b"/>
            <a:pathLst>
              <a:path w="5410200" h="4114800">
                <a:moveTo>
                  <a:pt x="0" y="4114800"/>
                </a:moveTo>
                <a:lnTo>
                  <a:pt x="5410200" y="4114800"/>
                </a:lnTo>
                <a:lnTo>
                  <a:pt x="54102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12314" y="23317"/>
            <a:ext cx="4119879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The MAX OVER</a:t>
            </a:r>
            <a:r>
              <a:rPr dirty="0" spc="-20"/>
              <a:t> </a:t>
            </a:r>
            <a:r>
              <a:rPr dirty="0" spc="-10"/>
              <a:t>Command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305" y="23317"/>
            <a:ext cx="8163559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DBC </a:t>
            </a:r>
            <a:r>
              <a:rPr dirty="0" spc="-5"/>
              <a:t>owns all the </a:t>
            </a:r>
            <a:r>
              <a:rPr dirty="0" spc="-10"/>
              <a:t>PERM </a:t>
            </a:r>
            <a:r>
              <a:rPr dirty="0" spc="-5"/>
              <a:t>Space in </a:t>
            </a:r>
            <a:r>
              <a:rPr dirty="0"/>
              <a:t>the </a:t>
            </a:r>
            <a:r>
              <a:rPr dirty="0" spc="-5"/>
              <a:t>system on day</a:t>
            </a:r>
            <a:r>
              <a:rPr dirty="0" spc="25"/>
              <a:t> </a:t>
            </a:r>
            <a:r>
              <a:rPr dirty="0"/>
              <a:t>one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25500" y="3568700"/>
            <a:ext cx="7493000" cy="635000"/>
            <a:chOff x="825500" y="3568700"/>
            <a:chExt cx="7493000" cy="635000"/>
          </a:xfrm>
        </p:grpSpPr>
        <p:sp>
          <p:nvSpPr>
            <p:cNvPr id="4" name="object 4"/>
            <p:cNvSpPr/>
            <p:nvPr/>
          </p:nvSpPr>
          <p:spPr>
            <a:xfrm>
              <a:off x="838200" y="3581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34911" y="2682"/>
                  </a:lnTo>
                  <a:lnTo>
                    <a:pt x="170755" y="10322"/>
                  </a:lnTo>
                  <a:lnTo>
                    <a:pt x="114162" y="22313"/>
                  </a:lnTo>
                  <a:lnTo>
                    <a:pt x="66960" y="38045"/>
                  </a:lnTo>
                  <a:lnTo>
                    <a:pt x="30979" y="56909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30979" y="552690"/>
                  </a:lnTo>
                  <a:lnTo>
                    <a:pt x="66960" y="571554"/>
                  </a:lnTo>
                  <a:lnTo>
                    <a:pt x="114162" y="587286"/>
                  </a:lnTo>
                  <a:lnTo>
                    <a:pt x="170755" y="599277"/>
                  </a:lnTo>
                  <a:lnTo>
                    <a:pt x="234911" y="606917"/>
                  </a:lnTo>
                  <a:lnTo>
                    <a:pt x="304800" y="609600"/>
                  </a:lnTo>
                  <a:lnTo>
                    <a:pt x="374668" y="606917"/>
                  </a:lnTo>
                  <a:lnTo>
                    <a:pt x="438816" y="599277"/>
                  </a:lnTo>
                  <a:lnTo>
                    <a:pt x="495411" y="587286"/>
                  </a:lnTo>
                  <a:lnTo>
                    <a:pt x="542619" y="571554"/>
                  </a:lnTo>
                  <a:lnTo>
                    <a:pt x="578609" y="552690"/>
                  </a:lnTo>
                  <a:lnTo>
                    <a:pt x="609600" y="508000"/>
                  </a:lnTo>
                  <a:lnTo>
                    <a:pt x="609600" y="101600"/>
                  </a:lnTo>
                  <a:lnTo>
                    <a:pt x="578609" y="56909"/>
                  </a:lnTo>
                  <a:lnTo>
                    <a:pt x="542619" y="38045"/>
                  </a:lnTo>
                  <a:lnTo>
                    <a:pt x="495411" y="22313"/>
                  </a:lnTo>
                  <a:lnTo>
                    <a:pt x="438816" y="10322"/>
                  </a:lnTo>
                  <a:lnTo>
                    <a:pt x="374668" y="2682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38200" y="3581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101600"/>
                  </a:moveTo>
                  <a:lnTo>
                    <a:pt x="578609" y="146290"/>
                  </a:lnTo>
                  <a:lnTo>
                    <a:pt x="542619" y="165154"/>
                  </a:lnTo>
                  <a:lnTo>
                    <a:pt x="495411" y="180886"/>
                  </a:lnTo>
                  <a:lnTo>
                    <a:pt x="438816" y="192877"/>
                  </a:lnTo>
                  <a:lnTo>
                    <a:pt x="374668" y="200517"/>
                  </a:lnTo>
                  <a:lnTo>
                    <a:pt x="304800" y="203200"/>
                  </a:lnTo>
                  <a:lnTo>
                    <a:pt x="234911" y="200517"/>
                  </a:lnTo>
                  <a:lnTo>
                    <a:pt x="170755" y="192877"/>
                  </a:lnTo>
                  <a:lnTo>
                    <a:pt x="114162" y="180886"/>
                  </a:lnTo>
                  <a:lnTo>
                    <a:pt x="66960" y="165154"/>
                  </a:lnTo>
                  <a:lnTo>
                    <a:pt x="30979" y="146290"/>
                  </a:lnTo>
                  <a:lnTo>
                    <a:pt x="8049" y="124902"/>
                  </a:lnTo>
                  <a:lnTo>
                    <a:pt x="0" y="101600"/>
                  </a:lnTo>
                </a:path>
                <a:path w="609600" h="609600">
                  <a:moveTo>
                    <a:pt x="0" y="101600"/>
                  </a:moveTo>
                  <a:lnTo>
                    <a:pt x="30979" y="56909"/>
                  </a:lnTo>
                  <a:lnTo>
                    <a:pt x="66960" y="38045"/>
                  </a:lnTo>
                  <a:lnTo>
                    <a:pt x="114162" y="22313"/>
                  </a:lnTo>
                  <a:lnTo>
                    <a:pt x="170755" y="10322"/>
                  </a:lnTo>
                  <a:lnTo>
                    <a:pt x="234911" y="2682"/>
                  </a:lnTo>
                  <a:lnTo>
                    <a:pt x="304800" y="0"/>
                  </a:lnTo>
                  <a:lnTo>
                    <a:pt x="374668" y="2682"/>
                  </a:lnTo>
                  <a:lnTo>
                    <a:pt x="438816" y="10322"/>
                  </a:lnTo>
                  <a:lnTo>
                    <a:pt x="495411" y="22313"/>
                  </a:lnTo>
                  <a:lnTo>
                    <a:pt x="542619" y="38045"/>
                  </a:lnTo>
                  <a:lnTo>
                    <a:pt x="578609" y="56909"/>
                  </a:lnTo>
                  <a:lnTo>
                    <a:pt x="609600" y="101600"/>
                  </a:lnTo>
                  <a:lnTo>
                    <a:pt x="609600" y="508000"/>
                  </a:lnTo>
                  <a:lnTo>
                    <a:pt x="578609" y="552690"/>
                  </a:lnTo>
                  <a:lnTo>
                    <a:pt x="542619" y="571554"/>
                  </a:lnTo>
                  <a:lnTo>
                    <a:pt x="495411" y="587286"/>
                  </a:lnTo>
                  <a:lnTo>
                    <a:pt x="438816" y="599277"/>
                  </a:lnTo>
                  <a:lnTo>
                    <a:pt x="374668" y="606917"/>
                  </a:lnTo>
                  <a:lnTo>
                    <a:pt x="304800" y="609600"/>
                  </a:lnTo>
                  <a:lnTo>
                    <a:pt x="234911" y="606917"/>
                  </a:lnTo>
                  <a:lnTo>
                    <a:pt x="170755" y="599277"/>
                  </a:lnTo>
                  <a:lnTo>
                    <a:pt x="114162" y="587286"/>
                  </a:lnTo>
                  <a:lnTo>
                    <a:pt x="66960" y="571554"/>
                  </a:lnTo>
                  <a:lnTo>
                    <a:pt x="30979" y="552690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00200" y="3581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34931" y="2682"/>
                  </a:lnTo>
                  <a:lnTo>
                    <a:pt x="170783" y="10322"/>
                  </a:lnTo>
                  <a:lnTo>
                    <a:pt x="114188" y="22313"/>
                  </a:lnTo>
                  <a:lnTo>
                    <a:pt x="66980" y="38045"/>
                  </a:lnTo>
                  <a:lnTo>
                    <a:pt x="30990" y="56909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30990" y="552690"/>
                  </a:lnTo>
                  <a:lnTo>
                    <a:pt x="66980" y="571554"/>
                  </a:lnTo>
                  <a:lnTo>
                    <a:pt x="114188" y="587286"/>
                  </a:lnTo>
                  <a:lnTo>
                    <a:pt x="170783" y="599277"/>
                  </a:lnTo>
                  <a:lnTo>
                    <a:pt x="234931" y="606917"/>
                  </a:lnTo>
                  <a:lnTo>
                    <a:pt x="304800" y="609600"/>
                  </a:lnTo>
                  <a:lnTo>
                    <a:pt x="374668" y="606917"/>
                  </a:lnTo>
                  <a:lnTo>
                    <a:pt x="438816" y="599277"/>
                  </a:lnTo>
                  <a:lnTo>
                    <a:pt x="495411" y="587286"/>
                  </a:lnTo>
                  <a:lnTo>
                    <a:pt x="542619" y="571554"/>
                  </a:lnTo>
                  <a:lnTo>
                    <a:pt x="578609" y="552690"/>
                  </a:lnTo>
                  <a:lnTo>
                    <a:pt x="609600" y="508000"/>
                  </a:lnTo>
                  <a:lnTo>
                    <a:pt x="609600" y="101600"/>
                  </a:lnTo>
                  <a:lnTo>
                    <a:pt x="578609" y="56909"/>
                  </a:lnTo>
                  <a:lnTo>
                    <a:pt x="542619" y="38045"/>
                  </a:lnTo>
                  <a:lnTo>
                    <a:pt x="495411" y="22313"/>
                  </a:lnTo>
                  <a:lnTo>
                    <a:pt x="438816" y="10322"/>
                  </a:lnTo>
                  <a:lnTo>
                    <a:pt x="374668" y="2682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00200" y="3581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101600"/>
                  </a:moveTo>
                  <a:lnTo>
                    <a:pt x="578609" y="146290"/>
                  </a:lnTo>
                  <a:lnTo>
                    <a:pt x="542619" y="165154"/>
                  </a:lnTo>
                  <a:lnTo>
                    <a:pt x="495411" y="180886"/>
                  </a:lnTo>
                  <a:lnTo>
                    <a:pt x="438816" y="192877"/>
                  </a:lnTo>
                  <a:lnTo>
                    <a:pt x="374668" y="200517"/>
                  </a:lnTo>
                  <a:lnTo>
                    <a:pt x="304800" y="203200"/>
                  </a:lnTo>
                  <a:lnTo>
                    <a:pt x="234931" y="200517"/>
                  </a:lnTo>
                  <a:lnTo>
                    <a:pt x="170783" y="192877"/>
                  </a:lnTo>
                  <a:lnTo>
                    <a:pt x="114188" y="180886"/>
                  </a:lnTo>
                  <a:lnTo>
                    <a:pt x="66980" y="165154"/>
                  </a:lnTo>
                  <a:lnTo>
                    <a:pt x="30990" y="146290"/>
                  </a:lnTo>
                  <a:lnTo>
                    <a:pt x="8053" y="124902"/>
                  </a:lnTo>
                  <a:lnTo>
                    <a:pt x="0" y="101600"/>
                  </a:lnTo>
                </a:path>
                <a:path w="609600" h="609600">
                  <a:moveTo>
                    <a:pt x="0" y="101600"/>
                  </a:moveTo>
                  <a:lnTo>
                    <a:pt x="30990" y="56909"/>
                  </a:lnTo>
                  <a:lnTo>
                    <a:pt x="66980" y="38045"/>
                  </a:lnTo>
                  <a:lnTo>
                    <a:pt x="114188" y="22313"/>
                  </a:lnTo>
                  <a:lnTo>
                    <a:pt x="170783" y="10322"/>
                  </a:lnTo>
                  <a:lnTo>
                    <a:pt x="234931" y="2682"/>
                  </a:lnTo>
                  <a:lnTo>
                    <a:pt x="304800" y="0"/>
                  </a:lnTo>
                  <a:lnTo>
                    <a:pt x="374668" y="2682"/>
                  </a:lnTo>
                  <a:lnTo>
                    <a:pt x="438816" y="10322"/>
                  </a:lnTo>
                  <a:lnTo>
                    <a:pt x="495411" y="22313"/>
                  </a:lnTo>
                  <a:lnTo>
                    <a:pt x="542619" y="38045"/>
                  </a:lnTo>
                  <a:lnTo>
                    <a:pt x="578609" y="56909"/>
                  </a:lnTo>
                  <a:lnTo>
                    <a:pt x="609600" y="101600"/>
                  </a:lnTo>
                  <a:lnTo>
                    <a:pt x="609600" y="508000"/>
                  </a:lnTo>
                  <a:lnTo>
                    <a:pt x="578609" y="552690"/>
                  </a:lnTo>
                  <a:lnTo>
                    <a:pt x="542619" y="571554"/>
                  </a:lnTo>
                  <a:lnTo>
                    <a:pt x="495411" y="587286"/>
                  </a:lnTo>
                  <a:lnTo>
                    <a:pt x="438816" y="599277"/>
                  </a:lnTo>
                  <a:lnTo>
                    <a:pt x="374668" y="606917"/>
                  </a:lnTo>
                  <a:lnTo>
                    <a:pt x="304800" y="609600"/>
                  </a:lnTo>
                  <a:lnTo>
                    <a:pt x="234931" y="606917"/>
                  </a:lnTo>
                  <a:lnTo>
                    <a:pt x="170783" y="599277"/>
                  </a:lnTo>
                  <a:lnTo>
                    <a:pt x="114188" y="587286"/>
                  </a:lnTo>
                  <a:lnTo>
                    <a:pt x="66980" y="571554"/>
                  </a:lnTo>
                  <a:lnTo>
                    <a:pt x="30990" y="552690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362200" y="3581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34931" y="2682"/>
                  </a:lnTo>
                  <a:lnTo>
                    <a:pt x="170783" y="10322"/>
                  </a:lnTo>
                  <a:lnTo>
                    <a:pt x="114188" y="22313"/>
                  </a:lnTo>
                  <a:lnTo>
                    <a:pt x="66980" y="38045"/>
                  </a:lnTo>
                  <a:lnTo>
                    <a:pt x="30990" y="56909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30990" y="552690"/>
                  </a:lnTo>
                  <a:lnTo>
                    <a:pt x="66980" y="571554"/>
                  </a:lnTo>
                  <a:lnTo>
                    <a:pt x="114188" y="587286"/>
                  </a:lnTo>
                  <a:lnTo>
                    <a:pt x="170783" y="599277"/>
                  </a:lnTo>
                  <a:lnTo>
                    <a:pt x="234931" y="606917"/>
                  </a:lnTo>
                  <a:lnTo>
                    <a:pt x="304800" y="609600"/>
                  </a:lnTo>
                  <a:lnTo>
                    <a:pt x="374668" y="606917"/>
                  </a:lnTo>
                  <a:lnTo>
                    <a:pt x="438816" y="599277"/>
                  </a:lnTo>
                  <a:lnTo>
                    <a:pt x="495411" y="587286"/>
                  </a:lnTo>
                  <a:lnTo>
                    <a:pt x="542619" y="571554"/>
                  </a:lnTo>
                  <a:lnTo>
                    <a:pt x="578609" y="552690"/>
                  </a:lnTo>
                  <a:lnTo>
                    <a:pt x="609600" y="508000"/>
                  </a:lnTo>
                  <a:lnTo>
                    <a:pt x="609600" y="101600"/>
                  </a:lnTo>
                  <a:lnTo>
                    <a:pt x="578609" y="56909"/>
                  </a:lnTo>
                  <a:lnTo>
                    <a:pt x="542619" y="38045"/>
                  </a:lnTo>
                  <a:lnTo>
                    <a:pt x="495411" y="22313"/>
                  </a:lnTo>
                  <a:lnTo>
                    <a:pt x="438816" y="10322"/>
                  </a:lnTo>
                  <a:lnTo>
                    <a:pt x="374668" y="2682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362200" y="3581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101600"/>
                  </a:moveTo>
                  <a:lnTo>
                    <a:pt x="578609" y="146290"/>
                  </a:lnTo>
                  <a:lnTo>
                    <a:pt x="542619" y="165154"/>
                  </a:lnTo>
                  <a:lnTo>
                    <a:pt x="495411" y="180886"/>
                  </a:lnTo>
                  <a:lnTo>
                    <a:pt x="438816" y="192877"/>
                  </a:lnTo>
                  <a:lnTo>
                    <a:pt x="374668" y="200517"/>
                  </a:lnTo>
                  <a:lnTo>
                    <a:pt x="304800" y="203200"/>
                  </a:lnTo>
                  <a:lnTo>
                    <a:pt x="234931" y="200517"/>
                  </a:lnTo>
                  <a:lnTo>
                    <a:pt x="170783" y="192877"/>
                  </a:lnTo>
                  <a:lnTo>
                    <a:pt x="114188" y="180886"/>
                  </a:lnTo>
                  <a:lnTo>
                    <a:pt x="66980" y="165154"/>
                  </a:lnTo>
                  <a:lnTo>
                    <a:pt x="30990" y="146290"/>
                  </a:lnTo>
                  <a:lnTo>
                    <a:pt x="8053" y="124902"/>
                  </a:lnTo>
                  <a:lnTo>
                    <a:pt x="0" y="101600"/>
                  </a:lnTo>
                </a:path>
                <a:path w="609600" h="609600">
                  <a:moveTo>
                    <a:pt x="0" y="101600"/>
                  </a:moveTo>
                  <a:lnTo>
                    <a:pt x="30990" y="56909"/>
                  </a:lnTo>
                  <a:lnTo>
                    <a:pt x="66980" y="38045"/>
                  </a:lnTo>
                  <a:lnTo>
                    <a:pt x="114188" y="22313"/>
                  </a:lnTo>
                  <a:lnTo>
                    <a:pt x="170783" y="10322"/>
                  </a:lnTo>
                  <a:lnTo>
                    <a:pt x="234931" y="2682"/>
                  </a:lnTo>
                  <a:lnTo>
                    <a:pt x="304800" y="0"/>
                  </a:lnTo>
                  <a:lnTo>
                    <a:pt x="374668" y="2682"/>
                  </a:lnTo>
                  <a:lnTo>
                    <a:pt x="438816" y="10322"/>
                  </a:lnTo>
                  <a:lnTo>
                    <a:pt x="495411" y="22313"/>
                  </a:lnTo>
                  <a:lnTo>
                    <a:pt x="542619" y="38045"/>
                  </a:lnTo>
                  <a:lnTo>
                    <a:pt x="578609" y="56909"/>
                  </a:lnTo>
                  <a:lnTo>
                    <a:pt x="609600" y="101600"/>
                  </a:lnTo>
                  <a:lnTo>
                    <a:pt x="609600" y="508000"/>
                  </a:lnTo>
                  <a:lnTo>
                    <a:pt x="578609" y="552690"/>
                  </a:lnTo>
                  <a:lnTo>
                    <a:pt x="542619" y="571554"/>
                  </a:lnTo>
                  <a:lnTo>
                    <a:pt x="495411" y="587286"/>
                  </a:lnTo>
                  <a:lnTo>
                    <a:pt x="438816" y="599277"/>
                  </a:lnTo>
                  <a:lnTo>
                    <a:pt x="374668" y="606917"/>
                  </a:lnTo>
                  <a:lnTo>
                    <a:pt x="304800" y="609600"/>
                  </a:lnTo>
                  <a:lnTo>
                    <a:pt x="234931" y="606917"/>
                  </a:lnTo>
                  <a:lnTo>
                    <a:pt x="170783" y="599277"/>
                  </a:lnTo>
                  <a:lnTo>
                    <a:pt x="114188" y="587286"/>
                  </a:lnTo>
                  <a:lnTo>
                    <a:pt x="66980" y="571554"/>
                  </a:lnTo>
                  <a:lnTo>
                    <a:pt x="30990" y="552690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124200" y="3581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34931" y="2682"/>
                  </a:lnTo>
                  <a:lnTo>
                    <a:pt x="170783" y="10322"/>
                  </a:lnTo>
                  <a:lnTo>
                    <a:pt x="114188" y="22313"/>
                  </a:lnTo>
                  <a:lnTo>
                    <a:pt x="66980" y="38045"/>
                  </a:lnTo>
                  <a:lnTo>
                    <a:pt x="30990" y="56909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30990" y="552690"/>
                  </a:lnTo>
                  <a:lnTo>
                    <a:pt x="66980" y="571554"/>
                  </a:lnTo>
                  <a:lnTo>
                    <a:pt x="114188" y="587286"/>
                  </a:lnTo>
                  <a:lnTo>
                    <a:pt x="170783" y="599277"/>
                  </a:lnTo>
                  <a:lnTo>
                    <a:pt x="234931" y="606917"/>
                  </a:lnTo>
                  <a:lnTo>
                    <a:pt x="304800" y="609600"/>
                  </a:lnTo>
                  <a:lnTo>
                    <a:pt x="374668" y="606917"/>
                  </a:lnTo>
                  <a:lnTo>
                    <a:pt x="438816" y="599277"/>
                  </a:lnTo>
                  <a:lnTo>
                    <a:pt x="495411" y="587286"/>
                  </a:lnTo>
                  <a:lnTo>
                    <a:pt x="542619" y="571554"/>
                  </a:lnTo>
                  <a:lnTo>
                    <a:pt x="578609" y="552690"/>
                  </a:lnTo>
                  <a:lnTo>
                    <a:pt x="609600" y="508000"/>
                  </a:lnTo>
                  <a:lnTo>
                    <a:pt x="609600" y="101600"/>
                  </a:lnTo>
                  <a:lnTo>
                    <a:pt x="578609" y="56909"/>
                  </a:lnTo>
                  <a:lnTo>
                    <a:pt x="542619" y="38045"/>
                  </a:lnTo>
                  <a:lnTo>
                    <a:pt x="495411" y="22313"/>
                  </a:lnTo>
                  <a:lnTo>
                    <a:pt x="438816" y="10322"/>
                  </a:lnTo>
                  <a:lnTo>
                    <a:pt x="374668" y="2682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124200" y="3581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101600"/>
                  </a:moveTo>
                  <a:lnTo>
                    <a:pt x="578609" y="146290"/>
                  </a:lnTo>
                  <a:lnTo>
                    <a:pt x="542619" y="165154"/>
                  </a:lnTo>
                  <a:lnTo>
                    <a:pt x="495411" y="180886"/>
                  </a:lnTo>
                  <a:lnTo>
                    <a:pt x="438816" y="192877"/>
                  </a:lnTo>
                  <a:lnTo>
                    <a:pt x="374668" y="200517"/>
                  </a:lnTo>
                  <a:lnTo>
                    <a:pt x="304800" y="203200"/>
                  </a:lnTo>
                  <a:lnTo>
                    <a:pt x="234931" y="200517"/>
                  </a:lnTo>
                  <a:lnTo>
                    <a:pt x="170783" y="192877"/>
                  </a:lnTo>
                  <a:lnTo>
                    <a:pt x="114188" y="180886"/>
                  </a:lnTo>
                  <a:lnTo>
                    <a:pt x="66980" y="165154"/>
                  </a:lnTo>
                  <a:lnTo>
                    <a:pt x="30990" y="146290"/>
                  </a:lnTo>
                  <a:lnTo>
                    <a:pt x="8053" y="124902"/>
                  </a:lnTo>
                  <a:lnTo>
                    <a:pt x="0" y="101600"/>
                  </a:lnTo>
                </a:path>
                <a:path w="609600" h="609600">
                  <a:moveTo>
                    <a:pt x="0" y="101600"/>
                  </a:moveTo>
                  <a:lnTo>
                    <a:pt x="30990" y="56909"/>
                  </a:lnTo>
                  <a:lnTo>
                    <a:pt x="66980" y="38045"/>
                  </a:lnTo>
                  <a:lnTo>
                    <a:pt x="114188" y="22313"/>
                  </a:lnTo>
                  <a:lnTo>
                    <a:pt x="170783" y="10322"/>
                  </a:lnTo>
                  <a:lnTo>
                    <a:pt x="234931" y="2682"/>
                  </a:lnTo>
                  <a:lnTo>
                    <a:pt x="304800" y="0"/>
                  </a:lnTo>
                  <a:lnTo>
                    <a:pt x="374668" y="2682"/>
                  </a:lnTo>
                  <a:lnTo>
                    <a:pt x="438816" y="10322"/>
                  </a:lnTo>
                  <a:lnTo>
                    <a:pt x="495411" y="22313"/>
                  </a:lnTo>
                  <a:lnTo>
                    <a:pt x="542619" y="38045"/>
                  </a:lnTo>
                  <a:lnTo>
                    <a:pt x="578609" y="56909"/>
                  </a:lnTo>
                  <a:lnTo>
                    <a:pt x="609600" y="101600"/>
                  </a:lnTo>
                  <a:lnTo>
                    <a:pt x="609600" y="508000"/>
                  </a:lnTo>
                  <a:lnTo>
                    <a:pt x="578609" y="552690"/>
                  </a:lnTo>
                  <a:lnTo>
                    <a:pt x="542619" y="571554"/>
                  </a:lnTo>
                  <a:lnTo>
                    <a:pt x="495411" y="587286"/>
                  </a:lnTo>
                  <a:lnTo>
                    <a:pt x="438816" y="599277"/>
                  </a:lnTo>
                  <a:lnTo>
                    <a:pt x="374668" y="606917"/>
                  </a:lnTo>
                  <a:lnTo>
                    <a:pt x="304800" y="609600"/>
                  </a:lnTo>
                  <a:lnTo>
                    <a:pt x="234931" y="606917"/>
                  </a:lnTo>
                  <a:lnTo>
                    <a:pt x="170783" y="599277"/>
                  </a:lnTo>
                  <a:lnTo>
                    <a:pt x="114188" y="587286"/>
                  </a:lnTo>
                  <a:lnTo>
                    <a:pt x="66980" y="571554"/>
                  </a:lnTo>
                  <a:lnTo>
                    <a:pt x="30990" y="552690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886200" y="3581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34931" y="2682"/>
                  </a:lnTo>
                  <a:lnTo>
                    <a:pt x="170783" y="10322"/>
                  </a:lnTo>
                  <a:lnTo>
                    <a:pt x="114188" y="22313"/>
                  </a:lnTo>
                  <a:lnTo>
                    <a:pt x="66980" y="38045"/>
                  </a:lnTo>
                  <a:lnTo>
                    <a:pt x="30990" y="56909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30990" y="552690"/>
                  </a:lnTo>
                  <a:lnTo>
                    <a:pt x="66980" y="571554"/>
                  </a:lnTo>
                  <a:lnTo>
                    <a:pt x="114188" y="587286"/>
                  </a:lnTo>
                  <a:lnTo>
                    <a:pt x="170783" y="599277"/>
                  </a:lnTo>
                  <a:lnTo>
                    <a:pt x="234931" y="606917"/>
                  </a:lnTo>
                  <a:lnTo>
                    <a:pt x="304800" y="609600"/>
                  </a:lnTo>
                  <a:lnTo>
                    <a:pt x="374668" y="606917"/>
                  </a:lnTo>
                  <a:lnTo>
                    <a:pt x="438816" y="599277"/>
                  </a:lnTo>
                  <a:lnTo>
                    <a:pt x="495411" y="587286"/>
                  </a:lnTo>
                  <a:lnTo>
                    <a:pt x="542619" y="571554"/>
                  </a:lnTo>
                  <a:lnTo>
                    <a:pt x="578609" y="552690"/>
                  </a:lnTo>
                  <a:lnTo>
                    <a:pt x="609600" y="508000"/>
                  </a:lnTo>
                  <a:lnTo>
                    <a:pt x="609600" y="101600"/>
                  </a:lnTo>
                  <a:lnTo>
                    <a:pt x="578609" y="56909"/>
                  </a:lnTo>
                  <a:lnTo>
                    <a:pt x="542619" y="38045"/>
                  </a:lnTo>
                  <a:lnTo>
                    <a:pt x="495411" y="22313"/>
                  </a:lnTo>
                  <a:lnTo>
                    <a:pt x="438816" y="10322"/>
                  </a:lnTo>
                  <a:lnTo>
                    <a:pt x="374668" y="2682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66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886200" y="3581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101600"/>
                  </a:moveTo>
                  <a:lnTo>
                    <a:pt x="578609" y="146290"/>
                  </a:lnTo>
                  <a:lnTo>
                    <a:pt x="542619" y="165154"/>
                  </a:lnTo>
                  <a:lnTo>
                    <a:pt x="495411" y="180886"/>
                  </a:lnTo>
                  <a:lnTo>
                    <a:pt x="438816" y="192877"/>
                  </a:lnTo>
                  <a:lnTo>
                    <a:pt x="374668" y="200517"/>
                  </a:lnTo>
                  <a:lnTo>
                    <a:pt x="304800" y="203200"/>
                  </a:lnTo>
                  <a:lnTo>
                    <a:pt x="234931" y="200517"/>
                  </a:lnTo>
                  <a:lnTo>
                    <a:pt x="170783" y="192877"/>
                  </a:lnTo>
                  <a:lnTo>
                    <a:pt x="114188" y="180886"/>
                  </a:lnTo>
                  <a:lnTo>
                    <a:pt x="66980" y="165154"/>
                  </a:lnTo>
                  <a:lnTo>
                    <a:pt x="30990" y="146290"/>
                  </a:lnTo>
                  <a:lnTo>
                    <a:pt x="8053" y="124902"/>
                  </a:lnTo>
                  <a:lnTo>
                    <a:pt x="0" y="101600"/>
                  </a:lnTo>
                </a:path>
                <a:path w="609600" h="609600">
                  <a:moveTo>
                    <a:pt x="0" y="101600"/>
                  </a:moveTo>
                  <a:lnTo>
                    <a:pt x="30990" y="56909"/>
                  </a:lnTo>
                  <a:lnTo>
                    <a:pt x="66980" y="38045"/>
                  </a:lnTo>
                  <a:lnTo>
                    <a:pt x="114188" y="22313"/>
                  </a:lnTo>
                  <a:lnTo>
                    <a:pt x="170783" y="10322"/>
                  </a:lnTo>
                  <a:lnTo>
                    <a:pt x="234931" y="2682"/>
                  </a:lnTo>
                  <a:lnTo>
                    <a:pt x="304800" y="0"/>
                  </a:lnTo>
                  <a:lnTo>
                    <a:pt x="374668" y="2682"/>
                  </a:lnTo>
                  <a:lnTo>
                    <a:pt x="438816" y="10322"/>
                  </a:lnTo>
                  <a:lnTo>
                    <a:pt x="495411" y="22313"/>
                  </a:lnTo>
                  <a:lnTo>
                    <a:pt x="542619" y="38045"/>
                  </a:lnTo>
                  <a:lnTo>
                    <a:pt x="578609" y="56909"/>
                  </a:lnTo>
                  <a:lnTo>
                    <a:pt x="609600" y="101600"/>
                  </a:lnTo>
                  <a:lnTo>
                    <a:pt x="609600" y="508000"/>
                  </a:lnTo>
                  <a:lnTo>
                    <a:pt x="578609" y="552690"/>
                  </a:lnTo>
                  <a:lnTo>
                    <a:pt x="542619" y="571554"/>
                  </a:lnTo>
                  <a:lnTo>
                    <a:pt x="495411" y="587286"/>
                  </a:lnTo>
                  <a:lnTo>
                    <a:pt x="438816" y="599277"/>
                  </a:lnTo>
                  <a:lnTo>
                    <a:pt x="374668" y="606917"/>
                  </a:lnTo>
                  <a:lnTo>
                    <a:pt x="304800" y="609600"/>
                  </a:lnTo>
                  <a:lnTo>
                    <a:pt x="234931" y="606917"/>
                  </a:lnTo>
                  <a:lnTo>
                    <a:pt x="170783" y="599277"/>
                  </a:lnTo>
                  <a:lnTo>
                    <a:pt x="114188" y="587286"/>
                  </a:lnTo>
                  <a:lnTo>
                    <a:pt x="66980" y="571554"/>
                  </a:lnTo>
                  <a:lnTo>
                    <a:pt x="30990" y="552690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648200" y="3581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34931" y="2682"/>
                  </a:lnTo>
                  <a:lnTo>
                    <a:pt x="170783" y="10322"/>
                  </a:lnTo>
                  <a:lnTo>
                    <a:pt x="114188" y="22313"/>
                  </a:lnTo>
                  <a:lnTo>
                    <a:pt x="66980" y="38045"/>
                  </a:lnTo>
                  <a:lnTo>
                    <a:pt x="30990" y="56909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30990" y="552690"/>
                  </a:lnTo>
                  <a:lnTo>
                    <a:pt x="66980" y="571554"/>
                  </a:lnTo>
                  <a:lnTo>
                    <a:pt x="114188" y="587286"/>
                  </a:lnTo>
                  <a:lnTo>
                    <a:pt x="170783" y="599277"/>
                  </a:lnTo>
                  <a:lnTo>
                    <a:pt x="234931" y="606917"/>
                  </a:lnTo>
                  <a:lnTo>
                    <a:pt x="304800" y="609600"/>
                  </a:lnTo>
                  <a:lnTo>
                    <a:pt x="374668" y="606917"/>
                  </a:lnTo>
                  <a:lnTo>
                    <a:pt x="438816" y="599277"/>
                  </a:lnTo>
                  <a:lnTo>
                    <a:pt x="495411" y="587286"/>
                  </a:lnTo>
                  <a:lnTo>
                    <a:pt x="542619" y="571554"/>
                  </a:lnTo>
                  <a:lnTo>
                    <a:pt x="578609" y="552690"/>
                  </a:lnTo>
                  <a:lnTo>
                    <a:pt x="609600" y="508000"/>
                  </a:lnTo>
                  <a:lnTo>
                    <a:pt x="609600" y="101600"/>
                  </a:lnTo>
                  <a:lnTo>
                    <a:pt x="578609" y="56909"/>
                  </a:lnTo>
                  <a:lnTo>
                    <a:pt x="542619" y="38045"/>
                  </a:lnTo>
                  <a:lnTo>
                    <a:pt x="495411" y="22313"/>
                  </a:lnTo>
                  <a:lnTo>
                    <a:pt x="438816" y="10322"/>
                  </a:lnTo>
                  <a:lnTo>
                    <a:pt x="374668" y="2682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648200" y="3581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101600"/>
                  </a:moveTo>
                  <a:lnTo>
                    <a:pt x="578609" y="146290"/>
                  </a:lnTo>
                  <a:lnTo>
                    <a:pt x="542619" y="165154"/>
                  </a:lnTo>
                  <a:lnTo>
                    <a:pt x="495411" y="180886"/>
                  </a:lnTo>
                  <a:lnTo>
                    <a:pt x="438816" y="192877"/>
                  </a:lnTo>
                  <a:lnTo>
                    <a:pt x="374668" y="200517"/>
                  </a:lnTo>
                  <a:lnTo>
                    <a:pt x="304800" y="203200"/>
                  </a:lnTo>
                  <a:lnTo>
                    <a:pt x="234931" y="200517"/>
                  </a:lnTo>
                  <a:lnTo>
                    <a:pt x="170783" y="192877"/>
                  </a:lnTo>
                  <a:lnTo>
                    <a:pt x="114188" y="180886"/>
                  </a:lnTo>
                  <a:lnTo>
                    <a:pt x="66980" y="165154"/>
                  </a:lnTo>
                  <a:lnTo>
                    <a:pt x="30990" y="146290"/>
                  </a:lnTo>
                  <a:lnTo>
                    <a:pt x="8053" y="124902"/>
                  </a:lnTo>
                  <a:lnTo>
                    <a:pt x="0" y="101600"/>
                  </a:lnTo>
                </a:path>
                <a:path w="609600" h="609600">
                  <a:moveTo>
                    <a:pt x="0" y="101600"/>
                  </a:moveTo>
                  <a:lnTo>
                    <a:pt x="30990" y="56909"/>
                  </a:lnTo>
                  <a:lnTo>
                    <a:pt x="66980" y="38045"/>
                  </a:lnTo>
                  <a:lnTo>
                    <a:pt x="114188" y="22313"/>
                  </a:lnTo>
                  <a:lnTo>
                    <a:pt x="170783" y="10322"/>
                  </a:lnTo>
                  <a:lnTo>
                    <a:pt x="234931" y="2682"/>
                  </a:lnTo>
                  <a:lnTo>
                    <a:pt x="304800" y="0"/>
                  </a:lnTo>
                  <a:lnTo>
                    <a:pt x="374668" y="2682"/>
                  </a:lnTo>
                  <a:lnTo>
                    <a:pt x="438816" y="10322"/>
                  </a:lnTo>
                  <a:lnTo>
                    <a:pt x="495411" y="22313"/>
                  </a:lnTo>
                  <a:lnTo>
                    <a:pt x="542619" y="38045"/>
                  </a:lnTo>
                  <a:lnTo>
                    <a:pt x="578609" y="56909"/>
                  </a:lnTo>
                  <a:lnTo>
                    <a:pt x="609600" y="101600"/>
                  </a:lnTo>
                  <a:lnTo>
                    <a:pt x="609600" y="508000"/>
                  </a:lnTo>
                  <a:lnTo>
                    <a:pt x="578609" y="552690"/>
                  </a:lnTo>
                  <a:lnTo>
                    <a:pt x="542619" y="571554"/>
                  </a:lnTo>
                  <a:lnTo>
                    <a:pt x="495411" y="587286"/>
                  </a:lnTo>
                  <a:lnTo>
                    <a:pt x="438816" y="599277"/>
                  </a:lnTo>
                  <a:lnTo>
                    <a:pt x="374668" y="606917"/>
                  </a:lnTo>
                  <a:lnTo>
                    <a:pt x="304800" y="609600"/>
                  </a:lnTo>
                  <a:lnTo>
                    <a:pt x="234931" y="606917"/>
                  </a:lnTo>
                  <a:lnTo>
                    <a:pt x="170783" y="599277"/>
                  </a:lnTo>
                  <a:lnTo>
                    <a:pt x="114188" y="587286"/>
                  </a:lnTo>
                  <a:lnTo>
                    <a:pt x="66980" y="571554"/>
                  </a:lnTo>
                  <a:lnTo>
                    <a:pt x="30990" y="552690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410200" y="3581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34931" y="2682"/>
                  </a:lnTo>
                  <a:lnTo>
                    <a:pt x="170783" y="10322"/>
                  </a:lnTo>
                  <a:lnTo>
                    <a:pt x="114188" y="22313"/>
                  </a:lnTo>
                  <a:lnTo>
                    <a:pt x="66980" y="38045"/>
                  </a:lnTo>
                  <a:lnTo>
                    <a:pt x="30990" y="56909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30990" y="552690"/>
                  </a:lnTo>
                  <a:lnTo>
                    <a:pt x="66980" y="571554"/>
                  </a:lnTo>
                  <a:lnTo>
                    <a:pt x="114188" y="587286"/>
                  </a:lnTo>
                  <a:lnTo>
                    <a:pt x="170783" y="599277"/>
                  </a:lnTo>
                  <a:lnTo>
                    <a:pt x="234931" y="606917"/>
                  </a:lnTo>
                  <a:lnTo>
                    <a:pt x="304800" y="609600"/>
                  </a:lnTo>
                  <a:lnTo>
                    <a:pt x="374668" y="606917"/>
                  </a:lnTo>
                  <a:lnTo>
                    <a:pt x="438816" y="599277"/>
                  </a:lnTo>
                  <a:lnTo>
                    <a:pt x="495411" y="587286"/>
                  </a:lnTo>
                  <a:lnTo>
                    <a:pt x="542619" y="571554"/>
                  </a:lnTo>
                  <a:lnTo>
                    <a:pt x="578609" y="552690"/>
                  </a:lnTo>
                  <a:lnTo>
                    <a:pt x="609600" y="508000"/>
                  </a:lnTo>
                  <a:lnTo>
                    <a:pt x="609600" y="101600"/>
                  </a:lnTo>
                  <a:lnTo>
                    <a:pt x="578609" y="56909"/>
                  </a:lnTo>
                  <a:lnTo>
                    <a:pt x="542619" y="38045"/>
                  </a:lnTo>
                  <a:lnTo>
                    <a:pt x="495411" y="22313"/>
                  </a:lnTo>
                  <a:lnTo>
                    <a:pt x="438816" y="10322"/>
                  </a:lnTo>
                  <a:lnTo>
                    <a:pt x="374668" y="2682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410200" y="3581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101600"/>
                  </a:moveTo>
                  <a:lnTo>
                    <a:pt x="578609" y="146290"/>
                  </a:lnTo>
                  <a:lnTo>
                    <a:pt x="542619" y="165154"/>
                  </a:lnTo>
                  <a:lnTo>
                    <a:pt x="495411" y="180886"/>
                  </a:lnTo>
                  <a:lnTo>
                    <a:pt x="438816" y="192877"/>
                  </a:lnTo>
                  <a:lnTo>
                    <a:pt x="374668" y="200517"/>
                  </a:lnTo>
                  <a:lnTo>
                    <a:pt x="304800" y="203200"/>
                  </a:lnTo>
                  <a:lnTo>
                    <a:pt x="234931" y="200517"/>
                  </a:lnTo>
                  <a:lnTo>
                    <a:pt x="170783" y="192877"/>
                  </a:lnTo>
                  <a:lnTo>
                    <a:pt x="114188" y="180886"/>
                  </a:lnTo>
                  <a:lnTo>
                    <a:pt x="66980" y="165154"/>
                  </a:lnTo>
                  <a:lnTo>
                    <a:pt x="30990" y="146290"/>
                  </a:lnTo>
                  <a:lnTo>
                    <a:pt x="8053" y="124902"/>
                  </a:lnTo>
                  <a:lnTo>
                    <a:pt x="0" y="101600"/>
                  </a:lnTo>
                </a:path>
                <a:path w="609600" h="609600">
                  <a:moveTo>
                    <a:pt x="0" y="101600"/>
                  </a:moveTo>
                  <a:lnTo>
                    <a:pt x="30990" y="56909"/>
                  </a:lnTo>
                  <a:lnTo>
                    <a:pt x="66980" y="38045"/>
                  </a:lnTo>
                  <a:lnTo>
                    <a:pt x="114188" y="22313"/>
                  </a:lnTo>
                  <a:lnTo>
                    <a:pt x="170783" y="10322"/>
                  </a:lnTo>
                  <a:lnTo>
                    <a:pt x="234931" y="2682"/>
                  </a:lnTo>
                  <a:lnTo>
                    <a:pt x="304800" y="0"/>
                  </a:lnTo>
                  <a:lnTo>
                    <a:pt x="374668" y="2682"/>
                  </a:lnTo>
                  <a:lnTo>
                    <a:pt x="438816" y="10322"/>
                  </a:lnTo>
                  <a:lnTo>
                    <a:pt x="495411" y="22313"/>
                  </a:lnTo>
                  <a:lnTo>
                    <a:pt x="542619" y="38045"/>
                  </a:lnTo>
                  <a:lnTo>
                    <a:pt x="578609" y="56909"/>
                  </a:lnTo>
                  <a:lnTo>
                    <a:pt x="609600" y="101600"/>
                  </a:lnTo>
                  <a:lnTo>
                    <a:pt x="609600" y="508000"/>
                  </a:lnTo>
                  <a:lnTo>
                    <a:pt x="578609" y="552690"/>
                  </a:lnTo>
                  <a:lnTo>
                    <a:pt x="542619" y="571554"/>
                  </a:lnTo>
                  <a:lnTo>
                    <a:pt x="495411" y="587286"/>
                  </a:lnTo>
                  <a:lnTo>
                    <a:pt x="438816" y="599277"/>
                  </a:lnTo>
                  <a:lnTo>
                    <a:pt x="374668" y="606917"/>
                  </a:lnTo>
                  <a:lnTo>
                    <a:pt x="304800" y="609600"/>
                  </a:lnTo>
                  <a:lnTo>
                    <a:pt x="234931" y="606917"/>
                  </a:lnTo>
                  <a:lnTo>
                    <a:pt x="170783" y="599277"/>
                  </a:lnTo>
                  <a:lnTo>
                    <a:pt x="114188" y="587286"/>
                  </a:lnTo>
                  <a:lnTo>
                    <a:pt x="66980" y="571554"/>
                  </a:lnTo>
                  <a:lnTo>
                    <a:pt x="30990" y="552690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172200" y="3581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34931" y="2682"/>
                  </a:lnTo>
                  <a:lnTo>
                    <a:pt x="170783" y="10322"/>
                  </a:lnTo>
                  <a:lnTo>
                    <a:pt x="114188" y="22313"/>
                  </a:lnTo>
                  <a:lnTo>
                    <a:pt x="66980" y="38045"/>
                  </a:lnTo>
                  <a:lnTo>
                    <a:pt x="30990" y="56909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30990" y="552690"/>
                  </a:lnTo>
                  <a:lnTo>
                    <a:pt x="66980" y="571554"/>
                  </a:lnTo>
                  <a:lnTo>
                    <a:pt x="114188" y="587286"/>
                  </a:lnTo>
                  <a:lnTo>
                    <a:pt x="170783" y="599277"/>
                  </a:lnTo>
                  <a:lnTo>
                    <a:pt x="234931" y="606917"/>
                  </a:lnTo>
                  <a:lnTo>
                    <a:pt x="304800" y="609600"/>
                  </a:lnTo>
                  <a:lnTo>
                    <a:pt x="374668" y="606917"/>
                  </a:lnTo>
                  <a:lnTo>
                    <a:pt x="438816" y="599277"/>
                  </a:lnTo>
                  <a:lnTo>
                    <a:pt x="495411" y="587286"/>
                  </a:lnTo>
                  <a:lnTo>
                    <a:pt x="542619" y="571554"/>
                  </a:lnTo>
                  <a:lnTo>
                    <a:pt x="578609" y="552690"/>
                  </a:lnTo>
                  <a:lnTo>
                    <a:pt x="609600" y="508000"/>
                  </a:lnTo>
                  <a:lnTo>
                    <a:pt x="609600" y="101600"/>
                  </a:lnTo>
                  <a:lnTo>
                    <a:pt x="578609" y="56909"/>
                  </a:lnTo>
                  <a:lnTo>
                    <a:pt x="542619" y="38045"/>
                  </a:lnTo>
                  <a:lnTo>
                    <a:pt x="495411" y="22313"/>
                  </a:lnTo>
                  <a:lnTo>
                    <a:pt x="438816" y="10322"/>
                  </a:lnTo>
                  <a:lnTo>
                    <a:pt x="374668" y="2682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172200" y="3581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101600"/>
                  </a:moveTo>
                  <a:lnTo>
                    <a:pt x="578609" y="146290"/>
                  </a:lnTo>
                  <a:lnTo>
                    <a:pt x="542619" y="165154"/>
                  </a:lnTo>
                  <a:lnTo>
                    <a:pt x="495411" y="180886"/>
                  </a:lnTo>
                  <a:lnTo>
                    <a:pt x="438816" y="192877"/>
                  </a:lnTo>
                  <a:lnTo>
                    <a:pt x="374668" y="200517"/>
                  </a:lnTo>
                  <a:lnTo>
                    <a:pt x="304800" y="203200"/>
                  </a:lnTo>
                  <a:lnTo>
                    <a:pt x="234931" y="200517"/>
                  </a:lnTo>
                  <a:lnTo>
                    <a:pt x="170783" y="192877"/>
                  </a:lnTo>
                  <a:lnTo>
                    <a:pt x="114188" y="180886"/>
                  </a:lnTo>
                  <a:lnTo>
                    <a:pt x="66980" y="165154"/>
                  </a:lnTo>
                  <a:lnTo>
                    <a:pt x="30990" y="146290"/>
                  </a:lnTo>
                  <a:lnTo>
                    <a:pt x="8053" y="124902"/>
                  </a:lnTo>
                  <a:lnTo>
                    <a:pt x="0" y="101600"/>
                  </a:lnTo>
                </a:path>
                <a:path w="609600" h="609600">
                  <a:moveTo>
                    <a:pt x="0" y="101600"/>
                  </a:moveTo>
                  <a:lnTo>
                    <a:pt x="30990" y="56909"/>
                  </a:lnTo>
                  <a:lnTo>
                    <a:pt x="66980" y="38045"/>
                  </a:lnTo>
                  <a:lnTo>
                    <a:pt x="114188" y="22313"/>
                  </a:lnTo>
                  <a:lnTo>
                    <a:pt x="170783" y="10322"/>
                  </a:lnTo>
                  <a:lnTo>
                    <a:pt x="234931" y="2682"/>
                  </a:lnTo>
                  <a:lnTo>
                    <a:pt x="304800" y="0"/>
                  </a:lnTo>
                  <a:lnTo>
                    <a:pt x="374668" y="2682"/>
                  </a:lnTo>
                  <a:lnTo>
                    <a:pt x="438816" y="10322"/>
                  </a:lnTo>
                  <a:lnTo>
                    <a:pt x="495411" y="22313"/>
                  </a:lnTo>
                  <a:lnTo>
                    <a:pt x="542619" y="38045"/>
                  </a:lnTo>
                  <a:lnTo>
                    <a:pt x="578609" y="56909"/>
                  </a:lnTo>
                  <a:lnTo>
                    <a:pt x="609600" y="101600"/>
                  </a:lnTo>
                  <a:lnTo>
                    <a:pt x="609600" y="508000"/>
                  </a:lnTo>
                  <a:lnTo>
                    <a:pt x="578609" y="552690"/>
                  </a:lnTo>
                  <a:lnTo>
                    <a:pt x="542619" y="571554"/>
                  </a:lnTo>
                  <a:lnTo>
                    <a:pt x="495411" y="587286"/>
                  </a:lnTo>
                  <a:lnTo>
                    <a:pt x="438816" y="599277"/>
                  </a:lnTo>
                  <a:lnTo>
                    <a:pt x="374668" y="606917"/>
                  </a:lnTo>
                  <a:lnTo>
                    <a:pt x="304800" y="609600"/>
                  </a:lnTo>
                  <a:lnTo>
                    <a:pt x="234931" y="606917"/>
                  </a:lnTo>
                  <a:lnTo>
                    <a:pt x="170783" y="599277"/>
                  </a:lnTo>
                  <a:lnTo>
                    <a:pt x="114188" y="587286"/>
                  </a:lnTo>
                  <a:lnTo>
                    <a:pt x="66980" y="571554"/>
                  </a:lnTo>
                  <a:lnTo>
                    <a:pt x="30990" y="552690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934200" y="3581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34931" y="2682"/>
                  </a:lnTo>
                  <a:lnTo>
                    <a:pt x="170783" y="10322"/>
                  </a:lnTo>
                  <a:lnTo>
                    <a:pt x="114188" y="22313"/>
                  </a:lnTo>
                  <a:lnTo>
                    <a:pt x="66980" y="38045"/>
                  </a:lnTo>
                  <a:lnTo>
                    <a:pt x="30990" y="56909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30990" y="552690"/>
                  </a:lnTo>
                  <a:lnTo>
                    <a:pt x="66980" y="571554"/>
                  </a:lnTo>
                  <a:lnTo>
                    <a:pt x="114188" y="587286"/>
                  </a:lnTo>
                  <a:lnTo>
                    <a:pt x="170783" y="599277"/>
                  </a:lnTo>
                  <a:lnTo>
                    <a:pt x="234931" y="606917"/>
                  </a:lnTo>
                  <a:lnTo>
                    <a:pt x="304800" y="609600"/>
                  </a:lnTo>
                  <a:lnTo>
                    <a:pt x="374668" y="606917"/>
                  </a:lnTo>
                  <a:lnTo>
                    <a:pt x="438816" y="599277"/>
                  </a:lnTo>
                  <a:lnTo>
                    <a:pt x="495411" y="587286"/>
                  </a:lnTo>
                  <a:lnTo>
                    <a:pt x="542619" y="571554"/>
                  </a:lnTo>
                  <a:lnTo>
                    <a:pt x="578609" y="552690"/>
                  </a:lnTo>
                  <a:lnTo>
                    <a:pt x="609600" y="508000"/>
                  </a:lnTo>
                  <a:lnTo>
                    <a:pt x="609600" y="101600"/>
                  </a:lnTo>
                  <a:lnTo>
                    <a:pt x="578609" y="56909"/>
                  </a:lnTo>
                  <a:lnTo>
                    <a:pt x="542619" y="38045"/>
                  </a:lnTo>
                  <a:lnTo>
                    <a:pt x="495411" y="22313"/>
                  </a:lnTo>
                  <a:lnTo>
                    <a:pt x="438816" y="10322"/>
                  </a:lnTo>
                  <a:lnTo>
                    <a:pt x="374668" y="2682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934200" y="3581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101600"/>
                  </a:moveTo>
                  <a:lnTo>
                    <a:pt x="578609" y="146290"/>
                  </a:lnTo>
                  <a:lnTo>
                    <a:pt x="542619" y="165154"/>
                  </a:lnTo>
                  <a:lnTo>
                    <a:pt x="495411" y="180886"/>
                  </a:lnTo>
                  <a:lnTo>
                    <a:pt x="438816" y="192877"/>
                  </a:lnTo>
                  <a:lnTo>
                    <a:pt x="374668" y="200517"/>
                  </a:lnTo>
                  <a:lnTo>
                    <a:pt x="304800" y="203200"/>
                  </a:lnTo>
                  <a:lnTo>
                    <a:pt x="234931" y="200517"/>
                  </a:lnTo>
                  <a:lnTo>
                    <a:pt x="170783" y="192877"/>
                  </a:lnTo>
                  <a:lnTo>
                    <a:pt x="114188" y="180886"/>
                  </a:lnTo>
                  <a:lnTo>
                    <a:pt x="66980" y="165154"/>
                  </a:lnTo>
                  <a:lnTo>
                    <a:pt x="30990" y="146290"/>
                  </a:lnTo>
                  <a:lnTo>
                    <a:pt x="8053" y="124902"/>
                  </a:lnTo>
                  <a:lnTo>
                    <a:pt x="0" y="101600"/>
                  </a:lnTo>
                </a:path>
                <a:path w="609600" h="609600">
                  <a:moveTo>
                    <a:pt x="0" y="101600"/>
                  </a:moveTo>
                  <a:lnTo>
                    <a:pt x="30990" y="56909"/>
                  </a:lnTo>
                  <a:lnTo>
                    <a:pt x="66980" y="38045"/>
                  </a:lnTo>
                  <a:lnTo>
                    <a:pt x="114188" y="22313"/>
                  </a:lnTo>
                  <a:lnTo>
                    <a:pt x="170783" y="10322"/>
                  </a:lnTo>
                  <a:lnTo>
                    <a:pt x="234931" y="2682"/>
                  </a:lnTo>
                  <a:lnTo>
                    <a:pt x="304800" y="0"/>
                  </a:lnTo>
                  <a:lnTo>
                    <a:pt x="374668" y="2682"/>
                  </a:lnTo>
                  <a:lnTo>
                    <a:pt x="438816" y="10322"/>
                  </a:lnTo>
                  <a:lnTo>
                    <a:pt x="495411" y="22313"/>
                  </a:lnTo>
                  <a:lnTo>
                    <a:pt x="542619" y="38045"/>
                  </a:lnTo>
                  <a:lnTo>
                    <a:pt x="578609" y="56909"/>
                  </a:lnTo>
                  <a:lnTo>
                    <a:pt x="609600" y="101600"/>
                  </a:lnTo>
                  <a:lnTo>
                    <a:pt x="609600" y="508000"/>
                  </a:lnTo>
                  <a:lnTo>
                    <a:pt x="578609" y="552690"/>
                  </a:lnTo>
                  <a:lnTo>
                    <a:pt x="542619" y="571554"/>
                  </a:lnTo>
                  <a:lnTo>
                    <a:pt x="495411" y="587286"/>
                  </a:lnTo>
                  <a:lnTo>
                    <a:pt x="438816" y="599277"/>
                  </a:lnTo>
                  <a:lnTo>
                    <a:pt x="374668" y="606917"/>
                  </a:lnTo>
                  <a:lnTo>
                    <a:pt x="304800" y="609600"/>
                  </a:lnTo>
                  <a:lnTo>
                    <a:pt x="234931" y="606917"/>
                  </a:lnTo>
                  <a:lnTo>
                    <a:pt x="170783" y="599277"/>
                  </a:lnTo>
                  <a:lnTo>
                    <a:pt x="114188" y="587286"/>
                  </a:lnTo>
                  <a:lnTo>
                    <a:pt x="66980" y="571554"/>
                  </a:lnTo>
                  <a:lnTo>
                    <a:pt x="30990" y="552690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696200" y="3581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34931" y="2682"/>
                  </a:lnTo>
                  <a:lnTo>
                    <a:pt x="170783" y="10322"/>
                  </a:lnTo>
                  <a:lnTo>
                    <a:pt x="114188" y="22313"/>
                  </a:lnTo>
                  <a:lnTo>
                    <a:pt x="66980" y="38045"/>
                  </a:lnTo>
                  <a:lnTo>
                    <a:pt x="30990" y="56909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30990" y="552690"/>
                  </a:lnTo>
                  <a:lnTo>
                    <a:pt x="66980" y="571554"/>
                  </a:lnTo>
                  <a:lnTo>
                    <a:pt x="114188" y="587286"/>
                  </a:lnTo>
                  <a:lnTo>
                    <a:pt x="170783" y="599277"/>
                  </a:lnTo>
                  <a:lnTo>
                    <a:pt x="234931" y="606917"/>
                  </a:lnTo>
                  <a:lnTo>
                    <a:pt x="304800" y="609600"/>
                  </a:lnTo>
                  <a:lnTo>
                    <a:pt x="374668" y="606917"/>
                  </a:lnTo>
                  <a:lnTo>
                    <a:pt x="438816" y="599277"/>
                  </a:lnTo>
                  <a:lnTo>
                    <a:pt x="495411" y="587286"/>
                  </a:lnTo>
                  <a:lnTo>
                    <a:pt x="542619" y="571554"/>
                  </a:lnTo>
                  <a:lnTo>
                    <a:pt x="578609" y="552690"/>
                  </a:lnTo>
                  <a:lnTo>
                    <a:pt x="609600" y="508000"/>
                  </a:lnTo>
                  <a:lnTo>
                    <a:pt x="609600" y="101600"/>
                  </a:lnTo>
                  <a:lnTo>
                    <a:pt x="578609" y="56909"/>
                  </a:lnTo>
                  <a:lnTo>
                    <a:pt x="542619" y="38045"/>
                  </a:lnTo>
                  <a:lnTo>
                    <a:pt x="495411" y="22313"/>
                  </a:lnTo>
                  <a:lnTo>
                    <a:pt x="438816" y="10322"/>
                  </a:lnTo>
                  <a:lnTo>
                    <a:pt x="374668" y="2682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696200" y="3581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101600"/>
                  </a:moveTo>
                  <a:lnTo>
                    <a:pt x="578609" y="146290"/>
                  </a:lnTo>
                  <a:lnTo>
                    <a:pt x="542619" y="165154"/>
                  </a:lnTo>
                  <a:lnTo>
                    <a:pt x="495411" y="180886"/>
                  </a:lnTo>
                  <a:lnTo>
                    <a:pt x="438816" y="192877"/>
                  </a:lnTo>
                  <a:lnTo>
                    <a:pt x="374668" y="200517"/>
                  </a:lnTo>
                  <a:lnTo>
                    <a:pt x="304800" y="203200"/>
                  </a:lnTo>
                  <a:lnTo>
                    <a:pt x="234931" y="200517"/>
                  </a:lnTo>
                  <a:lnTo>
                    <a:pt x="170783" y="192877"/>
                  </a:lnTo>
                  <a:lnTo>
                    <a:pt x="114188" y="180886"/>
                  </a:lnTo>
                  <a:lnTo>
                    <a:pt x="66980" y="165154"/>
                  </a:lnTo>
                  <a:lnTo>
                    <a:pt x="30990" y="146290"/>
                  </a:lnTo>
                  <a:lnTo>
                    <a:pt x="8053" y="124902"/>
                  </a:lnTo>
                  <a:lnTo>
                    <a:pt x="0" y="101600"/>
                  </a:lnTo>
                </a:path>
                <a:path w="609600" h="609600">
                  <a:moveTo>
                    <a:pt x="0" y="101600"/>
                  </a:moveTo>
                  <a:lnTo>
                    <a:pt x="30990" y="56909"/>
                  </a:lnTo>
                  <a:lnTo>
                    <a:pt x="66980" y="38045"/>
                  </a:lnTo>
                  <a:lnTo>
                    <a:pt x="114188" y="22313"/>
                  </a:lnTo>
                  <a:lnTo>
                    <a:pt x="170783" y="10322"/>
                  </a:lnTo>
                  <a:lnTo>
                    <a:pt x="234931" y="2682"/>
                  </a:lnTo>
                  <a:lnTo>
                    <a:pt x="304800" y="0"/>
                  </a:lnTo>
                  <a:lnTo>
                    <a:pt x="374668" y="2682"/>
                  </a:lnTo>
                  <a:lnTo>
                    <a:pt x="438816" y="10322"/>
                  </a:lnTo>
                  <a:lnTo>
                    <a:pt x="495411" y="22313"/>
                  </a:lnTo>
                  <a:lnTo>
                    <a:pt x="542619" y="38045"/>
                  </a:lnTo>
                  <a:lnTo>
                    <a:pt x="578609" y="56909"/>
                  </a:lnTo>
                  <a:lnTo>
                    <a:pt x="609600" y="101600"/>
                  </a:lnTo>
                  <a:lnTo>
                    <a:pt x="609600" y="508000"/>
                  </a:lnTo>
                  <a:lnTo>
                    <a:pt x="578609" y="552690"/>
                  </a:lnTo>
                  <a:lnTo>
                    <a:pt x="542619" y="571554"/>
                  </a:lnTo>
                  <a:lnTo>
                    <a:pt x="495411" y="587286"/>
                  </a:lnTo>
                  <a:lnTo>
                    <a:pt x="438816" y="599277"/>
                  </a:lnTo>
                  <a:lnTo>
                    <a:pt x="374668" y="606917"/>
                  </a:lnTo>
                  <a:lnTo>
                    <a:pt x="304800" y="609600"/>
                  </a:lnTo>
                  <a:lnTo>
                    <a:pt x="234931" y="606917"/>
                  </a:lnTo>
                  <a:lnTo>
                    <a:pt x="170783" y="599277"/>
                  </a:lnTo>
                  <a:lnTo>
                    <a:pt x="114188" y="587286"/>
                  </a:lnTo>
                  <a:lnTo>
                    <a:pt x="66980" y="571554"/>
                  </a:lnTo>
                  <a:lnTo>
                    <a:pt x="30990" y="552690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838200" y="3048000"/>
            <a:ext cx="609600" cy="38100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dirty="0" sz="1600" spc="-5">
                <a:latin typeface="Times New Roman"/>
                <a:cs typeface="Times New Roman"/>
              </a:rPr>
              <a:t>AMP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00200" y="3048000"/>
            <a:ext cx="609600" cy="38100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dirty="0" sz="1600" spc="-5">
                <a:latin typeface="Times New Roman"/>
                <a:cs typeface="Times New Roman"/>
              </a:rPr>
              <a:t>AMP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62200" y="3048000"/>
            <a:ext cx="609600" cy="38100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dirty="0" sz="1600" spc="-5">
                <a:latin typeface="Times New Roman"/>
                <a:cs typeface="Times New Roman"/>
              </a:rPr>
              <a:t>AMP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24200" y="3048000"/>
            <a:ext cx="609600" cy="38100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dirty="0" sz="1600" spc="-5">
                <a:latin typeface="Times New Roman"/>
                <a:cs typeface="Times New Roman"/>
              </a:rPr>
              <a:t>AMP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86200" y="3048000"/>
            <a:ext cx="609600" cy="38100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dirty="0" sz="1600" spc="-5">
                <a:latin typeface="Times New Roman"/>
                <a:cs typeface="Times New Roman"/>
              </a:rPr>
              <a:t>AMP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48200" y="3048000"/>
            <a:ext cx="609600" cy="38100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dirty="0" sz="1600" spc="-5">
                <a:latin typeface="Times New Roman"/>
                <a:cs typeface="Times New Roman"/>
              </a:rPr>
              <a:t>AMP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410200" y="3048000"/>
            <a:ext cx="609600" cy="381000"/>
          </a:xfrm>
          <a:prstGeom prst="rect">
            <a:avLst/>
          </a:prstGeom>
          <a:solidFill>
            <a:srgbClr val="EAEAEA"/>
          </a:solidFill>
          <a:ln w="25400">
            <a:solidFill>
              <a:srgbClr val="385D89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dirty="0" sz="1600" spc="-5">
                <a:latin typeface="Times New Roman"/>
                <a:cs typeface="Times New Roman"/>
              </a:rPr>
              <a:t>AMP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172200" y="3048000"/>
            <a:ext cx="609600" cy="38100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310"/>
              </a:spcBef>
            </a:pPr>
            <a:r>
              <a:rPr dirty="0" sz="1600" spc="-5">
                <a:latin typeface="Times New Roman"/>
                <a:cs typeface="Times New Roman"/>
              </a:rPr>
              <a:t>AMP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934200" y="3048000"/>
            <a:ext cx="609600" cy="38100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dirty="0" sz="1600" spc="-5">
                <a:latin typeface="Times New Roman"/>
                <a:cs typeface="Times New Roman"/>
              </a:rPr>
              <a:t>AMP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696200" y="3048000"/>
            <a:ext cx="609600" cy="38100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310"/>
              </a:spcBef>
            </a:pPr>
            <a:r>
              <a:rPr dirty="0" sz="1600" spc="-5">
                <a:latin typeface="Times New Roman"/>
                <a:cs typeface="Times New Roman"/>
              </a:rPr>
              <a:t>AMP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054100" y="3416300"/>
            <a:ext cx="7035800" cy="330200"/>
            <a:chOff x="1054100" y="3416300"/>
            <a:chExt cx="7035800" cy="330200"/>
          </a:xfrm>
        </p:grpSpPr>
        <p:sp>
          <p:nvSpPr>
            <p:cNvPr id="35" name="object 35"/>
            <p:cNvSpPr/>
            <p:nvPr/>
          </p:nvSpPr>
          <p:spPr>
            <a:xfrm>
              <a:off x="1066800" y="3429000"/>
              <a:ext cx="152400" cy="304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066800" y="342900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304800"/>
                  </a:moveTo>
                  <a:lnTo>
                    <a:pt x="152400" y="3048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828800" y="3429000"/>
              <a:ext cx="152400" cy="304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828800" y="342900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304800"/>
                  </a:moveTo>
                  <a:lnTo>
                    <a:pt x="152400" y="3048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2590800" y="3429000"/>
              <a:ext cx="152400" cy="304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590800" y="342900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304800"/>
                  </a:moveTo>
                  <a:lnTo>
                    <a:pt x="152400" y="3048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3352800" y="3429000"/>
              <a:ext cx="152400" cy="304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3352800" y="342900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304800"/>
                  </a:moveTo>
                  <a:lnTo>
                    <a:pt x="152400" y="3048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114800" y="3429000"/>
              <a:ext cx="152400" cy="304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114800" y="342900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304800"/>
                  </a:moveTo>
                  <a:lnTo>
                    <a:pt x="152400" y="3048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4876800" y="3429000"/>
              <a:ext cx="152400" cy="304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876800" y="342900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304800"/>
                  </a:moveTo>
                  <a:lnTo>
                    <a:pt x="152400" y="3048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5638800" y="3429000"/>
              <a:ext cx="152400" cy="304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5638800" y="342900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304800"/>
                  </a:moveTo>
                  <a:lnTo>
                    <a:pt x="152400" y="3048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6400800" y="3429000"/>
              <a:ext cx="152400" cy="304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6400800" y="342900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304800"/>
                  </a:moveTo>
                  <a:lnTo>
                    <a:pt x="152400" y="3048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7162800" y="3429000"/>
              <a:ext cx="152400" cy="304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7162800" y="342900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304800"/>
                  </a:moveTo>
                  <a:lnTo>
                    <a:pt x="152400" y="3048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7924800" y="3429000"/>
              <a:ext cx="152400" cy="304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7924800" y="342900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304800"/>
                  </a:moveTo>
                  <a:lnTo>
                    <a:pt x="152400" y="3048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/>
          <p:cNvSpPr txBox="1"/>
          <p:nvPr/>
        </p:nvSpPr>
        <p:spPr>
          <a:xfrm>
            <a:off x="899566" y="2694813"/>
            <a:ext cx="726820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4065" algn="l"/>
                <a:tab pos="1536700" algn="l"/>
                <a:tab pos="2298700" algn="l"/>
                <a:tab pos="3060700" algn="l"/>
                <a:tab pos="3746500" algn="l"/>
                <a:tab pos="4584700" algn="l"/>
                <a:tab pos="5347335" algn="l"/>
                <a:tab pos="6109335" algn="l"/>
                <a:tab pos="6795134" algn="l"/>
              </a:tabLst>
            </a:pP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1800" spc="-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TB	1</a:t>
            </a:r>
            <a:r>
              <a:rPr dirty="0" sz="1800" spc="-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TB	1</a:t>
            </a:r>
            <a:r>
              <a:rPr dirty="0" sz="1800" spc="-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TB	1</a:t>
            </a:r>
            <a:r>
              <a:rPr dirty="0" sz="1800" spc="-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TB	1</a:t>
            </a:r>
            <a:r>
              <a:rPr dirty="0" sz="1800" spc="-3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TB	1</a:t>
            </a:r>
            <a:r>
              <a:rPr dirty="0" sz="1800" spc="-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TB	1</a:t>
            </a:r>
            <a:r>
              <a:rPr dirty="0" sz="1800" spc="-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TB	1</a:t>
            </a:r>
            <a:r>
              <a:rPr dirty="0" sz="1800" spc="-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TB	1</a:t>
            </a:r>
            <a:r>
              <a:rPr dirty="0" sz="1800" spc="-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TB	1</a:t>
            </a:r>
            <a:r>
              <a:rPr dirty="0" sz="1800" spc="-114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TB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8739" y="4677867"/>
            <a:ext cx="8833485" cy="21367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65100" marR="508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latin typeface="Times New Roman"/>
                <a:cs typeface="Times New Roman"/>
              </a:rPr>
              <a:t>When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system </a:t>
            </a:r>
            <a:r>
              <a:rPr dirty="0" sz="2000">
                <a:latin typeface="Times New Roman"/>
                <a:cs typeface="Times New Roman"/>
              </a:rPr>
              <a:t>starts out new </a:t>
            </a:r>
            <a:r>
              <a:rPr dirty="0" sz="2000" spc="-5">
                <a:latin typeface="Times New Roman"/>
                <a:cs typeface="Times New Roman"/>
              </a:rPr>
              <a:t>and </a:t>
            </a:r>
            <a:r>
              <a:rPr dirty="0" sz="2000">
                <a:latin typeface="Times New Roman"/>
                <a:cs typeface="Times New Roman"/>
              </a:rPr>
              <a:t>arrives at your </a:t>
            </a:r>
            <a:r>
              <a:rPr dirty="0" sz="2000" spc="-5">
                <a:latin typeface="Times New Roman"/>
                <a:cs typeface="Times New Roman"/>
              </a:rPr>
              <a:t>company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DBC </a:t>
            </a:r>
            <a:r>
              <a:rPr dirty="0" sz="2000">
                <a:latin typeface="Times New Roman"/>
                <a:cs typeface="Times New Roman"/>
              </a:rPr>
              <a:t>is the only</a:t>
            </a:r>
            <a:r>
              <a:rPr dirty="0" sz="2000" spc="-165"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USER</a:t>
            </a:r>
            <a:r>
              <a:rPr dirty="0" sz="2000">
                <a:latin typeface="Times New Roman"/>
                <a:cs typeface="Times New Roman"/>
              </a:rPr>
              <a:t>.  DBC counts up </a:t>
            </a:r>
            <a:r>
              <a:rPr dirty="0" sz="2000" spc="-5">
                <a:latin typeface="Times New Roman"/>
                <a:cs typeface="Times New Roman"/>
              </a:rPr>
              <a:t>all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disk space </a:t>
            </a:r>
            <a:r>
              <a:rPr dirty="0" sz="2000" spc="-5">
                <a:latin typeface="Times New Roman"/>
                <a:cs typeface="Times New Roman"/>
              </a:rPr>
              <a:t>attached </a:t>
            </a:r>
            <a:r>
              <a:rPr dirty="0" sz="2000">
                <a:latin typeface="Times New Roman"/>
                <a:cs typeface="Times New Roman"/>
              </a:rPr>
              <a:t>to each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AMP </a:t>
            </a:r>
            <a:r>
              <a:rPr dirty="0" sz="2000">
                <a:latin typeface="Times New Roman"/>
                <a:cs typeface="Times New Roman"/>
              </a:rPr>
              <a:t>and considers that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PERM  </a:t>
            </a:r>
            <a:r>
              <a:rPr dirty="0" sz="2000">
                <a:latin typeface="Times New Roman"/>
                <a:cs typeface="Times New Roman"/>
              </a:rPr>
              <a:t>Space owned by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DBC.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17145">
              <a:lnSpc>
                <a:spcPct val="100000"/>
              </a:lnSpc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DBC owns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all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disk space on day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one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of your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systems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arrival. DBC will then begin  to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put out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space to other databases or</a:t>
            </a:r>
            <a:r>
              <a:rPr dirty="0" sz="2000" spc="-18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users.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3568700" y="1282700"/>
            <a:ext cx="1549400" cy="1397000"/>
            <a:chOff x="3568700" y="1282700"/>
            <a:chExt cx="1549400" cy="1397000"/>
          </a:xfrm>
        </p:grpSpPr>
        <p:sp>
          <p:nvSpPr>
            <p:cNvPr id="58" name="object 58"/>
            <p:cNvSpPr/>
            <p:nvPr/>
          </p:nvSpPr>
          <p:spPr>
            <a:xfrm>
              <a:off x="4149725" y="1667002"/>
              <a:ext cx="84200" cy="15379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4127500" y="1584325"/>
              <a:ext cx="120650" cy="41275"/>
            </a:xfrm>
            <a:custGeom>
              <a:avLst/>
              <a:gdLst/>
              <a:ahLst/>
              <a:cxnLst/>
              <a:rect l="l" t="t" r="r" b="b"/>
              <a:pathLst>
                <a:path w="120650" h="41275">
                  <a:moveTo>
                    <a:pt x="59309" y="0"/>
                  </a:moveTo>
                  <a:lnTo>
                    <a:pt x="19050" y="14097"/>
                  </a:lnTo>
                  <a:lnTo>
                    <a:pt x="0" y="41275"/>
                  </a:lnTo>
                  <a:lnTo>
                    <a:pt x="4699" y="38735"/>
                  </a:lnTo>
                  <a:lnTo>
                    <a:pt x="17652" y="33020"/>
                  </a:lnTo>
                  <a:lnTo>
                    <a:pt x="54863" y="22987"/>
                  </a:lnTo>
                  <a:lnTo>
                    <a:pt x="69850" y="21844"/>
                  </a:lnTo>
                  <a:lnTo>
                    <a:pt x="80010" y="22225"/>
                  </a:lnTo>
                  <a:lnTo>
                    <a:pt x="120650" y="36195"/>
                  </a:lnTo>
                  <a:lnTo>
                    <a:pt x="119125" y="32512"/>
                  </a:lnTo>
                  <a:lnTo>
                    <a:pt x="82550" y="3683"/>
                  </a:lnTo>
                  <a:lnTo>
                    <a:pt x="64135" y="126"/>
                  </a:lnTo>
                  <a:lnTo>
                    <a:pt x="59309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4168775" y="1681225"/>
              <a:ext cx="40005" cy="65405"/>
            </a:xfrm>
            <a:custGeom>
              <a:avLst/>
              <a:gdLst/>
              <a:ahLst/>
              <a:cxnLst/>
              <a:rect l="l" t="t" r="r" b="b"/>
              <a:pathLst>
                <a:path w="40004" h="65405">
                  <a:moveTo>
                    <a:pt x="18796" y="0"/>
                  </a:moveTo>
                  <a:lnTo>
                    <a:pt x="0" y="30607"/>
                  </a:lnTo>
                  <a:lnTo>
                    <a:pt x="0" y="34036"/>
                  </a:lnTo>
                  <a:lnTo>
                    <a:pt x="20827" y="65024"/>
                  </a:lnTo>
                  <a:lnTo>
                    <a:pt x="23875" y="64388"/>
                  </a:lnTo>
                  <a:lnTo>
                    <a:pt x="39750" y="32258"/>
                  </a:lnTo>
                  <a:lnTo>
                    <a:pt x="39497" y="27432"/>
                  </a:lnTo>
                  <a:lnTo>
                    <a:pt x="187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4375150" y="1666875"/>
              <a:ext cx="85725" cy="1539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4362450" y="1584325"/>
              <a:ext cx="120650" cy="41275"/>
            </a:xfrm>
            <a:custGeom>
              <a:avLst/>
              <a:gdLst/>
              <a:ahLst/>
              <a:cxnLst/>
              <a:rect l="l" t="t" r="r" b="b"/>
              <a:pathLst>
                <a:path w="120650" h="41275">
                  <a:moveTo>
                    <a:pt x="61340" y="0"/>
                  </a:moveTo>
                  <a:lnTo>
                    <a:pt x="21589" y="11175"/>
                  </a:lnTo>
                  <a:lnTo>
                    <a:pt x="0" y="36195"/>
                  </a:lnTo>
                  <a:lnTo>
                    <a:pt x="4825" y="33147"/>
                  </a:lnTo>
                  <a:lnTo>
                    <a:pt x="9778" y="30479"/>
                  </a:lnTo>
                  <a:lnTo>
                    <a:pt x="50800" y="21844"/>
                  </a:lnTo>
                  <a:lnTo>
                    <a:pt x="60833" y="22351"/>
                  </a:lnTo>
                  <a:lnTo>
                    <a:pt x="102997" y="33020"/>
                  </a:lnTo>
                  <a:lnTo>
                    <a:pt x="120650" y="41275"/>
                  </a:lnTo>
                  <a:lnTo>
                    <a:pt x="118237" y="35687"/>
                  </a:lnTo>
                  <a:lnTo>
                    <a:pt x="89153" y="6096"/>
                  </a:lnTo>
                  <a:lnTo>
                    <a:pt x="66039" y="253"/>
                  </a:lnTo>
                  <a:lnTo>
                    <a:pt x="61340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4399025" y="1681225"/>
              <a:ext cx="40005" cy="65405"/>
            </a:xfrm>
            <a:custGeom>
              <a:avLst/>
              <a:gdLst/>
              <a:ahLst/>
              <a:cxnLst/>
              <a:rect l="l" t="t" r="r" b="b"/>
              <a:pathLst>
                <a:path w="40004" h="65405">
                  <a:moveTo>
                    <a:pt x="18541" y="0"/>
                  </a:moveTo>
                  <a:lnTo>
                    <a:pt x="0" y="28956"/>
                  </a:lnTo>
                  <a:lnTo>
                    <a:pt x="0" y="35687"/>
                  </a:lnTo>
                  <a:lnTo>
                    <a:pt x="20574" y="65024"/>
                  </a:lnTo>
                  <a:lnTo>
                    <a:pt x="21589" y="64897"/>
                  </a:lnTo>
                  <a:lnTo>
                    <a:pt x="38608" y="42037"/>
                  </a:lnTo>
                  <a:lnTo>
                    <a:pt x="38988" y="40512"/>
                  </a:lnTo>
                  <a:lnTo>
                    <a:pt x="39497" y="35687"/>
                  </a:lnTo>
                  <a:lnTo>
                    <a:pt x="39624" y="32258"/>
                  </a:lnTo>
                  <a:lnTo>
                    <a:pt x="39370" y="27432"/>
                  </a:lnTo>
                  <a:lnTo>
                    <a:pt x="21589" y="126"/>
                  </a:lnTo>
                  <a:lnTo>
                    <a:pt x="185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4114800" y="1889125"/>
              <a:ext cx="379730" cy="147955"/>
            </a:xfrm>
            <a:custGeom>
              <a:avLst/>
              <a:gdLst/>
              <a:ahLst/>
              <a:cxnLst/>
              <a:rect l="l" t="t" r="r" b="b"/>
              <a:pathLst>
                <a:path w="379729" h="147955">
                  <a:moveTo>
                    <a:pt x="379475" y="0"/>
                  </a:moveTo>
                  <a:lnTo>
                    <a:pt x="353060" y="32892"/>
                  </a:lnTo>
                  <a:lnTo>
                    <a:pt x="312674" y="62357"/>
                  </a:lnTo>
                  <a:lnTo>
                    <a:pt x="270383" y="80010"/>
                  </a:lnTo>
                  <a:lnTo>
                    <a:pt x="227584" y="88900"/>
                  </a:lnTo>
                  <a:lnTo>
                    <a:pt x="189864" y="91186"/>
                  </a:lnTo>
                  <a:lnTo>
                    <a:pt x="176784" y="90932"/>
                  </a:lnTo>
                  <a:lnTo>
                    <a:pt x="129666" y="85216"/>
                  </a:lnTo>
                  <a:lnTo>
                    <a:pt x="82296" y="70103"/>
                  </a:lnTo>
                  <a:lnTo>
                    <a:pt x="41148" y="45592"/>
                  </a:lnTo>
                  <a:lnTo>
                    <a:pt x="7112" y="11175"/>
                  </a:lnTo>
                  <a:lnTo>
                    <a:pt x="0" y="0"/>
                  </a:lnTo>
                  <a:lnTo>
                    <a:pt x="253" y="7620"/>
                  </a:lnTo>
                  <a:lnTo>
                    <a:pt x="11557" y="50800"/>
                  </a:lnTo>
                  <a:lnTo>
                    <a:pt x="37719" y="88391"/>
                  </a:lnTo>
                  <a:lnTo>
                    <a:pt x="69087" y="113919"/>
                  </a:lnTo>
                  <a:lnTo>
                    <a:pt x="107569" y="133096"/>
                  </a:lnTo>
                  <a:lnTo>
                    <a:pt x="151637" y="144652"/>
                  </a:lnTo>
                  <a:lnTo>
                    <a:pt x="189864" y="147700"/>
                  </a:lnTo>
                  <a:lnTo>
                    <a:pt x="199644" y="147447"/>
                  </a:lnTo>
                  <a:lnTo>
                    <a:pt x="255142" y="138684"/>
                  </a:lnTo>
                  <a:lnTo>
                    <a:pt x="295910" y="122427"/>
                  </a:lnTo>
                  <a:lnTo>
                    <a:pt x="330326" y="99187"/>
                  </a:lnTo>
                  <a:lnTo>
                    <a:pt x="356615" y="70358"/>
                  </a:lnTo>
                  <a:lnTo>
                    <a:pt x="375538" y="29717"/>
                  </a:lnTo>
                  <a:lnTo>
                    <a:pt x="379095" y="7620"/>
                  </a:lnTo>
                  <a:lnTo>
                    <a:pt x="379475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3962400" y="1447800"/>
              <a:ext cx="685800" cy="762000"/>
            </a:xfrm>
            <a:custGeom>
              <a:avLst/>
              <a:gdLst/>
              <a:ahLst/>
              <a:cxnLst/>
              <a:rect l="l" t="t" r="r" b="b"/>
              <a:pathLst>
                <a:path w="685800" h="762000">
                  <a:moveTo>
                    <a:pt x="0" y="381000"/>
                  </a:moveTo>
                  <a:lnTo>
                    <a:pt x="3130" y="329296"/>
                  </a:lnTo>
                  <a:lnTo>
                    <a:pt x="12250" y="279708"/>
                  </a:lnTo>
                  <a:lnTo>
                    <a:pt x="26949" y="232689"/>
                  </a:lnTo>
                  <a:lnTo>
                    <a:pt x="46820" y="188693"/>
                  </a:lnTo>
                  <a:lnTo>
                    <a:pt x="71454" y="148174"/>
                  </a:lnTo>
                  <a:lnTo>
                    <a:pt x="100441" y="111585"/>
                  </a:lnTo>
                  <a:lnTo>
                    <a:pt x="133373" y="79380"/>
                  </a:lnTo>
                  <a:lnTo>
                    <a:pt x="169841" y="52013"/>
                  </a:lnTo>
                  <a:lnTo>
                    <a:pt x="209436" y="29938"/>
                  </a:lnTo>
                  <a:lnTo>
                    <a:pt x="251751" y="13608"/>
                  </a:lnTo>
                  <a:lnTo>
                    <a:pt x="296375" y="3477"/>
                  </a:lnTo>
                  <a:lnTo>
                    <a:pt x="342900" y="0"/>
                  </a:lnTo>
                  <a:lnTo>
                    <a:pt x="389424" y="3477"/>
                  </a:lnTo>
                  <a:lnTo>
                    <a:pt x="434048" y="13608"/>
                  </a:lnTo>
                  <a:lnTo>
                    <a:pt x="476363" y="29938"/>
                  </a:lnTo>
                  <a:lnTo>
                    <a:pt x="515958" y="52013"/>
                  </a:lnTo>
                  <a:lnTo>
                    <a:pt x="552426" y="79380"/>
                  </a:lnTo>
                  <a:lnTo>
                    <a:pt x="585358" y="111585"/>
                  </a:lnTo>
                  <a:lnTo>
                    <a:pt x="614345" y="148174"/>
                  </a:lnTo>
                  <a:lnTo>
                    <a:pt x="638979" y="188693"/>
                  </a:lnTo>
                  <a:lnTo>
                    <a:pt x="658850" y="232689"/>
                  </a:lnTo>
                  <a:lnTo>
                    <a:pt x="673549" y="279708"/>
                  </a:lnTo>
                  <a:lnTo>
                    <a:pt x="682669" y="329296"/>
                  </a:lnTo>
                  <a:lnTo>
                    <a:pt x="685800" y="381000"/>
                  </a:lnTo>
                  <a:lnTo>
                    <a:pt x="682669" y="432703"/>
                  </a:lnTo>
                  <a:lnTo>
                    <a:pt x="673549" y="482291"/>
                  </a:lnTo>
                  <a:lnTo>
                    <a:pt x="658850" y="529310"/>
                  </a:lnTo>
                  <a:lnTo>
                    <a:pt x="638979" y="573306"/>
                  </a:lnTo>
                  <a:lnTo>
                    <a:pt x="614345" y="613825"/>
                  </a:lnTo>
                  <a:lnTo>
                    <a:pt x="585358" y="650414"/>
                  </a:lnTo>
                  <a:lnTo>
                    <a:pt x="552426" y="682619"/>
                  </a:lnTo>
                  <a:lnTo>
                    <a:pt x="515958" y="709986"/>
                  </a:lnTo>
                  <a:lnTo>
                    <a:pt x="476363" y="732061"/>
                  </a:lnTo>
                  <a:lnTo>
                    <a:pt x="434048" y="748391"/>
                  </a:lnTo>
                  <a:lnTo>
                    <a:pt x="389424" y="758522"/>
                  </a:lnTo>
                  <a:lnTo>
                    <a:pt x="342900" y="762000"/>
                  </a:lnTo>
                  <a:lnTo>
                    <a:pt x="296375" y="758522"/>
                  </a:lnTo>
                  <a:lnTo>
                    <a:pt x="251751" y="748391"/>
                  </a:lnTo>
                  <a:lnTo>
                    <a:pt x="209436" y="732061"/>
                  </a:lnTo>
                  <a:lnTo>
                    <a:pt x="169841" y="709986"/>
                  </a:lnTo>
                  <a:lnTo>
                    <a:pt x="133373" y="682619"/>
                  </a:lnTo>
                  <a:lnTo>
                    <a:pt x="100441" y="650414"/>
                  </a:lnTo>
                  <a:lnTo>
                    <a:pt x="71454" y="613825"/>
                  </a:lnTo>
                  <a:lnTo>
                    <a:pt x="46820" y="573306"/>
                  </a:lnTo>
                  <a:lnTo>
                    <a:pt x="26949" y="529310"/>
                  </a:lnTo>
                  <a:lnTo>
                    <a:pt x="12250" y="482291"/>
                  </a:lnTo>
                  <a:lnTo>
                    <a:pt x="3130" y="432703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4191000" y="22860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22860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152400" y="381000"/>
                  </a:lnTo>
                  <a:lnTo>
                    <a:pt x="30480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4191000" y="22860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0" y="228600"/>
                  </a:moveTo>
                  <a:lnTo>
                    <a:pt x="76200" y="228600"/>
                  </a:lnTo>
                  <a:lnTo>
                    <a:pt x="76200" y="0"/>
                  </a:lnTo>
                  <a:lnTo>
                    <a:pt x="228600" y="0"/>
                  </a:lnTo>
                  <a:lnTo>
                    <a:pt x="228600" y="228600"/>
                  </a:lnTo>
                  <a:lnTo>
                    <a:pt x="304800" y="228600"/>
                  </a:lnTo>
                  <a:lnTo>
                    <a:pt x="152400" y="381000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3581400" y="1295400"/>
              <a:ext cx="1524000" cy="990600"/>
            </a:xfrm>
            <a:custGeom>
              <a:avLst/>
              <a:gdLst/>
              <a:ahLst/>
              <a:cxnLst/>
              <a:rect l="l" t="t" r="r" b="b"/>
              <a:pathLst>
                <a:path w="1524000" h="990600">
                  <a:moveTo>
                    <a:pt x="0" y="990600"/>
                  </a:moveTo>
                  <a:lnTo>
                    <a:pt x="1524000" y="9906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990600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9" name="object 69"/>
          <p:cNvSpPr txBox="1"/>
          <p:nvPr/>
        </p:nvSpPr>
        <p:spPr>
          <a:xfrm>
            <a:off x="3584575" y="784605"/>
            <a:ext cx="4035425" cy="1247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65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USER DBC</a:t>
            </a:r>
            <a:endParaRPr sz="2400">
              <a:latin typeface="Times New Roman"/>
              <a:cs typeface="Times New Roman"/>
            </a:endParaRPr>
          </a:p>
          <a:p>
            <a:pPr marL="2298700">
              <a:lnSpc>
                <a:spcPts val="2170"/>
              </a:lnSpc>
            </a:pPr>
            <a:r>
              <a:rPr dirty="0" sz="2000" spc="-35">
                <a:latin typeface="Times New Roman"/>
                <a:cs typeface="Times New Roman"/>
              </a:rPr>
              <a:t>Wow! </a:t>
            </a:r>
            <a:r>
              <a:rPr dirty="0" sz="2000">
                <a:latin typeface="Times New Roman"/>
                <a:cs typeface="Times New Roman"/>
              </a:rPr>
              <a:t>I </a:t>
            </a:r>
            <a:r>
              <a:rPr dirty="0" sz="2000" spc="5">
                <a:latin typeface="Times New Roman"/>
                <a:cs typeface="Times New Roman"/>
              </a:rPr>
              <a:t>own</a:t>
            </a:r>
            <a:endParaRPr sz="2000">
              <a:latin typeface="Times New Roman"/>
              <a:cs typeface="Times New Roman"/>
            </a:endParaRPr>
          </a:p>
          <a:p>
            <a:pPr marL="2298700">
              <a:lnSpc>
                <a:spcPct val="100000"/>
              </a:lnSpc>
            </a:pP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r>
              <a:rPr dirty="0" sz="2000" spc="-6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20">
                <a:solidFill>
                  <a:srgbClr val="FF0000"/>
                </a:solidFill>
                <a:latin typeface="Times New Roman"/>
                <a:cs typeface="Times New Roman"/>
              </a:rPr>
              <a:t>Terabytes</a:t>
            </a:r>
            <a:endParaRPr sz="2000">
              <a:latin typeface="Times New Roman"/>
              <a:cs typeface="Times New Roman"/>
            </a:endParaRPr>
          </a:p>
          <a:p>
            <a:pPr marL="2298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of PERM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Space!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-12700" y="0"/>
            <a:ext cx="9169400" cy="6883400"/>
            <a:chOff x="-12700" y="0"/>
            <a:chExt cx="9169400" cy="6883400"/>
          </a:xfrm>
        </p:grpSpPr>
        <p:sp>
          <p:nvSpPr>
            <p:cNvPr id="71" name="object 71"/>
            <p:cNvSpPr/>
            <p:nvPr/>
          </p:nvSpPr>
          <p:spPr>
            <a:xfrm>
              <a:off x="5276088" y="587960"/>
              <a:ext cx="2454910" cy="2072639"/>
            </a:xfrm>
            <a:custGeom>
              <a:avLst/>
              <a:gdLst/>
              <a:ahLst/>
              <a:cxnLst/>
              <a:rect l="l" t="t" r="r" b="b"/>
              <a:pathLst>
                <a:path w="2454909" h="2072639">
                  <a:moveTo>
                    <a:pt x="0" y="1055038"/>
                  </a:moveTo>
                  <a:lnTo>
                    <a:pt x="356488" y="852600"/>
                  </a:lnTo>
                  <a:lnTo>
                    <a:pt x="366957" y="806117"/>
                  </a:lnTo>
                  <a:lnTo>
                    <a:pt x="379425" y="760545"/>
                  </a:lnTo>
                  <a:lnTo>
                    <a:pt x="393836" y="715921"/>
                  </a:lnTo>
                  <a:lnTo>
                    <a:pt x="410137" y="672282"/>
                  </a:lnTo>
                  <a:lnTo>
                    <a:pt x="428272" y="629665"/>
                  </a:lnTo>
                  <a:lnTo>
                    <a:pt x="448186" y="588107"/>
                  </a:lnTo>
                  <a:lnTo>
                    <a:pt x="469825" y="547644"/>
                  </a:lnTo>
                  <a:lnTo>
                    <a:pt x="493133" y="508313"/>
                  </a:lnTo>
                  <a:lnTo>
                    <a:pt x="518056" y="470152"/>
                  </a:lnTo>
                  <a:lnTo>
                    <a:pt x="544539" y="433197"/>
                  </a:lnTo>
                  <a:lnTo>
                    <a:pt x="572527" y="397485"/>
                  </a:lnTo>
                  <a:lnTo>
                    <a:pt x="601965" y="363053"/>
                  </a:lnTo>
                  <a:lnTo>
                    <a:pt x="632799" y="329938"/>
                  </a:lnTo>
                  <a:lnTo>
                    <a:pt x="664972" y="298177"/>
                  </a:lnTo>
                  <a:lnTo>
                    <a:pt x="698432" y="267806"/>
                  </a:lnTo>
                  <a:lnTo>
                    <a:pt x="733121" y="238863"/>
                  </a:lnTo>
                  <a:lnTo>
                    <a:pt x="768987" y="211384"/>
                  </a:lnTo>
                  <a:lnTo>
                    <a:pt x="805973" y="185406"/>
                  </a:lnTo>
                  <a:lnTo>
                    <a:pt x="844026" y="160966"/>
                  </a:lnTo>
                  <a:lnTo>
                    <a:pt x="883089" y="138102"/>
                  </a:lnTo>
                  <a:lnTo>
                    <a:pt x="923109" y="116849"/>
                  </a:lnTo>
                  <a:lnTo>
                    <a:pt x="964030" y="97245"/>
                  </a:lnTo>
                  <a:lnTo>
                    <a:pt x="1005797" y="79327"/>
                  </a:lnTo>
                  <a:lnTo>
                    <a:pt x="1048356" y="63131"/>
                  </a:lnTo>
                  <a:lnTo>
                    <a:pt x="1091652" y="48694"/>
                  </a:lnTo>
                  <a:lnTo>
                    <a:pt x="1135630" y="36054"/>
                  </a:lnTo>
                  <a:lnTo>
                    <a:pt x="1180234" y="25247"/>
                  </a:lnTo>
                  <a:lnTo>
                    <a:pt x="1225411" y="16310"/>
                  </a:lnTo>
                  <a:lnTo>
                    <a:pt x="1271105" y="9280"/>
                  </a:lnTo>
                  <a:lnTo>
                    <a:pt x="1317261" y="4193"/>
                  </a:lnTo>
                  <a:lnTo>
                    <a:pt x="1363825" y="1088"/>
                  </a:lnTo>
                  <a:lnTo>
                    <a:pt x="1410741" y="0"/>
                  </a:lnTo>
                  <a:lnTo>
                    <a:pt x="1457955" y="966"/>
                  </a:lnTo>
                  <a:lnTo>
                    <a:pt x="1505412" y="4023"/>
                  </a:lnTo>
                  <a:lnTo>
                    <a:pt x="1553057" y="9209"/>
                  </a:lnTo>
                  <a:lnTo>
                    <a:pt x="1600835" y="16559"/>
                  </a:lnTo>
                  <a:lnTo>
                    <a:pt x="1648180" y="26009"/>
                  </a:lnTo>
                  <a:lnTo>
                    <a:pt x="1694560" y="37430"/>
                  </a:lnTo>
                  <a:lnTo>
                    <a:pt x="1739938" y="50769"/>
                  </a:lnTo>
                  <a:lnTo>
                    <a:pt x="1784277" y="65974"/>
                  </a:lnTo>
                  <a:lnTo>
                    <a:pt x="1827540" y="82992"/>
                  </a:lnTo>
                  <a:lnTo>
                    <a:pt x="1869692" y="101769"/>
                  </a:lnTo>
                  <a:lnTo>
                    <a:pt x="1910694" y="122252"/>
                  </a:lnTo>
                  <a:lnTo>
                    <a:pt x="1950510" y="144388"/>
                  </a:lnTo>
                  <a:lnTo>
                    <a:pt x="1989103" y="168124"/>
                  </a:lnTo>
                  <a:lnTo>
                    <a:pt x="2026437" y="193407"/>
                  </a:lnTo>
                  <a:lnTo>
                    <a:pt x="2062474" y="220183"/>
                  </a:lnTo>
                  <a:lnTo>
                    <a:pt x="2097179" y="248400"/>
                  </a:lnTo>
                  <a:lnTo>
                    <a:pt x="2130513" y="278005"/>
                  </a:lnTo>
                  <a:lnTo>
                    <a:pt x="2162441" y="308943"/>
                  </a:lnTo>
                  <a:lnTo>
                    <a:pt x="2192925" y="341163"/>
                  </a:lnTo>
                  <a:lnTo>
                    <a:pt x="2221928" y="374611"/>
                  </a:lnTo>
                  <a:lnTo>
                    <a:pt x="2249415" y="409234"/>
                  </a:lnTo>
                  <a:lnTo>
                    <a:pt x="2275347" y="444978"/>
                  </a:lnTo>
                  <a:lnTo>
                    <a:pt x="2299689" y="481791"/>
                  </a:lnTo>
                  <a:lnTo>
                    <a:pt x="2322404" y="519620"/>
                  </a:lnTo>
                  <a:lnTo>
                    <a:pt x="2343454" y="558411"/>
                  </a:lnTo>
                  <a:lnTo>
                    <a:pt x="2362802" y="598111"/>
                  </a:lnTo>
                  <a:lnTo>
                    <a:pt x="2380413" y="638667"/>
                  </a:lnTo>
                  <a:lnTo>
                    <a:pt x="2396250" y="680026"/>
                  </a:lnTo>
                  <a:lnTo>
                    <a:pt x="2410274" y="722135"/>
                  </a:lnTo>
                  <a:lnTo>
                    <a:pt x="2422451" y="764941"/>
                  </a:lnTo>
                  <a:lnTo>
                    <a:pt x="2432742" y="808391"/>
                  </a:lnTo>
                  <a:lnTo>
                    <a:pt x="2441111" y="852430"/>
                  </a:lnTo>
                  <a:lnTo>
                    <a:pt x="2447522" y="897008"/>
                  </a:lnTo>
                  <a:lnTo>
                    <a:pt x="2451937" y="942069"/>
                  </a:lnTo>
                  <a:lnTo>
                    <a:pt x="2454320" y="987562"/>
                  </a:lnTo>
                  <a:lnTo>
                    <a:pt x="2454634" y="1033432"/>
                  </a:lnTo>
                  <a:lnTo>
                    <a:pt x="2452842" y="1079627"/>
                  </a:lnTo>
                  <a:lnTo>
                    <a:pt x="2448907" y="1126094"/>
                  </a:lnTo>
                  <a:lnTo>
                    <a:pt x="2442793" y="1172780"/>
                  </a:lnTo>
                  <a:lnTo>
                    <a:pt x="2434463" y="1219630"/>
                  </a:lnTo>
                  <a:lnTo>
                    <a:pt x="2423994" y="1266114"/>
                  </a:lnTo>
                  <a:lnTo>
                    <a:pt x="2411526" y="1311686"/>
                  </a:lnTo>
                  <a:lnTo>
                    <a:pt x="2397115" y="1356310"/>
                  </a:lnTo>
                  <a:lnTo>
                    <a:pt x="2380814" y="1399949"/>
                  </a:lnTo>
                  <a:lnTo>
                    <a:pt x="2362679" y="1442566"/>
                  </a:lnTo>
                  <a:lnTo>
                    <a:pt x="2342765" y="1484124"/>
                  </a:lnTo>
                  <a:lnTo>
                    <a:pt x="2321126" y="1524586"/>
                  </a:lnTo>
                  <a:lnTo>
                    <a:pt x="2297818" y="1563917"/>
                  </a:lnTo>
                  <a:lnTo>
                    <a:pt x="2272895" y="1602077"/>
                  </a:lnTo>
                  <a:lnTo>
                    <a:pt x="2246412" y="1639031"/>
                  </a:lnTo>
                  <a:lnTo>
                    <a:pt x="2218424" y="1674742"/>
                  </a:lnTo>
                  <a:lnTo>
                    <a:pt x="2188986" y="1709173"/>
                  </a:lnTo>
                  <a:lnTo>
                    <a:pt x="2158152" y="1742287"/>
                  </a:lnTo>
                  <a:lnTo>
                    <a:pt x="2125979" y="1774047"/>
                  </a:lnTo>
                  <a:lnTo>
                    <a:pt x="2092519" y="1804416"/>
                  </a:lnTo>
                  <a:lnTo>
                    <a:pt x="2057830" y="1833357"/>
                  </a:lnTo>
                  <a:lnTo>
                    <a:pt x="2021964" y="1860834"/>
                  </a:lnTo>
                  <a:lnTo>
                    <a:pt x="1984978" y="1886809"/>
                  </a:lnTo>
                  <a:lnTo>
                    <a:pt x="1946925" y="1911246"/>
                  </a:lnTo>
                  <a:lnTo>
                    <a:pt x="1907862" y="1934107"/>
                  </a:lnTo>
                  <a:lnTo>
                    <a:pt x="1867842" y="1955357"/>
                  </a:lnTo>
                  <a:lnTo>
                    <a:pt x="1826921" y="1974957"/>
                  </a:lnTo>
                  <a:lnTo>
                    <a:pt x="1785154" y="1992871"/>
                  </a:lnTo>
                  <a:lnTo>
                    <a:pt x="1742595" y="2009062"/>
                  </a:lnTo>
                  <a:lnTo>
                    <a:pt x="1699299" y="2023494"/>
                  </a:lnTo>
                  <a:lnTo>
                    <a:pt x="1655321" y="2036129"/>
                  </a:lnTo>
                  <a:lnTo>
                    <a:pt x="1610717" y="2046930"/>
                  </a:lnTo>
                  <a:lnTo>
                    <a:pt x="1565540" y="2055861"/>
                  </a:lnTo>
                  <a:lnTo>
                    <a:pt x="1519846" y="2062885"/>
                  </a:lnTo>
                  <a:lnTo>
                    <a:pt x="1473690" y="2067964"/>
                  </a:lnTo>
                  <a:lnTo>
                    <a:pt x="1427126" y="2071062"/>
                  </a:lnTo>
                  <a:lnTo>
                    <a:pt x="1380210" y="2072142"/>
                  </a:lnTo>
                  <a:lnTo>
                    <a:pt x="1332996" y="2071167"/>
                  </a:lnTo>
                  <a:lnTo>
                    <a:pt x="1285539" y="2068101"/>
                  </a:lnTo>
                  <a:lnTo>
                    <a:pt x="1237894" y="2062905"/>
                  </a:lnTo>
                  <a:lnTo>
                    <a:pt x="1190116" y="2055544"/>
                  </a:lnTo>
                  <a:lnTo>
                    <a:pt x="1141668" y="2045836"/>
                  </a:lnTo>
                  <a:lnTo>
                    <a:pt x="1094101" y="2034007"/>
                  </a:lnTo>
                  <a:lnTo>
                    <a:pt x="1047468" y="2020108"/>
                  </a:lnTo>
                  <a:lnTo>
                    <a:pt x="1001822" y="2004192"/>
                  </a:lnTo>
                  <a:lnTo>
                    <a:pt x="957216" y="1986310"/>
                  </a:lnTo>
                  <a:lnTo>
                    <a:pt x="913704" y="1966513"/>
                  </a:lnTo>
                  <a:lnTo>
                    <a:pt x="871339" y="1944853"/>
                  </a:lnTo>
                  <a:lnTo>
                    <a:pt x="830175" y="1921382"/>
                  </a:lnTo>
                  <a:lnTo>
                    <a:pt x="790264" y="1896150"/>
                  </a:lnTo>
                  <a:lnTo>
                    <a:pt x="751660" y="1869210"/>
                  </a:lnTo>
                  <a:lnTo>
                    <a:pt x="714416" y="1840613"/>
                  </a:lnTo>
                  <a:lnTo>
                    <a:pt x="678586" y="1810410"/>
                  </a:lnTo>
                  <a:lnTo>
                    <a:pt x="644223" y="1778653"/>
                  </a:lnTo>
                  <a:lnTo>
                    <a:pt x="611380" y="1745393"/>
                  </a:lnTo>
                  <a:lnTo>
                    <a:pt x="580110" y="1710682"/>
                  </a:lnTo>
                  <a:lnTo>
                    <a:pt x="550466" y="1674572"/>
                  </a:lnTo>
                  <a:lnTo>
                    <a:pt x="522503" y="1637114"/>
                  </a:lnTo>
                  <a:lnTo>
                    <a:pt x="496272" y="1598359"/>
                  </a:lnTo>
                  <a:lnTo>
                    <a:pt x="471828" y="1558359"/>
                  </a:lnTo>
                  <a:lnTo>
                    <a:pt x="449224" y="1517166"/>
                  </a:lnTo>
                  <a:lnTo>
                    <a:pt x="428513" y="1474830"/>
                  </a:lnTo>
                  <a:lnTo>
                    <a:pt x="409749" y="1431404"/>
                  </a:lnTo>
                  <a:lnTo>
                    <a:pt x="392983" y="1386939"/>
                  </a:lnTo>
                  <a:lnTo>
                    <a:pt x="378271" y="1341486"/>
                  </a:lnTo>
                  <a:lnTo>
                    <a:pt x="365665" y="1295098"/>
                  </a:lnTo>
                  <a:lnTo>
                    <a:pt x="355219" y="1247824"/>
                  </a:lnTo>
                  <a:lnTo>
                    <a:pt x="0" y="1055038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0" y="6858000"/>
                  </a:moveTo>
                  <a:lnTo>
                    <a:pt x="9144000" y="6858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631901"/>
            <a:ext cx="8859520" cy="2437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SELECT </a:t>
            </a:r>
            <a:r>
              <a:rPr dirty="0" sz="2400">
                <a:latin typeface="Times New Roman"/>
                <a:cs typeface="Times New Roman"/>
              </a:rPr>
              <a:t>Product_ID ,Sale_Date ,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Daily_Sales,</a:t>
            </a:r>
            <a:endParaRPr sz="2400">
              <a:latin typeface="Times New Roman"/>
              <a:cs typeface="Times New Roman"/>
            </a:endParaRPr>
          </a:p>
          <a:p>
            <a:pPr marL="1917700" marR="289560" indent="-457200">
              <a:lnSpc>
                <a:spcPct val="100000"/>
              </a:lnSpc>
              <a:tabLst>
                <a:tab pos="4002404" algn="l"/>
              </a:tabLst>
            </a:pPr>
            <a:r>
              <a:rPr dirty="0" sz="2400">
                <a:latin typeface="Times New Roman"/>
                <a:cs typeface="Times New Roman"/>
              </a:rPr>
              <a:t>MAX(Daily_Sales)	</a:t>
            </a:r>
            <a:r>
              <a:rPr dirty="0" sz="2400" spc="-5">
                <a:latin typeface="Times New Roman"/>
                <a:cs typeface="Times New Roman"/>
              </a:rPr>
              <a:t>OVER </a:t>
            </a:r>
            <a:r>
              <a:rPr dirty="0" sz="2400" spc="-40">
                <a:latin typeface="Times New Roman"/>
                <a:cs typeface="Times New Roman"/>
              </a:rPr>
              <a:t>(</a:t>
            </a:r>
            <a:r>
              <a:rPr dirty="0" sz="2400" spc="-40">
                <a:solidFill>
                  <a:srgbClr val="0000FF"/>
                </a:solidFill>
                <a:latin typeface="Times New Roman"/>
                <a:cs typeface="Times New Roman"/>
              </a:rPr>
              <a:t>PARTITION 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BY</a:t>
            </a:r>
            <a:r>
              <a:rPr dirty="0" sz="2400" spc="-8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Product_ID  </a:t>
            </a:r>
            <a:r>
              <a:rPr dirty="0" sz="2400" spc="-5">
                <a:latin typeface="Times New Roman"/>
                <a:cs typeface="Times New Roman"/>
              </a:rPr>
              <a:t>ORDER BY </a:t>
            </a:r>
            <a:r>
              <a:rPr dirty="0" sz="2400">
                <a:latin typeface="Times New Roman"/>
                <a:cs typeface="Times New Roman"/>
              </a:rPr>
              <a:t>Product_ID,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Sale_Date</a:t>
            </a:r>
            <a:endParaRPr sz="2400">
              <a:latin typeface="Times New Roman"/>
              <a:cs typeface="Times New Roman"/>
            </a:endParaRPr>
          </a:p>
          <a:p>
            <a:pPr marL="23749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ROWS </a:t>
            </a:r>
            <a:r>
              <a:rPr dirty="0" sz="2400" spc="-5">
                <a:latin typeface="Times New Roman"/>
                <a:cs typeface="Times New Roman"/>
              </a:rPr>
              <a:t>UNBOUNDED PRECEDING) AS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MaxOver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106170" algn="l"/>
                <a:tab pos="2718435" algn="l"/>
              </a:tabLst>
            </a:pPr>
            <a:r>
              <a:rPr dirty="0" sz="2400" spc="-5">
                <a:latin typeface="Times New Roman"/>
                <a:cs typeface="Times New Roman"/>
              </a:rPr>
              <a:t>FROM	</a:t>
            </a:r>
            <a:r>
              <a:rPr dirty="0" sz="2400" spc="-15">
                <a:latin typeface="Times New Roman"/>
                <a:cs typeface="Times New Roman"/>
              </a:rPr>
              <a:t>Sales_Table	</a:t>
            </a:r>
            <a:r>
              <a:rPr dirty="0" sz="2400" spc="-10">
                <a:latin typeface="Times New Roman"/>
                <a:cs typeface="Times New Roman"/>
              </a:rPr>
              <a:t>WHERE </a:t>
            </a:r>
            <a:r>
              <a:rPr dirty="0" sz="2400">
                <a:latin typeface="Times New Roman"/>
                <a:cs typeface="Times New Roman"/>
              </a:rPr>
              <a:t>Product_ID IN (1000, </a:t>
            </a:r>
            <a:r>
              <a:rPr dirty="0" sz="2400" spc="-5">
                <a:latin typeface="Times New Roman"/>
                <a:cs typeface="Times New Roman"/>
              </a:rPr>
              <a:t>2000)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algn="ctr" marR="149860">
              <a:lnSpc>
                <a:spcPct val="100000"/>
              </a:lnSpc>
              <a:spcBef>
                <a:spcPts val="5"/>
              </a:spcBef>
              <a:tabLst>
                <a:tab pos="1295400" algn="l"/>
                <a:tab pos="2406015" algn="l"/>
                <a:tab pos="2635250" algn="l"/>
                <a:tab pos="4083685" algn="l"/>
              </a:tabLst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Product_ID</a:t>
            </a:r>
            <a:r>
              <a:rPr dirty="0" sz="1800" spc="-5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Sale_Date	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Daily_Sales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MaxOver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6178702"/>
            <a:ext cx="890206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largest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value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is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64300.00 in the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column </a:t>
            </a:r>
            <a:r>
              <a:rPr dirty="0" sz="2000" spc="-15">
                <a:solidFill>
                  <a:srgbClr val="FF0000"/>
                </a:solidFill>
                <a:latin typeface="Times New Roman"/>
                <a:cs typeface="Times New Roman"/>
              </a:rPr>
              <a:t>MaxOver.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Once it was evaluated it did</a:t>
            </a:r>
            <a:r>
              <a:rPr dirty="0" sz="2000" spc="-14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not 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continue until the end because of the </a:t>
            </a:r>
            <a:r>
              <a:rPr dirty="0" sz="2000" spc="-35">
                <a:solidFill>
                  <a:srgbClr val="0000FF"/>
                </a:solidFill>
                <a:latin typeface="Times New Roman"/>
                <a:cs typeface="Times New Roman"/>
              </a:rPr>
              <a:t>PARTITION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BY</a:t>
            </a:r>
            <a:r>
              <a:rPr dirty="0" sz="2000" spc="-19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reset.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562351" y="3186529"/>
          <a:ext cx="4386580" cy="2668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935"/>
                <a:gridCol w="1388744"/>
                <a:gridCol w="1299845"/>
                <a:gridCol w="1076325"/>
              </a:tblGrid>
              <a:tr h="236780">
                <a:tc>
                  <a:txBody>
                    <a:bodyPr/>
                    <a:lstStyle/>
                    <a:p>
                      <a:pPr marL="31750">
                        <a:lnSpc>
                          <a:spcPts val="1764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ts val="1764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ts val="1739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42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54500.22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54500.22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36000.07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54500.22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40200.43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54500.22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54500.22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4054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 spc="-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2000-10-04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54553.10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42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48000.00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48000.00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14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49850.03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49850.03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36591">
                <a:tc>
                  <a:txBody>
                    <a:bodyPr/>
                    <a:lstStyle/>
                    <a:p>
                      <a:pPr marL="31750">
                        <a:lnSpc>
                          <a:spcPts val="176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ts val="176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ts val="1764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54850.29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6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54850.29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752600" y="2743200"/>
            <a:ext cx="5410200" cy="3276600"/>
          </a:xfrm>
          <a:custGeom>
            <a:avLst/>
            <a:gdLst/>
            <a:ahLst/>
            <a:cxnLst/>
            <a:rect l="l" t="t" r="r" b="b"/>
            <a:pathLst>
              <a:path w="5410200" h="3276600">
                <a:moveTo>
                  <a:pt x="0" y="3276600"/>
                </a:moveTo>
                <a:lnTo>
                  <a:pt x="5410200" y="3276600"/>
                </a:lnTo>
                <a:lnTo>
                  <a:pt x="5410200" y="0"/>
                </a:lnTo>
                <a:lnTo>
                  <a:pt x="0" y="0"/>
                </a:lnTo>
                <a:lnTo>
                  <a:pt x="0" y="32766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30477" y="23317"/>
            <a:ext cx="60820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77085" algn="l"/>
              </a:tabLst>
            </a:pPr>
            <a:r>
              <a:rPr dirty="0" spc="-5"/>
              <a:t>MAX</a:t>
            </a:r>
            <a:r>
              <a:rPr dirty="0"/>
              <a:t> </a:t>
            </a:r>
            <a:r>
              <a:rPr dirty="0" spc="-5"/>
              <a:t>OVER	with </a:t>
            </a:r>
            <a:r>
              <a:rPr dirty="0" spc="-50"/>
              <a:t>PARTITION </a:t>
            </a:r>
            <a:r>
              <a:rPr dirty="0" spc="-5"/>
              <a:t>BY</a:t>
            </a:r>
            <a:r>
              <a:rPr dirty="0" spc="-85"/>
              <a:t> </a:t>
            </a:r>
            <a:r>
              <a:rPr dirty="0" spc="-5"/>
              <a:t>Reset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6360" y="3760089"/>
            <a:ext cx="147193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Not </a:t>
            </a:r>
            <a:r>
              <a:rPr dirty="0" sz="1800">
                <a:latin typeface="Times New Roman"/>
                <a:cs typeface="Times New Roman"/>
              </a:rPr>
              <a:t>all </a:t>
            </a:r>
            <a:r>
              <a:rPr dirty="0" sz="1800" spc="-5">
                <a:latin typeface="Times New Roman"/>
                <a:cs typeface="Times New Roman"/>
              </a:rPr>
              <a:t>rows  </a:t>
            </a:r>
            <a:r>
              <a:rPr dirty="0" sz="1800">
                <a:latin typeface="Times New Roman"/>
                <a:cs typeface="Times New Roman"/>
              </a:rPr>
              <a:t>are displayed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 this </a:t>
            </a:r>
            <a:r>
              <a:rPr dirty="0" sz="1800" spc="-5">
                <a:latin typeface="Times New Roman"/>
                <a:cs typeface="Times New Roman"/>
              </a:rPr>
              <a:t>answer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733800"/>
            <a:ext cx="1651000" cy="990600"/>
          </a:xfrm>
          <a:custGeom>
            <a:avLst/>
            <a:gdLst/>
            <a:ahLst/>
            <a:cxnLst/>
            <a:rect l="l" t="t" r="r" b="b"/>
            <a:pathLst>
              <a:path w="1651000" h="990600">
                <a:moveTo>
                  <a:pt x="0" y="990600"/>
                </a:moveTo>
                <a:lnTo>
                  <a:pt x="1651000" y="990600"/>
                </a:lnTo>
                <a:lnTo>
                  <a:pt x="16510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631901"/>
            <a:ext cx="8860155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SELECT </a:t>
            </a:r>
            <a:r>
              <a:rPr dirty="0" sz="2400">
                <a:latin typeface="Times New Roman"/>
                <a:cs typeface="Times New Roman"/>
              </a:rPr>
              <a:t>Product_ID ,Sale_Date ,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Daily_Sales,</a:t>
            </a:r>
            <a:endParaRPr sz="240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  <a:tabLst>
                <a:tab pos="3239135" algn="l"/>
              </a:tabLst>
            </a:pP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MAX</a:t>
            </a:r>
            <a:r>
              <a:rPr dirty="0" sz="2400">
                <a:latin typeface="Times New Roman"/>
                <a:cs typeface="Times New Roman"/>
              </a:rPr>
              <a:t>(Daily_Sales)	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OVER </a:t>
            </a:r>
            <a:r>
              <a:rPr dirty="0" sz="2400" spc="-5">
                <a:latin typeface="Times New Roman"/>
                <a:cs typeface="Times New Roman"/>
              </a:rPr>
              <a:t>(ORDER BY </a:t>
            </a:r>
            <a:r>
              <a:rPr dirty="0" sz="2400">
                <a:latin typeface="Times New Roman"/>
                <a:cs typeface="Times New Roman"/>
              </a:rPr>
              <a:t>Product_ID, Sale_Date</a:t>
            </a:r>
            <a:r>
              <a:rPr dirty="0" sz="2400" spc="-1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2700" marR="133985" indent="7070725">
              <a:lnSpc>
                <a:spcPct val="100000"/>
              </a:lnSpc>
              <a:tabLst>
                <a:tab pos="1106170" algn="l"/>
                <a:tab pos="2717800" algn="l"/>
              </a:tabLst>
            </a:pP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MaxOver  </a:t>
            </a:r>
            <a:r>
              <a:rPr dirty="0" sz="2400" spc="-5">
                <a:latin typeface="Times New Roman"/>
                <a:cs typeface="Times New Roman"/>
              </a:rPr>
              <a:t>FROM	</a:t>
            </a:r>
            <a:r>
              <a:rPr dirty="0" sz="2400" spc="-20">
                <a:latin typeface="Times New Roman"/>
                <a:cs typeface="Times New Roman"/>
              </a:rPr>
              <a:t>Sales_Table	</a:t>
            </a:r>
            <a:r>
              <a:rPr dirty="0" sz="2400" spc="-10">
                <a:latin typeface="Times New Roman"/>
                <a:cs typeface="Times New Roman"/>
              </a:rPr>
              <a:t>WHERE </a:t>
            </a:r>
            <a:r>
              <a:rPr dirty="0" sz="2400">
                <a:latin typeface="Times New Roman"/>
                <a:cs typeface="Times New Roman"/>
              </a:rPr>
              <a:t>Product_ID </a:t>
            </a:r>
            <a:r>
              <a:rPr dirty="0" sz="2400" spc="-5">
                <a:latin typeface="Times New Roman"/>
                <a:cs typeface="Times New Roman"/>
              </a:rPr>
              <a:t>IN </a:t>
            </a:r>
            <a:r>
              <a:rPr dirty="0" sz="2400">
                <a:latin typeface="Times New Roman"/>
                <a:cs typeface="Times New Roman"/>
              </a:rPr>
              <a:t>(1000, 2000)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31594" y="2769234"/>
            <a:ext cx="50431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08100" algn="l"/>
                <a:tab pos="2418715" algn="l"/>
                <a:tab pos="2647950" algn="l"/>
                <a:tab pos="4096385" algn="l"/>
              </a:tabLst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Product_ID</a:t>
            </a:r>
            <a:r>
              <a:rPr dirty="0" sz="1800" spc="-5">
                <a:latin typeface="Times New Roman"/>
                <a:cs typeface="Times New Roman"/>
              </a:rPr>
              <a:t>	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Sal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_Date	</a:t>
            </a:r>
            <a:r>
              <a:rPr dirty="0" sz="1800" spc="-5">
                <a:latin typeface="Times New Roman"/>
                <a:cs typeface="Times New Roman"/>
              </a:rPr>
              <a:t>	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Dai</a:t>
            </a:r>
            <a:r>
              <a:rPr dirty="0" u="sng" sz="18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dirty="0" u="sng" sz="1800" spc="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_Sal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MaxOver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5872378"/>
            <a:ext cx="8945245" cy="9410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65">
                <a:solidFill>
                  <a:srgbClr val="0000FF"/>
                </a:solidFill>
                <a:latin typeface="Times New Roman"/>
                <a:cs typeface="Times New Roman"/>
              </a:rPr>
              <a:t>You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can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also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use MAX as a </a:t>
            </a:r>
            <a:r>
              <a:rPr dirty="0" sz="2000" spc="-40">
                <a:solidFill>
                  <a:srgbClr val="0000FF"/>
                </a:solidFill>
                <a:latin typeface="Times New Roman"/>
                <a:cs typeface="Times New Roman"/>
              </a:rPr>
              <a:t>OLAP.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64300.00 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came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back in MaxOver because that was  the MAX value for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Daily_Sales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in this Answer Set. Notice that it </a:t>
            </a:r>
            <a:r>
              <a:rPr dirty="0" sz="2000" spc="-35">
                <a:solidFill>
                  <a:srgbClr val="FF0000"/>
                </a:solidFill>
                <a:latin typeface="Times New Roman"/>
                <a:cs typeface="Times New Roman"/>
              </a:rPr>
              <a:t>doesn‟t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have a</a:t>
            </a:r>
            <a:r>
              <a:rPr dirty="0" sz="2000" spc="-27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FF0000"/>
                </a:solidFill>
                <a:latin typeface="Times New Roman"/>
                <a:cs typeface="Times New Roman"/>
              </a:rPr>
              <a:t>ROWS 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UNBOUNDED</a:t>
            </a:r>
            <a:r>
              <a:rPr dirty="0" sz="20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PRECEDING.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486151" y="3186529"/>
          <a:ext cx="4386580" cy="2425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115"/>
                <a:gridCol w="1388745"/>
                <a:gridCol w="1256030"/>
                <a:gridCol w="1075689"/>
              </a:tblGrid>
              <a:tr h="236780">
                <a:tc>
                  <a:txBody>
                    <a:bodyPr/>
                    <a:lstStyle/>
                    <a:p>
                      <a:pPr marL="31750">
                        <a:lnSpc>
                          <a:spcPts val="1764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764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60960">
                        <a:lnSpc>
                          <a:spcPts val="1739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39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42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60960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54500.22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60960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36000.07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60960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40200.43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60960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60960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4054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2000-10-04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60960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54553.10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42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60960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60960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48000.00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36565">
                <a:tc>
                  <a:txBody>
                    <a:bodyPr/>
                    <a:lstStyle/>
                    <a:p>
                      <a:pPr marL="31750">
                        <a:lnSpc>
                          <a:spcPts val="176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76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60960">
                        <a:lnSpc>
                          <a:spcPts val="1764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49850.03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64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752600" y="2743200"/>
            <a:ext cx="5410200" cy="2971800"/>
          </a:xfrm>
          <a:custGeom>
            <a:avLst/>
            <a:gdLst/>
            <a:ahLst/>
            <a:cxnLst/>
            <a:rect l="l" t="t" r="r" b="b"/>
            <a:pathLst>
              <a:path w="5410200" h="2971800">
                <a:moveTo>
                  <a:pt x="0" y="2971800"/>
                </a:moveTo>
                <a:lnTo>
                  <a:pt x="5410200" y="2971800"/>
                </a:lnTo>
                <a:lnTo>
                  <a:pt x="5410200" y="0"/>
                </a:lnTo>
                <a:lnTo>
                  <a:pt x="0" y="0"/>
                </a:lnTo>
                <a:lnTo>
                  <a:pt x="0" y="29718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03729" y="23317"/>
            <a:ext cx="43357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Troubleshooting </a:t>
            </a:r>
            <a:r>
              <a:rPr dirty="0" spc="-5"/>
              <a:t>MAX</a:t>
            </a:r>
            <a:r>
              <a:rPr dirty="0" spc="-30"/>
              <a:t> </a:t>
            </a:r>
            <a:r>
              <a:rPr dirty="0" spc="-10"/>
              <a:t>OVER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00200" y="2209800"/>
            <a:ext cx="5562600" cy="3810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marL="167640">
              <a:lnSpc>
                <a:spcPct val="100000"/>
              </a:lnSpc>
              <a:spcBef>
                <a:spcPts val="305"/>
              </a:spcBef>
            </a:pPr>
            <a:r>
              <a:rPr dirty="0" sz="1800" spc="-5">
                <a:latin typeface="Times New Roman"/>
                <a:cs typeface="Times New Roman"/>
              </a:rPr>
              <a:t>Rows </a:t>
            </a:r>
            <a:r>
              <a:rPr dirty="0" sz="1800">
                <a:latin typeface="Times New Roman"/>
                <a:cs typeface="Times New Roman"/>
              </a:rPr>
              <a:t>Unbounded Preceding </a:t>
            </a:r>
            <a:r>
              <a:rPr dirty="0" sz="1800" spc="-5">
                <a:latin typeface="Times New Roman"/>
                <a:cs typeface="Times New Roman"/>
              </a:rPr>
              <a:t>is missing </a:t>
            </a:r>
            <a:r>
              <a:rPr dirty="0" sz="1800">
                <a:latin typeface="Times New Roman"/>
                <a:cs typeface="Times New Roman"/>
              </a:rPr>
              <a:t>in this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statement.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360" y="3760089"/>
            <a:ext cx="147193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Not </a:t>
            </a:r>
            <a:r>
              <a:rPr dirty="0" sz="1800">
                <a:latin typeface="Times New Roman"/>
                <a:cs typeface="Times New Roman"/>
              </a:rPr>
              <a:t>all </a:t>
            </a:r>
            <a:r>
              <a:rPr dirty="0" sz="1800" spc="-5">
                <a:latin typeface="Times New Roman"/>
                <a:cs typeface="Times New Roman"/>
              </a:rPr>
              <a:t>rows  </a:t>
            </a:r>
            <a:r>
              <a:rPr dirty="0" sz="1800">
                <a:latin typeface="Times New Roman"/>
                <a:cs typeface="Times New Roman"/>
              </a:rPr>
              <a:t>are displayed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 this </a:t>
            </a:r>
            <a:r>
              <a:rPr dirty="0" sz="1800" spc="-5">
                <a:latin typeface="Times New Roman"/>
                <a:cs typeface="Times New Roman"/>
              </a:rPr>
              <a:t>answer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733800"/>
            <a:ext cx="1651000" cy="990600"/>
          </a:xfrm>
          <a:custGeom>
            <a:avLst/>
            <a:gdLst/>
            <a:ahLst/>
            <a:cxnLst/>
            <a:rect l="l" t="t" r="r" b="b"/>
            <a:pathLst>
              <a:path w="1651000" h="990600">
                <a:moveTo>
                  <a:pt x="0" y="990600"/>
                </a:moveTo>
                <a:lnTo>
                  <a:pt x="1651000" y="990600"/>
                </a:lnTo>
                <a:lnTo>
                  <a:pt x="16510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08405"/>
            <a:ext cx="8862060" cy="1979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SELECT </a:t>
            </a:r>
            <a:r>
              <a:rPr dirty="0" sz="2400">
                <a:latin typeface="Times New Roman"/>
                <a:cs typeface="Times New Roman"/>
              </a:rPr>
              <a:t>Product_ID, </a:t>
            </a:r>
            <a:r>
              <a:rPr dirty="0" sz="2400" spc="-5">
                <a:latin typeface="Times New Roman"/>
                <a:cs typeface="Times New Roman"/>
              </a:rPr>
              <a:t>Sale_Date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,Daily_Sales</a:t>
            </a:r>
            <a:endParaRPr sz="2400">
              <a:latin typeface="Times New Roman"/>
              <a:cs typeface="Times New Roman"/>
            </a:endParaRPr>
          </a:p>
          <a:p>
            <a:pPr marL="2298700" marR="5080" indent="-1295400">
              <a:lnSpc>
                <a:spcPct val="100000"/>
              </a:lnSpc>
              <a:tabLst>
                <a:tab pos="3414395" algn="l"/>
              </a:tabLst>
            </a:pP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Min</a:t>
            </a:r>
            <a:r>
              <a:rPr dirty="0" sz="2400">
                <a:latin typeface="Times New Roman"/>
                <a:cs typeface="Times New Roman"/>
              </a:rPr>
              <a:t>(Daily_Sales)	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OVER </a:t>
            </a:r>
            <a:r>
              <a:rPr dirty="0" sz="2400" spc="-5">
                <a:latin typeface="Times New Roman"/>
                <a:cs typeface="Times New Roman"/>
              </a:rPr>
              <a:t>(ORDER BY </a:t>
            </a:r>
            <a:r>
              <a:rPr dirty="0" sz="2400">
                <a:latin typeface="Times New Roman"/>
                <a:cs typeface="Times New Roman"/>
              </a:rPr>
              <a:t>Product_ID,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Sale_Date  </a:t>
            </a:r>
            <a:r>
              <a:rPr dirty="0" sz="2400" spc="-10">
                <a:latin typeface="Times New Roman"/>
                <a:cs typeface="Times New Roman"/>
              </a:rPr>
              <a:t>ROWS </a:t>
            </a:r>
            <a:r>
              <a:rPr dirty="0" sz="2400" spc="-5">
                <a:latin typeface="Times New Roman"/>
                <a:cs typeface="Times New Roman"/>
              </a:rPr>
              <a:t>UNBOUNDED PRECEDING) AS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MinOver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106170" algn="l"/>
                <a:tab pos="2717800" algn="l"/>
              </a:tabLst>
            </a:pPr>
            <a:r>
              <a:rPr dirty="0" sz="2400" spc="-5">
                <a:latin typeface="Times New Roman"/>
                <a:cs typeface="Times New Roman"/>
              </a:rPr>
              <a:t>FROM	</a:t>
            </a:r>
            <a:r>
              <a:rPr dirty="0" sz="2400" spc="-20">
                <a:latin typeface="Times New Roman"/>
                <a:cs typeface="Times New Roman"/>
              </a:rPr>
              <a:t>Sales_Table	</a:t>
            </a:r>
            <a:r>
              <a:rPr dirty="0" sz="2400" spc="-10">
                <a:latin typeface="Times New Roman"/>
                <a:cs typeface="Times New Roman"/>
              </a:rPr>
              <a:t>WHERE </a:t>
            </a:r>
            <a:r>
              <a:rPr dirty="0" sz="2400">
                <a:latin typeface="Times New Roman"/>
                <a:cs typeface="Times New Roman"/>
              </a:rPr>
              <a:t>Product_ID </a:t>
            </a:r>
            <a:r>
              <a:rPr dirty="0" sz="2400" spc="-5">
                <a:latin typeface="Times New Roman"/>
                <a:cs typeface="Times New Roman"/>
              </a:rPr>
              <a:t>IN </a:t>
            </a:r>
            <a:r>
              <a:rPr dirty="0" sz="2400">
                <a:latin typeface="Times New Roman"/>
                <a:cs typeface="Times New Roman"/>
              </a:rPr>
              <a:t>(1000, 2000)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algn="ctr" marR="343535">
              <a:lnSpc>
                <a:spcPct val="100000"/>
              </a:lnSpc>
              <a:spcBef>
                <a:spcPts val="1705"/>
              </a:spcBef>
              <a:tabLst>
                <a:tab pos="1295400" algn="l"/>
                <a:tab pos="2406015" algn="l"/>
                <a:tab pos="2635250" algn="l"/>
                <a:tab pos="4083685" algn="l"/>
              </a:tabLst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Product_ID</a:t>
            </a:r>
            <a:r>
              <a:rPr dirty="0" sz="1800" spc="-5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Sale_Date	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Daily_Sales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MinOver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9951" y="2795750"/>
          <a:ext cx="4385945" cy="3453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5480"/>
                <a:gridCol w="1426845"/>
                <a:gridCol w="1256029"/>
                <a:gridCol w="1037589"/>
              </a:tblGrid>
              <a:tr h="236565">
                <a:tc>
                  <a:txBody>
                    <a:bodyPr/>
                    <a:lstStyle/>
                    <a:p>
                      <a:pPr marL="31750">
                        <a:lnSpc>
                          <a:spcPts val="176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76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34315">
                        <a:lnSpc>
                          <a:spcPts val="1739"/>
                        </a:lnSpc>
                      </a:pPr>
                      <a:r>
                        <a:rPr dirty="0" sz="16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39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34315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54500.22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34315">
                        <a:lnSpc>
                          <a:spcPts val="1800"/>
                        </a:lnSpc>
                      </a:pPr>
                      <a:r>
                        <a:rPr dirty="0" sz="16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36000.07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36000.07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34315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40200.43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36000.07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4063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2000-10-02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34315">
                        <a:lnSpc>
                          <a:spcPts val="1800"/>
                        </a:lnSpc>
                      </a:pPr>
                      <a:r>
                        <a:rPr dirty="0" sz="1600" b="1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34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34315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34315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54553.10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34315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34315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48000.00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34315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49850.03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4025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34315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54850.29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72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34315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36021.93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34315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43200.18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89368">
                <a:tc>
                  <a:txBody>
                    <a:bodyPr/>
                    <a:lstStyle/>
                    <a:p>
                      <a:pPr marL="31750">
                        <a:lnSpc>
                          <a:spcPts val="18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8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34315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676400" y="2362200"/>
            <a:ext cx="5410200" cy="3886200"/>
          </a:xfrm>
          <a:custGeom>
            <a:avLst/>
            <a:gdLst/>
            <a:ahLst/>
            <a:cxnLst/>
            <a:rect l="l" t="t" r="r" b="b"/>
            <a:pathLst>
              <a:path w="5410200" h="3886200">
                <a:moveTo>
                  <a:pt x="0" y="3886200"/>
                </a:moveTo>
                <a:lnTo>
                  <a:pt x="5410200" y="3886200"/>
                </a:lnTo>
                <a:lnTo>
                  <a:pt x="5410200" y="0"/>
                </a:lnTo>
                <a:lnTo>
                  <a:pt x="0" y="0"/>
                </a:lnTo>
                <a:lnTo>
                  <a:pt x="0" y="38862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8739" y="6485026"/>
            <a:ext cx="70218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After the sort the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MIN () Over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shows the </a:t>
            </a: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Max </a:t>
            </a:r>
            <a:r>
              <a:rPr dirty="0" sz="2000" spc="-45">
                <a:solidFill>
                  <a:srgbClr val="FF0000"/>
                </a:solidFill>
                <a:latin typeface="Times New Roman"/>
                <a:cs typeface="Times New Roman"/>
              </a:rPr>
              <a:t>Value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up to that</a:t>
            </a:r>
            <a:r>
              <a:rPr dirty="0" sz="2000" spc="-16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point.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80894" y="23317"/>
            <a:ext cx="39814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The MIN OVER</a:t>
            </a:r>
            <a:r>
              <a:rPr dirty="0" spc="-25"/>
              <a:t> </a:t>
            </a:r>
            <a:r>
              <a:rPr dirty="0" spc="-10"/>
              <a:t>Command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55701"/>
            <a:ext cx="8972550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SELECT </a:t>
            </a:r>
            <a:r>
              <a:rPr dirty="0" sz="2400">
                <a:latin typeface="Times New Roman"/>
                <a:cs typeface="Times New Roman"/>
              </a:rPr>
              <a:t>Product_ID ,Sale_Date ,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Daily_Sales,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tabLst>
                <a:tab pos="3348990" algn="l"/>
              </a:tabLst>
            </a:pPr>
            <a:r>
              <a:rPr dirty="0" sz="2400">
                <a:latin typeface="Times New Roman"/>
                <a:cs typeface="Times New Roman"/>
              </a:rPr>
              <a:t>MIN(Daily_Sales)	</a:t>
            </a:r>
            <a:r>
              <a:rPr dirty="0" sz="2400" spc="-5">
                <a:latin typeface="Times New Roman"/>
                <a:cs typeface="Times New Roman"/>
              </a:rPr>
              <a:t>OVER (ORDER BY </a:t>
            </a:r>
            <a:r>
              <a:rPr dirty="0" sz="2400">
                <a:latin typeface="Times New Roman"/>
                <a:cs typeface="Times New Roman"/>
              </a:rPr>
              <a:t>Product_ID, Sale_Date</a:t>
            </a:r>
            <a:r>
              <a:rPr dirty="0" sz="2400" spc="-1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2700" marR="295910" indent="7070725">
              <a:lnSpc>
                <a:spcPct val="100000"/>
              </a:lnSpc>
              <a:tabLst>
                <a:tab pos="1106170" algn="l"/>
                <a:tab pos="2717800" algn="l"/>
              </a:tabLst>
            </a:pP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MinOver  FROM	</a:t>
            </a:r>
            <a:r>
              <a:rPr dirty="0" sz="2400" spc="-20">
                <a:latin typeface="Times New Roman"/>
                <a:cs typeface="Times New Roman"/>
              </a:rPr>
              <a:t>Sales_Table	</a:t>
            </a:r>
            <a:r>
              <a:rPr dirty="0" sz="2400" spc="-10">
                <a:latin typeface="Times New Roman"/>
                <a:cs typeface="Times New Roman"/>
              </a:rPr>
              <a:t>WHERE </a:t>
            </a:r>
            <a:r>
              <a:rPr dirty="0" sz="2400">
                <a:latin typeface="Times New Roman"/>
                <a:cs typeface="Times New Roman"/>
              </a:rPr>
              <a:t>Product_ID </a:t>
            </a:r>
            <a:r>
              <a:rPr dirty="0" sz="2400" spc="-5">
                <a:latin typeface="Times New Roman"/>
                <a:cs typeface="Times New Roman"/>
              </a:rPr>
              <a:t>IN </a:t>
            </a:r>
            <a:r>
              <a:rPr dirty="0" sz="2400">
                <a:latin typeface="Times New Roman"/>
                <a:cs typeface="Times New Roman"/>
              </a:rPr>
              <a:t>(1000, 2000)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12594" y="2921634"/>
            <a:ext cx="50057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08100" algn="l"/>
                <a:tab pos="2418715" algn="l"/>
                <a:tab pos="2647950" algn="l"/>
                <a:tab pos="4096385" algn="l"/>
              </a:tabLst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Product_ID</a:t>
            </a:r>
            <a:r>
              <a:rPr dirty="0" sz="1800" spc="-5">
                <a:latin typeface="Times New Roman"/>
                <a:cs typeface="Times New Roman"/>
              </a:rPr>
              <a:t>	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Sal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_Date	</a:t>
            </a:r>
            <a:r>
              <a:rPr dirty="0" sz="1800" spc="-5">
                <a:latin typeface="Times New Roman"/>
                <a:cs typeface="Times New Roman"/>
              </a:rPr>
              <a:t>	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Dai</a:t>
            </a:r>
            <a:r>
              <a:rPr dirty="0" u="sng" sz="18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dirty="0" u="sng" sz="1800" spc="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_Sal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MinOver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6178702"/>
            <a:ext cx="791718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Min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only displayed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32800.50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because there is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NOT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 </a:t>
            </a:r>
            <a:r>
              <a:rPr dirty="0" sz="2000" spc="5">
                <a:solidFill>
                  <a:srgbClr val="FF0000"/>
                </a:solidFill>
                <a:latin typeface="Times New Roman"/>
                <a:cs typeface="Times New Roman"/>
              </a:rPr>
              <a:t>ROWS</a:t>
            </a:r>
            <a:r>
              <a:rPr dirty="0" sz="2000" spc="-2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UNBOUNDED  PRECEDING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statement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so it found the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lowest </a:t>
            </a: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Daily_Sales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and repeated</a:t>
            </a:r>
            <a:r>
              <a:rPr dirty="0" sz="2000" spc="-10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it.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867532" y="3329150"/>
          <a:ext cx="4309745" cy="2767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300"/>
                <a:gridCol w="1388745"/>
                <a:gridCol w="1261109"/>
                <a:gridCol w="1037589"/>
              </a:tblGrid>
              <a:tr h="236565">
                <a:tc>
                  <a:txBody>
                    <a:bodyPr/>
                    <a:lstStyle/>
                    <a:p>
                      <a:pPr marL="31750">
                        <a:lnSpc>
                          <a:spcPts val="176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ts val="176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ts val="1739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39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54500.22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4054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36000.07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42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40200.43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54553.10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4041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48000.00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55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49850.03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35088">
                <a:tc>
                  <a:txBody>
                    <a:bodyPr/>
                    <a:lstStyle/>
                    <a:p>
                      <a:pPr marL="31750">
                        <a:lnSpc>
                          <a:spcPts val="18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ts val="18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54850.29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133600" y="2895600"/>
            <a:ext cx="5181600" cy="3200400"/>
          </a:xfrm>
          <a:custGeom>
            <a:avLst/>
            <a:gdLst/>
            <a:ahLst/>
            <a:cxnLst/>
            <a:rect l="l" t="t" r="r" b="b"/>
            <a:pathLst>
              <a:path w="5181600" h="3200400">
                <a:moveTo>
                  <a:pt x="0" y="3200400"/>
                </a:moveTo>
                <a:lnTo>
                  <a:pt x="5181600" y="3200400"/>
                </a:lnTo>
                <a:lnTo>
                  <a:pt x="5181600" y="0"/>
                </a:lnTo>
                <a:lnTo>
                  <a:pt x="0" y="0"/>
                </a:lnTo>
                <a:lnTo>
                  <a:pt x="0" y="32004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Troubleshooting </a:t>
            </a:r>
            <a:r>
              <a:rPr dirty="0" spc="-5"/>
              <a:t>MIN</a:t>
            </a:r>
            <a:r>
              <a:rPr dirty="0" spc="-55"/>
              <a:t> </a:t>
            </a:r>
            <a:r>
              <a:rPr dirty="0" spc="-5"/>
              <a:t>OVER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57400" y="2209800"/>
            <a:ext cx="5562600" cy="3810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marL="167640">
              <a:lnSpc>
                <a:spcPct val="100000"/>
              </a:lnSpc>
              <a:spcBef>
                <a:spcPts val="305"/>
              </a:spcBef>
            </a:pPr>
            <a:r>
              <a:rPr dirty="0" sz="1800" spc="-5">
                <a:latin typeface="Times New Roman"/>
                <a:cs typeface="Times New Roman"/>
              </a:rPr>
              <a:t>Rows </a:t>
            </a:r>
            <a:r>
              <a:rPr dirty="0" sz="1800">
                <a:latin typeface="Times New Roman"/>
                <a:cs typeface="Times New Roman"/>
              </a:rPr>
              <a:t>Unbounded Preceding </a:t>
            </a:r>
            <a:r>
              <a:rPr dirty="0" sz="1800" spc="-5">
                <a:latin typeface="Times New Roman"/>
                <a:cs typeface="Times New Roman"/>
              </a:rPr>
              <a:t>is missing </a:t>
            </a:r>
            <a:r>
              <a:rPr dirty="0" sz="1800">
                <a:latin typeface="Times New Roman"/>
                <a:cs typeface="Times New Roman"/>
              </a:rPr>
              <a:t>in this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statement.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1000" y="3962400"/>
            <a:ext cx="1651000" cy="9906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algn="ctr" marL="98425" marR="97790">
              <a:lnSpc>
                <a:spcPct val="100000"/>
              </a:lnSpc>
              <a:spcBef>
                <a:spcPts val="305"/>
              </a:spcBef>
            </a:pPr>
            <a:r>
              <a:rPr dirty="0" sz="1800" spc="-5">
                <a:latin typeface="Times New Roman"/>
                <a:cs typeface="Times New Roman"/>
              </a:rPr>
              <a:t>Not </a:t>
            </a:r>
            <a:r>
              <a:rPr dirty="0" sz="1800">
                <a:latin typeface="Times New Roman"/>
                <a:cs typeface="Times New Roman"/>
              </a:rPr>
              <a:t>all </a:t>
            </a:r>
            <a:r>
              <a:rPr dirty="0" sz="1800" spc="-5">
                <a:latin typeface="Times New Roman"/>
                <a:cs typeface="Times New Roman"/>
              </a:rPr>
              <a:t>rows  </a:t>
            </a:r>
            <a:r>
              <a:rPr dirty="0" sz="1800">
                <a:latin typeface="Times New Roman"/>
                <a:cs typeface="Times New Roman"/>
              </a:rPr>
              <a:t>are displayed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 this </a:t>
            </a:r>
            <a:r>
              <a:rPr dirty="0" sz="1800" spc="-5">
                <a:latin typeface="Times New Roman"/>
                <a:cs typeface="Times New Roman"/>
              </a:rPr>
              <a:t>answer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479501"/>
            <a:ext cx="8735695" cy="2360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SELECT </a:t>
            </a:r>
            <a:r>
              <a:rPr dirty="0" sz="2400">
                <a:latin typeface="Times New Roman"/>
                <a:cs typeface="Times New Roman"/>
              </a:rPr>
              <a:t>Product_ID ,Sale_Date ,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Daily_Sales,</a:t>
            </a:r>
            <a:endParaRPr sz="2400">
              <a:latin typeface="Times New Roman"/>
              <a:cs typeface="Times New Roman"/>
            </a:endParaRPr>
          </a:p>
          <a:p>
            <a:pPr marL="1841500" marR="600710" indent="-609600">
              <a:lnSpc>
                <a:spcPct val="100000"/>
              </a:lnSpc>
              <a:tabLst>
                <a:tab pos="3566795" algn="l"/>
              </a:tabLst>
            </a:pPr>
            <a:r>
              <a:rPr dirty="0" sz="2400">
                <a:latin typeface="Times New Roman"/>
                <a:cs typeface="Times New Roman"/>
              </a:rPr>
              <a:t>Min(Daily_Sales)	</a:t>
            </a:r>
            <a:r>
              <a:rPr dirty="0" sz="2400" spc="-5">
                <a:latin typeface="Times New Roman"/>
                <a:cs typeface="Times New Roman"/>
              </a:rPr>
              <a:t>OVER </a:t>
            </a:r>
            <a:r>
              <a:rPr dirty="0" sz="2400" spc="-40">
                <a:latin typeface="Times New Roman"/>
                <a:cs typeface="Times New Roman"/>
              </a:rPr>
              <a:t>(PARTITION </a:t>
            </a:r>
            <a:r>
              <a:rPr dirty="0" sz="2400" spc="-5">
                <a:latin typeface="Times New Roman"/>
                <a:cs typeface="Times New Roman"/>
              </a:rPr>
              <a:t>BY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Product_ID  </a:t>
            </a:r>
            <a:r>
              <a:rPr dirty="0" sz="2400" spc="-5">
                <a:latin typeface="Times New Roman"/>
                <a:cs typeface="Times New Roman"/>
              </a:rPr>
              <a:t>ORDER BY </a:t>
            </a:r>
            <a:r>
              <a:rPr dirty="0" sz="2400">
                <a:latin typeface="Times New Roman"/>
                <a:cs typeface="Times New Roman"/>
              </a:rPr>
              <a:t>Product_ID,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Sale_Date</a:t>
            </a:r>
            <a:endParaRPr sz="2400">
              <a:latin typeface="Times New Roman"/>
              <a:cs typeface="Times New Roman"/>
            </a:endParaRPr>
          </a:p>
          <a:p>
            <a:pPr marL="2298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ROWS </a:t>
            </a:r>
            <a:r>
              <a:rPr dirty="0" sz="2400" spc="-5">
                <a:latin typeface="Times New Roman"/>
                <a:cs typeface="Times New Roman"/>
              </a:rPr>
              <a:t>UNBOUNDED PRECEDING) AS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MinOver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106170" algn="l"/>
                <a:tab pos="2718435" algn="l"/>
              </a:tabLst>
            </a:pPr>
            <a:r>
              <a:rPr dirty="0" sz="2400" spc="-5">
                <a:latin typeface="Times New Roman"/>
                <a:cs typeface="Times New Roman"/>
              </a:rPr>
              <a:t>FROM	</a:t>
            </a:r>
            <a:r>
              <a:rPr dirty="0" sz="2400" spc="-15">
                <a:latin typeface="Times New Roman"/>
                <a:cs typeface="Times New Roman"/>
              </a:rPr>
              <a:t>Sales_Table	</a:t>
            </a:r>
            <a:r>
              <a:rPr dirty="0" sz="2400" spc="-10">
                <a:latin typeface="Times New Roman"/>
                <a:cs typeface="Times New Roman"/>
              </a:rPr>
              <a:t>WHERE </a:t>
            </a:r>
            <a:r>
              <a:rPr dirty="0" sz="2400">
                <a:latin typeface="Times New Roman"/>
                <a:cs typeface="Times New Roman"/>
              </a:rPr>
              <a:t>Product_ID IN (1000, </a:t>
            </a:r>
            <a:r>
              <a:rPr dirty="0" sz="2400" spc="-5">
                <a:latin typeface="Times New Roman"/>
                <a:cs typeface="Times New Roman"/>
              </a:rPr>
              <a:t>2000)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algn="ctr" marR="64135">
              <a:lnSpc>
                <a:spcPct val="100000"/>
              </a:lnSpc>
              <a:spcBef>
                <a:spcPts val="1825"/>
              </a:spcBef>
              <a:tabLst>
                <a:tab pos="1295400" algn="l"/>
                <a:tab pos="2406015" algn="l"/>
                <a:tab pos="2635250" algn="l"/>
                <a:tab pos="4083685" algn="l"/>
              </a:tabLst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Product_ID</a:t>
            </a:r>
            <a:r>
              <a:rPr dirty="0" sz="1800" spc="-5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Sale_Date	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Daily_Sales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MinOver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6485026"/>
            <a:ext cx="71589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last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two answers (MinOver) are blank so you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can fill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in the</a:t>
            </a:r>
            <a:r>
              <a:rPr dirty="0" sz="2000" spc="-114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blank.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86151" y="2948150"/>
          <a:ext cx="4448175" cy="3400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115"/>
                <a:gridCol w="1426845"/>
                <a:gridCol w="1365250"/>
                <a:gridCol w="991235"/>
              </a:tblGrid>
              <a:tr h="236565">
                <a:tc>
                  <a:txBody>
                    <a:bodyPr/>
                    <a:lstStyle/>
                    <a:p>
                      <a:pPr marL="31750">
                        <a:lnSpc>
                          <a:spcPts val="176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76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0190">
                        <a:lnSpc>
                          <a:spcPts val="1739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ts val="17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0190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54500.22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0190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36000.07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36000.07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0190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40200.43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36000.07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4021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0190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75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0190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0190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54553.10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0190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0190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48000.00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0190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49850.03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4008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0190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54850.29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797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0190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36021.93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36021.93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4031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0190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43200.18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00"/>
                    </a:solidFill>
                  </a:tcPr>
                </a:tc>
              </a:tr>
              <a:tr h="236591">
                <a:tc>
                  <a:txBody>
                    <a:bodyPr/>
                    <a:lstStyle/>
                    <a:p>
                      <a:pPr marL="31750">
                        <a:lnSpc>
                          <a:spcPts val="176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76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0190">
                        <a:lnSpc>
                          <a:spcPts val="1764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676400" y="2514600"/>
            <a:ext cx="5486400" cy="3962400"/>
          </a:xfrm>
          <a:custGeom>
            <a:avLst/>
            <a:gdLst/>
            <a:ahLst/>
            <a:cxnLst/>
            <a:rect l="l" t="t" r="r" b="b"/>
            <a:pathLst>
              <a:path w="5486400" h="3962400">
                <a:moveTo>
                  <a:pt x="0" y="3962400"/>
                </a:moveTo>
                <a:lnTo>
                  <a:pt x="5486400" y="3962400"/>
                </a:lnTo>
                <a:lnTo>
                  <a:pt x="5486400" y="0"/>
                </a:lnTo>
                <a:lnTo>
                  <a:pt x="0" y="0"/>
                </a:lnTo>
                <a:lnTo>
                  <a:pt x="0" y="39624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76550" y="23317"/>
            <a:ext cx="33902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Quiz – Fill in the</a:t>
            </a:r>
            <a:r>
              <a:rPr dirty="0" spc="-30"/>
              <a:t> </a:t>
            </a:r>
            <a:r>
              <a:rPr dirty="0" spc="-5"/>
              <a:t>Blank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631901"/>
            <a:ext cx="8735695" cy="2360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SELECT </a:t>
            </a:r>
            <a:r>
              <a:rPr dirty="0" sz="2400">
                <a:latin typeface="Times New Roman"/>
                <a:cs typeface="Times New Roman"/>
              </a:rPr>
              <a:t>Product_ID ,Sale_Date ,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Daily_Sales,</a:t>
            </a:r>
            <a:endParaRPr sz="2400">
              <a:latin typeface="Times New Roman"/>
              <a:cs typeface="Times New Roman"/>
            </a:endParaRPr>
          </a:p>
          <a:p>
            <a:pPr marL="1841500" marR="600710" indent="-609600">
              <a:lnSpc>
                <a:spcPct val="100000"/>
              </a:lnSpc>
              <a:tabLst>
                <a:tab pos="3566795" algn="l"/>
              </a:tabLst>
            </a:pPr>
            <a:r>
              <a:rPr dirty="0" sz="2400">
                <a:latin typeface="Times New Roman"/>
                <a:cs typeface="Times New Roman"/>
              </a:rPr>
              <a:t>Min(Daily_Sales)	</a:t>
            </a:r>
            <a:r>
              <a:rPr dirty="0" sz="2400" spc="-5">
                <a:latin typeface="Times New Roman"/>
                <a:cs typeface="Times New Roman"/>
              </a:rPr>
              <a:t>OVER </a:t>
            </a:r>
            <a:r>
              <a:rPr dirty="0" sz="2400" spc="-40">
                <a:latin typeface="Times New Roman"/>
                <a:cs typeface="Times New Roman"/>
              </a:rPr>
              <a:t>(PARTITION </a:t>
            </a:r>
            <a:r>
              <a:rPr dirty="0" sz="2400" spc="-5">
                <a:latin typeface="Times New Roman"/>
                <a:cs typeface="Times New Roman"/>
              </a:rPr>
              <a:t>BY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Product_ID  </a:t>
            </a:r>
            <a:r>
              <a:rPr dirty="0" sz="2400" spc="-5">
                <a:latin typeface="Times New Roman"/>
                <a:cs typeface="Times New Roman"/>
              </a:rPr>
              <a:t>ORDER BY </a:t>
            </a:r>
            <a:r>
              <a:rPr dirty="0" sz="2400">
                <a:latin typeface="Times New Roman"/>
                <a:cs typeface="Times New Roman"/>
              </a:rPr>
              <a:t>Product_ID,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Sale_Date</a:t>
            </a:r>
            <a:endParaRPr sz="2400">
              <a:latin typeface="Times New Roman"/>
              <a:cs typeface="Times New Roman"/>
            </a:endParaRPr>
          </a:p>
          <a:p>
            <a:pPr marL="2298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ROWS </a:t>
            </a:r>
            <a:r>
              <a:rPr dirty="0" sz="2400" spc="-5">
                <a:latin typeface="Times New Roman"/>
                <a:cs typeface="Times New Roman"/>
              </a:rPr>
              <a:t>UNBOUNDED PRECEDING) AS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MinOver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106170" algn="l"/>
                <a:tab pos="2718435" algn="l"/>
              </a:tabLst>
            </a:pPr>
            <a:r>
              <a:rPr dirty="0" sz="2400" spc="-5">
                <a:latin typeface="Times New Roman"/>
                <a:cs typeface="Times New Roman"/>
              </a:rPr>
              <a:t>FROM	</a:t>
            </a:r>
            <a:r>
              <a:rPr dirty="0" sz="2400" spc="-15">
                <a:latin typeface="Times New Roman"/>
                <a:cs typeface="Times New Roman"/>
              </a:rPr>
              <a:t>Sales_Table	</a:t>
            </a:r>
            <a:r>
              <a:rPr dirty="0" sz="2400" spc="-10">
                <a:latin typeface="Times New Roman"/>
                <a:cs typeface="Times New Roman"/>
              </a:rPr>
              <a:t>WHERE </a:t>
            </a:r>
            <a:r>
              <a:rPr dirty="0" sz="2400">
                <a:latin typeface="Times New Roman"/>
                <a:cs typeface="Times New Roman"/>
              </a:rPr>
              <a:t>Product_ID IN (1000, </a:t>
            </a:r>
            <a:r>
              <a:rPr dirty="0" sz="2400" spc="-5">
                <a:latin typeface="Times New Roman"/>
                <a:cs typeface="Times New Roman"/>
              </a:rPr>
              <a:t>2000)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algn="ctr" marL="232410">
              <a:lnSpc>
                <a:spcPct val="100000"/>
              </a:lnSpc>
              <a:spcBef>
                <a:spcPts val="1825"/>
              </a:spcBef>
              <a:tabLst>
                <a:tab pos="1528445" algn="l"/>
                <a:tab pos="2638425" algn="l"/>
                <a:tab pos="2868295" algn="l"/>
                <a:tab pos="4316730" algn="l"/>
              </a:tabLst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Product_ID</a:t>
            </a:r>
            <a:r>
              <a:rPr dirty="0" sz="1800" spc="-5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Sale_Date	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Daily_Sales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MinOver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638932" y="3100550"/>
          <a:ext cx="4385945" cy="3400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5480"/>
                <a:gridCol w="1426209"/>
                <a:gridCol w="1256030"/>
                <a:gridCol w="1037589"/>
              </a:tblGrid>
              <a:tr h="236565">
                <a:tc>
                  <a:txBody>
                    <a:bodyPr/>
                    <a:lstStyle/>
                    <a:p>
                      <a:pPr marL="31750">
                        <a:lnSpc>
                          <a:spcPts val="176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76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ts val="1739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54500.22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36000.07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36000.07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4054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40200.43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36000.07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42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54553.10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48000.00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4041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49850.03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55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54850.29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ts val="1800"/>
                        </a:lnSpc>
                      </a:pPr>
                      <a:r>
                        <a:rPr dirty="0" sz="1600" spc="-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36021.93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36021.93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43200.18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36021.93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36591">
                <a:tc>
                  <a:txBody>
                    <a:bodyPr/>
                    <a:lstStyle/>
                    <a:p>
                      <a:pPr marL="31750">
                        <a:lnSpc>
                          <a:spcPts val="176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76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ts val="1764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64"/>
                        </a:lnSpc>
                      </a:pPr>
                      <a:r>
                        <a:rPr dirty="0" sz="16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828800" y="2667000"/>
            <a:ext cx="5486400" cy="3962400"/>
          </a:xfrm>
          <a:custGeom>
            <a:avLst/>
            <a:gdLst/>
            <a:ahLst/>
            <a:cxnLst/>
            <a:rect l="l" t="t" r="r" b="b"/>
            <a:pathLst>
              <a:path w="5486400" h="3962400">
                <a:moveTo>
                  <a:pt x="0" y="3962400"/>
                </a:moveTo>
                <a:lnTo>
                  <a:pt x="5486400" y="3962400"/>
                </a:lnTo>
                <a:lnTo>
                  <a:pt x="5486400" y="0"/>
                </a:lnTo>
                <a:lnTo>
                  <a:pt x="0" y="0"/>
                </a:lnTo>
                <a:lnTo>
                  <a:pt x="0" y="39624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95880" y="23317"/>
            <a:ext cx="49510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Answer to Quiz – Fill in the</a:t>
            </a:r>
            <a:r>
              <a:rPr dirty="0" spc="15"/>
              <a:t> </a:t>
            </a:r>
            <a:r>
              <a:rPr dirty="0" spc="-5"/>
              <a:t>Blank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84605"/>
            <a:ext cx="8923655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SELECT </a:t>
            </a:r>
            <a:r>
              <a:rPr dirty="0" sz="2400">
                <a:latin typeface="Times New Roman"/>
                <a:cs typeface="Times New Roman"/>
              </a:rPr>
              <a:t>Product_ID </a:t>
            </a:r>
            <a:r>
              <a:rPr dirty="0" sz="2400" spc="-5">
                <a:latin typeface="Times New Roman"/>
                <a:cs typeface="Times New Roman"/>
              </a:rPr>
              <a:t>,Sale_Date ,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Daily_Sales,</a:t>
            </a:r>
            <a:endParaRPr sz="2400">
              <a:latin typeface="Times New Roman"/>
              <a:cs typeface="Times New Roman"/>
            </a:endParaRPr>
          </a:p>
          <a:p>
            <a:pPr marL="1443990" marR="5080" indent="-516890">
              <a:lnSpc>
                <a:spcPct val="100000"/>
              </a:lnSpc>
            </a:pP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ROW_NUMBER</a:t>
            </a:r>
            <a:r>
              <a:rPr dirty="0" sz="2400" spc="-5">
                <a:latin typeface="Times New Roman"/>
                <a:cs typeface="Times New Roman"/>
              </a:rPr>
              <a:t>() 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OVER </a:t>
            </a:r>
            <a:r>
              <a:rPr dirty="0" sz="2400" spc="-5">
                <a:latin typeface="Times New Roman"/>
                <a:cs typeface="Times New Roman"/>
              </a:rPr>
              <a:t>(ORDER BY </a:t>
            </a:r>
            <a:r>
              <a:rPr dirty="0" sz="2400">
                <a:latin typeface="Times New Roman"/>
                <a:cs typeface="Times New Roman"/>
              </a:rPr>
              <a:t>Product_ID,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Sale_Date)  </a:t>
            </a:r>
            <a:r>
              <a:rPr dirty="0" sz="2400" spc="-5">
                <a:latin typeface="Times New Roman"/>
                <a:cs typeface="Times New Roman"/>
              </a:rPr>
              <a:t>AS Seq_Number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106170" algn="l"/>
                <a:tab pos="2718435" algn="l"/>
              </a:tabLst>
            </a:pPr>
            <a:r>
              <a:rPr dirty="0" sz="2400" spc="-5">
                <a:latin typeface="Times New Roman"/>
                <a:cs typeface="Times New Roman"/>
              </a:rPr>
              <a:t>FROM	</a:t>
            </a:r>
            <a:r>
              <a:rPr dirty="0" sz="2400" spc="-15">
                <a:latin typeface="Times New Roman"/>
                <a:cs typeface="Times New Roman"/>
              </a:rPr>
              <a:t>Sales_Table	</a:t>
            </a:r>
            <a:r>
              <a:rPr dirty="0" sz="2400" spc="-10">
                <a:latin typeface="Times New Roman"/>
                <a:cs typeface="Times New Roman"/>
              </a:rPr>
              <a:t>WHERE </a:t>
            </a:r>
            <a:r>
              <a:rPr dirty="0" sz="2400">
                <a:latin typeface="Times New Roman"/>
                <a:cs typeface="Times New Roman"/>
              </a:rPr>
              <a:t>Product_ID IN (1000, </a:t>
            </a:r>
            <a:r>
              <a:rPr dirty="0" sz="2400" spc="-5">
                <a:latin typeface="Times New Roman"/>
                <a:cs typeface="Times New Roman"/>
              </a:rPr>
              <a:t>2000)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41194" y="2769234"/>
            <a:ext cx="10934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Produc</a:t>
            </a:r>
            <a:r>
              <a:rPr dirty="0" u="sng" sz="18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_ID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36975" y="2769234"/>
            <a:ext cx="11360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22680" algn="l"/>
              </a:tabLst>
            </a:pP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Sale_Date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76825" y="2769234"/>
            <a:ext cx="11353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Daily_Sales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26530" y="2769234"/>
            <a:ext cx="1232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Seq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_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Number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6178702"/>
            <a:ext cx="838962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ROW_NUMBER()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Keyword(s) caused Seq_Number to increase</a:t>
            </a:r>
            <a:r>
              <a:rPr dirty="0" sz="2000" spc="-7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0000FF"/>
                </a:solidFill>
                <a:latin typeface="Times New Roman"/>
                <a:cs typeface="Times New Roman"/>
              </a:rPr>
              <a:t>sequentially. 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Notice that this does </a:t>
            </a:r>
            <a:r>
              <a:rPr dirty="0" sz="2000" spc="5">
                <a:solidFill>
                  <a:srgbClr val="FF0000"/>
                </a:solidFill>
                <a:latin typeface="Times New Roman"/>
                <a:cs typeface="Times New Roman"/>
              </a:rPr>
              <a:t>NOT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have a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Rows Unbounded Preceding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and it </a:t>
            </a: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still</a:t>
            </a:r>
            <a:r>
              <a:rPr dirty="0" sz="2000" spc="-2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FF0000"/>
                </a:solidFill>
                <a:latin typeface="Times New Roman"/>
                <a:cs typeface="Times New Roman"/>
              </a:rPr>
              <a:t>works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!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096132" y="3176750"/>
          <a:ext cx="4616450" cy="2767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5480"/>
                <a:gridCol w="1388109"/>
                <a:gridCol w="1650364"/>
                <a:gridCol w="911225"/>
              </a:tblGrid>
              <a:tr h="236565">
                <a:tc>
                  <a:txBody>
                    <a:bodyPr/>
                    <a:lstStyle/>
                    <a:p>
                      <a:pPr marL="31750">
                        <a:lnSpc>
                          <a:spcPts val="176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76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1739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ts val="17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54500.22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36000.07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4021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40200.43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75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54553.10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48000.00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4008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49850.03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35237">
                <a:tc>
                  <a:txBody>
                    <a:bodyPr/>
                    <a:lstStyle/>
                    <a:p>
                      <a:pPr marL="31750">
                        <a:lnSpc>
                          <a:spcPts val="18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8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54850.29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2384">
                        <a:lnSpc>
                          <a:spcPts val="1800"/>
                        </a:lnSpc>
                      </a:pPr>
                      <a:r>
                        <a:rPr dirty="0" sz="1600" spc="-60">
                          <a:latin typeface="Times New Roman"/>
                          <a:cs typeface="Times New Roman"/>
                        </a:rPr>
                        <a:t>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2286000" y="2743200"/>
            <a:ext cx="5638800" cy="3200400"/>
          </a:xfrm>
          <a:custGeom>
            <a:avLst/>
            <a:gdLst/>
            <a:ahLst/>
            <a:cxnLst/>
            <a:rect l="l" t="t" r="r" b="b"/>
            <a:pathLst>
              <a:path w="5638800" h="3200400">
                <a:moveTo>
                  <a:pt x="0" y="3200400"/>
                </a:moveTo>
                <a:lnTo>
                  <a:pt x="5638800" y="3200400"/>
                </a:lnTo>
                <a:lnTo>
                  <a:pt x="5638800" y="0"/>
                </a:lnTo>
                <a:lnTo>
                  <a:pt x="0" y="0"/>
                </a:lnTo>
                <a:lnTo>
                  <a:pt x="0" y="32004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28600" y="3886200"/>
            <a:ext cx="1651000" cy="9906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algn="ctr" marL="99060" marR="97790">
              <a:lnSpc>
                <a:spcPct val="100000"/>
              </a:lnSpc>
              <a:spcBef>
                <a:spcPts val="305"/>
              </a:spcBef>
            </a:pPr>
            <a:r>
              <a:rPr dirty="0" sz="1800" spc="-5">
                <a:latin typeface="Times New Roman"/>
                <a:cs typeface="Times New Roman"/>
              </a:rPr>
              <a:t>Not </a:t>
            </a:r>
            <a:r>
              <a:rPr dirty="0" sz="1800">
                <a:latin typeface="Times New Roman"/>
                <a:cs typeface="Times New Roman"/>
              </a:rPr>
              <a:t>all </a:t>
            </a:r>
            <a:r>
              <a:rPr dirty="0" sz="1800" spc="-5">
                <a:latin typeface="Times New Roman"/>
                <a:cs typeface="Times New Roman"/>
              </a:rPr>
              <a:t>rows 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displayed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this </a:t>
            </a:r>
            <a:r>
              <a:rPr dirty="0" sz="1800" spc="-5">
                <a:latin typeface="Times New Roman"/>
                <a:cs typeface="Times New Roman"/>
              </a:rPr>
              <a:t>answer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448305" y="23317"/>
            <a:ext cx="42462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The Row_Number</a:t>
            </a:r>
            <a:r>
              <a:rPr dirty="0" spc="-25"/>
              <a:t> </a:t>
            </a:r>
            <a:r>
              <a:rPr dirty="0" spc="-10"/>
              <a:t>Command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86151" y="2795750"/>
          <a:ext cx="4616450" cy="3400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115"/>
                <a:gridCol w="1388745"/>
                <a:gridCol w="1701800"/>
                <a:gridCol w="859789"/>
              </a:tblGrid>
              <a:tr h="236565">
                <a:tc>
                  <a:txBody>
                    <a:bodyPr/>
                    <a:lstStyle/>
                    <a:p>
                      <a:pPr marL="31750">
                        <a:lnSpc>
                          <a:spcPts val="176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76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1739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54500.22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36000.07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40200.43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4063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2000-10-02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34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54553.10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48000.00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49850.03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4025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54850.29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72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36021.93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43200.18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36591">
                <a:tc>
                  <a:txBody>
                    <a:bodyPr/>
                    <a:lstStyle/>
                    <a:p>
                      <a:pPr marL="31750">
                        <a:lnSpc>
                          <a:spcPts val="176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76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1764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6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78739" y="631901"/>
            <a:ext cx="817499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SELECT </a:t>
            </a:r>
            <a:r>
              <a:rPr dirty="0" sz="2400">
                <a:latin typeface="Times New Roman"/>
                <a:cs typeface="Times New Roman"/>
              </a:rPr>
              <a:t>Product_ID ,Sale_Date ,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Daily_Sales,</a:t>
            </a:r>
            <a:endParaRPr sz="240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ROW_NUMBER() OVER </a:t>
            </a:r>
            <a:r>
              <a:rPr dirty="0" sz="2400" spc="-40">
                <a:latin typeface="Times New Roman"/>
                <a:cs typeface="Times New Roman"/>
              </a:rPr>
              <a:t>(PARTITION </a:t>
            </a:r>
            <a:r>
              <a:rPr dirty="0" sz="2400" spc="-5">
                <a:latin typeface="Times New Roman"/>
                <a:cs typeface="Times New Roman"/>
              </a:rPr>
              <a:t>BY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Product_ID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1729485"/>
            <a:ext cx="8883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F</a:t>
            </a:r>
            <a:r>
              <a:rPr dirty="0" sz="2400" spc="-15">
                <a:latin typeface="Times New Roman"/>
                <a:cs typeface="Times New Roman"/>
              </a:rPr>
              <a:t>R</a:t>
            </a:r>
            <a:r>
              <a:rPr dirty="0" sz="2400" spc="-5">
                <a:latin typeface="Times New Roman"/>
                <a:cs typeface="Times New Roman"/>
              </a:rPr>
              <a:t>OM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2664" y="1363726"/>
            <a:ext cx="6923405" cy="1324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29895">
              <a:lnSpc>
                <a:spcPct val="100000"/>
              </a:lnSpc>
              <a:spcBef>
                <a:spcPts val="100"/>
              </a:spcBef>
              <a:tabLst>
                <a:tab pos="1623695" algn="l"/>
                <a:tab pos="5257800" algn="l"/>
              </a:tabLst>
            </a:pPr>
            <a:r>
              <a:rPr dirty="0" sz="2400" spc="-5">
                <a:latin typeface="Times New Roman"/>
                <a:cs typeface="Times New Roman"/>
              </a:rPr>
              <a:t>ORDER BY </a:t>
            </a:r>
            <a:r>
              <a:rPr dirty="0" sz="2400">
                <a:latin typeface="Times New Roman"/>
                <a:cs typeface="Times New Roman"/>
              </a:rPr>
              <a:t>Product_ID,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Sale_Date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)	</a:t>
            </a: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StartOver  </a:t>
            </a:r>
            <a:r>
              <a:rPr dirty="0" sz="2400" spc="-20">
                <a:latin typeface="Times New Roman"/>
                <a:cs typeface="Times New Roman"/>
              </a:rPr>
              <a:t>Sales_Table	</a:t>
            </a:r>
            <a:r>
              <a:rPr dirty="0" sz="2400" spc="-10">
                <a:latin typeface="Times New Roman"/>
                <a:cs typeface="Times New Roman"/>
              </a:rPr>
              <a:t>WHERE </a:t>
            </a:r>
            <a:r>
              <a:rPr dirty="0" sz="2400">
                <a:latin typeface="Times New Roman"/>
                <a:cs typeface="Times New Roman"/>
              </a:rPr>
              <a:t>Product_ID </a:t>
            </a:r>
            <a:r>
              <a:rPr dirty="0" sz="2400" spc="-5">
                <a:latin typeface="Times New Roman"/>
                <a:cs typeface="Times New Roman"/>
              </a:rPr>
              <a:t>IN </a:t>
            </a:r>
            <a:r>
              <a:rPr dirty="0" sz="2400">
                <a:latin typeface="Times New Roman"/>
                <a:cs typeface="Times New Roman"/>
              </a:rPr>
              <a:t>(1000, 2000) ;</a:t>
            </a:r>
            <a:endParaRPr sz="2400">
              <a:latin typeface="Times New Roman"/>
              <a:cs typeface="Times New Roman"/>
            </a:endParaRPr>
          </a:p>
          <a:p>
            <a:pPr marL="671195">
              <a:lnSpc>
                <a:spcPct val="100000"/>
              </a:lnSpc>
              <a:spcBef>
                <a:spcPts val="2305"/>
              </a:spcBef>
              <a:tabLst>
                <a:tab pos="1967230" algn="l"/>
                <a:tab pos="3077210" algn="l"/>
                <a:tab pos="3307079" algn="l"/>
                <a:tab pos="4985385" algn="l"/>
              </a:tabLst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Product_ID</a:t>
            </a:r>
            <a:r>
              <a:rPr dirty="0" sz="1800" spc="-5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Sale_Date	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Daily_Sales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StartOver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6428028"/>
            <a:ext cx="457136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What Keyword(s) caused StartOver to</a:t>
            </a:r>
            <a:r>
              <a:rPr dirty="0" sz="2000" spc="-12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reset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76400" y="2362200"/>
            <a:ext cx="5638800" cy="3962400"/>
          </a:xfrm>
          <a:custGeom>
            <a:avLst/>
            <a:gdLst/>
            <a:ahLst/>
            <a:cxnLst/>
            <a:rect l="l" t="t" r="r" b="b"/>
            <a:pathLst>
              <a:path w="5638800" h="3962400">
                <a:moveTo>
                  <a:pt x="0" y="3962400"/>
                </a:moveTo>
                <a:lnTo>
                  <a:pt x="5638800" y="3962400"/>
                </a:lnTo>
                <a:lnTo>
                  <a:pt x="5638800" y="0"/>
                </a:lnTo>
                <a:lnTo>
                  <a:pt x="0" y="0"/>
                </a:lnTo>
                <a:lnTo>
                  <a:pt x="0" y="39624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88388" y="23317"/>
            <a:ext cx="59658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Quiz – How did the Row_Number</a:t>
            </a:r>
            <a:r>
              <a:rPr dirty="0" spc="10"/>
              <a:t> </a:t>
            </a:r>
            <a:r>
              <a:rPr dirty="0" spc="-5"/>
              <a:t>Reset?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86151" y="2719278"/>
          <a:ext cx="4616450" cy="3400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115"/>
                <a:gridCol w="1388745"/>
                <a:gridCol w="1701800"/>
                <a:gridCol w="859789"/>
              </a:tblGrid>
              <a:tr h="236837">
                <a:tc>
                  <a:txBody>
                    <a:bodyPr/>
                    <a:lstStyle/>
                    <a:p>
                      <a:pPr marL="31750">
                        <a:lnSpc>
                          <a:spcPts val="176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76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174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4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54500.22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36000.07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40200.43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4021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75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54553.10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48000.00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49850.03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54850.29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4008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36021.93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88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43200.18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36591">
                <a:tc>
                  <a:txBody>
                    <a:bodyPr/>
                    <a:lstStyle/>
                    <a:p>
                      <a:pPr marL="31750">
                        <a:lnSpc>
                          <a:spcPts val="176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76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1764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6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78739" y="631901"/>
            <a:ext cx="817689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SELECT </a:t>
            </a:r>
            <a:r>
              <a:rPr dirty="0" sz="2400">
                <a:latin typeface="Times New Roman"/>
                <a:cs typeface="Times New Roman"/>
              </a:rPr>
              <a:t>Product_ID ,Sale_Date ,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Daily_Sales,</a:t>
            </a:r>
            <a:endParaRPr sz="240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ROW_NUMBER() OVER </a:t>
            </a:r>
            <a:r>
              <a:rPr dirty="0" sz="2400" spc="-40">
                <a:latin typeface="Times New Roman"/>
                <a:cs typeface="Times New Roman"/>
              </a:rPr>
              <a:t>(</a:t>
            </a:r>
            <a:r>
              <a:rPr dirty="0" sz="2400" spc="-40">
                <a:solidFill>
                  <a:srgbClr val="FF0000"/>
                </a:solidFill>
                <a:latin typeface="Times New Roman"/>
                <a:cs typeface="Times New Roman"/>
              </a:rPr>
              <a:t>PARTITION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BY </a:t>
            </a:r>
            <a:r>
              <a:rPr dirty="0" sz="2400">
                <a:latin typeface="Times New Roman"/>
                <a:cs typeface="Times New Roman"/>
              </a:rPr>
              <a:t>Product_ID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1729485"/>
            <a:ext cx="8883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F</a:t>
            </a:r>
            <a:r>
              <a:rPr dirty="0" sz="2400" spc="-15">
                <a:latin typeface="Times New Roman"/>
                <a:cs typeface="Times New Roman"/>
              </a:rPr>
              <a:t>R</a:t>
            </a:r>
            <a:r>
              <a:rPr dirty="0" sz="2400" spc="-5">
                <a:latin typeface="Times New Roman"/>
                <a:cs typeface="Times New Roman"/>
              </a:rPr>
              <a:t>OM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2664" y="1363726"/>
            <a:ext cx="6923405" cy="1248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29895">
              <a:lnSpc>
                <a:spcPct val="100000"/>
              </a:lnSpc>
              <a:spcBef>
                <a:spcPts val="100"/>
              </a:spcBef>
              <a:tabLst>
                <a:tab pos="1623695" algn="l"/>
                <a:tab pos="5257800" algn="l"/>
              </a:tabLst>
            </a:pPr>
            <a:r>
              <a:rPr dirty="0" sz="2400" spc="-5">
                <a:latin typeface="Times New Roman"/>
                <a:cs typeface="Times New Roman"/>
              </a:rPr>
              <a:t>ORDER BY </a:t>
            </a:r>
            <a:r>
              <a:rPr dirty="0" sz="2400">
                <a:latin typeface="Times New Roman"/>
                <a:cs typeface="Times New Roman"/>
              </a:rPr>
              <a:t>Product_ID,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Sale_Date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)	</a:t>
            </a: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StartOver  </a:t>
            </a:r>
            <a:r>
              <a:rPr dirty="0" sz="2400" spc="-20">
                <a:latin typeface="Times New Roman"/>
                <a:cs typeface="Times New Roman"/>
              </a:rPr>
              <a:t>Sales_Table	</a:t>
            </a:r>
            <a:r>
              <a:rPr dirty="0" sz="2400" spc="-10">
                <a:latin typeface="Times New Roman"/>
                <a:cs typeface="Times New Roman"/>
              </a:rPr>
              <a:t>WHERE </a:t>
            </a:r>
            <a:r>
              <a:rPr dirty="0" sz="2400">
                <a:latin typeface="Times New Roman"/>
                <a:cs typeface="Times New Roman"/>
              </a:rPr>
              <a:t>Product_ID </a:t>
            </a:r>
            <a:r>
              <a:rPr dirty="0" sz="2400" spc="-5">
                <a:latin typeface="Times New Roman"/>
                <a:cs typeface="Times New Roman"/>
              </a:rPr>
              <a:t>IN </a:t>
            </a:r>
            <a:r>
              <a:rPr dirty="0" sz="2400">
                <a:latin typeface="Times New Roman"/>
                <a:cs typeface="Times New Roman"/>
              </a:rPr>
              <a:t>(1000, 2000) ;</a:t>
            </a:r>
            <a:endParaRPr sz="2400">
              <a:latin typeface="Times New Roman"/>
              <a:cs typeface="Times New Roman"/>
            </a:endParaRPr>
          </a:p>
          <a:p>
            <a:pPr marL="671195">
              <a:lnSpc>
                <a:spcPct val="100000"/>
              </a:lnSpc>
              <a:spcBef>
                <a:spcPts val="1705"/>
              </a:spcBef>
              <a:tabLst>
                <a:tab pos="1967230" algn="l"/>
                <a:tab pos="3077210" algn="l"/>
                <a:tab pos="3307079" algn="l"/>
                <a:tab pos="4985385" algn="l"/>
              </a:tabLst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Product_ID</a:t>
            </a:r>
            <a:r>
              <a:rPr dirty="0" sz="1800" spc="-5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Sale_Date	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Daily_Sales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StartOver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6428028"/>
            <a:ext cx="457136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What Keyword(s) caused StartOver to</a:t>
            </a:r>
            <a:r>
              <a:rPr dirty="0" sz="2000" spc="-12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reset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76400" y="2286000"/>
            <a:ext cx="5638800" cy="3962400"/>
          </a:xfrm>
          <a:custGeom>
            <a:avLst/>
            <a:gdLst/>
            <a:ahLst/>
            <a:cxnLst/>
            <a:rect l="l" t="t" r="r" b="b"/>
            <a:pathLst>
              <a:path w="5638800" h="3962400">
                <a:moveTo>
                  <a:pt x="0" y="3962400"/>
                </a:moveTo>
                <a:lnTo>
                  <a:pt x="5638800" y="3962400"/>
                </a:lnTo>
                <a:lnTo>
                  <a:pt x="5638800" y="0"/>
                </a:lnTo>
                <a:lnTo>
                  <a:pt x="0" y="0"/>
                </a:lnTo>
                <a:lnTo>
                  <a:pt x="0" y="39624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257800" y="6365550"/>
            <a:ext cx="2743200" cy="4622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00"/>
              </a:spcBef>
            </a:pPr>
            <a:r>
              <a:rPr dirty="0" sz="2400" spc="-45">
                <a:solidFill>
                  <a:srgbClr val="0000FF"/>
                </a:solidFill>
                <a:latin typeface="Times New Roman"/>
                <a:cs typeface="Times New Roman"/>
              </a:rPr>
              <a:t>PARTITION</a:t>
            </a:r>
            <a:r>
              <a:rPr dirty="0" sz="2400" spc="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0000FF"/>
                </a:solidFill>
                <a:latin typeface="Times New Roman"/>
                <a:cs typeface="Times New Roman"/>
              </a:rPr>
              <a:t>BY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88388" y="23317"/>
            <a:ext cx="59658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Quiz – How did the Row_Number</a:t>
            </a:r>
            <a:r>
              <a:rPr dirty="0" spc="10"/>
              <a:t> </a:t>
            </a:r>
            <a:r>
              <a:rPr dirty="0" spc="-5"/>
              <a:t>Reset?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6178702"/>
            <a:ext cx="888746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This is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CSUM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. 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However,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what we want to see is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Sum()Over ANSI version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.</a:t>
            </a:r>
            <a:r>
              <a:rPr dirty="0" sz="2000" spc="-24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Use  the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information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in the CSUM and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convert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this to the equivalent</a:t>
            </a:r>
            <a:r>
              <a:rPr dirty="0" sz="2000" spc="-19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Times New Roman"/>
                <a:cs typeface="Times New Roman"/>
              </a:rPr>
              <a:t>Sum()Over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8739" y="937005"/>
            <a:ext cx="8577580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SELECT </a:t>
            </a:r>
            <a:r>
              <a:rPr dirty="0" sz="2400">
                <a:latin typeface="Times New Roman"/>
                <a:cs typeface="Times New Roman"/>
              </a:rPr>
              <a:t>Product_ID </a:t>
            </a:r>
            <a:r>
              <a:rPr dirty="0" sz="2400" spc="-5">
                <a:latin typeface="Times New Roman"/>
                <a:cs typeface="Times New Roman"/>
              </a:rPr>
              <a:t>, </a:t>
            </a:r>
            <a:r>
              <a:rPr dirty="0" sz="2400">
                <a:latin typeface="Times New Roman"/>
                <a:cs typeface="Times New Roman"/>
              </a:rPr>
              <a:t>Sale_Date,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Daily_Sales,</a:t>
            </a:r>
            <a:endParaRPr sz="2400">
              <a:latin typeface="Times New Roman"/>
              <a:cs typeface="Times New Roman"/>
            </a:endParaRPr>
          </a:p>
          <a:p>
            <a:pPr algn="just" marL="12700" marR="5080" indent="12192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CSUM(Daily_Sales, </a:t>
            </a:r>
            <a:r>
              <a:rPr dirty="0" sz="2400" spc="-5">
                <a:latin typeface="Times New Roman"/>
                <a:cs typeface="Times New Roman"/>
              </a:rPr>
              <a:t>Product_ID, Sale_Date) AS “CSum”  FROM </a:t>
            </a:r>
            <a:r>
              <a:rPr dirty="0" sz="2400" spc="-15">
                <a:latin typeface="Times New Roman"/>
                <a:cs typeface="Times New Roman"/>
              </a:rPr>
              <a:t>Sales_Table </a:t>
            </a:r>
            <a:r>
              <a:rPr dirty="0" sz="2400" spc="-10">
                <a:latin typeface="Times New Roman"/>
                <a:cs typeface="Times New Roman"/>
              </a:rPr>
              <a:t>WHERE </a:t>
            </a:r>
            <a:r>
              <a:rPr dirty="0" sz="2400">
                <a:latin typeface="Times New Roman"/>
                <a:cs typeface="Times New Roman"/>
              </a:rPr>
              <a:t>Product_ID </a:t>
            </a:r>
            <a:r>
              <a:rPr dirty="0" sz="2400" spc="-5">
                <a:latin typeface="Times New Roman"/>
                <a:cs typeface="Times New Roman"/>
              </a:rPr>
              <a:t>BETWEEN </a:t>
            </a:r>
            <a:r>
              <a:rPr dirty="0" sz="2400">
                <a:latin typeface="Times New Roman"/>
                <a:cs typeface="Times New Roman"/>
              </a:rPr>
              <a:t>1000 and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2000  </a:t>
            </a:r>
            <a:r>
              <a:rPr dirty="0" sz="2400" spc="-5">
                <a:latin typeface="Times New Roman"/>
                <a:cs typeface="Times New Roman"/>
              </a:rPr>
              <a:t>GROUP </a:t>
            </a:r>
            <a:r>
              <a:rPr dirty="0" sz="2400">
                <a:latin typeface="Times New Roman"/>
                <a:cs typeface="Times New Roman"/>
              </a:rPr>
              <a:t>BY Product_ID</a:t>
            </a:r>
            <a:r>
              <a:rPr dirty="0" sz="2400" spc="-1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89682" y="33654"/>
            <a:ext cx="356425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0"/>
              <a:t>Testing </a:t>
            </a:r>
            <a:r>
              <a:rPr dirty="0" spc="-75"/>
              <a:t>Your</a:t>
            </a:r>
            <a:r>
              <a:rPr dirty="0" spc="-130"/>
              <a:t> </a:t>
            </a:r>
            <a:r>
              <a:rPr dirty="0" spc="-5"/>
              <a:t>Knowledge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762000"/>
            <a:ext cx="9144000" cy="1905000"/>
          </a:xfrm>
          <a:custGeom>
            <a:avLst/>
            <a:gdLst/>
            <a:ahLst/>
            <a:cxnLst/>
            <a:rect l="l" t="t" r="r" b="b"/>
            <a:pathLst>
              <a:path w="9144000" h="1905000">
                <a:moveTo>
                  <a:pt x="0" y="1905000"/>
                </a:moveTo>
                <a:lnTo>
                  <a:pt x="9144000" y="1905000"/>
                </a:lnTo>
                <a:lnTo>
                  <a:pt x="9144000" y="0"/>
                </a:lnTo>
                <a:lnTo>
                  <a:pt x="0" y="0"/>
                </a:lnTo>
                <a:lnTo>
                  <a:pt x="0" y="1905000"/>
                </a:lnTo>
                <a:close/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0120" y="23317"/>
            <a:ext cx="56813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0"/>
              <a:t>DBC‟s </a:t>
            </a:r>
            <a:r>
              <a:rPr dirty="0" spc="-5"/>
              <a:t>First Assignment is </a:t>
            </a:r>
            <a:r>
              <a:rPr dirty="0"/>
              <a:t>Spool</a:t>
            </a:r>
            <a:r>
              <a:rPr dirty="0" spc="-95"/>
              <a:t> </a:t>
            </a:r>
            <a:r>
              <a:rPr dirty="0" spc="-10"/>
              <a:t>Space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25500" y="3949700"/>
            <a:ext cx="7493000" cy="635000"/>
            <a:chOff x="825500" y="3949700"/>
            <a:chExt cx="7493000" cy="635000"/>
          </a:xfrm>
        </p:grpSpPr>
        <p:sp>
          <p:nvSpPr>
            <p:cNvPr id="4" name="object 4"/>
            <p:cNvSpPr/>
            <p:nvPr/>
          </p:nvSpPr>
          <p:spPr>
            <a:xfrm>
              <a:off x="838200" y="3962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34911" y="2682"/>
                  </a:lnTo>
                  <a:lnTo>
                    <a:pt x="170755" y="10322"/>
                  </a:lnTo>
                  <a:lnTo>
                    <a:pt x="114162" y="22313"/>
                  </a:lnTo>
                  <a:lnTo>
                    <a:pt x="66960" y="38045"/>
                  </a:lnTo>
                  <a:lnTo>
                    <a:pt x="30979" y="56909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30979" y="552690"/>
                  </a:lnTo>
                  <a:lnTo>
                    <a:pt x="66960" y="571554"/>
                  </a:lnTo>
                  <a:lnTo>
                    <a:pt x="114162" y="587286"/>
                  </a:lnTo>
                  <a:lnTo>
                    <a:pt x="170755" y="599277"/>
                  </a:lnTo>
                  <a:lnTo>
                    <a:pt x="234911" y="606917"/>
                  </a:lnTo>
                  <a:lnTo>
                    <a:pt x="304800" y="609600"/>
                  </a:lnTo>
                  <a:lnTo>
                    <a:pt x="374668" y="606917"/>
                  </a:lnTo>
                  <a:lnTo>
                    <a:pt x="438816" y="599277"/>
                  </a:lnTo>
                  <a:lnTo>
                    <a:pt x="495411" y="587286"/>
                  </a:lnTo>
                  <a:lnTo>
                    <a:pt x="542619" y="571554"/>
                  </a:lnTo>
                  <a:lnTo>
                    <a:pt x="578609" y="552690"/>
                  </a:lnTo>
                  <a:lnTo>
                    <a:pt x="609600" y="508000"/>
                  </a:lnTo>
                  <a:lnTo>
                    <a:pt x="609600" y="101600"/>
                  </a:lnTo>
                  <a:lnTo>
                    <a:pt x="578609" y="56909"/>
                  </a:lnTo>
                  <a:lnTo>
                    <a:pt x="542619" y="38045"/>
                  </a:lnTo>
                  <a:lnTo>
                    <a:pt x="495411" y="22313"/>
                  </a:lnTo>
                  <a:lnTo>
                    <a:pt x="438816" y="10322"/>
                  </a:lnTo>
                  <a:lnTo>
                    <a:pt x="374668" y="2682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38200" y="3962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101600"/>
                  </a:moveTo>
                  <a:lnTo>
                    <a:pt x="578609" y="146290"/>
                  </a:lnTo>
                  <a:lnTo>
                    <a:pt x="542619" y="165154"/>
                  </a:lnTo>
                  <a:lnTo>
                    <a:pt x="495411" y="180886"/>
                  </a:lnTo>
                  <a:lnTo>
                    <a:pt x="438816" y="192877"/>
                  </a:lnTo>
                  <a:lnTo>
                    <a:pt x="374668" y="200517"/>
                  </a:lnTo>
                  <a:lnTo>
                    <a:pt x="304800" y="203200"/>
                  </a:lnTo>
                  <a:lnTo>
                    <a:pt x="234911" y="200517"/>
                  </a:lnTo>
                  <a:lnTo>
                    <a:pt x="170755" y="192877"/>
                  </a:lnTo>
                  <a:lnTo>
                    <a:pt x="114162" y="180886"/>
                  </a:lnTo>
                  <a:lnTo>
                    <a:pt x="66960" y="165154"/>
                  </a:lnTo>
                  <a:lnTo>
                    <a:pt x="30979" y="146290"/>
                  </a:lnTo>
                  <a:lnTo>
                    <a:pt x="8049" y="124902"/>
                  </a:lnTo>
                  <a:lnTo>
                    <a:pt x="0" y="101600"/>
                  </a:lnTo>
                </a:path>
                <a:path w="609600" h="609600">
                  <a:moveTo>
                    <a:pt x="0" y="101600"/>
                  </a:moveTo>
                  <a:lnTo>
                    <a:pt x="30979" y="56909"/>
                  </a:lnTo>
                  <a:lnTo>
                    <a:pt x="66960" y="38045"/>
                  </a:lnTo>
                  <a:lnTo>
                    <a:pt x="114162" y="22313"/>
                  </a:lnTo>
                  <a:lnTo>
                    <a:pt x="170755" y="10322"/>
                  </a:lnTo>
                  <a:lnTo>
                    <a:pt x="234911" y="2682"/>
                  </a:lnTo>
                  <a:lnTo>
                    <a:pt x="304800" y="0"/>
                  </a:lnTo>
                  <a:lnTo>
                    <a:pt x="374668" y="2682"/>
                  </a:lnTo>
                  <a:lnTo>
                    <a:pt x="438816" y="10322"/>
                  </a:lnTo>
                  <a:lnTo>
                    <a:pt x="495411" y="22313"/>
                  </a:lnTo>
                  <a:lnTo>
                    <a:pt x="542619" y="38045"/>
                  </a:lnTo>
                  <a:lnTo>
                    <a:pt x="578609" y="56909"/>
                  </a:lnTo>
                  <a:lnTo>
                    <a:pt x="609600" y="101600"/>
                  </a:lnTo>
                  <a:lnTo>
                    <a:pt x="609600" y="508000"/>
                  </a:lnTo>
                  <a:lnTo>
                    <a:pt x="578609" y="552690"/>
                  </a:lnTo>
                  <a:lnTo>
                    <a:pt x="542619" y="571554"/>
                  </a:lnTo>
                  <a:lnTo>
                    <a:pt x="495411" y="587286"/>
                  </a:lnTo>
                  <a:lnTo>
                    <a:pt x="438816" y="599277"/>
                  </a:lnTo>
                  <a:lnTo>
                    <a:pt x="374668" y="606917"/>
                  </a:lnTo>
                  <a:lnTo>
                    <a:pt x="304800" y="609600"/>
                  </a:lnTo>
                  <a:lnTo>
                    <a:pt x="234911" y="606917"/>
                  </a:lnTo>
                  <a:lnTo>
                    <a:pt x="170755" y="599277"/>
                  </a:lnTo>
                  <a:lnTo>
                    <a:pt x="114162" y="587286"/>
                  </a:lnTo>
                  <a:lnTo>
                    <a:pt x="66960" y="571554"/>
                  </a:lnTo>
                  <a:lnTo>
                    <a:pt x="30979" y="552690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00200" y="3962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34931" y="2682"/>
                  </a:lnTo>
                  <a:lnTo>
                    <a:pt x="170783" y="10322"/>
                  </a:lnTo>
                  <a:lnTo>
                    <a:pt x="114188" y="22313"/>
                  </a:lnTo>
                  <a:lnTo>
                    <a:pt x="66980" y="38045"/>
                  </a:lnTo>
                  <a:lnTo>
                    <a:pt x="30990" y="56909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30990" y="552690"/>
                  </a:lnTo>
                  <a:lnTo>
                    <a:pt x="66980" y="571554"/>
                  </a:lnTo>
                  <a:lnTo>
                    <a:pt x="114188" y="587286"/>
                  </a:lnTo>
                  <a:lnTo>
                    <a:pt x="170783" y="599277"/>
                  </a:lnTo>
                  <a:lnTo>
                    <a:pt x="234931" y="606917"/>
                  </a:lnTo>
                  <a:lnTo>
                    <a:pt x="304800" y="609600"/>
                  </a:lnTo>
                  <a:lnTo>
                    <a:pt x="374668" y="606917"/>
                  </a:lnTo>
                  <a:lnTo>
                    <a:pt x="438816" y="599277"/>
                  </a:lnTo>
                  <a:lnTo>
                    <a:pt x="495411" y="587286"/>
                  </a:lnTo>
                  <a:lnTo>
                    <a:pt x="542619" y="571554"/>
                  </a:lnTo>
                  <a:lnTo>
                    <a:pt x="578609" y="552690"/>
                  </a:lnTo>
                  <a:lnTo>
                    <a:pt x="609600" y="508000"/>
                  </a:lnTo>
                  <a:lnTo>
                    <a:pt x="609600" y="101600"/>
                  </a:lnTo>
                  <a:lnTo>
                    <a:pt x="578609" y="56909"/>
                  </a:lnTo>
                  <a:lnTo>
                    <a:pt x="542619" y="38045"/>
                  </a:lnTo>
                  <a:lnTo>
                    <a:pt x="495411" y="22313"/>
                  </a:lnTo>
                  <a:lnTo>
                    <a:pt x="438816" y="10322"/>
                  </a:lnTo>
                  <a:lnTo>
                    <a:pt x="374668" y="2682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00200" y="3962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101600"/>
                  </a:moveTo>
                  <a:lnTo>
                    <a:pt x="578609" y="146290"/>
                  </a:lnTo>
                  <a:lnTo>
                    <a:pt x="542619" y="165154"/>
                  </a:lnTo>
                  <a:lnTo>
                    <a:pt x="495411" y="180886"/>
                  </a:lnTo>
                  <a:lnTo>
                    <a:pt x="438816" y="192877"/>
                  </a:lnTo>
                  <a:lnTo>
                    <a:pt x="374668" y="200517"/>
                  </a:lnTo>
                  <a:lnTo>
                    <a:pt x="304800" y="203200"/>
                  </a:lnTo>
                  <a:lnTo>
                    <a:pt x="234931" y="200517"/>
                  </a:lnTo>
                  <a:lnTo>
                    <a:pt x="170783" y="192877"/>
                  </a:lnTo>
                  <a:lnTo>
                    <a:pt x="114188" y="180886"/>
                  </a:lnTo>
                  <a:lnTo>
                    <a:pt x="66980" y="165154"/>
                  </a:lnTo>
                  <a:lnTo>
                    <a:pt x="30990" y="146290"/>
                  </a:lnTo>
                  <a:lnTo>
                    <a:pt x="8053" y="124902"/>
                  </a:lnTo>
                  <a:lnTo>
                    <a:pt x="0" y="101600"/>
                  </a:lnTo>
                </a:path>
                <a:path w="609600" h="609600">
                  <a:moveTo>
                    <a:pt x="0" y="101600"/>
                  </a:moveTo>
                  <a:lnTo>
                    <a:pt x="30990" y="56909"/>
                  </a:lnTo>
                  <a:lnTo>
                    <a:pt x="66980" y="38045"/>
                  </a:lnTo>
                  <a:lnTo>
                    <a:pt x="114188" y="22313"/>
                  </a:lnTo>
                  <a:lnTo>
                    <a:pt x="170783" y="10322"/>
                  </a:lnTo>
                  <a:lnTo>
                    <a:pt x="234931" y="2682"/>
                  </a:lnTo>
                  <a:lnTo>
                    <a:pt x="304800" y="0"/>
                  </a:lnTo>
                  <a:lnTo>
                    <a:pt x="374668" y="2682"/>
                  </a:lnTo>
                  <a:lnTo>
                    <a:pt x="438816" y="10322"/>
                  </a:lnTo>
                  <a:lnTo>
                    <a:pt x="495411" y="22313"/>
                  </a:lnTo>
                  <a:lnTo>
                    <a:pt x="542619" y="38045"/>
                  </a:lnTo>
                  <a:lnTo>
                    <a:pt x="578609" y="56909"/>
                  </a:lnTo>
                  <a:lnTo>
                    <a:pt x="609600" y="101600"/>
                  </a:lnTo>
                  <a:lnTo>
                    <a:pt x="609600" y="508000"/>
                  </a:lnTo>
                  <a:lnTo>
                    <a:pt x="578609" y="552690"/>
                  </a:lnTo>
                  <a:lnTo>
                    <a:pt x="542619" y="571554"/>
                  </a:lnTo>
                  <a:lnTo>
                    <a:pt x="495411" y="587286"/>
                  </a:lnTo>
                  <a:lnTo>
                    <a:pt x="438816" y="599277"/>
                  </a:lnTo>
                  <a:lnTo>
                    <a:pt x="374668" y="606917"/>
                  </a:lnTo>
                  <a:lnTo>
                    <a:pt x="304800" y="609600"/>
                  </a:lnTo>
                  <a:lnTo>
                    <a:pt x="234931" y="606917"/>
                  </a:lnTo>
                  <a:lnTo>
                    <a:pt x="170783" y="599277"/>
                  </a:lnTo>
                  <a:lnTo>
                    <a:pt x="114188" y="587286"/>
                  </a:lnTo>
                  <a:lnTo>
                    <a:pt x="66980" y="571554"/>
                  </a:lnTo>
                  <a:lnTo>
                    <a:pt x="30990" y="552690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362200" y="3962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34931" y="2682"/>
                  </a:lnTo>
                  <a:lnTo>
                    <a:pt x="170783" y="10322"/>
                  </a:lnTo>
                  <a:lnTo>
                    <a:pt x="114188" y="22313"/>
                  </a:lnTo>
                  <a:lnTo>
                    <a:pt x="66980" y="38045"/>
                  </a:lnTo>
                  <a:lnTo>
                    <a:pt x="30990" y="56909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30990" y="552690"/>
                  </a:lnTo>
                  <a:lnTo>
                    <a:pt x="66980" y="571554"/>
                  </a:lnTo>
                  <a:lnTo>
                    <a:pt x="114188" y="587286"/>
                  </a:lnTo>
                  <a:lnTo>
                    <a:pt x="170783" y="599277"/>
                  </a:lnTo>
                  <a:lnTo>
                    <a:pt x="234931" y="606917"/>
                  </a:lnTo>
                  <a:lnTo>
                    <a:pt x="304800" y="609600"/>
                  </a:lnTo>
                  <a:lnTo>
                    <a:pt x="374668" y="606917"/>
                  </a:lnTo>
                  <a:lnTo>
                    <a:pt x="438816" y="599277"/>
                  </a:lnTo>
                  <a:lnTo>
                    <a:pt x="495411" y="587286"/>
                  </a:lnTo>
                  <a:lnTo>
                    <a:pt x="542619" y="571554"/>
                  </a:lnTo>
                  <a:lnTo>
                    <a:pt x="578609" y="552690"/>
                  </a:lnTo>
                  <a:lnTo>
                    <a:pt x="609600" y="508000"/>
                  </a:lnTo>
                  <a:lnTo>
                    <a:pt x="609600" y="101600"/>
                  </a:lnTo>
                  <a:lnTo>
                    <a:pt x="578609" y="56909"/>
                  </a:lnTo>
                  <a:lnTo>
                    <a:pt x="542619" y="38045"/>
                  </a:lnTo>
                  <a:lnTo>
                    <a:pt x="495411" y="22313"/>
                  </a:lnTo>
                  <a:lnTo>
                    <a:pt x="438816" y="10322"/>
                  </a:lnTo>
                  <a:lnTo>
                    <a:pt x="374668" y="2682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362200" y="3962400"/>
              <a:ext cx="1371600" cy="609600"/>
            </a:xfrm>
            <a:custGeom>
              <a:avLst/>
              <a:gdLst/>
              <a:ahLst/>
              <a:cxnLst/>
              <a:rect l="l" t="t" r="r" b="b"/>
              <a:pathLst>
                <a:path w="1371600" h="609600">
                  <a:moveTo>
                    <a:pt x="609600" y="101600"/>
                  </a:moveTo>
                  <a:lnTo>
                    <a:pt x="578609" y="146290"/>
                  </a:lnTo>
                  <a:lnTo>
                    <a:pt x="542619" y="165154"/>
                  </a:lnTo>
                  <a:lnTo>
                    <a:pt x="495411" y="180886"/>
                  </a:lnTo>
                  <a:lnTo>
                    <a:pt x="438816" y="192877"/>
                  </a:lnTo>
                  <a:lnTo>
                    <a:pt x="374668" y="200517"/>
                  </a:lnTo>
                  <a:lnTo>
                    <a:pt x="304800" y="203200"/>
                  </a:lnTo>
                  <a:lnTo>
                    <a:pt x="234931" y="200517"/>
                  </a:lnTo>
                  <a:lnTo>
                    <a:pt x="170783" y="192877"/>
                  </a:lnTo>
                  <a:lnTo>
                    <a:pt x="114188" y="180886"/>
                  </a:lnTo>
                  <a:lnTo>
                    <a:pt x="66980" y="165154"/>
                  </a:lnTo>
                  <a:lnTo>
                    <a:pt x="30990" y="146290"/>
                  </a:lnTo>
                  <a:lnTo>
                    <a:pt x="8053" y="124902"/>
                  </a:lnTo>
                  <a:lnTo>
                    <a:pt x="0" y="101600"/>
                  </a:lnTo>
                </a:path>
                <a:path w="1371600" h="609600">
                  <a:moveTo>
                    <a:pt x="0" y="101600"/>
                  </a:moveTo>
                  <a:lnTo>
                    <a:pt x="30990" y="56909"/>
                  </a:lnTo>
                  <a:lnTo>
                    <a:pt x="66980" y="38045"/>
                  </a:lnTo>
                  <a:lnTo>
                    <a:pt x="114188" y="22313"/>
                  </a:lnTo>
                  <a:lnTo>
                    <a:pt x="170783" y="10322"/>
                  </a:lnTo>
                  <a:lnTo>
                    <a:pt x="234931" y="2682"/>
                  </a:lnTo>
                  <a:lnTo>
                    <a:pt x="304800" y="0"/>
                  </a:lnTo>
                  <a:lnTo>
                    <a:pt x="374668" y="2682"/>
                  </a:lnTo>
                  <a:lnTo>
                    <a:pt x="438816" y="10322"/>
                  </a:lnTo>
                  <a:lnTo>
                    <a:pt x="495411" y="22313"/>
                  </a:lnTo>
                  <a:lnTo>
                    <a:pt x="542619" y="38045"/>
                  </a:lnTo>
                  <a:lnTo>
                    <a:pt x="578609" y="56909"/>
                  </a:lnTo>
                  <a:lnTo>
                    <a:pt x="609600" y="101600"/>
                  </a:lnTo>
                  <a:lnTo>
                    <a:pt x="609600" y="508000"/>
                  </a:lnTo>
                  <a:lnTo>
                    <a:pt x="578609" y="552690"/>
                  </a:lnTo>
                  <a:lnTo>
                    <a:pt x="542619" y="571554"/>
                  </a:lnTo>
                  <a:lnTo>
                    <a:pt x="495411" y="587286"/>
                  </a:lnTo>
                  <a:lnTo>
                    <a:pt x="438816" y="599277"/>
                  </a:lnTo>
                  <a:lnTo>
                    <a:pt x="374668" y="606917"/>
                  </a:lnTo>
                  <a:lnTo>
                    <a:pt x="304800" y="609600"/>
                  </a:lnTo>
                  <a:lnTo>
                    <a:pt x="234931" y="606917"/>
                  </a:lnTo>
                  <a:lnTo>
                    <a:pt x="170783" y="599277"/>
                  </a:lnTo>
                  <a:lnTo>
                    <a:pt x="114188" y="587286"/>
                  </a:lnTo>
                  <a:lnTo>
                    <a:pt x="66980" y="571554"/>
                  </a:lnTo>
                  <a:lnTo>
                    <a:pt x="30990" y="552690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  <a:path w="1371600" h="609600">
                  <a:moveTo>
                    <a:pt x="1371600" y="101600"/>
                  </a:moveTo>
                  <a:lnTo>
                    <a:pt x="1340609" y="146290"/>
                  </a:lnTo>
                  <a:lnTo>
                    <a:pt x="1304619" y="165154"/>
                  </a:lnTo>
                  <a:lnTo>
                    <a:pt x="1257411" y="180886"/>
                  </a:lnTo>
                  <a:lnTo>
                    <a:pt x="1200816" y="192877"/>
                  </a:lnTo>
                  <a:lnTo>
                    <a:pt x="1136668" y="200517"/>
                  </a:lnTo>
                  <a:lnTo>
                    <a:pt x="1066800" y="203200"/>
                  </a:lnTo>
                  <a:lnTo>
                    <a:pt x="996931" y="200517"/>
                  </a:lnTo>
                  <a:lnTo>
                    <a:pt x="932783" y="192877"/>
                  </a:lnTo>
                  <a:lnTo>
                    <a:pt x="876188" y="180886"/>
                  </a:lnTo>
                  <a:lnTo>
                    <a:pt x="828980" y="165154"/>
                  </a:lnTo>
                  <a:lnTo>
                    <a:pt x="792990" y="146290"/>
                  </a:lnTo>
                  <a:lnTo>
                    <a:pt x="770053" y="124902"/>
                  </a:lnTo>
                  <a:lnTo>
                    <a:pt x="762000" y="101600"/>
                  </a:lnTo>
                </a:path>
                <a:path w="1371600" h="609600">
                  <a:moveTo>
                    <a:pt x="762000" y="101600"/>
                  </a:moveTo>
                  <a:lnTo>
                    <a:pt x="792990" y="56909"/>
                  </a:lnTo>
                  <a:lnTo>
                    <a:pt x="828980" y="38045"/>
                  </a:lnTo>
                  <a:lnTo>
                    <a:pt x="876188" y="22313"/>
                  </a:lnTo>
                  <a:lnTo>
                    <a:pt x="932783" y="10322"/>
                  </a:lnTo>
                  <a:lnTo>
                    <a:pt x="996931" y="2682"/>
                  </a:lnTo>
                  <a:lnTo>
                    <a:pt x="1066800" y="0"/>
                  </a:lnTo>
                  <a:lnTo>
                    <a:pt x="1136668" y="2682"/>
                  </a:lnTo>
                  <a:lnTo>
                    <a:pt x="1200816" y="10322"/>
                  </a:lnTo>
                  <a:lnTo>
                    <a:pt x="1257411" y="22313"/>
                  </a:lnTo>
                  <a:lnTo>
                    <a:pt x="1304619" y="38045"/>
                  </a:lnTo>
                  <a:lnTo>
                    <a:pt x="1340609" y="56909"/>
                  </a:lnTo>
                  <a:lnTo>
                    <a:pt x="1371600" y="101600"/>
                  </a:lnTo>
                  <a:lnTo>
                    <a:pt x="1371600" y="508000"/>
                  </a:lnTo>
                  <a:lnTo>
                    <a:pt x="1340609" y="552690"/>
                  </a:lnTo>
                  <a:lnTo>
                    <a:pt x="1304619" y="571554"/>
                  </a:lnTo>
                  <a:lnTo>
                    <a:pt x="1257411" y="587286"/>
                  </a:lnTo>
                  <a:lnTo>
                    <a:pt x="1200816" y="599277"/>
                  </a:lnTo>
                  <a:lnTo>
                    <a:pt x="1136668" y="606917"/>
                  </a:lnTo>
                  <a:lnTo>
                    <a:pt x="1066800" y="609600"/>
                  </a:lnTo>
                  <a:lnTo>
                    <a:pt x="996931" y="606917"/>
                  </a:lnTo>
                  <a:lnTo>
                    <a:pt x="932783" y="599277"/>
                  </a:lnTo>
                  <a:lnTo>
                    <a:pt x="876188" y="587286"/>
                  </a:lnTo>
                  <a:lnTo>
                    <a:pt x="828980" y="571554"/>
                  </a:lnTo>
                  <a:lnTo>
                    <a:pt x="792990" y="552690"/>
                  </a:lnTo>
                  <a:lnTo>
                    <a:pt x="762000" y="508000"/>
                  </a:lnTo>
                  <a:lnTo>
                    <a:pt x="762000" y="101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886200" y="3962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34931" y="2682"/>
                  </a:lnTo>
                  <a:lnTo>
                    <a:pt x="170783" y="10322"/>
                  </a:lnTo>
                  <a:lnTo>
                    <a:pt x="114188" y="22313"/>
                  </a:lnTo>
                  <a:lnTo>
                    <a:pt x="66980" y="38045"/>
                  </a:lnTo>
                  <a:lnTo>
                    <a:pt x="30990" y="56909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30990" y="552690"/>
                  </a:lnTo>
                  <a:lnTo>
                    <a:pt x="66980" y="571554"/>
                  </a:lnTo>
                  <a:lnTo>
                    <a:pt x="114188" y="587286"/>
                  </a:lnTo>
                  <a:lnTo>
                    <a:pt x="170783" y="599277"/>
                  </a:lnTo>
                  <a:lnTo>
                    <a:pt x="234931" y="606917"/>
                  </a:lnTo>
                  <a:lnTo>
                    <a:pt x="304800" y="609600"/>
                  </a:lnTo>
                  <a:lnTo>
                    <a:pt x="374668" y="606917"/>
                  </a:lnTo>
                  <a:lnTo>
                    <a:pt x="438816" y="599277"/>
                  </a:lnTo>
                  <a:lnTo>
                    <a:pt x="495411" y="587286"/>
                  </a:lnTo>
                  <a:lnTo>
                    <a:pt x="542619" y="571554"/>
                  </a:lnTo>
                  <a:lnTo>
                    <a:pt x="578609" y="552690"/>
                  </a:lnTo>
                  <a:lnTo>
                    <a:pt x="609600" y="508000"/>
                  </a:lnTo>
                  <a:lnTo>
                    <a:pt x="609600" y="101600"/>
                  </a:lnTo>
                  <a:lnTo>
                    <a:pt x="578609" y="56909"/>
                  </a:lnTo>
                  <a:lnTo>
                    <a:pt x="542619" y="38045"/>
                  </a:lnTo>
                  <a:lnTo>
                    <a:pt x="495411" y="22313"/>
                  </a:lnTo>
                  <a:lnTo>
                    <a:pt x="438816" y="10322"/>
                  </a:lnTo>
                  <a:lnTo>
                    <a:pt x="374668" y="2682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66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886200" y="3962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101600"/>
                  </a:moveTo>
                  <a:lnTo>
                    <a:pt x="578609" y="146290"/>
                  </a:lnTo>
                  <a:lnTo>
                    <a:pt x="542619" y="165154"/>
                  </a:lnTo>
                  <a:lnTo>
                    <a:pt x="495411" y="180886"/>
                  </a:lnTo>
                  <a:lnTo>
                    <a:pt x="438816" y="192877"/>
                  </a:lnTo>
                  <a:lnTo>
                    <a:pt x="374668" y="200517"/>
                  </a:lnTo>
                  <a:lnTo>
                    <a:pt x="304800" y="203200"/>
                  </a:lnTo>
                  <a:lnTo>
                    <a:pt x="234931" y="200517"/>
                  </a:lnTo>
                  <a:lnTo>
                    <a:pt x="170783" y="192877"/>
                  </a:lnTo>
                  <a:lnTo>
                    <a:pt x="114188" y="180886"/>
                  </a:lnTo>
                  <a:lnTo>
                    <a:pt x="66980" y="165154"/>
                  </a:lnTo>
                  <a:lnTo>
                    <a:pt x="30990" y="146290"/>
                  </a:lnTo>
                  <a:lnTo>
                    <a:pt x="8053" y="124902"/>
                  </a:lnTo>
                  <a:lnTo>
                    <a:pt x="0" y="101600"/>
                  </a:lnTo>
                </a:path>
                <a:path w="609600" h="609600">
                  <a:moveTo>
                    <a:pt x="0" y="101600"/>
                  </a:moveTo>
                  <a:lnTo>
                    <a:pt x="30990" y="56909"/>
                  </a:lnTo>
                  <a:lnTo>
                    <a:pt x="66980" y="38045"/>
                  </a:lnTo>
                  <a:lnTo>
                    <a:pt x="114188" y="22313"/>
                  </a:lnTo>
                  <a:lnTo>
                    <a:pt x="170783" y="10322"/>
                  </a:lnTo>
                  <a:lnTo>
                    <a:pt x="234931" y="2682"/>
                  </a:lnTo>
                  <a:lnTo>
                    <a:pt x="304800" y="0"/>
                  </a:lnTo>
                  <a:lnTo>
                    <a:pt x="374668" y="2682"/>
                  </a:lnTo>
                  <a:lnTo>
                    <a:pt x="438816" y="10322"/>
                  </a:lnTo>
                  <a:lnTo>
                    <a:pt x="495411" y="22313"/>
                  </a:lnTo>
                  <a:lnTo>
                    <a:pt x="542619" y="38045"/>
                  </a:lnTo>
                  <a:lnTo>
                    <a:pt x="578609" y="56909"/>
                  </a:lnTo>
                  <a:lnTo>
                    <a:pt x="609600" y="101600"/>
                  </a:lnTo>
                  <a:lnTo>
                    <a:pt x="609600" y="508000"/>
                  </a:lnTo>
                  <a:lnTo>
                    <a:pt x="578609" y="552690"/>
                  </a:lnTo>
                  <a:lnTo>
                    <a:pt x="542619" y="571554"/>
                  </a:lnTo>
                  <a:lnTo>
                    <a:pt x="495411" y="587286"/>
                  </a:lnTo>
                  <a:lnTo>
                    <a:pt x="438816" y="599277"/>
                  </a:lnTo>
                  <a:lnTo>
                    <a:pt x="374668" y="606917"/>
                  </a:lnTo>
                  <a:lnTo>
                    <a:pt x="304800" y="609600"/>
                  </a:lnTo>
                  <a:lnTo>
                    <a:pt x="234931" y="606917"/>
                  </a:lnTo>
                  <a:lnTo>
                    <a:pt x="170783" y="599277"/>
                  </a:lnTo>
                  <a:lnTo>
                    <a:pt x="114188" y="587286"/>
                  </a:lnTo>
                  <a:lnTo>
                    <a:pt x="66980" y="571554"/>
                  </a:lnTo>
                  <a:lnTo>
                    <a:pt x="30990" y="552690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648200" y="3962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34931" y="2682"/>
                  </a:lnTo>
                  <a:lnTo>
                    <a:pt x="170783" y="10322"/>
                  </a:lnTo>
                  <a:lnTo>
                    <a:pt x="114188" y="22313"/>
                  </a:lnTo>
                  <a:lnTo>
                    <a:pt x="66980" y="38045"/>
                  </a:lnTo>
                  <a:lnTo>
                    <a:pt x="30990" y="56909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30990" y="552690"/>
                  </a:lnTo>
                  <a:lnTo>
                    <a:pt x="66980" y="571554"/>
                  </a:lnTo>
                  <a:lnTo>
                    <a:pt x="114188" y="587286"/>
                  </a:lnTo>
                  <a:lnTo>
                    <a:pt x="170783" y="599277"/>
                  </a:lnTo>
                  <a:lnTo>
                    <a:pt x="234931" y="606917"/>
                  </a:lnTo>
                  <a:lnTo>
                    <a:pt x="304800" y="609600"/>
                  </a:lnTo>
                  <a:lnTo>
                    <a:pt x="374668" y="606917"/>
                  </a:lnTo>
                  <a:lnTo>
                    <a:pt x="438816" y="599277"/>
                  </a:lnTo>
                  <a:lnTo>
                    <a:pt x="495411" y="587286"/>
                  </a:lnTo>
                  <a:lnTo>
                    <a:pt x="542619" y="571554"/>
                  </a:lnTo>
                  <a:lnTo>
                    <a:pt x="578609" y="552690"/>
                  </a:lnTo>
                  <a:lnTo>
                    <a:pt x="609600" y="508000"/>
                  </a:lnTo>
                  <a:lnTo>
                    <a:pt x="609600" y="101600"/>
                  </a:lnTo>
                  <a:lnTo>
                    <a:pt x="578609" y="56909"/>
                  </a:lnTo>
                  <a:lnTo>
                    <a:pt x="542619" y="38045"/>
                  </a:lnTo>
                  <a:lnTo>
                    <a:pt x="495411" y="22313"/>
                  </a:lnTo>
                  <a:lnTo>
                    <a:pt x="438816" y="10322"/>
                  </a:lnTo>
                  <a:lnTo>
                    <a:pt x="374668" y="2682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648200" y="3962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101600"/>
                  </a:moveTo>
                  <a:lnTo>
                    <a:pt x="578609" y="146290"/>
                  </a:lnTo>
                  <a:lnTo>
                    <a:pt x="542619" y="165154"/>
                  </a:lnTo>
                  <a:lnTo>
                    <a:pt x="495411" y="180886"/>
                  </a:lnTo>
                  <a:lnTo>
                    <a:pt x="438816" y="192877"/>
                  </a:lnTo>
                  <a:lnTo>
                    <a:pt x="374668" y="200517"/>
                  </a:lnTo>
                  <a:lnTo>
                    <a:pt x="304800" y="203200"/>
                  </a:lnTo>
                  <a:lnTo>
                    <a:pt x="234931" y="200517"/>
                  </a:lnTo>
                  <a:lnTo>
                    <a:pt x="170783" y="192877"/>
                  </a:lnTo>
                  <a:lnTo>
                    <a:pt x="114188" y="180886"/>
                  </a:lnTo>
                  <a:lnTo>
                    <a:pt x="66980" y="165154"/>
                  </a:lnTo>
                  <a:lnTo>
                    <a:pt x="30990" y="146290"/>
                  </a:lnTo>
                  <a:lnTo>
                    <a:pt x="8053" y="124902"/>
                  </a:lnTo>
                  <a:lnTo>
                    <a:pt x="0" y="101600"/>
                  </a:lnTo>
                </a:path>
                <a:path w="609600" h="609600">
                  <a:moveTo>
                    <a:pt x="0" y="101600"/>
                  </a:moveTo>
                  <a:lnTo>
                    <a:pt x="30990" y="56909"/>
                  </a:lnTo>
                  <a:lnTo>
                    <a:pt x="66980" y="38045"/>
                  </a:lnTo>
                  <a:lnTo>
                    <a:pt x="114188" y="22313"/>
                  </a:lnTo>
                  <a:lnTo>
                    <a:pt x="170783" y="10322"/>
                  </a:lnTo>
                  <a:lnTo>
                    <a:pt x="234931" y="2682"/>
                  </a:lnTo>
                  <a:lnTo>
                    <a:pt x="304800" y="0"/>
                  </a:lnTo>
                  <a:lnTo>
                    <a:pt x="374668" y="2682"/>
                  </a:lnTo>
                  <a:lnTo>
                    <a:pt x="438816" y="10322"/>
                  </a:lnTo>
                  <a:lnTo>
                    <a:pt x="495411" y="22313"/>
                  </a:lnTo>
                  <a:lnTo>
                    <a:pt x="542619" y="38045"/>
                  </a:lnTo>
                  <a:lnTo>
                    <a:pt x="578609" y="56909"/>
                  </a:lnTo>
                  <a:lnTo>
                    <a:pt x="609600" y="101600"/>
                  </a:lnTo>
                  <a:lnTo>
                    <a:pt x="609600" y="508000"/>
                  </a:lnTo>
                  <a:lnTo>
                    <a:pt x="578609" y="552690"/>
                  </a:lnTo>
                  <a:lnTo>
                    <a:pt x="542619" y="571554"/>
                  </a:lnTo>
                  <a:lnTo>
                    <a:pt x="495411" y="587286"/>
                  </a:lnTo>
                  <a:lnTo>
                    <a:pt x="438816" y="599277"/>
                  </a:lnTo>
                  <a:lnTo>
                    <a:pt x="374668" y="606917"/>
                  </a:lnTo>
                  <a:lnTo>
                    <a:pt x="304800" y="609600"/>
                  </a:lnTo>
                  <a:lnTo>
                    <a:pt x="234931" y="606917"/>
                  </a:lnTo>
                  <a:lnTo>
                    <a:pt x="170783" y="599277"/>
                  </a:lnTo>
                  <a:lnTo>
                    <a:pt x="114188" y="587286"/>
                  </a:lnTo>
                  <a:lnTo>
                    <a:pt x="66980" y="571554"/>
                  </a:lnTo>
                  <a:lnTo>
                    <a:pt x="30990" y="552690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410200" y="3962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34931" y="2682"/>
                  </a:lnTo>
                  <a:lnTo>
                    <a:pt x="170783" y="10322"/>
                  </a:lnTo>
                  <a:lnTo>
                    <a:pt x="114188" y="22313"/>
                  </a:lnTo>
                  <a:lnTo>
                    <a:pt x="66980" y="38045"/>
                  </a:lnTo>
                  <a:lnTo>
                    <a:pt x="30990" y="56909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30990" y="552690"/>
                  </a:lnTo>
                  <a:lnTo>
                    <a:pt x="66980" y="571554"/>
                  </a:lnTo>
                  <a:lnTo>
                    <a:pt x="114188" y="587286"/>
                  </a:lnTo>
                  <a:lnTo>
                    <a:pt x="170783" y="599277"/>
                  </a:lnTo>
                  <a:lnTo>
                    <a:pt x="234931" y="606917"/>
                  </a:lnTo>
                  <a:lnTo>
                    <a:pt x="304800" y="609600"/>
                  </a:lnTo>
                  <a:lnTo>
                    <a:pt x="374668" y="606917"/>
                  </a:lnTo>
                  <a:lnTo>
                    <a:pt x="438816" y="599277"/>
                  </a:lnTo>
                  <a:lnTo>
                    <a:pt x="495411" y="587286"/>
                  </a:lnTo>
                  <a:lnTo>
                    <a:pt x="542619" y="571554"/>
                  </a:lnTo>
                  <a:lnTo>
                    <a:pt x="578609" y="552690"/>
                  </a:lnTo>
                  <a:lnTo>
                    <a:pt x="609600" y="508000"/>
                  </a:lnTo>
                  <a:lnTo>
                    <a:pt x="609600" y="101600"/>
                  </a:lnTo>
                  <a:lnTo>
                    <a:pt x="578609" y="56909"/>
                  </a:lnTo>
                  <a:lnTo>
                    <a:pt x="542619" y="38045"/>
                  </a:lnTo>
                  <a:lnTo>
                    <a:pt x="495411" y="22313"/>
                  </a:lnTo>
                  <a:lnTo>
                    <a:pt x="438816" y="10322"/>
                  </a:lnTo>
                  <a:lnTo>
                    <a:pt x="374668" y="2682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410200" y="3962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101600"/>
                  </a:moveTo>
                  <a:lnTo>
                    <a:pt x="578609" y="146290"/>
                  </a:lnTo>
                  <a:lnTo>
                    <a:pt x="542619" y="165154"/>
                  </a:lnTo>
                  <a:lnTo>
                    <a:pt x="495411" y="180886"/>
                  </a:lnTo>
                  <a:lnTo>
                    <a:pt x="438816" y="192877"/>
                  </a:lnTo>
                  <a:lnTo>
                    <a:pt x="374668" y="200517"/>
                  </a:lnTo>
                  <a:lnTo>
                    <a:pt x="304800" y="203200"/>
                  </a:lnTo>
                  <a:lnTo>
                    <a:pt x="234931" y="200517"/>
                  </a:lnTo>
                  <a:lnTo>
                    <a:pt x="170783" y="192877"/>
                  </a:lnTo>
                  <a:lnTo>
                    <a:pt x="114188" y="180886"/>
                  </a:lnTo>
                  <a:lnTo>
                    <a:pt x="66980" y="165154"/>
                  </a:lnTo>
                  <a:lnTo>
                    <a:pt x="30990" y="146290"/>
                  </a:lnTo>
                  <a:lnTo>
                    <a:pt x="8053" y="124902"/>
                  </a:lnTo>
                  <a:lnTo>
                    <a:pt x="0" y="101600"/>
                  </a:lnTo>
                </a:path>
                <a:path w="609600" h="609600">
                  <a:moveTo>
                    <a:pt x="0" y="101600"/>
                  </a:moveTo>
                  <a:lnTo>
                    <a:pt x="30990" y="56909"/>
                  </a:lnTo>
                  <a:lnTo>
                    <a:pt x="66980" y="38045"/>
                  </a:lnTo>
                  <a:lnTo>
                    <a:pt x="114188" y="22313"/>
                  </a:lnTo>
                  <a:lnTo>
                    <a:pt x="170783" y="10322"/>
                  </a:lnTo>
                  <a:lnTo>
                    <a:pt x="234931" y="2682"/>
                  </a:lnTo>
                  <a:lnTo>
                    <a:pt x="304800" y="0"/>
                  </a:lnTo>
                  <a:lnTo>
                    <a:pt x="374668" y="2682"/>
                  </a:lnTo>
                  <a:lnTo>
                    <a:pt x="438816" y="10322"/>
                  </a:lnTo>
                  <a:lnTo>
                    <a:pt x="495411" y="22313"/>
                  </a:lnTo>
                  <a:lnTo>
                    <a:pt x="542619" y="38045"/>
                  </a:lnTo>
                  <a:lnTo>
                    <a:pt x="578609" y="56909"/>
                  </a:lnTo>
                  <a:lnTo>
                    <a:pt x="609600" y="101600"/>
                  </a:lnTo>
                  <a:lnTo>
                    <a:pt x="609600" y="508000"/>
                  </a:lnTo>
                  <a:lnTo>
                    <a:pt x="578609" y="552690"/>
                  </a:lnTo>
                  <a:lnTo>
                    <a:pt x="542619" y="571554"/>
                  </a:lnTo>
                  <a:lnTo>
                    <a:pt x="495411" y="587286"/>
                  </a:lnTo>
                  <a:lnTo>
                    <a:pt x="438816" y="599277"/>
                  </a:lnTo>
                  <a:lnTo>
                    <a:pt x="374668" y="606917"/>
                  </a:lnTo>
                  <a:lnTo>
                    <a:pt x="304800" y="609600"/>
                  </a:lnTo>
                  <a:lnTo>
                    <a:pt x="234931" y="606917"/>
                  </a:lnTo>
                  <a:lnTo>
                    <a:pt x="170783" y="599277"/>
                  </a:lnTo>
                  <a:lnTo>
                    <a:pt x="114188" y="587286"/>
                  </a:lnTo>
                  <a:lnTo>
                    <a:pt x="66980" y="571554"/>
                  </a:lnTo>
                  <a:lnTo>
                    <a:pt x="30990" y="552690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172200" y="3962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34931" y="2682"/>
                  </a:lnTo>
                  <a:lnTo>
                    <a:pt x="170783" y="10322"/>
                  </a:lnTo>
                  <a:lnTo>
                    <a:pt x="114188" y="22313"/>
                  </a:lnTo>
                  <a:lnTo>
                    <a:pt x="66980" y="38045"/>
                  </a:lnTo>
                  <a:lnTo>
                    <a:pt x="30990" y="56909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30990" y="552690"/>
                  </a:lnTo>
                  <a:lnTo>
                    <a:pt x="66980" y="571554"/>
                  </a:lnTo>
                  <a:lnTo>
                    <a:pt x="114188" y="587286"/>
                  </a:lnTo>
                  <a:lnTo>
                    <a:pt x="170783" y="599277"/>
                  </a:lnTo>
                  <a:lnTo>
                    <a:pt x="234931" y="606917"/>
                  </a:lnTo>
                  <a:lnTo>
                    <a:pt x="304800" y="609600"/>
                  </a:lnTo>
                  <a:lnTo>
                    <a:pt x="374668" y="606917"/>
                  </a:lnTo>
                  <a:lnTo>
                    <a:pt x="438816" y="599277"/>
                  </a:lnTo>
                  <a:lnTo>
                    <a:pt x="495411" y="587286"/>
                  </a:lnTo>
                  <a:lnTo>
                    <a:pt x="542619" y="571554"/>
                  </a:lnTo>
                  <a:lnTo>
                    <a:pt x="578609" y="552690"/>
                  </a:lnTo>
                  <a:lnTo>
                    <a:pt x="609600" y="508000"/>
                  </a:lnTo>
                  <a:lnTo>
                    <a:pt x="609600" y="101600"/>
                  </a:lnTo>
                  <a:lnTo>
                    <a:pt x="578609" y="56909"/>
                  </a:lnTo>
                  <a:lnTo>
                    <a:pt x="542619" y="38045"/>
                  </a:lnTo>
                  <a:lnTo>
                    <a:pt x="495411" y="22313"/>
                  </a:lnTo>
                  <a:lnTo>
                    <a:pt x="438816" y="10322"/>
                  </a:lnTo>
                  <a:lnTo>
                    <a:pt x="374668" y="2682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172200" y="3962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101600"/>
                  </a:moveTo>
                  <a:lnTo>
                    <a:pt x="578609" y="146290"/>
                  </a:lnTo>
                  <a:lnTo>
                    <a:pt x="542619" y="165154"/>
                  </a:lnTo>
                  <a:lnTo>
                    <a:pt x="495411" y="180886"/>
                  </a:lnTo>
                  <a:lnTo>
                    <a:pt x="438816" y="192877"/>
                  </a:lnTo>
                  <a:lnTo>
                    <a:pt x="374668" y="200517"/>
                  </a:lnTo>
                  <a:lnTo>
                    <a:pt x="304800" y="203200"/>
                  </a:lnTo>
                  <a:lnTo>
                    <a:pt x="234931" y="200517"/>
                  </a:lnTo>
                  <a:lnTo>
                    <a:pt x="170783" y="192877"/>
                  </a:lnTo>
                  <a:lnTo>
                    <a:pt x="114188" y="180886"/>
                  </a:lnTo>
                  <a:lnTo>
                    <a:pt x="66980" y="165154"/>
                  </a:lnTo>
                  <a:lnTo>
                    <a:pt x="30990" y="146290"/>
                  </a:lnTo>
                  <a:lnTo>
                    <a:pt x="8053" y="124902"/>
                  </a:lnTo>
                  <a:lnTo>
                    <a:pt x="0" y="101600"/>
                  </a:lnTo>
                </a:path>
                <a:path w="609600" h="609600">
                  <a:moveTo>
                    <a:pt x="0" y="101600"/>
                  </a:moveTo>
                  <a:lnTo>
                    <a:pt x="30990" y="56909"/>
                  </a:lnTo>
                  <a:lnTo>
                    <a:pt x="66980" y="38045"/>
                  </a:lnTo>
                  <a:lnTo>
                    <a:pt x="114188" y="22313"/>
                  </a:lnTo>
                  <a:lnTo>
                    <a:pt x="170783" y="10322"/>
                  </a:lnTo>
                  <a:lnTo>
                    <a:pt x="234931" y="2682"/>
                  </a:lnTo>
                  <a:lnTo>
                    <a:pt x="304800" y="0"/>
                  </a:lnTo>
                  <a:lnTo>
                    <a:pt x="374668" y="2682"/>
                  </a:lnTo>
                  <a:lnTo>
                    <a:pt x="438816" y="10322"/>
                  </a:lnTo>
                  <a:lnTo>
                    <a:pt x="495411" y="22313"/>
                  </a:lnTo>
                  <a:lnTo>
                    <a:pt x="542619" y="38045"/>
                  </a:lnTo>
                  <a:lnTo>
                    <a:pt x="578609" y="56909"/>
                  </a:lnTo>
                  <a:lnTo>
                    <a:pt x="609600" y="101600"/>
                  </a:lnTo>
                  <a:lnTo>
                    <a:pt x="609600" y="508000"/>
                  </a:lnTo>
                  <a:lnTo>
                    <a:pt x="578609" y="552690"/>
                  </a:lnTo>
                  <a:lnTo>
                    <a:pt x="542619" y="571554"/>
                  </a:lnTo>
                  <a:lnTo>
                    <a:pt x="495411" y="587286"/>
                  </a:lnTo>
                  <a:lnTo>
                    <a:pt x="438816" y="599277"/>
                  </a:lnTo>
                  <a:lnTo>
                    <a:pt x="374668" y="606917"/>
                  </a:lnTo>
                  <a:lnTo>
                    <a:pt x="304800" y="609600"/>
                  </a:lnTo>
                  <a:lnTo>
                    <a:pt x="234931" y="606917"/>
                  </a:lnTo>
                  <a:lnTo>
                    <a:pt x="170783" y="599277"/>
                  </a:lnTo>
                  <a:lnTo>
                    <a:pt x="114188" y="587286"/>
                  </a:lnTo>
                  <a:lnTo>
                    <a:pt x="66980" y="571554"/>
                  </a:lnTo>
                  <a:lnTo>
                    <a:pt x="30990" y="552690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934200" y="3962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34931" y="2682"/>
                  </a:lnTo>
                  <a:lnTo>
                    <a:pt x="170783" y="10322"/>
                  </a:lnTo>
                  <a:lnTo>
                    <a:pt x="114188" y="22313"/>
                  </a:lnTo>
                  <a:lnTo>
                    <a:pt x="66980" y="38045"/>
                  </a:lnTo>
                  <a:lnTo>
                    <a:pt x="30990" y="56909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30990" y="552690"/>
                  </a:lnTo>
                  <a:lnTo>
                    <a:pt x="66980" y="571554"/>
                  </a:lnTo>
                  <a:lnTo>
                    <a:pt x="114188" y="587286"/>
                  </a:lnTo>
                  <a:lnTo>
                    <a:pt x="170783" y="599277"/>
                  </a:lnTo>
                  <a:lnTo>
                    <a:pt x="234931" y="606917"/>
                  </a:lnTo>
                  <a:lnTo>
                    <a:pt x="304800" y="609600"/>
                  </a:lnTo>
                  <a:lnTo>
                    <a:pt x="374668" y="606917"/>
                  </a:lnTo>
                  <a:lnTo>
                    <a:pt x="438816" y="599277"/>
                  </a:lnTo>
                  <a:lnTo>
                    <a:pt x="495411" y="587286"/>
                  </a:lnTo>
                  <a:lnTo>
                    <a:pt x="542619" y="571554"/>
                  </a:lnTo>
                  <a:lnTo>
                    <a:pt x="578609" y="552690"/>
                  </a:lnTo>
                  <a:lnTo>
                    <a:pt x="609600" y="508000"/>
                  </a:lnTo>
                  <a:lnTo>
                    <a:pt x="609600" y="101600"/>
                  </a:lnTo>
                  <a:lnTo>
                    <a:pt x="578609" y="56909"/>
                  </a:lnTo>
                  <a:lnTo>
                    <a:pt x="542619" y="38045"/>
                  </a:lnTo>
                  <a:lnTo>
                    <a:pt x="495411" y="22313"/>
                  </a:lnTo>
                  <a:lnTo>
                    <a:pt x="438816" y="10322"/>
                  </a:lnTo>
                  <a:lnTo>
                    <a:pt x="374668" y="2682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934200" y="3962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101600"/>
                  </a:moveTo>
                  <a:lnTo>
                    <a:pt x="578609" y="146290"/>
                  </a:lnTo>
                  <a:lnTo>
                    <a:pt x="542619" y="165154"/>
                  </a:lnTo>
                  <a:lnTo>
                    <a:pt x="495411" y="180886"/>
                  </a:lnTo>
                  <a:lnTo>
                    <a:pt x="438816" y="192877"/>
                  </a:lnTo>
                  <a:lnTo>
                    <a:pt x="374668" y="200517"/>
                  </a:lnTo>
                  <a:lnTo>
                    <a:pt x="304800" y="203200"/>
                  </a:lnTo>
                  <a:lnTo>
                    <a:pt x="234931" y="200517"/>
                  </a:lnTo>
                  <a:lnTo>
                    <a:pt x="170783" y="192877"/>
                  </a:lnTo>
                  <a:lnTo>
                    <a:pt x="114188" y="180886"/>
                  </a:lnTo>
                  <a:lnTo>
                    <a:pt x="66980" y="165154"/>
                  </a:lnTo>
                  <a:lnTo>
                    <a:pt x="30990" y="146290"/>
                  </a:lnTo>
                  <a:lnTo>
                    <a:pt x="8053" y="124902"/>
                  </a:lnTo>
                  <a:lnTo>
                    <a:pt x="0" y="101600"/>
                  </a:lnTo>
                </a:path>
                <a:path w="609600" h="609600">
                  <a:moveTo>
                    <a:pt x="0" y="101600"/>
                  </a:moveTo>
                  <a:lnTo>
                    <a:pt x="30990" y="56909"/>
                  </a:lnTo>
                  <a:lnTo>
                    <a:pt x="66980" y="38045"/>
                  </a:lnTo>
                  <a:lnTo>
                    <a:pt x="114188" y="22313"/>
                  </a:lnTo>
                  <a:lnTo>
                    <a:pt x="170783" y="10322"/>
                  </a:lnTo>
                  <a:lnTo>
                    <a:pt x="234931" y="2682"/>
                  </a:lnTo>
                  <a:lnTo>
                    <a:pt x="304800" y="0"/>
                  </a:lnTo>
                  <a:lnTo>
                    <a:pt x="374668" y="2682"/>
                  </a:lnTo>
                  <a:lnTo>
                    <a:pt x="438816" y="10322"/>
                  </a:lnTo>
                  <a:lnTo>
                    <a:pt x="495411" y="22313"/>
                  </a:lnTo>
                  <a:lnTo>
                    <a:pt x="542619" y="38045"/>
                  </a:lnTo>
                  <a:lnTo>
                    <a:pt x="578609" y="56909"/>
                  </a:lnTo>
                  <a:lnTo>
                    <a:pt x="609600" y="101600"/>
                  </a:lnTo>
                  <a:lnTo>
                    <a:pt x="609600" y="508000"/>
                  </a:lnTo>
                  <a:lnTo>
                    <a:pt x="578609" y="552690"/>
                  </a:lnTo>
                  <a:lnTo>
                    <a:pt x="542619" y="571554"/>
                  </a:lnTo>
                  <a:lnTo>
                    <a:pt x="495411" y="587286"/>
                  </a:lnTo>
                  <a:lnTo>
                    <a:pt x="438816" y="599277"/>
                  </a:lnTo>
                  <a:lnTo>
                    <a:pt x="374668" y="606917"/>
                  </a:lnTo>
                  <a:lnTo>
                    <a:pt x="304800" y="609600"/>
                  </a:lnTo>
                  <a:lnTo>
                    <a:pt x="234931" y="606917"/>
                  </a:lnTo>
                  <a:lnTo>
                    <a:pt x="170783" y="599277"/>
                  </a:lnTo>
                  <a:lnTo>
                    <a:pt x="114188" y="587286"/>
                  </a:lnTo>
                  <a:lnTo>
                    <a:pt x="66980" y="571554"/>
                  </a:lnTo>
                  <a:lnTo>
                    <a:pt x="30990" y="552690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696200" y="3962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34931" y="2682"/>
                  </a:lnTo>
                  <a:lnTo>
                    <a:pt x="170783" y="10322"/>
                  </a:lnTo>
                  <a:lnTo>
                    <a:pt x="114188" y="22313"/>
                  </a:lnTo>
                  <a:lnTo>
                    <a:pt x="66980" y="38045"/>
                  </a:lnTo>
                  <a:lnTo>
                    <a:pt x="30990" y="56909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30990" y="552690"/>
                  </a:lnTo>
                  <a:lnTo>
                    <a:pt x="66980" y="571554"/>
                  </a:lnTo>
                  <a:lnTo>
                    <a:pt x="114188" y="587286"/>
                  </a:lnTo>
                  <a:lnTo>
                    <a:pt x="170783" y="599277"/>
                  </a:lnTo>
                  <a:lnTo>
                    <a:pt x="234931" y="606917"/>
                  </a:lnTo>
                  <a:lnTo>
                    <a:pt x="304800" y="609600"/>
                  </a:lnTo>
                  <a:lnTo>
                    <a:pt x="374668" y="606917"/>
                  </a:lnTo>
                  <a:lnTo>
                    <a:pt x="438816" y="599277"/>
                  </a:lnTo>
                  <a:lnTo>
                    <a:pt x="495411" y="587286"/>
                  </a:lnTo>
                  <a:lnTo>
                    <a:pt x="542619" y="571554"/>
                  </a:lnTo>
                  <a:lnTo>
                    <a:pt x="578609" y="552690"/>
                  </a:lnTo>
                  <a:lnTo>
                    <a:pt x="609600" y="508000"/>
                  </a:lnTo>
                  <a:lnTo>
                    <a:pt x="609600" y="101600"/>
                  </a:lnTo>
                  <a:lnTo>
                    <a:pt x="578609" y="56909"/>
                  </a:lnTo>
                  <a:lnTo>
                    <a:pt x="542619" y="38045"/>
                  </a:lnTo>
                  <a:lnTo>
                    <a:pt x="495411" y="22313"/>
                  </a:lnTo>
                  <a:lnTo>
                    <a:pt x="438816" y="10322"/>
                  </a:lnTo>
                  <a:lnTo>
                    <a:pt x="374668" y="2682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696200" y="3962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101600"/>
                  </a:moveTo>
                  <a:lnTo>
                    <a:pt x="578609" y="146290"/>
                  </a:lnTo>
                  <a:lnTo>
                    <a:pt x="542619" y="165154"/>
                  </a:lnTo>
                  <a:lnTo>
                    <a:pt x="495411" y="180886"/>
                  </a:lnTo>
                  <a:lnTo>
                    <a:pt x="438816" y="192877"/>
                  </a:lnTo>
                  <a:lnTo>
                    <a:pt x="374668" y="200517"/>
                  </a:lnTo>
                  <a:lnTo>
                    <a:pt x="304800" y="203200"/>
                  </a:lnTo>
                  <a:lnTo>
                    <a:pt x="234931" y="200517"/>
                  </a:lnTo>
                  <a:lnTo>
                    <a:pt x="170783" y="192877"/>
                  </a:lnTo>
                  <a:lnTo>
                    <a:pt x="114188" y="180886"/>
                  </a:lnTo>
                  <a:lnTo>
                    <a:pt x="66980" y="165154"/>
                  </a:lnTo>
                  <a:lnTo>
                    <a:pt x="30990" y="146290"/>
                  </a:lnTo>
                  <a:lnTo>
                    <a:pt x="8053" y="124902"/>
                  </a:lnTo>
                  <a:lnTo>
                    <a:pt x="0" y="101600"/>
                  </a:lnTo>
                </a:path>
                <a:path w="609600" h="609600">
                  <a:moveTo>
                    <a:pt x="0" y="101600"/>
                  </a:moveTo>
                  <a:lnTo>
                    <a:pt x="30990" y="56909"/>
                  </a:lnTo>
                  <a:lnTo>
                    <a:pt x="66980" y="38045"/>
                  </a:lnTo>
                  <a:lnTo>
                    <a:pt x="114188" y="22313"/>
                  </a:lnTo>
                  <a:lnTo>
                    <a:pt x="170783" y="10322"/>
                  </a:lnTo>
                  <a:lnTo>
                    <a:pt x="234931" y="2682"/>
                  </a:lnTo>
                  <a:lnTo>
                    <a:pt x="304800" y="0"/>
                  </a:lnTo>
                  <a:lnTo>
                    <a:pt x="374668" y="2682"/>
                  </a:lnTo>
                  <a:lnTo>
                    <a:pt x="438816" y="10322"/>
                  </a:lnTo>
                  <a:lnTo>
                    <a:pt x="495411" y="22313"/>
                  </a:lnTo>
                  <a:lnTo>
                    <a:pt x="542619" y="38045"/>
                  </a:lnTo>
                  <a:lnTo>
                    <a:pt x="578609" y="56909"/>
                  </a:lnTo>
                  <a:lnTo>
                    <a:pt x="609600" y="101600"/>
                  </a:lnTo>
                  <a:lnTo>
                    <a:pt x="609600" y="508000"/>
                  </a:lnTo>
                  <a:lnTo>
                    <a:pt x="578609" y="552690"/>
                  </a:lnTo>
                  <a:lnTo>
                    <a:pt x="542619" y="571554"/>
                  </a:lnTo>
                  <a:lnTo>
                    <a:pt x="495411" y="587286"/>
                  </a:lnTo>
                  <a:lnTo>
                    <a:pt x="438816" y="599277"/>
                  </a:lnTo>
                  <a:lnTo>
                    <a:pt x="374668" y="606917"/>
                  </a:lnTo>
                  <a:lnTo>
                    <a:pt x="304800" y="609600"/>
                  </a:lnTo>
                  <a:lnTo>
                    <a:pt x="234931" y="606917"/>
                  </a:lnTo>
                  <a:lnTo>
                    <a:pt x="170783" y="599277"/>
                  </a:lnTo>
                  <a:lnTo>
                    <a:pt x="114188" y="587286"/>
                  </a:lnTo>
                  <a:lnTo>
                    <a:pt x="66980" y="571554"/>
                  </a:lnTo>
                  <a:lnTo>
                    <a:pt x="30990" y="552690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838200" y="3429000"/>
            <a:ext cx="609600" cy="38100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dirty="0" sz="1600" spc="-5">
                <a:latin typeface="Times New Roman"/>
                <a:cs typeface="Times New Roman"/>
              </a:rPr>
              <a:t>AMP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00200" y="3429000"/>
            <a:ext cx="609600" cy="38100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dirty="0" sz="1600" spc="-5">
                <a:latin typeface="Times New Roman"/>
                <a:cs typeface="Times New Roman"/>
              </a:rPr>
              <a:t>AMP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62200" y="3429000"/>
            <a:ext cx="609600" cy="38100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dirty="0" sz="1600" spc="-5">
                <a:latin typeface="Times New Roman"/>
                <a:cs typeface="Times New Roman"/>
              </a:rPr>
              <a:t>AMP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24200" y="3429000"/>
            <a:ext cx="609600" cy="38100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15"/>
              </a:spcBef>
            </a:pPr>
            <a:r>
              <a:rPr dirty="0" sz="1600" spc="-5">
                <a:latin typeface="Times New Roman"/>
                <a:cs typeface="Times New Roman"/>
              </a:rPr>
              <a:t>AMP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86200" y="3429000"/>
            <a:ext cx="609600" cy="38100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15"/>
              </a:spcBef>
            </a:pPr>
            <a:r>
              <a:rPr dirty="0" sz="1600" spc="-5">
                <a:latin typeface="Times New Roman"/>
                <a:cs typeface="Times New Roman"/>
              </a:rPr>
              <a:t>AMP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48200" y="3429000"/>
            <a:ext cx="609600" cy="38100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15"/>
              </a:spcBef>
            </a:pPr>
            <a:r>
              <a:rPr dirty="0" sz="1600" spc="-5">
                <a:latin typeface="Times New Roman"/>
                <a:cs typeface="Times New Roman"/>
              </a:rPr>
              <a:t>AMP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10200" y="3429000"/>
            <a:ext cx="609600" cy="381000"/>
          </a:xfrm>
          <a:prstGeom prst="rect">
            <a:avLst/>
          </a:prstGeom>
          <a:solidFill>
            <a:srgbClr val="EAEAEA"/>
          </a:solidFill>
          <a:ln w="25400">
            <a:solidFill>
              <a:srgbClr val="385D89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15"/>
              </a:spcBef>
            </a:pPr>
            <a:r>
              <a:rPr dirty="0" sz="1600" spc="-5">
                <a:latin typeface="Times New Roman"/>
                <a:cs typeface="Times New Roman"/>
              </a:rPr>
              <a:t>AMP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72200" y="3429000"/>
            <a:ext cx="609600" cy="38100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315"/>
              </a:spcBef>
            </a:pPr>
            <a:r>
              <a:rPr dirty="0" sz="1600" spc="-5">
                <a:latin typeface="Times New Roman"/>
                <a:cs typeface="Times New Roman"/>
              </a:rPr>
              <a:t>AMP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934200" y="3429000"/>
            <a:ext cx="609600" cy="38100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15"/>
              </a:spcBef>
            </a:pPr>
            <a:r>
              <a:rPr dirty="0" sz="1600" spc="-5">
                <a:latin typeface="Times New Roman"/>
                <a:cs typeface="Times New Roman"/>
              </a:rPr>
              <a:t>AMP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696200" y="3429000"/>
            <a:ext cx="609600" cy="38100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315"/>
              </a:spcBef>
            </a:pPr>
            <a:r>
              <a:rPr dirty="0" sz="1600" spc="-5">
                <a:latin typeface="Times New Roman"/>
                <a:cs typeface="Times New Roman"/>
              </a:rPr>
              <a:t>AMP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054100" y="3797300"/>
            <a:ext cx="7035800" cy="330200"/>
            <a:chOff x="1054100" y="3797300"/>
            <a:chExt cx="7035800" cy="330200"/>
          </a:xfrm>
        </p:grpSpPr>
        <p:sp>
          <p:nvSpPr>
            <p:cNvPr id="33" name="object 33"/>
            <p:cNvSpPr/>
            <p:nvPr/>
          </p:nvSpPr>
          <p:spPr>
            <a:xfrm>
              <a:off x="1066800" y="3810000"/>
              <a:ext cx="152400" cy="304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066800" y="381000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304800"/>
                  </a:moveTo>
                  <a:lnTo>
                    <a:pt x="152400" y="3048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828800" y="3810000"/>
              <a:ext cx="152400" cy="304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828800" y="381000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304800"/>
                  </a:moveTo>
                  <a:lnTo>
                    <a:pt x="152400" y="3048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2590800" y="3810000"/>
              <a:ext cx="152400" cy="304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590800" y="381000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304800"/>
                  </a:moveTo>
                  <a:lnTo>
                    <a:pt x="152400" y="3048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352800" y="3810000"/>
              <a:ext cx="152400" cy="304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3352800" y="381000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304800"/>
                  </a:moveTo>
                  <a:lnTo>
                    <a:pt x="152400" y="3048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114800" y="3810000"/>
              <a:ext cx="152400" cy="304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114800" y="381000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304800"/>
                  </a:moveTo>
                  <a:lnTo>
                    <a:pt x="152400" y="3048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876800" y="3810000"/>
              <a:ext cx="152400" cy="304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876800" y="381000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304800"/>
                  </a:moveTo>
                  <a:lnTo>
                    <a:pt x="152400" y="3048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5638800" y="3810000"/>
              <a:ext cx="152400" cy="304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5638800" y="381000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304800"/>
                  </a:moveTo>
                  <a:lnTo>
                    <a:pt x="152400" y="3048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6400800" y="3810000"/>
              <a:ext cx="152400" cy="304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6400800" y="381000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304800"/>
                  </a:moveTo>
                  <a:lnTo>
                    <a:pt x="152400" y="3048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7162800" y="3810000"/>
              <a:ext cx="152400" cy="304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7162800" y="381000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304800"/>
                  </a:moveTo>
                  <a:lnTo>
                    <a:pt x="152400" y="3048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7924800" y="3810000"/>
              <a:ext cx="152400" cy="304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7924800" y="381000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304800"/>
                  </a:moveTo>
                  <a:lnTo>
                    <a:pt x="152400" y="3048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899566" y="3075813"/>
            <a:ext cx="726820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4065" algn="l"/>
                <a:tab pos="1536700" algn="l"/>
                <a:tab pos="2298700" algn="l"/>
                <a:tab pos="3060700" algn="l"/>
                <a:tab pos="3746500" algn="l"/>
                <a:tab pos="4584700" algn="l"/>
                <a:tab pos="5347335" algn="l"/>
                <a:tab pos="6109335" algn="l"/>
                <a:tab pos="6795134" algn="l"/>
              </a:tabLst>
            </a:pP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1800" spc="-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TB	1</a:t>
            </a:r>
            <a:r>
              <a:rPr dirty="0" sz="1800" spc="-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TB	1</a:t>
            </a:r>
            <a:r>
              <a:rPr dirty="0" sz="1800" spc="-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TB	1</a:t>
            </a:r>
            <a:r>
              <a:rPr dirty="0" sz="1800" spc="-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TB	1</a:t>
            </a:r>
            <a:r>
              <a:rPr dirty="0" sz="1800" spc="-3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TB	1</a:t>
            </a:r>
            <a:r>
              <a:rPr dirty="0" sz="1800" spc="-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TB	1</a:t>
            </a:r>
            <a:r>
              <a:rPr dirty="0" sz="1800" spc="-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TB	1</a:t>
            </a:r>
            <a:r>
              <a:rPr dirty="0" sz="1800" spc="-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TB	1</a:t>
            </a:r>
            <a:r>
              <a:rPr dirty="0" sz="1800" spc="-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TB	1</a:t>
            </a:r>
            <a:r>
              <a:rPr dirty="0" sz="1800" spc="-114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TB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3568700" y="1282700"/>
            <a:ext cx="1549400" cy="1397000"/>
            <a:chOff x="3568700" y="1282700"/>
            <a:chExt cx="1549400" cy="1397000"/>
          </a:xfrm>
        </p:grpSpPr>
        <p:sp>
          <p:nvSpPr>
            <p:cNvPr id="55" name="object 55"/>
            <p:cNvSpPr/>
            <p:nvPr/>
          </p:nvSpPr>
          <p:spPr>
            <a:xfrm>
              <a:off x="4375150" y="1666875"/>
              <a:ext cx="85725" cy="1539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4362450" y="1584325"/>
              <a:ext cx="120650" cy="41275"/>
            </a:xfrm>
            <a:custGeom>
              <a:avLst/>
              <a:gdLst/>
              <a:ahLst/>
              <a:cxnLst/>
              <a:rect l="l" t="t" r="r" b="b"/>
              <a:pathLst>
                <a:path w="120650" h="41275">
                  <a:moveTo>
                    <a:pt x="61340" y="0"/>
                  </a:moveTo>
                  <a:lnTo>
                    <a:pt x="21589" y="11175"/>
                  </a:lnTo>
                  <a:lnTo>
                    <a:pt x="0" y="36195"/>
                  </a:lnTo>
                  <a:lnTo>
                    <a:pt x="4825" y="33147"/>
                  </a:lnTo>
                  <a:lnTo>
                    <a:pt x="9778" y="30479"/>
                  </a:lnTo>
                  <a:lnTo>
                    <a:pt x="50800" y="21844"/>
                  </a:lnTo>
                  <a:lnTo>
                    <a:pt x="60833" y="22351"/>
                  </a:lnTo>
                  <a:lnTo>
                    <a:pt x="102997" y="33020"/>
                  </a:lnTo>
                  <a:lnTo>
                    <a:pt x="120650" y="41275"/>
                  </a:lnTo>
                  <a:lnTo>
                    <a:pt x="118237" y="35687"/>
                  </a:lnTo>
                  <a:lnTo>
                    <a:pt x="89153" y="6096"/>
                  </a:lnTo>
                  <a:lnTo>
                    <a:pt x="66039" y="253"/>
                  </a:lnTo>
                  <a:lnTo>
                    <a:pt x="61340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4399025" y="1681225"/>
              <a:ext cx="40005" cy="65405"/>
            </a:xfrm>
            <a:custGeom>
              <a:avLst/>
              <a:gdLst/>
              <a:ahLst/>
              <a:cxnLst/>
              <a:rect l="l" t="t" r="r" b="b"/>
              <a:pathLst>
                <a:path w="40004" h="65405">
                  <a:moveTo>
                    <a:pt x="18541" y="0"/>
                  </a:moveTo>
                  <a:lnTo>
                    <a:pt x="0" y="28956"/>
                  </a:lnTo>
                  <a:lnTo>
                    <a:pt x="0" y="35687"/>
                  </a:lnTo>
                  <a:lnTo>
                    <a:pt x="20574" y="65024"/>
                  </a:lnTo>
                  <a:lnTo>
                    <a:pt x="21589" y="64897"/>
                  </a:lnTo>
                  <a:lnTo>
                    <a:pt x="38608" y="42037"/>
                  </a:lnTo>
                  <a:lnTo>
                    <a:pt x="38988" y="40512"/>
                  </a:lnTo>
                  <a:lnTo>
                    <a:pt x="39497" y="35687"/>
                  </a:lnTo>
                  <a:lnTo>
                    <a:pt x="39624" y="32258"/>
                  </a:lnTo>
                  <a:lnTo>
                    <a:pt x="39370" y="27432"/>
                  </a:lnTo>
                  <a:lnTo>
                    <a:pt x="21589" y="126"/>
                  </a:lnTo>
                  <a:lnTo>
                    <a:pt x="185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4149725" y="1667002"/>
              <a:ext cx="84200" cy="15379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4127500" y="1584325"/>
              <a:ext cx="120650" cy="41275"/>
            </a:xfrm>
            <a:custGeom>
              <a:avLst/>
              <a:gdLst/>
              <a:ahLst/>
              <a:cxnLst/>
              <a:rect l="l" t="t" r="r" b="b"/>
              <a:pathLst>
                <a:path w="120650" h="41275">
                  <a:moveTo>
                    <a:pt x="59309" y="0"/>
                  </a:moveTo>
                  <a:lnTo>
                    <a:pt x="19050" y="14097"/>
                  </a:lnTo>
                  <a:lnTo>
                    <a:pt x="0" y="41275"/>
                  </a:lnTo>
                  <a:lnTo>
                    <a:pt x="4699" y="38735"/>
                  </a:lnTo>
                  <a:lnTo>
                    <a:pt x="17652" y="33020"/>
                  </a:lnTo>
                  <a:lnTo>
                    <a:pt x="54863" y="22987"/>
                  </a:lnTo>
                  <a:lnTo>
                    <a:pt x="69850" y="21844"/>
                  </a:lnTo>
                  <a:lnTo>
                    <a:pt x="80010" y="22225"/>
                  </a:lnTo>
                  <a:lnTo>
                    <a:pt x="120650" y="36195"/>
                  </a:lnTo>
                  <a:lnTo>
                    <a:pt x="119125" y="32512"/>
                  </a:lnTo>
                  <a:lnTo>
                    <a:pt x="82550" y="3683"/>
                  </a:lnTo>
                  <a:lnTo>
                    <a:pt x="64135" y="126"/>
                  </a:lnTo>
                  <a:lnTo>
                    <a:pt x="59309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4168775" y="1681225"/>
              <a:ext cx="40005" cy="65405"/>
            </a:xfrm>
            <a:custGeom>
              <a:avLst/>
              <a:gdLst/>
              <a:ahLst/>
              <a:cxnLst/>
              <a:rect l="l" t="t" r="r" b="b"/>
              <a:pathLst>
                <a:path w="40004" h="65405">
                  <a:moveTo>
                    <a:pt x="18796" y="0"/>
                  </a:moveTo>
                  <a:lnTo>
                    <a:pt x="0" y="30607"/>
                  </a:lnTo>
                  <a:lnTo>
                    <a:pt x="0" y="34036"/>
                  </a:lnTo>
                  <a:lnTo>
                    <a:pt x="20827" y="65024"/>
                  </a:lnTo>
                  <a:lnTo>
                    <a:pt x="23875" y="64388"/>
                  </a:lnTo>
                  <a:lnTo>
                    <a:pt x="39750" y="32258"/>
                  </a:lnTo>
                  <a:lnTo>
                    <a:pt x="39497" y="27432"/>
                  </a:lnTo>
                  <a:lnTo>
                    <a:pt x="187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4114800" y="1889125"/>
              <a:ext cx="379730" cy="147955"/>
            </a:xfrm>
            <a:custGeom>
              <a:avLst/>
              <a:gdLst/>
              <a:ahLst/>
              <a:cxnLst/>
              <a:rect l="l" t="t" r="r" b="b"/>
              <a:pathLst>
                <a:path w="379729" h="147955">
                  <a:moveTo>
                    <a:pt x="379475" y="0"/>
                  </a:moveTo>
                  <a:lnTo>
                    <a:pt x="353060" y="32892"/>
                  </a:lnTo>
                  <a:lnTo>
                    <a:pt x="312674" y="62357"/>
                  </a:lnTo>
                  <a:lnTo>
                    <a:pt x="270383" y="80010"/>
                  </a:lnTo>
                  <a:lnTo>
                    <a:pt x="227584" y="88900"/>
                  </a:lnTo>
                  <a:lnTo>
                    <a:pt x="189864" y="91186"/>
                  </a:lnTo>
                  <a:lnTo>
                    <a:pt x="176784" y="90932"/>
                  </a:lnTo>
                  <a:lnTo>
                    <a:pt x="129666" y="85216"/>
                  </a:lnTo>
                  <a:lnTo>
                    <a:pt x="82296" y="70103"/>
                  </a:lnTo>
                  <a:lnTo>
                    <a:pt x="41148" y="45592"/>
                  </a:lnTo>
                  <a:lnTo>
                    <a:pt x="7112" y="11175"/>
                  </a:lnTo>
                  <a:lnTo>
                    <a:pt x="0" y="0"/>
                  </a:lnTo>
                  <a:lnTo>
                    <a:pt x="253" y="7620"/>
                  </a:lnTo>
                  <a:lnTo>
                    <a:pt x="11557" y="50800"/>
                  </a:lnTo>
                  <a:lnTo>
                    <a:pt x="37719" y="88391"/>
                  </a:lnTo>
                  <a:lnTo>
                    <a:pt x="69087" y="113919"/>
                  </a:lnTo>
                  <a:lnTo>
                    <a:pt x="107569" y="133096"/>
                  </a:lnTo>
                  <a:lnTo>
                    <a:pt x="151637" y="144652"/>
                  </a:lnTo>
                  <a:lnTo>
                    <a:pt x="189864" y="147700"/>
                  </a:lnTo>
                  <a:lnTo>
                    <a:pt x="199644" y="147447"/>
                  </a:lnTo>
                  <a:lnTo>
                    <a:pt x="255142" y="138684"/>
                  </a:lnTo>
                  <a:lnTo>
                    <a:pt x="295910" y="122427"/>
                  </a:lnTo>
                  <a:lnTo>
                    <a:pt x="330326" y="99187"/>
                  </a:lnTo>
                  <a:lnTo>
                    <a:pt x="356615" y="70358"/>
                  </a:lnTo>
                  <a:lnTo>
                    <a:pt x="375538" y="29717"/>
                  </a:lnTo>
                  <a:lnTo>
                    <a:pt x="379095" y="7620"/>
                  </a:lnTo>
                  <a:lnTo>
                    <a:pt x="379475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3962400" y="1447800"/>
              <a:ext cx="685800" cy="762000"/>
            </a:xfrm>
            <a:custGeom>
              <a:avLst/>
              <a:gdLst/>
              <a:ahLst/>
              <a:cxnLst/>
              <a:rect l="l" t="t" r="r" b="b"/>
              <a:pathLst>
                <a:path w="685800" h="762000">
                  <a:moveTo>
                    <a:pt x="0" y="381000"/>
                  </a:moveTo>
                  <a:lnTo>
                    <a:pt x="3130" y="329296"/>
                  </a:lnTo>
                  <a:lnTo>
                    <a:pt x="12250" y="279708"/>
                  </a:lnTo>
                  <a:lnTo>
                    <a:pt x="26949" y="232689"/>
                  </a:lnTo>
                  <a:lnTo>
                    <a:pt x="46820" y="188693"/>
                  </a:lnTo>
                  <a:lnTo>
                    <a:pt x="71454" y="148174"/>
                  </a:lnTo>
                  <a:lnTo>
                    <a:pt x="100441" y="111585"/>
                  </a:lnTo>
                  <a:lnTo>
                    <a:pt x="133373" y="79380"/>
                  </a:lnTo>
                  <a:lnTo>
                    <a:pt x="169841" y="52013"/>
                  </a:lnTo>
                  <a:lnTo>
                    <a:pt x="209436" y="29938"/>
                  </a:lnTo>
                  <a:lnTo>
                    <a:pt x="251751" y="13608"/>
                  </a:lnTo>
                  <a:lnTo>
                    <a:pt x="296375" y="3477"/>
                  </a:lnTo>
                  <a:lnTo>
                    <a:pt x="342900" y="0"/>
                  </a:lnTo>
                  <a:lnTo>
                    <a:pt x="389424" y="3477"/>
                  </a:lnTo>
                  <a:lnTo>
                    <a:pt x="434048" y="13608"/>
                  </a:lnTo>
                  <a:lnTo>
                    <a:pt x="476363" y="29938"/>
                  </a:lnTo>
                  <a:lnTo>
                    <a:pt x="515958" y="52013"/>
                  </a:lnTo>
                  <a:lnTo>
                    <a:pt x="552426" y="79380"/>
                  </a:lnTo>
                  <a:lnTo>
                    <a:pt x="585358" y="111585"/>
                  </a:lnTo>
                  <a:lnTo>
                    <a:pt x="614345" y="148174"/>
                  </a:lnTo>
                  <a:lnTo>
                    <a:pt x="638979" y="188693"/>
                  </a:lnTo>
                  <a:lnTo>
                    <a:pt x="658850" y="232689"/>
                  </a:lnTo>
                  <a:lnTo>
                    <a:pt x="673549" y="279708"/>
                  </a:lnTo>
                  <a:lnTo>
                    <a:pt x="682669" y="329296"/>
                  </a:lnTo>
                  <a:lnTo>
                    <a:pt x="685800" y="381000"/>
                  </a:lnTo>
                  <a:lnTo>
                    <a:pt x="682669" y="432703"/>
                  </a:lnTo>
                  <a:lnTo>
                    <a:pt x="673549" y="482291"/>
                  </a:lnTo>
                  <a:lnTo>
                    <a:pt x="658850" y="529310"/>
                  </a:lnTo>
                  <a:lnTo>
                    <a:pt x="638979" y="573306"/>
                  </a:lnTo>
                  <a:lnTo>
                    <a:pt x="614345" y="613825"/>
                  </a:lnTo>
                  <a:lnTo>
                    <a:pt x="585358" y="650414"/>
                  </a:lnTo>
                  <a:lnTo>
                    <a:pt x="552426" y="682619"/>
                  </a:lnTo>
                  <a:lnTo>
                    <a:pt x="515958" y="709986"/>
                  </a:lnTo>
                  <a:lnTo>
                    <a:pt x="476363" y="732061"/>
                  </a:lnTo>
                  <a:lnTo>
                    <a:pt x="434048" y="748391"/>
                  </a:lnTo>
                  <a:lnTo>
                    <a:pt x="389424" y="758522"/>
                  </a:lnTo>
                  <a:lnTo>
                    <a:pt x="342900" y="762000"/>
                  </a:lnTo>
                  <a:lnTo>
                    <a:pt x="296375" y="758522"/>
                  </a:lnTo>
                  <a:lnTo>
                    <a:pt x="251751" y="748391"/>
                  </a:lnTo>
                  <a:lnTo>
                    <a:pt x="209436" y="732061"/>
                  </a:lnTo>
                  <a:lnTo>
                    <a:pt x="169841" y="709986"/>
                  </a:lnTo>
                  <a:lnTo>
                    <a:pt x="133373" y="682619"/>
                  </a:lnTo>
                  <a:lnTo>
                    <a:pt x="100441" y="650414"/>
                  </a:lnTo>
                  <a:lnTo>
                    <a:pt x="71454" y="613825"/>
                  </a:lnTo>
                  <a:lnTo>
                    <a:pt x="46820" y="573306"/>
                  </a:lnTo>
                  <a:lnTo>
                    <a:pt x="26949" y="529310"/>
                  </a:lnTo>
                  <a:lnTo>
                    <a:pt x="12250" y="482291"/>
                  </a:lnTo>
                  <a:lnTo>
                    <a:pt x="3130" y="432703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4191000" y="22860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22860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152400" y="381000"/>
                  </a:lnTo>
                  <a:lnTo>
                    <a:pt x="30480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4191000" y="22860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0" y="228600"/>
                  </a:moveTo>
                  <a:lnTo>
                    <a:pt x="76200" y="228600"/>
                  </a:lnTo>
                  <a:lnTo>
                    <a:pt x="76200" y="0"/>
                  </a:lnTo>
                  <a:lnTo>
                    <a:pt x="228600" y="0"/>
                  </a:lnTo>
                  <a:lnTo>
                    <a:pt x="228600" y="228600"/>
                  </a:lnTo>
                  <a:lnTo>
                    <a:pt x="304800" y="228600"/>
                  </a:lnTo>
                  <a:lnTo>
                    <a:pt x="152400" y="381000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3581400" y="1295400"/>
              <a:ext cx="1524000" cy="990600"/>
            </a:xfrm>
            <a:custGeom>
              <a:avLst/>
              <a:gdLst/>
              <a:ahLst/>
              <a:cxnLst/>
              <a:rect l="l" t="t" r="r" b="b"/>
              <a:pathLst>
                <a:path w="1524000" h="990600">
                  <a:moveTo>
                    <a:pt x="0" y="990600"/>
                  </a:moveTo>
                  <a:lnTo>
                    <a:pt x="1524000" y="9906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990600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6" name="object 66"/>
          <p:cNvSpPr txBox="1"/>
          <p:nvPr/>
        </p:nvSpPr>
        <p:spPr>
          <a:xfrm>
            <a:off x="3584575" y="784605"/>
            <a:ext cx="15055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USER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DBC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917244" y="938530"/>
            <a:ext cx="2014220" cy="1550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I </a:t>
            </a:r>
            <a:r>
              <a:rPr dirty="0" sz="2000" spc="-5">
                <a:latin typeface="Times New Roman"/>
                <a:cs typeface="Times New Roman"/>
              </a:rPr>
              <a:t>will </a:t>
            </a:r>
            <a:r>
              <a:rPr dirty="0" sz="2000" spc="-35">
                <a:latin typeface="Times New Roman"/>
                <a:cs typeface="Times New Roman"/>
              </a:rPr>
              <a:t>CREATE </a:t>
            </a:r>
            <a:r>
              <a:rPr dirty="0" sz="2000">
                <a:latin typeface="Times New Roman"/>
                <a:cs typeface="Times New Roman"/>
              </a:rPr>
              <a:t>a  Database </a:t>
            </a:r>
            <a:r>
              <a:rPr dirty="0" sz="2000" spc="-5">
                <a:latin typeface="Times New Roman"/>
                <a:cs typeface="Times New Roman"/>
              </a:rPr>
              <a:t>called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Spool_Reserve </a:t>
            </a:r>
            <a:r>
              <a:rPr dirty="0" sz="2000" spc="-5">
                <a:latin typeface="Times New Roman"/>
                <a:cs typeface="Times New Roman"/>
              </a:rPr>
              <a:t>to  </a:t>
            </a:r>
            <a:r>
              <a:rPr dirty="0" sz="2000">
                <a:latin typeface="Times New Roman"/>
                <a:cs typeface="Times New Roman"/>
              </a:rPr>
              <a:t>ensure Spool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Space  for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everyone!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464875" y="574042"/>
            <a:ext cx="3154680" cy="2224405"/>
          </a:xfrm>
          <a:custGeom>
            <a:avLst/>
            <a:gdLst/>
            <a:ahLst/>
            <a:cxnLst/>
            <a:rect l="l" t="t" r="r" b="b"/>
            <a:pathLst>
              <a:path w="3154679" h="2224405">
                <a:moveTo>
                  <a:pt x="3154116" y="1299080"/>
                </a:moveTo>
                <a:lnTo>
                  <a:pt x="2649418" y="1461767"/>
                </a:lnTo>
                <a:lnTo>
                  <a:pt x="2628970" y="1501095"/>
                </a:lnTo>
                <a:lnTo>
                  <a:pt x="2606969" y="1539580"/>
                </a:lnTo>
                <a:lnTo>
                  <a:pt x="2583457" y="1577202"/>
                </a:lnTo>
                <a:lnTo>
                  <a:pt x="2558478" y="1613947"/>
                </a:lnTo>
                <a:lnTo>
                  <a:pt x="2532076" y="1649796"/>
                </a:lnTo>
                <a:lnTo>
                  <a:pt x="2504293" y="1684732"/>
                </a:lnTo>
                <a:lnTo>
                  <a:pt x="2475173" y="1718738"/>
                </a:lnTo>
                <a:lnTo>
                  <a:pt x="2444760" y="1751798"/>
                </a:lnTo>
                <a:lnTo>
                  <a:pt x="2413097" y="1783894"/>
                </a:lnTo>
                <a:lnTo>
                  <a:pt x="2380227" y="1815009"/>
                </a:lnTo>
                <a:lnTo>
                  <a:pt x="2346193" y="1845126"/>
                </a:lnTo>
                <a:lnTo>
                  <a:pt x="2311040" y="1874228"/>
                </a:lnTo>
                <a:lnTo>
                  <a:pt x="2274810" y="1902298"/>
                </a:lnTo>
                <a:lnTo>
                  <a:pt x="2237547" y="1929319"/>
                </a:lnTo>
                <a:lnTo>
                  <a:pt x="2199294" y="1955274"/>
                </a:lnTo>
                <a:lnTo>
                  <a:pt x="2160094" y="1980146"/>
                </a:lnTo>
                <a:lnTo>
                  <a:pt x="2119992" y="2003917"/>
                </a:lnTo>
                <a:lnTo>
                  <a:pt x="2079029" y="2026571"/>
                </a:lnTo>
                <a:lnTo>
                  <a:pt x="2037251" y="2048091"/>
                </a:lnTo>
                <a:lnTo>
                  <a:pt x="1994700" y="2068459"/>
                </a:lnTo>
                <a:lnTo>
                  <a:pt x="1951419" y="2087658"/>
                </a:lnTo>
                <a:lnTo>
                  <a:pt x="1907452" y="2105672"/>
                </a:lnTo>
                <a:lnTo>
                  <a:pt x="1862842" y="2122484"/>
                </a:lnTo>
                <a:lnTo>
                  <a:pt x="1817633" y="2138076"/>
                </a:lnTo>
                <a:lnTo>
                  <a:pt x="1771868" y="2152431"/>
                </a:lnTo>
                <a:lnTo>
                  <a:pt x="1725590" y="2165532"/>
                </a:lnTo>
                <a:lnTo>
                  <a:pt x="1678844" y="2177362"/>
                </a:lnTo>
                <a:lnTo>
                  <a:pt x="1631671" y="2187905"/>
                </a:lnTo>
                <a:lnTo>
                  <a:pt x="1584116" y="2197142"/>
                </a:lnTo>
                <a:lnTo>
                  <a:pt x="1536222" y="2205057"/>
                </a:lnTo>
                <a:lnTo>
                  <a:pt x="1488032" y="2211634"/>
                </a:lnTo>
                <a:lnTo>
                  <a:pt x="1439590" y="2216854"/>
                </a:lnTo>
                <a:lnTo>
                  <a:pt x="1390939" y="2220701"/>
                </a:lnTo>
                <a:lnTo>
                  <a:pt x="1342122" y="2223157"/>
                </a:lnTo>
                <a:lnTo>
                  <a:pt x="1293184" y="2224207"/>
                </a:lnTo>
                <a:lnTo>
                  <a:pt x="1244167" y="2223832"/>
                </a:lnTo>
                <a:lnTo>
                  <a:pt x="1195114" y="2222015"/>
                </a:lnTo>
                <a:lnTo>
                  <a:pt x="1146069" y="2218740"/>
                </a:lnTo>
                <a:lnTo>
                  <a:pt x="1097076" y="2213989"/>
                </a:lnTo>
                <a:lnTo>
                  <a:pt x="1048178" y="2207746"/>
                </a:lnTo>
                <a:lnTo>
                  <a:pt x="999417" y="2199993"/>
                </a:lnTo>
                <a:lnTo>
                  <a:pt x="950839" y="2190713"/>
                </a:lnTo>
                <a:lnTo>
                  <a:pt x="902485" y="2179890"/>
                </a:lnTo>
                <a:lnTo>
                  <a:pt x="854400" y="2167506"/>
                </a:lnTo>
                <a:lnTo>
                  <a:pt x="803610" y="2152609"/>
                </a:lnTo>
                <a:lnTo>
                  <a:pt x="754152" y="2136199"/>
                </a:lnTo>
                <a:lnTo>
                  <a:pt x="706048" y="2118315"/>
                </a:lnTo>
                <a:lnTo>
                  <a:pt x="659320" y="2099001"/>
                </a:lnTo>
                <a:lnTo>
                  <a:pt x="613992" y="2078298"/>
                </a:lnTo>
                <a:lnTo>
                  <a:pt x="570085" y="2056249"/>
                </a:lnTo>
                <a:lnTo>
                  <a:pt x="527621" y="2032894"/>
                </a:lnTo>
                <a:lnTo>
                  <a:pt x="486624" y="2008277"/>
                </a:lnTo>
                <a:lnTo>
                  <a:pt x="447116" y="1982440"/>
                </a:lnTo>
                <a:lnTo>
                  <a:pt x="409119" y="1955423"/>
                </a:lnTo>
                <a:lnTo>
                  <a:pt x="372655" y="1927270"/>
                </a:lnTo>
                <a:lnTo>
                  <a:pt x="337748" y="1898023"/>
                </a:lnTo>
                <a:lnTo>
                  <a:pt x="304419" y="1867722"/>
                </a:lnTo>
                <a:lnTo>
                  <a:pt x="272691" y="1836411"/>
                </a:lnTo>
                <a:lnTo>
                  <a:pt x="242586" y="1804131"/>
                </a:lnTo>
                <a:lnTo>
                  <a:pt x="214127" y="1770924"/>
                </a:lnTo>
                <a:lnTo>
                  <a:pt x="187336" y="1736832"/>
                </a:lnTo>
                <a:lnTo>
                  <a:pt x="162236" y="1701898"/>
                </a:lnTo>
                <a:lnTo>
                  <a:pt x="138849" y="1666163"/>
                </a:lnTo>
                <a:lnTo>
                  <a:pt x="117198" y="1629669"/>
                </a:lnTo>
                <a:lnTo>
                  <a:pt x="97305" y="1592458"/>
                </a:lnTo>
                <a:lnTo>
                  <a:pt x="79192" y="1554572"/>
                </a:lnTo>
                <a:lnTo>
                  <a:pt x="62882" y="1516054"/>
                </a:lnTo>
                <a:lnTo>
                  <a:pt x="48397" y="1476945"/>
                </a:lnTo>
                <a:lnTo>
                  <a:pt x="35760" y="1437286"/>
                </a:lnTo>
                <a:lnTo>
                  <a:pt x="24994" y="1397121"/>
                </a:lnTo>
                <a:lnTo>
                  <a:pt x="16120" y="1356492"/>
                </a:lnTo>
                <a:lnTo>
                  <a:pt x="9161" y="1315439"/>
                </a:lnTo>
                <a:lnTo>
                  <a:pt x="4140" y="1274005"/>
                </a:lnTo>
                <a:lnTo>
                  <a:pt x="1078" y="1232233"/>
                </a:lnTo>
                <a:lnTo>
                  <a:pt x="0" y="1190163"/>
                </a:lnTo>
                <a:lnTo>
                  <a:pt x="926" y="1147839"/>
                </a:lnTo>
                <a:lnTo>
                  <a:pt x="3879" y="1105302"/>
                </a:lnTo>
                <a:lnTo>
                  <a:pt x="8882" y="1062594"/>
                </a:lnTo>
                <a:lnTo>
                  <a:pt x="15957" y="1019756"/>
                </a:lnTo>
                <a:lnTo>
                  <a:pt x="25127" y="976832"/>
                </a:lnTo>
                <a:lnTo>
                  <a:pt x="36414" y="933863"/>
                </a:lnTo>
                <a:lnTo>
                  <a:pt x="49841" y="890891"/>
                </a:lnTo>
                <a:lnTo>
                  <a:pt x="65429" y="847958"/>
                </a:lnTo>
                <a:lnTo>
                  <a:pt x="83202" y="805106"/>
                </a:lnTo>
                <a:lnTo>
                  <a:pt x="103182" y="762378"/>
                </a:lnTo>
                <a:lnTo>
                  <a:pt x="123626" y="723057"/>
                </a:lnTo>
                <a:lnTo>
                  <a:pt x="145624" y="684581"/>
                </a:lnTo>
                <a:lnTo>
                  <a:pt x="169132" y="646966"/>
                </a:lnTo>
                <a:lnTo>
                  <a:pt x="194107" y="610229"/>
                </a:lnTo>
                <a:lnTo>
                  <a:pt x="220506" y="574387"/>
                </a:lnTo>
                <a:lnTo>
                  <a:pt x="248286" y="539457"/>
                </a:lnTo>
                <a:lnTo>
                  <a:pt x="277402" y="505457"/>
                </a:lnTo>
                <a:lnTo>
                  <a:pt x="307812" y="472403"/>
                </a:lnTo>
                <a:lnTo>
                  <a:pt x="339472" y="440312"/>
                </a:lnTo>
                <a:lnTo>
                  <a:pt x="372339" y="409202"/>
                </a:lnTo>
                <a:lnTo>
                  <a:pt x="406369" y="379090"/>
                </a:lnTo>
                <a:lnTo>
                  <a:pt x="441519" y="349992"/>
                </a:lnTo>
                <a:lnTo>
                  <a:pt x="477747" y="321925"/>
                </a:lnTo>
                <a:lnTo>
                  <a:pt x="515007" y="294908"/>
                </a:lnTo>
                <a:lnTo>
                  <a:pt x="553258" y="268956"/>
                </a:lnTo>
                <a:lnTo>
                  <a:pt x="592455" y="244087"/>
                </a:lnTo>
                <a:lnTo>
                  <a:pt x="632555" y="220317"/>
                </a:lnTo>
                <a:lnTo>
                  <a:pt x="673515" y="197665"/>
                </a:lnTo>
                <a:lnTo>
                  <a:pt x="715292" y="176147"/>
                </a:lnTo>
                <a:lnTo>
                  <a:pt x="757842" y="155780"/>
                </a:lnTo>
                <a:lnTo>
                  <a:pt x="801121" y="136581"/>
                </a:lnTo>
                <a:lnTo>
                  <a:pt x="845087" y="118567"/>
                </a:lnTo>
                <a:lnTo>
                  <a:pt x="889696" y="101755"/>
                </a:lnTo>
                <a:lnTo>
                  <a:pt x="934905" y="86163"/>
                </a:lnTo>
                <a:lnTo>
                  <a:pt x="980670" y="71807"/>
                </a:lnTo>
                <a:lnTo>
                  <a:pt x="1026948" y="58704"/>
                </a:lnTo>
                <a:lnTo>
                  <a:pt x="1073695" y="46872"/>
                </a:lnTo>
                <a:lnTo>
                  <a:pt x="1120869" y="36328"/>
                </a:lnTo>
                <a:lnTo>
                  <a:pt x="1168425" y="27088"/>
                </a:lnTo>
                <a:lnTo>
                  <a:pt x="1216321" y="19169"/>
                </a:lnTo>
                <a:lnTo>
                  <a:pt x="1264512" y="12590"/>
                </a:lnTo>
                <a:lnTo>
                  <a:pt x="1312957" y="7366"/>
                </a:lnTo>
                <a:lnTo>
                  <a:pt x="1361611" y="3515"/>
                </a:lnTo>
                <a:lnTo>
                  <a:pt x="1410430" y="1054"/>
                </a:lnTo>
                <a:lnTo>
                  <a:pt x="1459373" y="0"/>
                </a:lnTo>
                <a:lnTo>
                  <a:pt x="1508394" y="369"/>
                </a:lnTo>
                <a:lnTo>
                  <a:pt x="1557451" y="2180"/>
                </a:lnTo>
                <a:lnTo>
                  <a:pt x="1606501" y="5449"/>
                </a:lnTo>
                <a:lnTo>
                  <a:pt x="1655500" y="10193"/>
                </a:lnTo>
                <a:lnTo>
                  <a:pt x="1704405" y="16430"/>
                </a:lnTo>
                <a:lnTo>
                  <a:pt x="1753172" y="24175"/>
                </a:lnTo>
                <a:lnTo>
                  <a:pt x="1801757" y="33447"/>
                </a:lnTo>
                <a:lnTo>
                  <a:pt x="1850119" y="44263"/>
                </a:lnTo>
                <a:lnTo>
                  <a:pt x="1898213" y="56639"/>
                </a:lnTo>
                <a:lnTo>
                  <a:pt x="1949496" y="71716"/>
                </a:lnTo>
                <a:lnTo>
                  <a:pt x="1999537" y="88398"/>
                </a:lnTo>
                <a:lnTo>
                  <a:pt x="2048300" y="106644"/>
                </a:lnTo>
                <a:lnTo>
                  <a:pt x="2095750" y="126412"/>
                </a:lnTo>
                <a:lnTo>
                  <a:pt x="2141852" y="147662"/>
                </a:lnTo>
                <a:lnTo>
                  <a:pt x="2186570" y="170352"/>
                </a:lnTo>
                <a:lnTo>
                  <a:pt x="2229868" y="194443"/>
                </a:lnTo>
                <a:lnTo>
                  <a:pt x="2271710" y="219893"/>
                </a:lnTo>
                <a:lnTo>
                  <a:pt x="2312062" y="246661"/>
                </a:lnTo>
                <a:lnTo>
                  <a:pt x="2350888" y="274707"/>
                </a:lnTo>
                <a:lnTo>
                  <a:pt x="2388151" y="303989"/>
                </a:lnTo>
                <a:lnTo>
                  <a:pt x="2423818" y="334468"/>
                </a:lnTo>
                <a:lnTo>
                  <a:pt x="2457851" y="366101"/>
                </a:lnTo>
                <a:lnTo>
                  <a:pt x="2490217" y="398849"/>
                </a:lnTo>
                <a:lnTo>
                  <a:pt x="2520878" y="432670"/>
                </a:lnTo>
                <a:lnTo>
                  <a:pt x="2549799" y="467523"/>
                </a:lnTo>
                <a:lnTo>
                  <a:pt x="2576946" y="503368"/>
                </a:lnTo>
                <a:lnTo>
                  <a:pt x="2602282" y="540164"/>
                </a:lnTo>
                <a:lnTo>
                  <a:pt x="2625772" y="577870"/>
                </a:lnTo>
                <a:lnTo>
                  <a:pt x="2647381" y="616445"/>
                </a:lnTo>
                <a:lnTo>
                  <a:pt x="2667072" y="655849"/>
                </a:lnTo>
                <a:lnTo>
                  <a:pt x="2684811" y="696039"/>
                </a:lnTo>
                <a:lnTo>
                  <a:pt x="2700561" y="736977"/>
                </a:lnTo>
                <a:lnTo>
                  <a:pt x="2714288" y="778620"/>
                </a:lnTo>
                <a:lnTo>
                  <a:pt x="2725956" y="820929"/>
                </a:lnTo>
                <a:lnTo>
                  <a:pt x="2735528" y="863861"/>
                </a:lnTo>
                <a:lnTo>
                  <a:pt x="2742971" y="907377"/>
                </a:lnTo>
                <a:lnTo>
                  <a:pt x="2748247" y="951435"/>
                </a:lnTo>
                <a:lnTo>
                  <a:pt x="2751322" y="995995"/>
                </a:lnTo>
                <a:lnTo>
                  <a:pt x="2752161" y="1041016"/>
                </a:lnTo>
                <a:lnTo>
                  <a:pt x="3154116" y="1299080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5410200" y="762000"/>
            <a:ext cx="3352800" cy="1981200"/>
          </a:xfrm>
          <a:prstGeom prst="rect">
            <a:avLst/>
          </a:prstGeom>
          <a:ln w="25400">
            <a:solidFill>
              <a:srgbClr val="0000FF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marL="168275">
              <a:lnSpc>
                <a:spcPct val="100000"/>
              </a:lnSpc>
              <a:spcBef>
                <a:spcPts val="295"/>
              </a:spcBef>
            </a:pPr>
            <a:r>
              <a:rPr dirty="0" sz="2000" spc="-35">
                <a:latin typeface="Times New Roman"/>
                <a:cs typeface="Times New Roman"/>
              </a:rPr>
              <a:t>CREATE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45">
                <a:latin typeface="Times New Roman"/>
                <a:cs typeface="Times New Roman"/>
              </a:rPr>
              <a:t>DATABASE</a:t>
            </a:r>
            <a:endParaRPr sz="2000">
              <a:latin typeface="Times New Roman"/>
              <a:cs typeface="Times New Roman"/>
            </a:endParaRPr>
          </a:p>
          <a:p>
            <a:pPr algn="just" marL="344805" marR="1635125" indent="-17716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5">
                <a:latin typeface="Times New Roman"/>
                <a:cs typeface="Times New Roman"/>
              </a:rPr>
              <a:t>p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10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l_Res</a:t>
            </a:r>
            <a:r>
              <a:rPr dirty="0" sz="2000" spc="-10">
                <a:latin typeface="Times New Roman"/>
                <a:cs typeface="Times New Roman"/>
              </a:rPr>
              <a:t>er</a:t>
            </a:r>
            <a:r>
              <a:rPr dirty="0" sz="2000">
                <a:latin typeface="Times New Roman"/>
                <a:cs typeface="Times New Roman"/>
              </a:rPr>
              <a:t>ve  </a:t>
            </a:r>
            <a:r>
              <a:rPr dirty="0" sz="2000">
                <a:latin typeface="Times New Roman"/>
                <a:cs typeface="Times New Roman"/>
              </a:rPr>
              <a:t>FROM DBC  </a:t>
            </a:r>
            <a:r>
              <a:rPr dirty="0" sz="2000" spc="5">
                <a:latin typeface="Times New Roman"/>
                <a:cs typeface="Times New Roman"/>
              </a:rPr>
              <a:t>AS</a:t>
            </a:r>
            <a:endParaRPr sz="2000">
              <a:latin typeface="Times New Roman"/>
              <a:cs typeface="Times New Roman"/>
            </a:endParaRPr>
          </a:p>
          <a:p>
            <a:pPr marL="358775">
              <a:lnSpc>
                <a:spcPct val="100000"/>
              </a:lnSpc>
              <a:tabLst>
                <a:tab pos="1447800" algn="l"/>
              </a:tabLst>
            </a:pP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PERM</a:t>
            </a:r>
            <a:r>
              <a:rPr dirty="0" sz="2000" spc="49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=	4000000000000</a:t>
            </a:r>
            <a:endParaRPr sz="2000">
              <a:latin typeface="Times New Roman"/>
              <a:cs typeface="Times New Roman"/>
            </a:endParaRPr>
          </a:p>
          <a:p>
            <a:pPr marL="35877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SPOOL =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4000000000000;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8739" y="4295013"/>
            <a:ext cx="8952865" cy="2519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50900">
              <a:lnSpc>
                <a:spcPct val="100000"/>
              </a:lnSpc>
              <a:spcBef>
                <a:spcPts val="100"/>
              </a:spcBef>
              <a:tabLst>
                <a:tab pos="1612900" algn="l"/>
                <a:tab pos="2374900" algn="l"/>
                <a:tab pos="3136900" algn="l"/>
                <a:tab pos="3898900" algn="l"/>
                <a:tab pos="4661535" algn="l"/>
                <a:tab pos="5423535" algn="l"/>
                <a:tab pos="6185535" algn="l"/>
                <a:tab pos="6947534" algn="l"/>
                <a:tab pos="7710170" algn="l"/>
              </a:tabLst>
            </a:pPr>
            <a:r>
              <a:rPr dirty="0" sz="1400">
                <a:latin typeface="Times New Roman"/>
                <a:cs typeface="Times New Roman"/>
              </a:rPr>
              <a:t>Spool	Spool	Spool	Spool	Spool	Spool	Spool	Spool	Spool	Spool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DBC will create a database </a:t>
            </a:r>
            <a:r>
              <a:rPr dirty="0" sz="2000" spc="-5">
                <a:latin typeface="Times New Roman"/>
                <a:cs typeface="Times New Roman"/>
              </a:rPr>
              <a:t>called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Spool_Reserve </a:t>
            </a:r>
            <a:r>
              <a:rPr dirty="0" sz="2000">
                <a:latin typeface="Times New Roman"/>
                <a:cs typeface="Times New Roman"/>
              </a:rPr>
              <a:t>(any </a:t>
            </a:r>
            <a:r>
              <a:rPr dirty="0" sz="2000" spc="-5">
                <a:latin typeface="Times New Roman"/>
                <a:cs typeface="Times New Roman"/>
              </a:rPr>
              <a:t>name will </a:t>
            </a:r>
            <a:r>
              <a:rPr dirty="0" sz="2000">
                <a:latin typeface="Times New Roman"/>
                <a:cs typeface="Times New Roman"/>
              </a:rPr>
              <a:t>do), but it </a:t>
            </a:r>
            <a:r>
              <a:rPr dirty="0" sz="2000" spc="-5">
                <a:latin typeface="Times New Roman"/>
                <a:cs typeface="Times New Roman"/>
              </a:rPr>
              <a:t>will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reserve  between </a:t>
            </a:r>
            <a:r>
              <a:rPr dirty="0" sz="2000" spc="5">
                <a:latin typeface="Times New Roman"/>
                <a:cs typeface="Times New Roman"/>
              </a:rPr>
              <a:t>20%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5">
                <a:latin typeface="Times New Roman"/>
                <a:cs typeface="Times New Roman"/>
              </a:rPr>
              <a:t>40% </a:t>
            </a:r>
            <a:r>
              <a:rPr dirty="0" sz="2000">
                <a:latin typeface="Times New Roman"/>
                <a:cs typeface="Times New Roman"/>
              </a:rPr>
              <a:t>for Spool. What </a:t>
            </a:r>
            <a:r>
              <a:rPr dirty="0" sz="2000" spc="-5">
                <a:latin typeface="Times New Roman"/>
                <a:cs typeface="Times New Roman"/>
              </a:rPr>
              <a:t>really </a:t>
            </a:r>
            <a:r>
              <a:rPr dirty="0" sz="2000">
                <a:latin typeface="Times New Roman"/>
                <a:cs typeface="Times New Roman"/>
              </a:rPr>
              <a:t>happens is that DBC creates  Spool_Reserve to </a:t>
            </a:r>
            <a:r>
              <a:rPr dirty="0" sz="2000" spc="-5">
                <a:latin typeface="Times New Roman"/>
                <a:cs typeface="Times New Roman"/>
              </a:rPr>
              <a:t>claim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PERM </a:t>
            </a:r>
            <a:r>
              <a:rPr dirty="0" sz="2000">
                <a:latin typeface="Times New Roman"/>
                <a:cs typeface="Times New Roman"/>
              </a:rPr>
              <a:t>Space, </a:t>
            </a:r>
            <a:r>
              <a:rPr dirty="0" sz="2000" spc="5">
                <a:latin typeface="Times New Roman"/>
                <a:cs typeface="Times New Roman"/>
              </a:rPr>
              <a:t>but </a:t>
            </a:r>
            <a:r>
              <a:rPr dirty="0" sz="2000">
                <a:latin typeface="Times New Roman"/>
                <a:cs typeface="Times New Roman"/>
              </a:rPr>
              <a:t>never places a table in the</a:t>
            </a:r>
            <a:r>
              <a:rPr dirty="0" sz="2000" spc="-2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database.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 marR="39624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When a database is given PERM Space and no object is created in that database it</a:t>
            </a:r>
            <a:r>
              <a:rPr dirty="0" sz="2000" spc="-26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is  used for Spool.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Spool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is unused</a:t>
            </a:r>
            <a:r>
              <a:rPr dirty="0" sz="2000" spc="-15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PERM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!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-12700" y="0"/>
            <a:ext cx="9169400" cy="6883400"/>
            <a:chOff x="-12700" y="0"/>
            <a:chExt cx="9169400" cy="6883400"/>
          </a:xfrm>
        </p:grpSpPr>
        <p:sp>
          <p:nvSpPr>
            <p:cNvPr id="72" name="object 72"/>
            <p:cNvSpPr/>
            <p:nvPr/>
          </p:nvSpPr>
          <p:spPr>
            <a:xfrm>
              <a:off x="838200" y="4343399"/>
              <a:ext cx="7467600" cy="0"/>
            </a:xfrm>
            <a:custGeom>
              <a:avLst/>
              <a:gdLst/>
              <a:ahLst/>
              <a:cxnLst/>
              <a:rect l="l" t="t" r="r" b="b"/>
              <a:pathLst>
                <a:path w="7467600" h="0">
                  <a:moveTo>
                    <a:pt x="0" y="0"/>
                  </a:moveTo>
                  <a:lnTo>
                    <a:pt x="609600" y="0"/>
                  </a:lnTo>
                </a:path>
                <a:path w="7467600" h="0">
                  <a:moveTo>
                    <a:pt x="762000" y="0"/>
                  </a:moveTo>
                  <a:lnTo>
                    <a:pt x="1371600" y="0"/>
                  </a:lnTo>
                </a:path>
                <a:path w="7467600" h="0">
                  <a:moveTo>
                    <a:pt x="1524000" y="0"/>
                  </a:moveTo>
                  <a:lnTo>
                    <a:pt x="2133600" y="0"/>
                  </a:lnTo>
                </a:path>
                <a:path w="7467600" h="0">
                  <a:moveTo>
                    <a:pt x="2286000" y="0"/>
                  </a:moveTo>
                  <a:lnTo>
                    <a:pt x="2895600" y="0"/>
                  </a:lnTo>
                </a:path>
                <a:path w="7467600" h="0">
                  <a:moveTo>
                    <a:pt x="3048000" y="0"/>
                  </a:moveTo>
                  <a:lnTo>
                    <a:pt x="3657600" y="0"/>
                  </a:lnTo>
                </a:path>
                <a:path w="7467600" h="0">
                  <a:moveTo>
                    <a:pt x="3810000" y="0"/>
                  </a:moveTo>
                  <a:lnTo>
                    <a:pt x="4419600" y="0"/>
                  </a:lnTo>
                </a:path>
                <a:path w="7467600" h="0">
                  <a:moveTo>
                    <a:pt x="4572000" y="0"/>
                  </a:moveTo>
                  <a:lnTo>
                    <a:pt x="5181600" y="0"/>
                  </a:lnTo>
                </a:path>
                <a:path w="7467600" h="0">
                  <a:moveTo>
                    <a:pt x="5334000" y="0"/>
                  </a:moveTo>
                  <a:lnTo>
                    <a:pt x="5943600" y="0"/>
                  </a:lnTo>
                </a:path>
                <a:path w="7467600" h="0">
                  <a:moveTo>
                    <a:pt x="6096000" y="0"/>
                  </a:moveTo>
                  <a:lnTo>
                    <a:pt x="6705600" y="0"/>
                  </a:lnTo>
                </a:path>
                <a:path w="7467600" h="0">
                  <a:moveTo>
                    <a:pt x="6858000" y="0"/>
                  </a:moveTo>
                  <a:lnTo>
                    <a:pt x="74676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0" y="6858000"/>
                  </a:moveTo>
                  <a:lnTo>
                    <a:pt x="9144000" y="6858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6485026"/>
            <a:ext cx="85115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Both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statements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are exactly the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same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except the bottom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example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uses ANSI</a:t>
            </a:r>
            <a:r>
              <a:rPr dirty="0" sz="2000" spc="-24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syntax.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8739" y="937005"/>
            <a:ext cx="8577580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SELECT </a:t>
            </a:r>
            <a:r>
              <a:rPr dirty="0" sz="2400">
                <a:latin typeface="Times New Roman"/>
                <a:cs typeface="Times New Roman"/>
              </a:rPr>
              <a:t>Product_ID </a:t>
            </a:r>
            <a:r>
              <a:rPr dirty="0" sz="2400" spc="-5">
                <a:latin typeface="Times New Roman"/>
                <a:cs typeface="Times New Roman"/>
              </a:rPr>
              <a:t>, </a:t>
            </a:r>
            <a:r>
              <a:rPr dirty="0" sz="2400">
                <a:latin typeface="Times New Roman"/>
                <a:cs typeface="Times New Roman"/>
              </a:rPr>
              <a:t>Sale_Date,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Daily_Sales,</a:t>
            </a:r>
            <a:endParaRPr sz="2400">
              <a:latin typeface="Times New Roman"/>
              <a:cs typeface="Times New Roman"/>
            </a:endParaRPr>
          </a:p>
          <a:p>
            <a:pPr algn="just" marL="12700" marR="5080" indent="12192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CSUM(Daily_Sales, </a:t>
            </a:r>
            <a:r>
              <a:rPr dirty="0" sz="2400" spc="-5">
                <a:latin typeface="Times New Roman"/>
                <a:cs typeface="Times New Roman"/>
              </a:rPr>
              <a:t>Product_ID, Sale_Date) AS “CSum”  FROM </a:t>
            </a:r>
            <a:r>
              <a:rPr dirty="0" sz="2400" spc="-15">
                <a:latin typeface="Times New Roman"/>
                <a:cs typeface="Times New Roman"/>
              </a:rPr>
              <a:t>Sales_Table </a:t>
            </a:r>
            <a:r>
              <a:rPr dirty="0" sz="2400" spc="-10">
                <a:latin typeface="Times New Roman"/>
                <a:cs typeface="Times New Roman"/>
              </a:rPr>
              <a:t>WHERE </a:t>
            </a:r>
            <a:r>
              <a:rPr dirty="0" sz="2400">
                <a:latin typeface="Times New Roman"/>
                <a:cs typeface="Times New Roman"/>
              </a:rPr>
              <a:t>Product_ID </a:t>
            </a:r>
            <a:r>
              <a:rPr dirty="0" sz="2400" spc="-5">
                <a:latin typeface="Times New Roman"/>
                <a:cs typeface="Times New Roman"/>
              </a:rPr>
              <a:t>BETWEEN </a:t>
            </a:r>
            <a:r>
              <a:rPr dirty="0" sz="2400">
                <a:latin typeface="Times New Roman"/>
                <a:cs typeface="Times New Roman"/>
              </a:rPr>
              <a:t>1000 and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2000  </a:t>
            </a:r>
            <a:r>
              <a:rPr dirty="0" sz="2400" spc="-5">
                <a:latin typeface="Times New Roman"/>
                <a:cs typeface="Times New Roman"/>
              </a:rPr>
              <a:t>GROUP </a:t>
            </a:r>
            <a:r>
              <a:rPr dirty="0" sz="2400">
                <a:latin typeface="Times New Roman"/>
                <a:cs typeface="Times New Roman"/>
              </a:rPr>
              <a:t>BY Product_ID</a:t>
            </a:r>
            <a:r>
              <a:rPr dirty="0" sz="2400" spc="-1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89682" y="33654"/>
            <a:ext cx="356425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0"/>
              <a:t>Testing </a:t>
            </a:r>
            <a:r>
              <a:rPr dirty="0" spc="-75"/>
              <a:t>Your</a:t>
            </a:r>
            <a:r>
              <a:rPr dirty="0" spc="-130"/>
              <a:t> </a:t>
            </a:r>
            <a:r>
              <a:rPr dirty="0" spc="-5"/>
              <a:t>Knowledge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739" y="3375736"/>
            <a:ext cx="813943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55700" marR="5080" indent="-1143635">
              <a:lnSpc>
                <a:spcPct val="100000"/>
              </a:lnSpc>
              <a:spcBef>
                <a:spcPts val="100"/>
              </a:spcBef>
              <a:tabLst>
                <a:tab pos="2830195" algn="l"/>
              </a:tabLst>
            </a:pPr>
            <a:r>
              <a:rPr dirty="0" sz="2400" spc="-5">
                <a:latin typeface="Times New Roman"/>
                <a:cs typeface="Times New Roman"/>
              </a:rPr>
              <a:t>SELECT </a:t>
            </a:r>
            <a:r>
              <a:rPr dirty="0" sz="2400">
                <a:latin typeface="Times New Roman"/>
                <a:cs typeface="Times New Roman"/>
              </a:rPr>
              <a:t>Product_ID , Sale_Date, Daily_Sales,  </a:t>
            </a:r>
            <a:r>
              <a:rPr dirty="0" sz="2400" spc="-5">
                <a:latin typeface="Times New Roman"/>
                <a:cs typeface="Times New Roman"/>
              </a:rPr>
              <a:t>SUM(Daily_Sales) OVER </a:t>
            </a:r>
            <a:r>
              <a:rPr dirty="0" sz="2400" spc="-40">
                <a:latin typeface="Times New Roman"/>
                <a:cs typeface="Times New Roman"/>
              </a:rPr>
              <a:t>(PARTITION </a:t>
            </a:r>
            <a:r>
              <a:rPr dirty="0" sz="2400" spc="-5">
                <a:latin typeface="Times New Roman"/>
                <a:cs typeface="Times New Roman"/>
              </a:rPr>
              <a:t>BY </a:t>
            </a:r>
            <a:r>
              <a:rPr dirty="0" sz="2400">
                <a:latin typeface="Times New Roman"/>
                <a:cs typeface="Times New Roman"/>
              </a:rPr>
              <a:t>Product_ID  </a:t>
            </a:r>
            <a:r>
              <a:rPr dirty="0" sz="2400" spc="-5">
                <a:latin typeface="Times New Roman"/>
                <a:cs typeface="Times New Roman"/>
              </a:rPr>
              <a:t>ORDER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BY	</a:t>
            </a:r>
            <a:r>
              <a:rPr dirty="0" sz="2400">
                <a:latin typeface="Times New Roman"/>
                <a:cs typeface="Times New Roman"/>
              </a:rPr>
              <a:t>Product_ID,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Sale_Date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92111" y="4473320"/>
            <a:ext cx="17627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-10">
                <a:latin typeface="Times New Roman"/>
                <a:cs typeface="Times New Roman"/>
              </a:rPr>
              <a:t> SumANSI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4473320"/>
            <a:ext cx="624776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Times New Roman"/>
                <a:cs typeface="Times New Roman"/>
              </a:rPr>
              <a:t>ROWS </a:t>
            </a:r>
            <a:r>
              <a:rPr dirty="0" sz="2400" spc="-5">
                <a:latin typeface="Times New Roman"/>
                <a:cs typeface="Times New Roman"/>
              </a:rPr>
              <a:t>UNBOUNDED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PRECEDING)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029969" algn="l"/>
              </a:tabLst>
            </a:pPr>
            <a:r>
              <a:rPr dirty="0" sz="2400" spc="-5">
                <a:latin typeface="Times New Roman"/>
                <a:cs typeface="Times New Roman"/>
              </a:rPr>
              <a:t>FROM	</a:t>
            </a:r>
            <a:r>
              <a:rPr dirty="0" sz="2400" spc="-15">
                <a:latin typeface="Times New Roman"/>
                <a:cs typeface="Times New Roman"/>
              </a:rPr>
              <a:t>Sales_Table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WHERE </a:t>
            </a:r>
            <a:r>
              <a:rPr dirty="0" sz="2400">
                <a:latin typeface="Times New Roman"/>
                <a:cs typeface="Times New Roman"/>
              </a:rPr>
              <a:t>Product_ID </a:t>
            </a:r>
            <a:r>
              <a:rPr dirty="0" sz="2400" spc="-5">
                <a:latin typeface="Times New Roman"/>
                <a:cs typeface="Times New Roman"/>
              </a:rPr>
              <a:t>BETWEEN </a:t>
            </a:r>
            <a:r>
              <a:rPr dirty="0" sz="2400">
                <a:latin typeface="Times New Roman"/>
                <a:cs typeface="Times New Roman"/>
              </a:rPr>
              <a:t>1000 and 2000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-14287" y="747712"/>
            <a:ext cx="9172575" cy="4981575"/>
            <a:chOff x="-14287" y="747712"/>
            <a:chExt cx="9172575" cy="4981575"/>
          </a:xfrm>
        </p:grpSpPr>
        <p:sp>
          <p:nvSpPr>
            <p:cNvPr id="10" name="object 10"/>
            <p:cNvSpPr/>
            <p:nvPr/>
          </p:nvSpPr>
          <p:spPr>
            <a:xfrm>
              <a:off x="0" y="762000"/>
              <a:ext cx="9144000" cy="1905000"/>
            </a:xfrm>
            <a:custGeom>
              <a:avLst/>
              <a:gdLst/>
              <a:ahLst/>
              <a:cxnLst/>
              <a:rect l="l" t="t" r="r" b="b"/>
              <a:pathLst>
                <a:path w="9144000" h="1905000">
                  <a:moveTo>
                    <a:pt x="0" y="1905000"/>
                  </a:moveTo>
                  <a:lnTo>
                    <a:pt x="9144000" y="1905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05000"/>
                  </a:lnTo>
                  <a:close/>
                </a:path>
              </a:pathLst>
            </a:custGeom>
            <a:ln w="285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3352800"/>
              <a:ext cx="9144000" cy="2362200"/>
            </a:xfrm>
            <a:custGeom>
              <a:avLst/>
              <a:gdLst/>
              <a:ahLst/>
              <a:cxnLst/>
              <a:rect l="l" t="t" r="r" b="b"/>
              <a:pathLst>
                <a:path w="9144000" h="2362200">
                  <a:moveTo>
                    <a:pt x="0" y="2362200"/>
                  </a:moveTo>
                  <a:lnTo>
                    <a:pt x="9144000" y="23622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23622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241805"/>
            <a:ext cx="896810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SELECT </a:t>
            </a:r>
            <a:r>
              <a:rPr dirty="0" sz="2400">
                <a:latin typeface="Times New Roman"/>
                <a:cs typeface="Times New Roman"/>
              </a:rPr>
              <a:t>Product_ID </a:t>
            </a:r>
            <a:r>
              <a:rPr dirty="0" sz="2400" spc="-5">
                <a:latin typeface="Times New Roman"/>
                <a:cs typeface="Times New Roman"/>
              </a:rPr>
              <a:t>, </a:t>
            </a:r>
            <a:r>
              <a:rPr dirty="0" sz="2400">
                <a:latin typeface="Times New Roman"/>
                <a:cs typeface="Times New Roman"/>
              </a:rPr>
              <a:t>Sale_Date,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Daily_Sales,</a:t>
            </a:r>
            <a:endParaRPr sz="2400">
              <a:latin typeface="Times New Roman"/>
              <a:cs typeface="Times New Roman"/>
            </a:endParaRPr>
          </a:p>
          <a:p>
            <a:pPr marL="12700" marR="5080" indent="228600">
              <a:lnSpc>
                <a:spcPct val="100000"/>
              </a:lnSpc>
              <a:tabLst>
                <a:tab pos="1029969" algn="l"/>
              </a:tabLst>
            </a:pPr>
            <a:r>
              <a:rPr dirty="0" sz="2400" spc="-70">
                <a:latin typeface="Times New Roman"/>
                <a:cs typeface="Times New Roman"/>
              </a:rPr>
              <a:t>MAVG( </a:t>
            </a:r>
            <a:r>
              <a:rPr dirty="0" sz="2400">
                <a:latin typeface="Times New Roman"/>
                <a:cs typeface="Times New Roman"/>
              </a:rPr>
              <a:t>Daily_Sales,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dirty="0" sz="2400">
                <a:latin typeface="Times New Roman"/>
                <a:cs typeface="Times New Roman"/>
              </a:rPr>
              <a:t>, Product_ID, Sale_Date) </a:t>
            </a: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-26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AVG_for_3_Rows  </a:t>
            </a:r>
            <a:r>
              <a:rPr dirty="0" sz="2400" spc="-5">
                <a:latin typeface="Times New Roman"/>
                <a:cs typeface="Times New Roman"/>
              </a:rPr>
              <a:t>FROM	</a:t>
            </a:r>
            <a:r>
              <a:rPr dirty="0" sz="2400" spc="-15">
                <a:latin typeface="Times New Roman"/>
                <a:cs typeface="Times New Roman"/>
              </a:rPr>
              <a:t>Sales_Table </a:t>
            </a:r>
            <a:r>
              <a:rPr dirty="0" sz="2400" spc="-10">
                <a:latin typeface="Times New Roman"/>
                <a:cs typeface="Times New Roman"/>
              </a:rPr>
              <a:t>WHERE </a:t>
            </a:r>
            <a:r>
              <a:rPr dirty="0" sz="2400">
                <a:latin typeface="Times New Roman"/>
                <a:cs typeface="Times New Roman"/>
              </a:rPr>
              <a:t>Product_ID </a:t>
            </a:r>
            <a:r>
              <a:rPr dirty="0" sz="2400" spc="-10">
                <a:latin typeface="Times New Roman"/>
                <a:cs typeface="Times New Roman"/>
              </a:rPr>
              <a:t>BETWEEN </a:t>
            </a:r>
            <a:r>
              <a:rPr dirty="0" sz="2400">
                <a:latin typeface="Times New Roman"/>
                <a:cs typeface="Times New Roman"/>
              </a:rPr>
              <a:t>1000 and </a:t>
            </a:r>
            <a:r>
              <a:rPr dirty="0" sz="2400" spc="-5">
                <a:latin typeface="Times New Roman"/>
                <a:cs typeface="Times New Roman"/>
              </a:rPr>
              <a:t>2000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6485026"/>
            <a:ext cx="817372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5">
                <a:solidFill>
                  <a:srgbClr val="0000FF"/>
                </a:solidFill>
                <a:latin typeface="Times New Roman"/>
                <a:cs typeface="Times New Roman"/>
              </a:rPr>
              <a:t>Write</a:t>
            </a:r>
            <a:r>
              <a:rPr dirty="0" sz="2000" spc="-4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equivalent</a:t>
            </a:r>
            <a:r>
              <a:rPr dirty="0" sz="2000" spc="-4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to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SQL</a:t>
            </a:r>
            <a:r>
              <a:rPr dirty="0" sz="2000" spc="-8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above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using</a:t>
            </a:r>
            <a:r>
              <a:rPr dirty="0" sz="2000" spc="-14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ANSI</a:t>
            </a:r>
            <a:r>
              <a:rPr dirty="0" sz="2000" spc="-1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Syntax</a:t>
            </a:r>
            <a:r>
              <a:rPr dirty="0" sz="2000" spc="-1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such</a:t>
            </a:r>
            <a:r>
              <a:rPr dirty="0" sz="2000" spc="-1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as</a:t>
            </a:r>
            <a:r>
              <a:rPr dirty="0" sz="2000" spc="-114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85">
                <a:solidFill>
                  <a:srgbClr val="0000FF"/>
                </a:solidFill>
                <a:latin typeface="Times New Roman"/>
                <a:cs typeface="Times New Roman"/>
              </a:rPr>
              <a:t>AVG</a:t>
            </a:r>
            <a:r>
              <a:rPr dirty="0" sz="2000" spc="-1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()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20">
                <a:solidFill>
                  <a:srgbClr val="0000FF"/>
                </a:solidFill>
                <a:latin typeface="Times New Roman"/>
                <a:cs typeface="Times New Roman"/>
              </a:rPr>
              <a:t>Over.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89682" y="33654"/>
            <a:ext cx="356425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0"/>
              <a:t>Testing </a:t>
            </a:r>
            <a:r>
              <a:rPr dirty="0" spc="-75"/>
              <a:t>Your</a:t>
            </a:r>
            <a:r>
              <a:rPr dirty="0" spc="-130"/>
              <a:t> </a:t>
            </a:r>
            <a:r>
              <a:rPr dirty="0" spc="-5"/>
              <a:t>Knowledge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1066800"/>
            <a:ext cx="9144000" cy="1524000"/>
          </a:xfrm>
          <a:custGeom>
            <a:avLst/>
            <a:gdLst/>
            <a:ahLst/>
            <a:cxnLst/>
            <a:rect l="l" t="t" r="r" b="b"/>
            <a:pathLst>
              <a:path w="9144000" h="1524000">
                <a:moveTo>
                  <a:pt x="0" y="1524000"/>
                </a:moveTo>
                <a:lnTo>
                  <a:pt x="9144000" y="1524000"/>
                </a:lnTo>
                <a:lnTo>
                  <a:pt x="9144000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241805"/>
            <a:ext cx="874141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SELECT </a:t>
            </a:r>
            <a:r>
              <a:rPr dirty="0" sz="2400">
                <a:latin typeface="Times New Roman"/>
                <a:cs typeface="Times New Roman"/>
              </a:rPr>
              <a:t>Product_ID </a:t>
            </a:r>
            <a:r>
              <a:rPr dirty="0" sz="2400" spc="-5">
                <a:latin typeface="Times New Roman"/>
                <a:cs typeface="Times New Roman"/>
              </a:rPr>
              <a:t>, </a:t>
            </a:r>
            <a:r>
              <a:rPr dirty="0" sz="2400">
                <a:latin typeface="Times New Roman"/>
                <a:cs typeface="Times New Roman"/>
              </a:rPr>
              <a:t>Sale_Date,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Daily_Sales,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1029969" algn="l"/>
              </a:tabLst>
            </a:pPr>
            <a:r>
              <a:rPr dirty="0" sz="2400" spc="-70">
                <a:latin typeface="Times New Roman"/>
                <a:cs typeface="Times New Roman"/>
              </a:rPr>
              <a:t>MAVG( </a:t>
            </a:r>
            <a:r>
              <a:rPr dirty="0" sz="2400">
                <a:latin typeface="Times New Roman"/>
                <a:cs typeface="Times New Roman"/>
              </a:rPr>
              <a:t>Daily_Sales,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dirty="0" sz="2400">
                <a:latin typeface="Times New Roman"/>
                <a:cs typeface="Times New Roman"/>
              </a:rPr>
              <a:t>,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Product_ID, Sale_Date</a:t>
            </a:r>
            <a:r>
              <a:rPr dirty="0" sz="2400">
                <a:latin typeface="Times New Roman"/>
                <a:cs typeface="Times New Roman"/>
              </a:rPr>
              <a:t>) </a:t>
            </a: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-26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AVG_for_3_Rows  </a:t>
            </a:r>
            <a:r>
              <a:rPr dirty="0" sz="2400" spc="-5">
                <a:latin typeface="Times New Roman"/>
                <a:cs typeface="Times New Roman"/>
              </a:rPr>
              <a:t>FROM	</a:t>
            </a:r>
            <a:r>
              <a:rPr dirty="0" sz="2400" spc="-15">
                <a:latin typeface="Times New Roman"/>
                <a:cs typeface="Times New Roman"/>
              </a:rPr>
              <a:t>Sales_Table </a:t>
            </a:r>
            <a:r>
              <a:rPr dirty="0" sz="2400" spc="-10">
                <a:latin typeface="Times New Roman"/>
                <a:cs typeface="Times New Roman"/>
              </a:rPr>
              <a:t>WHERE </a:t>
            </a:r>
            <a:r>
              <a:rPr dirty="0" sz="2400">
                <a:latin typeface="Times New Roman"/>
                <a:cs typeface="Times New Roman"/>
              </a:rPr>
              <a:t>Product_ID </a:t>
            </a:r>
            <a:r>
              <a:rPr dirty="0" sz="2400" spc="-10">
                <a:latin typeface="Times New Roman"/>
                <a:cs typeface="Times New Roman"/>
              </a:rPr>
              <a:t>BETWEEN </a:t>
            </a:r>
            <a:r>
              <a:rPr dirty="0" sz="2400">
                <a:latin typeface="Times New Roman"/>
                <a:cs typeface="Times New Roman"/>
              </a:rPr>
              <a:t>1000 and </a:t>
            </a:r>
            <a:r>
              <a:rPr dirty="0" sz="2400" spc="-5">
                <a:latin typeface="Times New Roman"/>
                <a:cs typeface="Times New Roman"/>
              </a:rPr>
              <a:t>2000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6485026"/>
            <a:ext cx="775462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SQL above is equivalent except the bottom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example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uses ANSI</a:t>
            </a:r>
            <a:r>
              <a:rPr dirty="0" sz="2000" spc="-34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Syntax.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89682" y="33654"/>
            <a:ext cx="356425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0"/>
              <a:t>Testing </a:t>
            </a:r>
            <a:r>
              <a:rPr dirty="0" spc="-75"/>
              <a:t>Your</a:t>
            </a:r>
            <a:r>
              <a:rPr dirty="0" spc="-130"/>
              <a:t> </a:t>
            </a:r>
            <a:r>
              <a:rPr dirty="0" spc="-5"/>
              <a:t>Knowledge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3604641"/>
            <a:ext cx="8814435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0355" marR="697230" indent="-28829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SELECT </a:t>
            </a:r>
            <a:r>
              <a:rPr dirty="0" sz="2400">
                <a:latin typeface="Times New Roman"/>
                <a:cs typeface="Times New Roman"/>
              </a:rPr>
              <a:t>Product_ID </a:t>
            </a:r>
            <a:r>
              <a:rPr dirty="0" sz="2400" spc="-5">
                <a:latin typeface="Times New Roman"/>
                <a:cs typeface="Times New Roman"/>
              </a:rPr>
              <a:t>, </a:t>
            </a:r>
            <a:r>
              <a:rPr dirty="0" sz="2400">
                <a:latin typeface="Times New Roman"/>
                <a:cs typeface="Times New Roman"/>
              </a:rPr>
              <a:t>Sale_Date, </a:t>
            </a:r>
            <a:r>
              <a:rPr dirty="0" sz="2400" spc="-5">
                <a:latin typeface="Times New Roman"/>
                <a:cs typeface="Times New Roman"/>
              </a:rPr>
              <a:t>Daily_Sales,  </a:t>
            </a:r>
            <a:r>
              <a:rPr dirty="0" sz="2400" spc="-25">
                <a:latin typeface="Times New Roman"/>
                <a:cs typeface="Times New Roman"/>
              </a:rPr>
              <a:t>AVG(Daily_Sales) </a:t>
            </a:r>
            <a:r>
              <a:rPr dirty="0" sz="2400" spc="-5">
                <a:latin typeface="Times New Roman"/>
                <a:cs typeface="Times New Roman"/>
              </a:rPr>
              <a:t>OVER (ORDER BY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Product_ID,</a:t>
            </a:r>
            <a:r>
              <a:rPr dirty="0" sz="2400" spc="-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Sale_Date</a:t>
            </a:r>
            <a:endParaRPr sz="2400">
              <a:latin typeface="Times New Roman"/>
              <a:cs typeface="Times New Roman"/>
            </a:endParaRPr>
          </a:p>
          <a:p>
            <a:pPr marL="2756535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ROWS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2 </a:t>
            </a:r>
            <a:r>
              <a:rPr dirty="0" sz="2400">
                <a:latin typeface="Times New Roman"/>
                <a:cs typeface="Times New Roman"/>
              </a:rPr>
              <a:t>Preceding) </a:t>
            </a: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-260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AVG_3_ANSI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029969" algn="l"/>
                <a:tab pos="8716645" algn="l"/>
              </a:tabLst>
            </a:pPr>
            <a:r>
              <a:rPr dirty="0" sz="2400" spc="-5">
                <a:latin typeface="Times New Roman"/>
                <a:cs typeface="Times New Roman"/>
              </a:rPr>
              <a:t>F</a:t>
            </a:r>
            <a:r>
              <a:rPr dirty="0" sz="2400" spc="-15">
                <a:latin typeface="Times New Roman"/>
                <a:cs typeface="Times New Roman"/>
              </a:rPr>
              <a:t>R</a:t>
            </a:r>
            <a:r>
              <a:rPr dirty="0" sz="2400" spc="-5">
                <a:latin typeface="Times New Roman"/>
                <a:cs typeface="Times New Roman"/>
              </a:rPr>
              <a:t>OM</a:t>
            </a:r>
            <a:r>
              <a:rPr dirty="0" sz="2400">
                <a:latin typeface="Times New Roman"/>
                <a:cs typeface="Times New Roman"/>
              </a:rPr>
              <a:t>	Sale</a:t>
            </a:r>
            <a:r>
              <a:rPr dirty="0" sz="2400" spc="-5">
                <a:latin typeface="Times New Roman"/>
                <a:cs typeface="Times New Roman"/>
              </a:rPr>
              <a:t>s_</a:t>
            </a:r>
            <a:r>
              <a:rPr dirty="0" sz="2400" spc="-17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ab</a:t>
            </a:r>
            <a:r>
              <a:rPr dirty="0" sz="2400" spc="5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W</a:t>
            </a:r>
            <a:r>
              <a:rPr dirty="0" sz="2400">
                <a:latin typeface="Times New Roman"/>
                <a:cs typeface="Times New Roman"/>
              </a:rPr>
              <a:t>HE</a:t>
            </a:r>
            <a:r>
              <a:rPr dirty="0" sz="2400" spc="-15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Produc</a:t>
            </a:r>
            <a:r>
              <a:rPr dirty="0" sz="2400" spc="5">
                <a:latin typeface="Times New Roman"/>
                <a:cs typeface="Times New Roman"/>
              </a:rPr>
              <a:t>t</a:t>
            </a:r>
            <a:r>
              <a:rPr dirty="0" sz="2400" spc="-5">
                <a:latin typeface="Times New Roman"/>
                <a:cs typeface="Times New Roman"/>
              </a:rPr>
              <a:t>_ID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-10">
                <a:latin typeface="Times New Roman"/>
                <a:cs typeface="Times New Roman"/>
              </a:rPr>
              <a:t>T</a:t>
            </a:r>
            <a:r>
              <a:rPr dirty="0" sz="2400" spc="-25">
                <a:latin typeface="Times New Roman"/>
                <a:cs typeface="Times New Roman"/>
              </a:rPr>
              <a:t>W</a:t>
            </a:r>
            <a:r>
              <a:rPr dirty="0" sz="2400">
                <a:latin typeface="Times New Roman"/>
                <a:cs typeface="Times New Roman"/>
              </a:rPr>
              <a:t>EEN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1000 and 2000	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1066800"/>
            <a:ext cx="9144000" cy="1524000"/>
          </a:xfrm>
          <a:custGeom>
            <a:avLst/>
            <a:gdLst/>
            <a:ahLst/>
            <a:cxnLst/>
            <a:rect l="l" t="t" r="r" b="b"/>
            <a:pathLst>
              <a:path w="9144000" h="1524000">
                <a:moveTo>
                  <a:pt x="0" y="1524000"/>
                </a:moveTo>
                <a:lnTo>
                  <a:pt x="9144000" y="1524000"/>
                </a:lnTo>
                <a:lnTo>
                  <a:pt x="9144000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3581400"/>
            <a:ext cx="9144000" cy="1752600"/>
          </a:xfrm>
          <a:custGeom>
            <a:avLst/>
            <a:gdLst/>
            <a:ahLst/>
            <a:cxnLst/>
            <a:rect l="l" t="t" r="r" b="b"/>
            <a:pathLst>
              <a:path w="9144000" h="1752600">
                <a:moveTo>
                  <a:pt x="0" y="1752600"/>
                </a:moveTo>
                <a:lnTo>
                  <a:pt x="9144000" y="1752600"/>
                </a:lnTo>
                <a:lnTo>
                  <a:pt x="9144000" y="0"/>
                </a:lnTo>
                <a:lnTo>
                  <a:pt x="0" y="0"/>
                </a:lnTo>
                <a:lnTo>
                  <a:pt x="0" y="175260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013205"/>
            <a:ext cx="5817235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55700" marR="5080" indent="-1143635">
              <a:lnSpc>
                <a:spcPct val="100000"/>
              </a:lnSpc>
              <a:spcBef>
                <a:spcPts val="100"/>
              </a:spcBef>
              <a:tabLst>
                <a:tab pos="3832225" algn="l"/>
              </a:tabLst>
            </a:pPr>
            <a:r>
              <a:rPr dirty="0" sz="2400" spc="-5">
                <a:latin typeface="Times New Roman"/>
                <a:cs typeface="Times New Roman"/>
              </a:rPr>
              <a:t>SELECT </a:t>
            </a:r>
            <a:r>
              <a:rPr dirty="0" sz="2400">
                <a:latin typeface="Times New Roman"/>
                <a:cs typeface="Times New Roman"/>
              </a:rPr>
              <a:t>Product_ID </a:t>
            </a:r>
            <a:r>
              <a:rPr dirty="0" sz="2400" spc="-5">
                <a:latin typeface="Times New Roman"/>
                <a:cs typeface="Times New Roman"/>
              </a:rPr>
              <a:t>,Sale_Date , Daily_Sales,  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RANK</a:t>
            </a:r>
            <a:r>
              <a:rPr dirty="0" sz="2400" spc="-5">
                <a:latin typeface="Times New Roman"/>
                <a:cs typeface="Times New Roman"/>
              </a:rPr>
              <a:t>(Daily_Sales)	AS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“Rank”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106170" algn="l"/>
              </a:tabLst>
            </a:pPr>
            <a:r>
              <a:rPr dirty="0" sz="2400" spc="-5">
                <a:latin typeface="Times New Roman"/>
                <a:cs typeface="Times New Roman"/>
              </a:rPr>
              <a:t>FROM	</a:t>
            </a:r>
            <a:r>
              <a:rPr dirty="0" sz="2400" spc="-20">
                <a:latin typeface="Times New Roman"/>
                <a:cs typeface="Times New Roman"/>
              </a:rPr>
              <a:t>Sales_Table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WHERE </a:t>
            </a:r>
            <a:r>
              <a:rPr dirty="0" sz="2400">
                <a:latin typeface="Times New Roman"/>
                <a:cs typeface="Times New Roman"/>
              </a:rPr>
              <a:t>Product_ID IN (1000, 2000)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9682" y="33654"/>
            <a:ext cx="356425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0"/>
              <a:t>Testing </a:t>
            </a:r>
            <a:r>
              <a:rPr dirty="0" spc="-75"/>
              <a:t>Your</a:t>
            </a:r>
            <a:r>
              <a:rPr dirty="0" spc="-130"/>
              <a:t> </a:t>
            </a:r>
            <a:r>
              <a:rPr dirty="0" spc="-5"/>
              <a:t>Knowledge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6197295"/>
            <a:ext cx="7929880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5636895" algn="l"/>
              </a:tabLst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This is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Rank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. 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However,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what we want to see</a:t>
            </a:r>
            <a:r>
              <a:rPr dirty="0" sz="2000" spc="-2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is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	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RANK()Over.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Use</a:t>
            </a:r>
            <a:r>
              <a:rPr dirty="0" sz="2000" spc="-7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the  information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in the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Rank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to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make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it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dirty="0" sz="2000" spc="-8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Rank()Over.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762000"/>
            <a:ext cx="9144000" cy="2057400"/>
          </a:xfrm>
          <a:custGeom>
            <a:avLst/>
            <a:gdLst/>
            <a:ahLst/>
            <a:cxnLst/>
            <a:rect l="l" t="t" r="r" b="b"/>
            <a:pathLst>
              <a:path w="9144000" h="2057400">
                <a:moveTo>
                  <a:pt x="0" y="2057400"/>
                </a:moveTo>
                <a:lnTo>
                  <a:pt x="9144000" y="2057400"/>
                </a:lnTo>
                <a:lnTo>
                  <a:pt x="9144000" y="0"/>
                </a:lnTo>
                <a:lnTo>
                  <a:pt x="0" y="0"/>
                </a:lnTo>
                <a:lnTo>
                  <a:pt x="0" y="2057400"/>
                </a:lnTo>
                <a:close/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013205"/>
            <a:ext cx="5817235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55700" marR="5080" indent="-1143635">
              <a:lnSpc>
                <a:spcPct val="100000"/>
              </a:lnSpc>
              <a:spcBef>
                <a:spcPts val="100"/>
              </a:spcBef>
              <a:tabLst>
                <a:tab pos="3832225" algn="l"/>
              </a:tabLst>
            </a:pPr>
            <a:r>
              <a:rPr dirty="0" sz="2400" spc="-5">
                <a:latin typeface="Times New Roman"/>
                <a:cs typeface="Times New Roman"/>
              </a:rPr>
              <a:t>SELECT </a:t>
            </a:r>
            <a:r>
              <a:rPr dirty="0" sz="2400">
                <a:latin typeface="Times New Roman"/>
                <a:cs typeface="Times New Roman"/>
              </a:rPr>
              <a:t>Product_ID </a:t>
            </a:r>
            <a:r>
              <a:rPr dirty="0" sz="2400" spc="-5">
                <a:latin typeface="Times New Roman"/>
                <a:cs typeface="Times New Roman"/>
              </a:rPr>
              <a:t>,Sale_Date , Daily_Sales,  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RANK</a:t>
            </a:r>
            <a:r>
              <a:rPr dirty="0" sz="2400" spc="-5">
                <a:latin typeface="Times New Roman"/>
                <a:cs typeface="Times New Roman"/>
              </a:rPr>
              <a:t>(Daily_Sales)	AS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“Rank”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106170" algn="l"/>
              </a:tabLst>
            </a:pPr>
            <a:r>
              <a:rPr dirty="0" sz="2400" spc="-5">
                <a:latin typeface="Times New Roman"/>
                <a:cs typeface="Times New Roman"/>
              </a:rPr>
              <a:t>FROM	</a:t>
            </a:r>
            <a:r>
              <a:rPr dirty="0" sz="2400" spc="-20">
                <a:latin typeface="Times New Roman"/>
                <a:cs typeface="Times New Roman"/>
              </a:rPr>
              <a:t>Sales_Table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WHERE </a:t>
            </a:r>
            <a:r>
              <a:rPr dirty="0" sz="2400">
                <a:latin typeface="Times New Roman"/>
                <a:cs typeface="Times New Roman"/>
              </a:rPr>
              <a:t>Product_ID IN (1000, 2000)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9682" y="33654"/>
            <a:ext cx="356425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0"/>
              <a:t>Testing </a:t>
            </a:r>
            <a:r>
              <a:rPr dirty="0" spc="-75"/>
              <a:t>Your</a:t>
            </a:r>
            <a:r>
              <a:rPr dirty="0" spc="-130"/>
              <a:t> </a:t>
            </a:r>
            <a:r>
              <a:rPr dirty="0" spc="-5"/>
              <a:t>Knowledge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762000"/>
            <a:ext cx="9144000" cy="2057400"/>
          </a:xfrm>
          <a:custGeom>
            <a:avLst/>
            <a:gdLst/>
            <a:ahLst/>
            <a:cxnLst/>
            <a:rect l="l" t="t" r="r" b="b"/>
            <a:pathLst>
              <a:path w="9144000" h="2057400">
                <a:moveTo>
                  <a:pt x="0" y="2057400"/>
                </a:moveTo>
                <a:lnTo>
                  <a:pt x="9144000" y="2057400"/>
                </a:lnTo>
                <a:lnTo>
                  <a:pt x="9144000" y="0"/>
                </a:lnTo>
                <a:lnTo>
                  <a:pt x="0" y="0"/>
                </a:lnTo>
                <a:lnTo>
                  <a:pt x="0" y="2057400"/>
                </a:lnTo>
                <a:close/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505200"/>
            <a:ext cx="9144000" cy="1752600"/>
          </a:xfrm>
          <a:custGeom>
            <a:avLst/>
            <a:gdLst/>
            <a:ahLst/>
            <a:cxnLst/>
            <a:rect l="l" t="t" r="r" b="b"/>
            <a:pathLst>
              <a:path w="9144000" h="1752600">
                <a:moveTo>
                  <a:pt x="0" y="1752600"/>
                </a:moveTo>
                <a:lnTo>
                  <a:pt x="9144000" y="1752600"/>
                </a:lnTo>
                <a:lnTo>
                  <a:pt x="9144000" y="0"/>
                </a:lnTo>
                <a:lnTo>
                  <a:pt x="0" y="0"/>
                </a:lnTo>
                <a:lnTo>
                  <a:pt x="0" y="175260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8739" y="3528136"/>
            <a:ext cx="8747125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SELECT </a:t>
            </a:r>
            <a:r>
              <a:rPr dirty="0" sz="2400">
                <a:latin typeface="Times New Roman"/>
                <a:cs typeface="Times New Roman"/>
              </a:rPr>
              <a:t>Product_ID ,Sale_Date ,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Daily_Sales,</a:t>
            </a:r>
            <a:endParaRPr sz="240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  <a:tabLst>
                <a:tab pos="2375535" algn="l"/>
              </a:tabLst>
            </a:pPr>
            <a:r>
              <a:rPr dirty="0" sz="2400" spc="-5">
                <a:latin typeface="Times New Roman"/>
                <a:cs typeface="Times New Roman"/>
              </a:rPr>
              <a:t>RANK()	OVER (ORDER BY </a:t>
            </a:r>
            <a:r>
              <a:rPr dirty="0" sz="2400">
                <a:latin typeface="Times New Roman"/>
                <a:cs typeface="Times New Roman"/>
              </a:rPr>
              <a:t>Daily_Sales 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DESC</a:t>
            </a:r>
            <a:r>
              <a:rPr dirty="0" sz="2400" spc="-5">
                <a:latin typeface="Times New Roman"/>
                <a:cs typeface="Times New Roman"/>
              </a:rPr>
              <a:t>) AS</a:t>
            </a:r>
            <a:r>
              <a:rPr dirty="0" sz="2400" spc="-2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Rank1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106170" algn="l"/>
              </a:tabLst>
            </a:pPr>
            <a:r>
              <a:rPr dirty="0" sz="2400" spc="-5">
                <a:latin typeface="Times New Roman"/>
                <a:cs typeface="Times New Roman"/>
              </a:rPr>
              <a:t>FROM	</a:t>
            </a:r>
            <a:r>
              <a:rPr dirty="0" sz="2400" spc="-20">
                <a:latin typeface="Times New Roman"/>
                <a:cs typeface="Times New Roman"/>
              </a:rPr>
              <a:t>Sales_Table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WHERE </a:t>
            </a:r>
            <a:r>
              <a:rPr dirty="0" sz="2400">
                <a:latin typeface="Times New Roman"/>
                <a:cs typeface="Times New Roman"/>
              </a:rPr>
              <a:t>Product_ID </a:t>
            </a:r>
            <a:r>
              <a:rPr dirty="0" sz="2400" spc="-5">
                <a:latin typeface="Times New Roman"/>
                <a:cs typeface="Times New Roman"/>
              </a:rPr>
              <a:t>IN </a:t>
            </a:r>
            <a:r>
              <a:rPr dirty="0" sz="2400">
                <a:latin typeface="Times New Roman"/>
                <a:cs typeface="Times New Roman"/>
              </a:rPr>
              <a:t>(1000,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2000)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6178702"/>
            <a:ext cx="834707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051050" algn="l"/>
              </a:tabLst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SQL above is equivalent except the bottom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example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uses ANSI Syntax. Also  notice the</a:t>
            </a:r>
            <a:r>
              <a:rPr dirty="0" sz="2000" spc="-2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sort</a:t>
            </a:r>
            <a:r>
              <a:rPr dirty="0" sz="2000" spc="-3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35">
                <a:solidFill>
                  <a:srgbClr val="0000FF"/>
                </a:solidFill>
                <a:latin typeface="Times New Roman"/>
                <a:cs typeface="Times New Roman"/>
              </a:rPr>
              <a:t>key.	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DESC is the default in the top</a:t>
            </a:r>
            <a:r>
              <a:rPr dirty="0" sz="2000" spc="-10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example.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901" y="23317"/>
            <a:ext cx="85299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0"/>
              <a:t>DBC‟s </a:t>
            </a:r>
            <a:r>
              <a:rPr dirty="0"/>
              <a:t>2nd </a:t>
            </a:r>
            <a:r>
              <a:rPr dirty="0" spc="-5"/>
              <a:t>Assignment is to </a:t>
            </a:r>
            <a:r>
              <a:rPr dirty="0" spc="-60"/>
              <a:t>CREATE </a:t>
            </a:r>
            <a:r>
              <a:rPr dirty="0" spc="-5"/>
              <a:t>Users </a:t>
            </a:r>
            <a:r>
              <a:rPr dirty="0" spc="-10"/>
              <a:t>and</a:t>
            </a:r>
            <a:r>
              <a:rPr dirty="0" spc="20"/>
              <a:t> </a:t>
            </a:r>
            <a:r>
              <a:rPr dirty="0" spc="-5"/>
              <a:t>Databases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39" y="6178702"/>
            <a:ext cx="900620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dirty="0" sz="2000" spc="-70">
                <a:solidFill>
                  <a:srgbClr val="0000FF"/>
                </a:solidFill>
                <a:latin typeface="Times New Roman"/>
                <a:cs typeface="Times New Roman"/>
              </a:rPr>
              <a:t>DBC‟s </a:t>
            </a:r>
            <a:r>
              <a:rPr dirty="0" sz="2000" spc="1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baseline="25641" sz="1950" spc="15">
                <a:solidFill>
                  <a:srgbClr val="0000FF"/>
                </a:solidFill>
                <a:latin typeface="Times New Roman"/>
                <a:cs typeface="Times New Roman"/>
              </a:rPr>
              <a:t>nd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assignment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will be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to create some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USERs or </a:t>
            </a:r>
            <a:r>
              <a:rPr dirty="0" sz="2000" spc="-40">
                <a:solidFill>
                  <a:srgbClr val="0000FF"/>
                </a:solidFill>
                <a:latin typeface="Times New Roman"/>
                <a:cs typeface="Times New Roman"/>
              </a:rPr>
              <a:t>DATABASEs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and the hierarchy  begins. If a USER or </a:t>
            </a:r>
            <a:r>
              <a:rPr dirty="0" sz="2000" spc="-45">
                <a:solidFill>
                  <a:srgbClr val="0000FF"/>
                </a:solidFill>
                <a:latin typeface="Times New Roman"/>
                <a:cs typeface="Times New Roman"/>
              </a:rPr>
              <a:t>DATABASE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is assigned PERM space it can </a:t>
            </a:r>
            <a:r>
              <a:rPr dirty="0" sz="2000" spc="-35">
                <a:solidFill>
                  <a:srgbClr val="0000FF"/>
                </a:solidFill>
                <a:latin typeface="Times New Roman"/>
                <a:cs typeface="Times New Roman"/>
              </a:rPr>
              <a:t>CREATE</a:t>
            </a:r>
            <a:r>
              <a:rPr dirty="0" sz="2000" spc="-1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tables.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97300" y="1206500"/>
            <a:ext cx="1549400" cy="1397000"/>
            <a:chOff x="3797300" y="1206500"/>
            <a:chExt cx="1549400" cy="1397000"/>
          </a:xfrm>
        </p:grpSpPr>
        <p:sp>
          <p:nvSpPr>
            <p:cNvPr id="5" name="object 5"/>
            <p:cNvSpPr/>
            <p:nvPr/>
          </p:nvSpPr>
          <p:spPr>
            <a:xfrm>
              <a:off x="4378325" y="1590802"/>
              <a:ext cx="84200" cy="1537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356100" y="1508125"/>
              <a:ext cx="120650" cy="41275"/>
            </a:xfrm>
            <a:custGeom>
              <a:avLst/>
              <a:gdLst/>
              <a:ahLst/>
              <a:cxnLst/>
              <a:rect l="l" t="t" r="r" b="b"/>
              <a:pathLst>
                <a:path w="120650" h="41275">
                  <a:moveTo>
                    <a:pt x="59309" y="0"/>
                  </a:moveTo>
                  <a:lnTo>
                    <a:pt x="19050" y="14097"/>
                  </a:lnTo>
                  <a:lnTo>
                    <a:pt x="0" y="41275"/>
                  </a:lnTo>
                  <a:lnTo>
                    <a:pt x="4699" y="38735"/>
                  </a:lnTo>
                  <a:lnTo>
                    <a:pt x="17652" y="33020"/>
                  </a:lnTo>
                  <a:lnTo>
                    <a:pt x="54863" y="22987"/>
                  </a:lnTo>
                  <a:lnTo>
                    <a:pt x="69850" y="21844"/>
                  </a:lnTo>
                  <a:lnTo>
                    <a:pt x="80010" y="22225"/>
                  </a:lnTo>
                  <a:lnTo>
                    <a:pt x="120650" y="36195"/>
                  </a:lnTo>
                  <a:lnTo>
                    <a:pt x="119125" y="32512"/>
                  </a:lnTo>
                  <a:lnTo>
                    <a:pt x="82550" y="3683"/>
                  </a:lnTo>
                  <a:lnTo>
                    <a:pt x="64135" y="126"/>
                  </a:lnTo>
                  <a:lnTo>
                    <a:pt x="59309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397375" y="1605025"/>
              <a:ext cx="40005" cy="65405"/>
            </a:xfrm>
            <a:custGeom>
              <a:avLst/>
              <a:gdLst/>
              <a:ahLst/>
              <a:cxnLst/>
              <a:rect l="l" t="t" r="r" b="b"/>
              <a:pathLst>
                <a:path w="40004" h="65405">
                  <a:moveTo>
                    <a:pt x="18796" y="0"/>
                  </a:moveTo>
                  <a:lnTo>
                    <a:pt x="0" y="30607"/>
                  </a:lnTo>
                  <a:lnTo>
                    <a:pt x="0" y="34036"/>
                  </a:lnTo>
                  <a:lnTo>
                    <a:pt x="20827" y="65024"/>
                  </a:lnTo>
                  <a:lnTo>
                    <a:pt x="23875" y="64388"/>
                  </a:lnTo>
                  <a:lnTo>
                    <a:pt x="39750" y="32258"/>
                  </a:lnTo>
                  <a:lnTo>
                    <a:pt x="39497" y="27432"/>
                  </a:lnTo>
                  <a:lnTo>
                    <a:pt x="187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603750" y="1590675"/>
              <a:ext cx="85725" cy="1539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591050" y="1508125"/>
              <a:ext cx="120650" cy="41275"/>
            </a:xfrm>
            <a:custGeom>
              <a:avLst/>
              <a:gdLst/>
              <a:ahLst/>
              <a:cxnLst/>
              <a:rect l="l" t="t" r="r" b="b"/>
              <a:pathLst>
                <a:path w="120650" h="41275">
                  <a:moveTo>
                    <a:pt x="61340" y="0"/>
                  </a:moveTo>
                  <a:lnTo>
                    <a:pt x="21589" y="11175"/>
                  </a:lnTo>
                  <a:lnTo>
                    <a:pt x="0" y="36195"/>
                  </a:lnTo>
                  <a:lnTo>
                    <a:pt x="4825" y="33147"/>
                  </a:lnTo>
                  <a:lnTo>
                    <a:pt x="9778" y="30479"/>
                  </a:lnTo>
                  <a:lnTo>
                    <a:pt x="50800" y="21844"/>
                  </a:lnTo>
                  <a:lnTo>
                    <a:pt x="60833" y="22351"/>
                  </a:lnTo>
                  <a:lnTo>
                    <a:pt x="102997" y="33020"/>
                  </a:lnTo>
                  <a:lnTo>
                    <a:pt x="120650" y="41275"/>
                  </a:lnTo>
                  <a:lnTo>
                    <a:pt x="118237" y="35687"/>
                  </a:lnTo>
                  <a:lnTo>
                    <a:pt x="89153" y="6096"/>
                  </a:lnTo>
                  <a:lnTo>
                    <a:pt x="66039" y="253"/>
                  </a:lnTo>
                  <a:lnTo>
                    <a:pt x="61340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627625" y="1605025"/>
              <a:ext cx="40005" cy="65405"/>
            </a:xfrm>
            <a:custGeom>
              <a:avLst/>
              <a:gdLst/>
              <a:ahLst/>
              <a:cxnLst/>
              <a:rect l="l" t="t" r="r" b="b"/>
              <a:pathLst>
                <a:path w="40004" h="65405">
                  <a:moveTo>
                    <a:pt x="18541" y="0"/>
                  </a:moveTo>
                  <a:lnTo>
                    <a:pt x="0" y="28956"/>
                  </a:lnTo>
                  <a:lnTo>
                    <a:pt x="0" y="35687"/>
                  </a:lnTo>
                  <a:lnTo>
                    <a:pt x="20574" y="65024"/>
                  </a:lnTo>
                  <a:lnTo>
                    <a:pt x="21589" y="64897"/>
                  </a:lnTo>
                  <a:lnTo>
                    <a:pt x="38608" y="42037"/>
                  </a:lnTo>
                  <a:lnTo>
                    <a:pt x="38988" y="40512"/>
                  </a:lnTo>
                  <a:lnTo>
                    <a:pt x="39497" y="35687"/>
                  </a:lnTo>
                  <a:lnTo>
                    <a:pt x="39624" y="32258"/>
                  </a:lnTo>
                  <a:lnTo>
                    <a:pt x="39370" y="27432"/>
                  </a:lnTo>
                  <a:lnTo>
                    <a:pt x="21589" y="126"/>
                  </a:lnTo>
                  <a:lnTo>
                    <a:pt x="185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343400" y="1812925"/>
              <a:ext cx="379730" cy="147955"/>
            </a:xfrm>
            <a:custGeom>
              <a:avLst/>
              <a:gdLst/>
              <a:ahLst/>
              <a:cxnLst/>
              <a:rect l="l" t="t" r="r" b="b"/>
              <a:pathLst>
                <a:path w="379729" h="147955">
                  <a:moveTo>
                    <a:pt x="379475" y="0"/>
                  </a:moveTo>
                  <a:lnTo>
                    <a:pt x="353060" y="32892"/>
                  </a:lnTo>
                  <a:lnTo>
                    <a:pt x="312674" y="62357"/>
                  </a:lnTo>
                  <a:lnTo>
                    <a:pt x="270383" y="80010"/>
                  </a:lnTo>
                  <a:lnTo>
                    <a:pt x="227584" y="88900"/>
                  </a:lnTo>
                  <a:lnTo>
                    <a:pt x="189864" y="91186"/>
                  </a:lnTo>
                  <a:lnTo>
                    <a:pt x="176784" y="90932"/>
                  </a:lnTo>
                  <a:lnTo>
                    <a:pt x="129666" y="85216"/>
                  </a:lnTo>
                  <a:lnTo>
                    <a:pt x="82296" y="70103"/>
                  </a:lnTo>
                  <a:lnTo>
                    <a:pt x="41148" y="45592"/>
                  </a:lnTo>
                  <a:lnTo>
                    <a:pt x="7112" y="11175"/>
                  </a:lnTo>
                  <a:lnTo>
                    <a:pt x="0" y="0"/>
                  </a:lnTo>
                  <a:lnTo>
                    <a:pt x="253" y="7620"/>
                  </a:lnTo>
                  <a:lnTo>
                    <a:pt x="11557" y="50800"/>
                  </a:lnTo>
                  <a:lnTo>
                    <a:pt x="37719" y="88391"/>
                  </a:lnTo>
                  <a:lnTo>
                    <a:pt x="69087" y="113919"/>
                  </a:lnTo>
                  <a:lnTo>
                    <a:pt x="107569" y="133096"/>
                  </a:lnTo>
                  <a:lnTo>
                    <a:pt x="151637" y="144652"/>
                  </a:lnTo>
                  <a:lnTo>
                    <a:pt x="189864" y="147700"/>
                  </a:lnTo>
                  <a:lnTo>
                    <a:pt x="199644" y="147447"/>
                  </a:lnTo>
                  <a:lnTo>
                    <a:pt x="255142" y="138684"/>
                  </a:lnTo>
                  <a:lnTo>
                    <a:pt x="295910" y="122427"/>
                  </a:lnTo>
                  <a:lnTo>
                    <a:pt x="330326" y="99187"/>
                  </a:lnTo>
                  <a:lnTo>
                    <a:pt x="356615" y="70358"/>
                  </a:lnTo>
                  <a:lnTo>
                    <a:pt x="375538" y="29717"/>
                  </a:lnTo>
                  <a:lnTo>
                    <a:pt x="379095" y="7620"/>
                  </a:lnTo>
                  <a:lnTo>
                    <a:pt x="379475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191000" y="1371600"/>
              <a:ext cx="685800" cy="762000"/>
            </a:xfrm>
            <a:custGeom>
              <a:avLst/>
              <a:gdLst/>
              <a:ahLst/>
              <a:cxnLst/>
              <a:rect l="l" t="t" r="r" b="b"/>
              <a:pathLst>
                <a:path w="685800" h="762000">
                  <a:moveTo>
                    <a:pt x="0" y="381000"/>
                  </a:moveTo>
                  <a:lnTo>
                    <a:pt x="3130" y="329296"/>
                  </a:lnTo>
                  <a:lnTo>
                    <a:pt x="12250" y="279708"/>
                  </a:lnTo>
                  <a:lnTo>
                    <a:pt x="26949" y="232689"/>
                  </a:lnTo>
                  <a:lnTo>
                    <a:pt x="46820" y="188693"/>
                  </a:lnTo>
                  <a:lnTo>
                    <a:pt x="71454" y="148174"/>
                  </a:lnTo>
                  <a:lnTo>
                    <a:pt x="100441" y="111585"/>
                  </a:lnTo>
                  <a:lnTo>
                    <a:pt x="133373" y="79380"/>
                  </a:lnTo>
                  <a:lnTo>
                    <a:pt x="169841" y="52013"/>
                  </a:lnTo>
                  <a:lnTo>
                    <a:pt x="209436" y="29938"/>
                  </a:lnTo>
                  <a:lnTo>
                    <a:pt x="251751" y="13608"/>
                  </a:lnTo>
                  <a:lnTo>
                    <a:pt x="296375" y="3477"/>
                  </a:lnTo>
                  <a:lnTo>
                    <a:pt x="342900" y="0"/>
                  </a:lnTo>
                  <a:lnTo>
                    <a:pt x="389424" y="3477"/>
                  </a:lnTo>
                  <a:lnTo>
                    <a:pt x="434048" y="13608"/>
                  </a:lnTo>
                  <a:lnTo>
                    <a:pt x="476363" y="29938"/>
                  </a:lnTo>
                  <a:lnTo>
                    <a:pt x="515958" y="52013"/>
                  </a:lnTo>
                  <a:lnTo>
                    <a:pt x="552426" y="79380"/>
                  </a:lnTo>
                  <a:lnTo>
                    <a:pt x="585358" y="111585"/>
                  </a:lnTo>
                  <a:lnTo>
                    <a:pt x="614345" y="148174"/>
                  </a:lnTo>
                  <a:lnTo>
                    <a:pt x="638979" y="188693"/>
                  </a:lnTo>
                  <a:lnTo>
                    <a:pt x="658850" y="232689"/>
                  </a:lnTo>
                  <a:lnTo>
                    <a:pt x="673549" y="279708"/>
                  </a:lnTo>
                  <a:lnTo>
                    <a:pt x="682669" y="329296"/>
                  </a:lnTo>
                  <a:lnTo>
                    <a:pt x="685800" y="381000"/>
                  </a:lnTo>
                  <a:lnTo>
                    <a:pt x="682669" y="432703"/>
                  </a:lnTo>
                  <a:lnTo>
                    <a:pt x="673549" y="482291"/>
                  </a:lnTo>
                  <a:lnTo>
                    <a:pt x="658850" y="529310"/>
                  </a:lnTo>
                  <a:lnTo>
                    <a:pt x="638979" y="573306"/>
                  </a:lnTo>
                  <a:lnTo>
                    <a:pt x="614345" y="613825"/>
                  </a:lnTo>
                  <a:lnTo>
                    <a:pt x="585358" y="650414"/>
                  </a:lnTo>
                  <a:lnTo>
                    <a:pt x="552426" y="682619"/>
                  </a:lnTo>
                  <a:lnTo>
                    <a:pt x="515958" y="709986"/>
                  </a:lnTo>
                  <a:lnTo>
                    <a:pt x="476363" y="732061"/>
                  </a:lnTo>
                  <a:lnTo>
                    <a:pt x="434048" y="748391"/>
                  </a:lnTo>
                  <a:lnTo>
                    <a:pt x="389424" y="758522"/>
                  </a:lnTo>
                  <a:lnTo>
                    <a:pt x="342900" y="762000"/>
                  </a:lnTo>
                  <a:lnTo>
                    <a:pt x="296375" y="758522"/>
                  </a:lnTo>
                  <a:lnTo>
                    <a:pt x="251751" y="748391"/>
                  </a:lnTo>
                  <a:lnTo>
                    <a:pt x="209436" y="732061"/>
                  </a:lnTo>
                  <a:lnTo>
                    <a:pt x="169841" y="709986"/>
                  </a:lnTo>
                  <a:lnTo>
                    <a:pt x="133373" y="682619"/>
                  </a:lnTo>
                  <a:lnTo>
                    <a:pt x="100441" y="650414"/>
                  </a:lnTo>
                  <a:lnTo>
                    <a:pt x="71454" y="613825"/>
                  </a:lnTo>
                  <a:lnTo>
                    <a:pt x="46820" y="573306"/>
                  </a:lnTo>
                  <a:lnTo>
                    <a:pt x="26949" y="529310"/>
                  </a:lnTo>
                  <a:lnTo>
                    <a:pt x="12250" y="482291"/>
                  </a:lnTo>
                  <a:lnTo>
                    <a:pt x="3130" y="432703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419600" y="22098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22860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152400" y="381000"/>
                  </a:lnTo>
                  <a:lnTo>
                    <a:pt x="30480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419600" y="22098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0" y="228600"/>
                  </a:moveTo>
                  <a:lnTo>
                    <a:pt x="76200" y="228600"/>
                  </a:lnTo>
                  <a:lnTo>
                    <a:pt x="76200" y="0"/>
                  </a:lnTo>
                  <a:lnTo>
                    <a:pt x="228600" y="0"/>
                  </a:lnTo>
                  <a:lnTo>
                    <a:pt x="228600" y="228600"/>
                  </a:lnTo>
                  <a:lnTo>
                    <a:pt x="304800" y="228600"/>
                  </a:lnTo>
                  <a:lnTo>
                    <a:pt x="152400" y="381000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810000" y="1219200"/>
              <a:ext cx="1524000" cy="990600"/>
            </a:xfrm>
            <a:custGeom>
              <a:avLst/>
              <a:gdLst/>
              <a:ahLst/>
              <a:cxnLst/>
              <a:rect l="l" t="t" r="r" b="b"/>
              <a:pathLst>
                <a:path w="1524000" h="990600">
                  <a:moveTo>
                    <a:pt x="0" y="990600"/>
                  </a:moveTo>
                  <a:lnTo>
                    <a:pt x="1524000" y="9906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990600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3813175" y="708405"/>
            <a:ext cx="15055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USER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DBC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47597" y="938530"/>
            <a:ext cx="1801495" cy="1245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 indent="-3175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I </a:t>
            </a:r>
            <a:r>
              <a:rPr dirty="0" sz="2000" spc="-5">
                <a:latin typeface="Times New Roman"/>
                <a:cs typeface="Times New Roman"/>
              </a:rPr>
              <a:t>will </a:t>
            </a:r>
            <a:r>
              <a:rPr dirty="0" sz="2000" spc="5">
                <a:latin typeface="Times New Roman"/>
                <a:cs typeface="Times New Roman"/>
              </a:rPr>
              <a:t>now  </a:t>
            </a:r>
            <a:r>
              <a:rPr dirty="0" sz="2000" spc="-35">
                <a:latin typeface="Times New Roman"/>
                <a:cs typeface="Times New Roman"/>
              </a:rPr>
              <a:t>CREATE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endParaRPr sz="2000">
              <a:latin typeface="Times New Roman"/>
              <a:cs typeface="Times New Roman"/>
            </a:endParaRPr>
          </a:p>
          <a:p>
            <a:pPr algn="ctr" marL="193675" marR="187960" indent="-127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and/or  </a:t>
            </a:r>
            <a:r>
              <a:rPr dirty="0" sz="2000">
                <a:latin typeface="Times New Roman"/>
                <a:cs typeface="Times New Roman"/>
              </a:rPr>
              <a:t>D</a:t>
            </a:r>
            <a:r>
              <a:rPr dirty="0" sz="2000" spc="-210">
                <a:latin typeface="Times New Roman"/>
                <a:cs typeface="Times New Roman"/>
              </a:rPr>
              <a:t>A</a:t>
            </a:r>
            <a:r>
              <a:rPr dirty="0" sz="2000" spc="-16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ABA</a:t>
            </a:r>
            <a:r>
              <a:rPr dirty="0" sz="2000" spc="5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45674" y="672922"/>
            <a:ext cx="2663825" cy="1783714"/>
          </a:xfrm>
          <a:custGeom>
            <a:avLst/>
            <a:gdLst/>
            <a:ahLst/>
            <a:cxnLst/>
            <a:rect l="l" t="t" r="r" b="b"/>
            <a:pathLst>
              <a:path w="2663825" h="1783714">
                <a:moveTo>
                  <a:pt x="2663436" y="1028877"/>
                </a:moveTo>
                <a:lnTo>
                  <a:pt x="2235827" y="1162735"/>
                </a:lnTo>
                <a:lnTo>
                  <a:pt x="2214818" y="1200298"/>
                </a:lnTo>
                <a:lnTo>
                  <a:pt x="2191970" y="1236916"/>
                </a:lnTo>
                <a:lnTo>
                  <a:pt x="2167346" y="1272565"/>
                </a:lnTo>
                <a:lnTo>
                  <a:pt x="2141007" y="1307223"/>
                </a:lnTo>
                <a:lnTo>
                  <a:pt x="2113015" y="1340864"/>
                </a:lnTo>
                <a:lnTo>
                  <a:pt x="2083432" y="1373466"/>
                </a:lnTo>
                <a:lnTo>
                  <a:pt x="2052320" y="1405006"/>
                </a:lnTo>
                <a:lnTo>
                  <a:pt x="2019741" y="1435460"/>
                </a:lnTo>
                <a:lnTo>
                  <a:pt x="1985756" y="1464804"/>
                </a:lnTo>
                <a:lnTo>
                  <a:pt x="1950427" y="1493016"/>
                </a:lnTo>
                <a:lnTo>
                  <a:pt x="1913816" y="1520071"/>
                </a:lnTo>
                <a:lnTo>
                  <a:pt x="1875986" y="1545946"/>
                </a:lnTo>
                <a:lnTo>
                  <a:pt x="1836997" y="1570617"/>
                </a:lnTo>
                <a:lnTo>
                  <a:pt x="1796912" y="1594062"/>
                </a:lnTo>
                <a:lnTo>
                  <a:pt x="1755793" y="1616257"/>
                </a:lnTo>
                <a:lnTo>
                  <a:pt x="1713701" y="1637178"/>
                </a:lnTo>
                <a:lnTo>
                  <a:pt x="1670698" y="1656801"/>
                </a:lnTo>
                <a:lnTo>
                  <a:pt x="1626846" y="1675104"/>
                </a:lnTo>
                <a:lnTo>
                  <a:pt x="1582208" y="1692063"/>
                </a:lnTo>
                <a:lnTo>
                  <a:pt x="1536844" y="1707654"/>
                </a:lnTo>
                <a:lnTo>
                  <a:pt x="1490816" y="1721854"/>
                </a:lnTo>
                <a:lnTo>
                  <a:pt x="1444187" y="1734639"/>
                </a:lnTo>
                <a:lnTo>
                  <a:pt x="1397019" y="1745986"/>
                </a:lnTo>
                <a:lnTo>
                  <a:pt x="1349372" y="1755872"/>
                </a:lnTo>
                <a:lnTo>
                  <a:pt x="1301310" y="1764273"/>
                </a:lnTo>
                <a:lnTo>
                  <a:pt x="1252893" y="1771165"/>
                </a:lnTo>
                <a:lnTo>
                  <a:pt x="1204184" y="1776526"/>
                </a:lnTo>
                <a:lnTo>
                  <a:pt x="1155244" y="1780331"/>
                </a:lnTo>
                <a:lnTo>
                  <a:pt x="1106136" y="1782557"/>
                </a:lnTo>
                <a:lnTo>
                  <a:pt x="1056921" y="1783181"/>
                </a:lnTo>
                <a:lnTo>
                  <a:pt x="1007661" y="1782179"/>
                </a:lnTo>
                <a:lnTo>
                  <a:pt x="958418" y="1779528"/>
                </a:lnTo>
                <a:lnTo>
                  <a:pt x="909254" y="1775204"/>
                </a:lnTo>
                <a:lnTo>
                  <a:pt x="860231" y="1769184"/>
                </a:lnTo>
                <a:lnTo>
                  <a:pt x="811409" y="1761444"/>
                </a:lnTo>
                <a:lnTo>
                  <a:pt x="762852" y="1751962"/>
                </a:lnTo>
                <a:lnTo>
                  <a:pt x="714621" y="1740712"/>
                </a:lnTo>
                <a:lnTo>
                  <a:pt x="663157" y="1726597"/>
                </a:lnTo>
                <a:lnTo>
                  <a:pt x="613348" y="1710714"/>
                </a:lnTo>
                <a:lnTo>
                  <a:pt x="565229" y="1693122"/>
                </a:lnTo>
                <a:lnTo>
                  <a:pt x="518832" y="1673879"/>
                </a:lnTo>
                <a:lnTo>
                  <a:pt x="474190" y="1653045"/>
                </a:lnTo>
                <a:lnTo>
                  <a:pt x="431335" y="1630678"/>
                </a:lnTo>
                <a:lnTo>
                  <a:pt x="390300" y="1606836"/>
                </a:lnTo>
                <a:lnTo>
                  <a:pt x="351118" y="1581580"/>
                </a:lnTo>
                <a:lnTo>
                  <a:pt x="313822" y="1554966"/>
                </a:lnTo>
                <a:lnTo>
                  <a:pt x="278444" y="1527054"/>
                </a:lnTo>
                <a:lnTo>
                  <a:pt x="245018" y="1497903"/>
                </a:lnTo>
                <a:lnTo>
                  <a:pt x="213575" y="1467572"/>
                </a:lnTo>
                <a:lnTo>
                  <a:pt x="184148" y="1436118"/>
                </a:lnTo>
                <a:lnTo>
                  <a:pt x="156771" y="1403602"/>
                </a:lnTo>
                <a:lnTo>
                  <a:pt x="131476" y="1370081"/>
                </a:lnTo>
                <a:lnTo>
                  <a:pt x="108295" y="1335614"/>
                </a:lnTo>
                <a:lnTo>
                  <a:pt x="87262" y="1300260"/>
                </a:lnTo>
                <a:lnTo>
                  <a:pt x="68409" y="1264078"/>
                </a:lnTo>
                <a:lnTo>
                  <a:pt x="51769" y="1227127"/>
                </a:lnTo>
                <a:lnTo>
                  <a:pt x="37375" y="1189465"/>
                </a:lnTo>
                <a:lnTo>
                  <a:pt x="25259" y="1151150"/>
                </a:lnTo>
                <a:lnTo>
                  <a:pt x="15454" y="1112243"/>
                </a:lnTo>
                <a:lnTo>
                  <a:pt x="7993" y="1072800"/>
                </a:lnTo>
                <a:lnTo>
                  <a:pt x="2908" y="1032882"/>
                </a:lnTo>
                <a:lnTo>
                  <a:pt x="233" y="992547"/>
                </a:lnTo>
                <a:lnTo>
                  <a:pt x="0" y="951853"/>
                </a:lnTo>
                <a:lnTo>
                  <a:pt x="2241" y="910860"/>
                </a:lnTo>
                <a:lnTo>
                  <a:pt x="6990" y="869625"/>
                </a:lnTo>
                <a:lnTo>
                  <a:pt x="14279" y="828208"/>
                </a:lnTo>
                <a:lnTo>
                  <a:pt x="24141" y="786668"/>
                </a:lnTo>
                <a:lnTo>
                  <a:pt x="36608" y="745063"/>
                </a:lnTo>
                <a:lnTo>
                  <a:pt x="51714" y="703451"/>
                </a:lnTo>
                <a:lnTo>
                  <a:pt x="69491" y="661893"/>
                </a:lnTo>
                <a:lnTo>
                  <a:pt x="89972" y="620445"/>
                </a:lnTo>
                <a:lnTo>
                  <a:pt x="110986" y="582882"/>
                </a:lnTo>
                <a:lnTo>
                  <a:pt x="133839" y="546264"/>
                </a:lnTo>
                <a:lnTo>
                  <a:pt x="158467" y="510615"/>
                </a:lnTo>
                <a:lnTo>
                  <a:pt x="184811" y="475958"/>
                </a:lnTo>
                <a:lnTo>
                  <a:pt x="212806" y="442316"/>
                </a:lnTo>
                <a:lnTo>
                  <a:pt x="242393" y="409714"/>
                </a:lnTo>
                <a:lnTo>
                  <a:pt x="273509" y="378174"/>
                </a:lnTo>
                <a:lnTo>
                  <a:pt x="306092" y="347720"/>
                </a:lnTo>
                <a:lnTo>
                  <a:pt x="340080" y="318376"/>
                </a:lnTo>
                <a:lnTo>
                  <a:pt x="375411" y="290165"/>
                </a:lnTo>
                <a:lnTo>
                  <a:pt x="412024" y="263110"/>
                </a:lnTo>
                <a:lnTo>
                  <a:pt x="449857" y="237235"/>
                </a:lnTo>
                <a:lnTo>
                  <a:pt x="488848" y="212563"/>
                </a:lnTo>
                <a:lnTo>
                  <a:pt x="528935" y="189118"/>
                </a:lnTo>
                <a:lnTo>
                  <a:pt x="570057" y="166924"/>
                </a:lnTo>
                <a:lnTo>
                  <a:pt x="612150" y="146003"/>
                </a:lnTo>
                <a:lnTo>
                  <a:pt x="655155" y="126379"/>
                </a:lnTo>
                <a:lnTo>
                  <a:pt x="699008" y="108077"/>
                </a:lnTo>
                <a:lnTo>
                  <a:pt x="743648" y="91118"/>
                </a:lnTo>
                <a:lnTo>
                  <a:pt x="789013" y="75527"/>
                </a:lnTo>
                <a:lnTo>
                  <a:pt x="835041" y="61327"/>
                </a:lnTo>
                <a:lnTo>
                  <a:pt x="881671" y="48542"/>
                </a:lnTo>
                <a:lnTo>
                  <a:pt x="928841" y="37194"/>
                </a:lnTo>
                <a:lnTo>
                  <a:pt x="976488" y="27308"/>
                </a:lnTo>
                <a:lnTo>
                  <a:pt x="1024551" y="18908"/>
                </a:lnTo>
                <a:lnTo>
                  <a:pt x="1072968" y="12015"/>
                </a:lnTo>
                <a:lnTo>
                  <a:pt x="1121678" y="6655"/>
                </a:lnTo>
                <a:lnTo>
                  <a:pt x="1170618" y="2850"/>
                </a:lnTo>
                <a:lnTo>
                  <a:pt x="1219726" y="623"/>
                </a:lnTo>
                <a:lnTo>
                  <a:pt x="1268941" y="0"/>
                </a:lnTo>
                <a:lnTo>
                  <a:pt x="1318201" y="1001"/>
                </a:lnTo>
                <a:lnTo>
                  <a:pt x="1367444" y="3652"/>
                </a:lnTo>
                <a:lnTo>
                  <a:pt x="1416609" y="7976"/>
                </a:lnTo>
                <a:lnTo>
                  <a:pt x="1465632" y="13996"/>
                </a:lnTo>
                <a:lnTo>
                  <a:pt x="1514454" y="21736"/>
                </a:lnTo>
                <a:lnTo>
                  <a:pt x="1563011" y="31219"/>
                </a:lnTo>
                <a:lnTo>
                  <a:pt x="1611241" y="42468"/>
                </a:lnTo>
                <a:lnTo>
                  <a:pt x="1665099" y="57321"/>
                </a:lnTo>
                <a:lnTo>
                  <a:pt x="1717286" y="74181"/>
                </a:lnTo>
                <a:lnTo>
                  <a:pt x="1767745" y="92987"/>
                </a:lnTo>
                <a:lnTo>
                  <a:pt x="1816417" y="113674"/>
                </a:lnTo>
                <a:lnTo>
                  <a:pt x="1863245" y="136179"/>
                </a:lnTo>
                <a:lnTo>
                  <a:pt x="1908171" y="160439"/>
                </a:lnTo>
                <a:lnTo>
                  <a:pt x="1951138" y="186391"/>
                </a:lnTo>
                <a:lnTo>
                  <a:pt x="1992086" y="213970"/>
                </a:lnTo>
                <a:lnTo>
                  <a:pt x="2030959" y="243114"/>
                </a:lnTo>
                <a:lnTo>
                  <a:pt x="2067698" y="273759"/>
                </a:lnTo>
                <a:lnTo>
                  <a:pt x="2102246" y="305842"/>
                </a:lnTo>
                <a:lnTo>
                  <a:pt x="2134545" y="339299"/>
                </a:lnTo>
                <a:lnTo>
                  <a:pt x="2164536" y="374067"/>
                </a:lnTo>
                <a:lnTo>
                  <a:pt x="2192163" y="410083"/>
                </a:lnTo>
                <a:lnTo>
                  <a:pt x="2217366" y="447283"/>
                </a:lnTo>
                <a:lnTo>
                  <a:pt x="2240089" y="485604"/>
                </a:lnTo>
                <a:lnTo>
                  <a:pt x="2260273" y="524983"/>
                </a:lnTo>
                <a:lnTo>
                  <a:pt x="2277860" y="565355"/>
                </a:lnTo>
                <a:lnTo>
                  <a:pt x="2292793" y="606658"/>
                </a:lnTo>
                <a:lnTo>
                  <a:pt x="2305014" y="648829"/>
                </a:lnTo>
                <a:lnTo>
                  <a:pt x="2314465" y="691803"/>
                </a:lnTo>
                <a:lnTo>
                  <a:pt x="2321087" y="735518"/>
                </a:lnTo>
                <a:lnTo>
                  <a:pt x="2324824" y="779910"/>
                </a:lnTo>
                <a:lnTo>
                  <a:pt x="2325616" y="824915"/>
                </a:lnTo>
                <a:lnTo>
                  <a:pt x="2663436" y="1028877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81000" y="2895600"/>
            <a:ext cx="4038600" cy="2971800"/>
          </a:xfrm>
          <a:prstGeom prst="rect">
            <a:avLst/>
          </a:prstGeom>
          <a:ln w="25400">
            <a:solidFill>
              <a:srgbClr val="0000FF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marL="472440" marR="1592580" indent="-381000">
              <a:lnSpc>
                <a:spcPct val="100000"/>
              </a:lnSpc>
              <a:spcBef>
                <a:spcPts val="295"/>
              </a:spcBef>
            </a:pPr>
            <a:r>
              <a:rPr dirty="0" sz="2000" spc="-35">
                <a:latin typeface="Times New Roman"/>
                <a:cs typeface="Times New Roman"/>
              </a:rPr>
              <a:t>CREATE </a:t>
            </a:r>
            <a:r>
              <a:rPr dirty="0" sz="2000">
                <a:latin typeface="Times New Roman"/>
                <a:cs typeface="Times New Roman"/>
              </a:rPr>
              <a:t>USER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Retail 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DBC</a:t>
            </a:r>
            <a:endParaRPr sz="2000">
              <a:latin typeface="Times New Roman"/>
              <a:cs typeface="Times New Roman"/>
            </a:endParaRPr>
          </a:p>
          <a:p>
            <a:pPr marL="26797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AS</a:t>
            </a:r>
            <a:endParaRPr sz="2000">
              <a:latin typeface="Times New Roman"/>
              <a:cs typeface="Times New Roman"/>
            </a:endParaRPr>
          </a:p>
          <a:p>
            <a:pPr marL="458470" marR="345440" indent="13335">
              <a:lnSpc>
                <a:spcPct val="100000"/>
              </a:lnSpc>
            </a:pPr>
            <a:r>
              <a:rPr dirty="0" sz="2000" spc="-10">
                <a:latin typeface="Times New Roman"/>
                <a:cs typeface="Times New Roman"/>
              </a:rPr>
              <a:t>PASSWORD=abc123 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PERM=2000000000000  </a:t>
            </a:r>
            <a:r>
              <a:rPr dirty="0" sz="2000">
                <a:latin typeface="Times New Roman"/>
                <a:cs typeface="Times New Roman"/>
              </a:rPr>
              <a:t>SPOOL=10000000000  </a:t>
            </a:r>
            <a:r>
              <a:rPr dirty="0" sz="2000" spc="-15">
                <a:latin typeface="Times New Roman"/>
                <a:cs typeface="Times New Roman"/>
              </a:rPr>
              <a:t>TEMPORARY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10000000000  ACCOUNT='$Med'</a:t>
            </a:r>
            <a:endParaRPr sz="2000">
              <a:latin typeface="Times New Roman"/>
              <a:cs typeface="Times New Roman"/>
            </a:endParaRPr>
          </a:p>
          <a:p>
            <a:pPr marL="472440">
              <a:lnSpc>
                <a:spcPct val="100000"/>
              </a:lnSpc>
            </a:pPr>
            <a:r>
              <a:rPr dirty="0" sz="2000" spc="-45">
                <a:latin typeface="Times New Roman"/>
                <a:cs typeface="Times New Roman"/>
              </a:rPr>
              <a:t>DEFAULT DATABASE </a:t>
            </a:r>
            <a:r>
              <a:rPr dirty="0" sz="2000">
                <a:latin typeface="Times New Roman"/>
                <a:cs typeface="Times New Roman"/>
              </a:rPr>
              <a:t>= DBC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24400" y="2895600"/>
            <a:ext cx="4114800" cy="2971800"/>
          </a:xfrm>
          <a:prstGeom prst="rect">
            <a:avLst/>
          </a:prstGeom>
          <a:ln w="25400">
            <a:solidFill>
              <a:srgbClr val="0000FF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marL="549275" marR="1250950" indent="-381000">
              <a:lnSpc>
                <a:spcPct val="100000"/>
              </a:lnSpc>
              <a:spcBef>
                <a:spcPts val="295"/>
              </a:spcBef>
            </a:pPr>
            <a:r>
              <a:rPr dirty="0" sz="2000" spc="-35">
                <a:latin typeface="Times New Roman"/>
                <a:cs typeface="Times New Roman"/>
              </a:rPr>
              <a:t>CREATE </a:t>
            </a:r>
            <a:r>
              <a:rPr dirty="0" sz="2000">
                <a:latin typeface="Times New Roman"/>
                <a:cs typeface="Times New Roman"/>
              </a:rPr>
              <a:t>USER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Financial  FROM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DBC</a:t>
            </a:r>
            <a:endParaRPr sz="2000">
              <a:latin typeface="Times New Roman"/>
              <a:cs typeface="Times New Roman"/>
            </a:endParaRPr>
          </a:p>
          <a:p>
            <a:pPr marL="344805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AS</a:t>
            </a:r>
            <a:endParaRPr sz="2000">
              <a:latin typeface="Times New Roman"/>
              <a:cs typeface="Times New Roman"/>
            </a:endParaRPr>
          </a:p>
          <a:p>
            <a:pPr marL="535305" marR="344805" indent="13335">
              <a:lnSpc>
                <a:spcPct val="100000"/>
              </a:lnSpc>
            </a:pPr>
            <a:r>
              <a:rPr dirty="0" sz="2000" spc="-10">
                <a:latin typeface="Times New Roman"/>
                <a:cs typeface="Times New Roman"/>
              </a:rPr>
              <a:t>PASSWORD=abc123 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PERM=2000000000000  </a:t>
            </a:r>
            <a:r>
              <a:rPr dirty="0" sz="2000">
                <a:latin typeface="Times New Roman"/>
                <a:cs typeface="Times New Roman"/>
              </a:rPr>
              <a:t>SPOOL=5000000000  </a:t>
            </a:r>
            <a:r>
              <a:rPr dirty="0" sz="2000" spc="-15">
                <a:latin typeface="Times New Roman"/>
                <a:cs typeface="Times New Roman"/>
              </a:rPr>
              <a:t>TEMPORARY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10000000000  ACCOUNT='$Med'</a:t>
            </a:r>
            <a:endParaRPr sz="2000">
              <a:latin typeface="Times New Roman"/>
              <a:cs typeface="Times New Roman"/>
            </a:endParaRPr>
          </a:p>
          <a:p>
            <a:pPr marL="549275">
              <a:lnSpc>
                <a:spcPct val="100000"/>
              </a:lnSpc>
            </a:pPr>
            <a:r>
              <a:rPr dirty="0" sz="2000" spc="-45">
                <a:latin typeface="Times New Roman"/>
                <a:cs typeface="Times New Roman"/>
              </a:rPr>
              <a:t>DEFAULT DATABASE </a:t>
            </a:r>
            <a:r>
              <a:rPr dirty="0" sz="2000">
                <a:latin typeface="Times New Roman"/>
                <a:cs typeface="Times New Roman"/>
              </a:rPr>
              <a:t>= DBC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9720" y="23317"/>
            <a:ext cx="44621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The </a:t>
            </a:r>
            <a:r>
              <a:rPr dirty="0" spc="-30"/>
              <a:t>Teradata </a:t>
            </a:r>
            <a:r>
              <a:rPr dirty="0" spc="-5"/>
              <a:t>Hierarchy</a:t>
            </a:r>
            <a:r>
              <a:rPr dirty="0" spc="-35"/>
              <a:t> </a:t>
            </a:r>
            <a:r>
              <a:rPr dirty="0" spc="-5"/>
              <a:t>Begins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5872378"/>
            <a:ext cx="8627745" cy="9410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Notice in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example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1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that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DBC owns 10 TB of PERM space. Notice that after DBC  created Spool_Reserve (4 TB), USER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Retail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(2 TB) and USER Financial (2 TB)</a:t>
            </a:r>
            <a:r>
              <a:rPr dirty="0" sz="2000" spc="-27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that  DBC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now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only owns only 2 TB of PERM</a:t>
            </a:r>
            <a:r>
              <a:rPr dirty="0" sz="2000" spc="-17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space.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644900" y="825500"/>
            <a:ext cx="4749800" cy="3530600"/>
            <a:chOff x="3644900" y="825500"/>
            <a:chExt cx="4749800" cy="3530600"/>
          </a:xfrm>
        </p:grpSpPr>
        <p:sp>
          <p:nvSpPr>
            <p:cNvPr id="5" name="object 5"/>
            <p:cNvSpPr/>
            <p:nvPr/>
          </p:nvSpPr>
          <p:spPr>
            <a:xfrm>
              <a:off x="5826125" y="1514601"/>
              <a:ext cx="84200" cy="1537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803900" y="1431925"/>
              <a:ext cx="120650" cy="41275"/>
            </a:xfrm>
            <a:custGeom>
              <a:avLst/>
              <a:gdLst/>
              <a:ahLst/>
              <a:cxnLst/>
              <a:rect l="l" t="t" r="r" b="b"/>
              <a:pathLst>
                <a:path w="120650" h="41275">
                  <a:moveTo>
                    <a:pt x="59309" y="0"/>
                  </a:moveTo>
                  <a:lnTo>
                    <a:pt x="19050" y="14097"/>
                  </a:lnTo>
                  <a:lnTo>
                    <a:pt x="0" y="41275"/>
                  </a:lnTo>
                  <a:lnTo>
                    <a:pt x="4699" y="38735"/>
                  </a:lnTo>
                  <a:lnTo>
                    <a:pt x="17652" y="33020"/>
                  </a:lnTo>
                  <a:lnTo>
                    <a:pt x="54863" y="22987"/>
                  </a:lnTo>
                  <a:lnTo>
                    <a:pt x="69850" y="21844"/>
                  </a:lnTo>
                  <a:lnTo>
                    <a:pt x="80010" y="22225"/>
                  </a:lnTo>
                  <a:lnTo>
                    <a:pt x="120650" y="36195"/>
                  </a:lnTo>
                  <a:lnTo>
                    <a:pt x="119125" y="32512"/>
                  </a:lnTo>
                  <a:lnTo>
                    <a:pt x="82550" y="3683"/>
                  </a:lnTo>
                  <a:lnTo>
                    <a:pt x="64135" y="126"/>
                  </a:lnTo>
                  <a:lnTo>
                    <a:pt x="59309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845175" y="1528826"/>
              <a:ext cx="40005" cy="65405"/>
            </a:xfrm>
            <a:custGeom>
              <a:avLst/>
              <a:gdLst/>
              <a:ahLst/>
              <a:cxnLst/>
              <a:rect l="l" t="t" r="r" b="b"/>
              <a:pathLst>
                <a:path w="40004" h="65405">
                  <a:moveTo>
                    <a:pt x="18796" y="0"/>
                  </a:moveTo>
                  <a:lnTo>
                    <a:pt x="0" y="30607"/>
                  </a:lnTo>
                  <a:lnTo>
                    <a:pt x="0" y="34036"/>
                  </a:lnTo>
                  <a:lnTo>
                    <a:pt x="20827" y="65024"/>
                  </a:lnTo>
                  <a:lnTo>
                    <a:pt x="23875" y="64388"/>
                  </a:lnTo>
                  <a:lnTo>
                    <a:pt x="39750" y="32258"/>
                  </a:lnTo>
                  <a:lnTo>
                    <a:pt x="39497" y="27432"/>
                  </a:lnTo>
                  <a:lnTo>
                    <a:pt x="187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051550" y="1514475"/>
              <a:ext cx="85725" cy="1539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038850" y="1431925"/>
              <a:ext cx="120650" cy="41275"/>
            </a:xfrm>
            <a:custGeom>
              <a:avLst/>
              <a:gdLst/>
              <a:ahLst/>
              <a:cxnLst/>
              <a:rect l="l" t="t" r="r" b="b"/>
              <a:pathLst>
                <a:path w="120650" h="41275">
                  <a:moveTo>
                    <a:pt x="61340" y="0"/>
                  </a:moveTo>
                  <a:lnTo>
                    <a:pt x="21589" y="11175"/>
                  </a:lnTo>
                  <a:lnTo>
                    <a:pt x="0" y="36195"/>
                  </a:lnTo>
                  <a:lnTo>
                    <a:pt x="4825" y="33147"/>
                  </a:lnTo>
                  <a:lnTo>
                    <a:pt x="9778" y="30479"/>
                  </a:lnTo>
                  <a:lnTo>
                    <a:pt x="50800" y="21844"/>
                  </a:lnTo>
                  <a:lnTo>
                    <a:pt x="60833" y="22351"/>
                  </a:lnTo>
                  <a:lnTo>
                    <a:pt x="102997" y="33020"/>
                  </a:lnTo>
                  <a:lnTo>
                    <a:pt x="120650" y="41275"/>
                  </a:lnTo>
                  <a:lnTo>
                    <a:pt x="118237" y="35687"/>
                  </a:lnTo>
                  <a:lnTo>
                    <a:pt x="89153" y="6096"/>
                  </a:lnTo>
                  <a:lnTo>
                    <a:pt x="66039" y="253"/>
                  </a:lnTo>
                  <a:lnTo>
                    <a:pt x="61340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075426" y="1528826"/>
              <a:ext cx="40005" cy="65405"/>
            </a:xfrm>
            <a:custGeom>
              <a:avLst/>
              <a:gdLst/>
              <a:ahLst/>
              <a:cxnLst/>
              <a:rect l="l" t="t" r="r" b="b"/>
              <a:pathLst>
                <a:path w="40004" h="65405">
                  <a:moveTo>
                    <a:pt x="18541" y="0"/>
                  </a:moveTo>
                  <a:lnTo>
                    <a:pt x="0" y="28956"/>
                  </a:lnTo>
                  <a:lnTo>
                    <a:pt x="0" y="35687"/>
                  </a:lnTo>
                  <a:lnTo>
                    <a:pt x="20574" y="65024"/>
                  </a:lnTo>
                  <a:lnTo>
                    <a:pt x="21589" y="64897"/>
                  </a:lnTo>
                  <a:lnTo>
                    <a:pt x="38608" y="42037"/>
                  </a:lnTo>
                  <a:lnTo>
                    <a:pt x="38988" y="40512"/>
                  </a:lnTo>
                  <a:lnTo>
                    <a:pt x="39497" y="35687"/>
                  </a:lnTo>
                  <a:lnTo>
                    <a:pt x="39624" y="32258"/>
                  </a:lnTo>
                  <a:lnTo>
                    <a:pt x="39370" y="27432"/>
                  </a:lnTo>
                  <a:lnTo>
                    <a:pt x="21589" y="126"/>
                  </a:lnTo>
                  <a:lnTo>
                    <a:pt x="185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791200" y="1736725"/>
              <a:ext cx="379730" cy="147955"/>
            </a:xfrm>
            <a:custGeom>
              <a:avLst/>
              <a:gdLst/>
              <a:ahLst/>
              <a:cxnLst/>
              <a:rect l="l" t="t" r="r" b="b"/>
              <a:pathLst>
                <a:path w="379729" h="147955">
                  <a:moveTo>
                    <a:pt x="379475" y="0"/>
                  </a:moveTo>
                  <a:lnTo>
                    <a:pt x="353060" y="32892"/>
                  </a:lnTo>
                  <a:lnTo>
                    <a:pt x="312674" y="62357"/>
                  </a:lnTo>
                  <a:lnTo>
                    <a:pt x="270383" y="80010"/>
                  </a:lnTo>
                  <a:lnTo>
                    <a:pt x="227584" y="88900"/>
                  </a:lnTo>
                  <a:lnTo>
                    <a:pt x="189864" y="91186"/>
                  </a:lnTo>
                  <a:lnTo>
                    <a:pt x="176784" y="90932"/>
                  </a:lnTo>
                  <a:lnTo>
                    <a:pt x="129666" y="85216"/>
                  </a:lnTo>
                  <a:lnTo>
                    <a:pt x="82296" y="70103"/>
                  </a:lnTo>
                  <a:lnTo>
                    <a:pt x="41148" y="45592"/>
                  </a:lnTo>
                  <a:lnTo>
                    <a:pt x="7112" y="11175"/>
                  </a:lnTo>
                  <a:lnTo>
                    <a:pt x="0" y="0"/>
                  </a:lnTo>
                  <a:lnTo>
                    <a:pt x="253" y="7620"/>
                  </a:lnTo>
                  <a:lnTo>
                    <a:pt x="11557" y="50800"/>
                  </a:lnTo>
                  <a:lnTo>
                    <a:pt x="37719" y="88391"/>
                  </a:lnTo>
                  <a:lnTo>
                    <a:pt x="69087" y="113919"/>
                  </a:lnTo>
                  <a:lnTo>
                    <a:pt x="107569" y="133096"/>
                  </a:lnTo>
                  <a:lnTo>
                    <a:pt x="151637" y="144652"/>
                  </a:lnTo>
                  <a:lnTo>
                    <a:pt x="189864" y="147700"/>
                  </a:lnTo>
                  <a:lnTo>
                    <a:pt x="199644" y="147447"/>
                  </a:lnTo>
                  <a:lnTo>
                    <a:pt x="255142" y="138684"/>
                  </a:lnTo>
                  <a:lnTo>
                    <a:pt x="295910" y="122427"/>
                  </a:lnTo>
                  <a:lnTo>
                    <a:pt x="330326" y="99187"/>
                  </a:lnTo>
                  <a:lnTo>
                    <a:pt x="356615" y="70358"/>
                  </a:lnTo>
                  <a:lnTo>
                    <a:pt x="375538" y="29717"/>
                  </a:lnTo>
                  <a:lnTo>
                    <a:pt x="379095" y="7620"/>
                  </a:lnTo>
                  <a:lnTo>
                    <a:pt x="379475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105400" y="838200"/>
              <a:ext cx="1828800" cy="1600200"/>
            </a:xfrm>
            <a:custGeom>
              <a:avLst/>
              <a:gdLst/>
              <a:ahLst/>
              <a:cxnLst/>
              <a:rect l="l" t="t" r="r" b="b"/>
              <a:pathLst>
                <a:path w="1828800" h="1600200">
                  <a:moveTo>
                    <a:pt x="533400" y="838200"/>
                  </a:moveTo>
                  <a:lnTo>
                    <a:pt x="536530" y="786496"/>
                  </a:lnTo>
                  <a:lnTo>
                    <a:pt x="545650" y="736908"/>
                  </a:lnTo>
                  <a:lnTo>
                    <a:pt x="560349" y="689889"/>
                  </a:lnTo>
                  <a:lnTo>
                    <a:pt x="580220" y="645893"/>
                  </a:lnTo>
                  <a:lnTo>
                    <a:pt x="604854" y="605374"/>
                  </a:lnTo>
                  <a:lnTo>
                    <a:pt x="633841" y="568785"/>
                  </a:lnTo>
                  <a:lnTo>
                    <a:pt x="666773" y="536580"/>
                  </a:lnTo>
                  <a:lnTo>
                    <a:pt x="703241" y="509213"/>
                  </a:lnTo>
                  <a:lnTo>
                    <a:pt x="742836" y="487138"/>
                  </a:lnTo>
                  <a:lnTo>
                    <a:pt x="785151" y="470808"/>
                  </a:lnTo>
                  <a:lnTo>
                    <a:pt x="829775" y="460677"/>
                  </a:lnTo>
                  <a:lnTo>
                    <a:pt x="876300" y="457200"/>
                  </a:lnTo>
                  <a:lnTo>
                    <a:pt x="922824" y="460677"/>
                  </a:lnTo>
                  <a:lnTo>
                    <a:pt x="967448" y="470808"/>
                  </a:lnTo>
                  <a:lnTo>
                    <a:pt x="1009763" y="487138"/>
                  </a:lnTo>
                  <a:lnTo>
                    <a:pt x="1049358" y="509213"/>
                  </a:lnTo>
                  <a:lnTo>
                    <a:pt x="1085826" y="536580"/>
                  </a:lnTo>
                  <a:lnTo>
                    <a:pt x="1118758" y="568785"/>
                  </a:lnTo>
                  <a:lnTo>
                    <a:pt x="1147745" y="605374"/>
                  </a:lnTo>
                  <a:lnTo>
                    <a:pt x="1172379" y="645893"/>
                  </a:lnTo>
                  <a:lnTo>
                    <a:pt x="1192250" y="689889"/>
                  </a:lnTo>
                  <a:lnTo>
                    <a:pt x="1206949" y="736908"/>
                  </a:lnTo>
                  <a:lnTo>
                    <a:pt x="1216069" y="786496"/>
                  </a:lnTo>
                  <a:lnTo>
                    <a:pt x="1219200" y="838200"/>
                  </a:lnTo>
                  <a:lnTo>
                    <a:pt x="1216069" y="889903"/>
                  </a:lnTo>
                  <a:lnTo>
                    <a:pt x="1206949" y="939491"/>
                  </a:lnTo>
                  <a:lnTo>
                    <a:pt x="1192250" y="986510"/>
                  </a:lnTo>
                  <a:lnTo>
                    <a:pt x="1172379" y="1030506"/>
                  </a:lnTo>
                  <a:lnTo>
                    <a:pt x="1147745" y="1071025"/>
                  </a:lnTo>
                  <a:lnTo>
                    <a:pt x="1118758" y="1107614"/>
                  </a:lnTo>
                  <a:lnTo>
                    <a:pt x="1085826" y="1139819"/>
                  </a:lnTo>
                  <a:lnTo>
                    <a:pt x="1049358" y="1167186"/>
                  </a:lnTo>
                  <a:lnTo>
                    <a:pt x="1009763" y="1189261"/>
                  </a:lnTo>
                  <a:lnTo>
                    <a:pt x="967448" y="1205591"/>
                  </a:lnTo>
                  <a:lnTo>
                    <a:pt x="922824" y="1215722"/>
                  </a:lnTo>
                  <a:lnTo>
                    <a:pt x="876300" y="1219200"/>
                  </a:lnTo>
                  <a:lnTo>
                    <a:pt x="829775" y="1215722"/>
                  </a:lnTo>
                  <a:lnTo>
                    <a:pt x="785151" y="1205591"/>
                  </a:lnTo>
                  <a:lnTo>
                    <a:pt x="742836" y="1189261"/>
                  </a:lnTo>
                  <a:lnTo>
                    <a:pt x="703241" y="1167186"/>
                  </a:lnTo>
                  <a:lnTo>
                    <a:pt x="666773" y="1139819"/>
                  </a:lnTo>
                  <a:lnTo>
                    <a:pt x="633841" y="1107614"/>
                  </a:lnTo>
                  <a:lnTo>
                    <a:pt x="604854" y="1071025"/>
                  </a:lnTo>
                  <a:lnTo>
                    <a:pt x="580220" y="1030506"/>
                  </a:lnTo>
                  <a:lnTo>
                    <a:pt x="560349" y="986510"/>
                  </a:lnTo>
                  <a:lnTo>
                    <a:pt x="545650" y="939491"/>
                  </a:lnTo>
                  <a:lnTo>
                    <a:pt x="536530" y="889903"/>
                  </a:lnTo>
                  <a:lnTo>
                    <a:pt x="533400" y="838200"/>
                  </a:lnTo>
                  <a:close/>
                </a:path>
                <a:path w="1828800" h="1600200">
                  <a:moveTo>
                    <a:pt x="0" y="1600200"/>
                  </a:moveTo>
                  <a:lnTo>
                    <a:pt x="1828800" y="1600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60020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844925" y="3800601"/>
              <a:ext cx="84200" cy="1537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822700" y="3717925"/>
              <a:ext cx="120650" cy="41275"/>
            </a:xfrm>
            <a:custGeom>
              <a:avLst/>
              <a:gdLst/>
              <a:ahLst/>
              <a:cxnLst/>
              <a:rect l="l" t="t" r="r" b="b"/>
              <a:pathLst>
                <a:path w="120650" h="41275">
                  <a:moveTo>
                    <a:pt x="59309" y="0"/>
                  </a:moveTo>
                  <a:lnTo>
                    <a:pt x="19050" y="14097"/>
                  </a:lnTo>
                  <a:lnTo>
                    <a:pt x="0" y="41275"/>
                  </a:lnTo>
                  <a:lnTo>
                    <a:pt x="4699" y="38735"/>
                  </a:lnTo>
                  <a:lnTo>
                    <a:pt x="17652" y="33019"/>
                  </a:lnTo>
                  <a:lnTo>
                    <a:pt x="54863" y="22987"/>
                  </a:lnTo>
                  <a:lnTo>
                    <a:pt x="69850" y="21843"/>
                  </a:lnTo>
                  <a:lnTo>
                    <a:pt x="80010" y="22225"/>
                  </a:lnTo>
                  <a:lnTo>
                    <a:pt x="120650" y="36194"/>
                  </a:lnTo>
                  <a:lnTo>
                    <a:pt x="119125" y="32512"/>
                  </a:lnTo>
                  <a:lnTo>
                    <a:pt x="82550" y="3682"/>
                  </a:lnTo>
                  <a:lnTo>
                    <a:pt x="64135" y="126"/>
                  </a:lnTo>
                  <a:lnTo>
                    <a:pt x="59309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863975" y="3814698"/>
              <a:ext cx="40005" cy="65405"/>
            </a:xfrm>
            <a:custGeom>
              <a:avLst/>
              <a:gdLst/>
              <a:ahLst/>
              <a:cxnLst/>
              <a:rect l="l" t="t" r="r" b="b"/>
              <a:pathLst>
                <a:path w="40004" h="65404">
                  <a:moveTo>
                    <a:pt x="19812" y="0"/>
                  </a:moveTo>
                  <a:lnTo>
                    <a:pt x="0" y="30733"/>
                  </a:lnTo>
                  <a:lnTo>
                    <a:pt x="0" y="34162"/>
                  </a:lnTo>
                  <a:lnTo>
                    <a:pt x="18796" y="65150"/>
                  </a:lnTo>
                  <a:lnTo>
                    <a:pt x="20827" y="65150"/>
                  </a:lnTo>
                  <a:lnTo>
                    <a:pt x="39750" y="32384"/>
                  </a:lnTo>
                  <a:lnTo>
                    <a:pt x="39497" y="27558"/>
                  </a:lnTo>
                  <a:lnTo>
                    <a:pt x="198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070350" y="3800475"/>
              <a:ext cx="85725" cy="1539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057650" y="3717925"/>
              <a:ext cx="120650" cy="41275"/>
            </a:xfrm>
            <a:custGeom>
              <a:avLst/>
              <a:gdLst/>
              <a:ahLst/>
              <a:cxnLst/>
              <a:rect l="l" t="t" r="r" b="b"/>
              <a:pathLst>
                <a:path w="120650" h="41275">
                  <a:moveTo>
                    <a:pt x="61340" y="0"/>
                  </a:moveTo>
                  <a:lnTo>
                    <a:pt x="21589" y="11175"/>
                  </a:lnTo>
                  <a:lnTo>
                    <a:pt x="0" y="36194"/>
                  </a:lnTo>
                  <a:lnTo>
                    <a:pt x="4825" y="33147"/>
                  </a:lnTo>
                  <a:lnTo>
                    <a:pt x="9778" y="30480"/>
                  </a:lnTo>
                  <a:lnTo>
                    <a:pt x="50800" y="21843"/>
                  </a:lnTo>
                  <a:lnTo>
                    <a:pt x="60833" y="22351"/>
                  </a:lnTo>
                  <a:lnTo>
                    <a:pt x="102997" y="33019"/>
                  </a:lnTo>
                  <a:lnTo>
                    <a:pt x="120650" y="41275"/>
                  </a:lnTo>
                  <a:lnTo>
                    <a:pt x="118237" y="35687"/>
                  </a:lnTo>
                  <a:lnTo>
                    <a:pt x="89153" y="6095"/>
                  </a:lnTo>
                  <a:lnTo>
                    <a:pt x="66039" y="254"/>
                  </a:lnTo>
                  <a:lnTo>
                    <a:pt x="61340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094226" y="3814698"/>
              <a:ext cx="40005" cy="65405"/>
            </a:xfrm>
            <a:custGeom>
              <a:avLst/>
              <a:gdLst/>
              <a:ahLst/>
              <a:cxnLst/>
              <a:rect l="l" t="t" r="r" b="b"/>
              <a:pathLst>
                <a:path w="40004" h="65404">
                  <a:moveTo>
                    <a:pt x="19558" y="0"/>
                  </a:moveTo>
                  <a:lnTo>
                    <a:pt x="0" y="29082"/>
                  </a:lnTo>
                  <a:lnTo>
                    <a:pt x="0" y="35813"/>
                  </a:lnTo>
                  <a:lnTo>
                    <a:pt x="18541" y="65150"/>
                  </a:lnTo>
                  <a:lnTo>
                    <a:pt x="20574" y="65150"/>
                  </a:lnTo>
                  <a:lnTo>
                    <a:pt x="38608" y="42163"/>
                  </a:lnTo>
                  <a:lnTo>
                    <a:pt x="38988" y="40639"/>
                  </a:lnTo>
                  <a:lnTo>
                    <a:pt x="39497" y="35813"/>
                  </a:lnTo>
                  <a:lnTo>
                    <a:pt x="39624" y="32384"/>
                  </a:lnTo>
                  <a:lnTo>
                    <a:pt x="39370" y="27558"/>
                  </a:lnTo>
                  <a:lnTo>
                    <a:pt x="21589" y="253"/>
                  </a:lnTo>
                  <a:lnTo>
                    <a:pt x="195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810000" y="4022725"/>
              <a:ext cx="379730" cy="147955"/>
            </a:xfrm>
            <a:custGeom>
              <a:avLst/>
              <a:gdLst/>
              <a:ahLst/>
              <a:cxnLst/>
              <a:rect l="l" t="t" r="r" b="b"/>
              <a:pathLst>
                <a:path w="379729" h="147954">
                  <a:moveTo>
                    <a:pt x="379475" y="0"/>
                  </a:moveTo>
                  <a:lnTo>
                    <a:pt x="353060" y="32893"/>
                  </a:lnTo>
                  <a:lnTo>
                    <a:pt x="312674" y="62356"/>
                  </a:lnTo>
                  <a:lnTo>
                    <a:pt x="270383" y="80010"/>
                  </a:lnTo>
                  <a:lnTo>
                    <a:pt x="227584" y="88900"/>
                  </a:lnTo>
                  <a:lnTo>
                    <a:pt x="189864" y="91186"/>
                  </a:lnTo>
                  <a:lnTo>
                    <a:pt x="176784" y="90931"/>
                  </a:lnTo>
                  <a:lnTo>
                    <a:pt x="129666" y="85217"/>
                  </a:lnTo>
                  <a:lnTo>
                    <a:pt x="82296" y="70104"/>
                  </a:lnTo>
                  <a:lnTo>
                    <a:pt x="41148" y="45593"/>
                  </a:lnTo>
                  <a:lnTo>
                    <a:pt x="7112" y="11175"/>
                  </a:lnTo>
                  <a:lnTo>
                    <a:pt x="0" y="0"/>
                  </a:lnTo>
                  <a:lnTo>
                    <a:pt x="253" y="7619"/>
                  </a:lnTo>
                  <a:lnTo>
                    <a:pt x="11557" y="50800"/>
                  </a:lnTo>
                  <a:lnTo>
                    <a:pt x="37719" y="88392"/>
                  </a:lnTo>
                  <a:lnTo>
                    <a:pt x="69087" y="113918"/>
                  </a:lnTo>
                  <a:lnTo>
                    <a:pt x="107569" y="133095"/>
                  </a:lnTo>
                  <a:lnTo>
                    <a:pt x="151637" y="144652"/>
                  </a:lnTo>
                  <a:lnTo>
                    <a:pt x="180212" y="147447"/>
                  </a:lnTo>
                  <a:lnTo>
                    <a:pt x="199644" y="147447"/>
                  </a:lnTo>
                  <a:lnTo>
                    <a:pt x="255142" y="138683"/>
                  </a:lnTo>
                  <a:lnTo>
                    <a:pt x="295910" y="122427"/>
                  </a:lnTo>
                  <a:lnTo>
                    <a:pt x="330326" y="99187"/>
                  </a:lnTo>
                  <a:lnTo>
                    <a:pt x="356615" y="70357"/>
                  </a:lnTo>
                  <a:lnTo>
                    <a:pt x="375538" y="29718"/>
                  </a:lnTo>
                  <a:lnTo>
                    <a:pt x="379095" y="7619"/>
                  </a:lnTo>
                  <a:lnTo>
                    <a:pt x="379475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657600" y="3581400"/>
              <a:ext cx="685800" cy="762000"/>
            </a:xfrm>
            <a:custGeom>
              <a:avLst/>
              <a:gdLst/>
              <a:ahLst/>
              <a:cxnLst/>
              <a:rect l="l" t="t" r="r" b="b"/>
              <a:pathLst>
                <a:path w="685800" h="762000">
                  <a:moveTo>
                    <a:pt x="0" y="381000"/>
                  </a:moveTo>
                  <a:lnTo>
                    <a:pt x="3130" y="329296"/>
                  </a:lnTo>
                  <a:lnTo>
                    <a:pt x="12250" y="279708"/>
                  </a:lnTo>
                  <a:lnTo>
                    <a:pt x="26949" y="232689"/>
                  </a:lnTo>
                  <a:lnTo>
                    <a:pt x="46820" y="188693"/>
                  </a:lnTo>
                  <a:lnTo>
                    <a:pt x="71454" y="148174"/>
                  </a:lnTo>
                  <a:lnTo>
                    <a:pt x="100441" y="111585"/>
                  </a:lnTo>
                  <a:lnTo>
                    <a:pt x="133373" y="79380"/>
                  </a:lnTo>
                  <a:lnTo>
                    <a:pt x="169841" y="52013"/>
                  </a:lnTo>
                  <a:lnTo>
                    <a:pt x="209436" y="29938"/>
                  </a:lnTo>
                  <a:lnTo>
                    <a:pt x="251751" y="13608"/>
                  </a:lnTo>
                  <a:lnTo>
                    <a:pt x="296375" y="3477"/>
                  </a:lnTo>
                  <a:lnTo>
                    <a:pt x="342900" y="0"/>
                  </a:lnTo>
                  <a:lnTo>
                    <a:pt x="389424" y="3477"/>
                  </a:lnTo>
                  <a:lnTo>
                    <a:pt x="434048" y="13608"/>
                  </a:lnTo>
                  <a:lnTo>
                    <a:pt x="476363" y="29938"/>
                  </a:lnTo>
                  <a:lnTo>
                    <a:pt x="515958" y="52013"/>
                  </a:lnTo>
                  <a:lnTo>
                    <a:pt x="552426" y="79380"/>
                  </a:lnTo>
                  <a:lnTo>
                    <a:pt x="585358" y="111585"/>
                  </a:lnTo>
                  <a:lnTo>
                    <a:pt x="614345" y="148174"/>
                  </a:lnTo>
                  <a:lnTo>
                    <a:pt x="638979" y="188693"/>
                  </a:lnTo>
                  <a:lnTo>
                    <a:pt x="658850" y="232689"/>
                  </a:lnTo>
                  <a:lnTo>
                    <a:pt x="673549" y="279708"/>
                  </a:lnTo>
                  <a:lnTo>
                    <a:pt x="682669" y="329296"/>
                  </a:lnTo>
                  <a:lnTo>
                    <a:pt x="685800" y="381000"/>
                  </a:lnTo>
                  <a:lnTo>
                    <a:pt x="682669" y="432703"/>
                  </a:lnTo>
                  <a:lnTo>
                    <a:pt x="673549" y="482291"/>
                  </a:lnTo>
                  <a:lnTo>
                    <a:pt x="658850" y="529310"/>
                  </a:lnTo>
                  <a:lnTo>
                    <a:pt x="638979" y="573306"/>
                  </a:lnTo>
                  <a:lnTo>
                    <a:pt x="614345" y="613825"/>
                  </a:lnTo>
                  <a:lnTo>
                    <a:pt x="585358" y="650414"/>
                  </a:lnTo>
                  <a:lnTo>
                    <a:pt x="552426" y="682619"/>
                  </a:lnTo>
                  <a:lnTo>
                    <a:pt x="515958" y="709986"/>
                  </a:lnTo>
                  <a:lnTo>
                    <a:pt x="476363" y="732061"/>
                  </a:lnTo>
                  <a:lnTo>
                    <a:pt x="434048" y="748391"/>
                  </a:lnTo>
                  <a:lnTo>
                    <a:pt x="389424" y="758522"/>
                  </a:lnTo>
                  <a:lnTo>
                    <a:pt x="342900" y="762000"/>
                  </a:lnTo>
                  <a:lnTo>
                    <a:pt x="296375" y="758522"/>
                  </a:lnTo>
                  <a:lnTo>
                    <a:pt x="251751" y="748391"/>
                  </a:lnTo>
                  <a:lnTo>
                    <a:pt x="209436" y="732061"/>
                  </a:lnTo>
                  <a:lnTo>
                    <a:pt x="169841" y="709986"/>
                  </a:lnTo>
                  <a:lnTo>
                    <a:pt x="133373" y="682619"/>
                  </a:lnTo>
                  <a:lnTo>
                    <a:pt x="100441" y="650414"/>
                  </a:lnTo>
                  <a:lnTo>
                    <a:pt x="71454" y="613825"/>
                  </a:lnTo>
                  <a:lnTo>
                    <a:pt x="46820" y="573306"/>
                  </a:lnTo>
                  <a:lnTo>
                    <a:pt x="26949" y="529310"/>
                  </a:lnTo>
                  <a:lnTo>
                    <a:pt x="12250" y="482291"/>
                  </a:lnTo>
                  <a:lnTo>
                    <a:pt x="3130" y="432703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883525" y="3800601"/>
              <a:ext cx="84200" cy="1537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861300" y="3717925"/>
              <a:ext cx="120650" cy="41275"/>
            </a:xfrm>
            <a:custGeom>
              <a:avLst/>
              <a:gdLst/>
              <a:ahLst/>
              <a:cxnLst/>
              <a:rect l="l" t="t" r="r" b="b"/>
              <a:pathLst>
                <a:path w="120650" h="41275">
                  <a:moveTo>
                    <a:pt x="59308" y="0"/>
                  </a:moveTo>
                  <a:lnTo>
                    <a:pt x="19050" y="14097"/>
                  </a:lnTo>
                  <a:lnTo>
                    <a:pt x="0" y="41275"/>
                  </a:lnTo>
                  <a:lnTo>
                    <a:pt x="4699" y="38735"/>
                  </a:lnTo>
                  <a:lnTo>
                    <a:pt x="17652" y="33019"/>
                  </a:lnTo>
                  <a:lnTo>
                    <a:pt x="54864" y="22987"/>
                  </a:lnTo>
                  <a:lnTo>
                    <a:pt x="69850" y="21843"/>
                  </a:lnTo>
                  <a:lnTo>
                    <a:pt x="80009" y="22225"/>
                  </a:lnTo>
                  <a:lnTo>
                    <a:pt x="120650" y="36194"/>
                  </a:lnTo>
                  <a:lnTo>
                    <a:pt x="119125" y="32512"/>
                  </a:lnTo>
                  <a:lnTo>
                    <a:pt x="82550" y="3682"/>
                  </a:lnTo>
                  <a:lnTo>
                    <a:pt x="64134" y="126"/>
                  </a:lnTo>
                  <a:lnTo>
                    <a:pt x="59308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902575" y="3814698"/>
              <a:ext cx="40005" cy="65405"/>
            </a:xfrm>
            <a:custGeom>
              <a:avLst/>
              <a:gdLst/>
              <a:ahLst/>
              <a:cxnLst/>
              <a:rect l="l" t="t" r="r" b="b"/>
              <a:pathLst>
                <a:path w="40004" h="65404">
                  <a:moveTo>
                    <a:pt x="19811" y="0"/>
                  </a:moveTo>
                  <a:lnTo>
                    <a:pt x="0" y="30733"/>
                  </a:lnTo>
                  <a:lnTo>
                    <a:pt x="0" y="34162"/>
                  </a:lnTo>
                  <a:lnTo>
                    <a:pt x="18796" y="65150"/>
                  </a:lnTo>
                  <a:lnTo>
                    <a:pt x="20827" y="65150"/>
                  </a:lnTo>
                  <a:lnTo>
                    <a:pt x="39750" y="32384"/>
                  </a:lnTo>
                  <a:lnTo>
                    <a:pt x="39497" y="27558"/>
                  </a:lnTo>
                  <a:lnTo>
                    <a:pt x="198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8108950" y="3800475"/>
              <a:ext cx="85725" cy="1539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096250" y="3717925"/>
              <a:ext cx="120650" cy="41275"/>
            </a:xfrm>
            <a:custGeom>
              <a:avLst/>
              <a:gdLst/>
              <a:ahLst/>
              <a:cxnLst/>
              <a:rect l="l" t="t" r="r" b="b"/>
              <a:pathLst>
                <a:path w="120650" h="41275">
                  <a:moveTo>
                    <a:pt x="61341" y="0"/>
                  </a:moveTo>
                  <a:lnTo>
                    <a:pt x="21590" y="11175"/>
                  </a:lnTo>
                  <a:lnTo>
                    <a:pt x="0" y="36194"/>
                  </a:lnTo>
                  <a:lnTo>
                    <a:pt x="4825" y="33147"/>
                  </a:lnTo>
                  <a:lnTo>
                    <a:pt x="9778" y="30480"/>
                  </a:lnTo>
                  <a:lnTo>
                    <a:pt x="50800" y="21843"/>
                  </a:lnTo>
                  <a:lnTo>
                    <a:pt x="60832" y="22351"/>
                  </a:lnTo>
                  <a:lnTo>
                    <a:pt x="102997" y="33019"/>
                  </a:lnTo>
                  <a:lnTo>
                    <a:pt x="120650" y="41275"/>
                  </a:lnTo>
                  <a:lnTo>
                    <a:pt x="118236" y="35687"/>
                  </a:lnTo>
                  <a:lnTo>
                    <a:pt x="89153" y="6095"/>
                  </a:lnTo>
                  <a:lnTo>
                    <a:pt x="66040" y="254"/>
                  </a:lnTo>
                  <a:lnTo>
                    <a:pt x="61341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132826" y="3814698"/>
              <a:ext cx="40005" cy="65405"/>
            </a:xfrm>
            <a:custGeom>
              <a:avLst/>
              <a:gdLst/>
              <a:ahLst/>
              <a:cxnLst/>
              <a:rect l="l" t="t" r="r" b="b"/>
              <a:pathLst>
                <a:path w="40004" h="65404">
                  <a:moveTo>
                    <a:pt x="19557" y="0"/>
                  </a:moveTo>
                  <a:lnTo>
                    <a:pt x="0" y="29082"/>
                  </a:lnTo>
                  <a:lnTo>
                    <a:pt x="0" y="35813"/>
                  </a:lnTo>
                  <a:lnTo>
                    <a:pt x="18542" y="65150"/>
                  </a:lnTo>
                  <a:lnTo>
                    <a:pt x="20574" y="65150"/>
                  </a:lnTo>
                  <a:lnTo>
                    <a:pt x="38607" y="42163"/>
                  </a:lnTo>
                  <a:lnTo>
                    <a:pt x="38989" y="40639"/>
                  </a:lnTo>
                  <a:lnTo>
                    <a:pt x="39497" y="35813"/>
                  </a:lnTo>
                  <a:lnTo>
                    <a:pt x="39624" y="32384"/>
                  </a:lnTo>
                  <a:lnTo>
                    <a:pt x="39370" y="27558"/>
                  </a:lnTo>
                  <a:lnTo>
                    <a:pt x="21590" y="253"/>
                  </a:lnTo>
                  <a:lnTo>
                    <a:pt x="195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848600" y="4022725"/>
              <a:ext cx="379730" cy="147955"/>
            </a:xfrm>
            <a:custGeom>
              <a:avLst/>
              <a:gdLst/>
              <a:ahLst/>
              <a:cxnLst/>
              <a:rect l="l" t="t" r="r" b="b"/>
              <a:pathLst>
                <a:path w="379729" h="147954">
                  <a:moveTo>
                    <a:pt x="379475" y="0"/>
                  </a:moveTo>
                  <a:lnTo>
                    <a:pt x="353059" y="32893"/>
                  </a:lnTo>
                  <a:lnTo>
                    <a:pt x="312674" y="62356"/>
                  </a:lnTo>
                  <a:lnTo>
                    <a:pt x="270382" y="80010"/>
                  </a:lnTo>
                  <a:lnTo>
                    <a:pt x="227583" y="88900"/>
                  </a:lnTo>
                  <a:lnTo>
                    <a:pt x="189865" y="91186"/>
                  </a:lnTo>
                  <a:lnTo>
                    <a:pt x="176783" y="90931"/>
                  </a:lnTo>
                  <a:lnTo>
                    <a:pt x="129667" y="85217"/>
                  </a:lnTo>
                  <a:lnTo>
                    <a:pt x="82296" y="70104"/>
                  </a:lnTo>
                  <a:lnTo>
                    <a:pt x="41148" y="45593"/>
                  </a:lnTo>
                  <a:lnTo>
                    <a:pt x="7111" y="11175"/>
                  </a:lnTo>
                  <a:lnTo>
                    <a:pt x="0" y="0"/>
                  </a:lnTo>
                  <a:lnTo>
                    <a:pt x="253" y="7619"/>
                  </a:lnTo>
                  <a:lnTo>
                    <a:pt x="11556" y="50800"/>
                  </a:lnTo>
                  <a:lnTo>
                    <a:pt x="37719" y="88392"/>
                  </a:lnTo>
                  <a:lnTo>
                    <a:pt x="69088" y="113918"/>
                  </a:lnTo>
                  <a:lnTo>
                    <a:pt x="107569" y="133095"/>
                  </a:lnTo>
                  <a:lnTo>
                    <a:pt x="151638" y="144652"/>
                  </a:lnTo>
                  <a:lnTo>
                    <a:pt x="180213" y="147447"/>
                  </a:lnTo>
                  <a:lnTo>
                    <a:pt x="199644" y="147447"/>
                  </a:lnTo>
                  <a:lnTo>
                    <a:pt x="255143" y="138683"/>
                  </a:lnTo>
                  <a:lnTo>
                    <a:pt x="295909" y="122427"/>
                  </a:lnTo>
                  <a:lnTo>
                    <a:pt x="330326" y="99187"/>
                  </a:lnTo>
                  <a:lnTo>
                    <a:pt x="356616" y="70357"/>
                  </a:lnTo>
                  <a:lnTo>
                    <a:pt x="375539" y="29718"/>
                  </a:lnTo>
                  <a:lnTo>
                    <a:pt x="379095" y="7619"/>
                  </a:lnTo>
                  <a:lnTo>
                    <a:pt x="379475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696200" y="3581400"/>
              <a:ext cx="685800" cy="762000"/>
            </a:xfrm>
            <a:custGeom>
              <a:avLst/>
              <a:gdLst/>
              <a:ahLst/>
              <a:cxnLst/>
              <a:rect l="l" t="t" r="r" b="b"/>
              <a:pathLst>
                <a:path w="685800" h="762000">
                  <a:moveTo>
                    <a:pt x="0" y="381000"/>
                  </a:moveTo>
                  <a:lnTo>
                    <a:pt x="3130" y="329296"/>
                  </a:lnTo>
                  <a:lnTo>
                    <a:pt x="12250" y="279708"/>
                  </a:lnTo>
                  <a:lnTo>
                    <a:pt x="26949" y="232689"/>
                  </a:lnTo>
                  <a:lnTo>
                    <a:pt x="46820" y="188693"/>
                  </a:lnTo>
                  <a:lnTo>
                    <a:pt x="71454" y="148174"/>
                  </a:lnTo>
                  <a:lnTo>
                    <a:pt x="100441" y="111585"/>
                  </a:lnTo>
                  <a:lnTo>
                    <a:pt x="133373" y="79380"/>
                  </a:lnTo>
                  <a:lnTo>
                    <a:pt x="169841" y="52013"/>
                  </a:lnTo>
                  <a:lnTo>
                    <a:pt x="209436" y="29938"/>
                  </a:lnTo>
                  <a:lnTo>
                    <a:pt x="251751" y="13608"/>
                  </a:lnTo>
                  <a:lnTo>
                    <a:pt x="296375" y="3477"/>
                  </a:lnTo>
                  <a:lnTo>
                    <a:pt x="342900" y="0"/>
                  </a:lnTo>
                  <a:lnTo>
                    <a:pt x="389424" y="3477"/>
                  </a:lnTo>
                  <a:lnTo>
                    <a:pt x="434048" y="13608"/>
                  </a:lnTo>
                  <a:lnTo>
                    <a:pt x="476363" y="29938"/>
                  </a:lnTo>
                  <a:lnTo>
                    <a:pt x="515958" y="52013"/>
                  </a:lnTo>
                  <a:lnTo>
                    <a:pt x="552426" y="79380"/>
                  </a:lnTo>
                  <a:lnTo>
                    <a:pt x="585358" y="111585"/>
                  </a:lnTo>
                  <a:lnTo>
                    <a:pt x="614345" y="148174"/>
                  </a:lnTo>
                  <a:lnTo>
                    <a:pt x="638979" y="188693"/>
                  </a:lnTo>
                  <a:lnTo>
                    <a:pt x="658850" y="232689"/>
                  </a:lnTo>
                  <a:lnTo>
                    <a:pt x="673549" y="279708"/>
                  </a:lnTo>
                  <a:lnTo>
                    <a:pt x="682669" y="329296"/>
                  </a:lnTo>
                  <a:lnTo>
                    <a:pt x="685800" y="381000"/>
                  </a:lnTo>
                  <a:lnTo>
                    <a:pt x="682669" y="432703"/>
                  </a:lnTo>
                  <a:lnTo>
                    <a:pt x="673549" y="482291"/>
                  </a:lnTo>
                  <a:lnTo>
                    <a:pt x="658850" y="529310"/>
                  </a:lnTo>
                  <a:lnTo>
                    <a:pt x="638979" y="573306"/>
                  </a:lnTo>
                  <a:lnTo>
                    <a:pt x="614345" y="613825"/>
                  </a:lnTo>
                  <a:lnTo>
                    <a:pt x="585358" y="650414"/>
                  </a:lnTo>
                  <a:lnTo>
                    <a:pt x="552426" y="682619"/>
                  </a:lnTo>
                  <a:lnTo>
                    <a:pt x="515958" y="709986"/>
                  </a:lnTo>
                  <a:lnTo>
                    <a:pt x="476363" y="732061"/>
                  </a:lnTo>
                  <a:lnTo>
                    <a:pt x="434048" y="748391"/>
                  </a:lnTo>
                  <a:lnTo>
                    <a:pt x="389424" y="758522"/>
                  </a:lnTo>
                  <a:lnTo>
                    <a:pt x="342900" y="762000"/>
                  </a:lnTo>
                  <a:lnTo>
                    <a:pt x="296375" y="758522"/>
                  </a:lnTo>
                  <a:lnTo>
                    <a:pt x="251751" y="748391"/>
                  </a:lnTo>
                  <a:lnTo>
                    <a:pt x="209436" y="732061"/>
                  </a:lnTo>
                  <a:lnTo>
                    <a:pt x="169841" y="709986"/>
                  </a:lnTo>
                  <a:lnTo>
                    <a:pt x="133373" y="682619"/>
                  </a:lnTo>
                  <a:lnTo>
                    <a:pt x="100441" y="650414"/>
                  </a:lnTo>
                  <a:lnTo>
                    <a:pt x="71454" y="613825"/>
                  </a:lnTo>
                  <a:lnTo>
                    <a:pt x="46820" y="573306"/>
                  </a:lnTo>
                  <a:lnTo>
                    <a:pt x="26949" y="529310"/>
                  </a:lnTo>
                  <a:lnTo>
                    <a:pt x="12250" y="482291"/>
                  </a:lnTo>
                  <a:lnTo>
                    <a:pt x="3130" y="432703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486400" y="3657600"/>
              <a:ext cx="1219200" cy="609600"/>
            </a:xfrm>
            <a:custGeom>
              <a:avLst/>
              <a:gdLst/>
              <a:ahLst/>
              <a:cxnLst/>
              <a:rect l="l" t="t" r="r" b="b"/>
              <a:pathLst>
                <a:path w="1219200" h="609600">
                  <a:moveTo>
                    <a:pt x="0" y="101600"/>
                  </a:moveTo>
                  <a:lnTo>
                    <a:pt x="7981" y="62043"/>
                  </a:lnTo>
                  <a:lnTo>
                    <a:pt x="29749" y="29749"/>
                  </a:lnTo>
                  <a:lnTo>
                    <a:pt x="62043" y="7981"/>
                  </a:lnTo>
                  <a:lnTo>
                    <a:pt x="101600" y="0"/>
                  </a:lnTo>
                  <a:lnTo>
                    <a:pt x="1117600" y="0"/>
                  </a:lnTo>
                  <a:lnTo>
                    <a:pt x="1157156" y="7981"/>
                  </a:lnTo>
                  <a:lnTo>
                    <a:pt x="1189450" y="29749"/>
                  </a:lnTo>
                  <a:lnTo>
                    <a:pt x="1211218" y="62043"/>
                  </a:lnTo>
                  <a:lnTo>
                    <a:pt x="1219200" y="101600"/>
                  </a:lnTo>
                  <a:lnTo>
                    <a:pt x="1219200" y="508000"/>
                  </a:lnTo>
                  <a:lnTo>
                    <a:pt x="1211218" y="547556"/>
                  </a:lnTo>
                  <a:lnTo>
                    <a:pt x="1189450" y="579850"/>
                  </a:lnTo>
                  <a:lnTo>
                    <a:pt x="1157156" y="601618"/>
                  </a:lnTo>
                  <a:lnTo>
                    <a:pt x="1117600" y="609600"/>
                  </a:lnTo>
                  <a:lnTo>
                    <a:pt x="101600" y="609600"/>
                  </a:lnTo>
                  <a:lnTo>
                    <a:pt x="62043" y="601618"/>
                  </a:lnTo>
                  <a:lnTo>
                    <a:pt x="29749" y="579850"/>
                  </a:lnTo>
                  <a:lnTo>
                    <a:pt x="7981" y="547556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254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5451347" y="2083130"/>
            <a:ext cx="115252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2 TB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PERM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37534" y="2843911"/>
            <a:ext cx="664210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US</a:t>
            </a:r>
            <a:r>
              <a:rPr dirty="0" sz="2000">
                <a:latin typeface="Times New Roman"/>
                <a:cs typeface="Times New Roman"/>
              </a:rPr>
              <a:t>ER</a:t>
            </a:r>
            <a:endParaRPr sz="200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Retail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643494" y="2843911"/>
            <a:ext cx="960119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USER</a:t>
            </a:r>
            <a:endParaRPr sz="2000">
              <a:latin typeface="Times New Roman"/>
              <a:cs typeface="Times New Roman"/>
            </a:endParaRPr>
          </a:p>
          <a:p>
            <a:pPr algn="ctr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Financ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al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288279" y="2843911"/>
            <a:ext cx="1554480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105"/>
              </a:spcBef>
            </a:pPr>
            <a:r>
              <a:rPr dirty="0" sz="2000" spc="-45">
                <a:latin typeface="Times New Roman"/>
                <a:cs typeface="Times New Roman"/>
              </a:rPr>
              <a:t>DATABASE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5">
                <a:latin typeface="Times New Roman"/>
                <a:cs typeface="Times New Roman"/>
              </a:rPr>
              <a:t>p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10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l_Res</a:t>
            </a:r>
            <a:r>
              <a:rPr dirty="0" sz="2000" spc="-10">
                <a:latin typeface="Times New Roman"/>
                <a:cs typeface="Times New Roman"/>
              </a:rPr>
              <a:t>er</a:t>
            </a:r>
            <a:r>
              <a:rPr dirty="0" sz="2000">
                <a:latin typeface="Times New Roman"/>
                <a:cs typeface="Times New Roman"/>
              </a:rPr>
              <a:t>ve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282700" y="1282700"/>
            <a:ext cx="711200" cy="787400"/>
            <a:chOff x="1282700" y="1282700"/>
            <a:chExt cx="711200" cy="787400"/>
          </a:xfrm>
        </p:grpSpPr>
        <p:sp>
          <p:nvSpPr>
            <p:cNvPr id="35" name="object 35"/>
            <p:cNvSpPr/>
            <p:nvPr/>
          </p:nvSpPr>
          <p:spPr>
            <a:xfrm>
              <a:off x="1482725" y="1514602"/>
              <a:ext cx="84200" cy="1537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460500" y="1431925"/>
              <a:ext cx="120650" cy="41275"/>
            </a:xfrm>
            <a:custGeom>
              <a:avLst/>
              <a:gdLst/>
              <a:ahLst/>
              <a:cxnLst/>
              <a:rect l="l" t="t" r="r" b="b"/>
              <a:pathLst>
                <a:path w="120650" h="41275">
                  <a:moveTo>
                    <a:pt x="59309" y="0"/>
                  </a:moveTo>
                  <a:lnTo>
                    <a:pt x="19050" y="14097"/>
                  </a:lnTo>
                  <a:lnTo>
                    <a:pt x="0" y="41275"/>
                  </a:lnTo>
                  <a:lnTo>
                    <a:pt x="4699" y="38735"/>
                  </a:lnTo>
                  <a:lnTo>
                    <a:pt x="17653" y="33020"/>
                  </a:lnTo>
                  <a:lnTo>
                    <a:pt x="54863" y="22987"/>
                  </a:lnTo>
                  <a:lnTo>
                    <a:pt x="69850" y="21844"/>
                  </a:lnTo>
                  <a:lnTo>
                    <a:pt x="80009" y="22225"/>
                  </a:lnTo>
                  <a:lnTo>
                    <a:pt x="120650" y="36195"/>
                  </a:lnTo>
                  <a:lnTo>
                    <a:pt x="119125" y="32512"/>
                  </a:lnTo>
                  <a:lnTo>
                    <a:pt x="82550" y="3683"/>
                  </a:lnTo>
                  <a:lnTo>
                    <a:pt x="64134" y="126"/>
                  </a:lnTo>
                  <a:lnTo>
                    <a:pt x="59309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501775" y="1528825"/>
              <a:ext cx="40005" cy="65405"/>
            </a:xfrm>
            <a:custGeom>
              <a:avLst/>
              <a:gdLst/>
              <a:ahLst/>
              <a:cxnLst/>
              <a:rect l="l" t="t" r="r" b="b"/>
              <a:pathLst>
                <a:path w="40005" h="65405">
                  <a:moveTo>
                    <a:pt x="18796" y="0"/>
                  </a:moveTo>
                  <a:lnTo>
                    <a:pt x="0" y="30607"/>
                  </a:lnTo>
                  <a:lnTo>
                    <a:pt x="0" y="34036"/>
                  </a:lnTo>
                  <a:lnTo>
                    <a:pt x="20828" y="65024"/>
                  </a:lnTo>
                  <a:lnTo>
                    <a:pt x="23875" y="64388"/>
                  </a:lnTo>
                  <a:lnTo>
                    <a:pt x="39750" y="32258"/>
                  </a:lnTo>
                  <a:lnTo>
                    <a:pt x="39496" y="27432"/>
                  </a:lnTo>
                  <a:lnTo>
                    <a:pt x="187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708150" y="1514475"/>
              <a:ext cx="85725" cy="1539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695450" y="1431925"/>
              <a:ext cx="120650" cy="41275"/>
            </a:xfrm>
            <a:custGeom>
              <a:avLst/>
              <a:gdLst/>
              <a:ahLst/>
              <a:cxnLst/>
              <a:rect l="l" t="t" r="r" b="b"/>
              <a:pathLst>
                <a:path w="120650" h="41275">
                  <a:moveTo>
                    <a:pt x="61341" y="0"/>
                  </a:moveTo>
                  <a:lnTo>
                    <a:pt x="21589" y="11175"/>
                  </a:lnTo>
                  <a:lnTo>
                    <a:pt x="0" y="36195"/>
                  </a:lnTo>
                  <a:lnTo>
                    <a:pt x="4825" y="33147"/>
                  </a:lnTo>
                  <a:lnTo>
                    <a:pt x="9779" y="30479"/>
                  </a:lnTo>
                  <a:lnTo>
                    <a:pt x="50800" y="21844"/>
                  </a:lnTo>
                  <a:lnTo>
                    <a:pt x="60832" y="22351"/>
                  </a:lnTo>
                  <a:lnTo>
                    <a:pt x="102997" y="33020"/>
                  </a:lnTo>
                  <a:lnTo>
                    <a:pt x="120650" y="41275"/>
                  </a:lnTo>
                  <a:lnTo>
                    <a:pt x="118237" y="35687"/>
                  </a:lnTo>
                  <a:lnTo>
                    <a:pt x="89154" y="6096"/>
                  </a:lnTo>
                  <a:lnTo>
                    <a:pt x="66039" y="253"/>
                  </a:lnTo>
                  <a:lnTo>
                    <a:pt x="61341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732026" y="1528825"/>
              <a:ext cx="40005" cy="65405"/>
            </a:xfrm>
            <a:custGeom>
              <a:avLst/>
              <a:gdLst/>
              <a:ahLst/>
              <a:cxnLst/>
              <a:rect l="l" t="t" r="r" b="b"/>
              <a:pathLst>
                <a:path w="40005" h="65405">
                  <a:moveTo>
                    <a:pt x="18542" y="0"/>
                  </a:moveTo>
                  <a:lnTo>
                    <a:pt x="0" y="28956"/>
                  </a:lnTo>
                  <a:lnTo>
                    <a:pt x="0" y="35687"/>
                  </a:lnTo>
                  <a:lnTo>
                    <a:pt x="20574" y="65024"/>
                  </a:lnTo>
                  <a:lnTo>
                    <a:pt x="21590" y="64897"/>
                  </a:lnTo>
                  <a:lnTo>
                    <a:pt x="38607" y="42037"/>
                  </a:lnTo>
                  <a:lnTo>
                    <a:pt x="38988" y="40512"/>
                  </a:lnTo>
                  <a:lnTo>
                    <a:pt x="39497" y="35687"/>
                  </a:lnTo>
                  <a:lnTo>
                    <a:pt x="39624" y="32258"/>
                  </a:lnTo>
                  <a:lnTo>
                    <a:pt x="39369" y="27432"/>
                  </a:lnTo>
                  <a:lnTo>
                    <a:pt x="21590" y="126"/>
                  </a:lnTo>
                  <a:lnTo>
                    <a:pt x="185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447800" y="1736725"/>
              <a:ext cx="379730" cy="147955"/>
            </a:xfrm>
            <a:custGeom>
              <a:avLst/>
              <a:gdLst/>
              <a:ahLst/>
              <a:cxnLst/>
              <a:rect l="l" t="t" r="r" b="b"/>
              <a:pathLst>
                <a:path w="379730" h="147955">
                  <a:moveTo>
                    <a:pt x="379475" y="0"/>
                  </a:moveTo>
                  <a:lnTo>
                    <a:pt x="353060" y="32892"/>
                  </a:lnTo>
                  <a:lnTo>
                    <a:pt x="312674" y="62357"/>
                  </a:lnTo>
                  <a:lnTo>
                    <a:pt x="270382" y="80010"/>
                  </a:lnTo>
                  <a:lnTo>
                    <a:pt x="227583" y="88900"/>
                  </a:lnTo>
                  <a:lnTo>
                    <a:pt x="189864" y="91186"/>
                  </a:lnTo>
                  <a:lnTo>
                    <a:pt x="176784" y="90932"/>
                  </a:lnTo>
                  <a:lnTo>
                    <a:pt x="129666" y="85216"/>
                  </a:lnTo>
                  <a:lnTo>
                    <a:pt x="82296" y="70103"/>
                  </a:lnTo>
                  <a:lnTo>
                    <a:pt x="41147" y="45592"/>
                  </a:lnTo>
                  <a:lnTo>
                    <a:pt x="7112" y="11175"/>
                  </a:lnTo>
                  <a:lnTo>
                    <a:pt x="0" y="0"/>
                  </a:lnTo>
                  <a:lnTo>
                    <a:pt x="253" y="7620"/>
                  </a:lnTo>
                  <a:lnTo>
                    <a:pt x="11556" y="50800"/>
                  </a:lnTo>
                  <a:lnTo>
                    <a:pt x="37718" y="88391"/>
                  </a:lnTo>
                  <a:lnTo>
                    <a:pt x="69087" y="113919"/>
                  </a:lnTo>
                  <a:lnTo>
                    <a:pt x="107568" y="133096"/>
                  </a:lnTo>
                  <a:lnTo>
                    <a:pt x="151637" y="144652"/>
                  </a:lnTo>
                  <a:lnTo>
                    <a:pt x="189864" y="147700"/>
                  </a:lnTo>
                  <a:lnTo>
                    <a:pt x="199644" y="147447"/>
                  </a:lnTo>
                  <a:lnTo>
                    <a:pt x="255143" y="138684"/>
                  </a:lnTo>
                  <a:lnTo>
                    <a:pt x="295910" y="122427"/>
                  </a:lnTo>
                  <a:lnTo>
                    <a:pt x="330326" y="99187"/>
                  </a:lnTo>
                  <a:lnTo>
                    <a:pt x="356616" y="70358"/>
                  </a:lnTo>
                  <a:lnTo>
                    <a:pt x="375538" y="29717"/>
                  </a:lnTo>
                  <a:lnTo>
                    <a:pt x="379094" y="7620"/>
                  </a:lnTo>
                  <a:lnTo>
                    <a:pt x="379475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295400" y="1295400"/>
              <a:ext cx="685800" cy="762000"/>
            </a:xfrm>
            <a:custGeom>
              <a:avLst/>
              <a:gdLst/>
              <a:ahLst/>
              <a:cxnLst/>
              <a:rect l="l" t="t" r="r" b="b"/>
              <a:pathLst>
                <a:path w="685800" h="762000">
                  <a:moveTo>
                    <a:pt x="0" y="381000"/>
                  </a:moveTo>
                  <a:lnTo>
                    <a:pt x="3130" y="329296"/>
                  </a:lnTo>
                  <a:lnTo>
                    <a:pt x="12250" y="279708"/>
                  </a:lnTo>
                  <a:lnTo>
                    <a:pt x="26949" y="232689"/>
                  </a:lnTo>
                  <a:lnTo>
                    <a:pt x="46820" y="188693"/>
                  </a:lnTo>
                  <a:lnTo>
                    <a:pt x="71454" y="148174"/>
                  </a:lnTo>
                  <a:lnTo>
                    <a:pt x="100441" y="111585"/>
                  </a:lnTo>
                  <a:lnTo>
                    <a:pt x="133373" y="79380"/>
                  </a:lnTo>
                  <a:lnTo>
                    <a:pt x="169841" y="52013"/>
                  </a:lnTo>
                  <a:lnTo>
                    <a:pt x="209436" y="29938"/>
                  </a:lnTo>
                  <a:lnTo>
                    <a:pt x="251751" y="13608"/>
                  </a:lnTo>
                  <a:lnTo>
                    <a:pt x="296375" y="3477"/>
                  </a:lnTo>
                  <a:lnTo>
                    <a:pt x="342900" y="0"/>
                  </a:lnTo>
                  <a:lnTo>
                    <a:pt x="389424" y="3477"/>
                  </a:lnTo>
                  <a:lnTo>
                    <a:pt x="434048" y="13608"/>
                  </a:lnTo>
                  <a:lnTo>
                    <a:pt x="476363" y="29938"/>
                  </a:lnTo>
                  <a:lnTo>
                    <a:pt x="515958" y="52013"/>
                  </a:lnTo>
                  <a:lnTo>
                    <a:pt x="552426" y="79380"/>
                  </a:lnTo>
                  <a:lnTo>
                    <a:pt x="585358" y="111585"/>
                  </a:lnTo>
                  <a:lnTo>
                    <a:pt x="614345" y="148174"/>
                  </a:lnTo>
                  <a:lnTo>
                    <a:pt x="638979" y="188693"/>
                  </a:lnTo>
                  <a:lnTo>
                    <a:pt x="658850" y="232689"/>
                  </a:lnTo>
                  <a:lnTo>
                    <a:pt x="673549" y="279708"/>
                  </a:lnTo>
                  <a:lnTo>
                    <a:pt x="682669" y="329296"/>
                  </a:lnTo>
                  <a:lnTo>
                    <a:pt x="685800" y="381000"/>
                  </a:lnTo>
                  <a:lnTo>
                    <a:pt x="682669" y="432703"/>
                  </a:lnTo>
                  <a:lnTo>
                    <a:pt x="673549" y="482291"/>
                  </a:lnTo>
                  <a:lnTo>
                    <a:pt x="658850" y="529310"/>
                  </a:lnTo>
                  <a:lnTo>
                    <a:pt x="638979" y="573306"/>
                  </a:lnTo>
                  <a:lnTo>
                    <a:pt x="614345" y="613825"/>
                  </a:lnTo>
                  <a:lnTo>
                    <a:pt x="585358" y="650414"/>
                  </a:lnTo>
                  <a:lnTo>
                    <a:pt x="552426" y="682619"/>
                  </a:lnTo>
                  <a:lnTo>
                    <a:pt x="515958" y="709986"/>
                  </a:lnTo>
                  <a:lnTo>
                    <a:pt x="476363" y="732061"/>
                  </a:lnTo>
                  <a:lnTo>
                    <a:pt x="434048" y="748391"/>
                  </a:lnTo>
                  <a:lnTo>
                    <a:pt x="389424" y="758522"/>
                  </a:lnTo>
                  <a:lnTo>
                    <a:pt x="342900" y="762000"/>
                  </a:lnTo>
                  <a:lnTo>
                    <a:pt x="296375" y="758522"/>
                  </a:lnTo>
                  <a:lnTo>
                    <a:pt x="251751" y="748391"/>
                  </a:lnTo>
                  <a:lnTo>
                    <a:pt x="209436" y="732061"/>
                  </a:lnTo>
                  <a:lnTo>
                    <a:pt x="169841" y="709986"/>
                  </a:lnTo>
                  <a:lnTo>
                    <a:pt x="133373" y="682619"/>
                  </a:lnTo>
                  <a:lnTo>
                    <a:pt x="100441" y="650414"/>
                  </a:lnTo>
                  <a:lnTo>
                    <a:pt x="71454" y="613825"/>
                  </a:lnTo>
                  <a:lnTo>
                    <a:pt x="46820" y="573306"/>
                  </a:lnTo>
                  <a:lnTo>
                    <a:pt x="26949" y="529310"/>
                  </a:lnTo>
                  <a:lnTo>
                    <a:pt x="12250" y="482291"/>
                  </a:lnTo>
                  <a:lnTo>
                    <a:pt x="3130" y="432703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762000" y="838200"/>
            <a:ext cx="1828800" cy="160020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640">
              <a:lnSpc>
                <a:spcPct val="100000"/>
              </a:lnSpc>
              <a:spcBef>
                <a:spcPts val="275"/>
              </a:spcBef>
            </a:pPr>
            <a:r>
              <a:rPr dirty="0" sz="2400" spc="-5">
                <a:latin typeface="Times New Roman"/>
                <a:cs typeface="Times New Roman"/>
              </a:rPr>
              <a:t>USER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DBC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10 TB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PERM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39700" y="596900"/>
            <a:ext cx="8864600" cy="5130800"/>
            <a:chOff x="139700" y="596900"/>
            <a:chExt cx="8864600" cy="5130800"/>
          </a:xfrm>
        </p:grpSpPr>
        <p:sp>
          <p:nvSpPr>
            <p:cNvPr id="45" name="object 45"/>
            <p:cNvSpPr/>
            <p:nvPr/>
          </p:nvSpPr>
          <p:spPr>
            <a:xfrm>
              <a:off x="152400" y="609600"/>
              <a:ext cx="8839200" cy="5105400"/>
            </a:xfrm>
            <a:custGeom>
              <a:avLst/>
              <a:gdLst/>
              <a:ahLst/>
              <a:cxnLst/>
              <a:rect l="l" t="t" r="r" b="b"/>
              <a:pathLst>
                <a:path w="8839200" h="5105400">
                  <a:moveTo>
                    <a:pt x="0" y="5105400"/>
                  </a:moveTo>
                  <a:lnTo>
                    <a:pt x="8839200" y="5105400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5105400"/>
                  </a:lnTo>
                  <a:close/>
                </a:path>
                <a:path w="8839200" h="5105400">
                  <a:moveTo>
                    <a:pt x="2743200" y="5105400"/>
                  </a:moveTo>
                  <a:lnTo>
                    <a:pt x="8839200" y="5105400"/>
                  </a:lnTo>
                  <a:lnTo>
                    <a:pt x="8839200" y="0"/>
                  </a:lnTo>
                  <a:lnTo>
                    <a:pt x="2743200" y="0"/>
                  </a:lnTo>
                  <a:lnTo>
                    <a:pt x="2743200" y="5105400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304800" y="8382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0"/>
                  </a:moveTo>
                  <a:lnTo>
                    <a:pt x="146821" y="6038"/>
                  </a:lnTo>
                  <a:lnTo>
                    <a:pt x="106724" y="23237"/>
                  </a:lnTo>
                  <a:lnTo>
                    <a:pt x="71353" y="50225"/>
                  </a:lnTo>
                  <a:lnTo>
                    <a:pt x="41851" y="85628"/>
                  </a:lnTo>
                  <a:lnTo>
                    <a:pt x="19363" y="128073"/>
                  </a:lnTo>
                  <a:lnTo>
                    <a:pt x="5031" y="176188"/>
                  </a:lnTo>
                  <a:lnTo>
                    <a:pt x="0" y="228600"/>
                  </a:lnTo>
                  <a:lnTo>
                    <a:pt x="5031" y="281011"/>
                  </a:lnTo>
                  <a:lnTo>
                    <a:pt x="19363" y="329126"/>
                  </a:lnTo>
                  <a:lnTo>
                    <a:pt x="41851" y="371571"/>
                  </a:lnTo>
                  <a:lnTo>
                    <a:pt x="71353" y="406974"/>
                  </a:lnTo>
                  <a:lnTo>
                    <a:pt x="106724" y="433962"/>
                  </a:lnTo>
                  <a:lnTo>
                    <a:pt x="146821" y="451161"/>
                  </a:lnTo>
                  <a:lnTo>
                    <a:pt x="190500" y="457200"/>
                  </a:lnTo>
                  <a:lnTo>
                    <a:pt x="234178" y="451161"/>
                  </a:lnTo>
                  <a:lnTo>
                    <a:pt x="274275" y="433962"/>
                  </a:lnTo>
                  <a:lnTo>
                    <a:pt x="309646" y="406974"/>
                  </a:lnTo>
                  <a:lnTo>
                    <a:pt x="339148" y="371571"/>
                  </a:lnTo>
                  <a:lnTo>
                    <a:pt x="361636" y="329126"/>
                  </a:lnTo>
                  <a:lnTo>
                    <a:pt x="375968" y="281011"/>
                  </a:lnTo>
                  <a:lnTo>
                    <a:pt x="381000" y="228600"/>
                  </a:lnTo>
                  <a:lnTo>
                    <a:pt x="375968" y="176188"/>
                  </a:lnTo>
                  <a:lnTo>
                    <a:pt x="361636" y="128073"/>
                  </a:lnTo>
                  <a:lnTo>
                    <a:pt x="339148" y="85628"/>
                  </a:lnTo>
                  <a:lnTo>
                    <a:pt x="309646" y="50225"/>
                  </a:lnTo>
                  <a:lnTo>
                    <a:pt x="274275" y="23237"/>
                  </a:lnTo>
                  <a:lnTo>
                    <a:pt x="234178" y="6038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304800" y="8382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0" y="228600"/>
                  </a:moveTo>
                  <a:lnTo>
                    <a:pt x="5031" y="176188"/>
                  </a:lnTo>
                  <a:lnTo>
                    <a:pt x="19363" y="128073"/>
                  </a:lnTo>
                  <a:lnTo>
                    <a:pt x="41851" y="85628"/>
                  </a:lnTo>
                  <a:lnTo>
                    <a:pt x="71353" y="50225"/>
                  </a:lnTo>
                  <a:lnTo>
                    <a:pt x="106724" y="23237"/>
                  </a:lnTo>
                  <a:lnTo>
                    <a:pt x="146821" y="6038"/>
                  </a:lnTo>
                  <a:lnTo>
                    <a:pt x="190500" y="0"/>
                  </a:lnTo>
                  <a:lnTo>
                    <a:pt x="234178" y="6038"/>
                  </a:lnTo>
                  <a:lnTo>
                    <a:pt x="274275" y="23237"/>
                  </a:lnTo>
                  <a:lnTo>
                    <a:pt x="309646" y="50225"/>
                  </a:lnTo>
                  <a:lnTo>
                    <a:pt x="339148" y="85628"/>
                  </a:lnTo>
                  <a:lnTo>
                    <a:pt x="361636" y="128073"/>
                  </a:lnTo>
                  <a:lnTo>
                    <a:pt x="375968" y="176188"/>
                  </a:lnTo>
                  <a:lnTo>
                    <a:pt x="381000" y="228600"/>
                  </a:lnTo>
                  <a:lnTo>
                    <a:pt x="375968" y="281011"/>
                  </a:lnTo>
                  <a:lnTo>
                    <a:pt x="361636" y="329126"/>
                  </a:lnTo>
                  <a:lnTo>
                    <a:pt x="339148" y="371571"/>
                  </a:lnTo>
                  <a:lnTo>
                    <a:pt x="309646" y="406974"/>
                  </a:lnTo>
                  <a:lnTo>
                    <a:pt x="274275" y="433962"/>
                  </a:lnTo>
                  <a:lnTo>
                    <a:pt x="234178" y="451161"/>
                  </a:lnTo>
                  <a:lnTo>
                    <a:pt x="190500" y="457200"/>
                  </a:lnTo>
                  <a:lnTo>
                    <a:pt x="146821" y="451161"/>
                  </a:lnTo>
                  <a:lnTo>
                    <a:pt x="106724" y="433962"/>
                  </a:lnTo>
                  <a:lnTo>
                    <a:pt x="71353" y="406974"/>
                  </a:lnTo>
                  <a:lnTo>
                    <a:pt x="41851" y="371571"/>
                  </a:lnTo>
                  <a:lnTo>
                    <a:pt x="19363" y="329126"/>
                  </a:lnTo>
                  <a:lnTo>
                    <a:pt x="5031" y="281011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406400" y="860805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35381" y="2691511"/>
            <a:ext cx="2374900" cy="940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302895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When the system  first arrives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DBC</a:t>
            </a:r>
            <a:r>
              <a:rPr dirty="0" sz="2000" spc="-1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owns</a:t>
            </a:r>
            <a:endParaRPr sz="2000">
              <a:latin typeface="Times New Roman"/>
              <a:cs typeface="Times New Roman"/>
            </a:endParaRPr>
          </a:p>
          <a:p>
            <a:pPr marL="315595">
              <a:lnSpc>
                <a:spcPct val="100000"/>
              </a:lnSpc>
            </a:pP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all </a:t>
            </a:r>
            <a:r>
              <a:rPr dirty="0" sz="2000">
                <a:latin typeface="Times New Roman"/>
                <a:cs typeface="Times New Roman"/>
              </a:rPr>
              <a:t>PERM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Space.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01853" y="3910965"/>
            <a:ext cx="2442845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On Day one DBC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owns 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10 TB </a:t>
            </a:r>
            <a:r>
              <a:rPr dirty="0" sz="2000">
                <a:latin typeface="Times New Roman"/>
                <a:cs typeface="Times New Roman"/>
              </a:rPr>
              <a:t>of PERM in this 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10 TB</a:t>
            </a:r>
            <a:r>
              <a:rPr dirty="0" sz="2000" spc="-6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system</a:t>
            </a:r>
            <a:r>
              <a:rPr dirty="0" sz="2000" spc="-5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810000" y="2438400"/>
            <a:ext cx="4191000" cy="381000"/>
          </a:xfrm>
          <a:custGeom>
            <a:avLst/>
            <a:gdLst/>
            <a:ahLst/>
            <a:cxnLst/>
            <a:rect l="l" t="t" r="r" b="b"/>
            <a:pathLst>
              <a:path w="4191000" h="381000">
                <a:moveTo>
                  <a:pt x="2209800" y="0"/>
                </a:moveTo>
                <a:lnTo>
                  <a:pt x="2209800" y="152400"/>
                </a:lnTo>
              </a:path>
              <a:path w="4191000" h="381000">
                <a:moveTo>
                  <a:pt x="0" y="152400"/>
                </a:moveTo>
                <a:lnTo>
                  <a:pt x="4191000" y="152400"/>
                </a:lnTo>
              </a:path>
              <a:path w="4191000" h="381000">
                <a:moveTo>
                  <a:pt x="4191000" y="152400"/>
                </a:moveTo>
                <a:lnTo>
                  <a:pt x="4191000" y="381000"/>
                </a:lnTo>
              </a:path>
              <a:path w="4191000" h="381000">
                <a:moveTo>
                  <a:pt x="2209800" y="152400"/>
                </a:moveTo>
                <a:lnTo>
                  <a:pt x="2209800" y="381000"/>
                </a:lnTo>
              </a:path>
              <a:path w="4191000" h="381000">
                <a:moveTo>
                  <a:pt x="0" y="152400"/>
                </a:moveTo>
                <a:lnTo>
                  <a:pt x="0" y="381000"/>
                </a:lnTo>
              </a:path>
            </a:pathLst>
          </a:custGeom>
          <a:ln w="381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3284982" y="4369689"/>
            <a:ext cx="5469255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40640">
              <a:lnSpc>
                <a:spcPct val="100000"/>
              </a:lnSpc>
              <a:spcBef>
                <a:spcPts val="100"/>
              </a:spcBef>
              <a:tabLst>
                <a:tab pos="2136140" algn="l"/>
                <a:tab pos="4194175" algn="l"/>
              </a:tabLst>
            </a:pPr>
            <a:r>
              <a:rPr dirty="0" sz="1800">
                <a:latin typeface="Times New Roman"/>
                <a:cs typeface="Times New Roman"/>
              </a:rPr>
              <a:t>2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TB </a:t>
            </a:r>
            <a:r>
              <a:rPr dirty="0" sz="1800" spc="-5">
                <a:latin typeface="Times New Roman"/>
                <a:cs typeface="Times New Roman"/>
              </a:rPr>
              <a:t>PERM	4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TB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PERM	2 TB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PERM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 PERM Space is dispersed </a:t>
            </a:r>
            <a:r>
              <a:rPr dirty="0" sz="2000" spc="-5">
                <a:latin typeface="Times New Roman"/>
                <a:cs typeface="Times New Roman"/>
              </a:rPr>
              <a:t>among the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algn="ctr" marL="635">
              <a:lnSpc>
                <a:spcPct val="100000"/>
              </a:lnSpc>
            </a:pPr>
            <a:r>
              <a:rPr dirty="0" sz="2000" spc="-40">
                <a:latin typeface="Times New Roman"/>
                <a:cs typeface="Times New Roman"/>
              </a:rPr>
              <a:t>DATABASEs </a:t>
            </a:r>
            <a:r>
              <a:rPr dirty="0" sz="2000">
                <a:latin typeface="Times New Roman"/>
                <a:cs typeface="Times New Roman"/>
              </a:rPr>
              <a:t>with each </a:t>
            </a:r>
            <a:r>
              <a:rPr dirty="0" sz="2000" spc="-35">
                <a:latin typeface="Times New Roman"/>
                <a:cs typeface="Times New Roman"/>
              </a:rPr>
              <a:t>CREATE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statement.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4559300" y="825500"/>
            <a:ext cx="406400" cy="482600"/>
            <a:chOff x="4559300" y="825500"/>
            <a:chExt cx="406400" cy="482600"/>
          </a:xfrm>
        </p:grpSpPr>
        <p:sp>
          <p:nvSpPr>
            <p:cNvPr id="54" name="object 54"/>
            <p:cNvSpPr/>
            <p:nvPr/>
          </p:nvSpPr>
          <p:spPr>
            <a:xfrm>
              <a:off x="4572000" y="8382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0"/>
                  </a:moveTo>
                  <a:lnTo>
                    <a:pt x="146837" y="6038"/>
                  </a:lnTo>
                  <a:lnTo>
                    <a:pt x="106746" y="23237"/>
                  </a:lnTo>
                  <a:lnTo>
                    <a:pt x="71374" y="50225"/>
                  </a:lnTo>
                  <a:lnTo>
                    <a:pt x="41867" y="85628"/>
                  </a:lnTo>
                  <a:lnTo>
                    <a:pt x="19372" y="128073"/>
                  </a:lnTo>
                  <a:lnTo>
                    <a:pt x="5034" y="176188"/>
                  </a:lnTo>
                  <a:lnTo>
                    <a:pt x="0" y="228600"/>
                  </a:lnTo>
                  <a:lnTo>
                    <a:pt x="5034" y="281011"/>
                  </a:lnTo>
                  <a:lnTo>
                    <a:pt x="19372" y="329126"/>
                  </a:lnTo>
                  <a:lnTo>
                    <a:pt x="41867" y="371571"/>
                  </a:lnTo>
                  <a:lnTo>
                    <a:pt x="71374" y="406974"/>
                  </a:lnTo>
                  <a:lnTo>
                    <a:pt x="106746" y="433962"/>
                  </a:lnTo>
                  <a:lnTo>
                    <a:pt x="146837" y="451161"/>
                  </a:lnTo>
                  <a:lnTo>
                    <a:pt x="190500" y="457200"/>
                  </a:lnTo>
                  <a:lnTo>
                    <a:pt x="234162" y="451161"/>
                  </a:lnTo>
                  <a:lnTo>
                    <a:pt x="274253" y="433962"/>
                  </a:lnTo>
                  <a:lnTo>
                    <a:pt x="309625" y="406974"/>
                  </a:lnTo>
                  <a:lnTo>
                    <a:pt x="339132" y="371571"/>
                  </a:lnTo>
                  <a:lnTo>
                    <a:pt x="361627" y="329126"/>
                  </a:lnTo>
                  <a:lnTo>
                    <a:pt x="375965" y="281011"/>
                  </a:lnTo>
                  <a:lnTo>
                    <a:pt x="381000" y="228600"/>
                  </a:lnTo>
                  <a:lnTo>
                    <a:pt x="375965" y="176188"/>
                  </a:lnTo>
                  <a:lnTo>
                    <a:pt x="361627" y="128073"/>
                  </a:lnTo>
                  <a:lnTo>
                    <a:pt x="339132" y="85628"/>
                  </a:lnTo>
                  <a:lnTo>
                    <a:pt x="309625" y="50225"/>
                  </a:lnTo>
                  <a:lnTo>
                    <a:pt x="274253" y="23237"/>
                  </a:lnTo>
                  <a:lnTo>
                    <a:pt x="234162" y="6038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4572000" y="8382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0" y="228600"/>
                  </a:moveTo>
                  <a:lnTo>
                    <a:pt x="5034" y="176188"/>
                  </a:lnTo>
                  <a:lnTo>
                    <a:pt x="19372" y="128073"/>
                  </a:lnTo>
                  <a:lnTo>
                    <a:pt x="41867" y="85628"/>
                  </a:lnTo>
                  <a:lnTo>
                    <a:pt x="71374" y="50225"/>
                  </a:lnTo>
                  <a:lnTo>
                    <a:pt x="106746" y="23237"/>
                  </a:lnTo>
                  <a:lnTo>
                    <a:pt x="146837" y="6038"/>
                  </a:lnTo>
                  <a:lnTo>
                    <a:pt x="190500" y="0"/>
                  </a:lnTo>
                  <a:lnTo>
                    <a:pt x="234162" y="6038"/>
                  </a:lnTo>
                  <a:lnTo>
                    <a:pt x="274253" y="23237"/>
                  </a:lnTo>
                  <a:lnTo>
                    <a:pt x="309625" y="50225"/>
                  </a:lnTo>
                  <a:lnTo>
                    <a:pt x="339132" y="85628"/>
                  </a:lnTo>
                  <a:lnTo>
                    <a:pt x="361627" y="128073"/>
                  </a:lnTo>
                  <a:lnTo>
                    <a:pt x="375965" y="176188"/>
                  </a:lnTo>
                  <a:lnTo>
                    <a:pt x="381000" y="228600"/>
                  </a:lnTo>
                  <a:lnTo>
                    <a:pt x="375965" y="281011"/>
                  </a:lnTo>
                  <a:lnTo>
                    <a:pt x="361627" y="329126"/>
                  </a:lnTo>
                  <a:lnTo>
                    <a:pt x="339132" y="371571"/>
                  </a:lnTo>
                  <a:lnTo>
                    <a:pt x="309625" y="406974"/>
                  </a:lnTo>
                  <a:lnTo>
                    <a:pt x="274253" y="433962"/>
                  </a:lnTo>
                  <a:lnTo>
                    <a:pt x="234162" y="451161"/>
                  </a:lnTo>
                  <a:lnTo>
                    <a:pt x="190500" y="457200"/>
                  </a:lnTo>
                  <a:lnTo>
                    <a:pt x="146837" y="451161"/>
                  </a:lnTo>
                  <a:lnTo>
                    <a:pt x="106746" y="433962"/>
                  </a:lnTo>
                  <a:lnTo>
                    <a:pt x="71374" y="406974"/>
                  </a:lnTo>
                  <a:lnTo>
                    <a:pt x="41867" y="371571"/>
                  </a:lnTo>
                  <a:lnTo>
                    <a:pt x="19372" y="329126"/>
                  </a:lnTo>
                  <a:lnTo>
                    <a:pt x="5034" y="281011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/>
          <p:cNvSpPr txBox="1"/>
          <p:nvPr/>
        </p:nvSpPr>
        <p:spPr>
          <a:xfrm>
            <a:off x="4674489" y="860805"/>
            <a:ext cx="20923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8805" algn="l"/>
              </a:tabLst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dirty="0" sz="2400" spc="-5">
                <a:latin typeface="Times New Roman"/>
                <a:cs typeface="Times New Roman"/>
              </a:rPr>
              <a:t>USER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DBC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-12700" y="0"/>
            <a:ext cx="9169400" cy="6883400"/>
            <a:chOff x="-12700" y="0"/>
            <a:chExt cx="9169400" cy="6883400"/>
          </a:xfrm>
        </p:grpSpPr>
        <p:sp>
          <p:nvSpPr>
            <p:cNvPr id="58" name="object 58"/>
            <p:cNvSpPr/>
            <p:nvPr/>
          </p:nvSpPr>
          <p:spPr>
            <a:xfrm>
              <a:off x="3048000" y="2819399"/>
              <a:ext cx="1828800" cy="1981200"/>
            </a:xfrm>
            <a:custGeom>
              <a:avLst/>
              <a:gdLst/>
              <a:ahLst/>
              <a:cxnLst/>
              <a:rect l="l" t="t" r="r" b="b"/>
              <a:pathLst>
                <a:path w="1828800" h="1981200">
                  <a:moveTo>
                    <a:pt x="0" y="1981200"/>
                  </a:moveTo>
                  <a:lnTo>
                    <a:pt x="1828800" y="1981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981200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5029200" y="2819399"/>
              <a:ext cx="2057400" cy="1981200"/>
            </a:xfrm>
            <a:custGeom>
              <a:avLst/>
              <a:gdLst/>
              <a:ahLst/>
              <a:cxnLst/>
              <a:rect l="l" t="t" r="r" b="b"/>
              <a:pathLst>
                <a:path w="2057400" h="1981200">
                  <a:moveTo>
                    <a:pt x="0" y="1981200"/>
                  </a:moveTo>
                  <a:lnTo>
                    <a:pt x="2057400" y="1981200"/>
                  </a:lnTo>
                  <a:lnTo>
                    <a:pt x="2057400" y="0"/>
                  </a:lnTo>
                  <a:lnTo>
                    <a:pt x="0" y="0"/>
                  </a:lnTo>
                  <a:lnTo>
                    <a:pt x="0" y="1981200"/>
                  </a:lnTo>
                  <a:close/>
                </a:path>
              </a:pathLst>
            </a:custGeom>
            <a:ln w="254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7315200" y="2819399"/>
              <a:ext cx="1600200" cy="1981200"/>
            </a:xfrm>
            <a:custGeom>
              <a:avLst/>
              <a:gdLst/>
              <a:ahLst/>
              <a:cxnLst/>
              <a:rect l="l" t="t" r="r" b="b"/>
              <a:pathLst>
                <a:path w="1600200" h="1981200">
                  <a:moveTo>
                    <a:pt x="0" y="1981200"/>
                  </a:moveTo>
                  <a:lnTo>
                    <a:pt x="1600200" y="1981200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19812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0" y="6858000"/>
                  </a:moveTo>
                  <a:lnTo>
                    <a:pt x="9144000" y="6858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2645" y="23317"/>
            <a:ext cx="49180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The </a:t>
            </a:r>
            <a:r>
              <a:rPr dirty="0" spc="-30"/>
              <a:t>Teradata </a:t>
            </a:r>
            <a:r>
              <a:rPr dirty="0" spc="-5"/>
              <a:t>Hierarchy</a:t>
            </a:r>
            <a:r>
              <a:rPr dirty="0" spc="-10"/>
              <a:t> </a:t>
            </a:r>
            <a:r>
              <a:rPr dirty="0" spc="-5"/>
              <a:t>Continues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6485026"/>
            <a:ext cx="794956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USER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Retail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and USER Financial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now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create the databases and users</a:t>
            </a:r>
            <a:r>
              <a:rPr dirty="0" sz="2000" spc="-17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desired.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6900" y="673100"/>
            <a:ext cx="6578600" cy="3149600"/>
            <a:chOff x="596900" y="673100"/>
            <a:chExt cx="6578600" cy="3149600"/>
          </a:xfrm>
        </p:grpSpPr>
        <p:sp>
          <p:nvSpPr>
            <p:cNvPr id="5" name="object 5"/>
            <p:cNvSpPr/>
            <p:nvPr/>
          </p:nvSpPr>
          <p:spPr>
            <a:xfrm>
              <a:off x="3768725" y="1362201"/>
              <a:ext cx="84200" cy="1537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746500" y="1279525"/>
              <a:ext cx="120650" cy="41275"/>
            </a:xfrm>
            <a:custGeom>
              <a:avLst/>
              <a:gdLst/>
              <a:ahLst/>
              <a:cxnLst/>
              <a:rect l="l" t="t" r="r" b="b"/>
              <a:pathLst>
                <a:path w="120650" h="41275">
                  <a:moveTo>
                    <a:pt x="59309" y="0"/>
                  </a:moveTo>
                  <a:lnTo>
                    <a:pt x="19050" y="14097"/>
                  </a:lnTo>
                  <a:lnTo>
                    <a:pt x="0" y="41275"/>
                  </a:lnTo>
                  <a:lnTo>
                    <a:pt x="4699" y="38735"/>
                  </a:lnTo>
                  <a:lnTo>
                    <a:pt x="17652" y="33020"/>
                  </a:lnTo>
                  <a:lnTo>
                    <a:pt x="54863" y="22987"/>
                  </a:lnTo>
                  <a:lnTo>
                    <a:pt x="69850" y="21844"/>
                  </a:lnTo>
                  <a:lnTo>
                    <a:pt x="80010" y="22225"/>
                  </a:lnTo>
                  <a:lnTo>
                    <a:pt x="120650" y="36195"/>
                  </a:lnTo>
                  <a:lnTo>
                    <a:pt x="119125" y="32512"/>
                  </a:lnTo>
                  <a:lnTo>
                    <a:pt x="82550" y="3683"/>
                  </a:lnTo>
                  <a:lnTo>
                    <a:pt x="64135" y="126"/>
                  </a:lnTo>
                  <a:lnTo>
                    <a:pt x="59309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787775" y="1376426"/>
              <a:ext cx="40005" cy="65405"/>
            </a:xfrm>
            <a:custGeom>
              <a:avLst/>
              <a:gdLst/>
              <a:ahLst/>
              <a:cxnLst/>
              <a:rect l="l" t="t" r="r" b="b"/>
              <a:pathLst>
                <a:path w="40004" h="65405">
                  <a:moveTo>
                    <a:pt x="18796" y="0"/>
                  </a:moveTo>
                  <a:lnTo>
                    <a:pt x="0" y="30607"/>
                  </a:lnTo>
                  <a:lnTo>
                    <a:pt x="0" y="34036"/>
                  </a:lnTo>
                  <a:lnTo>
                    <a:pt x="20827" y="65024"/>
                  </a:lnTo>
                  <a:lnTo>
                    <a:pt x="23875" y="64388"/>
                  </a:lnTo>
                  <a:lnTo>
                    <a:pt x="39750" y="32258"/>
                  </a:lnTo>
                  <a:lnTo>
                    <a:pt x="39497" y="27432"/>
                  </a:lnTo>
                  <a:lnTo>
                    <a:pt x="187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994150" y="1362075"/>
              <a:ext cx="85725" cy="1539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981450" y="1279525"/>
              <a:ext cx="120650" cy="41275"/>
            </a:xfrm>
            <a:custGeom>
              <a:avLst/>
              <a:gdLst/>
              <a:ahLst/>
              <a:cxnLst/>
              <a:rect l="l" t="t" r="r" b="b"/>
              <a:pathLst>
                <a:path w="120650" h="41275">
                  <a:moveTo>
                    <a:pt x="61340" y="0"/>
                  </a:moveTo>
                  <a:lnTo>
                    <a:pt x="21589" y="11175"/>
                  </a:lnTo>
                  <a:lnTo>
                    <a:pt x="0" y="36195"/>
                  </a:lnTo>
                  <a:lnTo>
                    <a:pt x="4825" y="33147"/>
                  </a:lnTo>
                  <a:lnTo>
                    <a:pt x="9778" y="30479"/>
                  </a:lnTo>
                  <a:lnTo>
                    <a:pt x="50800" y="21844"/>
                  </a:lnTo>
                  <a:lnTo>
                    <a:pt x="60833" y="22351"/>
                  </a:lnTo>
                  <a:lnTo>
                    <a:pt x="102997" y="33020"/>
                  </a:lnTo>
                  <a:lnTo>
                    <a:pt x="120650" y="41275"/>
                  </a:lnTo>
                  <a:lnTo>
                    <a:pt x="118237" y="35687"/>
                  </a:lnTo>
                  <a:lnTo>
                    <a:pt x="89153" y="6096"/>
                  </a:lnTo>
                  <a:lnTo>
                    <a:pt x="66039" y="253"/>
                  </a:lnTo>
                  <a:lnTo>
                    <a:pt x="61340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018026" y="1376426"/>
              <a:ext cx="40005" cy="65405"/>
            </a:xfrm>
            <a:custGeom>
              <a:avLst/>
              <a:gdLst/>
              <a:ahLst/>
              <a:cxnLst/>
              <a:rect l="l" t="t" r="r" b="b"/>
              <a:pathLst>
                <a:path w="40004" h="65405">
                  <a:moveTo>
                    <a:pt x="18541" y="0"/>
                  </a:moveTo>
                  <a:lnTo>
                    <a:pt x="0" y="28956"/>
                  </a:lnTo>
                  <a:lnTo>
                    <a:pt x="0" y="35687"/>
                  </a:lnTo>
                  <a:lnTo>
                    <a:pt x="20574" y="65024"/>
                  </a:lnTo>
                  <a:lnTo>
                    <a:pt x="21589" y="64897"/>
                  </a:lnTo>
                  <a:lnTo>
                    <a:pt x="38608" y="42037"/>
                  </a:lnTo>
                  <a:lnTo>
                    <a:pt x="38988" y="40512"/>
                  </a:lnTo>
                  <a:lnTo>
                    <a:pt x="39497" y="35687"/>
                  </a:lnTo>
                  <a:lnTo>
                    <a:pt x="39624" y="32258"/>
                  </a:lnTo>
                  <a:lnTo>
                    <a:pt x="39370" y="27432"/>
                  </a:lnTo>
                  <a:lnTo>
                    <a:pt x="21589" y="126"/>
                  </a:lnTo>
                  <a:lnTo>
                    <a:pt x="185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733800" y="1584325"/>
              <a:ext cx="379730" cy="147955"/>
            </a:xfrm>
            <a:custGeom>
              <a:avLst/>
              <a:gdLst/>
              <a:ahLst/>
              <a:cxnLst/>
              <a:rect l="l" t="t" r="r" b="b"/>
              <a:pathLst>
                <a:path w="379729" h="147955">
                  <a:moveTo>
                    <a:pt x="379475" y="0"/>
                  </a:moveTo>
                  <a:lnTo>
                    <a:pt x="353060" y="32892"/>
                  </a:lnTo>
                  <a:lnTo>
                    <a:pt x="312674" y="62357"/>
                  </a:lnTo>
                  <a:lnTo>
                    <a:pt x="270383" y="80010"/>
                  </a:lnTo>
                  <a:lnTo>
                    <a:pt x="227584" y="88900"/>
                  </a:lnTo>
                  <a:lnTo>
                    <a:pt x="189864" y="91186"/>
                  </a:lnTo>
                  <a:lnTo>
                    <a:pt x="176784" y="90932"/>
                  </a:lnTo>
                  <a:lnTo>
                    <a:pt x="129666" y="85216"/>
                  </a:lnTo>
                  <a:lnTo>
                    <a:pt x="82296" y="70103"/>
                  </a:lnTo>
                  <a:lnTo>
                    <a:pt x="41148" y="45592"/>
                  </a:lnTo>
                  <a:lnTo>
                    <a:pt x="7112" y="11175"/>
                  </a:lnTo>
                  <a:lnTo>
                    <a:pt x="0" y="0"/>
                  </a:lnTo>
                  <a:lnTo>
                    <a:pt x="253" y="7620"/>
                  </a:lnTo>
                  <a:lnTo>
                    <a:pt x="11557" y="50800"/>
                  </a:lnTo>
                  <a:lnTo>
                    <a:pt x="37719" y="88391"/>
                  </a:lnTo>
                  <a:lnTo>
                    <a:pt x="69087" y="113919"/>
                  </a:lnTo>
                  <a:lnTo>
                    <a:pt x="107569" y="133096"/>
                  </a:lnTo>
                  <a:lnTo>
                    <a:pt x="151637" y="144652"/>
                  </a:lnTo>
                  <a:lnTo>
                    <a:pt x="189864" y="147700"/>
                  </a:lnTo>
                  <a:lnTo>
                    <a:pt x="199644" y="147447"/>
                  </a:lnTo>
                  <a:lnTo>
                    <a:pt x="255142" y="138684"/>
                  </a:lnTo>
                  <a:lnTo>
                    <a:pt x="295910" y="122427"/>
                  </a:lnTo>
                  <a:lnTo>
                    <a:pt x="330326" y="99187"/>
                  </a:lnTo>
                  <a:lnTo>
                    <a:pt x="356615" y="70358"/>
                  </a:lnTo>
                  <a:lnTo>
                    <a:pt x="375538" y="29717"/>
                  </a:lnTo>
                  <a:lnTo>
                    <a:pt x="379095" y="7620"/>
                  </a:lnTo>
                  <a:lnTo>
                    <a:pt x="379475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276600" y="685800"/>
              <a:ext cx="2590800" cy="1295400"/>
            </a:xfrm>
            <a:custGeom>
              <a:avLst/>
              <a:gdLst/>
              <a:ahLst/>
              <a:cxnLst/>
              <a:rect l="l" t="t" r="r" b="b"/>
              <a:pathLst>
                <a:path w="2590800" h="1295400">
                  <a:moveTo>
                    <a:pt x="304800" y="838200"/>
                  </a:moveTo>
                  <a:lnTo>
                    <a:pt x="307930" y="786496"/>
                  </a:lnTo>
                  <a:lnTo>
                    <a:pt x="317050" y="736908"/>
                  </a:lnTo>
                  <a:lnTo>
                    <a:pt x="331749" y="689889"/>
                  </a:lnTo>
                  <a:lnTo>
                    <a:pt x="351620" y="645893"/>
                  </a:lnTo>
                  <a:lnTo>
                    <a:pt x="376254" y="605374"/>
                  </a:lnTo>
                  <a:lnTo>
                    <a:pt x="405241" y="568785"/>
                  </a:lnTo>
                  <a:lnTo>
                    <a:pt x="438173" y="536580"/>
                  </a:lnTo>
                  <a:lnTo>
                    <a:pt x="474641" y="509213"/>
                  </a:lnTo>
                  <a:lnTo>
                    <a:pt x="514236" y="487138"/>
                  </a:lnTo>
                  <a:lnTo>
                    <a:pt x="556551" y="470808"/>
                  </a:lnTo>
                  <a:lnTo>
                    <a:pt x="601175" y="460677"/>
                  </a:lnTo>
                  <a:lnTo>
                    <a:pt x="647700" y="457200"/>
                  </a:lnTo>
                  <a:lnTo>
                    <a:pt x="694224" y="460677"/>
                  </a:lnTo>
                  <a:lnTo>
                    <a:pt x="738848" y="470808"/>
                  </a:lnTo>
                  <a:lnTo>
                    <a:pt x="781163" y="487138"/>
                  </a:lnTo>
                  <a:lnTo>
                    <a:pt x="820758" y="509213"/>
                  </a:lnTo>
                  <a:lnTo>
                    <a:pt x="857226" y="536580"/>
                  </a:lnTo>
                  <a:lnTo>
                    <a:pt x="890158" y="568785"/>
                  </a:lnTo>
                  <a:lnTo>
                    <a:pt x="919145" y="605374"/>
                  </a:lnTo>
                  <a:lnTo>
                    <a:pt x="943779" y="645893"/>
                  </a:lnTo>
                  <a:lnTo>
                    <a:pt x="963650" y="689889"/>
                  </a:lnTo>
                  <a:lnTo>
                    <a:pt x="978349" y="736908"/>
                  </a:lnTo>
                  <a:lnTo>
                    <a:pt x="987469" y="786496"/>
                  </a:lnTo>
                  <a:lnTo>
                    <a:pt x="990600" y="838200"/>
                  </a:lnTo>
                  <a:lnTo>
                    <a:pt x="987469" y="889903"/>
                  </a:lnTo>
                  <a:lnTo>
                    <a:pt x="978349" y="939491"/>
                  </a:lnTo>
                  <a:lnTo>
                    <a:pt x="963650" y="986510"/>
                  </a:lnTo>
                  <a:lnTo>
                    <a:pt x="943779" y="1030506"/>
                  </a:lnTo>
                  <a:lnTo>
                    <a:pt x="919145" y="1071025"/>
                  </a:lnTo>
                  <a:lnTo>
                    <a:pt x="890158" y="1107614"/>
                  </a:lnTo>
                  <a:lnTo>
                    <a:pt x="857226" y="1139819"/>
                  </a:lnTo>
                  <a:lnTo>
                    <a:pt x="820758" y="1167186"/>
                  </a:lnTo>
                  <a:lnTo>
                    <a:pt x="781163" y="1189261"/>
                  </a:lnTo>
                  <a:lnTo>
                    <a:pt x="738848" y="1205591"/>
                  </a:lnTo>
                  <a:lnTo>
                    <a:pt x="694224" y="1215722"/>
                  </a:lnTo>
                  <a:lnTo>
                    <a:pt x="647700" y="1219200"/>
                  </a:lnTo>
                  <a:lnTo>
                    <a:pt x="601175" y="1215722"/>
                  </a:lnTo>
                  <a:lnTo>
                    <a:pt x="556551" y="1205591"/>
                  </a:lnTo>
                  <a:lnTo>
                    <a:pt x="514236" y="1189261"/>
                  </a:lnTo>
                  <a:lnTo>
                    <a:pt x="474641" y="1167186"/>
                  </a:lnTo>
                  <a:lnTo>
                    <a:pt x="438173" y="1139819"/>
                  </a:lnTo>
                  <a:lnTo>
                    <a:pt x="405241" y="1107614"/>
                  </a:lnTo>
                  <a:lnTo>
                    <a:pt x="376254" y="1071025"/>
                  </a:lnTo>
                  <a:lnTo>
                    <a:pt x="351620" y="1030506"/>
                  </a:lnTo>
                  <a:lnTo>
                    <a:pt x="331749" y="986510"/>
                  </a:lnTo>
                  <a:lnTo>
                    <a:pt x="317050" y="939491"/>
                  </a:lnTo>
                  <a:lnTo>
                    <a:pt x="307930" y="889903"/>
                  </a:lnTo>
                  <a:lnTo>
                    <a:pt x="304800" y="838200"/>
                  </a:lnTo>
                  <a:close/>
                </a:path>
                <a:path w="2590800" h="1295400">
                  <a:moveTo>
                    <a:pt x="0" y="1295400"/>
                  </a:moveTo>
                  <a:lnTo>
                    <a:pt x="2590800" y="1295400"/>
                  </a:lnTo>
                  <a:lnTo>
                    <a:pt x="2590800" y="0"/>
                  </a:lnTo>
                  <a:lnTo>
                    <a:pt x="0" y="0"/>
                  </a:lnTo>
                  <a:lnTo>
                    <a:pt x="0" y="129540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96925" y="2962275"/>
              <a:ext cx="84137" cy="1539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74700" y="2879725"/>
              <a:ext cx="120650" cy="41275"/>
            </a:xfrm>
            <a:custGeom>
              <a:avLst/>
              <a:gdLst/>
              <a:ahLst/>
              <a:cxnLst/>
              <a:rect l="l" t="t" r="r" b="b"/>
              <a:pathLst>
                <a:path w="120650" h="41275">
                  <a:moveTo>
                    <a:pt x="59321" y="0"/>
                  </a:moveTo>
                  <a:lnTo>
                    <a:pt x="19037" y="14097"/>
                  </a:lnTo>
                  <a:lnTo>
                    <a:pt x="0" y="41275"/>
                  </a:lnTo>
                  <a:lnTo>
                    <a:pt x="9004" y="36702"/>
                  </a:lnTo>
                  <a:lnTo>
                    <a:pt x="20993" y="31750"/>
                  </a:lnTo>
                  <a:lnTo>
                    <a:pt x="59842" y="22351"/>
                  </a:lnTo>
                  <a:lnTo>
                    <a:pt x="69875" y="21844"/>
                  </a:lnTo>
                  <a:lnTo>
                    <a:pt x="80060" y="22225"/>
                  </a:lnTo>
                  <a:lnTo>
                    <a:pt x="120650" y="36195"/>
                  </a:lnTo>
                  <a:lnTo>
                    <a:pt x="119062" y="32512"/>
                  </a:lnTo>
                  <a:lnTo>
                    <a:pt x="86918" y="5207"/>
                  </a:lnTo>
                  <a:lnTo>
                    <a:pt x="64084" y="126"/>
                  </a:lnTo>
                  <a:lnTo>
                    <a:pt x="59321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15975" y="2976626"/>
              <a:ext cx="40005" cy="65405"/>
            </a:xfrm>
            <a:custGeom>
              <a:avLst/>
              <a:gdLst/>
              <a:ahLst/>
              <a:cxnLst/>
              <a:rect l="l" t="t" r="r" b="b"/>
              <a:pathLst>
                <a:path w="40005" h="65405">
                  <a:moveTo>
                    <a:pt x="18834" y="0"/>
                  </a:moveTo>
                  <a:lnTo>
                    <a:pt x="0" y="30607"/>
                  </a:lnTo>
                  <a:lnTo>
                    <a:pt x="0" y="34036"/>
                  </a:lnTo>
                  <a:lnTo>
                    <a:pt x="20853" y="65024"/>
                  </a:lnTo>
                  <a:lnTo>
                    <a:pt x="21882" y="64897"/>
                  </a:lnTo>
                  <a:lnTo>
                    <a:pt x="39687" y="32258"/>
                  </a:lnTo>
                  <a:lnTo>
                    <a:pt x="39484" y="27432"/>
                  </a:lnTo>
                  <a:lnTo>
                    <a:pt x="188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022350" y="2962401"/>
              <a:ext cx="85674" cy="1539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09650" y="2879725"/>
              <a:ext cx="120650" cy="41275"/>
            </a:xfrm>
            <a:custGeom>
              <a:avLst/>
              <a:gdLst/>
              <a:ahLst/>
              <a:cxnLst/>
              <a:rect l="l" t="t" r="r" b="b"/>
              <a:pathLst>
                <a:path w="120650" h="41275">
                  <a:moveTo>
                    <a:pt x="61328" y="0"/>
                  </a:moveTo>
                  <a:lnTo>
                    <a:pt x="21551" y="11175"/>
                  </a:lnTo>
                  <a:lnTo>
                    <a:pt x="0" y="36195"/>
                  </a:lnTo>
                  <a:lnTo>
                    <a:pt x="4864" y="33147"/>
                  </a:lnTo>
                  <a:lnTo>
                    <a:pt x="9829" y="30479"/>
                  </a:lnTo>
                  <a:lnTo>
                    <a:pt x="50774" y="21844"/>
                  </a:lnTo>
                  <a:lnTo>
                    <a:pt x="60807" y="22351"/>
                  </a:lnTo>
                  <a:lnTo>
                    <a:pt x="99656" y="31750"/>
                  </a:lnTo>
                  <a:lnTo>
                    <a:pt x="120650" y="41275"/>
                  </a:lnTo>
                  <a:lnTo>
                    <a:pt x="118198" y="35687"/>
                  </a:lnTo>
                  <a:lnTo>
                    <a:pt x="89115" y="6096"/>
                  </a:lnTo>
                  <a:lnTo>
                    <a:pt x="66027" y="253"/>
                  </a:lnTo>
                  <a:lnTo>
                    <a:pt x="61328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046162" y="2976626"/>
              <a:ext cx="40005" cy="65405"/>
            </a:xfrm>
            <a:custGeom>
              <a:avLst/>
              <a:gdLst/>
              <a:ahLst/>
              <a:cxnLst/>
              <a:rect l="l" t="t" r="r" b="b"/>
              <a:pathLst>
                <a:path w="40005" h="65405">
                  <a:moveTo>
                    <a:pt x="18618" y="0"/>
                  </a:moveTo>
                  <a:lnTo>
                    <a:pt x="0" y="30607"/>
                  </a:lnTo>
                  <a:lnTo>
                    <a:pt x="0" y="34036"/>
                  </a:lnTo>
                  <a:lnTo>
                    <a:pt x="20612" y="65024"/>
                  </a:lnTo>
                  <a:lnTo>
                    <a:pt x="21678" y="64897"/>
                  </a:lnTo>
                  <a:lnTo>
                    <a:pt x="39687" y="32258"/>
                  </a:lnTo>
                  <a:lnTo>
                    <a:pt x="39230" y="25781"/>
                  </a:lnTo>
                  <a:lnTo>
                    <a:pt x="186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62000" y="3184525"/>
              <a:ext cx="379730" cy="147955"/>
            </a:xfrm>
            <a:custGeom>
              <a:avLst/>
              <a:gdLst/>
              <a:ahLst/>
              <a:cxnLst/>
              <a:rect l="l" t="t" r="r" b="b"/>
              <a:pathLst>
                <a:path w="379730" h="147954">
                  <a:moveTo>
                    <a:pt x="379412" y="0"/>
                  </a:moveTo>
                  <a:lnTo>
                    <a:pt x="348526" y="37084"/>
                  </a:lnTo>
                  <a:lnTo>
                    <a:pt x="312712" y="62357"/>
                  </a:lnTo>
                  <a:lnTo>
                    <a:pt x="270395" y="80010"/>
                  </a:lnTo>
                  <a:lnTo>
                    <a:pt x="227622" y="88900"/>
                  </a:lnTo>
                  <a:lnTo>
                    <a:pt x="189915" y="91186"/>
                  </a:lnTo>
                  <a:lnTo>
                    <a:pt x="176745" y="90932"/>
                  </a:lnTo>
                  <a:lnTo>
                    <a:pt x="129616" y="85216"/>
                  </a:lnTo>
                  <a:lnTo>
                    <a:pt x="82321" y="70103"/>
                  </a:lnTo>
                  <a:lnTo>
                    <a:pt x="46926" y="49911"/>
                  </a:lnTo>
                  <a:lnTo>
                    <a:pt x="15112" y="21209"/>
                  </a:lnTo>
                  <a:lnTo>
                    <a:pt x="0" y="0"/>
                  </a:lnTo>
                  <a:lnTo>
                    <a:pt x="254" y="7620"/>
                  </a:lnTo>
                  <a:lnTo>
                    <a:pt x="11531" y="50800"/>
                  </a:lnTo>
                  <a:lnTo>
                    <a:pt x="37706" y="88391"/>
                  </a:lnTo>
                  <a:lnTo>
                    <a:pt x="69113" y="113919"/>
                  </a:lnTo>
                  <a:lnTo>
                    <a:pt x="107581" y="133096"/>
                  </a:lnTo>
                  <a:lnTo>
                    <a:pt x="151637" y="144652"/>
                  </a:lnTo>
                  <a:lnTo>
                    <a:pt x="180174" y="147447"/>
                  </a:lnTo>
                  <a:lnTo>
                    <a:pt x="199644" y="147447"/>
                  </a:lnTo>
                  <a:lnTo>
                    <a:pt x="246316" y="140970"/>
                  </a:lnTo>
                  <a:lnTo>
                    <a:pt x="288226" y="126237"/>
                  </a:lnTo>
                  <a:lnTo>
                    <a:pt x="323977" y="104394"/>
                  </a:lnTo>
                  <a:lnTo>
                    <a:pt x="352005" y="76580"/>
                  </a:lnTo>
                  <a:lnTo>
                    <a:pt x="373468" y="36957"/>
                  </a:lnTo>
                  <a:lnTo>
                    <a:pt x="379158" y="7620"/>
                  </a:lnTo>
                  <a:lnTo>
                    <a:pt x="379412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09600" y="2743200"/>
              <a:ext cx="685800" cy="762000"/>
            </a:xfrm>
            <a:custGeom>
              <a:avLst/>
              <a:gdLst/>
              <a:ahLst/>
              <a:cxnLst/>
              <a:rect l="l" t="t" r="r" b="b"/>
              <a:pathLst>
                <a:path w="685800" h="762000">
                  <a:moveTo>
                    <a:pt x="0" y="381000"/>
                  </a:moveTo>
                  <a:lnTo>
                    <a:pt x="3130" y="329296"/>
                  </a:lnTo>
                  <a:lnTo>
                    <a:pt x="12248" y="279708"/>
                  </a:lnTo>
                  <a:lnTo>
                    <a:pt x="26946" y="232689"/>
                  </a:lnTo>
                  <a:lnTo>
                    <a:pt x="46815" y="188693"/>
                  </a:lnTo>
                  <a:lnTo>
                    <a:pt x="71446" y="148174"/>
                  </a:lnTo>
                  <a:lnTo>
                    <a:pt x="100431" y="111585"/>
                  </a:lnTo>
                  <a:lnTo>
                    <a:pt x="133362" y="79380"/>
                  </a:lnTo>
                  <a:lnTo>
                    <a:pt x="169830" y="52013"/>
                  </a:lnTo>
                  <a:lnTo>
                    <a:pt x="209426" y="29938"/>
                  </a:lnTo>
                  <a:lnTo>
                    <a:pt x="251742" y="13608"/>
                  </a:lnTo>
                  <a:lnTo>
                    <a:pt x="296369" y="3477"/>
                  </a:lnTo>
                  <a:lnTo>
                    <a:pt x="342900" y="0"/>
                  </a:lnTo>
                  <a:lnTo>
                    <a:pt x="389430" y="3477"/>
                  </a:lnTo>
                  <a:lnTo>
                    <a:pt x="434057" y="13608"/>
                  </a:lnTo>
                  <a:lnTo>
                    <a:pt x="476373" y="29938"/>
                  </a:lnTo>
                  <a:lnTo>
                    <a:pt x="515969" y="52013"/>
                  </a:lnTo>
                  <a:lnTo>
                    <a:pt x="552437" y="79380"/>
                  </a:lnTo>
                  <a:lnTo>
                    <a:pt x="585368" y="111585"/>
                  </a:lnTo>
                  <a:lnTo>
                    <a:pt x="614353" y="148174"/>
                  </a:lnTo>
                  <a:lnTo>
                    <a:pt x="638984" y="188693"/>
                  </a:lnTo>
                  <a:lnTo>
                    <a:pt x="658853" y="232689"/>
                  </a:lnTo>
                  <a:lnTo>
                    <a:pt x="673551" y="279708"/>
                  </a:lnTo>
                  <a:lnTo>
                    <a:pt x="682669" y="329296"/>
                  </a:lnTo>
                  <a:lnTo>
                    <a:pt x="685800" y="381000"/>
                  </a:lnTo>
                  <a:lnTo>
                    <a:pt x="682669" y="432703"/>
                  </a:lnTo>
                  <a:lnTo>
                    <a:pt x="673551" y="482291"/>
                  </a:lnTo>
                  <a:lnTo>
                    <a:pt x="658853" y="529310"/>
                  </a:lnTo>
                  <a:lnTo>
                    <a:pt x="638984" y="573306"/>
                  </a:lnTo>
                  <a:lnTo>
                    <a:pt x="614353" y="613825"/>
                  </a:lnTo>
                  <a:lnTo>
                    <a:pt x="585368" y="650414"/>
                  </a:lnTo>
                  <a:lnTo>
                    <a:pt x="552437" y="682619"/>
                  </a:lnTo>
                  <a:lnTo>
                    <a:pt x="515969" y="709986"/>
                  </a:lnTo>
                  <a:lnTo>
                    <a:pt x="476373" y="732061"/>
                  </a:lnTo>
                  <a:lnTo>
                    <a:pt x="434057" y="748391"/>
                  </a:lnTo>
                  <a:lnTo>
                    <a:pt x="389430" y="758522"/>
                  </a:lnTo>
                  <a:lnTo>
                    <a:pt x="342900" y="762000"/>
                  </a:lnTo>
                  <a:lnTo>
                    <a:pt x="296369" y="758522"/>
                  </a:lnTo>
                  <a:lnTo>
                    <a:pt x="251742" y="748391"/>
                  </a:lnTo>
                  <a:lnTo>
                    <a:pt x="209426" y="732061"/>
                  </a:lnTo>
                  <a:lnTo>
                    <a:pt x="169830" y="709986"/>
                  </a:lnTo>
                  <a:lnTo>
                    <a:pt x="133362" y="682619"/>
                  </a:lnTo>
                  <a:lnTo>
                    <a:pt x="100431" y="650414"/>
                  </a:lnTo>
                  <a:lnTo>
                    <a:pt x="71446" y="613825"/>
                  </a:lnTo>
                  <a:lnTo>
                    <a:pt x="46815" y="573306"/>
                  </a:lnTo>
                  <a:lnTo>
                    <a:pt x="26946" y="529310"/>
                  </a:lnTo>
                  <a:lnTo>
                    <a:pt x="12248" y="482291"/>
                  </a:lnTo>
                  <a:lnTo>
                    <a:pt x="3130" y="432703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962400" y="3200400"/>
              <a:ext cx="1219200" cy="609600"/>
            </a:xfrm>
            <a:custGeom>
              <a:avLst/>
              <a:gdLst/>
              <a:ahLst/>
              <a:cxnLst/>
              <a:rect l="l" t="t" r="r" b="b"/>
              <a:pathLst>
                <a:path w="1219200" h="609600">
                  <a:moveTo>
                    <a:pt x="0" y="101600"/>
                  </a:moveTo>
                  <a:lnTo>
                    <a:pt x="7981" y="62043"/>
                  </a:lnTo>
                  <a:lnTo>
                    <a:pt x="29749" y="29749"/>
                  </a:lnTo>
                  <a:lnTo>
                    <a:pt x="62043" y="7981"/>
                  </a:lnTo>
                  <a:lnTo>
                    <a:pt x="101600" y="0"/>
                  </a:lnTo>
                  <a:lnTo>
                    <a:pt x="1117600" y="0"/>
                  </a:lnTo>
                  <a:lnTo>
                    <a:pt x="1157156" y="7981"/>
                  </a:lnTo>
                  <a:lnTo>
                    <a:pt x="1189450" y="29749"/>
                  </a:lnTo>
                  <a:lnTo>
                    <a:pt x="1211218" y="62043"/>
                  </a:lnTo>
                  <a:lnTo>
                    <a:pt x="1219200" y="101600"/>
                  </a:lnTo>
                  <a:lnTo>
                    <a:pt x="1219200" y="508000"/>
                  </a:lnTo>
                  <a:lnTo>
                    <a:pt x="1211218" y="547556"/>
                  </a:lnTo>
                  <a:lnTo>
                    <a:pt x="1189450" y="579850"/>
                  </a:lnTo>
                  <a:lnTo>
                    <a:pt x="1157156" y="601618"/>
                  </a:lnTo>
                  <a:lnTo>
                    <a:pt x="1117600" y="609600"/>
                  </a:lnTo>
                  <a:lnTo>
                    <a:pt x="101600" y="609600"/>
                  </a:lnTo>
                  <a:lnTo>
                    <a:pt x="62043" y="601618"/>
                  </a:lnTo>
                  <a:lnTo>
                    <a:pt x="29749" y="579850"/>
                  </a:lnTo>
                  <a:lnTo>
                    <a:pt x="7981" y="547556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254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664325" y="2962401"/>
              <a:ext cx="84200" cy="1537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642100" y="2879725"/>
              <a:ext cx="120650" cy="41275"/>
            </a:xfrm>
            <a:custGeom>
              <a:avLst/>
              <a:gdLst/>
              <a:ahLst/>
              <a:cxnLst/>
              <a:rect l="l" t="t" r="r" b="b"/>
              <a:pathLst>
                <a:path w="120650" h="41275">
                  <a:moveTo>
                    <a:pt x="59308" y="0"/>
                  </a:moveTo>
                  <a:lnTo>
                    <a:pt x="19050" y="14097"/>
                  </a:lnTo>
                  <a:lnTo>
                    <a:pt x="0" y="41275"/>
                  </a:lnTo>
                  <a:lnTo>
                    <a:pt x="4699" y="38735"/>
                  </a:lnTo>
                  <a:lnTo>
                    <a:pt x="17652" y="33020"/>
                  </a:lnTo>
                  <a:lnTo>
                    <a:pt x="54864" y="22987"/>
                  </a:lnTo>
                  <a:lnTo>
                    <a:pt x="69850" y="21844"/>
                  </a:lnTo>
                  <a:lnTo>
                    <a:pt x="80009" y="22225"/>
                  </a:lnTo>
                  <a:lnTo>
                    <a:pt x="120650" y="36195"/>
                  </a:lnTo>
                  <a:lnTo>
                    <a:pt x="119125" y="32512"/>
                  </a:lnTo>
                  <a:lnTo>
                    <a:pt x="82550" y="3683"/>
                  </a:lnTo>
                  <a:lnTo>
                    <a:pt x="64134" y="126"/>
                  </a:lnTo>
                  <a:lnTo>
                    <a:pt x="59308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683375" y="2976626"/>
              <a:ext cx="40005" cy="65405"/>
            </a:xfrm>
            <a:custGeom>
              <a:avLst/>
              <a:gdLst/>
              <a:ahLst/>
              <a:cxnLst/>
              <a:rect l="l" t="t" r="r" b="b"/>
              <a:pathLst>
                <a:path w="40004" h="65405">
                  <a:moveTo>
                    <a:pt x="18796" y="0"/>
                  </a:moveTo>
                  <a:lnTo>
                    <a:pt x="0" y="30607"/>
                  </a:lnTo>
                  <a:lnTo>
                    <a:pt x="0" y="34036"/>
                  </a:lnTo>
                  <a:lnTo>
                    <a:pt x="20827" y="65024"/>
                  </a:lnTo>
                  <a:lnTo>
                    <a:pt x="23875" y="64388"/>
                  </a:lnTo>
                  <a:lnTo>
                    <a:pt x="39750" y="32258"/>
                  </a:lnTo>
                  <a:lnTo>
                    <a:pt x="39497" y="27432"/>
                  </a:lnTo>
                  <a:lnTo>
                    <a:pt x="187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889750" y="2962275"/>
              <a:ext cx="85725" cy="1539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877050" y="2879725"/>
              <a:ext cx="120650" cy="41275"/>
            </a:xfrm>
            <a:custGeom>
              <a:avLst/>
              <a:gdLst/>
              <a:ahLst/>
              <a:cxnLst/>
              <a:rect l="l" t="t" r="r" b="b"/>
              <a:pathLst>
                <a:path w="120650" h="41275">
                  <a:moveTo>
                    <a:pt x="61341" y="0"/>
                  </a:moveTo>
                  <a:lnTo>
                    <a:pt x="21590" y="11175"/>
                  </a:lnTo>
                  <a:lnTo>
                    <a:pt x="0" y="36195"/>
                  </a:lnTo>
                  <a:lnTo>
                    <a:pt x="4825" y="33147"/>
                  </a:lnTo>
                  <a:lnTo>
                    <a:pt x="9778" y="30479"/>
                  </a:lnTo>
                  <a:lnTo>
                    <a:pt x="50800" y="21844"/>
                  </a:lnTo>
                  <a:lnTo>
                    <a:pt x="60832" y="22351"/>
                  </a:lnTo>
                  <a:lnTo>
                    <a:pt x="102997" y="33020"/>
                  </a:lnTo>
                  <a:lnTo>
                    <a:pt x="120650" y="41275"/>
                  </a:lnTo>
                  <a:lnTo>
                    <a:pt x="118236" y="35687"/>
                  </a:lnTo>
                  <a:lnTo>
                    <a:pt x="89153" y="6096"/>
                  </a:lnTo>
                  <a:lnTo>
                    <a:pt x="66040" y="253"/>
                  </a:lnTo>
                  <a:lnTo>
                    <a:pt x="61341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913626" y="2976626"/>
              <a:ext cx="40005" cy="65405"/>
            </a:xfrm>
            <a:custGeom>
              <a:avLst/>
              <a:gdLst/>
              <a:ahLst/>
              <a:cxnLst/>
              <a:rect l="l" t="t" r="r" b="b"/>
              <a:pathLst>
                <a:path w="40004" h="65405">
                  <a:moveTo>
                    <a:pt x="18542" y="0"/>
                  </a:moveTo>
                  <a:lnTo>
                    <a:pt x="0" y="28956"/>
                  </a:lnTo>
                  <a:lnTo>
                    <a:pt x="0" y="35687"/>
                  </a:lnTo>
                  <a:lnTo>
                    <a:pt x="20574" y="65024"/>
                  </a:lnTo>
                  <a:lnTo>
                    <a:pt x="21590" y="64897"/>
                  </a:lnTo>
                  <a:lnTo>
                    <a:pt x="38607" y="42037"/>
                  </a:lnTo>
                  <a:lnTo>
                    <a:pt x="38989" y="40512"/>
                  </a:lnTo>
                  <a:lnTo>
                    <a:pt x="39497" y="35687"/>
                  </a:lnTo>
                  <a:lnTo>
                    <a:pt x="39624" y="32258"/>
                  </a:lnTo>
                  <a:lnTo>
                    <a:pt x="39370" y="27432"/>
                  </a:lnTo>
                  <a:lnTo>
                    <a:pt x="21590" y="126"/>
                  </a:lnTo>
                  <a:lnTo>
                    <a:pt x="185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629400" y="3184525"/>
              <a:ext cx="379730" cy="147955"/>
            </a:xfrm>
            <a:custGeom>
              <a:avLst/>
              <a:gdLst/>
              <a:ahLst/>
              <a:cxnLst/>
              <a:rect l="l" t="t" r="r" b="b"/>
              <a:pathLst>
                <a:path w="379729" h="147954">
                  <a:moveTo>
                    <a:pt x="379475" y="0"/>
                  </a:moveTo>
                  <a:lnTo>
                    <a:pt x="353059" y="32892"/>
                  </a:lnTo>
                  <a:lnTo>
                    <a:pt x="312674" y="62357"/>
                  </a:lnTo>
                  <a:lnTo>
                    <a:pt x="270382" y="80010"/>
                  </a:lnTo>
                  <a:lnTo>
                    <a:pt x="227583" y="88900"/>
                  </a:lnTo>
                  <a:lnTo>
                    <a:pt x="189865" y="91186"/>
                  </a:lnTo>
                  <a:lnTo>
                    <a:pt x="176783" y="90932"/>
                  </a:lnTo>
                  <a:lnTo>
                    <a:pt x="129667" y="85216"/>
                  </a:lnTo>
                  <a:lnTo>
                    <a:pt x="82296" y="70103"/>
                  </a:lnTo>
                  <a:lnTo>
                    <a:pt x="41148" y="45592"/>
                  </a:lnTo>
                  <a:lnTo>
                    <a:pt x="7111" y="11175"/>
                  </a:lnTo>
                  <a:lnTo>
                    <a:pt x="0" y="0"/>
                  </a:lnTo>
                  <a:lnTo>
                    <a:pt x="253" y="7620"/>
                  </a:lnTo>
                  <a:lnTo>
                    <a:pt x="11556" y="50800"/>
                  </a:lnTo>
                  <a:lnTo>
                    <a:pt x="37719" y="88391"/>
                  </a:lnTo>
                  <a:lnTo>
                    <a:pt x="69088" y="113919"/>
                  </a:lnTo>
                  <a:lnTo>
                    <a:pt x="107569" y="133096"/>
                  </a:lnTo>
                  <a:lnTo>
                    <a:pt x="151638" y="144652"/>
                  </a:lnTo>
                  <a:lnTo>
                    <a:pt x="180213" y="147447"/>
                  </a:lnTo>
                  <a:lnTo>
                    <a:pt x="199644" y="147447"/>
                  </a:lnTo>
                  <a:lnTo>
                    <a:pt x="255143" y="138684"/>
                  </a:lnTo>
                  <a:lnTo>
                    <a:pt x="295909" y="122427"/>
                  </a:lnTo>
                  <a:lnTo>
                    <a:pt x="330326" y="99187"/>
                  </a:lnTo>
                  <a:lnTo>
                    <a:pt x="356616" y="70358"/>
                  </a:lnTo>
                  <a:lnTo>
                    <a:pt x="375539" y="29717"/>
                  </a:lnTo>
                  <a:lnTo>
                    <a:pt x="379095" y="7620"/>
                  </a:lnTo>
                  <a:lnTo>
                    <a:pt x="379475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477000" y="2743200"/>
              <a:ext cx="685800" cy="762000"/>
            </a:xfrm>
            <a:custGeom>
              <a:avLst/>
              <a:gdLst/>
              <a:ahLst/>
              <a:cxnLst/>
              <a:rect l="l" t="t" r="r" b="b"/>
              <a:pathLst>
                <a:path w="685800" h="762000">
                  <a:moveTo>
                    <a:pt x="0" y="381000"/>
                  </a:moveTo>
                  <a:lnTo>
                    <a:pt x="3130" y="329296"/>
                  </a:lnTo>
                  <a:lnTo>
                    <a:pt x="12250" y="279708"/>
                  </a:lnTo>
                  <a:lnTo>
                    <a:pt x="26949" y="232689"/>
                  </a:lnTo>
                  <a:lnTo>
                    <a:pt x="46820" y="188693"/>
                  </a:lnTo>
                  <a:lnTo>
                    <a:pt x="71454" y="148174"/>
                  </a:lnTo>
                  <a:lnTo>
                    <a:pt x="100441" y="111585"/>
                  </a:lnTo>
                  <a:lnTo>
                    <a:pt x="133373" y="79380"/>
                  </a:lnTo>
                  <a:lnTo>
                    <a:pt x="169841" y="52013"/>
                  </a:lnTo>
                  <a:lnTo>
                    <a:pt x="209436" y="29938"/>
                  </a:lnTo>
                  <a:lnTo>
                    <a:pt x="251751" y="13608"/>
                  </a:lnTo>
                  <a:lnTo>
                    <a:pt x="296375" y="3477"/>
                  </a:lnTo>
                  <a:lnTo>
                    <a:pt x="342900" y="0"/>
                  </a:lnTo>
                  <a:lnTo>
                    <a:pt x="389424" y="3477"/>
                  </a:lnTo>
                  <a:lnTo>
                    <a:pt x="434048" y="13608"/>
                  </a:lnTo>
                  <a:lnTo>
                    <a:pt x="476363" y="29938"/>
                  </a:lnTo>
                  <a:lnTo>
                    <a:pt x="515958" y="52013"/>
                  </a:lnTo>
                  <a:lnTo>
                    <a:pt x="552426" y="79380"/>
                  </a:lnTo>
                  <a:lnTo>
                    <a:pt x="585358" y="111585"/>
                  </a:lnTo>
                  <a:lnTo>
                    <a:pt x="614345" y="148174"/>
                  </a:lnTo>
                  <a:lnTo>
                    <a:pt x="638979" y="188693"/>
                  </a:lnTo>
                  <a:lnTo>
                    <a:pt x="658850" y="232689"/>
                  </a:lnTo>
                  <a:lnTo>
                    <a:pt x="673549" y="279708"/>
                  </a:lnTo>
                  <a:lnTo>
                    <a:pt x="682669" y="329296"/>
                  </a:lnTo>
                  <a:lnTo>
                    <a:pt x="685800" y="381000"/>
                  </a:lnTo>
                  <a:lnTo>
                    <a:pt x="682669" y="432703"/>
                  </a:lnTo>
                  <a:lnTo>
                    <a:pt x="673549" y="482291"/>
                  </a:lnTo>
                  <a:lnTo>
                    <a:pt x="658850" y="529310"/>
                  </a:lnTo>
                  <a:lnTo>
                    <a:pt x="638979" y="573306"/>
                  </a:lnTo>
                  <a:lnTo>
                    <a:pt x="614345" y="613825"/>
                  </a:lnTo>
                  <a:lnTo>
                    <a:pt x="585358" y="650414"/>
                  </a:lnTo>
                  <a:lnTo>
                    <a:pt x="552426" y="682619"/>
                  </a:lnTo>
                  <a:lnTo>
                    <a:pt x="515958" y="709986"/>
                  </a:lnTo>
                  <a:lnTo>
                    <a:pt x="476363" y="732061"/>
                  </a:lnTo>
                  <a:lnTo>
                    <a:pt x="434048" y="748391"/>
                  </a:lnTo>
                  <a:lnTo>
                    <a:pt x="389424" y="758522"/>
                  </a:lnTo>
                  <a:lnTo>
                    <a:pt x="342900" y="762000"/>
                  </a:lnTo>
                  <a:lnTo>
                    <a:pt x="296375" y="758522"/>
                  </a:lnTo>
                  <a:lnTo>
                    <a:pt x="251751" y="748391"/>
                  </a:lnTo>
                  <a:lnTo>
                    <a:pt x="209436" y="732061"/>
                  </a:lnTo>
                  <a:lnTo>
                    <a:pt x="169841" y="709986"/>
                  </a:lnTo>
                  <a:lnTo>
                    <a:pt x="133373" y="682619"/>
                  </a:lnTo>
                  <a:lnTo>
                    <a:pt x="100441" y="650414"/>
                  </a:lnTo>
                  <a:lnTo>
                    <a:pt x="71454" y="613825"/>
                  </a:lnTo>
                  <a:lnTo>
                    <a:pt x="46820" y="573306"/>
                  </a:lnTo>
                  <a:lnTo>
                    <a:pt x="26949" y="529310"/>
                  </a:lnTo>
                  <a:lnTo>
                    <a:pt x="12250" y="482291"/>
                  </a:lnTo>
                  <a:lnTo>
                    <a:pt x="3130" y="432703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3858005" y="708405"/>
            <a:ext cx="1678305" cy="9124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USER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DBC</a:t>
            </a:r>
            <a:endParaRPr sz="2400">
              <a:latin typeface="Times New Roman"/>
              <a:cs typeface="Times New Roman"/>
            </a:endParaRPr>
          </a:p>
          <a:p>
            <a:pPr marL="526415">
              <a:lnSpc>
                <a:spcPct val="100000"/>
              </a:lnSpc>
              <a:spcBef>
                <a:spcPts val="1939"/>
              </a:spcBef>
            </a:pPr>
            <a:r>
              <a:rPr dirty="0" sz="1800">
                <a:latin typeface="Times New Roman"/>
                <a:cs typeface="Times New Roman"/>
              </a:rPr>
              <a:t>2 TB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PERM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513713" y="2997834"/>
            <a:ext cx="11639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0 TB</a:t>
            </a:r>
            <a:r>
              <a:rPr dirty="0" sz="1800" spc="-1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PERM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382002" y="3074034"/>
            <a:ext cx="11658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0 TB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PERM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52494" y="3912489"/>
            <a:ext cx="11639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4 TB</a:t>
            </a:r>
            <a:r>
              <a:rPr dirty="0" sz="1800" spc="-1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PERM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65098" y="2386711"/>
            <a:ext cx="13462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USER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Retail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700773" y="2386711"/>
            <a:ext cx="168719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USER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Financial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751326" y="2386711"/>
            <a:ext cx="1567180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0">
              <a:lnSpc>
                <a:spcPct val="100000"/>
              </a:lnSpc>
              <a:spcBef>
                <a:spcPts val="105"/>
              </a:spcBef>
            </a:pPr>
            <a:r>
              <a:rPr dirty="0" sz="2000" spc="-45">
                <a:latin typeface="Times New Roman"/>
                <a:cs typeface="Times New Roman"/>
              </a:rPr>
              <a:t>DATABASE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5">
                <a:latin typeface="Times New Roman"/>
                <a:cs typeface="Times New Roman"/>
              </a:rPr>
              <a:t>p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10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l_Res</a:t>
            </a:r>
            <a:r>
              <a:rPr dirty="0" sz="2000" spc="-10">
                <a:latin typeface="Times New Roman"/>
                <a:cs typeface="Times New Roman"/>
              </a:rPr>
              <a:t>er</a:t>
            </a:r>
            <a:r>
              <a:rPr dirty="0" sz="2000">
                <a:latin typeface="Times New Roman"/>
                <a:cs typeface="Times New Roman"/>
              </a:rPr>
              <a:t>ve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15900" y="1962150"/>
            <a:ext cx="8788400" cy="2393950"/>
            <a:chOff x="215900" y="1962150"/>
            <a:chExt cx="8788400" cy="2393950"/>
          </a:xfrm>
        </p:grpSpPr>
        <p:sp>
          <p:nvSpPr>
            <p:cNvPr id="38" name="object 38"/>
            <p:cNvSpPr/>
            <p:nvPr/>
          </p:nvSpPr>
          <p:spPr>
            <a:xfrm>
              <a:off x="1447800" y="1981200"/>
              <a:ext cx="6019800" cy="381000"/>
            </a:xfrm>
            <a:custGeom>
              <a:avLst/>
              <a:gdLst/>
              <a:ahLst/>
              <a:cxnLst/>
              <a:rect l="l" t="t" r="r" b="b"/>
              <a:pathLst>
                <a:path w="6019800" h="381000">
                  <a:moveTo>
                    <a:pt x="3048000" y="0"/>
                  </a:moveTo>
                  <a:lnTo>
                    <a:pt x="3048000" y="152400"/>
                  </a:lnTo>
                </a:path>
                <a:path w="6019800" h="381000">
                  <a:moveTo>
                    <a:pt x="0" y="152400"/>
                  </a:moveTo>
                  <a:lnTo>
                    <a:pt x="6019800" y="152400"/>
                  </a:lnTo>
                </a:path>
                <a:path w="6019800" h="381000">
                  <a:moveTo>
                    <a:pt x="6019800" y="152400"/>
                  </a:moveTo>
                  <a:lnTo>
                    <a:pt x="6019800" y="381000"/>
                  </a:lnTo>
                </a:path>
                <a:path w="6019800" h="381000">
                  <a:moveTo>
                    <a:pt x="3048000" y="152400"/>
                  </a:moveTo>
                  <a:lnTo>
                    <a:pt x="3048000" y="381000"/>
                  </a:lnTo>
                </a:path>
                <a:path w="6019800" h="381000">
                  <a:moveTo>
                    <a:pt x="0" y="152400"/>
                  </a:moveTo>
                  <a:lnTo>
                    <a:pt x="0" y="381000"/>
                  </a:lnTo>
                </a:path>
              </a:pathLst>
            </a:custGeom>
            <a:ln w="381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228600" y="2362200"/>
              <a:ext cx="2819400" cy="1295400"/>
            </a:xfrm>
            <a:custGeom>
              <a:avLst/>
              <a:gdLst/>
              <a:ahLst/>
              <a:cxnLst/>
              <a:rect l="l" t="t" r="r" b="b"/>
              <a:pathLst>
                <a:path w="2819400" h="1295400">
                  <a:moveTo>
                    <a:pt x="0" y="1295400"/>
                  </a:moveTo>
                  <a:lnTo>
                    <a:pt x="2819400" y="1295400"/>
                  </a:lnTo>
                  <a:lnTo>
                    <a:pt x="2819400" y="0"/>
                  </a:lnTo>
                  <a:lnTo>
                    <a:pt x="0" y="0"/>
                  </a:lnTo>
                  <a:lnTo>
                    <a:pt x="0" y="1295400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3505200" y="2362200"/>
              <a:ext cx="2057400" cy="1981200"/>
            </a:xfrm>
            <a:custGeom>
              <a:avLst/>
              <a:gdLst/>
              <a:ahLst/>
              <a:cxnLst/>
              <a:rect l="l" t="t" r="r" b="b"/>
              <a:pathLst>
                <a:path w="2057400" h="1981200">
                  <a:moveTo>
                    <a:pt x="0" y="1981200"/>
                  </a:moveTo>
                  <a:lnTo>
                    <a:pt x="2057400" y="1981200"/>
                  </a:lnTo>
                  <a:lnTo>
                    <a:pt x="2057400" y="0"/>
                  </a:lnTo>
                  <a:lnTo>
                    <a:pt x="0" y="0"/>
                  </a:lnTo>
                  <a:lnTo>
                    <a:pt x="0" y="1981200"/>
                  </a:lnTo>
                  <a:close/>
                </a:path>
              </a:pathLst>
            </a:custGeom>
            <a:ln w="254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172200" y="2362200"/>
              <a:ext cx="2819400" cy="1295400"/>
            </a:xfrm>
            <a:custGeom>
              <a:avLst/>
              <a:gdLst/>
              <a:ahLst/>
              <a:cxnLst/>
              <a:rect l="l" t="t" r="r" b="b"/>
              <a:pathLst>
                <a:path w="2819400" h="1295400">
                  <a:moveTo>
                    <a:pt x="0" y="1295400"/>
                  </a:moveTo>
                  <a:lnTo>
                    <a:pt x="2819400" y="1295400"/>
                  </a:lnTo>
                  <a:lnTo>
                    <a:pt x="2819400" y="0"/>
                  </a:lnTo>
                  <a:lnTo>
                    <a:pt x="0" y="0"/>
                  </a:lnTo>
                  <a:lnTo>
                    <a:pt x="0" y="1295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1742313" y="4445889"/>
            <a:ext cx="11639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2 TB</a:t>
            </a:r>
            <a:r>
              <a:rPr dirty="0" sz="1800" spc="-1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PERM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35330" y="3834765"/>
            <a:ext cx="22053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Database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Retail_Tbls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28600" y="3810000"/>
            <a:ext cx="2819400" cy="1295400"/>
          </a:xfrm>
          <a:custGeom>
            <a:avLst/>
            <a:gdLst/>
            <a:ahLst/>
            <a:cxnLst/>
            <a:rect l="l" t="t" r="r" b="b"/>
            <a:pathLst>
              <a:path w="2819400" h="1295400">
                <a:moveTo>
                  <a:pt x="0" y="1295400"/>
                </a:moveTo>
                <a:lnTo>
                  <a:pt x="2819400" y="1295400"/>
                </a:lnTo>
                <a:lnTo>
                  <a:pt x="2819400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  <a:path w="2819400" h="1295400">
                <a:moveTo>
                  <a:pt x="152400" y="635000"/>
                </a:moveTo>
                <a:lnTo>
                  <a:pt x="160384" y="595443"/>
                </a:lnTo>
                <a:lnTo>
                  <a:pt x="182159" y="563149"/>
                </a:lnTo>
                <a:lnTo>
                  <a:pt x="214454" y="541381"/>
                </a:lnTo>
                <a:lnTo>
                  <a:pt x="254000" y="533400"/>
                </a:lnTo>
                <a:lnTo>
                  <a:pt x="1270000" y="533400"/>
                </a:lnTo>
                <a:lnTo>
                  <a:pt x="1309556" y="541381"/>
                </a:lnTo>
                <a:lnTo>
                  <a:pt x="1341850" y="563149"/>
                </a:lnTo>
                <a:lnTo>
                  <a:pt x="1363618" y="595443"/>
                </a:lnTo>
                <a:lnTo>
                  <a:pt x="1371600" y="635000"/>
                </a:lnTo>
                <a:lnTo>
                  <a:pt x="1371600" y="1041400"/>
                </a:lnTo>
                <a:lnTo>
                  <a:pt x="1363618" y="1080956"/>
                </a:lnTo>
                <a:lnTo>
                  <a:pt x="1341850" y="1113250"/>
                </a:lnTo>
                <a:lnTo>
                  <a:pt x="1309556" y="1135018"/>
                </a:lnTo>
                <a:lnTo>
                  <a:pt x="1270000" y="1143000"/>
                </a:lnTo>
                <a:lnTo>
                  <a:pt x="254000" y="1143000"/>
                </a:lnTo>
                <a:lnTo>
                  <a:pt x="214454" y="1135018"/>
                </a:lnTo>
                <a:lnTo>
                  <a:pt x="182159" y="1113250"/>
                </a:lnTo>
                <a:lnTo>
                  <a:pt x="160384" y="1080956"/>
                </a:lnTo>
                <a:lnTo>
                  <a:pt x="152400" y="1041400"/>
                </a:lnTo>
                <a:lnTo>
                  <a:pt x="152400" y="635000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7687182" y="4445889"/>
            <a:ext cx="11639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2 TB</a:t>
            </a:r>
            <a:r>
              <a:rPr dirty="0" sz="1800" spc="-1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PERM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310629" y="3834765"/>
            <a:ext cx="254381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Database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Financial_Tbls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504950" y="3638550"/>
            <a:ext cx="7499350" cy="1479550"/>
            <a:chOff x="1504950" y="3638550"/>
            <a:chExt cx="7499350" cy="1479550"/>
          </a:xfrm>
        </p:grpSpPr>
        <p:sp>
          <p:nvSpPr>
            <p:cNvPr id="48" name="object 48"/>
            <p:cNvSpPr/>
            <p:nvPr/>
          </p:nvSpPr>
          <p:spPr>
            <a:xfrm>
              <a:off x="6172200" y="3810000"/>
              <a:ext cx="2819400" cy="1295400"/>
            </a:xfrm>
            <a:custGeom>
              <a:avLst/>
              <a:gdLst/>
              <a:ahLst/>
              <a:cxnLst/>
              <a:rect l="l" t="t" r="r" b="b"/>
              <a:pathLst>
                <a:path w="2819400" h="1295400">
                  <a:moveTo>
                    <a:pt x="0" y="1295400"/>
                  </a:moveTo>
                  <a:lnTo>
                    <a:pt x="2819400" y="1295400"/>
                  </a:lnTo>
                  <a:lnTo>
                    <a:pt x="2819400" y="0"/>
                  </a:lnTo>
                  <a:lnTo>
                    <a:pt x="0" y="0"/>
                  </a:lnTo>
                  <a:lnTo>
                    <a:pt x="0" y="1295400"/>
                  </a:lnTo>
                  <a:close/>
                </a:path>
                <a:path w="2819400" h="1295400">
                  <a:moveTo>
                    <a:pt x="152400" y="635000"/>
                  </a:moveTo>
                  <a:lnTo>
                    <a:pt x="160381" y="595443"/>
                  </a:lnTo>
                  <a:lnTo>
                    <a:pt x="182149" y="563149"/>
                  </a:lnTo>
                  <a:lnTo>
                    <a:pt x="214443" y="541381"/>
                  </a:lnTo>
                  <a:lnTo>
                    <a:pt x="254000" y="533400"/>
                  </a:lnTo>
                  <a:lnTo>
                    <a:pt x="1270000" y="533400"/>
                  </a:lnTo>
                  <a:lnTo>
                    <a:pt x="1309556" y="541381"/>
                  </a:lnTo>
                  <a:lnTo>
                    <a:pt x="1341850" y="563149"/>
                  </a:lnTo>
                  <a:lnTo>
                    <a:pt x="1363618" y="595443"/>
                  </a:lnTo>
                  <a:lnTo>
                    <a:pt x="1371600" y="635000"/>
                  </a:lnTo>
                  <a:lnTo>
                    <a:pt x="1371600" y="1041400"/>
                  </a:lnTo>
                  <a:lnTo>
                    <a:pt x="1363618" y="1080956"/>
                  </a:lnTo>
                  <a:lnTo>
                    <a:pt x="1341850" y="1113250"/>
                  </a:lnTo>
                  <a:lnTo>
                    <a:pt x="1309556" y="1135018"/>
                  </a:lnTo>
                  <a:lnTo>
                    <a:pt x="1270000" y="1143000"/>
                  </a:lnTo>
                  <a:lnTo>
                    <a:pt x="254000" y="1143000"/>
                  </a:lnTo>
                  <a:lnTo>
                    <a:pt x="214443" y="1135018"/>
                  </a:lnTo>
                  <a:lnTo>
                    <a:pt x="182149" y="1113250"/>
                  </a:lnTo>
                  <a:lnTo>
                    <a:pt x="160381" y="1080956"/>
                  </a:lnTo>
                  <a:lnTo>
                    <a:pt x="152400" y="1041400"/>
                  </a:lnTo>
                  <a:lnTo>
                    <a:pt x="152400" y="635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524000" y="3657600"/>
              <a:ext cx="6019800" cy="152400"/>
            </a:xfrm>
            <a:custGeom>
              <a:avLst/>
              <a:gdLst/>
              <a:ahLst/>
              <a:cxnLst/>
              <a:rect l="l" t="t" r="r" b="b"/>
              <a:pathLst>
                <a:path w="6019800" h="152400">
                  <a:moveTo>
                    <a:pt x="0" y="0"/>
                  </a:moveTo>
                  <a:lnTo>
                    <a:pt x="0" y="152400"/>
                  </a:lnTo>
                </a:path>
                <a:path w="6019800" h="152400">
                  <a:moveTo>
                    <a:pt x="6019800" y="0"/>
                  </a:moveTo>
                  <a:lnTo>
                    <a:pt x="6019800" y="152400"/>
                  </a:lnTo>
                </a:path>
              </a:pathLst>
            </a:custGeom>
            <a:ln w="381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1000150" y="5282946"/>
            <a:ext cx="127444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Times New Roman"/>
                <a:cs typeface="Times New Roman"/>
              </a:rPr>
              <a:t>Retail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15900" y="5086350"/>
            <a:ext cx="2844800" cy="1174750"/>
            <a:chOff x="215900" y="5086350"/>
            <a:chExt cx="2844800" cy="1174750"/>
          </a:xfrm>
        </p:grpSpPr>
        <p:sp>
          <p:nvSpPr>
            <p:cNvPr id="52" name="object 52"/>
            <p:cNvSpPr/>
            <p:nvPr/>
          </p:nvSpPr>
          <p:spPr>
            <a:xfrm>
              <a:off x="228600" y="5257800"/>
              <a:ext cx="2819400" cy="990600"/>
            </a:xfrm>
            <a:custGeom>
              <a:avLst/>
              <a:gdLst/>
              <a:ahLst/>
              <a:cxnLst/>
              <a:rect l="l" t="t" r="r" b="b"/>
              <a:pathLst>
                <a:path w="2819400" h="990600">
                  <a:moveTo>
                    <a:pt x="0" y="990600"/>
                  </a:moveTo>
                  <a:lnTo>
                    <a:pt x="2819400" y="990600"/>
                  </a:lnTo>
                  <a:lnTo>
                    <a:pt x="2819400" y="0"/>
                  </a:lnTo>
                  <a:lnTo>
                    <a:pt x="0" y="0"/>
                  </a:lnTo>
                  <a:lnTo>
                    <a:pt x="0" y="990600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1524000" y="510540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w="0"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ln w="381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250532" y="5674588"/>
              <a:ext cx="1057567" cy="51031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1968500" y="5702300"/>
              <a:ext cx="1057529" cy="51031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/>
          <p:cNvSpPr txBox="1"/>
          <p:nvPr/>
        </p:nvSpPr>
        <p:spPr>
          <a:xfrm>
            <a:off x="6776973" y="5282946"/>
            <a:ext cx="16116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Financial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6159500" y="5105400"/>
            <a:ext cx="2844800" cy="1155700"/>
            <a:chOff x="6159500" y="5105400"/>
            <a:chExt cx="2844800" cy="1155700"/>
          </a:xfrm>
        </p:grpSpPr>
        <p:sp>
          <p:nvSpPr>
            <p:cNvPr id="58" name="object 58"/>
            <p:cNvSpPr/>
            <p:nvPr/>
          </p:nvSpPr>
          <p:spPr>
            <a:xfrm>
              <a:off x="6172200" y="5257800"/>
              <a:ext cx="2819400" cy="990600"/>
            </a:xfrm>
            <a:custGeom>
              <a:avLst/>
              <a:gdLst/>
              <a:ahLst/>
              <a:cxnLst/>
              <a:rect l="l" t="t" r="r" b="b"/>
              <a:pathLst>
                <a:path w="2819400" h="990600">
                  <a:moveTo>
                    <a:pt x="0" y="990600"/>
                  </a:moveTo>
                  <a:lnTo>
                    <a:pt x="2819400" y="990600"/>
                  </a:lnTo>
                  <a:lnTo>
                    <a:pt x="2819400" y="0"/>
                  </a:lnTo>
                  <a:lnTo>
                    <a:pt x="0" y="0"/>
                  </a:lnTo>
                  <a:lnTo>
                    <a:pt x="0" y="990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7543800" y="510540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w="0"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ln w="381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6194171" y="5674588"/>
              <a:ext cx="1057528" cy="51031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7912100" y="5702300"/>
              <a:ext cx="1057528" cy="51031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/>
          <p:cNvSpPr txBox="1"/>
          <p:nvPr/>
        </p:nvSpPr>
        <p:spPr>
          <a:xfrm>
            <a:off x="1321053" y="5346903"/>
            <a:ext cx="657987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56935" algn="l"/>
              </a:tabLst>
            </a:pPr>
            <a:r>
              <a:rPr dirty="0" sz="4800">
                <a:latin typeface="Times New Roman"/>
                <a:cs typeface="Times New Roman"/>
              </a:rPr>
              <a:t>…	…</a:t>
            </a:r>
            <a:endParaRPr sz="4800">
              <a:latin typeface="Times New Roman"/>
              <a:cs typeface="Times New Roman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-12700" y="0"/>
            <a:ext cx="9169400" cy="6883400"/>
            <a:chOff x="-12700" y="0"/>
            <a:chExt cx="9169400" cy="6883400"/>
          </a:xfrm>
        </p:grpSpPr>
        <p:sp>
          <p:nvSpPr>
            <p:cNvPr id="64" name="object 64"/>
            <p:cNvSpPr/>
            <p:nvPr/>
          </p:nvSpPr>
          <p:spPr>
            <a:xfrm>
              <a:off x="457200" y="4419599"/>
              <a:ext cx="457200" cy="152400"/>
            </a:xfrm>
            <a:custGeom>
              <a:avLst/>
              <a:gdLst/>
              <a:ahLst/>
              <a:cxnLst/>
              <a:rect l="l" t="t" r="r" b="b"/>
              <a:pathLst>
                <a:path w="457200" h="152400">
                  <a:moveTo>
                    <a:pt x="4572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457200" y="1524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457200" y="4419599"/>
              <a:ext cx="457200" cy="152400"/>
            </a:xfrm>
            <a:custGeom>
              <a:avLst/>
              <a:gdLst/>
              <a:ahLst/>
              <a:cxnLst/>
              <a:rect l="l" t="t" r="r" b="b"/>
              <a:pathLst>
                <a:path w="457200" h="152400">
                  <a:moveTo>
                    <a:pt x="0" y="152400"/>
                  </a:moveTo>
                  <a:lnTo>
                    <a:pt x="457200" y="1524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1066800" y="4419599"/>
              <a:ext cx="457200" cy="152400"/>
            </a:xfrm>
            <a:custGeom>
              <a:avLst/>
              <a:gdLst/>
              <a:ahLst/>
              <a:cxnLst/>
              <a:rect l="l" t="t" r="r" b="b"/>
              <a:pathLst>
                <a:path w="457200" h="152400">
                  <a:moveTo>
                    <a:pt x="4572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457200" y="1524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1066800" y="4419599"/>
              <a:ext cx="457200" cy="152400"/>
            </a:xfrm>
            <a:custGeom>
              <a:avLst/>
              <a:gdLst/>
              <a:ahLst/>
              <a:cxnLst/>
              <a:rect l="l" t="t" r="r" b="b"/>
              <a:pathLst>
                <a:path w="457200" h="152400">
                  <a:moveTo>
                    <a:pt x="0" y="152400"/>
                  </a:moveTo>
                  <a:lnTo>
                    <a:pt x="457200" y="1524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457200" y="4648199"/>
              <a:ext cx="457200" cy="228600"/>
            </a:xfrm>
            <a:custGeom>
              <a:avLst/>
              <a:gdLst/>
              <a:ahLst/>
              <a:cxnLst/>
              <a:rect l="l" t="t" r="r" b="b"/>
              <a:pathLst>
                <a:path w="457200" h="228600">
                  <a:moveTo>
                    <a:pt x="457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57200" y="2286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457200" y="4648199"/>
              <a:ext cx="457200" cy="228600"/>
            </a:xfrm>
            <a:custGeom>
              <a:avLst/>
              <a:gdLst/>
              <a:ahLst/>
              <a:cxnLst/>
              <a:rect l="l" t="t" r="r" b="b"/>
              <a:pathLst>
                <a:path w="457200" h="228600">
                  <a:moveTo>
                    <a:pt x="0" y="228600"/>
                  </a:moveTo>
                  <a:lnTo>
                    <a:pt x="457200" y="2286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1066800" y="4648199"/>
              <a:ext cx="457200" cy="76200"/>
            </a:xfrm>
            <a:custGeom>
              <a:avLst/>
              <a:gdLst/>
              <a:ahLst/>
              <a:cxnLst/>
              <a:rect l="l" t="t" r="r" b="b"/>
              <a:pathLst>
                <a:path w="457200" h="76200">
                  <a:moveTo>
                    <a:pt x="4572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57200" y="76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1066800" y="4648199"/>
              <a:ext cx="457200" cy="76200"/>
            </a:xfrm>
            <a:custGeom>
              <a:avLst/>
              <a:gdLst/>
              <a:ahLst/>
              <a:cxnLst/>
              <a:rect l="l" t="t" r="r" b="b"/>
              <a:pathLst>
                <a:path w="457200" h="76200">
                  <a:moveTo>
                    <a:pt x="0" y="76200"/>
                  </a:moveTo>
                  <a:lnTo>
                    <a:pt x="457200" y="76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1066800" y="4800599"/>
              <a:ext cx="457200" cy="76200"/>
            </a:xfrm>
            <a:custGeom>
              <a:avLst/>
              <a:gdLst/>
              <a:ahLst/>
              <a:cxnLst/>
              <a:rect l="l" t="t" r="r" b="b"/>
              <a:pathLst>
                <a:path w="457200" h="76200">
                  <a:moveTo>
                    <a:pt x="4572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57200" y="76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1066800" y="4800599"/>
              <a:ext cx="457200" cy="76200"/>
            </a:xfrm>
            <a:custGeom>
              <a:avLst/>
              <a:gdLst/>
              <a:ahLst/>
              <a:cxnLst/>
              <a:rect l="l" t="t" r="r" b="b"/>
              <a:pathLst>
                <a:path w="457200" h="76200">
                  <a:moveTo>
                    <a:pt x="0" y="76200"/>
                  </a:moveTo>
                  <a:lnTo>
                    <a:pt x="457200" y="76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6705600" y="44195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6705600" y="44195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7239000" y="4419599"/>
              <a:ext cx="228600" cy="152400"/>
            </a:xfrm>
            <a:custGeom>
              <a:avLst/>
              <a:gdLst/>
              <a:ahLst/>
              <a:cxnLst/>
              <a:rect l="l" t="t" r="r" b="b"/>
              <a:pathLst>
                <a:path w="228600" h="152400">
                  <a:moveTo>
                    <a:pt x="2286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228600" y="1524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7239000" y="4419599"/>
              <a:ext cx="228600" cy="152400"/>
            </a:xfrm>
            <a:custGeom>
              <a:avLst/>
              <a:gdLst/>
              <a:ahLst/>
              <a:cxnLst/>
              <a:rect l="l" t="t" r="r" b="b"/>
              <a:pathLst>
                <a:path w="228600" h="152400">
                  <a:moveTo>
                    <a:pt x="0" y="152400"/>
                  </a:moveTo>
                  <a:lnTo>
                    <a:pt x="228600" y="1524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7239000" y="4648199"/>
              <a:ext cx="228600" cy="152400"/>
            </a:xfrm>
            <a:custGeom>
              <a:avLst/>
              <a:gdLst/>
              <a:ahLst/>
              <a:cxnLst/>
              <a:rect l="l" t="t" r="r" b="b"/>
              <a:pathLst>
                <a:path w="228600" h="152400">
                  <a:moveTo>
                    <a:pt x="2286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228600" y="1524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7239000" y="4648199"/>
              <a:ext cx="228600" cy="152400"/>
            </a:xfrm>
            <a:custGeom>
              <a:avLst/>
              <a:gdLst/>
              <a:ahLst/>
              <a:cxnLst/>
              <a:rect l="l" t="t" r="r" b="b"/>
              <a:pathLst>
                <a:path w="228600" h="152400">
                  <a:moveTo>
                    <a:pt x="0" y="152400"/>
                  </a:moveTo>
                  <a:lnTo>
                    <a:pt x="228600" y="1524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6400800" y="4419599"/>
              <a:ext cx="228600" cy="152400"/>
            </a:xfrm>
            <a:custGeom>
              <a:avLst/>
              <a:gdLst/>
              <a:ahLst/>
              <a:cxnLst/>
              <a:rect l="l" t="t" r="r" b="b"/>
              <a:pathLst>
                <a:path w="228600" h="152400">
                  <a:moveTo>
                    <a:pt x="2286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228600" y="1524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6400800" y="4419599"/>
              <a:ext cx="228600" cy="152400"/>
            </a:xfrm>
            <a:custGeom>
              <a:avLst/>
              <a:gdLst/>
              <a:ahLst/>
              <a:cxnLst/>
              <a:rect l="l" t="t" r="r" b="b"/>
              <a:pathLst>
                <a:path w="228600" h="152400">
                  <a:moveTo>
                    <a:pt x="0" y="152400"/>
                  </a:moveTo>
                  <a:lnTo>
                    <a:pt x="228600" y="1524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6400800" y="4648199"/>
              <a:ext cx="228600" cy="152400"/>
            </a:xfrm>
            <a:custGeom>
              <a:avLst/>
              <a:gdLst/>
              <a:ahLst/>
              <a:cxnLst/>
              <a:rect l="l" t="t" r="r" b="b"/>
              <a:pathLst>
                <a:path w="228600" h="152400">
                  <a:moveTo>
                    <a:pt x="2286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228600" y="1524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6400800" y="4648199"/>
              <a:ext cx="228600" cy="152400"/>
            </a:xfrm>
            <a:custGeom>
              <a:avLst/>
              <a:gdLst/>
              <a:ahLst/>
              <a:cxnLst/>
              <a:rect l="l" t="t" r="r" b="b"/>
              <a:pathLst>
                <a:path w="228600" h="152400">
                  <a:moveTo>
                    <a:pt x="0" y="152400"/>
                  </a:moveTo>
                  <a:lnTo>
                    <a:pt x="228600" y="1524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0" y="6858000"/>
                  </a:moveTo>
                  <a:lnTo>
                    <a:pt x="9144000" y="6858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7358" y="20828"/>
            <a:ext cx="11290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 b="1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dirty="0" spc="-15" b="1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pc="-5" b="1">
                <a:solidFill>
                  <a:srgbClr val="FF0000"/>
                </a:solidFill>
                <a:latin typeface="Times New Roman"/>
                <a:cs typeface="Times New Roman"/>
              </a:rPr>
              <a:t>icing</a:t>
            </a:r>
          </a:p>
        </p:txBody>
      </p:sp>
      <p:sp>
        <p:nvSpPr>
          <p:cNvPr id="3" name="object 3"/>
          <p:cNvSpPr/>
          <p:nvPr/>
        </p:nvSpPr>
        <p:spPr>
          <a:xfrm>
            <a:off x="3803903" y="0"/>
            <a:ext cx="1534668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487424" y="3777996"/>
            <a:ext cx="6166485" cy="536575"/>
            <a:chOff x="1487424" y="3777996"/>
            <a:chExt cx="6166485" cy="536575"/>
          </a:xfrm>
        </p:grpSpPr>
        <p:sp>
          <p:nvSpPr>
            <p:cNvPr id="5" name="object 5"/>
            <p:cNvSpPr/>
            <p:nvPr/>
          </p:nvSpPr>
          <p:spPr>
            <a:xfrm>
              <a:off x="1652143" y="3928745"/>
              <a:ext cx="852424" cy="1761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87424" y="3777996"/>
              <a:ext cx="1231391" cy="5364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410968" y="3777996"/>
              <a:ext cx="3857244" cy="5364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179058" y="3932555"/>
              <a:ext cx="1309750" cy="2230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019800" y="3777996"/>
              <a:ext cx="1633727" cy="53644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563368" y="4126992"/>
              <a:ext cx="3552444" cy="1523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79247" y="882396"/>
            <a:ext cx="9040495" cy="841375"/>
            <a:chOff x="79247" y="882396"/>
            <a:chExt cx="9040495" cy="841375"/>
          </a:xfrm>
        </p:grpSpPr>
        <p:sp>
          <p:nvSpPr>
            <p:cNvPr id="12" name="object 12"/>
            <p:cNvSpPr/>
            <p:nvPr/>
          </p:nvSpPr>
          <p:spPr>
            <a:xfrm>
              <a:off x="79247" y="882396"/>
              <a:ext cx="2948940" cy="53644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720340" y="882396"/>
              <a:ext cx="393192" cy="53644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805683" y="882396"/>
              <a:ext cx="6313932" cy="53644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298192" y="1187196"/>
              <a:ext cx="4546091" cy="53644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/>
          <p:nvPr/>
        </p:nvSpPr>
        <p:spPr>
          <a:xfrm>
            <a:off x="1075944" y="1872995"/>
            <a:ext cx="6989064" cy="5364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1961388" y="2787395"/>
            <a:ext cx="2649220" cy="536575"/>
            <a:chOff x="1961388" y="2787395"/>
            <a:chExt cx="2649220" cy="536575"/>
          </a:xfrm>
        </p:grpSpPr>
        <p:sp>
          <p:nvSpPr>
            <p:cNvPr id="18" name="object 18"/>
            <p:cNvSpPr/>
            <p:nvPr/>
          </p:nvSpPr>
          <p:spPr>
            <a:xfrm>
              <a:off x="1961388" y="2787395"/>
              <a:ext cx="2586228" cy="53644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291583" y="2819399"/>
              <a:ext cx="318515" cy="35661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95681" y="938530"/>
            <a:ext cx="8749665" cy="3227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38100" marR="30480">
              <a:lnSpc>
                <a:spcPct val="100000"/>
              </a:lnSpc>
              <a:spcBef>
                <a:spcPts val="105"/>
              </a:spcBef>
            </a:pPr>
            <a:r>
              <a:rPr dirty="0" sz="2000" spc="-65">
                <a:solidFill>
                  <a:srgbClr val="0033CC"/>
                </a:solidFill>
                <a:latin typeface="Times New Roman"/>
                <a:cs typeface="Times New Roman"/>
              </a:rPr>
              <a:t>You </a:t>
            </a:r>
            <a:r>
              <a:rPr dirty="0" sz="2000">
                <a:solidFill>
                  <a:srgbClr val="0033CC"/>
                </a:solidFill>
                <a:latin typeface="Times New Roman"/>
                <a:cs typeface="Times New Roman"/>
              </a:rPr>
              <a:t>can purchase a single-license of the electronic version for yourself or a</a:t>
            </a:r>
            <a:r>
              <a:rPr dirty="0" sz="2000" spc="-20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33CC"/>
                </a:solidFill>
                <a:latin typeface="Times New Roman"/>
                <a:cs typeface="Times New Roman"/>
              </a:rPr>
              <a:t>corporate  license for everyone in your</a:t>
            </a:r>
            <a:r>
              <a:rPr dirty="0" sz="2000" spc="-105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33CC"/>
                </a:solidFill>
                <a:latin typeface="Times New Roman"/>
                <a:cs typeface="Times New Roman"/>
              </a:rPr>
              <a:t>organization.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Times New Roman"/>
              <a:cs typeface="Times New Roman"/>
            </a:endParaRPr>
          </a:p>
          <a:p>
            <a:pPr algn="ctr" marL="127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0033CC"/>
                </a:solidFill>
                <a:latin typeface="Times New Roman"/>
                <a:cs typeface="Times New Roman"/>
              </a:rPr>
              <a:t>An individual license is $399 and a corporate license is</a:t>
            </a:r>
            <a:r>
              <a:rPr dirty="0" sz="2000" spc="-195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33CC"/>
                </a:solidFill>
                <a:latin typeface="Times New Roman"/>
                <a:cs typeface="Times New Roman"/>
              </a:rPr>
              <a:t>$5,000.00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algn="ctr" marL="2540">
              <a:lnSpc>
                <a:spcPct val="100000"/>
              </a:lnSpc>
            </a:pPr>
            <a:r>
              <a:rPr dirty="0" sz="2000">
                <a:solidFill>
                  <a:srgbClr val="0033CC"/>
                </a:solidFill>
                <a:latin typeface="Times New Roman"/>
                <a:cs typeface="Times New Roman"/>
              </a:rPr>
              <a:t>Order before </a:t>
            </a:r>
            <a:r>
              <a:rPr dirty="0" sz="2000" spc="5">
                <a:solidFill>
                  <a:srgbClr val="0033CC"/>
                </a:solidFill>
                <a:latin typeface="Times New Roman"/>
                <a:cs typeface="Times New Roman"/>
              </a:rPr>
              <a:t>August </a:t>
            </a:r>
            <a:r>
              <a:rPr dirty="0" sz="2000" spc="10">
                <a:solidFill>
                  <a:srgbClr val="0033CC"/>
                </a:solidFill>
                <a:latin typeface="Times New Roman"/>
                <a:cs typeface="Times New Roman"/>
              </a:rPr>
              <a:t>1</a:t>
            </a:r>
            <a:r>
              <a:rPr dirty="0" baseline="25641" sz="1950" spc="15">
                <a:solidFill>
                  <a:srgbClr val="0033CC"/>
                </a:solidFill>
                <a:latin typeface="Times New Roman"/>
                <a:cs typeface="Times New Roman"/>
              </a:rPr>
              <a:t>st </a:t>
            </a:r>
            <a:r>
              <a:rPr dirty="0" sz="2000">
                <a:solidFill>
                  <a:srgbClr val="0033CC"/>
                </a:solidFill>
                <a:latin typeface="Times New Roman"/>
                <a:cs typeface="Times New Roman"/>
              </a:rPr>
              <a:t>and get a </a:t>
            </a:r>
            <a:r>
              <a:rPr dirty="0" sz="2000" spc="5">
                <a:solidFill>
                  <a:srgbClr val="0033CC"/>
                </a:solidFill>
                <a:latin typeface="Times New Roman"/>
                <a:cs typeface="Times New Roman"/>
              </a:rPr>
              <a:t>50%</a:t>
            </a:r>
            <a:r>
              <a:rPr dirty="0" sz="2000" spc="-114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33CC"/>
                </a:solidFill>
                <a:latin typeface="Times New Roman"/>
                <a:cs typeface="Times New Roman"/>
              </a:rPr>
              <a:t>discount!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50">
              <a:latin typeface="Times New Roman"/>
              <a:cs typeface="Times New Roman"/>
            </a:endParaRPr>
          </a:p>
          <a:p>
            <a:pPr algn="ctr" marR="449580">
              <a:lnSpc>
                <a:spcPct val="100000"/>
              </a:lnSpc>
            </a:pP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  <a:hlinkClick r:id="rId16"/>
              </a:rPr>
              <a:t>Leslie.Nolander@CoffingDW.com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416552" y="2787395"/>
            <a:ext cx="2763011" cy="53644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22" name="object 22"/>
          <p:cNvGrpSpPr/>
          <p:nvPr/>
        </p:nvGrpSpPr>
        <p:grpSpPr>
          <a:xfrm>
            <a:off x="1833372" y="5149596"/>
            <a:ext cx="5476240" cy="536575"/>
            <a:chOff x="1833372" y="5149596"/>
            <a:chExt cx="5476240" cy="536575"/>
          </a:xfrm>
        </p:grpSpPr>
        <p:sp>
          <p:nvSpPr>
            <p:cNvPr id="23" name="object 23"/>
            <p:cNvSpPr/>
            <p:nvPr/>
          </p:nvSpPr>
          <p:spPr>
            <a:xfrm>
              <a:off x="1997202" y="5300218"/>
              <a:ext cx="1742186" cy="17589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833372" y="5149596"/>
              <a:ext cx="2121407" cy="53644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646932" y="5149596"/>
              <a:ext cx="2279904" cy="53644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781420" y="5300218"/>
              <a:ext cx="1352169" cy="175894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618987" y="5149596"/>
              <a:ext cx="1690115" cy="53644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1499997" y="5206746"/>
            <a:ext cx="6143625" cy="9347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73380">
              <a:lnSpc>
                <a:spcPct val="100000"/>
              </a:lnSpc>
              <a:spcBef>
                <a:spcPts val="100"/>
              </a:spcBef>
            </a:pPr>
            <a:r>
              <a:rPr dirty="0" sz="2000" spc="-35" b="1">
                <a:solidFill>
                  <a:srgbClr val="FF0000"/>
                </a:solidFill>
                <a:latin typeface="Times New Roman"/>
                <a:cs typeface="Times New Roman"/>
              </a:rPr>
              <a:t>Table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of Contents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u="heavy" sz="2000" spc="-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3"/>
              </a:rPr>
              <a:t>http://www.coffingdw.com/TbasicsV12/1000PageTOC.docx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1541" y="23317"/>
            <a:ext cx="58210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Differences </a:t>
            </a:r>
            <a:r>
              <a:rPr dirty="0" spc="-5"/>
              <a:t>between </a:t>
            </a:r>
            <a:r>
              <a:rPr dirty="0" spc="-10"/>
              <a:t>PERM </a:t>
            </a:r>
            <a:r>
              <a:rPr dirty="0" spc="-5"/>
              <a:t>and</a:t>
            </a:r>
            <a:r>
              <a:rPr dirty="0" spc="40"/>
              <a:t> </a:t>
            </a:r>
            <a:r>
              <a:rPr dirty="0" spc="-5"/>
              <a:t>SPOOL</a:t>
            </a:r>
          </a:p>
        </p:txBody>
      </p:sp>
      <p:sp>
        <p:nvSpPr>
          <p:cNvPr id="3" name="object 3"/>
          <p:cNvSpPr/>
          <p:nvPr/>
        </p:nvSpPr>
        <p:spPr>
          <a:xfrm>
            <a:off x="215900" y="673100"/>
            <a:ext cx="8788400" cy="436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522726" y="599592"/>
            <a:ext cx="2190115" cy="162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 marR="325120" indent="-38100">
              <a:lnSpc>
                <a:spcPct val="125000"/>
              </a:lnSpc>
              <a:spcBef>
                <a:spcPts val="100"/>
              </a:spcBef>
            </a:pPr>
            <a:r>
              <a:rPr dirty="0" sz="2800" spc="-5">
                <a:latin typeface="Times New Roman"/>
                <a:cs typeface="Times New Roman"/>
              </a:rPr>
              <a:t>USER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Retail  </a:t>
            </a:r>
            <a:r>
              <a:rPr dirty="0" sz="2800" spc="-5">
                <a:solidFill>
                  <a:srgbClr val="0000FF"/>
                </a:solidFill>
                <a:latin typeface="Times New Roman"/>
                <a:cs typeface="Times New Roman"/>
              </a:rPr>
              <a:t>2 TB</a:t>
            </a:r>
            <a:r>
              <a:rPr dirty="0" sz="2800" spc="-114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000FF"/>
                </a:solidFill>
                <a:latin typeface="Times New Roman"/>
                <a:cs typeface="Times New Roman"/>
              </a:rPr>
              <a:t>PERM</a:t>
            </a:r>
            <a:endParaRPr sz="2800">
              <a:latin typeface="Times New Roman"/>
              <a:cs typeface="Times New Roman"/>
            </a:endParaRPr>
          </a:p>
          <a:p>
            <a:pPr marL="24130">
              <a:lnSpc>
                <a:spcPct val="100000"/>
              </a:lnSpc>
              <a:spcBef>
                <a:spcPts val="840"/>
              </a:spcBef>
            </a:pP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10 </a:t>
            </a:r>
            <a:r>
              <a:rPr dirty="0" sz="2800" spc="-5">
                <a:latin typeface="Times New Roman"/>
                <a:cs typeface="Times New Roman"/>
              </a:rPr>
              <a:t>GB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000FF"/>
                </a:solidFill>
                <a:latin typeface="Times New Roman"/>
                <a:cs typeface="Times New Roman"/>
              </a:rPr>
              <a:t>SPOOL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3833241"/>
            <a:ext cx="8900160" cy="297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13715">
              <a:lnSpc>
                <a:spcPts val="2600"/>
              </a:lnSpc>
              <a:spcBef>
                <a:spcPts val="100"/>
              </a:spcBef>
            </a:pP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Retail 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has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1,000 Users under</a:t>
            </a:r>
            <a:r>
              <a:rPr dirty="0" sz="2400" spc="-5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them</a:t>
            </a:r>
            <a:endParaRPr sz="2400">
              <a:latin typeface="Times New Roman"/>
              <a:cs typeface="Times New Roman"/>
            </a:endParaRPr>
          </a:p>
          <a:p>
            <a:pPr algn="ctr" marR="589915">
              <a:lnSpc>
                <a:spcPts val="5480"/>
              </a:lnSpc>
            </a:pPr>
            <a:r>
              <a:rPr dirty="0" sz="4800">
                <a:latin typeface="Times New Roman"/>
                <a:cs typeface="Times New Roman"/>
              </a:rPr>
              <a:t>…</a:t>
            </a:r>
            <a:endParaRPr sz="4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3160"/>
              </a:spcBef>
              <a:tabLst>
                <a:tab pos="3315970" algn="l"/>
              </a:tabLst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There are 1,000 users</a:t>
            </a:r>
            <a:r>
              <a:rPr dirty="0" sz="2000" spc="-6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in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Retail.	Since Retail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has 10 GB of spool that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means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that every  user gets 10 GB of spool. That is the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maximum 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limit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for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Retail.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What it does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NOT 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mean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is that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Retail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is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limited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to only 10 GB of spool in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total.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Every user could logon  and run a 9 GB query taking up </a:t>
            </a:r>
            <a:r>
              <a:rPr dirty="0" sz="2000" spc="-15">
                <a:solidFill>
                  <a:srgbClr val="0000FF"/>
                </a:solidFill>
                <a:latin typeface="Times New Roman"/>
                <a:cs typeface="Times New Roman"/>
              </a:rPr>
              <a:t>Terabytes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of Spool and nobody would run out of</a:t>
            </a:r>
            <a:r>
              <a:rPr dirty="0" sz="2000" spc="-24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spool.  Spool is system wide and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calculated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on an individual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level</a:t>
            </a:r>
            <a:r>
              <a:rPr dirty="0" sz="2000" spc="-18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30">
                <a:solidFill>
                  <a:srgbClr val="0000FF"/>
                </a:solidFill>
                <a:latin typeface="Times New Roman"/>
                <a:cs typeface="Times New Roman"/>
              </a:rPr>
              <a:t>only.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68701" y="2537586"/>
            <a:ext cx="35502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Retail 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has </a:t>
            </a:r>
            <a:r>
              <a:rPr dirty="0" sz="2400" spc="-30">
                <a:solidFill>
                  <a:srgbClr val="0000FF"/>
                </a:solidFill>
                <a:latin typeface="Times New Roman"/>
                <a:cs typeface="Times New Roman"/>
              </a:rPr>
              <a:t>Tables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under</a:t>
            </a:r>
            <a:r>
              <a:rPr dirty="0" sz="2400" spc="-13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them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600" y="914400"/>
            <a:ext cx="1981200" cy="1295400"/>
          </a:xfrm>
          <a:prstGeom prst="rect">
            <a:avLst/>
          </a:prstGeom>
          <a:ln w="25400">
            <a:solidFill>
              <a:srgbClr val="0000FF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248920" marR="196850" indent="275590">
              <a:lnSpc>
                <a:spcPct val="100000"/>
              </a:lnSpc>
              <a:spcBef>
                <a:spcPts val="300"/>
              </a:spcBef>
            </a:pPr>
            <a:r>
              <a:rPr dirty="0" sz="1800">
                <a:latin typeface="Times New Roman"/>
                <a:cs typeface="Times New Roman"/>
              </a:rPr>
              <a:t>Retail can  create and load  up to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2 TB </a:t>
            </a:r>
            <a:r>
              <a:rPr dirty="0" sz="1800">
                <a:latin typeface="Times New Roman"/>
                <a:cs typeface="Times New Roman"/>
              </a:rPr>
              <a:t>of  </a:t>
            </a:r>
            <a:r>
              <a:rPr dirty="0" sz="1800" spc="-20">
                <a:latin typeface="Times New Roman"/>
                <a:cs typeface="Times New Roman"/>
              </a:rPr>
              <a:t>Tables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578100" y="1358900"/>
            <a:ext cx="558800" cy="330200"/>
            <a:chOff x="2578100" y="1358900"/>
            <a:chExt cx="558800" cy="330200"/>
          </a:xfrm>
        </p:grpSpPr>
        <p:sp>
          <p:nvSpPr>
            <p:cNvPr id="9" name="object 9"/>
            <p:cNvSpPr/>
            <p:nvPr/>
          </p:nvSpPr>
          <p:spPr>
            <a:xfrm>
              <a:off x="2590800" y="1371600"/>
              <a:ext cx="533400" cy="304800"/>
            </a:xfrm>
            <a:custGeom>
              <a:avLst/>
              <a:gdLst/>
              <a:ahLst/>
              <a:cxnLst/>
              <a:rect l="l" t="t" r="r" b="b"/>
              <a:pathLst>
                <a:path w="533400" h="304800">
                  <a:moveTo>
                    <a:pt x="381000" y="0"/>
                  </a:moveTo>
                  <a:lnTo>
                    <a:pt x="381000" y="76200"/>
                  </a:lnTo>
                  <a:lnTo>
                    <a:pt x="0" y="76200"/>
                  </a:lnTo>
                  <a:lnTo>
                    <a:pt x="0" y="228600"/>
                  </a:lnTo>
                  <a:lnTo>
                    <a:pt x="381000" y="228600"/>
                  </a:lnTo>
                  <a:lnTo>
                    <a:pt x="381000" y="304800"/>
                  </a:lnTo>
                  <a:lnTo>
                    <a:pt x="533400" y="1524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590800" y="1371600"/>
              <a:ext cx="533400" cy="304800"/>
            </a:xfrm>
            <a:custGeom>
              <a:avLst/>
              <a:gdLst/>
              <a:ahLst/>
              <a:cxnLst/>
              <a:rect l="l" t="t" r="r" b="b"/>
              <a:pathLst>
                <a:path w="533400" h="304800">
                  <a:moveTo>
                    <a:pt x="0" y="76200"/>
                  </a:moveTo>
                  <a:lnTo>
                    <a:pt x="381000" y="76200"/>
                  </a:lnTo>
                  <a:lnTo>
                    <a:pt x="381000" y="0"/>
                  </a:lnTo>
                  <a:lnTo>
                    <a:pt x="533400" y="152400"/>
                  </a:lnTo>
                  <a:lnTo>
                    <a:pt x="381000" y="304800"/>
                  </a:lnTo>
                  <a:lnTo>
                    <a:pt x="381000" y="228600"/>
                  </a:lnTo>
                  <a:lnTo>
                    <a:pt x="0" y="22860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6172200" y="1295400"/>
            <a:ext cx="2514600" cy="121920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dirty="0" sz="1800" spc="-40">
                <a:latin typeface="Times New Roman"/>
                <a:cs typeface="Times New Roman"/>
              </a:rPr>
              <a:t>Retail‟s </a:t>
            </a:r>
            <a:r>
              <a:rPr dirty="0" sz="1800" spc="-5">
                <a:latin typeface="Times New Roman"/>
                <a:cs typeface="Times New Roman"/>
              </a:rPr>
              <a:t>Speed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Limit.</a:t>
            </a:r>
            <a:endParaRPr sz="1800">
              <a:latin typeface="Times New Roman"/>
              <a:cs typeface="Times New Roman"/>
            </a:endParaRPr>
          </a:p>
          <a:p>
            <a:pPr algn="ctr" marL="71755" marR="65405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Every </a:t>
            </a:r>
            <a:r>
              <a:rPr dirty="0" sz="1800" spc="-5">
                <a:latin typeface="Times New Roman"/>
                <a:cs typeface="Times New Roman"/>
              </a:rPr>
              <a:t>USER </a:t>
            </a:r>
            <a:r>
              <a:rPr dirty="0" sz="1800">
                <a:latin typeface="Times New Roman"/>
                <a:cs typeface="Times New Roman"/>
              </a:rPr>
              <a:t>under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Retail  can run </a:t>
            </a:r>
            <a:r>
              <a:rPr dirty="0" sz="1800" spc="-5">
                <a:latin typeface="Times New Roman"/>
                <a:cs typeface="Times New Roman"/>
              </a:rPr>
              <a:t>queries </a:t>
            </a:r>
            <a:r>
              <a:rPr dirty="0" sz="1800">
                <a:latin typeface="Times New Roman"/>
                <a:cs typeface="Times New Roman"/>
              </a:rPr>
              <a:t>up to </a:t>
            </a: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10  </a:t>
            </a:r>
            <a:r>
              <a:rPr dirty="0" sz="1800" spc="-5">
                <a:solidFill>
                  <a:srgbClr val="FF0000"/>
                </a:solidFill>
                <a:latin typeface="Times New Roman"/>
                <a:cs typeface="Times New Roman"/>
              </a:rPr>
              <a:t>GB</a:t>
            </a:r>
            <a:r>
              <a:rPr dirty="0" sz="18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simultaneously!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-12700" y="0"/>
            <a:ext cx="9169400" cy="6883400"/>
            <a:chOff x="-12700" y="0"/>
            <a:chExt cx="9169400" cy="6883400"/>
          </a:xfrm>
        </p:grpSpPr>
        <p:sp>
          <p:nvSpPr>
            <p:cNvPr id="13" name="object 13"/>
            <p:cNvSpPr/>
            <p:nvPr/>
          </p:nvSpPr>
          <p:spPr>
            <a:xfrm>
              <a:off x="5791200" y="1904999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152400" y="0"/>
                  </a:moveTo>
                  <a:lnTo>
                    <a:pt x="0" y="152400"/>
                  </a:lnTo>
                  <a:lnTo>
                    <a:pt x="152400" y="304800"/>
                  </a:lnTo>
                  <a:lnTo>
                    <a:pt x="152400" y="228600"/>
                  </a:lnTo>
                  <a:lnTo>
                    <a:pt x="381000" y="228600"/>
                  </a:lnTo>
                  <a:lnTo>
                    <a:pt x="381000" y="76200"/>
                  </a:lnTo>
                  <a:lnTo>
                    <a:pt x="152400" y="762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791200" y="1904999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381000" y="228600"/>
                  </a:moveTo>
                  <a:lnTo>
                    <a:pt x="152400" y="228600"/>
                  </a:lnTo>
                  <a:lnTo>
                    <a:pt x="152400" y="304800"/>
                  </a:lnTo>
                  <a:lnTo>
                    <a:pt x="0" y="152400"/>
                  </a:lnTo>
                  <a:lnTo>
                    <a:pt x="152400" y="0"/>
                  </a:lnTo>
                  <a:lnTo>
                    <a:pt x="152400" y="76200"/>
                  </a:lnTo>
                  <a:lnTo>
                    <a:pt x="381000" y="76200"/>
                  </a:lnTo>
                  <a:lnTo>
                    <a:pt x="381000" y="228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0" y="6858000"/>
                  </a:moveTo>
                  <a:lnTo>
                    <a:pt x="9144000" y="6858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6885" y="23317"/>
            <a:ext cx="41090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Databases, Users, and</a:t>
            </a:r>
            <a:r>
              <a:rPr dirty="0" spc="-90"/>
              <a:t> </a:t>
            </a:r>
            <a:r>
              <a:rPr dirty="0" spc="-40"/>
              <a:t>Views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5259704"/>
            <a:ext cx="8674735" cy="1550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For security purposes the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Retail tables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will be kept in their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own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database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called  Retail_Tbls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(in this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example).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general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Retail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User Population will NOT have 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access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directly to these tables. A Database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called </a:t>
            </a:r>
            <a:r>
              <a:rPr dirty="0" sz="2000" spc="-15">
                <a:solidFill>
                  <a:srgbClr val="0000FF"/>
                </a:solidFill>
                <a:latin typeface="Times New Roman"/>
                <a:cs typeface="Times New Roman"/>
              </a:rPr>
              <a:t>Retail_Views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houses the views that  access the tables. So, the DBA will create Access Rights that allow the views to read  the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tables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and the Users to SELECT from the</a:t>
            </a:r>
            <a:r>
              <a:rPr dirty="0" sz="2000" spc="-18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views.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8539" y="3454984"/>
            <a:ext cx="6483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2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TB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PERM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41694" y="2843911"/>
            <a:ext cx="220535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Database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Retail_Tbls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15900" y="2806700"/>
            <a:ext cx="8712200" cy="1473200"/>
            <a:chOff x="215900" y="2806700"/>
            <a:chExt cx="8712200" cy="1473200"/>
          </a:xfrm>
        </p:grpSpPr>
        <p:sp>
          <p:nvSpPr>
            <p:cNvPr id="7" name="object 7"/>
            <p:cNvSpPr/>
            <p:nvPr/>
          </p:nvSpPr>
          <p:spPr>
            <a:xfrm>
              <a:off x="228600" y="2819400"/>
              <a:ext cx="8686800" cy="1447800"/>
            </a:xfrm>
            <a:custGeom>
              <a:avLst/>
              <a:gdLst/>
              <a:ahLst/>
              <a:cxnLst/>
              <a:rect l="l" t="t" r="r" b="b"/>
              <a:pathLst>
                <a:path w="8686800" h="1447800">
                  <a:moveTo>
                    <a:pt x="6096000" y="1447800"/>
                  </a:moveTo>
                  <a:lnTo>
                    <a:pt x="8686800" y="1447800"/>
                  </a:lnTo>
                  <a:lnTo>
                    <a:pt x="8686800" y="0"/>
                  </a:lnTo>
                  <a:lnTo>
                    <a:pt x="6096000" y="0"/>
                  </a:lnTo>
                  <a:lnTo>
                    <a:pt x="6096000" y="1447800"/>
                  </a:lnTo>
                  <a:close/>
                </a:path>
                <a:path w="8686800" h="1447800">
                  <a:moveTo>
                    <a:pt x="6248400" y="711200"/>
                  </a:moveTo>
                  <a:lnTo>
                    <a:pt x="6256381" y="671643"/>
                  </a:lnTo>
                  <a:lnTo>
                    <a:pt x="6278149" y="639349"/>
                  </a:lnTo>
                  <a:lnTo>
                    <a:pt x="6310443" y="617581"/>
                  </a:lnTo>
                  <a:lnTo>
                    <a:pt x="6350000" y="609600"/>
                  </a:lnTo>
                  <a:lnTo>
                    <a:pt x="7366000" y="609600"/>
                  </a:lnTo>
                  <a:lnTo>
                    <a:pt x="7405556" y="617581"/>
                  </a:lnTo>
                  <a:lnTo>
                    <a:pt x="7437850" y="639349"/>
                  </a:lnTo>
                  <a:lnTo>
                    <a:pt x="7459618" y="671643"/>
                  </a:lnTo>
                  <a:lnTo>
                    <a:pt x="7467600" y="711200"/>
                  </a:lnTo>
                  <a:lnTo>
                    <a:pt x="7467600" y="1117600"/>
                  </a:lnTo>
                  <a:lnTo>
                    <a:pt x="7459618" y="1157156"/>
                  </a:lnTo>
                  <a:lnTo>
                    <a:pt x="7437850" y="1189450"/>
                  </a:lnTo>
                  <a:lnTo>
                    <a:pt x="7405556" y="1211218"/>
                  </a:lnTo>
                  <a:lnTo>
                    <a:pt x="7366000" y="1219200"/>
                  </a:lnTo>
                  <a:lnTo>
                    <a:pt x="6350000" y="1219200"/>
                  </a:lnTo>
                  <a:lnTo>
                    <a:pt x="6310443" y="1211218"/>
                  </a:lnTo>
                  <a:lnTo>
                    <a:pt x="6278149" y="1189450"/>
                  </a:lnTo>
                  <a:lnTo>
                    <a:pt x="6256381" y="1157156"/>
                  </a:lnTo>
                  <a:lnTo>
                    <a:pt x="6248400" y="1117600"/>
                  </a:lnTo>
                  <a:lnTo>
                    <a:pt x="6248400" y="711200"/>
                  </a:lnTo>
                  <a:close/>
                </a:path>
                <a:path w="8686800" h="1447800">
                  <a:moveTo>
                    <a:pt x="0" y="1447800"/>
                  </a:moveTo>
                  <a:lnTo>
                    <a:pt x="2819400" y="1447800"/>
                  </a:lnTo>
                  <a:lnTo>
                    <a:pt x="2819400" y="0"/>
                  </a:lnTo>
                  <a:lnTo>
                    <a:pt x="0" y="0"/>
                  </a:lnTo>
                  <a:lnTo>
                    <a:pt x="0" y="1447800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26732" y="3388613"/>
              <a:ext cx="1057567" cy="5102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892300" y="3340100"/>
              <a:ext cx="1057529" cy="51028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044346" y="2843911"/>
            <a:ext cx="1339850" cy="9740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05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Re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ai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 spc="5">
                <a:latin typeface="Times New Roman"/>
                <a:cs typeface="Times New Roman"/>
              </a:rPr>
              <a:t>_</a:t>
            </a:r>
            <a:r>
              <a:rPr dirty="0" sz="2000" spc="5">
                <a:latin typeface="Times New Roman"/>
                <a:cs typeface="Times New Roman"/>
              </a:rPr>
              <a:t>U</a:t>
            </a:r>
            <a:r>
              <a:rPr dirty="0" sz="2000">
                <a:latin typeface="Times New Roman"/>
                <a:cs typeface="Times New Roman"/>
              </a:rPr>
              <a:t>sers</a:t>
            </a:r>
            <a:endParaRPr sz="2000">
              <a:latin typeface="Times New Roman"/>
              <a:cs typeface="Times New Roman"/>
            </a:endParaRPr>
          </a:p>
          <a:p>
            <a:pPr marL="440690">
              <a:lnSpc>
                <a:spcPts val="5410"/>
              </a:lnSpc>
            </a:pPr>
            <a:r>
              <a:rPr dirty="0" sz="4800" spc="-5">
                <a:latin typeface="Times New Roman"/>
                <a:cs typeface="Times New Roman"/>
              </a:rPr>
              <a:t>..</a:t>
            </a:r>
            <a:endParaRPr sz="48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540500" y="3492500"/>
            <a:ext cx="1092200" cy="482600"/>
            <a:chOff x="6540500" y="3492500"/>
            <a:chExt cx="1092200" cy="482600"/>
          </a:xfrm>
        </p:grpSpPr>
        <p:sp>
          <p:nvSpPr>
            <p:cNvPr id="12" name="object 12"/>
            <p:cNvSpPr/>
            <p:nvPr/>
          </p:nvSpPr>
          <p:spPr>
            <a:xfrm>
              <a:off x="6553200" y="3505200"/>
              <a:ext cx="457200" cy="152400"/>
            </a:xfrm>
            <a:custGeom>
              <a:avLst/>
              <a:gdLst/>
              <a:ahLst/>
              <a:cxnLst/>
              <a:rect l="l" t="t" r="r" b="b"/>
              <a:pathLst>
                <a:path w="457200" h="152400">
                  <a:moveTo>
                    <a:pt x="4572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457200" y="1524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553200" y="3505200"/>
              <a:ext cx="457200" cy="152400"/>
            </a:xfrm>
            <a:custGeom>
              <a:avLst/>
              <a:gdLst/>
              <a:ahLst/>
              <a:cxnLst/>
              <a:rect l="l" t="t" r="r" b="b"/>
              <a:pathLst>
                <a:path w="457200" h="152400">
                  <a:moveTo>
                    <a:pt x="0" y="152400"/>
                  </a:moveTo>
                  <a:lnTo>
                    <a:pt x="457200" y="1524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162800" y="3505200"/>
              <a:ext cx="457200" cy="152400"/>
            </a:xfrm>
            <a:custGeom>
              <a:avLst/>
              <a:gdLst/>
              <a:ahLst/>
              <a:cxnLst/>
              <a:rect l="l" t="t" r="r" b="b"/>
              <a:pathLst>
                <a:path w="457200" h="152400">
                  <a:moveTo>
                    <a:pt x="4572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457200" y="1524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162800" y="3505200"/>
              <a:ext cx="457200" cy="152400"/>
            </a:xfrm>
            <a:custGeom>
              <a:avLst/>
              <a:gdLst/>
              <a:ahLst/>
              <a:cxnLst/>
              <a:rect l="l" t="t" r="r" b="b"/>
              <a:pathLst>
                <a:path w="457200" h="152400">
                  <a:moveTo>
                    <a:pt x="0" y="152400"/>
                  </a:moveTo>
                  <a:lnTo>
                    <a:pt x="457200" y="1524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553200" y="3733800"/>
              <a:ext cx="457200" cy="228600"/>
            </a:xfrm>
            <a:custGeom>
              <a:avLst/>
              <a:gdLst/>
              <a:ahLst/>
              <a:cxnLst/>
              <a:rect l="l" t="t" r="r" b="b"/>
              <a:pathLst>
                <a:path w="457200" h="228600">
                  <a:moveTo>
                    <a:pt x="457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57200" y="2286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553200" y="3733800"/>
              <a:ext cx="457200" cy="228600"/>
            </a:xfrm>
            <a:custGeom>
              <a:avLst/>
              <a:gdLst/>
              <a:ahLst/>
              <a:cxnLst/>
              <a:rect l="l" t="t" r="r" b="b"/>
              <a:pathLst>
                <a:path w="457200" h="228600">
                  <a:moveTo>
                    <a:pt x="0" y="228600"/>
                  </a:moveTo>
                  <a:lnTo>
                    <a:pt x="457200" y="2286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162800" y="3733800"/>
              <a:ext cx="457200" cy="76200"/>
            </a:xfrm>
            <a:custGeom>
              <a:avLst/>
              <a:gdLst/>
              <a:ahLst/>
              <a:cxnLst/>
              <a:rect l="l" t="t" r="r" b="b"/>
              <a:pathLst>
                <a:path w="457200" h="76200">
                  <a:moveTo>
                    <a:pt x="4572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57200" y="76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162800" y="3733800"/>
              <a:ext cx="457200" cy="76200"/>
            </a:xfrm>
            <a:custGeom>
              <a:avLst/>
              <a:gdLst/>
              <a:ahLst/>
              <a:cxnLst/>
              <a:rect l="l" t="t" r="r" b="b"/>
              <a:pathLst>
                <a:path w="457200" h="76200">
                  <a:moveTo>
                    <a:pt x="0" y="76200"/>
                  </a:moveTo>
                  <a:lnTo>
                    <a:pt x="457200" y="76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162800" y="3886200"/>
              <a:ext cx="457200" cy="76200"/>
            </a:xfrm>
            <a:custGeom>
              <a:avLst/>
              <a:gdLst/>
              <a:ahLst/>
              <a:cxnLst/>
              <a:rect l="l" t="t" r="r" b="b"/>
              <a:pathLst>
                <a:path w="457200" h="76200">
                  <a:moveTo>
                    <a:pt x="4572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57200" y="76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162800" y="3886200"/>
              <a:ext cx="457200" cy="76200"/>
            </a:xfrm>
            <a:custGeom>
              <a:avLst/>
              <a:gdLst/>
              <a:ahLst/>
              <a:cxnLst/>
              <a:rect l="l" t="t" r="r" b="b"/>
              <a:pathLst>
                <a:path w="457200" h="76200">
                  <a:moveTo>
                    <a:pt x="0" y="76200"/>
                  </a:moveTo>
                  <a:lnTo>
                    <a:pt x="457200" y="76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3492246" y="2843911"/>
            <a:ext cx="238696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Database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Retail_Views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352800" y="2819400"/>
            <a:ext cx="2667000" cy="1447800"/>
          </a:xfrm>
          <a:custGeom>
            <a:avLst/>
            <a:gdLst/>
            <a:ahLst/>
            <a:cxnLst/>
            <a:rect l="l" t="t" r="r" b="b"/>
            <a:pathLst>
              <a:path w="2667000" h="1447800">
                <a:moveTo>
                  <a:pt x="0" y="1447800"/>
                </a:moveTo>
                <a:lnTo>
                  <a:pt x="2667000" y="1447800"/>
                </a:lnTo>
                <a:lnTo>
                  <a:pt x="2667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429000" y="3276600"/>
            <a:ext cx="1143000" cy="38100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305"/>
              </a:spcBef>
            </a:pPr>
            <a:r>
              <a:rPr dirty="0" sz="1800" spc="-15">
                <a:latin typeface="Times New Roman"/>
                <a:cs typeface="Times New Roman"/>
              </a:rPr>
              <a:t>Cust_View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00600" y="3276600"/>
            <a:ext cx="1143000" cy="381000"/>
          </a:xfrm>
          <a:prstGeom prst="rect">
            <a:avLst/>
          </a:prstGeom>
          <a:ln w="25400">
            <a:solidFill>
              <a:srgbClr val="0000FF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marL="95885">
              <a:lnSpc>
                <a:spcPct val="100000"/>
              </a:lnSpc>
              <a:spcBef>
                <a:spcPts val="305"/>
              </a:spcBef>
            </a:pPr>
            <a:r>
              <a:rPr dirty="0" sz="1800" spc="-15">
                <a:latin typeface="Times New Roman"/>
                <a:cs typeface="Times New Roman"/>
              </a:rPr>
              <a:t>Ord_View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29000" y="3733800"/>
            <a:ext cx="1143000" cy="381000"/>
          </a:xfrm>
          <a:prstGeom prst="rect">
            <a:avLst/>
          </a:prstGeom>
          <a:ln w="25400">
            <a:solidFill>
              <a:srgbClr val="FF33CC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marL="31750">
              <a:lnSpc>
                <a:spcPct val="100000"/>
              </a:lnSpc>
              <a:spcBef>
                <a:spcPts val="305"/>
              </a:spcBef>
            </a:pPr>
            <a:r>
              <a:rPr dirty="0" sz="1800" spc="-15">
                <a:latin typeface="Times New Roman"/>
                <a:cs typeface="Times New Roman"/>
              </a:rPr>
              <a:t>Sales_View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00600" y="3733800"/>
            <a:ext cx="1143000" cy="381000"/>
          </a:xfrm>
          <a:prstGeom prst="rect">
            <a:avLst/>
          </a:prstGeom>
          <a:ln w="25400">
            <a:solidFill>
              <a:srgbClr val="0099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marL="31750">
              <a:lnSpc>
                <a:spcPct val="100000"/>
              </a:lnSpc>
              <a:spcBef>
                <a:spcPts val="305"/>
              </a:spcBef>
            </a:pPr>
            <a:r>
              <a:rPr dirty="0" sz="1800" spc="-15">
                <a:latin typeface="Times New Roman"/>
                <a:cs typeface="Times New Roman"/>
              </a:rPr>
              <a:t>Store_View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035300" y="3263900"/>
            <a:ext cx="3302000" cy="558800"/>
            <a:chOff x="3035300" y="3263900"/>
            <a:chExt cx="3302000" cy="558800"/>
          </a:xfrm>
        </p:grpSpPr>
        <p:sp>
          <p:nvSpPr>
            <p:cNvPr id="29" name="object 29"/>
            <p:cNvSpPr/>
            <p:nvPr/>
          </p:nvSpPr>
          <p:spPr>
            <a:xfrm>
              <a:off x="3048000" y="3276600"/>
              <a:ext cx="304800" cy="457200"/>
            </a:xfrm>
            <a:custGeom>
              <a:avLst/>
              <a:gdLst/>
              <a:ahLst/>
              <a:cxnLst/>
              <a:rect l="l" t="t" r="r" b="b"/>
              <a:pathLst>
                <a:path w="304800" h="457200">
                  <a:moveTo>
                    <a:pt x="152400" y="0"/>
                  </a:moveTo>
                  <a:lnTo>
                    <a:pt x="152400" y="114300"/>
                  </a:lnTo>
                  <a:lnTo>
                    <a:pt x="0" y="114300"/>
                  </a:lnTo>
                  <a:lnTo>
                    <a:pt x="0" y="342900"/>
                  </a:lnTo>
                  <a:lnTo>
                    <a:pt x="152400" y="342900"/>
                  </a:lnTo>
                  <a:lnTo>
                    <a:pt x="152400" y="457200"/>
                  </a:lnTo>
                  <a:lnTo>
                    <a:pt x="304800" y="2286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048000" y="3276600"/>
              <a:ext cx="304800" cy="457200"/>
            </a:xfrm>
            <a:custGeom>
              <a:avLst/>
              <a:gdLst/>
              <a:ahLst/>
              <a:cxnLst/>
              <a:rect l="l" t="t" r="r" b="b"/>
              <a:pathLst>
                <a:path w="304800" h="457200">
                  <a:moveTo>
                    <a:pt x="0" y="114300"/>
                  </a:moveTo>
                  <a:lnTo>
                    <a:pt x="152400" y="114300"/>
                  </a:lnTo>
                  <a:lnTo>
                    <a:pt x="152400" y="0"/>
                  </a:lnTo>
                  <a:lnTo>
                    <a:pt x="304800" y="228600"/>
                  </a:lnTo>
                  <a:lnTo>
                    <a:pt x="152400" y="457200"/>
                  </a:lnTo>
                  <a:lnTo>
                    <a:pt x="152400" y="342900"/>
                  </a:lnTo>
                  <a:lnTo>
                    <a:pt x="0" y="342900"/>
                  </a:lnTo>
                  <a:lnTo>
                    <a:pt x="0" y="1143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019800" y="3352800"/>
              <a:ext cx="304800" cy="457200"/>
            </a:xfrm>
            <a:custGeom>
              <a:avLst/>
              <a:gdLst/>
              <a:ahLst/>
              <a:cxnLst/>
              <a:rect l="l" t="t" r="r" b="b"/>
              <a:pathLst>
                <a:path w="304800" h="457200">
                  <a:moveTo>
                    <a:pt x="152400" y="0"/>
                  </a:moveTo>
                  <a:lnTo>
                    <a:pt x="152400" y="114300"/>
                  </a:lnTo>
                  <a:lnTo>
                    <a:pt x="0" y="114300"/>
                  </a:lnTo>
                  <a:lnTo>
                    <a:pt x="0" y="342900"/>
                  </a:lnTo>
                  <a:lnTo>
                    <a:pt x="152400" y="342900"/>
                  </a:lnTo>
                  <a:lnTo>
                    <a:pt x="152400" y="457200"/>
                  </a:lnTo>
                  <a:lnTo>
                    <a:pt x="304800" y="2286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019800" y="3352800"/>
              <a:ext cx="304800" cy="457200"/>
            </a:xfrm>
            <a:custGeom>
              <a:avLst/>
              <a:gdLst/>
              <a:ahLst/>
              <a:cxnLst/>
              <a:rect l="l" t="t" r="r" b="b"/>
              <a:pathLst>
                <a:path w="304800" h="457200">
                  <a:moveTo>
                    <a:pt x="0" y="114300"/>
                  </a:moveTo>
                  <a:lnTo>
                    <a:pt x="152400" y="114300"/>
                  </a:lnTo>
                  <a:lnTo>
                    <a:pt x="152400" y="0"/>
                  </a:lnTo>
                  <a:lnTo>
                    <a:pt x="304800" y="228600"/>
                  </a:lnTo>
                  <a:lnTo>
                    <a:pt x="152400" y="457200"/>
                  </a:lnTo>
                  <a:lnTo>
                    <a:pt x="152400" y="342900"/>
                  </a:lnTo>
                  <a:lnTo>
                    <a:pt x="0" y="342900"/>
                  </a:lnTo>
                  <a:lnTo>
                    <a:pt x="0" y="1143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152400" y="4572000"/>
            <a:ext cx="4419600" cy="53340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 lIns="0" tIns="114935" rIns="0" bIns="0" rtlCol="0" vert="horz">
            <a:spAutoFit/>
          </a:bodyPr>
          <a:lstStyle/>
          <a:p>
            <a:pPr marL="121920">
              <a:lnSpc>
                <a:spcPct val="100000"/>
              </a:lnSpc>
              <a:spcBef>
                <a:spcPts val="905"/>
              </a:spcBef>
            </a:pPr>
            <a:r>
              <a:rPr dirty="0" sz="1800">
                <a:latin typeface="Times New Roman"/>
                <a:cs typeface="Times New Roman"/>
              </a:rPr>
              <a:t>Retail_Users </a:t>
            </a:r>
            <a:r>
              <a:rPr dirty="0" sz="1800" spc="-5">
                <a:latin typeface="Times New Roman"/>
                <a:cs typeface="Times New Roman"/>
              </a:rPr>
              <a:t>will </a:t>
            </a:r>
            <a:r>
              <a:rPr dirty="0" sz="1800">
                <a:latin typeface="Times New Roman"/>
                <a:cs typeface="Times New Roman"/>
              </a:rPr>
              <a:t>have access to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Retail_Views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800600" y="4572000"/>
            <a:ext cx="4191000" cy="533400"/>
          </a:xfrm>
          <a:prstGeom prst="rect">
            <a:avLst/>
          </a:prstGeom>
          <a:ln w="25400">
            <a:solidFill>
              <a:srgbClr val="0000FF"/>
            </a:solidFill>
          </a:ln>
        </p:spPr>
        <p:txBody>
          <a:bodyPr wrap="square" lIns="0" tIns="114935" rIns="0" bIns="0" rtlCol="0" vert="horz">
            <a:spAutoFit/>
          </a:bodyPr>
          <a:lstStyle/>
          <a:p>
            <a:pPr marL="27305">
              <a:lnSpc>
                <a:spcPct val="100000"/>
              </a:lnSpc>
              <a:spcBef>
                <a:spcPts val="905"/>
              </a:spcBef>
            </a:pPr>
            <a:r>
              <a:rPr dirty="0" sz="1800" spc="-10">
                <a:latin typeface="Times New Roman"/>
                <a:cs typeface="Times New Roman"/>
              </a:rPr>
              <a:t>Retail_Views </a:t>
            </a:r>
            <a:r>
              <a:rPr dirty="0" sz="1800" spc="-5">
                <a:latin typeface="Times New Roman"/>
                <a:cs typeface="Times New Roman"/>
              </a:rPr>
              <a:t>will </a:t>
            </a:r>
            <a:r>
              <a:rPr dirty="0" sz="1800">
                <a:latin typeface="Times New Roman"/>
                <a:cs typeface="Times New Roman"/>
              </a:rPr>
              <a:t>have access to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Retail_Tbls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968500" y="596900"/>
            <a:ext cx="5664200" cy="3987800"/>
            <a:chOff x="1968500" y="596900"/>
            <a:chExt cx="5664200" cy="3987800"/>
          </a:xfrm>
        </p:grpSpPr>
        <p:sp>
          <p:nvSpPr>
            <p:cNvPr id="36" name="object 36"/>
            <p:cNvSpPr/>
            <p:nvPr/>
          </p:nvSpPr>
          <p:spPr>
            <a:xfrm>
              <a:off x="1981200" y="4267200"/>
              <a:ext cx="533400" cy="304800"/>
            </a:xfrm>
            <a:custGeom>
              <a:avLst/>
              <a:gdLst/>
              <a:ahLst/>
              <a:cxnLst/>
              <a:rect l="l" t="t" r="r" b="b"/>
              <a:pathLst>
                <a:path w="533400" h="304800">
                  <a:moveTo>
                    <a:pt x="266700" y="0"/>
                  </a:moveTo>
                  <a:lnTo>
                    <a:pt x="0" y="152400"/>
                  </a:lnTo>
                  <a:lnTo>
                    <a:pt x="133350" y="152400"/>
                  </a:lnTo>
                  <a:lnTo>
                    <a:pt x="133350" y="304800"/>
                  </a:lnTo>
                  <a:lnTo>
                    <a:pt x="400050" y="304800"/>
                  </a:lnTo>
                  <a:lnTo>
                    <a:pt x="400050" y="152400"/>
                  </a:lnTo>
                  <a:lnTo>
                    <a:pt x="533400" y="1524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981200" y="4267200"/>
              <a:ext cx="533400" cy="304800"/>
            </a:xfrm>
            <a:custGeom>
              <a:avLst/>
              <a:gdLst/>
              <a:ahLst/>
              <a:cxnLst/>
              <a:rect l="l" t="t" r="r" b="b"/>
              <a:pathLst>
                <a:path w="533400" h="304800">
                  <a:moveTo>
                    <a:pt x="0" y="152400"/>
                  </a:moveTo>
                  <a:lnTo>
                    <a:pt x="266700" y="0"/>
                  </a:lnTo>
                  <a:lnTo>
                    <a:pt x="533400" y="152400"/>
                  </a:lnTo>
                  <a:lnTo>
                    <a:pt x="400050" y="152400"/>
                  </a:lnTo>
                  <a:lnTo>
                    <a:pt x="400050" y="304800"/>
                  </a:lnTo>
                  <a:lnTo>
                    <a:pt x="133350" y="304800"/>
                  </a:lnTo>
                  <a:lnTo>
                    <a:pt x="133350" y="152400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3810000" y="4267200"/>
              <a:ext cx="533400" cy="304800"/>
            </a:xfrm>
            <a:custGeom>
              <a:avLst/>
              <a:gdLst/>
              <a:ahLst/>
              <a:cxnLst/>
              <a:rect l="l" t="t" r="r" b="b"/>
              <a:pathLst>
                <a:path w="533400" h="304800">
                  <a:moveTo>
                    <a:pt x="266700" y="0"/>
                  </a:moveTo>
                  <a:lnTo>
                    <a:pt x="0" y="152400"/>
                  </a:lnTo>
                  <a:lnTo>
                    <a:pt x="133350" y="152400"/>
                  </a:lnTo>
                  <a:lnTo>
                    <a:pt x="133350" y="304800"/>
                  </a:lnTo>
                  <a:lnTo>
                    <a:pt x="400050" y="304800"/>
                  </a:lnTo>
                  <a:lnTo>
                    <a:pt x="400050" y="152400"/>
                  </a:lnTo>
                  <a:lnTo>
                    <a:pt x="533400" y="1524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810000" y="4267200"/>
              <a:ext cx="533400" cy="304800"/>
            </a:xfrm>
            <a:custGeom>
              <a:avLst/>
              <a:gdLst/>
              <a:ahLst/>
              <a:cxnLst/>
              <a:rect l="l" t="t" r="r" b="b"/>
              <a:pathLst>
                <a:path w="533400" h="304800">
                  <a:moveTo>
                    <a:pt x="0" y="152400"/>
                  </a:moveTo>
                  <a:lnTo>
                    <a:pt x="266700" y="0"/>
                  </a:lnTo>
                  <a:lnTo>
                    <a:pt x="533400" y="152400"/>
                  </a:lnTo>
                  <a:lnTo>
                    <a:pt x="400050" y="152400"/>
                  </a:lnTo>
                  <a:lnTo>
                    <a:pt x="400050" y="304800"/>
                  </a:lnTo>
                  <a:lnTo>
                    <a:pt x="133350" y="304800"/>
                  </a:lnTo>
                  <a:lnTo>
                    <a:pt x="133350" y="152400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5334000" y="4267200"/>
              <a:ext cx="533400" cy="304800"/>
            </a:xfrm>
            <a:custGeom>
              <a:avLst/>
              <a:gdLst/>
              <a:ahLst/>
              <a:cxnLst/>
              <a:rect l="l" t="t" r="r" b="b"/>
              <a:pathLst>
                <a:path w="533400" h="304800">
                  <a:moveTo>
                    <a:pt x="266700" y="0"/>
                  </a:moveTo>
                  <a:lnTo>
                    <a:pt x="0" y="152400"/>
                  </a:lnTo>
                  <a:lnTo>
                    <a:pt x="133350" y="152400"/>
                  </a:lnTo>
                  <a:lnTo>
                    <a:pt x="133350" y="304800"/>
                  </a:lnTo>
                  <a:lnTo>
                    <a:pt x="400050" y="304800"/>
                  </a:lnTo>
                  <a:lnTo>
                    <a:pt x="400050" y="152400"/>
                  </a:lnTo>
                  <a:lnTo>
                    <a:pt x="533400" y="1524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5334000" y="4267200"/>
              <a:ext cx="533400" cy="304800"/>
            </a:xfrm>
            <a:custGeom>
              <a:avLst/>
              <a:gdLst/>
              <a:ahLst/>
              <a:cxnLst/>
              <a:rect l="l" t="t" r="r" b="b"/>
              <a:pathLst>
                <a:path w="533400" h="304800">
                  <a:moveTo>
                    <a:pt x="0" y="152400"/>
                  </a:moveTo>
                  <a:lnTo>
                    <a:pt x="266700" y="0"/>
                  </a:lnTo>
                  <a:lnTo>
                    <a:pt x="533400" y="152400"/>
                  </a:lnTo>
                  <a:lnTo>
                    <a:pt x="400050" y="152400"/>
                  </a:lnTo>
                  <a:lnTo>
                    <a:pt x="400050" y="304800"/>
                  </a:lnTo>
                  <a:lnTo>
                    <a:pt x="133350" y="304800"/>
                  </a:lnTo>
                  <a:lnTo>
                    <a:pt x="133350" y="152400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7086600" y="4267200"/>
              <a:ext cx="533400" cy="304800"/>
            </a:xfrm>
            <a:custGeom>
              <a:avLst/>
              <a:gdLst/>
              <a:ahLst/>
              <a:cxnLst/>
              <a:rect l="l" t="t" r="r" b="b"/>
              <a:pathLst>
                <a:path w="533400" h="304800">
                  <a:moveTo>
                    <a:pt x="266700" y="0"/>
                  </a:moveTo>
                  <a:lnTo>
                    <a:pt x="0" y="152400"/>
                  </a:lnTo>
                  <a:lnTo>
                    <a:pt x="133350" y="152400"/>
                  </a:lnTo>
                  <a:lnTo>
                    <a:pt x="133350" y="304800"/>
                  </a:lnTo>
                  <a:lnTo>
                    <a:pt x="400050" y="304800"/>
                  </a:lnTo>
                  <a:lnTo>
                    <a:pt x="400050" y="152400"/>
                  </a:lnTo>
                  <a:lnTo>
                    <a:pt x="533400" y="1524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086600" y="4267200"/>
              <a:ext cx="533400" cy="304800"/>
            </a:xfrm>
            <a:custGeom>
              <a:avLst/>
              <a:gdLst/>
              <a:ahLst/>
              <a:cxnLst/>
              <a:rect l="l" t="t" r="r" b="b"/>
              <a:pathLst>
                <a:path w="533400" h="304800">
                  <a:moveTo>
                    <a:pt x="0" y="152400"/>
                  </a:moveTo>
                  <a:lnTo>
                    <a:pt x="266700" y="0"/>
                  </a:lnTo>
                  <a:lnTo>
                    <a:pt x="533400" y="152400"/>
                  </a:lnTo>
                  <a:lnTo>
                    <a:pt x="400050" y="152400"/>
                  </a:lnTo>
                  <a:lnTo>
                    <a:pt x="400050" y="304800"/>
                  </a:lnTo>
                  <a:lnTo>
                    <a:pt x="133350" y="304800"/>
                  </a:lnTo>
                  <a:lnTo>
                    <a:pt x="133350" y="152400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3873245" y="864997"/>
              <a:ext cx="68833" cy="12598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3855085" y="797560"/>
              <a:ext cx="99060" cy="33655"/>
            </a:xfrm>
            <a:custGeom>
              <a:avLst/>
              <a:gdLst/>
              <a:ahLst/>
              <a:cxnLst/>
              <a:rect l="l" t="t" r="r" b="b"/>
              <a:pathLst>
                <a:path w="99060" h="33655">
                  <a:moveTo>
                    <a:pt x="48513" y="0"/>
                  </a:moveTo>
                  <a:lnTo>
                    <a:pt x="9525" y="17399"/>
                  </a:lnTo>
                  <a:lnTo>
                    <a:pt x="0" y="33654"/>
                  </a:lnTo>
                  <a:lnTo>
                    <a:pt x="9398" y="29082"/>
                  </a:lnTo>
                  <a:lnTo>
                    <a:pt x="14350" y="26924"/>
                  </a:lnTo>
                  <a:lnTo>
                    <a:pt x="57150" y="17906"/>
                  </a:lnTo>
                  <a:lnTo>
                    <a:pt x="61213" y="17906"/>
                  </a:lnTo>
                  <a:lnTo>
                    <a:pt x="98678" y="29590"/>
                  </a:lnTo>
                  <a:lnTo>
                    <a:pt x="97409" y="26542"/>
                  </a:lnTo>
                  <a:lnTo>
                    <a:pt x="67437" y="2920"/>
                  </a:lnTo>
                  <a:lnTo>
                    <a:pt x="56261" y="380"/>
                  </a:lnTo>
                  <a:lnTo>
                    <a:pt x="48513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3888739" y="876681"/>
              <a:ext cx="33020" cy="53340"/>
            </a:xfrm>
            <a:custGeom>
              <a:avLst/>
              <a:gdLst/>
              <a:ahLst/>
              <a:cxnLst/>
              <a:rect l="l" t="t" r="r" b="b"/>
              <a:pathLst>
                <a:path w="33020" h="53340">
                  <a:moveTo>
                    <a:pt x="16256" y="0"/>
                  </a:moveTo>
                  <a:lnTo>
                    <a:pt x="0" y="25146"/>
                  </a:lnTo>
                  <a:lnTo>
                    <a:pt x="0" y="27940"/>
                  </a:lnTo>
                  <a:lnTo>
                    <a:pt x="10795" y="51689"/>
                  </a:lnTo>
                  <a:lnTo>
                    <a:pt x="11430" y="52197"/>
                  </a:lnTo>
                  <a:lnTo>
                    <a:pt x="14605" y="53213"/>
                  </a:lnTo>
                  <a:lnTo>
                    <a:pt x="15494" y="53213"/>
                  </a:lnTo>
                  <a:lnTo>
                    <a:pt x="16256" y="53340"/>
                  </a:lnTo>
                  <a:lnTo>
                    <a:pt x="17145" y="53213"/>
                  </a:lnTo>
                  <a:lnTo>
                    <a:pt x="17907" y="53213"/>
                  </a:lnTo>
                  <a:lnTo>
                    <a:pt x="21082" y="52197"/>
                  </a:lnTo>
                  <a:lnTo>
                    <a:pt x="32131" y="32004"/>
                  </a:lnTo>
                  <a:lnTo>
                    <a:pt x="32385" y="30607"/>
                  </a:lnTo>
                  <a:lnTo>
                    <a:pt x="32385" y="29210"/>
                  </a:lnTo>
                  <a:lnTo>
                    <a:pt x="32512" y="27940"/>
                  </a:lnTo>
                  <a:lnTo>
                    <a:pt x="32512" y="26543"/>
                  </a:lnTo>
                  <a:lnTo>
                    <a:pt x="32512" y="25146"/>
                  </a:lnTo>
                  <a:lnTo>
                    <a:pt x="32385" y="23749"/>
                  </a:lnTo>
                  <a:lnTo>
                    <a:pt x="32385" y="22479"/>
                  </a:lnTo>
                  <a:lnTo>
                    <a:pt x="32131" y="21209"/>
                  </a:lnTo>
                  <a:lnTo>
                    <a:pt x="32004" y="19939"/>
                  </a:lnTo>
                  <a:lnTo>
                    <a:pt x="30987" y="15113"/>
                  </a:lnTo>
                  <a:lnTo>
                    <a:pt x="29845" y="11684"/>
                  </a:lnTo>
                  <a:lnTo>
                    <a:pt x="27812" y="7874"/>
                  </a:lnTo>
                  <a:lnTo>
                    <a:pt x="27177" y="6985"/>
                  </a:lnTo>
                  <a:lnTo>
                    <a:pt x="26670" y="6096"/>
                  </a:lnTo>
                  <a:lnTo>
                    <a:pt x="18796" y="381"/>
                  </a:lnTo>
                  <a:lnTo>
                    <a:pt x="162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057650" y="864997"/>
              <a:ext cx="70103" cy="1259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4047235" y="797560"/>
              <a:ext cx="99060" cy="33655"/>
            </a:xfrm>
            <a:custGeom>
              <a:avLst/>
              <a:gdLst/>
              <a:ahLst/>
              <a:cxnLst/>
              <a:rect l="l" t="t" r="r" b="b"/>
              <a:pathLst>
                <a:path w="99060" h="33655">
                  <a:moveTo>
                    <a:pt x="50164" y="0"/>
                  </a:moveTo>
                  <a:lnTo>
                    <a:pt x="11811" y="13335"/>
                  </a:lnTo>
                  <a:lnTo>
                    <a:pt x="0" y="29590"/>
                  </a:lnTo>
                  <a:lnTo>
                    <a:pt x="4063" y="27050"/>
                  </a:lnTo>
                  <a:lnTo>
                    <a:pt x="8000" y="24891"/>
                  </a:lnTo>
                  <a:lnTo>
                    <a:pt x="37464" y="17906"/>
                  </a:lnTo>
                  <a:lnTo>
                    <a:pt x="41528" y="17906"/>
                  </a:lnTo>
                  <a:lnTo>
                    <a:pt x="84327" y="26924"/>
                  </a:lnTo>
                  <a:lnTo>
                    <a:pt x="98678" y="33654"/>
                  </a:lnTo>
                  <a:lnTo>
                    <a:pt x="96774" y="29082"/>
                  </a:lnTo>
                  <a:lnTo>
                    <a:pt x="65531" y="2159"/>
                  </a:lnTo>
                  <a:lnTo>
                    <a:pt x="54101" y="126"/>
                  </a:lnTo>
                  <a:lnTo>
                    <a:pt x="50164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4077080" y="876681"/>
              <a:ext cx="33020" cy="53340"/>
            </a:xfrm>
            <a:custGeom>
              <a:avLst/>
              <a:gdLst/>
              <a:ahLst/>
              <a:cxnLst/>
              <a:rect l="l" t="t" r="r" b="b"/>
              <a:pathLst>
                <a:path w="33020" h="53340">
                  <a:moveTo>
                    <a:pt x="16129" y="0"/>
                  </a:moveTo>
                  <a:lnTo>
                    <a:pt x="4826" y="7874"/>
                  </a:lnTo>
                  <a:lnTo>
                    <a:pt x="4191" y="8763"/>
                  </a:lnTo>
                  <a:lnTo>
                    <a:pt x="3175" y="10668"/>
                  </a:lnTo>
                  <a:lnTo>
                    <a:pt x="2286" y="12827"/>
                  </a:lnTo>
                  <a:lnTo>
                    <a:pt x="2032" y="13970"/>
                  </a:lnTo>
                  <a:lnTo>
                    <a:pt x="1270" y="16256"/>
                  </a:lnTo>
                  <a:lnTo>
                    <a:pt x="508" y="19939"/>
                  </a:lnTo>
                  <a:lnTo>
                    <a:pt x="0" y="25146"/>
                  </a:lnTo>
                  <a:lnTo>
                    <a:pt x="0" y="27940"/>
                  </a:lnTo>
                  <a:lnTo>
                    <a:pt x="508" y="33274"/>
                  </a:lnTo>
                  <a:lnTo>
                    <a:pt x="1270" y="36957"/>
                  </a:lnTo>
                  <a:lnTo>
                    <a:pt x="2032" y="39370"/>
                  </a:lnTo>
                  <a:lnTo>
                    <a:pt x="2286" y="40513"/>
                  </a:lnTo>
                  <a:lnTo>
                    <a:pt x="2794" y="41529"/>
                  </a:lnTo>
                  <a:lnTo>
                    <a:pt x="3175" y="42672"/>
                  </a:lnTo>
                  <a:lnTo>
                    <a:pt x="4191" y="44577"/>
                  </a:lnTo>
                  <a:lnTo>
                    <a:pt x="4826" y="45466"/>
                  </a:lnTo>
                  <a:lnTo>
                    <a:pt x="5334" y="46482"/>
                  </a:lnTo>
                  <a:lnTo>
                    <a:pt x="7112" y="48768"/>
                  </a:lnTo>
                  <a:lnTo>
                    <a:pt x="8509" y="50165"/>
                  </a:lnTo>
                  <a:lnTo>
                    <a:pt x="9779" y="51181"/>
                  </a:lnTo>
                  <a:lnTo>
                    <a:pt x="10668" y="51689"/>
                  </a:lnTo>
                  <a:lnTo>
                    <a:pt x="11303" y="52197"/>
                  </a:lnTo>
                  <a:lnTo>
                    <a:pt x="14478" y="53213"/>
                  </a:lnTo>
                  <a:lnTo>
                    <a:pt x="15240" y="53213"/>
                  </a:lnTo>
                  <a:lnTo>
                    <a:pt x="16129" y="53340"/>
                  </a:lnTo>
                  <a:lnTo>
                    <a:pt x="16891" y="53213"/>
                  </a:lnTo>
                  <a:lnTo>
                    <a:pt x="17780" y="53213"/>
                  </a:lnTo>
                  <a:lnTo>
                    <a:pt x="20955" y="52197"/>
                  </a:lnTo>
                  <a:lnTo>
                    <a:pt x="23876" y="50165"/>
                  </a:lnTo>
                  <a:lnTo>
                    <a:pt x="24511" y="49403"/>
                  </a:lnTo>
                  <a:lnTo>
                    <a:pt x="25273" y="48768"/>
                  </a:lnTo>
                  <a:lnTo>
                    <a:pt x="27051" y="46482"/>
                  </a:lnTo>
                  <a:lnTo>
                    <a:pt x="28194" y="44577"/>
                  </a:lnTo>
                  <a:lnTo>
                    <a:pt x="29210" y="42672"/>
                  </a:lnTo>
                  <a:lnTo>
                    <a:pt x="29591" y="41529"/>
                  </a:lnTo>
                  <a:lnTo>
                    <a:pt x="30099" y="40513"/>
                  </a:lnTo>
                  <a:lnTo>
                    <a:pt x="31242" y="36957"/>
                  </a:lnTo>
                  <a:lnTo>
                    <a:pt x="32004" y="33274"/>
                  </a:lnTo>
                  <a:lnTo>
                    <a:pt x="32385" y="29210"/>
                  </a:lnTo>
                  <a:lnTo>
                    <a:pt x="32385" y="27940"/>
                  </a:lnTo>
                  <a:lnTo>
                    <a:pt x="32512" y="26543"/>
                  </a:lnTo>
                  <a:lnTo>
                    <a:pt x="32385" y="25146"/>
                  </a:lnTo>
                  <a:lnTo>
                    <a:pt x="32385" y="23749"/>
                  </a:lnTo>
                  <a:lnTo>
                    <a:pt x="32004" y="19939"/>
                  </a:lnTo>
                  <a:lnTo>
                    <a:pt x="18542" y="381"/>
                  </a:lnTo>
                  <a:lnTo>
                    <a:pt x="161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3844670" y="1046861"/>
              <a:ext cx="310515" cy="120650"/>
            </a:xfrm>
            <a:custGeom>
              <a:avLst/>
              <a:gdLst/>
              <a:ahLst/>
              <a:cxnLst/>
              <a:rect l="l" t="t" r="r" b="b"/>
              <a:pathLst>
                <a:path w="310514" h="120650">
                  <a:moveTo>
                    <a:pt x="310388" y="0"/>
                  </a:moveTo>
                  <a:lnTo>
                    <a:pt x="285114" y="30352"/>
                  </a:lnTo>
                  <a:lnTo>
                    <a:pt x="243077" y="57403"/>
                  </a:lnTo>
                  <a:lnTo>
                    <a:pt x="204596" y="69723"/>
                  </a:lnTo>
                  <a:lnTo>
                    <a:pt x="166115" y="74422"/>
                  </a:lnTo>
                  <a:lnTo>
                    <a:pt x="155320" y="74675"/>
                  </a:lnTo>
                  <a:lnTo>
                    <a:pt x="144525" y="74422"/>
                  </a:lnTo>
                  <a:lnTo>
                    <a:pt x="106044" y="69723"/>
                  </a:lnTo>
                  <a:lnTo>
                    <a:pt x="67309" y="57403"/>
                  </a:lnTo>
                  <a:lnTo>
                    <a:pt x="33654" y="37337"/>
                  </a:lnTo>
                  <a:lnTo>
                    <a:pt x="4190" y="6858"/>
                  </a:lnTo>
                  <a:lnTo>
                    <a:pt x="0" y="0"/>
                  </a:lnTo>
                  <a:lnTo>
                    <a:pt x="126" y="6223"/>
                  </a:lnTo>
                  <a:lnTo>
                    <a:pt x="12191" y="46989"/>
                  </a:lnTo>
                  <a:lnTo>
                    <a:pt x="40386" y="81279"/>
                  </a:lnTo>
                  <a:lnTo>
                    <a:pt x="81279" y="106172"/>
                  </a:lnTo>
                  <a:lnTo>
                    <a:pt x="124078" y="118363"/>
                  </a:lnTo>
                  <a:lnTo>
                    <a:pt x="147319" y="120650"/>
                  </a:lnTo>
                  <a:lnTo>
                    <a:pt x="163321" y="120650"/>
                  </a:lnTo>
                  <a:lnTo>
                    <a:pt x="201549" y="115442"/>
                  </a:lnTo>
                  <a:lnTo>
                    <a:pt x="242062" y="100202"/>
                  </a:lnTo>
                  <a:lnTo>
                    <a:pt x="279653" y="72262"/>
                  </a:lnTo>
                  <a:lnTo>
                    <a:pt x="303402" y="35940"/>
                  </a:lnTo>
                  <a:lnTo>
                    <a:pt x="310133" y="6223"/>
                  </a:lnTo>
                  <a:lnTo>
                    <a:pt x="310388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3581400" y="609600"/>
              <a:ext cx="2209800" cy="762000"/>
            </a:xfrm>
            <a:custGeom>
              <a:avLst/>
              <a:gdLst/>
              <a:ahLst/>
              <a:cxnLst/>
              <a:rect l="l" t="t" r="r" b="b"/>
              <a:pathLst>
                <a:path w="2209800" h="762000">
                  <a:moveTo>
                    <a:pt x="152400" y="381000"/>
                  </a:moveTo>
                  <a:lnTo>
                    <a:pt x="155889" y="331574"/>
                  </a:lnTo>
                  <a:lnTo>
                    <a:pt x="165994" y="284683"/>
                  </a:lnTo>
                  <a:lnTo>
                    <a:pt x="182163" y="240953"/>
                  </a:lnTo>
                  <a:lnTo>
                    <a:pt x="203850" y="201015"/>
                  </a:lnTo>
                  <a:lnTo>
                    <a:pt x="230504" y="165496"/>
                  </a:lnTo>
                  <a:lnTo>
                    <a:pt x="261579" y="135026"/>
                  </a:lnTo>
                  <a:lnTo>
                    <a:pt x="296524" y="110232"/>
                  </a:lnTo>
                  <a:lnTo>
                    <a:pt x="334792" y="91744"/>
                  </a:lnTo>
                  <a:lnTo>
                    <a:pt x="375833" y="80190"/>
                  </a:lnTo>
                  <a:lnTo>
                    <a:pt x="419100" y="76200"/>
                  </a:lnTo>
                  <a:lnTo>
                    <a:pt x="462366" y="80190"/>
                  </a:lnTo>
                  <a:lnTo>
                    <a:pt x="503407" y="91744"/>
                  </a:lnTo>
                  <a:lnTo>
                    <a:pt x="541675" y="110232"/>
                  </a:lnTo>
                  <a:lnTo>
                    <a:pt x="576620" y="135026"/>
                  </a:lnTo>
                  <a:lnTo>
                    <a:pt x="607695" y="165496"/>
                  </a:lnTo>
                  <a:lnTo>
                    <a:pt x="634349" y="201015"/>
                  </a:lnTo>
                  <a:lnTo>
                    <a:pt x="656036" y="240953"/>
                  </a:lnTo>
                  <a:lnTo>
                    <a:pt x="672205" y="284683"/>
                  </a:lnTo>
                  <a:lnTo>
                    <a:pt x="682310" y="331574"/>
                  </a:lnTo>
                  <a:lnTo>
                    <a:pt x="685800" y="381000"/>
                  </a:lnTo>
                  <a:lnTo>
                    <a:pt x="682310" y="430425"/>
                  </a:lnTo>
                  <a:lnTo>
                    <a:pt x="672205" y="477316"/>
                  </a:lnTo>
                  <a:lnTo>
                    <a:pt x="656036" y="521046"/>
                  </a:lnTo>
                  <a:lnTo>
                    <a:pt x="634349" y="560984"/>
                  </a:lnTo>
                  <a:lnTo>
                    <a:pt x="607695" y="596503"/>
                  </a:lnTo>
                  <a:lnTo>
                    <a:pt x="576620" y="626973"/>
                  </a:lnTo>
                  <a:lnTo>
                    <a:pt x="541675" y="651767"/>
                  </a:lnTo>
                  <a:lnTo>
                    <a:pt x="503407" y="670255"/>
                  </a:lnTo>
                  <a:lnTo>
                    <a:pt x="462366" y="681809"/>
                  </a:lnTo>
                  <a:lnTo>
                    <a:pt x="419100" y="685800"/>
                  </a:lnTo>
                  <a:lnTo>
                    <a:pt x="375833" y="681809"/>
                  </a:lnTo>
                  <a:lnTo>
                    <a:pt x="334792" y="670255"/>
                  </a:lnTo>
                  <a:lnTo>
                    <a:pt x="296524" y="651767"/>
                  </a:lnTo>
                  <a:lnTo>
                    <a:pt x="261579" y="626973"/>
                  </a:lnTo>
                  <a:lnTo>
                    <a:pt x="230504" y="596503"/>
                  </a:lnTo>
                  <a:lnTo>
                    <a:pt x="203850" y="560984"/>
                  </a:lnTo>
                  <a:lnTo>
                    <a:pt x="182163" y="521046"/>
                  </a:lnTo>
                  <a:lnTo>
                    <a:pt x="165994" y="477316"/>
                  </a:lnTo>
                  <a:lnTo>
                    <a:pt x="155889" y="430425"/>
                  </a:lnTo>
                  <a:lnTo>
                    <a:pt x="152400" y="381000"/>
                  </a:lnTo>
                  <a:close/>
                </a:path>
                <a:path w="2209800" h="762000">
                  <a:moveTo>
                    <a:pt x="0" y="762000"/>
                  </a:moveTo>
                  <a:lnTo>
                    <a:pt x="2209800" y="762000"/>
                  </a:lnTo>
                  <a:lnTo>
                    <a:pt x="22098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724400" y="137160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w="0"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ln w="381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3873245" y="1779397"/>
              <a:ext cx="68833" cy="12598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3855085" y="1711960"/>
              <a:ext cx="99060" cy="33655"/>
            </a:xfrm>
            <a:custGeom>
              <a:avLst/>
              <a:gdLst/>
              <a:ahLst/>
              <a:cxnLst/>
              <a:rect l="l" t="t" r="r" b="b"/>
              <a:pathLst>
                <a:path w="99060" h="33655">
                  <a:moveTo>
                    <a:pt x="48513" y="0"/>
                  </a:moveTo>
                  <a:lnTo>
                    <a:pt x="9525" y="17399"/>
                  </a:lnTo>
                  <a:lnTo>
                    <a:pt x="0" y="33654"/>
                  </a:lnTo>
                  <a:lnTo>
                    <a:pt x="9398" y="29082"/>
                  </a:lnTo>
                  <a:lnTo>
                    <a:pt x="14350" y="26924"/>
                  </a:lnTo>
                  <a:lnTo>
                    <a:pt x="57150" y="17906"/>
                  </a:lnTo>
                  <a:lnTo>
                    <a:pt x="61213" y="17906"/>
                  </a:lnTo>
                  <a:lnTo>
                    <a:pt x="98678" y="29590"/>
                  </a:lnTo>
                  <a:lnTo>
                    <a:pt x="97409" y="26542"/>
                  </a:lnTo>
                  <a:lnTo>
                    <a:pt x="67437" y="2920"/>
                  </a:lnTo>
                  <a:lnTo>
                    <a:pt x="56261" y="380"/>
                  </a:lnTo>
                  <a:lnTo>
                    <a:pt x="48513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3888739" y="1791080"/>
              <a:ext cx="33020" cy="53340"/>
            </a:xfrm>
            <a:custGeom>
              <a:avLst/>
              <a:gdLst/>
              <a:ahLst/>
              <a:cxnLst/>
              <a:rect l="l" t="t" r="r" b="b"/>
              <a:pathLst>
                <a:path w="33020" h="53339">
                  <a:moveTo>
                    <a:pt x="16256" y="0"/>
                  </a:moveTo>
                  <a:lnTo>
                    <a:pt x="0" y="25146"/>
                  </a:lnTo>
                  <a:lnTo>
                    <a:pt x="0" y="27940"/>
                  </a:lnTo>
                  <a:lnTo>
                    <a:pt x="10795" y="51689"/>
                  </a:lnTo>
                  <a:lnTo>
                    <a:pt x="11430" y="52197"/>
                  </a:lnTo>
                  <a:lnTo>
                    <a:pt x="14605" y="53213"/>
                  </a:lnTo>
                  <a:lnTo>
                    <a:pt x="15494" y="53213"/>
                  </a:lnTo>
                  <a:lnTo>
                    <a:pt x="16256" y="53340"/>
                  </a:lnTo>
                  <a:lnTo>
                    <a:pt x="17145" y="53213"/>
                  </a:lnTo>
                  <a:lnTo>
                    <a:pt x="17907" y="53213"/>
                  </a:lnTo>
                  <a:lnTo>
                    <a:pt x="21082" y="52197"/>
                  </a:lnTo>
                  <a:lnTo>
                    <a:pt x="32131" y="32004"/>
                  </a:lnTo>
                  <a:lnTo>
                    <a:pt x="32385" y="30607"/>
                  </a:lnTo>
                  <a:lnTo>
                    <a:pt x="32385" y="29210"/>
                  </a:lnTo>
                  <a:lnTo>
                    <a:pt x="32512" y="27940"/>
                  </a:lnTo>
                  <a:lnTo>
                    <a:pt x="32512" y="26543"/>
                  </a:lnTo>
                  <a:lnTo>
                    <a:pt x="32512" y="25146"/>
                  </a:lnTo>
                  <a:lnTo>
                    <a:pt x="32385" y="23749"/>
                  </a:lnTo>
                  <a:lnTo>
                    <a:pt x="32385" y="22479"/>
                  </a:lnTo>
                  <a:lnTo>
                    <a:pt x="32131" y="21209"/>
                  </a:lnTo>
                  <a:lnTo>
                    <a:pt x="32004" y="19939"/>
                  </a:lnTo>
                  <a:lnTo>
                    <a:pt x="30987" y="15113"/>
                  </a:lnTo>
                  <a:lnTo>
                    <a:pt x="29845" y="11684"/>
                  </a:lnTo>
                  <a:lnTo>
                    <a:pt x="27812" y="7874"/>
                  </a:lnTo>
                  <a:lnTo>
                    <a:pt x="27177" y="6985"/>
                  </a:lnTo>
                  <a:lnTo>
                    <a:pt x="26670" y="6096"/>
                  </a:lnTo>
                  <a:lnTo>
                    <a:pt x="18796" y="381"/>
                  </a:lnTo>
                  <a:lnTo>
                    <a:pt x="162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4057650" y="1779397"/>
              <a:ext cx="70103" cy="1259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4047235" y="1711960"/>
              <a:ext cx="99060" cy="33655"/>
            </a:xfrm>
            <a:custGeom>
              <a:avLst/>
              <a:gdLst/>
              <a:ahLst/>
              <a:cxnLst/>
              <a:rect l="l" t="t" r="r" b="b"/>
              <a:pathLst>
                <a:path w="99060" h="33655">
                  <a:moveTo>
                    <a:pt x="50164" y="0"/>
                  </a:moveTo>
                  <a:lnTo>
                    <a:pt x="11811" y="13335"/>
                  </a:lnTo>
                  <a:lnTo>
                    <a:pt x="0" y="29590"/>
                  </a:lnTo>
                  <a:lnTo>
                    <a:pt x="4063" y="27050"/>
                  </a:lnTo>
                  <a:lnTo>
                    <a:pt x="8000" y="24891"/>
                  </a:lnTo>
                  <a:lnTo>
                    <a:pt x="37464" y="17906"/>
                  </a:lnTo>
                  <a:lnTo>
                    <a:pt x="41528" y="17906"/>
                  </a:lnTo>
                  <a:lnTo>
                    <a:pt x="84327" y="26924"/>
                  </a:lnTo>
                  <a:lnTo>
                    <a:pt x="98678" y="33654"/>
                  </a:lnTo>
                  <a:lnTo>
                    <a:pt x="96774" y="29082"/>
                  </a:lnTo>
                  <a:lnTo>
                    <a:pt x="65531" y="2159"/>
                  </a:lnTo>
                  <a:lnTo>
                    <a:pt x="54101" y="126"/>
                  </a:lnTo>
                  <a:lnTo>
                    <a:pt x="50164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4077080" y="1791080"/>
              <a:ext cx="33020" cy="53340"/>
            </a:xfrm>
            <a:custGeom>
              <a:avLst/>
              <a:gdLst/>
              <a:ahLst/>
              <a:cxnLst/>
              <a:rect l="l" t="t" r="r" b="b"/>
              <a:pathLst>
                <a:path w="33020" h="53339">
                  <a:moveTo>
                    <a:pt x="16129" y="0"/>
                  </a:moveTo>
                  <a:lnTo>
                    <a:pt x="4826" y="7874"/>
                  </a:lnTo>
                  <a:lnTo>
                    <a:pt x="4191" y="8763"/>
                  </a:lnTo>
                  <a:lnTo>
                    <a:pt x="3175" y="10668"/>
                  </a:lnTo>
                  <a:lnTo>
                    <a:pt x="2286" y="12827"/>
                  </a:lnTo>
                  <a:lnTo>
                    <a:pt x="2032" y="13970"/>
                  </a:lnTo>
                  <a:lnTo>
                    <a:pt x="1270" y="16256"/>
                  </a:lnTo>
                  <a:lnTo>
                    <a:pt x="508" y="19939"/>
                  </a:lnTo>
                  <a:lnTo>
                    <a:pt x="0" y="25146"/>
                  </a:lnTo>
                  <a:lnTo>
                    <a:pt x="0" y="27940"/>
                  </a:lnTo>
                  <a:lnTo>
                    <a:pt x="508" y="33274"/>
                  </a:lnTo>
                  <a:lnTo>
                    <a:pt x="1270" y="36957"/>
                  </a:lnTo>
                  <a:lnTo>
                    <a:pt x="2032" y="39370"/>
                  </a:lnTo>
                  <a:lnTo>
                    <a:pt x="2286" y="40513"/>
                  </a:lnTo>
                  <a:lnTo>
                    <a:pt x="2794" y="41529"/>
                  </a:lnTo>
                  <a:lnTo>
                    <a:pt x="3175" y="42672"/>
                  </a:lnTo>
                  <a:lnTo>
                    <a:pt x="4191" y="44577"/>
                  </a:lnTo>
                  <a:lnTo>
                    <a:pt x="4826" y="45466"/>
                  </a:lnTo>
                  <a:lnTo>
                    <a:pt x="5334" y="46482"/>
                  </a:lnTo>
                  <a:lnTo>
                    <a:pt x="7112" y="48768"/>
                  </a:lnTo>
                  <a:lnTo>
                    <a:pt x="8509" y="50165"/>
                  </a:lnTo>
                  <a:lnTo>
                    <a:pt x="9779" y="51181"/>
                  </a:lnTo>
                  <a:lnTo>
                    <a:pt x="10668" y="51689"/>
                  </a:lnTo>
                  <a:lnTo>
                    <a:pt x="11303" y="52197"/>
                  </a:lnTo>
                  <a:lnTo>
                    <a:pt x="14478" y="53213"/>
                  </a:lnTo>
                  <a:lnTo>
                    <a:pt x="15240" y="53213"/>
                  </a:lnTo>
                  <a:lnTo>
                    <a:pt x="16129" y="53340"/>
                  </a:lnTo>
                  <a:lnTo>
                    <a:pt x="16891" y="53213"/>
                  </a:lnTo>
                  <a:lnTo>
                    <a:pt x="17780" y="53213"/>
                  </a:lnTo>
                  <a:lnTo>
                    <a:pt x="20955" y="52197"/>
                  </a:lnTo>
                  <a:lnTo>
                    <a:pt x="23876" y="50165"/>
                  </a:lnTo>
                  <a:lnTo>
                    <a:pt x="24511" y="49403"/>
                  </a:lnTo>
                  <a:lnTo>
                    <a:pt x="25273" y="48768"/>
                  </a:lnTo>
                  <a:lnTo>
                    <a:pt x="27051" y="46482"/>
                  </a:lnTo>
                  <a:lnTo>
                    <a:pt x="28194" y="44577"/>
                  </a:lnTo>
                  <a:lnTo>
                    <a:pt x="29210" y="42672"/>
                  </a:lnTo>
                  <a:lnTo>
                    <a:pt x="29591" y="41529"/>
                  </a:lnTo>
                  <a:lnTo>
                    <a:pt x="30099" y="40513"/>
                  </a:lnTo>
                  <a:lnTo>
                    <a:pt x="31242" y="36957"/>
                  </a:lnTo>
                  <a:lnTo>
                    <a:pt x="32004" y="33274"/>
                  </a:lnTo>
                  <a:lnTo>
                    <a:pt x="32385" y="29210"/>
                  </a:lnTo>
                  <a:lnTo>
                    <a:pt x="32385" y="27940"/>
                  </a:lnTo>
                  <a:lnTo>
                    <a:pt x="32512" y="26543"/>
                  </a:lnTo>
                  <a:lnTo>
                    <a:pt x="32385" y="25146"/>
                  </a:lnTo>
                  <a:lnTo>
                    <a:pt x="32385" y="23749"/>
                  </a:lnTo>
                  <a:lnTo>
                    <a:pt x="32004" y="19939"/>
                  </a:lnTo>
                  <a:lnTo>
                    <a:pt x="18542" y="381"/>
                  </a:lnTo>
                  <a:lnTo>
                    <a:pt x="161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3844670" y="1961261"/>
              <a:ext cx="310515" cy="120650"/>
            </a:xfrm>
            <a:custGeom>
              <a:avLst/>
              <a:gdLst/>
              <a:ahLst/>
              <a:cxnLst/>
              <a:rect l="l" t="t" r="r" b="b"/>
              <a:pathLst>
                <a:path w="310514" h="120650">
                  <a:moveTo>
                    <a:pt x="310388" y="0"/>
                  </a:moveTo>
                  <a:lnTo>
                    <a:pt x="285114" y="30352"/>
                  </a:lnTo>
                  <a:lnTo>
                    <a:pt x="243077" y="57403"/>
                  </a:lnTo>
                  <a:lnTo>
                    <a:pt x="204596" y="69723"/>
                  </a:lnTo>
                  <a:lnTo>
                    <a:pt x="166115" y="74422"/>
                  </a:lnTo>
                  <a:lnTo>
                    <a:pt x="155320" y="74675"/>
                  </a:lnTo>
                  <a:lnTo>
                    <a:pt x="144525" y="74422"/>
                  </a:lnTo>
                  <a:lnTo>
                    <a:pt x="106044" y="69723"/>
                  </a:lnTo>
                  <a:lnTo>
                    <a:pt x="67309" y="57403"/>
                  </a:lnTo>
                  <a:lnTo>
                    <a:pt x="33654" y="37337"/>
                  </a:lnTo>
                  <a:lnTo>
                    <a:pt x="4190" y="6858"/>
                  </a:lnTo>
                  <a:lnTo>
                    <a:pt x="0" y="0"/>
                  </a:lnTo>
                  <a:lnTo>
                    <a:pt x="126" y="6223"/>
                  </a:lnTo>
                  <a:lnTo>
                    <a:pt x="12191" y="46989"/>
                  </a:lnTo>
                  <a:lnTo>
                    <a:pt x="40386" y="81279"/>
                  </a:lnTo>
                  <a:lnTo>
                    <a:pt x="81279" y="106172"/>
                  </a:lnTo>
                  <a:lnTo>
                    <a:pt x="124078" y="118363"/>
                  </a:lnTo>
                  <a:lnTo>
                    <a:pt x="147319" y="120650"/>
                  </a:lnTo>
                  <a:lnTo>
                    <a:pt x="163321" y="120650"/>
                  </a:lnTo>
                  <a:lnTo>
                    <a:pt x="201549" y="115442"/>
                  </a:lnTo>
                  <a:lnTo>
                    <a:pt x="242062" y="100202"/>
                  </a:lnTo>
                  <a:lnTo>
                    <a:pt x="279653" y="72262"/>
                  </a:lnTo>
                  <a:lnTo>
                    <a:pt x="303402" y="35940"/>
                  </a:lnTo>
                  <a:lnTo>
                    <a:pt x="310133" y="6223"/>
                  </a:lnTo>
                  <a:lnTo>
                    <a:pt x="310388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3581400" y="1524000"/>
              <a:ext cx="2209800" cy="762000"/>
            </a:xfrm>
            <a:custGeom>
              <a:avLst/>
              <a:gdLst/>
              <a:ahLst/>
              <a:cxnLst/>
              <a:rect l="l" t="t" r="r" b="b"/>
              <a:pathLst>
                <a:path w="2209800" h="762000">
                  <a:moveTo>
                    <a:pt x="152400" y="381000"/>
                  </a:moveTo>
                  <a:lnTo>
                    <a:pt x="155889" y="331574"/>
                  </a:lnTo>
                  <a:lnTo>
                    <a:pt x="165994" y="284683"/>
                  </a:lnTo>
                  <a:lnTo>
                    <a:pt x="182163" y="240953"/>
                  </a:lnTo>
                  <a:lnTo>
                    <a:pt x="203850" y="201015"/>
                  </a:lnTo>
                  <a:lnTo>
                    <a:pt x="230504" y="165496"/>
                  </a:lnTo>
                  <a:lnTo>
                    <a:pt x="261579" y="135026"/>
                  </a:lnTo>
                  <a:lnTo>
                    <a:pt x="296524" y="110232"/>
                  </a:lnTo>
                  <a:lnTo>
                    <a:pt x="334792" y="91744"/>
                  </a:lnTo>
                  <a:lnTo>
                    <a:pt x="375833" y="80190"/>
                  </a:lnTo>
                  <a:lnTo>
                    <a:pt x="419100" y="76200"/>
                  </a:lnTo>
                  <a:lnTo>
                    <a:pt x="462366" y="80190"/>
                  </a:lnTo>
                  <a:lnTo>
                    <a:pt x="503407" y="91744"/>
                  </a:lnTo>
                  <a:lnTo>
                    <a:pt x="541675" y="110232"/>
                  </a:lnTo>
                  <a:lnTo>
                    <a:pt x="576620" y="135026"/>
                  </a:lnTo>
                  <a:lnTo>
                    <a:pt x="607695" y="165496"/>
                  </a:lnTo>
                  <a:lnTo>
                    <a:pt x="634349" y="201015"/>
                  </a:lnTo>
                  <a:lnTo>
                    <a:pt x="656036" y="240953"/>
                  </a:lnTo>
                  <a:lnTo>
                    <a:pt x="672205" y="284683"/>
                  </a:lnTo>
                  <a:lnTo>
                    <a:pt x="682310" y="331574"/>
                  </a:lnTo>
                  <a:lnTo>
                    <a:pt x="685800" y="381000"/>
                  </a:lnTo>
                  <a:lnTo>
                    <a:pt x="682310" y="430425"/>
                  </a:lnTo>
                  <a:lnTo>
                    <a:pt x="672205" y="477316"/>
                  </a:lnTo>
                  <a:lnTo>
                    <a:pt x="656036" y="521046"/>
                  </a:lnTo>
                  <a:lnTo>
                    <a:pt x="634349" y="560984"/>
                  </a:lnTo>
                  <a:lnTo>
                    <a:pt x="607695" y="596503"/>
                  </a:lnTo>
                  <a:lnTo>
                    <a:pt x="576620" y="626973"/>
                  </a:lnTo>
                  <a:lnTo>
                    <a:pt x="541675" y="651767"/>
                  </a:lnTo>
                  <a:lnTo>
                    <a:pt x="503407" y="670255"/>
                  </a:lnTo>
                  <a:lnTo>
                    <a:pt x="462366" y="681809"/>
                  </a:lnTo>
                  <a:lnTo>
                    <a:pt x="419100" y="685800"/>
                  </a:lnTo>
                  <a:lnTo>
                    <a:pt x="375833" y="681809"/>
                  </a:lnTo>
                  <a:lnTo>
                    <a:pt x="334792" y="670255"/>
                  </a:lnTo>
                  <a:lnTo>
                    <a:pt x="296524" y="651767"/>
                  </a:lnTo>
                  <a:lnTo>
                    <a:pt x="261579" y="626973"/>
                  </a:lnTo>
                  <a:lnTo>
                    <a:pt x="230504" y="596503"/>
                  </a:lnTo>
                  <a:lnTo>
                    <a:pt x="203850" y="560984"/>
                  </a:lnTo>
                  <a:lnTo>
                    <a:pt x="182163" y="521046"/>
                  </a:lnTo>
                  <a:lnTo>
                    <a:pt x="165994" y="477316"/>
                  </a:lnTo>
                  <a:lnTo>
                    <a:pt x="155889" y="430425"/>
                  </a:lnTo>
                  <a:lnTo>
                    <a:pt x="152400" y="381000"/>
                  </a:lnTo>
                  <a:close/>
                </a:path>
                <a:path w="2209800" h="762000">
                  <a:moveTo>
                    <a:pt x="0" y="762000"/>
                  </a:moveTo>
                  <a:lnTo>
                    <a:pt x="2209800" y="762000"/>
                  </a:lnTo>
                  <a:lnTo>
                    <a:pt x="22098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/>
          <p:cNvSpPr txBox="1"/>
          <p:nvPr/>
        </p:nvSpPr>
        <p:spPr>
          <a:xfrm>
            <a:off x="4280408" y="709930"/>
            <a:ext cx="1346200" cy="1245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334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USER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DBC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USER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Retail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-12700" y="0"/>
            <a:ext cx="9169400" cy="6883400"/>
            <a:chOff x="-12700" y="0"/>
            <a:chExt cx="9169400" cy="6883400"/>
          </a:xfrm>
        </p:grpSpPr>
        <p:sp>
          <p:nvSpPr>
            <p:cNvPr id="63" name="object 63"/>
            <p:cNvSpPr/>
            <p:nvPr/>
          </p:nvSpPr>
          <p:spPr>
            <a:xfrm>
              <a:off x="1676400" y="2285999"/>
              <a:ext cx="5791200" cy="533400"/>
            </a:xfrm>
            <a:custGeom>
              <a:avLst/>
              <a:gdLst/>
              <a:ahLst/>
              <a:cxnLst/>
              <a:rect l="l" t="t" r="r" b="b"/>
              <a:pathLst>
                <a:path w="5791200" h="533400">
                  <a:moveTo>
                    <a:pt x="3048000" y="0"/>
                  </a:moveTo>
                  <a:lnTo>
                    <a:pt x="3048000" y="228600"/>
                  </a:lnTo>
                </a:path>
                <a:path w="5791200" h="533400">
                  <a:moveTo>
                    <a:pt x="0" y="228600"/>
                  </a:moveTo>
                  <a:lnTo>
                    <a:pt x="5791200" y="228600"/>
                  </a:lnTo>
                </a:path>
                <a:path w="5791200" h="533400">
                  <a:moveTo>
                    <a:pt x="0" y="228600"/>
                  </a:moveTo>
                  <a:lnTo>
                    <a:pt x="0" y="533400"/>
                  </a:lnTo>
                </a:path>
                <a:path w="5791200" h="533400">
                  <a:moveTo>
                    <a:pt x="3048000" y="228600"/>
                  </a:moveTo>
                  <a:lnTo>
                    <a:pt x="3048000" y="533400"/>
                  </a:lnTo>
                </a:path>
                <a:path w="5791200" h="533400">
                  <a:moveTo>
                    <a:pt x="5791200" y="228600"/>
                  </a:moveTo>
                  <a:lnTo>
                    <a:pt x="5791200" y="533400"/>
                  </a:lnTo>
                </a:path>
              </a:pathLst>
            </a:custGeom>
            <a:ln w="381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0" y="6858000"/>
                  </a:moveTo>
                  <a:lnTo>
                    <a:pt x="9144000" y="6858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333" y="23317"/>
            <a:ext cx="84785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What are Similarities between a </a:t>
            </a:r>
            <a:r>
              <a:rPr dirty="0" spc="-75"/>
              <a:t>DATABASE </a:t>
            </a:r>
            <a:r>
              <a:rPr dirty="0" spc="-5"/>
              <a:t>and a</a:t>
            </a:r>
            <a:r>
              <a:rPr dirty="0" spc="120"/>
              <a:t> </a:t>
            </a:r>
            <a:r>
              <a:rPr dirty="0" spc="-5"/>
              <a:t>USER?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838200"/>
            <a:ext cx="3124200" cy="76200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marL="1678939" marR="377825" indent="63500">
              <a:lnSpc>
                <a:spcPct val="100000"/>
              </a:lnSpc>
              <a:spcBef>
                <a:spcPts val="295"/>
              </a:spcBef>
            </a:pPr>
            <a:r>
              <a:rPr dirty="0" sz="2000">
                <a:latin typeface="Times New Roman"/>
                <a:cs typeface="Times New Roman"/>
              </a:rPr>
              <a:t>Database  </a:t>
            </a:r>
            <a:r>
              <a:rPr dirty="0" sz="2000">
                <a:latin typeface="Times New Roman"/>
                <a:cs typeface="Times New Roman"/>
              </a:rPr>
              <a:t>M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r</a:t>
            </a:r>
            <a:r>
              <a:rPr dirty="0" sz="2000" spc="5">
                <a:latin typeface="Times New Roman"/>
                <a:cs typeface="Times New Roman"/>
              </a:rPr>
              <a:t>k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ing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626100" y="901700"/>
            <a:ext cx="558800" cy="635000"/>
            <a:chOff x="5626100" y="901700"/>
            <a:chExt cx="558800" cy="635000"/>
          </a:xfrm>
        </p:grpSpPr>
        <p:sp>
          <p:nvSpPr>
            <p:cNvPr id="5" name="object 5"/>
            <p:cNvSpPr/>
            <p:nvPr/>
          </p:nvSpPr>
          <p:spPr>
            <a:xfrm>
              <a:off x="5778245" y="1093596"/>
              <a:ext cx="68833" cy="1259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760085" y="1026160"/>
              <a:ext cx="99060" cy="33655"/>
            </a:xfrm>
            <a:custGeom>
              <a:avLst/>
              <a:gdLst/>
              <a:ahLst/>
              <a:cxnLst/>
              <a:rect l="l" t="t" r="r" b="b"/>
              <a:pathLst>
                <a:path w="99060" h="33655">
                  <a:moveTo>
                    <a:pt x="48513" y="0"/>
                  </a:moveTo>
                  <a:lnTo>
                    <a:pt x="9525" y="17399"/>
                  </a:lnTo>
                  <a:lnTo>
                    <a:pt x="0" y="33654"/>
                  </a:lnTo>
                  <a:lnTo>
                    <a:pt x="9398" y="29082"/>
                  </a:lnTo>
                  <a:lnTo>
                    <a:pt x="14350" y="26924"/>
                  </a:lnTo>
                  <a:lnTo>
                    <a:pt x="57150" y="17906"/>
                  </a:lnTo>
                  <a:lnTo>
                    <a:pt x="61213" y="17906"/>
                  </a:lnTo>
                  <a:lnTo>
                    <a:pt x="98678" y="29590"/>
                  </a:lnTo>
                  <a:lnTo>
                    <a:pt x="97409" y="26542"/>
                  </a:lnTo>
                  <a:lnTo>
                    <a:pt x="67437" y="2920"/>
                  </a:lnTo>
                  <a:lnTo>
                    <a:pt x="56261" y="380"/>
                  </a:lnTo>
                  <a:lnTo>
                    <a:pt x="48513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793739" y="1105281"/>
              <a:ext cx="33020" cy="53340"/>
            </a:xfrm>
            <a:custGeom>
              <a:avLst/>
              <a:gdLst/>
              <a:ahLst/>
              <a:cxnLst/>
              <a:rect l="l" t="t" r="r" b="b"/>
              <a:pathLst>
                <a:path w="33020" h="53340">
                  <a:moveTo>
                    <a:pt x="16256" y="0"/>
                  </a:moveTo>
                  <a:lnTo>
                    <a:pt x="0" y="25146"/>
                  </a:lnTo>
                  <a:lnTo>
                    <a:pt x="0" y="27940"/>
                  </a:lnTo>
                  <a:lnTo>
                    <a:pt x="10795" y="51689"/>
                  </a:lnTo>
                  <a:lnTo>
                    <a:pt x="11430" y="52197"/>
                  </a:lnTo>
                  <a:lnTo>
                    <a:pt x="14605" y="53213"/>
                  </a:lnTo>
                  <a:lnTo>
                    <a:pt x="15494" y="53213"/>
                  </a:lnTo>
                  <a:lnTo>
                    <a:pt x="16256" y="53340"/>
                  </a:lnTo>
                  <a:lnTo>
                    <a:pt x="17145" y="53213"/>
                  </a:lnTo>
                  <a:lnTo>
                    <a:pt x="17907" y="53213"/>
                  </a:lnTo>
                  <a:lnTo>
                    <a:pt x="21082" y="52197"/>
                  </a:lnTo>
                  <a:lnTo>
                    <a:pt x="32131" y="32004"/>
                  </a:lnTo>
                  <a:lnTo>
                    <a:pt x="32385" y="30607"/>
                  </a:lnTo>
                  <a:lnTo>
                    <a:pt x="32385" y="29210"/>
                  </a:lnTo>
                  <a:lnTo>
                    <a:pt x="32512" y="27940"/>
                  </a:lnTo>
                  <a:lnTo>
                    <a:pt x="32512" y="26543"/>
                  </a:lnTo>
                  <a:lnTo>
                    <a:pt x="32512" y="25146"/>
                  </a:lnTo>
                  <a:lnTo>
                    <a:pt x="32385" y="23749"/>
                  </a:lnTo>
                  <a:lnTo>
                    <a:pt x="32385" y="22479"/>
                  </a:lnTo>
                  <a:lnTo>
                    <a:pt x="32131" y="21209"/>
                  </a:lnTo>
                  <a:lnTo>
                    <a:pt x="32004" y="19939"/>
                  </a:lnTo>
                  <a:lnTo>
                    <a:pt x="30987" y="15113"/>
                  </a:lnTo>
                  <a:lnTo>
                    <a:pt x="29845" y="11684"/>
                  </a:lnTo>
                  <a:lnTo>
                    <a:pt x="27812" y="7874"/>
                  </a:lnTo>
                  <a:lnTo>
                    <a:pt x="27177" y="6985"/>
                  </a:lnTo>
                  <a:lnTo>
                    <a:pt x="26670" y="6096"/>
                  </a:lnTo>
                  <a:lnTo>
                    <a:pt x="18796" y="381"/>
                  </a:lnTo>
                  <a:lnTo>
                    <a:pt x="162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962650" y="1093596"/>
              <a:ext cx="70103" cy="1259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952236" y="1026160"/>
              <a:ext cx="99060" cy="33655"/>
            </a:xfrm>
            <a:custGeom>
              <a:avLst/>
              <a:gdLst/>
              <a:ahLst/>
              <a:cxnLst/>
              <a:rect l="l" t="t" r="r" b="b"/>
              <a:pathLst>
                <a:path w="99060" h="33655">
                  <a:moveTo>
                    <a:pt x="50164" y="0"/>
                  </a:moveTo>
                  <a:lnTo>
                    <a:pt x="11811" y="13335"/>
                  </a:lnTo>
                  <a:lnTo>
                    <a:pt x="0" y="29590"/>
                  </a:lnTo>
                  <a:lnTo>
                    <a:pt x="4063" y="27050"/>
                  </a:lnTo>
                  <a:lnTo>
                    <a:pt x="8000" y="24891"/>
                  </a:lnTo>
                  <a:lnTo>
                    <a:pt x="37464" y="17906"/>
                  </a:lnTo>
                  <a:lnTo>
                    <a:pt x="41528" y="17906"/>
                  </a:lnTo>
                  <a:lnTo>
                    <a:pt x="84327" y="26924"/>
                  </a:lnTo>
                  <a:lnTo>
                    <a:pt x="98678" y="33654"/>
                  </a:lnTo>
                  <a:lnTo>
                    <a:pt x="96774" y="29082"/>
                  </a:lnTo>
                  <a:lnTo>
                    <a:pt x="65531" y="2159"/>
                  </a:lnTo>
                  <a:lnTo>
                    <a:pt x="54101" y="126"/>
                  </a:lnTo>
                  <a:lnTo>
                    <a:pt x="50164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982081" y="1105281"/>
              <a:ext cx="33020" cy="53340"/>
            </a:xfrm>
            <a:custGeom>
              <a:avLst/>
              <a:gdLst/>
              <a:ahLst/>
              <a:cxnLst/>
              <a:rect l="l" t="t" r="r" b="b"/>
              <a:pathLst>
                <a:path w="33020" h="53340">
                  <a:moveTo>
                    <a:pt x="16129" y="0"/>
                  </a:moveTo>
                  <a:lnTo>
                    <a:pt x="4826" y="7874"/>
                  </a:lnTo>
                  <a:lnTo>
                    <a:pt x="4191" y="8763"/>
                  </a:lnTo>
                  <a:lnTo>
                    <a:pt x="3175" y="10668"/>
                  </a:lnTo>
                  <a:lnTo>
                    <a:pt x="2286" y="12827"/>
                  </a:lnTo>
                  <a:lnTo>
                    <a:pt x="2032" y="13970"/>
                  </a:lnTo>
                  <a:lnTo>
                    <a:pt x="1270" y="16256"/>
                  </a:lnTo>
                  <a:lnTo>
                    <a:pt x="508" y="19939"/>
                  </a:lnTo>
                  <a:lnTo>
                    <a:pt x="0" y="25146"/>
                  </a:lnTo>
                  <a:lnTo>
                    <a:pt x="0" y="27940"/>
                  </a:lnTo>
                  <a:lnTo>
                    <a:pt x="508" y="33274"/>
                  </a:lnTo>
                  <a:lnTo>
                    <a:pt x="1270" y="36957"/>
                  </a:lnTo>
                  <a:lnTo>
                    <a:pt x="2032" y="39370"/>
                  </a:lnTo>
                  <a:lnTo>
                    <a:pt x="2286" y="40513"/>
                  </a:lnTo>
                  <a:lnTo>
                    <a:pt x="2794" y="41529"/>
                  </a:lnTo>
                  <a:lnTo>
                    <a:pt x="3175" y="42672"/>
                  </a:lnTo>
                  <a:lnTo>
                    <a:pt x="4191" y="44577"/>
                  </a:lnTo>
                  <a:lnTo>
                    <a:pt x="4826" y="45466"/>
                  </a:lnTo>
                  <a:lnTo>
                    <a:pt x="5334" y="46482"/>
                  </a:lnTo>
                  <a:lnTo>
                    <a:pt x="7112" y="48768"/>
                  </a:lnTo>
                  <a:lnTo>
                    <a:pt x="8509" y="50165"/>
                  </a:lnTo>
                  <a:lnTo>
                    <a:pt x="9779" y="51181"/>
                  </a:lnTo>
                  <a:lnTo>
                    <a:pt x="10668" y="51689"/>
                  </a:lnTo>
                  <a:lnTo>
                    <a:pt x="11303" y="52197"/>
                  </a:lnTo>
                  <a:lnTo>
                    <a:pt x="14478" y="53213"/>
                  </a:lnTo>
                  <a:lnTo>
                    <a:pt x="15240" y="53213"/>
                  </a:lnTo>
                  <a:lnTo>
                    <a:pt x="16129" y="53340"/>
                  </a:lnTo>
                  <a:lnTo>
                    <a:pt x="16891" y="53213"/>
                  </a:lnTo>
                  <a:lnTo>
                    <a:pt x="17780" y="53213"/>
                  </a:lnTo>
                  <a:lnTo>
                    <a:pt x="20955" y="52197"/>
                  </a:lnTo>
                  <a:lnTo>
                    <a:pt x="23876" y="50165"/>
                  </a:lnTo>
                  <a:lnTo>
                    <a:pt x="24511" y="49403"/>
                  </a:lnTo>
                  <a:lnTo>
                    <a:pt x="25273" y="48768"/>
                  </a:lnTo>
                  <a:lnTo>
                    <a:pt x="27051" y="46482"/>
                  </a:lnTo>
                  <a:lnTo>
                    <a:pt x="28194" y="44577"/>
                  </a:lnTo>
                  <a:lnTo>
                    <a:pt x="29210" y="42672"/>
                  </a:lnTo>
                  <a:lnTo>
                    <a:pt x="29591" y="41529"/>
                  </a:lnTo>
                  <a:lnTo>
                    <a:pt x="30099" y="40513"/>
                  </a:lnTo>
                  <a:lnTo>
                    <a:pt x="31242" y="36957"/>
                  </a:lnTo>
                  <a:lnTo>
                    <a:pt x="32004" y="33274"/>
                  </a:lnTo>
                  <a:lnTo>
                    <a:pt x="32385" y="29210"/>
                  </a:lnTo>
                  <a:lnTo>
                    <a:pt x="32385" y="27940"/>
                  </a:lnTo>
                  <a:lnTo>
                    <a:pt x="32512" y="26543"/>
                  </a:lnTo>
                  <a:lnTo>
                    <a:pt x="32385" y="25146"/>
                  </a:lnTo>
                  <a:lnTo>
                    <a:pt x="32385" y="23749"/>
                  </a:lnTo>
                  <a:lnTo>
                    <a:pt x="32004" y="19939"/>
                  </a:lnTo>
                  <a:lnTo>
                    <a:pt x="18542" y="381"/>
                  </a:lnTo>
                  <a:lnTo>
                    <a:pt x="161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749670" y="1275461"/>
              <a:ext cx="310515" cy="120650"/>
            </a:xfrm>
            <a:custGeom>
              <a:avLst/>
              <a:gdLst/>
              <a:ahLst/>
              <a:cxnLst/>
              <a:rect l="l" t="t" r="r" b="b"/>
              <a:pathLst>
                <a:path w="310514" h="120650">
                  <a:moveTo>
                    <a:pt x="310388" y="0"/>
                  </a:moveTo>
                  <a:lnTo>
                    <a:pt x="285114" y="30352"/>
                  </a:lnTo>
                  <a:lnTo>
                    <a:pt x="243077" y="57403"/>
                  </a:lnTo>
                  <a:lnTo>
                    <a:pt x="204596" y="69723"/>
                  </a:lnTo>
                  <a:lnTo>
                    <a:pt x="166115" y="74422"/>
                  </a:lnTo>
                  <a:lnTo>
                    <a:pt x="155320" y="74675"/>
                  </a:lnTo>
                  <a:lnTo>
                    <a:pt x="144525" y="74422"/>
                  </a:lnTo>
                  <a:lnTo>
                    <a:pt x="106044" y="69723"/>
                  </a:lnTo>
                  <a:lnTo>
                    <a:pt x="67309" y="57403"/>
                  </a:lnTo>
                  <a:lnTo>
                    <a:pt x="33654" y="37337"/>
                  </a:lnTo>
                  <a:lnTo>
                    <a:pt x="4190" y="6858"/>
                  </a:lnTo>
                  <a:lnTo>
                    <a:pt x="0" y="0"/>
                  </a:lnTo>
                  <a:lnTo>
                    <a:pt x="126" y="6223"/>
                  </a:lnTo>
                  <a:lnTo>
                    <a:pt x="12191" y="46989"/>
                  </a:lnTo>
                  <a:lnTo>
                    <a:pt x="40386" y="81279"/>
                  </a:lnTo>
                  <a:lnTo>
                    <a:pt x="81279" y="106172"/>
                  </a:lnTo>
                  <a:lnTo>
                    <a:pt x="124078" y="118363"/>
                  </a:lnTo>
                  <a:lnTo>
                    <a:pt x="147319" y="120650"/>
                  </a:lnTo>
                  <a:lnTo>
                    <a:pt x="163321" y="120650"/>
                  </a:lnTo>
                  <a:lnTo>
                    <a:pt x="201549" y="115442"/>
                  </a:lnTo>
                  <a:lnTo>
                    <a:pt x="242062" y="100202"/>
                  </a:lnTo>
                  <a:lnTo>
                    <a:pt x="279653" y="72262"/>
                  </a:lnTo>
                  <a:lnTo>
                    <a:pt x="303402" y="35940"/>
                  </a:lnTo>
                  <a:lnTo>
                    <a:pt x="310133" y="6223"/>
                  </a:lnTo>
                  <a:lnTo>
                    <a:pt x="310388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638800" y="914400"/>
              <a:ext cx="533400" cy="609600"/>
            </a:xfrm>
            <a:custGeom>
              <a:avLst/>
              <a:gdLst/>
              <a:ahLst/>
              <a:cxnLst/>
              <a:rect l="l" t="t" r="r" b="b"/>
              <a:pathLst>
                <a:path w="533400" h="609600">
                  <a:moveTo>
                    <a:pt x="0" y="304800"/>
                  </a:moveTo>
                  <a:lnTo>
                    <a:pt x="3489" y="255374"/>
                  </a:lnTo>
                  <a:lnTo>
                    <a:pt x="13594" y="208483"/>
                  </a:lnTo>
                  <a:lnTo>
                    <a:pt x="29763" y="164753"/>
                  </a:lnTo>
                  <a:lnTo>
                    <a:pt x="51450" y="124815"/>
                  </a:lnTo>
                  <a:lnTo>
                    <a:pt x="78104" y="89296"/>
                  </a:lnTo>
                  <a:lnTo>
                    <a:pt x="109179" y="58826"/>
                  </a:lnTo>
                  <a:lnTo>
                    <a:pt x="144124" y="34032"/>
                  </a:lnTo>
                  <a:lnTo>
                    <a:pt x="182392" y="15544"/>
                  </a:lnTo>
                  <a:lnTo>
                    <a:pt x="223433" y="3990"/>
                  </a:lnTo>
                  <a:lnTo>
                    <a:pt x="266700" y="0"/>
                  </a:lnTo>
                  <a:lnTo>
                    <a:pt x="309966" y="3990"/>
                  </a:lnTo>
                  <a:lnTo>
                    <a:pt x="351007" y="15544"/>
                  </a:lnTo>
                  <a:lnTo>
                    <a:pt x="389275" y="34032"/>
                  </a:lnTo>
                  <a:lnTo>
                    <a:pt x="424220" y="58826"/>
                  </a:lnTo>
                  <a:lnTo>
                    <a:pt x="455295" y="89296"/>
                  </a:lnTo>
                  <a:lnTo>
                    <a:pt x="481949" y="124815"/>
                  </a:lnTo>
                  <a:lnTo>
                    <a:pt x="503636" y="164753"/>
                  </a:lnTo>
                  <a:lnTo>
                    <a:pt x="519805" y="208483"/>
                  </a:lnTo>
                  <a:lnTo>
                    <a:pt x="529910" y="255374"/>
                  </a:lnTo>
                  <a:lnTo>
                    <a:pt x="533400" y="304800"/>
                  </a:lnTo>
                  <a:lnTo>
                    <a:pt x="529910" y="354225"/>
                  </a:lnTo>
                  <a:lnTo>
                    <a:pt x="519805" y="401116"/>
                  </a:lnTo>
                  <a:lnTo>
                    <a:pt x="503636" y="444846"/>
                  </a:lnTo>
                  <a:lnTo>
                    <a:pt x="481949" y="484784"/>
                  </a:lnTo>
                  <a:lnTo>
                    <a:pt x="455295" y="520303"/>
                  </a:lnTo>
                  <a:lnTo>
                    <a:pt x="424220" y="550773"/>
                  </a:lnTo>
                  <a:lnTo>
                    <a:pt x="389275" y="575567"/>
                  </a:lnTo>
                  <a:lnTo>
                    <a:pt x="351007" y="594055"/>
                  </a:lnTo>
                  <a:lnTo>
                    <a:pt x="309966" y="605609"/>
                  </a:lnTo>
                  <a:lnTo>
                    <a:pt x="266700" y="609600"/>
                  </a:lnTo>
                  <a:lnTo>
                    <a:pt x="223433" y="605609"/>
                  </a:lnTo>
                  <a:lnTo>
                    <a:pt x="182392" y="594055"/>
                  </a:lnTo>
                  <a:lnTo>
                    <a:pt x="144124" y="575567"/>
                  </a:lnTo>
                  <a:lnTo>
                    <a:pt x="109179" y="550773"/>
                  </a:lnTo>
                  <a:lnTo>
                    <a:pt x="78104" y="520303"/>
                  </a:lnTo>
                  <a:lnTo>
                    <a:pt x="51450" y="484784"/>
                  </a:lnTo>
                  <a:lnTo>
                    <a:pt x="29763" y="444846"/>
                  </a:lnTo>
                  <a:lnTo>
                    <a:pt x="13594" y="401116"/>
                  </a:lnTo>
                  <a:lnTo>
                    <a:pt x="3489" y="354225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5486400" y="838200"/>
            <a:ext cx="2819400" cy="762000"/>
          </a:xfrm>
          <a:prstGeom prst="rect">
            <a:avLst/>
          </a:prstGeom>
          <a:ln w="25400">
            <a:solidFill>
              <a:srgbClr val="0000FF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algn="ctr" marL="230504">
              <a:lnSpc>
                <a:spcPct val="100000"/>
              </a:lnSpc>
              <a:spcBef>
                <a:spcPts val="295"/>
              </a:spcBef>
            </a:pPr>
            <a:r>
              <a:rPr dirty="0" sz="2000">
                <a:latin typeface="Times New Roman"/>
                <a:cs typeface="Times New Roman"/>
              </a:rPr>
              <a:t>USER</a:t>
            </a:r>
            <a:endParaRPr sz="2000">
              <a:latin typeface="Times New Roman"/>
              <a:cs typeface="Times New Roman"/>
            </a:endParaRPr>
          </a:p>
          <a:p>
            <a:pPr algn="ctr" marL="22860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Maria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19200" y="914400"/>
            <a:ext cx="1219200" cy="609600"/>
          </a:xfrm>
          <a:custGeom>
            <a:avLst/>
            <a:gdLst/>
            <a:ahLst/>
            <a:cxnLst/>
            <a:rect l="l" t="t" r="r" b="b"/>
            <a:pathLst>
              <a:path w="1219200" h="609600">
                <a:moveTo>
                  <a:pt x="0" y="101600"/>
                </a:moveTo>
                <a:lnTo>
                  <a:pt x="7984" y="62043"/>
                </a:lnTo>
                <a:lnTo>
                  <a:pt x="29759" y="29749"/>
                </a:lnTo>
                <a:lnTo>
                  <a:pt x="62054" y="7981"/>
                </a:lnTo>
                <a:lnTo>
                  <a:pt x="101600" y="0"/>
                </a:lnTo>
                <a:lnTo>
                  <a:pt x="1117600" y="0"/>
                </a:lnTo>
                <a:lnTo>
                  <a:pt x="1157156" y="7981"/>
                </a:lnTo>
                <a:lnTo>
                  <a:pt x="1189450" y="29749"/>
                </a:lnTo>
                <a:lnTo>
                  <a:pt x="1211218" y="62043"/>
                </a:lnTo>
                <a:lnTo>
                  <a:pt x="1219200" y="101600"/>
                </a:lnTo>
                <a:lnTo>
                  <a:pt x="1219200" y="508000"/>
                </a:lnTo>
                <a:lnTo>
                  <a:pt x="1211218" y="547556"/>
                </a:lnTo>
                <a:lnTo>
                  <a:pt x="1189450" y="579850"/>
                </a:lnTo>
                <a:lnTo>
                  <a:pt x="1157156" y="601618"/>
                </a:lnTo>
                <a:lnTo>
                  <a:pt x="1117600" y="609600"/>
                </a:lnTo>
                <a:lnTo>
                  <a:pt x="101600" y="609600"/>
                </a:lnTo>
                <a:lnTo>
                  <a:pt x="62054" y="601618"/>
                </a:lnTo>
                <a:lnTo>
                  <a:pt x="29759" y="579850"/>
                </a:lnTo>
                <a:lnTo>
                  <a:pt x="7984" y="547556"/>
                </a:lnTo>
                <a:lnTo>
                  <a:pt x="0" y="508000"/>
                </a:lnTo>
                <a:lnTo>
                  <a:pt x="0" y="101600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64540" y="1929130"/>
            <a:ext cx="527367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A Database or a User can be assigned PERM</a:t>
            </a:r>
            <a:r>
              <a:rPr dirty="0" sz="2000" spc="-1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Space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03200" y="1892300"/>
            <a:ext cx="406400" cy="482600"/>
            <a:chOff x="203200" y="1892300"/>
            <a:chExt cx="406400" cy="482600"/>
          </a:xfrm>
        </p:grpSpPr>
        <p:sp>
          <p:nvSpPr>
            <p:cNvPr id="17" name="object 17"/>
            <p:cNvSpPr/>
            <p:nvPr/>
          </p:nvSpPr>
          <p:spPr>
            <a:xfrm>
              <a:off x="215900" y="19050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0"/>
                  </a:moveTo>
                  <a:lnTo>
                    <a:pt x="146821" y="6038"/>
                  </a:lnTo>
                  <a:lnTo>
                    <a:pt x="106724" y="23237"/>
                  </a:lnTo>
                  <a:lnTo>
                    <a:pt x="71353" y="50225"/>
                  </a:lnTo>
                  <a:lnTo>
                    <a:pt x="41851" y="85628"/>
                  </a:lnTo>
                  <a:lnTo>
                    <a:pt x="19363" y="128073"/>
                  </a:lnTo>
                  <a:lnTo>
                    <a:pt x="5031" y="176188"/>
                  </a:lnTo>
                  <a:lnTo>
                    <a:pt x="0" y="228600"/>
                  </a:lnTo>
                  <a:lnTo>
                    <a:pt x="5031" y="281011"/>
                  </a:lnTo>
                  <a:lnTo>
                    <a:pt x="19363" y="329126"/>
                  </a:lnTo>
                  <a:lnTo>
                    <a:pt x="41851" y="371571"/>
                  </a:lnTo>
                  <a:lnTo>
                    <a:pt x="71353" y="406974"/>
                  </a:lnTo>
                  <a:lnTo>
                    <a:pt x="106724" y="433962"/>
                  </a:lnTo>
                  <a:lnTo>
                    <a:pt x="146821" y="451161"/>
                  </a:lnTo>
                  <a:lnTo>
                    <a:pt x="190500" y="457200"/>
                  </a:lnTo>
                  <a:lnTo>
                    <a:pt x="234178" y="451161"/>
                  </a:lnTo>
                  <a:lnTo>
                    <a:pt x="274275" y="433962"/>
                  </a:lnTo>
                  <a:lnTo>
                    <a:pt x="309646" y="406974"/>
                  </a:lnTo>
                  <a:lnTo>
                    <a:pt x="339148" y="371571"/>
                  </a:lnTo>
                  <a:lnTo>
                    <a:pt x="361636" y="329126"/>
                  </a:lnTo>
                  <a:lnTo>
                    <a:pt x="375968" y="281011"/>
                  </a:lnTo>
                  <a:lnTo>
                    <a:pt x="381000" y="228600"/>
                  </a:lnTo>
                  <a:lnTo>
                    <a:pt x="375968" y="176188"/>
                  </a:lnTo>
                  <a:lnTo>
                    <a:pt x="361636" y="128073"/>
                  </a:lnTo>
                  <a:lnTo>
                    <a:pt x="339148" y="85628"/>
                  </a:lnTo>
                  <a:lnTo>
                    <a:pt x="309646" y="50225"/>
                  </a:lnTo>
                  <a:lnTo>
                    <a:pt x="274275" y="23237"/>
                  </a:lnTo>
                  <a:lnTo>
                    <a:pt x="234178" y="6038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15900" y="19050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0" y="228600"/>
                  </a:moveTo>
                  <a:lnTo>
                    <a:pt x="5031" y="176188"/>
                  </a:lnTo>
                  <a:lnTo>
                    <a:pt x="19363" y="128073"/>
                  </a:lnTo>
                  <a:lnTo>
                    <a:pt x="41851" y="85628"/>
                  </a:lnTo>
                  <a:lnTo>
                    <a:pt x="71353" y="50225"/>
                  </a:lnTo>
                  <a:lnTo>
                    <a:pt x="106724" y="23237"/>
                  </a:lnTo>
                  <a:lnTo>
                    <a:pt x="146821" y="6038"/>
                  </a:lnTo>
                  <a:lnTo>
                    <a:pt x="190500" y="0"/>
                  </a:lnTo>
                  <a:lnTo>
                    <a:pt x="234178" y="6038"/>
                  </a:lnTo>
                  <a:lnTo>
                    <a:pt x="274275" y="23237"/>
                  </a:lnTo>
                  <a:lnTo>
                    <a:pt x="309646" y="50225"/>
                  </a:lnTo>
                  <a:lnTo>
                    <a:pt x="339148" y="85628"/>
                  </a:lnTo>
                  <a:lnTo>
                    <a:pt x="361636" y="128073"/>
                  </a:lnTo>
                  <a:lnTo>
                    <a:pt x="375968" y="176188"/>
                  </a:lnTo>
                  <a:lnTo>
                    <a:pt x="381000" y="228600"/>
                  </a:lnTo>
                  <a:lnTo>
                    <a:pt x="375968" y="281011"/>
                  </a:lnTo>
                  <a:lnTo>
                    <a:pt x="361636" y="329126"/>
                  </a:lnTo>
                  <a:lnTo>
                    <a:pt x="339148" y="371571"/>
                  </a:lnTo>
                  <a:lnTo>
                    <a:pt x="309646" y="406974"/>
                  </a:lnTo>
                  <a:lnTo>
                    <a:pt x="274275" y="433962"/>
                  </a:lnTo>
                  <a:lnTo>
                    <a:pt x="234178" y="451161"/>
                  </a:lnTo>
                  <a:lnTo>
                    <a:pt x="190500" y="457200"/>
                  </a:lnTo>
                  <a:lnTo>
                    <a:pt x="146821" y="451161"/>
                  </a:lnTo>
                  <a:lnTo>
                    <a:pt x="106724" y="433962"/>
                  </a:lnTo>
                  <a:lnTo>
                    <a:pt x="71353" y="406974"/>
                  </a:lnTo>
                  <a:lnTo>
                    <a:pt x="41851" y="371571"/>
                  </a:lnTo>
                  <a:lnTo>
                    <a:pt x="19363" y="329126"/>
                  </a:lnTo>
                  <a:lnTo>
                    <a:pt x="5031" y="281011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317703" y="1927682"/>
            <a:ext cx="17843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98194" y="2539111"/>
            <a:ext cx="6058535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If the Database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Marketing </a:t>
            </a:r>
            <a:r>
              <a:rPr dirty="0" sz="2000">
                <a:latin typeface="Times New Roman"/>
                <a:cs typeface="Times New Roman"/>
              </a:rPr>
              <a:t>is assigned 10 GB of PERM</a:t>
            </a:r>
            <a:r>
              <a:rPr dirty="0" sz="2000" spc="-1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  </a:t>
            </a:r>
            <a:r>
              <a:rPr dirty="0" sz="2000" spc="-5">
                <a:latin typeface="Times New Roman"/>
                <a:cs typeface="Times New Roman"/>
              </a:rPr>
              <a:t>means </a:t>
            </a:r>
            <a:r>
              <a:rPr dirty="0" sz="2000">
                <a:latin typeface="Times New Roman"/>
                <a:cs typeface="Times New Roman"/>
              </a:rPr>
              <a:t>it can hold up to 10 GB of Permanent</a:t>
            </a:r>
            <a:r>
              <a:rPr dirty="0" sz="2000" spc="-16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Tables.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36600" y="2501900"/>
            <a:ext cx="406400" cy="482600"/>
            <a:chOff x="736600" y="2501900"/>
            <a:chExt cx="406400" cy="482600"/>
          </a:xfrm>
        </p:grpSpPr>
        <p:sp>
          <p:nvSpPr>
            <p:cNvPr id="22" name="object 22"/>
            <p:cNvSpPr/>
            <p:nvPr/>
          </p:nvSpPr>
          <p:spPr>
            <a:xfrm>
              <a:off x="749300" y="25146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0"/>
                  </a:moveTo>
                  <a:lnTo>
                    <a:pt x="146821" y="6038"/>
                  </a:lnTo>
                  <a:lnTo>
                    <a:pt x="106724" y="23237"/>
                  </a:lnTo>
                  <a:lnTo>
                    <a:pt x="71353" y="50225"/>
                  </a:lnTo>
                  <a:lnTo>
                    <a:pt x="41851" y="85628"/>
                  </a:lnTo>
                  <a:lnTo>
                    <a:pt x="19363" y="128073"/>
                  </a:lnTo>
                  <a:lnTo>
                    <a:pt x="5031" y="176188"/>
                  </a:lnTo>
                  <a:lnTo>
                    <a:pt x="0" y="228600"/>
                  </a:lnTo>
                  <a:lnTo>
                    <a:pt x="5031" y="281011"/>
                  </a:lnTo>
                  <a:lnTo>
                    <a:pt x="19363" y="329126"/>
                  </a:lnTo>
                  <a:lnTo>
                    <a:pt x="41851" y="371571"/>
                  </a:lnTo>
                  <a:lnTo>
                    <a:pt x="71353" y="406974"/>
                  </a:lnTo>
                  <a:lnTo>
                    <a:pt x="106724" y="433962"/>
                  </a:lnTo>
                  <a:lnTo>
                    <a:pt x="146821" y="451161"/>
                  </a:lnTo>
                  <a:lnTo>
                    <a:pt x="190500" y="457200"/>
                  </a:lnTo>
                  <a:lnTo>
                    <a:pt x="234178" y="451161"/>
                  </a:lnTo>
                  <a:lnTo>
                    <a:pt x="274275" y="433962"/>
                  </a:lnTo>
                  <a:lnTo>
                    <a:pt x="309646" y="406974"/>
                  </a:lnTo>
                  <a:lnTo>
                    <a:pt x="339148" y="371571"/>
                  </a:lnTo>
                  <a:lnTo>
                    <a:pt x="361636" y="329126"/>
                  </a:lnTo>
                  <a:lnTo>
                    <a:pt x="375968" y="281011"/>
                  </a:lnTo>
                  <a:lnTo>
                    <a:pt x="381000" y="228600"/>
                  </a:lnTo>
                  <a:lnTo>
                    <a:pt x="375968" y="176188"/>
                  </a:lnTo>
                  <a:lnTo>
                    <a:pt x="361636" y="128073"/>
                  </a:lnTo>
                  <a:lnTo>
                    <a:pt x="339148" y="85628"/>
                  </a:lnTo>
                  <a:lnTo>
                    <a:pt x="309646" y="50225"/>
                  </a:lnTo>
                  <a:lnTo>
                    <a:pt x="274275" y="23237"/>
                  </a:lnTo>
                  <a:lnTo>
                    <a:pt x="234178" y="6038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49300" y="25146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0" y="228600"/>
                  </a:moveTo>
                  <a:lnTo>
                    <a:pt x="5031" y="176188"/>
                  </a:lnTo>
                  <a:lnTo>
                    <a:pt x="19363" y="128073"/>
                  </a:lnTo>
                  <a:lnTo>
                    <a:pt x="41851" y="85628"/>
                  </a:lnTo>
                  <a:lnTo>
                    <a:pt x="71353" y="50225"/>
                  </a:lnTo>
                  <a:lnTo>
                    <a:pt x="106724" y="23237"/>
                  </a:lnTo>
                  <a:lnTo>
                    <a:pt x="146821" y="6038"/>
                  </a:lnTo>
                  <a:lnTo>
                    <a:pt x="190500" y="0"/>
                  </a:lnTo>
                  <a:lnTo>
                    <a:pt x="234178" y="6038"/>
                  </a:lnTo>
                  <a:lnTo>
                    <a:pt x="274275" y="23237"/>
                  </a:lnTo>
                  <a:lnTo>
                    <a:pt x="309646" y="50225"/>
                  </a:lnTo>
                  <a:lnTo>
                    <a:pt x="339148" y="85628"/>
                  </a:lnTo>
                  <a:lnTo>
                    <a:pt x="361636" y="128073"/>
                  </a:lnTo>
                  <a:lnTo>
                    <a:pt x="375968" y="176188"/>
                  </a:lnTo>
                  <a:lnTo>
                    <a:pt x="381000" y="228600"/>
                  </a:lnTo>
                  <a:lnTo>
                    <a:pt x="375968" y="281011"/>
                  </a:lnTo>
                  <a:lnTo>
                    <a:pt x="361636" y="329126"/>
                  </a:lnTo>
                  <a:lnTo>
                    <a:pt x="339148" y="371571"/>
                  </a:lnTo>
                  <a:lnTo>
                    <a:pt x="309646" y="406974"/>
                  </a:lnTo>
                  <a:lnTo>
                    <a:pt x="274275" y="433962"/>
                  </a:lnTo>
                  <a:lnTo>
                    <a:pt x="234178" y="451161"/>
                  </a:lnTo>
                  <a:lnTo>
                    <a:pt x="190500" y="457200"/>
                  </a:lnTo>
                  <a:lnTo>
                    <a:pt x="146821" y="451161"/>
                  </a:lnTo>
                  <a:lnTo>
                    <a:pt x="106724" y="433962"/>
                  </a:lnTo>
                  <a:lnTo>
                    <a:pt x="71353" y="406974"/>
                  </a:lnTo>
                  <a:lnTo>
                    <a:pt x="41851" y="371571"/>
                  </a:lnTo>
                  <a:lnTo>
                    <a:pt x="19363" y="329126"/>
                  </a:lnTo>
                  <a:lnTo>
                    <a:pt x="5031" y="281011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816965" y="2537586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98194" y="3377310"/>
            <a:ext cx="586549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If the User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Maria </a:t>
            </a:r>
            <a:r>
              <a:rPr dirty="0" sz="2000">
                <a:latin typeface="Times New Roman"/>
                <a:cs typeface="Times New Roman"/>
              </a:rPr>
              <a:t>is assigned 10 GB of PERM that</a:t>
            </a:r>
            <a:r>
              <a:rPr dirty="0" sz="2000" spc="-1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means  </a:t>
            </a:r>
            <a:r>
              <a:rPr dirty="0" sz="2000">
                <a:latin typeface="Times New Roman"/>
                <a:cs typeface="Times New Roman"/>
              </a:rPr>
              <a:t>she can hold up to 10 GB of </a:t>
            </a:r>
            <a:r>
              <a:rPr dirty="0" sz="2000" spc="-5">
                <a:latin typeface="Times New Roman"/>
                <a:cs typeface="Times New Roman"/>
              </a:rPr>
              <a:t>Permanent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Tables.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36600" y="3340100"/>
            <a:ext cx="406400" cy="482600"/>
            <a:chOff x="736600" y="3340100"/>
            <a:chExt cx="406400" cy="482600"/>
          </a:xfrm>
        </p:grpSpPr>
        <p:sp>
          <p:nvSpPr>
            <p:cNvPr id="27" name="object 27"/>
            <p:cNvSpPr/>
            <p:nvPr/>
          </p:nvSpPr>
          <p:spPr>
            <a:xfrm>
              <a:off x="749300" y="33528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0"/>
                  </a:moveTo>
                  <a:lnTo>
                    <a:pt x="146821" y="6038"/>
                  </a:lnTo>
                  <a:lnTo>
                    <a:pt x="106724" y="23237"/>
                  </a:lnTo>
                  <a:lnTo>
                    <a:pt x="71353" y="50225"/>
                  </a:lnTo>
                  <a:lnTo>
                    <a:pt x="41851" y="85628"/>
                  </a:lnTo>
                  <a:lnTo>
                    <a:pt x="19363" y="128073"/>
                  </a:lnTo>
                  <a:lnTo>
                    <a:pt x="5031" y="176188"/>
                  </a:lnTo>
                  <a:lnTo>
                    <a:pt x="0" y="228600"/>
                  </a:lnTo>
                  <a:lnTo>
                    <a:pt x="5031" y="281011"/>
                  </a:lnTo>
                  <a:lnTo>
                    <a:pt x="19363" y="329126"/>
                  </a:lnTo>
                  <a:lnTo>
                    <a:pt x="41851" y="371571"/>
                  </a:lnTo>
                  <a:lnTo>
                    <a:pt x="71353" y="406974"/>
                  </a:lnTo>
                  <a:lnTo>
                    <a:pt x="106724" y="433962"/>
                  </a:lnTo>
                  <a:lnTo>
                    <a:pt x="146821" y="451161"/>
                  </a:lnTo>
                  <a:lnTo>
                    <a:pt x="190500" y="457200"/>
                  </a:lnTo>
                  <a:lnTo>
                    <a:pt x="234178" y="451161"/>
                  </a:lnTo>
                  <a:lnTo>
                    <a:pt x="274275" y="433962"/>
                  </a:lnTo>
                  <a:lnTo>
                    <a:pt x="309646" y="406974"/>
                  </a:lnTo>
                  <a:lnTo>
                    <a:pt x="339148" y="371571"/>
                  </a:lnTo>
                  <a:lnTo>
                    <a:pt x="361636" y="329126"/>
                  </a:lnTo>
                  <a:lnTo>
                    <a:pt x="375968" y="281011"/>
                  </a:lnTo>
                  <a:lnTo>
                    <a:pt x="381000" y="228600"/>
                  </a:lnTo>
                  <a:lnTo>
                    <a:pt x="375968" y="176188"/>
                  </a:lnTo>
                  <a:lnTo>
                    <a:pt x="361636" y="128073"/>
                  </a:lnTo>
                  <a:lnTo>
                    <a:pt x="339148" y="85628"/>
                  </a:lnTo>
                  <a:lnTo>
                    <a:pt x="309646" y="50225"/>
                  </a:lnTo>
                  <a:lnTo>
                    <a:pt x="274275" y="23237"/>
                  </a:lnTo>
                  <a:lnTo>
                    <a:pt x="234178" y="6038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49300" y="33528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0" y="228600"/>
                  </a:moveTo>
                  <a:lnTo>
                    <a:pt x="5031" y="176188"/>
                  </a:lnTo>
                  <a:lnTo>
                    <a:pt x="19363" y="128073"/>
                  </a:lnTo>
                  <a:lnTo>
                    <a:pt x="41851" y="85628"/>
                  </a:lnTo>
                  <a:lnTo>
                    <a:pt x="71353" y="50225"/>
                  </a:lnTo>
                  <a:lnTo>
                    <a:pt x="106724" y="23237"/>
                  </a:lnTo>
                  <a:lnTo>
                    <a:pt x="146821" y="6038"/>
                  </a:lnTo>
                  <a:lnTo>
                    <a:pt x="190500" y="0"/>
                  </a:lnTo>
                  <a:lnTo>
                    <a:pt x="234178" y="6038"/>
                  </a:lnTo>
                  <a:lnTo>
                    <a:pt x="274275" y="23237"/>
                  </a:lnTo>
                  <a:lnTo>
                    <a:pt x="309646" y="50225"/>
                  </a:lnTo>
                  <a:lnTo>
                    <a:pt x="339148" y="85628"/>
                  </a:lnTo>
                  <a:lnTo>
                    <a:pt x="361636" y="128073"/>
                  </a:lnTo>
                  <a:lnTo>
                    <a:pt x="375968" y="176188"/>
                  </a:lnTo>
                  <a:lnTo>
                    <a:pt x="381000" y="228600"/>
                  </a:lnTo>
                  <a:lnTo>
                    <a:pt x="375968" y="281011"/>
                  </a:lnTo>
                  <a:lnTo>
                    <a:pt x="361636" y="329126"/>
                  </a:lnTo>
                  <a:lnTo>
                    <a:pt x="339148" y="371571"/>
                  </a:lnTo>
                  <a:lnTo>
                    <a:pt x="309646" y="406974"/>
                  </a:lnTo>
                  <a:lnTo>
                    <a:pt x="274275" y="433962"/>
                  </a:lnTo>
                  <a:lnTo>
                    <a:pt x="234178" y="451161"/>
                  </a:lnTo>
                  <a:lnTo>
                    <a:pt x="190500" y="457200"/>
                  </a:lnTo>
                  <a:lnTo>
                    <a:pt x="146821" y="451161"/>
                  </a:lnTo>
                  <a:lnTo>
                    <a:pt x="106724" y="433962"/>
                  </a:lnTo>
                  <a:lnTo>
                    <a:pt x="71353" y="406974"/>
                  </a:lnTo>
                  <a:lnTo>
                    <a:pt x="41851" y="371571"/>
                  </a:lnTo>
                  <a:lnTo>
                    <a:pt x="19363" y="329126"/>
                  </a:lnTo>
                  <a:lnTo>
                    <a:pt x="5031" y="281011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825804" y="3375736"/>
            <a:ext cx="22923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64540" y="4419346"/>
            <a:ext cx="517271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A Database or a User can be assigned </a:t>
            </a:r>
            <a:r>
              <a:rPr dirty="0" sz="2000" spc="5">
                <a:latin typeface="Times New Roman"/>
                <a:cs typeface="Times New Roman"/>
              </a:rPr>
              <a:t>Spool</a:t>
            </a:r>
            <a:r>
              <a:rPr dirty="0" sz="2000" spc="-229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Space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03200" y="4381880"/>
            <a:ext cx="406400" cy="482600"/>
            <a:chOff x="203200" y="4381880"/>
            <a:chExt cx="406400" cy="482600"/>
          </a:xfrm>
        </p:grpSpPr>
        <p:sp>
          <p:nvSpPr>
            <p:cNvPr id="32" name="object 32"/>
            <p:cNvSpPr/>
            <p:nvPr/>
          </p:nvSpPr>
          <p:spPr>
            <a:xfrm>
              <a:off x="215900" y="439458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0"/>
                  </a:moveTo>
                  <a:lnTo>
                    <a:pt x="146821" y="6038"/>
                  </a:lnTo>
                  <a:lnTo>
                    <a:pt x="106724" y="23237"/>
                  </a:lnTo>
                  <a:lnTo>
                    <a:pt x="71353" y="50225"/>
                  </a:lnTo>
                  <a:lnTo>
                    <a:pt x="41851" y="85628"/>
                  </a:lnTo>
                  <a:lnTo>
                    <a:pt x="19363" y="128073"/>
                  </a:lnTo>
                  <a:lnTo>
                    <a:pt x="5031" y="176188"/>
                  </a:lnTo>
                  <a:lnTo>
                    <a:pt x="0" y="228600"/>
                  </a:lnTo>
                  <a:lnTo>
                    <a:pt x="5031" y="281011"/>
                  </a:lnTo>
                  <a:lnTo>
                    <a:pt x="19363" y="329126"/>
                  </a:lnTo>
                  <a:lnTo>
                    <a:pt x="41851" y="371571"/>
                  </a:lnTo>
                  <a:lnTo>
                    <a:pt x="71353" y="406974"/>
                  </a:lnTo>
                  <a:lnTo>
                    <a:pt x="106724" y="433962"/>
                  </a:lnTo>
                  <a:lnTo>
                    <a:pt x="146821" y="451161"/>
                  </a:lnTo>
                  <a:lnTo>
                    <a:pt x="190500" y="457200"/>
                  </a:lnTo>
                  <a:lnTo>
                    <a:pt x="234178" y="451161"/>
                  </a:lnTo>
                  <a:lnTo>
                    <a:pt x="274275" y="433962"/>
                  </a:lnTo>
                  <a:lnTo>
                    <a:pt x="309646" y="406974"/>
                  </a:lnTo>
                  <a:lnTo>
                    <a:pt x="339148" y="371571"/>
                  </a:lnTo>
                  <a:lnTo>
                    <a:pt x="361636" y="329126"/>
                  </a:lnTo>
                  <a:lnTo>
                    <a:pt x="375968" y="281011"/>
                  </a:lnTo>
                  <a:lnTo>
                    <a:pt x="381000" y="228600"/>
                  </a:lnTo>
                  <a:lnTo>
                    <a:pt x="375968" y="176188"/>
                  </a:lnTo>
                  <a:lnTo>
                    <a:pt x="361636" y="128073"/>
                  </a:lnTo>
                  <a:lnTo>
                    <a:pt x="339148" y="85628"/>
                  </a:lnTo>
                  <a:lnTo>
                    <a:pt x="309646" y="50225"/>
                  </a:lnTo>
                  <a:lnTo>
                    <a:pt x="274275" y="23237"/>
                  </a:lnTo>
                  <a:lnTo>
                    <a:pt x="234178" y="6038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15900" y="439458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0" y="228600"/>
                  </a:moveTo>
                  <a:lnTo>
                    <a:pt x="5031" y="176188"/>
                  </a:lnTo>
                  <a:lnTo>
                    <a:pt x="19363" y="128073"/>
                  </a:lnTo>
                  <a:lnTo>
                    <a:pt x="41851" y="85628"/>
                  </a:lnTo>
                  <a:lnTo>
                    <a:pt x="71353" y="50225"/>
                  </a:lnTo>
                  <a:lnTo>
                    <a:pt x="106724" y="23237"/>
                  </a:lnTo>
                  <a:lnTo>
                    <a:pt x="146821" y="6038"/>
                  </a:lnTo>
                  <a:lnTo>
                    <a:pt x="190500" y="0"/>
                  </a:lnTo>
                  <a:lnTo>
                    <a:pt x="234178" y="6038"/>
                  </a:lnTo>
                  <a:lnTo>
                    <a:pt x="274275" y="23237"/>
                  </a:lnTo>
                  <a:lnTo>
                    <a:pt x="309646" y="50225"/>
                  </a:lnTo>
                  <a:lnTo>
                    <a:pt x="339148" y="85628"/>
                  </a:lnTo>
                  <a:lnTo>
                    <a:pt x="361636" y="128073"/>
                  </a:lnTo>
                  <a:lnTo>
                    <a:pt x="375968" y="176188"/>
                  </a:lnTo>
                  <a:lnTo>
                    <a:pt x="381000" y="228600"/>
                  </a:lnTo>
                  <a:lnTo>
                    <a:pt x="375968" y="281011"/>
                  </a:lnTo>
                  <a:lnTo>
                    <a:pt x="361636" y="329126"/>
                  </a:lnTo>
                  <a:lnTo>
                    <a:pt x="339148" y="371571"/>
                  </a:lnTo>
                  <a:lnTo>
                    <a:pt x="309646" y="406974"/>
                  </a:lnTo>
                  <a:lnTo>
                    <a:pt x="274275" y="433962"/>
                  </a:lnTo>
                  <a:lnTo>
                    <a:pt x="234178" y="451161"/>
                  </a:lnTo>
                  <a:lnTo>
                    <a:pt x="190500" y="457200"/>
                  </a:lnTo>
                  <a:lnTo>
                    <a:pt x="146821" y="451161"/>
                  </a:lnTo>
                  <a:lnTo>
                    <a:pt x="106724" y="433962"/>
                  </a:lnTo>
                  <a:lnTo>
                    <a:pt x="71353" y="406974"/>
                  </a:lnTo>
                  <a:lnTo>
                    <a:pt x="41851" y="371571"/>
                  </a:lnTo>
                  <a:lnTo>
                    <a:pt x="19363" y="329126"/>
                  </a:lnTo>
                  <a:lnTo>
                    <a:pt x="5031" y="281011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317703" y="4417821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98194" y="5028946"/>
            <a:ext cx="6248400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If the Database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Marketing </a:t>
            </a:r>
            <a:r>
              <a:rPr dirty="0" sz="2000">
                <a:latin typeface="Times New Roman"/>
                <a:cs typeface="Times New Roman"/>
              </a:rPr>
              <a:t>is assigned 10 GB of Spool</a:t>
            </a:r>
            <a:r>
              <a:rPr dirty="0" sz="2000" spc="-1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latin typeface="Times New Roman"/>
                <a:cs typeface="Times New Roman"/>
              </a:rPr>
              <a:t>means all </a:t>
            </a:r>
            <a:r>
              <a:rPr dirty="0" sz="2000">
                <a:latin typeface="Times New Roman"/>
                <a:cs typeface="Times New Roman"/>
              </a:rPr>
              <a:t>users under </a:t>
            </a:r>
            <a:r>
              <a:rPr dirty="0" sz="2000" spc="-5">
                <a:latin typeface="Times New Roman"/>
                <a:cs typeface="Times New Roman"/>
              </a:rPr>
              <a:t>marketing </a:t>
            </a:r>
            <a:r>
              <a:rPr dirty="0" sz="2000">
                <a:latin typeface="Times New Roman"/>
                <a:cs typeface="Times New Roman"/>
              </a:rPr>
              <a:t>can each run 10 GB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queries.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36600" y="4991480"/>
            <a:ext cx="406400" cy="482600"/>
            <a:chOff x="736600" y="4991480"/>
            <a:chExt cx="406400" cy="482600"/>
          </a:xfrm>
        </p:grpSpPr>
        <p:sp>
          <p:nvSpPr>
            <p:cNvPr id="37" name="object 37"/>
            <p:cNvSpPr/>
            <p:nvPr/>
          </p:nvSpPr>
          <p:spPr>
            <a:xfrm>
              <a:off x="749300" y="500418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0"/>
                  </a:moveTo>
                  <a:lnTo>
                    <a:pt x="146821" y="6038"/>
                  </a:lnTo>
                  <a:lnTo>
                    <a:pt x="106724" y="23237"/>
                  </a:lnTo>
                  <a:lnTo>
                    <a:pt x="71353" y="50225"/>
                  </a:lnTo>
                  <a:lnTo>
                    <a:pt x="41851" y="85628"/>
                  </a:lnTo>
                  <a:lnTo>
                    <a:pt x="19363" y="128073"/>
                  </a:lnTo>
                  <a:lnTo>
                    <a:pt x="5031" y="176188"/>
                  </a:lnTo>
                  <a:lnTo>
                    <a:pt x="0" y="228600"/>
                  </a:lnTo>
                  <a:lnTo>
                    <a:pt x="5031" y="281011"/>
                  </a:lnTo>
                  <a:lnTo>
                    <a:pt x="19363" y="329126"/>
                  </a:lnTo>
                  <a:lnTo>
                    <a:pt x="41851" y="371571"/>
                  </a:lnTo>
                  <a:lnTo>
                    <a:pt x="71353" y="406974"/>
                  </a:lnTo>
                  <a:lnTo>
                    <a:pt x="106724" y="433962"/>
                  </a:lnTo>
                  <a:lnTo>
                    <a:pt x="146821" y="451161"/>
                  </a:lnTo>
                  <a:lnTo>
                    <a:pt x="190500" y="457200"/>
                  </a:lnTo>
                  <a:lnTo>
                    <a:pt x="234178" y="451161"/>
                  </a:lnTo>
                  <a:lnTo>
                    <a:pt x="274275" y="433962"/>
                  </a:lnTo>
                  <a:lnTo>
                    <a:pt x="309646" y="406974"/>
                  </a:lnTo>
                  <a:lnTo>
                    <a:pt x="339148" y="371571"/>
                  </a:lnTo>
                  <a:lnTo>
                    <a:pt x="361636" y="329126"/>
                  </a:lnTo>
                  <a:lnTo>
                    <a:pt x="375968" y="281011"/>
                  </a:lnTo>
                  <a:lnTo>
                    <a:pt x="381000" y="228600"/>
                  </a:lnTo>
                  <a:lnTo>
                    <a:pt x="375968" y="176188"/>
                  </a:lnTo>
                  <a:lnTo>
                    <a:pt x="361636" y="128073"/>
                  </a:lnTo>
                  <a:lnTo>
                    <a:pt x="339148" y="85628"/>
                  </a:lnTo>
                  <a:lnTo>
                    <a:pt x="309646" y="50225"/>
                  </a:lnTo>
                  <a:lnTo>
                    <a:pt x="274275" y="23237"/>
                  </a:lnTo>
                  <a:lnTo>
                    <a:pt x="234178" y="6038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49300" y="500418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0" y="228600"/>
                  </a:moveTo>
                  <a:lnTo>
                    <a:pt x="5031" y="176188"/>
                  </a:lnTo>
                  <a:lnTo>
                    <a:pt x="19363" y="128073"/>
                  </a:lnTo>
                  <a:lnTo>
                    <a:pt x="41851" y="85628"/>
                  </a:lnTo>
                  <a:lnTo>
                    <a:pt x="71353" y="50225"/>
                  </a:lnTo>
                  <a:lnTo>
                    <a:pt x="106724" y="23237"/>
                  </a:lnTo>
                  <a:lnTo>
                    <a:pt x="146821" y="6038"/>
                  </a:lnTo>
                  <a:lnTo>
                    <a:pt x="190500" y="0"/>
                  </a:lnTo>
                  <a:lnTo>
                    <a:pt x="234178" y="6038"/>
                  </a:lnTo>
                  <a:lnTo>
                    <a:pt x="274275" y="23237"/>
                  </a:lnTo>
                  <a:lnTo>
                    <a:pt x="309646" y="50225"/>
                  </a:lnTo>
                  <a:lnTo>
                    <a:pt x="339148" y="85628"/>
                  </a:lnTo>
                  <a:lnTo>
                    <a:pt x="361636" y="128073"/>
                  </a:lnTo>
                  <a:lnTo>
                    <a:pt x="375968" y="176188"/>
                  </a:lnTo>
                  <a:lnTo>
                    <a:pt x="381000" y="228600"/>
                  </a:lnTo>
                  <a:lnTo>
                    <a:pt x="375968" y="281011"/>
                  </a:lnTo>
                  <a:lnTo>
                    <a:pt x="361636" y="329126"/>
                  </a:lnTo>
                  <a:lnTo>
                    <a:pt x="339148" y="371571"/>
                  </a:lnTo>
                  <a:lnTo>
                    <a:pt x="309646" y="406974"/>
                  </a:lnTo>
                  <a:lnTo>
                    <a:pt x="274275" y="433962"/>
                  </a:lnTo>
                  <a:lnTo>
                    <a:pt x="234178" y="451161"/>
                  </a:lnTo>
                  <a:lnTo>
                    <a:pt x="190500" y="457200"/>
                  </a:lnTo>
                  <a:lnTo>
                    <a:pt x="146821" y="451161"/>
                  </a:lnTo>
                  <a:lnTo>
                    <a:pt x="106724" y="433962"/>
                  </a:lnTo>
                  <a:lnTo>
                    <a:pt x="71353" y="406974"/>
                  </a:lnTo>
                  <a:lnTo>
                    <a:pt x="41851" y="371571"/>
                  </a:lnTo>
                  <a:lnTo>
                    <a:pt x="19363" y="329126"/>
                  </a:lnTo>
                  <a:lnTo>
                    <a:pt x="5031" y="281011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816965" y="5027421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98194" y="5867501"/>
            <a:ext cx="6075045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If the User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Maria </a:t>
            </a:r>
            <a:r>
              <a:rPr dirty="0" sz="2000">
                <a:latin typeface="Times New Roman"/>
                <a:cs typeface="Times New Roman"/>
              </a:rPr>
              <a:t>is assigned 10 GB of Spool that </a:t>
            </a:r>
            <a:r>
              <a:rPr dirty="0" sz="2000" spc="-5">
                <a:latin typeface="Times New Roman"/>
                <a:cs typeface="Times New Roman"/>
              </a:rPr>
              <a:t>means  </a:t>
            </a:r>
            <a:r>
              <a:rPr dirty="0" sz="2000">
                <a:latin typeface="Times New Roman"/>
                <a:cs typeface="Times New Roman"/>
              </a:rPr>
              <a:t>she can run up to 10 GB queries and any user created</a:t>
            </a:r>
            <a:r>
              <a:rPr dirty="0" sz="2000" spc="-1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under  </a:t>
            </a:r>
            <a:r>
              <a:rPr dirty="0" sz="2000" spc="-5">
                <a:latin typeface="Times New Roman"/>
                <a:cs typeface="Times New Roman"/>
              </a:rPr>
              <a:t>Maria </a:t>
            </a:r>
            <a:r>
              <a:rPr dirty="0" sz="2000">
                <a:latin typeface="Times New Roman"/>
                <a:cs typeface="Times New Roman"/>
              </a:rPr>
              <a:t>will default to 10 GB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queries.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36600" y="5829643"/>
            <a:ext cx="406400" cy="482600"/>
            <a:chOff x="736600" y="5829643"/>
            <a:chExt cx="406400" cy="482600"/>
          </a:xfrm>
        </p:grpSpPr>
        <p:sp>
          <p:nvSpPr>
            <p:cNvPr id="42" name="object 42"/>
            <p:cNvSpPr/>
            <p:nvPr/>
          </p:nvSpPr>
          <p:spPr>
            <a:xfrm>
              <a:off x="749300" y="5842343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0"/>
                  </a:moveTo>
                  <a:lnTo>
                    <a:pt x="146821" y="6036"/>
                  </a:lnTo>
                  <a:lnTo>
                    <a:pt x="106724" y="23233"/>
                  </a:lnTo>
                  <a:lnTo>
                    <a:pt x="71353" y="50217"/>
                  </a:lnTo>
                  <a:lnTo>
                    <a:pt x="41851" y="85617"/>
                  </a:lnTo>
                  <a:lnTo>
                    <a:pt x="19363" y="128062"/>
                  </a:lnTo>
                  <a:lnTo>
                    <a:pt x="5031" y="176180"/>
                  </a:lnTo>
                  <a:lnTo>
                    <a:pt x="0" y="228600"/>
                  </a:lnTo>
                  <a:lnTo>
                    <a:pt x="5031" y="281015"/>
                  </a:lnTo>
                  <a:lnTo>
                    <a:pt x="19363" y="329131"/>
                  </a:lnTo>
                  <a:lnTo>
                    <a:pt x="41851" y="371576"/>
                  </a:lnTo>
                  <a:lnTo>
                    <a:pt x="71353" y="406978"/>
                  </a:lnTo>
                  <a:lnTo>
                    <a:pt x="106724" y="433964"/>
                  </a:lnTo>
                  <a:lnTo>
                    <a:pt x="146821" y="451162"/>
                  </a:lnTo>
                  <a:lnTo>
                    <a:pt x="190500" y="457200"/>
                  </a:lnTo>
                  <a:lnTo>
                    <a:pt x="234178" y="451162"/>
                  </a:lnTo>
                  <a:lnTo>
                    <a:pt x="274275" y="433964"/>
                  </a:lnTo>
                  <a:lnTo>
                    <a:pt x="309646" y="406978"/>
                  </a:lnTo>
                  <a:lnTo>
                    <a:pt x="339148" y="371576"/>
                  </a:lnTo>
                  <a:lnTo>
                    <a:pt x="361636" y="329131"/>
                  </a:lnTo>
                  <a:lnTo>
                    <a:pt x="375968" y="281015"/>
                  </a:lnTo>
                  <a:lnTo>
                    <a:pt x="381000" y="228600"/>
                  </a:lnTo>
                  <a:lnTo>
                    <a:pt x="375968" y="176180"/>
                  </a:lnTo>
                  <a:lnTo>
                    <a:pt x="361636" y="128062"/>
                  </a:lnTo>
                  <a:lnTo>
                    <a:pt x="339148" y="85617"/>
                  </a:lnTo>
                  <a:lnTo>
                    <a:pt x="309646" y="50217"/>
                  </a:lnTo>
                  <a:lnTo>
                    <a:pt x="274275" y="23233"/>
                  </a:lnTo>
                  <a:lnTo>
                    <a:pt x="234178" y="6036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49300" y="5842343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0" y="228600"/>
                  </a:moveTo>
                  <a:lnTo>
                    <a:pt x="5031" y="176180"/>
                  </a:lnTo>
                  <a:lnTo>
                    <a:pt x="19363" y="128062"/>
                  </a:lnTo>
                  <a:lnTo>
                    <a:pt x="41851" y="85617"/>
                  </a:lnTo>
                  <a:lnTo>
                    <a:pt x="71353" y="50217"/>
                  </a:lnTo>
                  <a:lnTo>
                    <a:pt x="106724" y="23233"/>
                  </a:lnTo>
                  <a:lnTo>
                    <a:pt x="146821" y="6036"/>
                  </a:lnTo>
                  <a:lnTo>
                    <a:pt x="190500" y="0"/>
                  </a:lnTo>
                  <a:lnTo>
                    <a:pt x="234178" y="6036"/>
                  </a:lnTo>
                  <a:lnTo>
                    <a:pt x="274275" y="23233"/>
                  </a:lnTo>
                  <a:lnTo>
                    <a:pt x="309646" y="50217"/>
                  </a:lnTo>
                  <a:lnTo>
                    <a:pt x="339148" y="85617"/>
                  </a:lnTo>
                  <a:lnTo>
                    <a:pt x="361636" y="128062"/>
                  </a:lnTo>
                  <a:lnTo>
                    <a:pt x="375968" y="176180"/>
                  </a:lnTo>
                  <a:lnTo>
                    <a:pt x="381000" y="228600"/>
                  </a:lnTo>
                  <a:lnTo>
                    <a:pt x="375968" y="281015"/>
                  </a:lnTo>
                  <a:lnTo>
                    <a:pt x="361636" y="329131"/>
                  </a:lnTo>
                  <a:lnTo>
                    <a:pt x="339148" y="371576"/>
                  </a:lnTo>
                  <a:lnTo>
                    <a:pt x="309646" y="406978"/>
                  </a:lnTo>
                  <a:lnTo>
                    <a:pt x="274275" y="433964"/>
                  </a:lnTo>
                  <a:lnTo>
                    <a:pt x="234178" y="451162"/>
                  </a:lnTo>
                  <a:lnTo>
                    <a:pt x="190500" y="457200"/>
                  </a:lnTo>
                  <a:lnTo>
                    <a:pt x="146821" y="451162"/>
                  </a:lnTo>
                  <a:lnTo>
                    <a:pt x="106724" y="433964"/>
                  </a:lnTo>
                  <a:lnTo>
                    <a:pt x="71353" y="406978"/>
                  </a:lnTo>
                  <a:lnTo>
                    <a:pt x="41851" y="371576"/>
                  </a:lnTo>
                  <a:lnTo>
                    <a:pt x="19363" y="329131"/>
                  </a:lnTo>
                  <a:lnTo>
                    <a:pt x="5031" y="281015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825804" y="5865977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749" y="23317"/>
            <a:ext cx="86785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What is </a:t>
            </a:r>
            <a:r>
              <a:rPr dirty="0"/>
              <a:t>the </a:t>
            </a:r>
            <a:r>
              <a:rPr dirty="0" spc="-10"/>
              <a:t>Difference </a:t>
            </a:r>
            <a:r>
              <a:rPr dirty="0" spc="-5"/>
              <a:t>between a </a:t>
            </a:r>
            <a:r>
              <a:rPr dirty="0" spc="-75"/>
              <a:t>DATABASE </a:t>
            </a:r>
            <a:r>
              <a:rPr dirty="0" spc="-5"/>
              <a:t>and a</a:t>
            </a:r>
            <a:r>
              <a:rPr dirty="0" spc="105"/>
              <a:t> </a:t>
            </a:r>
            <a:r>
              <a:rPr dirty="0" spc="-5"/>
              <a:t>USER?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4034" y="2464435"/>
            <a:ext cx="7472045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41955" marR="5080" indent="-292989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000FF"/>
                </a:solidFill>
                <a:latin typeface="Times New Roman"/>
                <a:cs typeface="Times New Roman"/>
              </a:rPr>
              <a:t>A USER has a </a:t>
            </a:r>
            <a:r>
              <a:rPr dirty="0" sz="2800">
                <a:solidFill>
                  <a:srgbClr val="0000FF"/>
                </a:solidFill>
                <a:latin typeface="Times New Roman"/>
                <a:cs typeface="Times New Roman"/>
              </a:rPr>
              <a:t>login </a:t>
            </a:r>
            <a:r>
              <a:rPr dirty="0" sz="2800" spc="-5">
                <a:solidFill>
                  <a:srgbClr val="0000FF"/>
                </a:solidFill>
                <a:latin typeface="Times New Roman"/>
                <a:cs typeface="Times New Roman"/>
              </a:rPr>
              <a:t>and password and therefore</a:t>
            </a:r>
            <a:r>
              <a:rPr dirty="0" sz="2800" spc="-14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0000FF"/>
                </a:solidFill>
                <a:latin typeface="Times New Roman"/>
                <a:cs typeface="Times New Roman"/>
              </a:rPr>
              <a:t>can  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run</a:t>
            </a:r>
            <a:r>
              <a:rPr dirty="0" sz="28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queries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0" y="1066800"/>
            <a:ext cx="3124200" cy="76200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marL="1678939" marR="377825" indent="63500">
              <a:lnSpc>
                <a:spcPct val="100000"/>
              </a:lnSpc>
              <a:spcBef>
                <a:spcPts val="295"/>
              </a:spcBef>
            </a:pPr>
            <a:r>
              <a:rPr dirty="0" sz="2000">
                <a:latin typeface="Times New Roman"/>
                <a:cs typeface="Times New Roman"/>
              </a:rPr>
              <a:t>Database  </a:t>
            </a:r>
            <a:r>
              <a:rPr dirty="0" sz="2000">
                <a:latin typeface="Times New Roman"/>
                <a:cs typeface="Times New Roman"/>
              </a:rPr>
              <a:t>M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r</a:t>
            </a:r>
            <a:r>
              <a:rPr dirty="0" sz="2000" spc="5">
                <a:latin typeface="Times New Roman"/>
                <a:cs typeface="Times New Roman"/>
              </a:rPr>
              <a:t>k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ing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321300" y="1130300"/>
            <a:ext cx="558800" cy="635000"/>
            <a:chOff x="5321300" y="1130300"/>
            <a:chExt cx="558800" cy="635000"/>
          </a:xfrm>
        </p:grpSpPr>
        <p:sp>
          <p:nvSpPr>
            <p:cNvPr id="6" name="object 6"/>
            <p:cNvSpPr/>
            <p:nvPr/>
          </p:nvSpPr>
          <p:spPr>
            <a:xfrm>
              <a:off x="5473445" y="1322196"/>
              <a:ext cx="68833" cy="1259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455285" y="1254760"/>
              <a:ext cx="99060" cy="33655"/>
            </a:xfrm>
            <a:custGeom>
              <a:avLst/>
              <a:gdLst/>
              <a:ahLst/>
              <a:cxnLst/>
              <a:rect l="l" t="t" r="r" b="b"/>
              <a:pathLst>
                <a:path w="99060" h="33655">
                  <a:moveTo>
                    <a:pt x="48513" y="0"/>
                  </a:moveTo>
                  <a:lnTo>
                    <a:pt x="9525" y="17399"/>
                  </a:lnTo>
                  <a:lnTo>
                    <a:pt x="0" y="33654"/>
                  </a:lnTo>
                  <a:lnTo>
                    <a:pt x="9398" y="29082"/>
                  </a:lnTo>
                  <a:lnTo>
                    <a:pt x="14350" y="26924"/>
                  </a:lnTo>
                  <a:lnTo>
                    <a:pt x="57150" y="17906"/>
                  </a:lnTo>
                  <a:lnTo>
                    <a:pt x="61213" y="17906"/>
                  </a:lnTo>
                  <a:lnTo>
                    <a:pt x="98678" y="29590"/>
                  </a:lnTo>
                  <a:lnTo>
                    <a:pt x="97409" y="26542"/>
                  </a:lnTo>
                  <a:lnTo>
                    <a:pt x="67437" y="2920"/>
                  </a:lnTo>
                  <a:lnTo>
                    <a:pt x="56261" y="380"/>
                  </a:lnTo>
                  <a:lnTo>
                    <a:pt x="48513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488939" y="1333881"/>
              <a:ext cx="33020" cy="53340"/>
            </a:xfrm>
            <a:custGeom>
              <a:avLst/>
              <a:gdLst/>
              <a:ahLst/>
              <a:cxnLst/>
              <a:rect l="l" t="t" r="r" b="b"/>
              <a:pathLst>
                <a:path w="33020" h="53340">
                  <a:moveTo>
                    <a:pt x="16256" y="0"/>
                  </a:moveTo>
                  <a:lnTo>
                    <a:pt x="0" y="25146"/>
                  </a:lnTo>
                  <a:lnTo>
                    <a:pt x="0" y="27940"/>
                  </a:lnTo>
                  <a:lnTo>
                    <a:pt x="10795" y="51689"/>
                  </a:lnTo>
                  <a:lnTo>
                    <a:pt x="11430" y="52197"/>
                  </a:lnTo>
                  <a:lnTo>
                    <a:pt x="14605" y="53213"/>
                  </a:lnTo>
                  <a:lnTo>
                    <a:pt x="15494" y="53213"/>
                  </a:lnTo>
                  <a:lnTo>
                    <a:pt x="16256" y="53340"/>
                  </a:lnTo>
                  <a:lnTo>
                    <a:pt x="17145" y="53213"/>
                  </a:lnTo>
                  <a:lnTo>
                    <a:pt x="17907" y="53213"/>
                  </a:lnTo>
                  <a:lnTo>
                    <a:pt x="21082" y="52197"/>
                  </a:lnTo>
                  <a:lnTo>
                    <a:pt x="32131" y="32004"/>
                  </a:lnTo>
                  <a:lnTo>
                    <a:pt x="32385" y="30607"/>
                  </a:lnTo>
                  <a:lnTo>
                    <a:pt x="32385" y="29210"/>
                  </a:lnTo>
                  <a:lnTo>
                    <a:pt x="32512" y="27940"/>
                  </a:lnTo>
                  <a:lnTo>
                    <a:pt x="32512" y="26543"/>
                  </a:lnTo>
                  <a:lnTo>
                    <a:pt x="32512" y="25146"/>
                  </a:lnTo>
                  <a:lnTo>
                    <a:pt x="32385" y="23749"/>
                  </a:lnTo>
                  <a:lnTo>
                    <a:pt x="32385" y="22479"/>
                  </a:lnTo>
                  <a:lnTo>
                    <a:pt x="32131" y="21209"/>
                  </a:lnTo>
                  <a:lnTo>
                    <a:pt x="32004" y="19939"/>
                  </a:lnTo>
                  <a:lnTo>
                    <a:pt x="30987" y="15113"/>
                  </a:lnTo>
                  <a:lnTo>
                    <a:pt x="29845" y="11684"/>
                  </a:lnTo>
                  <a:lnTo>
                    <a:pt x="27812" y="7874"/>
                  </a:lnTo>
                  <a:lnTo>
                    <a:pt x="27177" y="6985"/>
                  </a:lnTo>
                  <a:lnTo>
                    <a:pt x="26670" y="6096"/>
                  </a:lnTo>
                  <a:lnTo>
                    <a:pt x="18796" y="381"/>
                  </a:lnTo>
                  <a:lnTo>
                    <a:pt x="162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7850" y="1322196"/>
              <a:ext cx="70103" cy="1259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647436" y="1254760"/>
              <a:ext cx="99060" cy="33655"/>
            </a:xfrm>
            <a:custGeom>
              <a:avLst/>
              <a:gdLst/>
              <a:ahLst/>
              <a:cxnLst/>
              <a:rect l="l" t="t" r="r" b="b"/>
              <a:pathLst>
                <a:path w="99060" h="33655">
                  <a:moveTo>
                    <a:pt x="50164" y="0"/>
                  </a:moveTo>
                  <a:lnTo>
                    <a:pt x="11811" y="13335"/>
                  </a:lnTo>
                  <a:lnTo>
                    <a:pt x="0" y="29590"/>
                  </a:lnTo>
                  <a:lnTo>
                    <a:pt x="4063" y="27050"/>
                  </a:lnTo>
                  <a:lnTo>
                    <a:pt x="8000" y="24891"/>
                  </a:lnTo>
                  <a:lnTo>
                    <a:pt x="37464" y="17906"/>
                  </a:lnTo>
                  <a:lnTo>
                    <a:pt x="41528" y="17906"/>
                  </a:lnTo>
                  <a:lnTo>
                    <a:pt x="84327" y="26924"/>
                  </a:lnTo>
                  <a:lnTo>
                    <a:pt x="98678" y="33654"/>
                  </a:lnTo>
                  <a:lnTo>
                    <a:pt x="96774" y="29082"/>
                  </a:lnTo>
                  <a:lnTo>
                    <a:pt x="65531" y="2159"/>
                  </a:lnTo>
                  <a:lnTo>
                    <a:pt x="54101" y="126"/>
                  </a:lnTo>
                  <a:lnTo>
                    <a:pt x="50164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677281" y="1333881"/>
              <a:ext cx="33020" cy="53340"/>
            </a:xfrm>
            <a:custGeom>
              <a:avLst/>
              <a:gdLst/>
              <a:ahLst/>
              <a:cxnLst/>
              <a:rect l="l" t="t" r="r" b="b"/>
              <a:pathLst>
                <a:path w="33020" h="53340">
                  <a:moveTo>
                    <a:pt x="16129" y="0"/>
                  </a:moveTo>
                  <a:lnTo>
                    <a:pt x="4826" y="7874"/>
                  </a:lnTo>
                  <a:lnTo>
                    <a:pt x="4191" y="8763"/>
                  </a:lnTo>
                  <a:lnTo>
                    <a:pt x="3175" y="10668"/>
                  </a:lnTo>
                  <a:lnTo>
                    <a:pt x="2286" y="12827"/>
                  </a:lnTo>
                  <a:lnTo>
                    <a:pt x="2032" y="13970"/>
                  </a:lnTo>
                  <a:lnTo>
                    <a:pt x="1270" y="16256"/>
                  </a:lnTo>
                  <a:lnTo>
                    <a:pt x="508" y="19939"/>
                  </a:lnTo>
                  <a:lnTo>
                    <a:pt x="0" y="25146"/>
                  </a:lnTo>
                  <a:lnTo>
                    <a:pt x="0" y="27940"/>
                  </a:lnTo>
                  <a:lnTo>
                    <a:pt x="508" y="33274"/>
                  </a:lnTo>
                  <a:lnTo>
                    <a:pt x="1270" y="36957"/>
                  </a:lnTo>
                  <a:lnTo>
                    <a:pt x="2032" y="39370"/>
                  </a:lnTo>
                  <a:lnTo>
                    <a:pt x="2286" y="40513"/>
                  </a:lnTo>
                  <a:lnTo>
                    <a:pt x="2794" y="41529"/>
                  </a:lnTo>
                  <a:lnTo>
                    <a:pt x="3175" y="42672"/>
                  </a:lnTo>
                  <a:lnTo>
                    <a:pt x="4191" y="44577"/>
                  </a:lnTo>
                  <a:lnTo>
                    <a:pt x="4826" y="45466"/>
                  </a:lnTo>
                  <a:lnTo>
                    <a:pt x="5334" y="46482"/>
                  </a:lnTo>
                  <a:lnTo>
                    <a:pt x="7112" y="48768"/>
                  </a:lnTo>
                  <a:lnTo>
                    <a:pt x="8509" y="50165"/>
                  </a:lnTo>
                  <a:lnTo>
                    <a:pt x="9779" y="51181"/>
                  </a:lnTo>
                  <a:lnTo>
                    <a:pt x="10668" y="51689"/>
                  </a:lnTo>
                  <a:lnTo>
                    <a:pt x="11303" y="52197"/>
                  </a:lnTo>
                  <a:lnTo>
                    <a:pt x="14478" y="53213"/>
                  </a:lnTo>
                  <a:lnTo>
                    <a:pt x="15240" y="53213"/>
                  </a:lnTo>
                  <a:lnTo>
                    <a:pt x="16129" y="53340"/>
                  </a:lnTo>
                  <a:lnTo>
                    <a:pt x="16891" y="53213"/>
                  </a:lnTo>
                  <a:lnTo>
                    <a:pt x="17780" y="53213"/>
                  </a:lnTo>
                  <a:lnTo>
                    <a:pt x="20955" y="52197"/>
                  </a:lnTo>
                  <a:lnTo>
                    <a:pt x="23876" y="50165"/>
                  </a:lnTo>
                  <a:lnTo>
                    <a:pt x="24511" y="49403"/>
                  </a:lnTo>
                  <a:lnTo>
                    <a:pt x="25273" y="48768"/>
                  </a:lnTo>
                  <a:lnTo>
                    <a:pt x="27051" y="46482"/>
                  </a:lnTo>
                  <a:lnTo>
                    <a:pt x="28194" y="44577"/>
                  </a:lnTo>
                  <a:lnTo>
                    <a:pt x="29210" y="42672"/>
                  </a:lnTo>
                  <a:lnTo>
                    <a:pt x="29591" y="41529"/>
                  </a:lnTo>
                  <a:lnTo>
                    <a:pt x="30099" y="40513"/>
                  </a:lnTo>
                  <a:lnTo>
                    <a:pt x="31242" y="36957"/>
                  </a:lnTo>
                  <a:lnTo>
                    <a:pt x="32004" y="33274"/>
                  </a:lnTo>
                  <a:lnTo>
                    <a:pt x="32385" y="29210"/>
                  </a:lnTo>
                  <a:lnTo>
                    <a:pt x="32385" y="27940"/>
                  </a:lnTo>
                  <a:lnTo>
                    <a:pt x="32512" y="26543"/>
                  </a:lnTo>
                  <a:lnTo>
                    <a:pt x="32385" y="25146"/>
                  </a:lnTo>
                  <a:lnTo>
                    <a:pt x="32385" y="23749"/>
                  </a:lnTo>
                  <a:lnTo>
                    <a:pt x="32004" y="19939"/>
                  </a:lnTo>
                  <a:lnTo>
                    <a:pt x="18542" y="381"/>
                  </a:lnTo>
                  <a:lnTo>
                    <a:pt x="161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444870" y="1504061"/>
              <a:ext cx="310515" cy="120650"/>
            </a:xfrm>
            <a:custGeom>
              <a:avLst/>
              <a:gdLst/>
              <a:ahLst/>
              <a:cxnLst/>
              <a:rect l="l" t="t" r="r" b="b"/>
              <a:pathLst>
                <a:path w="310514" h="120650">
                  <a:moveTo>
                    <a:pt x="310388" y="0"/>
                  </a:moveTo>
                  <a:lnTo>
                    <a:pt x="285114" y="30352"/>
                  </a:lnTo>
                  <a:lnTo>
                    <a:pt x="243077" y="57403"/>
                  </a:lnTo>
                  <a:lnTo>
                    <a:pt x="204596" y="69723"/>
                  </a:lnTo>
                  <a:lnTo>
                    <a:pt x="166115" y="74422"/>
                  </a:lnTo>
                  <a:lnTo>
                    <a:pt x="155320" y="74675"/>
                  </a:lnTo>
                  <a:lnTo>
                    <a:pt x="144525" y="74422"/>
                  </a:lnTo>
                  <a:lnTo>
                    <a:pt x="106044" y="69723"/>
                  </a:lnTo>
                  <a:lnTo>
                    <a:pt x="67309" y="57403"/>
                  </a:lnTo>
                  <a:lnTo>
                    <a:pt x="33654" y="37337"/>
                  </a:lnTo>
                  <a:lnTo>
                    <a:pt x="4190" y="6858"/>
                  </a:lnTo>
                  <a:lnTo>
                    <a:pt x="0" y="0"/>
                  </a:lnTo>
                  <a:lnTo>
                    <a:pt x="126" y="6223"/>
                  </a:lnTo>
                  <a:lnTo>
                    <a:pt x="12191" y="46989"/>
                  </a:lnTo>
                  <a:lnTo>
                    <a:pt x="40386" y="81279"/>
                  </a:lnTo>
                  <a:lnTo>
                    <a:pt x="81279" y="106172"/>
                  </a:lnTo>
                  <a:lnTo>
                    <a:pt x="124078" y="118363"/>
                  </a:lnTo>
                  <a:lnTo>
                    <a:pt x="147319" y="120650"/>
                  </a:lnTo>
                  <a:lnTo>
                    <a:pt x="163321" y="120650"/>
                  </a:lnTo>
                  <a:lnTo>
                    <a:pt x="201549" y="115442"/>
                  </a:lnTo>
                  <a:lnTo>
                    <a:pt x="242062" y="100202"/>
                  </a:lnTo>
                  <a:lnTo>
                    <a:pt x="279653" y="72262"/>
                  </a:lnTo>
                  <a:lnTo>
                    <a:pt x="303402" y="35940"/>
                  </a:lnTo>
                  <a:lnTo>
                    <a:pt x="310133" y="6223"/>
                  </a:lnTo>
                  <a:lnTo>
                    <a:pt x="310388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334000" y="1143000"/>
              <a:ext cx="533400" cy="609600"/>
            </a:xfrm>
            <a:custGeom>
              <a:avLst/>
              <a:gdLst/>
              <a:ahLst/>
              <a:cxnLst/>
              <a:rect l="l" t="t" r="r" b="b"/>
              <a:pathLst>
                <a:path w="533400" h="609600">
                  <a:moveTo>
                    <a:pt x="0" y="304800"/>
                  </a:moveTo>
                  <a:lnTo>
                    <a:pt x="3489" y="255374"/>
                  </a:lnTo>
                  <a:lnTo>
                    <a:pt x="13594" y="208483"/>
                  </a:lnTo>
                  <a:lnTo>
                    <a:pt x="29763" y="164753"/>
                  </a:lnTo>
                  <a:lnTo>
                    <a:pt x="51450" y="124815"/>
                  </a:lnTo>
                  <a:lnTo>
                    <a:pt x="78104" y="89296"/>
                  </a:lnTo>
                  <a:lnTo>
                    <a:pt x="109179" y="58826"/>
                  </a:lnTo>
                  <a:lnTo>
                    <a:pt x="144124" y="34032"/>
                  </a:lnTo>
                  <a:lnTo>
                    <a:pt x="182392" y="15544"/>
                  </a:lnTo>
                  <a:lnTo>
                    <a:pt x="223433" y="3990"/>
                  </a:lnTo>
                  <a:lnTo>
                    <a:pt x="266700" y="0"/>
                  </a:lnTo>
                  <a:lnTo>
                    <a:pt x="309966" y="3990"/>
                  </a:lnTo>
                  <a:lnTo>
                    <a:pt x="351007" y="15544"/>
                  </a:lnTo>
                  <a:lnTo>
                    <a:pt x="389275" y="34032"/>
                  </a:lnTo>
                  <a:lnTo>
                    <a:pt x="424220" y="58826"/>
                  </a:lnTo>
                  <a:lnTo>
                    <a:pt x="455295" y="89296"/>
                  </a:lnTo>
                  <a:lnTo>
                    <a:pt x="481949" y="124815"/>
                  </a:lnTo>
                  <a:lnTo>
                    <a:pt x="503636" y="164753"/>
                  </a:lnTo>
                  <a:lnTo>
                    <a:pt x="519805" y="208483"/>
                  </a:lnTo>
                  <a:lnTo>
                    <a:pt x="529910" y="255374"/>
                  </a:lnTo>
                  <a:lnTo>
                    <a:pt x="533400" y="304800"/>
                  </a:lnTo>
                  <a:lnTo>
                    <a:pt x="529910" y="354225"/>
                  </a:lnTo>
                  <a:lnTo>
                    <a:pt x="519805" y="401116"/>
                  </a:lnTo>
                  <a:lnTo>
                    <a:pt x="503636" y="444846"/>
                  </a:lnTo>
                  <a:lnTo>
                    <a:pt x="481949" y="484784"/>
                  </a:lnTo>
                  <a:lnTo>
                    <a:pt x="455295" y="520303"/>
                  </a:lnTo>
                  <a:lnTo>
                    <a:pt x="424220" y="550773"/>
                  </a:lnTo>
                  <a:lnTo>
                    <a:pt x="389275" y="575567"/>
                  </a:lnTo>
                  <a:lnTo>
                    <a:pt x="351007" y="594055"/>
                  </a:lnTo>
                  <a:lnTo>
                    <a:pt x="309966" y="605609"/>
                  </a:lnTo>
                  <a:lnTo>
                    <a:pt x="266700" y="609600"/>
                  </a:lnTo>
                  <a:lnTo>
                    <a:pt x="223433" y="605609"/>
                  </a:lnTo>
                  <a:lnTo>
                    <a:pt x="182392" y="594055"/>
                  </a:lnTo>
                  <a:lnTo>
                    <a:pt x="144124" y="575567"/>
                  </a:lnTo>
                  <a:lnTo>
                    <a:pt x="109179" y="550773"/>
                  </a:lnTo>
                  <a:lnTo>
                    <a:pt x="78104" y="520303"/>
                  </a:lnTo>
                  <a:lnTo>
                    <a:pt x="51450" y="484784"/>
                  </a:lnTo>
                  <a:lnTo>
                    <a:pt x="29763" y="444846"/>
                  </a:lnTo>
                  <a:lnTo>
                    <a:pt x="13594" y="401116"/>
                  </a:lnTo>
                  <a:lnTo>
                    <a:pt x="3489" y="354225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5181600" y="1066800"/>
            <a:ext cx="2819400" cy="762000"/>
          </a:xfrm>
          <a:prstGeom prst="rect">
            <a:avLst/>
          </a:prstGeom>
          <a:ln w="25400">
            <a:solidFill>
              <a:srgbClr val="0000FF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algn="ctr" marL="230504">
              <a:lnSpc>
                <a:spcPct val="100000"/>
              </a:lnSpc>
              <a:spcBef>
                <a:spcPts val="295"/>
              </a:spcBef>
            </a:pPr>
            <a:r>
              <a:rPr dirty="0" sz="2000">
                <a:latin typeface="Times New Roman"/>
                <a:cs typeface="Times New Roman"/>
              </a:rPr>
              <a:t>USER</a:t>
            </a:r>
            <a:endParaRPr sz="2000">
              <a:latin typeface="Times New Roman"/>
              <a:cs typeface="Times New Roman"/>
            </a:endParaRPr>
          </a:p>
          <a:p>
            <a:pPr algn="ctr" marL="22860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Maria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-12700" y="0"/>
            <a:ext cx="9169400" cy="6883400"/>
            <a:chOff x="-12700" y="0"/>
            <a:chExt cx="9169400" cy="6883400"/>
          </a:xfrm>
        </p:grpSpPr>
        <p:sp>
          <p:nvSpPr>
            <p:cNvPr id="16" name="object 16"/>
            <p:cNvSpPr/>
            <p:nvPr/>
          </p:nvSpPr>
          <p:spPr>
            <a:xfrm>
              <a:off x="914400" y="1143000"/>
              <a:ext cx="1219200" cy="609600"/>
            </a:xfrm>
            <a:custGeom>
              <a:avLst/>
              <a:gdLst/>
              <a:ahLst/>
              <a:cxnLst/>
              <a:rect l="l" t="t" r="r" b="b"/>
              <a:pathLst>
                <a:path w="1219200" h="609600">
                  <a:moveTo>
                    <a:pt x="0" y="101600"/>
                  </a:moveTo>
                  <a:lnTo>
                    <a:pt x="7984" y="62043"/>
                  </a:lnTo>
                  <a:lnTo>
                    <a:pt x="29759" y="29749"/>
                  </a:lnTo>
                  <a:lnTo>
                    <a:pt x="62054" y="7981"/>
                  </a:lnTo>
                  <a:lnTo>
                    <a:pt x="101600" y="0"/>
                  </a:lnTo>
                  <a:lnTo>
                    <a:pt x="1117600" y="0"/>
                  </a:lnTo>
                  <a:lnTo>
                    <a:pt x="1157156" y="7981"/>
                  </a:lnTo>
                  <a:lnTo>
                    <a:pt x="1189450" y="29749"/>
                  </a:lnTo>
                  <a:lnTo>
                    <a:pt x="1211218" y="62043"/>
                  </a:lnTo>
                  <a:lnTo>
                    <a:pt x="1219200" y="101600"/>
                  </a:lnTo>
                  <a:lnTo>
                    <a:pt x="1219200" y="508000"/>
                  </a:lnTo>
                  <a:lnTo>
                    <a:pt x="1211218" y="547556"/>
                  </a:lnTo>
                  <a:lnTo>
                    <a:pt x="1189450" y="579850"/>
                  </a:lnTo>
                  <a:lnTo>
                    <a:pt x="1157156" y="601618"/>
                  </a:lnTo>
                  <a:lnTo>
                    <a:pt x="1117600" y="609600"/>
                  </a:lnTo>
                  <a:lnTo>
                    <a:pt x="101600" y="609600"/>
                  </a:lnTo>
                  <a:lnTo>
                    <a:pt x="62054" y="601618"/>
                  </a:lnTo>
                  <a:lnTo>
                    <a:pt x="29759" y="579850"/>
                  </a:lnTo>
                  <a:lnTo>
                    <a:pt x="7984" y="547556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0" y="6858000"/>
                  </a:moveTo>
                  <a:lnTo>
                    <a:pt x="9144000" y="6858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44" y="23317"/>
            <a:ext cx="7962265" cy="58502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64516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000FF"/>
                </a:solidFill>
                <a:latin typeface="Times New Roman"/>
                <a:cs typeface="Times New Roman"/>
              </a:rPr>
              <a:t>Objects </a:t>
            </a:r>
            <a:r>
              <a:rPr dirty="0" sz="2800">
                <a:solidFill>
                  <a:srgbClr val="0000FF"/>
                </a:solidFill>
                <a:latin typeface="Times New Roman"/>
                <a:cs typeface="Times New Roman"/>
              </a:rPr>
              <a:t>that </a:t>
            </a:r>
            <a:r>
              <a:rPr dirty="0" sz="2800" spc="-5">
                <a:solidFill>
                  <a:srgbClr val="0000FF"/>
                </a:solidFill>
                <a:latin typeface="Times New Roman"/>
                <a:cs typeface="Times New Roman"/>
              </a:rPr>
              <a:t>take up </a:t>
            </a:r>
            <a:r>
              <a:rPr dirty="0" sz="2800" spc="-10">
                <a:solidFill>
                  <a:srgbClr val="0000FF"/>
                </a:solidFill>
                <a:latin typeface="Times New Roman"/>
                <a:cs typeface="Times New Roman"/>
              </a:rPr>
              <a:t>PERM</a:t>
            </a:r>
            <a:r>
              <a:rPr dirty="0" sz="2800" spc="-2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FF"/>
                </a:solidFill>
                <a:latin typeface="Times New Roman"/>
                <a:cs typeface="Times New Roman"/>
              </a:rPr>
              <a:t>Space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2660"/>
              </a:spcBef>
            </a:pPr>
            <a:r>
              <a:rPr dirty="0" sz="2800" spc="-5">
                <a:latin typeface="Times New Roman"/>
                <a:cs typeface="Times New Roman"/>
              </a:rPr>
              <a:t>Permanent Space (Perm space) is </a:t>
            </a:r>
            <a:r>
              <a:rPr dirty="0" sz="2800">
                <a:latin typeface="Times New Roman"/>
                <a:cs typeface="Times New Roman"/>
              </a:rPr>
              <a:t>the </a:t>
            </a:r>
            <a:r>
              <a:rPr dirty="0" sz="2800" spc="-10">
                <a:latin typeface="Times New Roman"/>
                <a:cs typeface="Times New Roman"/>
              </a:rPr>
              <a:t>maximum </a:t>
            </a:r>
            <a:r>
              <a:rPr dirty="0" sz="2800" spc="-5">
                <a:latin typeface="Times New Roman"/>
                <a:cs typeface="Times New Roman"/>
              </a:rPr>
              <a:t>amount  of storage assigned to a user or database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holding: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00">
              <a:latin typeface="Times New Roman"/>
              <a:cs typeface="Times New Roman"/>
            </a:endParaRPr>
          </a:p>
          <a:p>
            <a:pPr marL="1144905" indent="-295275">
              <a:lnSpc>
                <a:spcPct val="100000"/>
              </a:lnSpc>
              <a:buFont typeface="Arial"/>
              <a:buChar char="•"/>
              <a:tabLst>
                <a:tab pos="1144905" algn="l"/>
                <a:tab pos="1145540" algn="l"/>
              </a:tabLst>
            </a:pPr>
            <a:r>
              <a:rPr dirty="0" sz="2800" spc="-45">
                <a:solidFill>
                  <a:srgbClr val="0000FF"/>
                </a:solidFill>
                <a:latin typeface="Times New Roman"/>
                <a:cs typeface="Times New Roman"/>
              </a:rPr>
              <a:t>Table</a:t>
            </a:r>
            <a:r>
              <a:rPr dirty="0" sz="2800" spc="-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000FF"/>
                </a:solidFill>
                <a:latin typeface="Times New Roman"/>
                <a:cs typeface="Times New Roman"/>
              </a:rPr>
              <a:t>Rows</a:t>
            </a:r>
            <a:endParaRPr sz="2800">
              <a:latin typeface="Times New Roman"/>
              <a:cs typeface="Times New Roman"/>
            </a:endParaRPr>
          </a:p>
          <a:p>
            <a:pPr marL="1152525" indent="-30289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152525" algn="l"/>
                <a:tab pos="1153160" algn="l"/>
              </a:tabLst>
            </a:pPr>
            <a:r>
              <a:rPr dirty="0" sz="2800" spc="-5">
                <a:solidFill>
                  <a:srgbClr val="0000FF"/>
                </a:solidFill>
                <a:latin typeface="Times New Roman"/>
                <a:cs typeface="Times New Roman"/>
              </a:rPr>
              <a:t>Fallback</a:t>
            </a:r>
            <a:r>
              <a:rPr dirty="0" sz="2800" spc="-7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-35">
                <a:solidFill>
                  <a:srgbClr val="0000FF"/>
                </a:solidFill>
                <a:latin typeface="Times New Roman"/>
                <a:cs typeface="Times New Roman"/>
              </a:rPr>
              <a:t>Tables</a:t>
            </a:r>
            <a:endParaRPr sz="2800">
              <a:latin typeface="Times New Roman"/>
              <a:cs typeface="Times New Roman"/>
            </a:endParaRPr>
          </a:p>
          <a:p>
            <a:pPr marL="1152525" indent="-302895">
              <a:lnSpc>
                <a:spcPct val="100000"/>
              </a:lnSpc>
              <a:buFont typeface="Arial"/>
              <a:buChar char="•"/>
              <a:tabLst>
                <a:tab pos="1152525" algn="l"/>
                <a:tab pos="1153160" algn="l"/>
              </a:tabLst>
            </a:pPr>
            <a:r>
              <a:rPr dirty="0" sz="2800" spc="-5">
                <a:solidFill>
                  <a:srgbClr val="0000FF"/>
                </a:solidFill>
                <a:latin typeface="Times New Roman"/>
                <a:cs typeface="Times New Roman"/>
              </a:rPr>
              <a:t>Secondary Index</a:t>
            </a:r>
            <a:r>
              <a:rPr dirty="0" sz="2800" spc="-1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000FF"/>
                </a:solidFill>
                <a:latin typeface="Times New Roman"/>
                <a:cs typeface="Times New Roman"/>
              </a:rPr>
              <a:t>Subtables</a:t>
            </a:r>
            <a:endParaRPr sz="2800">
              <a:latin typeface="Times New Roman"/>
              <a:cs typeface="Times New Roman"/>
            </a:endParaRPr>
          </a:p>
          <a:p>
            <a:pPr marL="1152525" indent="-302895">
              <a:lnSpc>
                <a:spcPct val="100000"/>
              </a:lnSpc>
              <a:buFont typeface="Arial"/>
              <a:buChar char="•"/>
              <a:tabLst>
                <a:tab pos="1152525" algn="l"/>
                <a:tab pos="1153160" algn="l"/>
              </a:tabLst>
            </a:pPr>
            <a:r>
              <a:rPr dirty="0" sz="2800" spc="-5">
                <a:solidFill>
                  <a:srgbClr val="0000FF"/>
                </a:solidFill>
                <a:latin typeface="Times New Roman"/>
                <a:cs typeface="Times New Roman"/>
              </a:rPr>
              <a:t>Stored</a:t>
            </a:r>
            <a:r>
              <a:rPr dirty="0" sz="2800" spc="-1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000FF"/>
                </a:solidFill>
                <a:latin typeface="Times New Roman"/>
                <a:cs typeface="Times New Roman"/>
              </a:rPr>
              <a:t>Procedures</a:t>
            </a:r>
            <a:endParaRPr sz="2800">
              <a:latin typeface="Times New Roman"/>
              <a:cs typeface="Times New Roman"/>
            </a:endParaRPr>
          </a:p>
          <a:p>
            <a:pPr marL="1152525" indent="-302895">
              <a:lnSpc>
                <a:spcPct val="100000"/>
              </a:lnSpc>
              <a:buFont typeface="Arial"/>
              <a:buChar char="•"/>
              <a:tabLst>
                <a:tab pos="1152525" algn="l"/>
                <a:tab pos="1153160" algn="l"/>
              </a:tabLst>
            </a:pPr>
            <a:r>
              <a:rPr dirty="0" sz="2800" spc="-5">
                <a:solidFill>
                  <a:srgbClr val="0000FF"/>
                </a:solidFill>
                <a:latin typeface="Times New Roman"/>
                <a:cs typeface="Times New Roman"/>
              </a:rPr>
              <a:t>User Defined Functions</a:t>
            </a:r>
            <a:r>
              <a:rPr dirty="0" sz="2800" spc="-2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000FF"/>
                </a:solidFill>
                <a:latin typeface="Times New Roman"/>
                <a:cs typeface="Times New Roman"/>
              </a:rPr>
              <a:t>(UDFs)</a:t>
            </a:r>
            <a:endParaRPr sz="2800">
              <a:latin typeface="Times New Roman"/>
              <a:cs typeface="Times New Roman"/>
            </a:endParaRPr>
          </a:p>
          <a:p>
            <a:pPr marL="1152525" indent="-302895">
              <a:lnSpc>
                <a:spcPct val="100000"/>
              </a:lnSpc>
              <a:buFont typeface="Arial"/>
              <a:buChar char="•"/>
              <a:tabLst>
                <a:tab pos="1152525" algn="l"/>
                <a:tab pos="1153160" algn="l"/>
              </a:tabLst>
            </a:pPr>
            <a:r>
              <a:rPr dirty="0" sz="2800" spc="-5">
                <a:solidFill>
                  <a:srgbClr val="0000FF"/>
                </a:solidFill>
                <a:latin typeface="Times New Roman"/>
                <a:cs typeface="Times New Roman"/>
              </a:rPr>
              <a:t>Permanent </a:t>
            </a:r>
            <a:r>
              <a:rPr dirty="0" sz="2800">
                <a:solidFill>
                  <a:srgbClr val="0000FF"/>
                </a:solidFill>
                <a:latin typeface="Times New Roman"/>
                <a:cs typeface="Times New Roman"/>
              </a:rPr>
              <a:t>Journals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89"/>
              </a:spcBef>
            </a:pPr>
            <a:r>
              <a:rPr dirty="0" sz="2800" spc="-40">
                <a:solidFill>
                  <a:srgbClr val="0000FF"/>
                </a:solidFill>
                <a:latin typeface="Times New Roman"/>
                <a:cs typeface="Times New Roman"/>
              </a:rPr>
              <a:t>Views </a:t>
            </a:r>
            <a:r>
              <a:rPr dirty="0" sz="2800" spc="-5">
                <a:latin typeface="Times New Roman"/>
                <a:cs typeface="Times New Roman"/>
              </a:rPr>
              <a:t>and 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Macros </a:t>
            </a:r>
            <a:r>
              <a:rPr dirty="0" sz="2800">
                <a:latin typeface="Times New Roman"/>
                <a:cs typeface="Times New Roman"/>
              </a:rPr>
              <a:t>do </a:t>
            </a:r>
            <a:r>
              <a:rPr dirty="0" sz="2800" spc="-10">
                <a:solidFill>
                  <a:srgbClr val="FF0000"/>
                </a:solidFill>
                <a:latin typeface="Times New Roman"/>
                <a:cs typeface="Times New Roman"/>
              </a:rPr>
              <a:t>NOT </a:t>
            </a:r>
            <a:r>
              <a:rPr dirty="0" sz="2800" spc="-5">
                <a:latin typeface="Times New Roman"/>
                <a:cs typeface="Times New Roman"/>
              </a:rPr>
              <a:t>take up any Perm</a:t>
            </a:r>
            <a:r>
              <a:rPr dirty="0" sz="2800" spc="4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Space!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402" y="23317"/>
            <a:ext cx="7680959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A Series of Quizzes on Adding and Subtracting</a:t>
            </a:r>
            <a:r>
              <a:rPr dirty="0" spc="-265"/>
              <a:t> </a:t>
            </a:r>
            <a:r>
              <a:rPr dirty="0" spc="-5"/>
              <a:t>Space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5970828"/>
            <a:ext cx="89122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After creating users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how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much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Perm / Spool is in Marketing and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how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much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is in</a:t>
            </a:r>
            <a:r>
              <a:rPr dirty="0" sz="2000" spc="-25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Sales?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7400" y="762000"/>
            <a:ext cx="1981200" cy="1219200"/>
          </a:xfrm>
          <a:prstGeom prst="rect">
            <a:avLst/>
          </a:prstGeom>
          <a:ln w="25400">
            <a:solidFill>
              <a:srgbClr val="0000FF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marL="459740">
              <a:lnSpc>
                <a:spcPct val="100000"/>
              </a:lnSpc>
              <a:spcBef>
                <a:spcPts val="295"/>
              </a:spcBef>
            </a:pPr>
            <a:r>
              <a:rPr dirty="0" sz="2000">
                <a:latin typeface="Times New Roman"/>
                <a:cs typeface="Times New Roman"/>
              </a:rPr>
              <a:t>Marketing</a:t>
            </a:r>
            <a:endParaRPr sz="2000">
              <a:latin typeface="Times New Roman"/>
              <a:cs typeface="Times New Roman"/>
            </a:endParaRPr>
          </a:p>
          <a:p>
            <a:pPr marL="356235">
              <a:lnSpc>
                <a:spcPct val="100000"/>
              </a:lnSpc>
              <a:spcBef>
                <a:spcPts val="600"/>
              </a:spcBef>
            </a:pPr>
            <a:r>
              <a:rPr dirty="0" sz="2000">
                <a:latin typeface="Times New Roman"/>
                <a:cs typeface="Times New Roman"/>
              </a:rPr>
              <a:t>10 </a:t>
            </a:r>
            <a:r>
              <a:rPr dirty="0" sz="2000" spc="5">
                <a:latin typeface="Times New Roman"/>
                <a:cs typeface="Times New Roman"/>
              </a:rPr>
              <a:t>GB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Perm</a:t>
            </a:r>
            <a:endParaRPr sz="2000">
              <a:latin typeface="Times New Roman"/>
              <a:cs typeface="Times New Roman"/>
            </a:endParaRPr>
          </a:p>
          <a:p>
            <a:pPr marL="325120">
              <a:lnSpc>
                <a:spcPct val="100000"/>
              </a:lnSpc>
              <a:spcBef>
                <a:spcPts val="600"/>
              </a:spcBef>
            </a:pPr>
            <a:r>
              <a:rPr dirty="0" sz="2000">
                <a:latin typeface="Times New Roman"/>
                <a:cs typeface="Times New Roman"/>
              </a:rPr>
              <a:t>10 </a:t>
            </a:r>
            <a:r>
              <a:rPr dirty="0" sz="2000" spc="5">
                <a:latin typeface="Times New Roman"/>
                <a:cs typeface="Times New Roman"/>
              </a:rPr>
              <a:t>GB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Spool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81600" y="762000"/>
            <a:ext cx="1981200" cy="121920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dirty="0" sz="2000" spc="-5">
                <a:latin typeface="Times New Roman"/>
                <a:cs typeface="Times New Roman"/>
              </a:rPr>
              <a:t>Sales</a:t>
            </a:r>
            <a:endParaRPr sz="20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  <a:spcBef>
                <a:spcPts val="600"/>
              </a:spcBef>
            </a:pPr>
            <a:r>
              <a:rPr dirty="0" sz="2000">
                <a:latin typeface="Times New Roman"/>
                <a:cs typeface="Times New Roman"/>
              </a:rPr>
              <a:t>5 GB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Perm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dirty="0" sz="2000">
                <a:latin typeface="Times New Roman"/>
                <a:cs typeface="Times New Roman"/>
              </a:rPr>
              <a:t>5 GB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Spool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5941" y="2234311"/>
            <a:ext cx="7661909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Marketing has 10 GB of Perm and Spool. Sales has 5 GB Perm and</a:t>
            </a:r>
            <a:r>
              <a:rPr dirty="0" sz="2000" spc="-1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Spool.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44500" y="2197100"/>
            <a:ext cx="406400" cy="1016000"/>
            <a:chOff x="444500" y="2197100"/>
            <a:chExt cx="406400" cy="1016000"/>
          </a:xfrm>
        </p:grpSpPr>
        <p:sp>
          <p:nvSpPr>
            <p:cNvPr id="8" name="object 8"/>
            <p:cNvSpPr/>
            <p:nvPr/>
          </p:nvSpPr>
          <p:spPr>
            <a:xfrm>
              <a:off x="457200" y="22098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0"/>
                  </a:moveTo>
                  <a:lnTo>
                    <a:pt x="146821" y="6038"/>
                  </a:lnTo>
                  <a:lnTo>
                    <a:pt x="106724" y="23237"/>
                  </a:lnTo>
                  <a:lnTo>
                    <a:pt x="71353" y="50225"/>
                  </a:lnTo>
                  <a:lnTo>
                    <a:pt x="41851" y="85628"/>
                  </a:lnTo>
                  <a:lnTo>
                    <a:pt x="19363" y="128073"/>
                  </a:lnTo>
                  <a:lnTo>
                    <a:pt x="5031" y="176188"/>
                  </a:lnTo>
                  <a:lnTo>
                    <a:pt x="0" y="228600"/>
                  </a:lnTo>
                  <a:lnTo>
                    <a:pt x="5031" y="281011"/>
                  </a:lnTo>
                  <a:lnTo>
                    <a:pt x="19363" y="329126"/>
                  </a:lnTo>
                  <a:lnTo>
                    <a:pt x="41851" y="371571"/>
                  </a:lnTo>
                  <a:lnTo>
                    <a:pt x="71353" y="406974"/>
                  </a:lnTo>
                  <a:lnTo>
                    <a:pt x="106724" y="433962"/>
                  </a:lnTo>
                  <a:lnTo>
                    <a:pt x="146821" y="451161"/>
                  </a:lnTo>
                  <a:lnTo>
                    <a:pt x="190500" y="457200"/>
                  </a:lnTo>
                  <a:lnTo>
                    <a:pt x="234178" y="451161"/>
                  </a:lnTo>
                  <a:lnTo>
                    <a:pt x="274275" y="433962"/>
                  </a:lnTo>
                  <a:lnTo>
                    <a:pt x="309646" y="406974"/>
                  </a:lnTo>
                  <a:lnTo>
                    <a:pt x="339148" y="371571"/>
                  </a:lnTo>
                  <a:lnTo>
                    <a:pt x="361636" y="329126"/>
                  </a:lnTo>
                  <a:lnTo>
                    <a:pt x="375968" y="281011"/>
                  </a:lnTo>
                  <a:lnTo>
                    <a:pt x="381000" y="228600"/>
                  </a:lnTo>
                  <a:lnTo>
                    <a:pt x="375968" y="176188"/>
                  </a:lnTo>
                  <a:lnTo>
                    <a:pt x="361636" y="128073"/>
                  </a:lnTo>
                  <a:lnTo>
                    <a:pt x="339148" y="85628"/>
                  </a:lnTo>
                  <a:lnTo>
                    <a:pt x="309646" y="50225"/>
                  </a:lnTo>
                  <a:lnTo>
                    <a:pt x="274275" y="23237"/>
                  </a:lnTo>
                  <a:lnTo>
                    <a:pt x="234178" y="6038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57200" y="22098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0" y="228600"/>
                  </a:moveTo>
                  <a:lnTo>
                    <a:pt x="5031" y="176188"/>
                  </a:lnTo>
                  <a:lnTo>
                    <a:pt x="19363" y="128073"/>
                  </a:lnTo>
                  <a:lnTo>
                    <a:pt x="41851" y="85628"/>
                  </a:lnTo>
                  <a:lnTo>
                    <a:pt x="71353" y="50225"/>
                  </a:lnTo>
                  <a:lnTo>
                    <a:pt x="106724" y="23237"/>
                  </a:lnTo>
                  <a:lnTo>
                    <a:pt x="146821" y="6038"/>
                  </a:lnTo>
                  <a:lnTo>
                    <a:pt x="190500" y="0"/>
                  </a:lnTo>
                  <a:lnTo>
                    <a:pt x="234178" y="6038"/>
                  </a:lnTo>
                  <a:lnTo>
                    <a:pt x="274275" y="23237"/>
                  </a:lnTo>
                  <a:lnTo>
                    <a:pt x="309646" y="50225"/>
                  </a:lnTo>
                  <a:lnTo>
                    <a:pt x="339148" y="85628"/>
                  </a:lnTo>
                  <a:lnTo>
                    <a:pt x="361636" y="128073"/>
                  </a:lnTo>
                  <a:lnTo>
                    <a:pt x="375968" y="176188"/>
                  </a:lnTo>
                  <a:lnTo>
                    <a:pt x="381000" y="228600"/>
                  </a:lnTo>
                  <a:lnTo>
                    <a:pt x="375968" y="281011"/>
                  </a:lnTo>
                  <a:lnTo>
                    <a:pt x="361636" y="329126"/>
                  </a:lnTo>
                  <a:lnTo>
                    <a:pt x="339148" y="371571"/>
                  </a:lnTo>
                  <a:lnTo>
                    <a:pt x="309646" y="406974"/>
                  </a:lnTo>
                  <a:lnTo>
                    <a:pt x="274275" y="433962"/>
                  </a:lnTo>
                  <a:lnTo>
                    <a:pt x="234178" y="451161"/>
                  </a:lnTo>
                  <a:lnTo>
                    <a:pt x="190500" y="457200"/>
                  </a:lnTo>
                  <a:lnTo>
                    <a:pt x="146821" y="451161"/>
                  </a:lnTo>
                  <a:lnTo>
                    <a:pt x="106724" y="433962"/>
                  </a:lnTo>
                  <a:lnTo>
                    <a:pt x="71353" y="406974"/>
                  </a:lnTo>
                  <a:lnTo>
                    <a:pt x="41851" y="371571"/>
                  </a:lnTo>
                  <a:lnTo>
                    <a:pt x="19363" y="329126"/>
                  </a:lnTo>
                  <a:lnTo>
                    <a:pt x="5031" y="281011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57200" y="27432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0"/>
                  </a:moveTo>
                  <a:lnTo>
                    <a:pt x="146821" y="6038"/>
                  </a:lnTo>
                  <a:lnTo>
                    <a:pt x="106724" y="23237"/>
                  </a:lnTo>
                  <a:lnTo>
                    <a:pt x="71353" y="50225"/>
                  </a:lnTo>
                  <a:lnTo>
                    <a:pt x="41851" y="85628"/>
                  </a:lnTo>
                  <a:lnTo>
                    <a:pt x="19363" y="128073"/>
                  </a:lnTo>
                  <a:lnTo>
                    <a:pt x="5031" y="176188"/>
                  </a:lnTo>
                  <a:lnTo>
                    <a:pt x="0" y="228600"/>
                  </a:lnTo>
                  <a:lnTo>
                    <a:pt x="5031" y="281011"/>
                  </a:lnTo>
                  <a:lnTo>
                    <a:pt x="19363" y="329126"/>
                  </a:lnTo>
                  <a:lnTo>
                    <a:pt x="41851" y="371571"/>
                  </a:lnTo>
                  <a:lnTo>
                    <a:pt x="71353" y="406974"/>
                  </a:lnTo>
                  <a:lnTo>
                    <a:pt x="106724" y="433962"/>
                  </a:lnTo>
                  <a:lnTo>
                    <a:pt x="146821" y="451161"/>
                  </a:lnTo>
                  <a:lnTo>
                    <a:pt x="190500" y="457200"/>
                  </a:lnTo>
                  <a:lnTo>
                    <a:pt x="234178" y="451161"/>
                  </a:lnTo>
                  <a:lnTo>
                    <a:pt x="274275" y="433962"/>
                  </a:lnTo>
                  <a:lnTo>
                    <a:pt x="309646" y="406974"/>
                  </a:lnTo>
                  <a:lnTo>
                    <a:pt x="339148" y="371571"/>
                  </a:lnTo>
                  <a:lnTo>
                    <a:pt x="361636" y="329126"/>
                  </a:lnTo>
                  <a:lnTo>
                    <a:pt x="375968" y="281011"/>
                  </a:lnTo>
                  <a:lnTo>
                    <a:pt x="381000" y="228600"/>
                  </a:lnTo>
                  <a:lnTo>
                    <a:pt x="375968" y="176188"/>
                  </a:lnTo>
                  <a:lnTo>
                    <a:pt x="361636" y="128073"/>
                  </a:lnTo>
                  <a:lnTo>
                    <a:pt x="339148" y="85628"/>
                  </a:lnTo>
                  <a:lnTo>
                    <a:pt x="309646" y="50225"/>
                  </a:lnTo>
                  <a:lnTo>
                    <a:pt x="274275" y="23237"/>
                  </a:lnTo>
                  <a:lnTo>
                    <a:pt x="234178" y="6038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57200" y="27432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0" y="228600"/>
                  </a:moveTo>
                  <a:lnTo>
                    <a:pt x="5031" y="176188"/>
                  </a:lnTo>
                  <a:lnTo>
                    <a:pt x="19363" y="128073"/>
                  </a:lnTo>
                  <a:lnTo>
                    <a:pt x="41851" y="85628"/>
                  </a:lnTo>
                  <a:lnTo>
                    <a:pt x="71353" y="50225"/>
                  </a:lnTo>
                  <a:lnTo>
                    <a:pt x="106724" y="23237"/>
                  </a:lnTo>
                  <a:lnTo>
                    <a:pt x="146821" y="6038"/>
                  </a:lnTo>
                  <a:lnTo>
                    <a:pt x="190500" y="0"/>
                  </a:lnTo>
                  <a:lnTo>
                    <a:pt x="234178" y="6038"/>
                  </a:lnTo>
                  <a:lnTo>
                    <a:pt x="274275" y="23237"/>
                  </a:lnTo>
                  <a:lnTo>
                    <a:pt x="309646" y="50225"/>
                  </a:lnTo>
                  <a:lnTo>
                    <a:pt x="339148" y="85628"/>
                  </a:lnTo>
                  <a:lnTo>
                    <a:pt x="361636" y="128073"/>
                  </a:lnTo>
                  <a:lnTo>
                    <a:pt x="375968" y="176188"/>
                  </a:lnTo>
                  <a:lnTo>
                    <a:pt x="381000" y="228600"/>
                  </a:lnTo>
                  <a:lnTo>
                    <a:pt x="375968" y="281011"/>
                  </a:lnTo>
                  <a:lnTo>
                    <a:pt x="361636" y="329126"/>
                  </a:lnTo>
                  <a:lnTo>
                    <a:pt x="339148" y="371571"/>
                  </a:lnTo>
                  <a:lnTo>
                    <a:pt x="309646" y="406974"/>
                  </a:lnTo>
                  <a:lnTo>
                    <a:pt x="274275" y="433962"/>
                  </a:lnTo>
                  <a:lnTo>
                    <a:pt x="234178" y="451161"/>
                  </a:lnTo>
                  <a:lnTo>
                    <a:pt x="190500" y="457200"/>
                  </a:lnTo>
                  <a:lnTo>
                    <a:pt x="146821" y="451161"/>
                  </a:lnTo>
                  <a:lnTo>
                    <a:pt x="106724" y="433962"/>
                  </a:lnTo>
                  <a:lnTo>
                    <a:pt x="71353" y="406974"/>
                  </a:lnTo>
                  <a:lnTo>
                    <a:pt x="41851" y="371571"/>
                  </a:lnTo>
                  <a:lnTo>
                    <a:pt x="19363" y="329126"/>
                  </a:lnTo>
                  <a:lnTo>
                    <a:pt x="5031" y="281011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993444" y="2767711"/>
            <a:ext cx="75628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Marketing then Creates Stan and gives him 1 GB Perm and 10 GB</a:t>
            </a:r>
            <a:r>
              <a:rPr dirty="0" sz="2000" spc="-2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Spool.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44500" y="3263900"/>
            <a:ext cx="406400" cy="482600"/>
            <a:chOff x="444500" y="3263900"/>
            <a:chExt cx="406400" cy="482600"/>
          </a:xfrm>
        </p:grpSpPr>
        <p:sp>
          <p:nvSpPr>
            <p:cNvPr id="14" name="object 14"/>
            <p:cNvSpPr/>
            <p:nvPr/>
          </p:nvSpPr>
          <p:spPr>
            <a:xfrm>
              <a:off x="457200" y="32766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0"/>
                  </a:moveTo>
                  <a:lnTo>
                    <a:pt x="146821" y="6038"/>
                  </a:lnTo>
                  <a:lnTo>
                    <a:pt x="106724" y="23237"/>
                  </a:lnTo>
                  <a:lnTo>
                    <a:pt x="71353" y="50225"/>
                  </a:lnTo>
                  <a:lnTo>
                    <a:pt x="41851" y="85628"/>
                  </a:lnTo>
                  <a:lnTo>
                    <a:pt x="19363" y="128073"/>
                  </a:lnTo>
                  <a:lnTo>
                    <a:pt x="5031" y="176188"/>
                  </a:lnTo>
                  <a:lnTo>
                    <a:pt x="0" y="228600"/>
                  </a:lnTo>
                  <a:lnTo>
                    <a:pt x="5031" y="281011"/>
                  </a:lnTo>
                  <a:lnTo>
                    <a:pt x="19363" y="329126"/>
                  </a:lnTo>
                  <a:lnTo>
                    <a:pt x="41851" y="371571"/>
                  </a:lnTo>
                  <a:lnTo>
                    <a:pt x="71353" y="406974"/>
                  </a:lnTo>
                  <a:lnTo>
                    <a:pt x="106724" y="433962"/>
                  </a:lnTo>
                  <a:lnTo>
                    <a:pt x="146821" y="451161"/>
                  </a:lnTo>
                  <a:lnTo>
                    <a:pt x="190500" y="457200"/>
                  </a:lnTo>
                  <a:lnTo>
                    <a:pt x="234178" y="451161"/>
                  </a:lnTo>
                  <a:lnTo>
                    <a:pt x="274275" y="433962"/>
                  </a:lnTo>
                  <a:lnTo>
                    <a:pt x="309646" y="406974"/>
                  </a:lnTo>
                  <a:lnTo>
                    <a:pt x="339148" y="371571"/>
                  </a:lnTo>
                  <a:lnTo>
                    <a:pt x="361636" y="329126"/>
                  </a:lnTo>
                  <a:lnTo>
                    <a:pt x="375968" y="281011"/>
                  </a:lnTo>
                  <a:lnTo>
                    <a:pt x="381000" y="228600"/>
                  </a:lnTo>
                  <a:lnTo>
                    <a:pt x="375968" y="176188"/>
                  </a:lnTo>
                  <a:lnTo>
                    <a:pt x="361636" y="128073"/>
                  </a:lnTo>
                  <a:lnTo>
                    <a:pt x="339148" y="85628"/>
                  </a:lnTo>
                  <a:lnTo>
                    <a:pt x="309646" y="50225"/>
                  </a:lnTo>
                  <a:lnTo>
                    <a:pt x="274275" y="23237"/>
                  </a:lnTo>
                  <a:lnTo>
                    <a:pt x="234178" y="6038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7200" y="32766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0" y="228600"/>
                  </a:moveTo>
                  <a:lnTo>
                    <a:pt x="5031" y="176188"/>
                  </a:lnTo>
                  <a:lnTo>
                    <a:pt x="19363" y="128073"/>
                  </a:lnTo>
                  <a:lnTo>
                    <a:pt x="41851" y="85628"/>
                  </a:lnTo>
                  <a:lnTo>
                    <a:pt x="71353" y="50225"/>
                  </a:lnTo>
                  <a:lnTo>
                    <a:pt x="106724" y="23237"/>
                  </a:lnTo>
                  <a:lnTo>
                    <a:pt x="146821" y="6038"/>
                  </a:lnTo>
                  <a:lnTo>
                    <a:pt x="190500" y="0"/>
                  </a:lnTo>
                  <a:lnTo>
                    <a:pt x="234178" y="6038"/>
                  </a:lnTo>
                  <a:lnTo>
                    <a:pt x="274275" y="23237"/>
                  </a:lnTo>
                  <a:lnTo>
                    <a:pt x="309646" y="50225"/>
                  </a:lnTo>
                  <a:lnTo>
                    <a:pt x="339148" y="85628"/>
                  </a:lnTo>
                  <a:lnTo>
                    <a:pt x="361636" y="128073"/>
                  </a:lnTo>
                  <a:lnTo>
                    <a:pt x="375968" y="176188"/>
                  </a:lnTo>
                  <a:lnTo>
                    <a:pt x="381000" y="228600"/>
                  </a:lnTo>
                  <a:lnTo>
                    <a:pt x="375968" y="281011"/>
                  </a:lnTo>
                  <a:lnTo>
                    <a:pt x="361636" y="329126"/>
                  </a:lnTo>
                  <a:lnTo>
                    <a:pt x="339148" y="371571"/>
                  </a:lnTo>
                  <a:lnTo>
                    <a:pt x="309646" y="406974"/>
                  </a:lnTo>
                  <a:lnTo>
                    <a:pt x="274275" y="433962"/>
                  </a:lnTo>
                  <a:lnTo>
                    <a:pt x="234178" y="451161"/>
                  </a:lnTo>
                  <a:lnTo>
                    <a:pt x="190500" y="457200"/>
                  </a:lnTo>
                  <a:lnTo>
                    <a:pt x="146821" y="451161"/>
                  </a:lnTo>
                  <a:lnTo>
                    <a:pt x="106724" y="433962"/>
                  </a:lnTo>
                  <a:lnTo>
                    <a:pt x="71353" y="406974"/>
                  </a:lnTo>
                  <a:lnTo>
                    <a:pt x="41851" y="371571"/>
                  </a:lnTo>
                  <a:lnTo>
                    <a:pt x="19363" y="329126"/>
                  </a:lnTo>
                  <a:lnTo>
                    <a:pt x="5031" y="281011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58800" y="2065147"/>
            <a:ext cx="178435" cy="1626235"/>
          </a:xfrm>
          <a:prstGeom prst="rect">
            <a:avLst/>
          </a:prstGeom>
        </p:spPr>
        <p:txBody>
          <a:bodyPr wrap="square" lIns="0" tIns="1803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3444" y="3301110"/>
            <a:ext cx="6880859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Times New Roman"/>
                <a:cs typeface="Times New Roman"/>
              </a:rPr>
              <a:t>Sales </a:t>
            </a:r>
            <a:r>
              <a:rPr dirty="0" sz="2000">
                <a:latin typeface="Times New Roman"/>
                <a:cs typeface="Times New Roman"/>
              </a:rPr>
              <a:t>then Creates </a:t>
            </a:r>
            <a:r>
              <a:rPr dirty="0" sz="2000" spc="-5">
                <a:latin typeface="Times New Roman"/>
                <a:cs typeface="Times New Roman"/>
              </a:rPr>
              <a:t>Mary </a:t>
            </a:r>
            <a:r>
              <a:rPr dirty="0" sz="2000">
                <a:latin typeface="Times New Roman"/>
                <a:cs typeface="Times New Roman"/>
              </a:rPr>
              <a:t>and gives her 1 GB Perm and 5 GB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Spool.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28800" y="4114800"/>
            <a:ext cx="1981200" cy="609600"/>
          </a:xfrm>
          <a:prstGeom prst="rect">
            <a:avLst/>
          </a:prstGeom>
          <a:ln w="25400">
            <a:solidFill>
              <a:srgbClr val="0000FF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459105">
              <a:lnSpc>
                <a:spcPct val="100000"/>
              </a:lnSpc>
              <a:spcBef>
                <a:spcPts val="300"/>
              </a:spcBef>
            </a:pPr>
            <a:r>
              <a:rPr dirty="0" sz="2000">
                <a:latin typeface="Times New Roman"/>
                <a:cs typeface="Times New Roman"/>
              </a:rPr>
              <a:t>Marketing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53000" y="4114800"/>
            <a:ext cx="1981200" cy="60960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dirty="0" sz="2000" spc="-5">
                <a:latin typeface="Times New Roman"/>
                <a:cs typeface="Times New Roman"/>
              </a:rPr>
              <a:t>Sales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425700" y="4705350"/>
            <a:ext cx="3911600" cy="1022350"/>
            <a:chOff x="2425700" y="4705350"/>
            <a:chExt cx="3911600" cy="1022350"/>
          </a:xfrm>
        </p:grpSpPr>
        <p:sp>
          <p:nvSpPr>
            <p:cNvPr id="21" name="object 21"/>
            <p:cNvSpPr/>
            <p:nvPr/>
          </p:nvSpPr>
          <p:spPr>
            <a:xfrm>
              <a:off x="2731643" y="5156199"/>
              <a:ext cx="88265" cy="172085"/>
            </a:xfrm>
            <a:custGeom>
              <a:avLst/>
              <a:gdLst/>
              <a:ahLst/>
              <a:cxnLst/>
              <a:rect l="l" t="t" r="r" b="b"/>
              <a:pathLst>
                <a:path w="88264" h="172085">
                  <a:moveTo>
                    <a:pt x="77343" y="116078"/>
                  </a:moveTo>
                  <a:lnTo>
                    <a:pt x="68326" y="76454"/>
                  </a:lnTo>
                  <a:lnTo>
                    <a:pt x="48387" y="60071"/>
                  </a:lnTo>
                  <a:lnTo>
                    <a:pt x="45212" y="60071"/>
                  </a:lnTo>
                  <a:lnTo>
                    <a:pt x="19177" y="91821"/>
                  </a:lnTo>
                  <a:lnTo>
                    <a:pt x="16129" y="116078"/>
                  </a:lnTo>
                  <a:lnTo>
                    <a:pt x="16510" y="124460"/>
                  </a:lnTo>
                  <a:lnTo>
                    <a:pt x="29718" y="162433"/>
                  </a:lnTo>
                  <a:lnTo>
                    <a:pt x="46736" y="172085"/>
                  </a:lnTo>
                  <a:lnTo>
                    <a:pt x="49911" y="171704"/>
                  </a:lnTo>
                  <a:lnTo>
                    <a:pt x="74930" y="137795"/>
                  </a:lnTo>
                  <a:lnTo>
                    <a:pt x="77343" y="118872"/>
                  </a:lnTo>
                  <a:lnTo>
                    <a:pt x="77343" y="116078"/>
                  </a:lnTo>
                  <a:close/>
                </a:path>
                <a:path w="88264" h="172085">
                  <a:moveTo>
                    <a:pt x="87757" y="26289"/>
                  </a:moveTo>
                  <a:lnTo>
                    <a:pt x="56769" y="1651"/>
                  </a:lnTo>
                  <a:lnTo>
                    <a:pt x="43180" y="0"/>
                  </a:lnTo>
                  <a:lnTo>
                    <a:pt x="39751" y="127"/>
                  </a:lnTo>
                  <a:lnTo>
                    <a:pt x="6096" y="18669"/>
                  </a:lnTo>
                  <a:lnTo>
                    <a:pt x="0" y="29972"/>
                  </a:lnTo>
                  <a:lnTo>
                    <a:pt x="6604" y="26670"/>
                  </a:lnTo>
                  <a:lnTo>
                    <a:pt x="12827" y="24003"/>
                  </a:lnTo>
                  <a:lnTo>
                    <a:pt x="50800" y="15875"/>
                  </a:lnTo>
                  <a:lnTo>
                    <a:pt x="58293" y="16129"/>
                  </a:lnTo>
                  <a:lnTo>
                    <a:pt x="80645" y="22098"/>
                  </a:lnTo>
                  <a:lnTo>
                    <a:pt x="87757" y="26289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761615" y="5226684"/>
              <a:ext cx="29209" cy="47625"/>
            </a:xfrm>
            <a:custGeom>
              <a:avLst/>
              <a:gdLst/>
              <a:ahLst/>
              <a:cxnLst/>
              <a:rect l="l" t="t" r="r" b="b"/>
              <a:pathLst>
                <a:path w="29210" h="47625">
                  <a:moveTo>
                    <a:pt x="15240" y="0"/>
                  </a:moveTo>
                  <a:lnTo>
                    <a:pt x="13716" y="0"/>
                  </a:lnTo>
                  <a:lnTo>
                    <a:pt x="12318" y="253"/>
                  </a:lnTo>
                  <a:lnTo>
                    <a:pt x="1524" y="13334"/>
                  </a:lnTo>
                  <a:lnTo>
                    <a:pt x="1143" y="14350"/>
                  </a:lnTo>
                  <a:lnTo>
                    <a:pt x="1016" y="15366"/>
                  </a:lnTo>
                  <a:lnTo>
                    <a:pt x="635" y="16509"/>
                  </a:lnTo>
                  <a:lnTo>
                    <a:pt x="0" y="22224"/>
                  </a:lnTo>
                  <a:lnTo>
                    <a:pt x="0" y="24764"/>
                  </a:lnTo>
                  <a:lnTo>
                    <a:pt x="635" y="30606"/>
                  </a:lnTo>
                  <a:lnTo>
                    <a:pt x="1016" y="31749"/>
                  </a:lnTo>
                  <a:lnTo>
                    <a:pt x="1143" y="32765"/>
                  </a:lnTo>
                  <a:lnTo>
                    <a:pt x="1524" y="33781"/>
                  </a:lnTo>
                  <a:lnTo>
                    <a:pt x="1778" y="34924"/>
                  </a:lnTo>
                  <a:lnTo>
                    <a:pt x="3302" y="38607"/>
                  </a:lnTo>
                  <a:lnTo>
                    <a:pt x="10922" y="46481"/>
                  </a:lnTo>
                  <a:lnTo>
                    <a:pt x="11557" y="46862"/>
                  </a:lnTo>
                  <a:lnTo>
                    <a:pt x="13716" y="47243"/>
                  </a:lnTo>
                  <a:lnTo>
                    <a:pt x="15240" y="47243"/>
                  </a:lnTo>
                  <a:lnTo>
                    <a:pt x="24130" y="41147"/>
                  </a:lnTo>
                  <a:lnTo>
                    <a:pt x="24765" y="40385"/>
                  </a:lnTo>
                  <a:lnTo>
                    <a:pt x="25146" y="39496"/>
                  </a:lnTo>
                  <a:lnTo>
                    <a:pt x="25654" y="38607"/>
                  </a:lnTo>
                  <a:lnTo>
                    <a:pt x="26035" y="37718"/>
                  </a:lnTo>
                  <a:lnTo>
                    <a:pt x="26543" y="36829"/>
                  </a:lnTo>
                  <a:lnTo>
                    <a:pt x="26797" y="35813"/>
                  </a:lnTo>
                  <a:lnTo>
                    <a:pt x="27178" y="34924"/>
                  </a:lnTo>
                  <a:lnTo>
                    <a:pt x="27432" y="33781"/>
                  </a:lnTo>
                  <a:lnTo>
                    <a:pt x="27812" y="32765"/>
                  </a:lnTo>
                  <a:lnTo>
                    <a:pt x="28321" y="30606"/>
                  </a:lnTo>
                  <a:lnTo>
                    <a:pt x="28575" y="28320"/>
                  </a:lnTo>
                  <a:lnTo>
                    <a:pt x="28829" y="27177"/>
                  </a:lnTo>
                  <a:lnTo>
                    <a:pt x="28829" y="24764"/>
                  </a:lnTo>
                  <a:lnTo>
                    <a:pt x="28956" y="23494"/>
                  </a:lnTo>
                  <a:lnTo>
                    <a:pt x="28829" y="22224"/>
                  </a:lnTo>
                  <a:lnTo>
                    <a:pt x="28829" y="19938"/>
                  </a:lnTo>
                  <a:lnTo>
                    <a:pt x="28575" y="18668"/>
                  </a:lnTo>
                  <a:lnTo>
                    <a:pt x="28321" y="16509"/>
                  </a:lnTo>
                  <a:lnTo>
                    <a:pt x="27812" y="14350"/>
                  </a:lnTo>
                  <a:lnTo>
                    <a:pt x="27432" y="13334"/>
                  </a:lnTo>
                  <a:lnTo>
                    <a:pt x="27178" y="12318"/>
                  </a:lnTo>
                  <a:lnTo>
                    <a:pt x="26797" y="11302"/>
                  </a:lnTo>
                  <a:lnTo>
                    <a:pt x="26543" y="10286"/>
                  </a:lnTo>
                  <a:lnTo>
                    <a:pt x="26035" y="9397"/>
                  </a:lnTo>
                  <a:lnTo>
                    <a:pt x="25654" y="8508"/>
                  </a:lnTo>
                  <a:lnTo>
                    <a:pt x="24765" y="6857"/>
                  </a:lnTo>
                  <a:lnTo>
                    <a:pt x="24130" y="6095"/>
                  </a:lnTo>
                  <a:lnTo>
                    <a:pt x="23114" y="4571"/>
                  </a:lnTo>
                  <a:lnTo>
                    <a:pt x="21336" y="2793"/>
                  </a:lnTo>
                  <a:lnTo>
                    <a:pt x="20066" y="1777"/>
                  </a:lnTo>
                  <a:lnTo>
                    <a:pt x="18796" y="1015"/>
                  </a:lnTo>
                  <a:lnTo>
                    <a:pt x="16637" y="253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902585" y="5156199"/>
              <a:ext cx="87630" cy="172085"/>
            </a:xfrm>
            <a:custGeom>
              <a:avLst/>
              <a:gdLst/>
              <a:ahLst/>
              <a:cxnLst/>
              <a:rect l="l" t="t" r="r" b="b"/>
              <a:pathLst>
                <a:path w="87630" h="172085">
                  <a:moveTo>
                    <a:pt x="71501" y="118872"/>
                  </a:moveTo>
                  <a:lnTo>
                    <a:pt x="62484" y="76454"/>
                  </a:lnTo>
                  <a:lnTo>
                    <a:pt x="42037" y="60071"/>
                  </a:lnTo>
                  <a:lnTo>
                    <a:pt x="38735" y="60071"/>
                  </a:lnTo>
                  <a:lnTo>
                    <a:pt x="11557" y="94361"/>
                  </a:lnTo>
                  <a:lnTo>
                    <a:pt x="9144" y="116078"/>
                  </a:lnTo>
                  <a:lnTo>
                    <a:pt x="9271" y="121666"/>
                  </a:lnTo>
                  <a:lnTo>
                    <a:pt x="21717" y="160782"/>
                  </a:lnTo>
                  <a:lnTo>
                    <a:pt x="40386" y="172085"/>
                  </a:lnTo>
                  <a:lnTo>
                    <a:pt x="43561" y="171704"/>
                  </a:lnTo>
                  <a:lnTo>
                    <a:pt x="70231" y="132588"/>
                  </a:lnTo>
                  <a:lnTo>
                    <a:pt x="71501" y="118872"/>
                  </a:lnTo>
                  <a:close/>
                </a:path>
                <a:path w="87630" h="172085">
                  <a:moveTo>
                    <a:pt x="87630" y="29972"/>
                  </a:moveTo>
                  <a:lnTo>
                    <a:pt x="54864" y="1143"/>
                  </a:lnTo>
                  <a:lnTo>
                    <a:pt x="44577" y="0"/>
                  </a:lnTo>
                  <a:lnTo>
                    <a:pt x="37592" y="381"/>
                  </a:lnTo>
                  <a:lnTo>
                    <a:pt x="4064" y="18542"/>
                  </a:lnTo>
                  <a:lnTo>
                    <a:pt x="0" y="26289"/>
                  </a:lnTo>
                  <a:lnTo>
                    <a:pt x="3429" y="24130"/>
                  </a:lnTo>
                  <a:lnTo>
                    <a:pt x="7112" y="22098"/>
                  </a:lnTo>
                  <a:lnTo>
                    <a:pt x="36830" y="15875"/>
                  </a:lnTo>
                  <a:lnTo>
                    <a:pt x="44196" y="16256"/>
                  </a:lnTo>
                  <a:lnTo>
                    <a:pt x="54610" y="17907"/>
                  </a:lnTo>
                  <a:lnTo>
                    <a:pt x="64135" y="20320"/>
                  </a:lnTo>
                  <a:lnTo>
                    <a:pt x="74930" y="24003"/>
                  </a:lnTo>
                  <a:lnTo>
                    <a:pt x="81153" y="26670"/>
                  </a:lnTo>
                  <a:lnTo>
                    <a:pt x="87630" y="29972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929127" y="5226684"/>
              <a:ext cx="29209" cy="47625"/>
            </a:xfrm>
            <a:custGeom>
              <a:avLst/>
              <a:gdLst/>
              <a:ahLst/>
              <a:cxnLst/>
              <a:rect l="l" t="t" r="r" b="b"/>
              <a:pathLst>
                <a:path w="29210" h="47625">
                  <a:moveTo>
                    <a:pt x="14986" y="0"/>
                  </a:moveTo>
                  <a:lnTo>
                    <a:pt x="13462" y="0"/>
                  </a:lnTo>
                  <a:lnTo>
                    <a:pt x="12065" y="253"/>
                  </a:lnTo>
                  <a:lnTo>
                    <a:pt x="4191" y="6857"/>
                  </a:lnTo>
                  <a:lnTo>
                    <a:pt x="3175" y="8508"/>
                  </a:lnTo>
                  <a:lnTo>
                    <a:pt x="1651" y="12318"/>
                  </a:lnTo>
                  <a:lnTo>
                    <a:pt x="1397" y="13334"/>
                  </a:lnTo>
                  <a:lnTo>
                    <a:pt x="1016" y="14350"/>
                  </a:lnTo>
                  <a:lnTo>
                    <a:pt x="889" y="15366"/>
                  </a:lnTo>
                  <a:lnTo>
                    <a:pt x="381" y="17525"/>
                  </a:lnTo>
                  <a:lnTo>
                    <a:pt x="0" y="21081"/>
                  </a:lnTo>
                  <a:lnTo>
                    <a:pt x="0" y="25907"/>
                  </a:lnTo>
                  <a:lnTo>
                    <a:pt x="381" y="29463"/>
                  </a:lnTo>
                  <a:lnTo>
                    <a:pt x="889" y="31749"/>
                  </a:lnTo>
                  <a:lnTo>
                    <a:pt x="1016" y="32765"/>
                  </a:lnTo>
                  <a:lnTo>
                    <a:pt x="1397" y="33781"/>
                  </a:lnTo>
                  <a:lnTo>
                    <a:pt x="1651" y="34924"/>
                  </a:lnTo>
                  <a:lnTo>
                    <a:pt x="3175" y="38607"/>
                  </a:lnTo>
                  <a:lnTo>
                    <a:pt x="4572" y="41147"/>
                  </a:lnTo>
                  <a:lnTo>
                    <a:pt x="5715" y="42544"/>
                  </a:lnTo>
                  <a:lnTo>
                    <a:pt x="6223" y="43306"/>
                  </a:lnTo>
                  <a:lnTo>
                    <a:pt x="8636" y="45465"/>
                  </a:lnTo>
                  <a:lnTo>
                    <a:pt x="10033" y="46227"/>
                  </a:lnTo>
                  <a:lnTo>
                    <a:pt x="10668" y="46481"/>
                  </a:lnTo>
                  <a:lnTo>
                    <a:pt x="11303" y="46862"/>
                  </a:lnTo>
                  <a:lnTo>
                    <a:pt x="13462" y="47243"/>
                  </a:lnTo>
                  <a:lnTo>
                    <a:pt x="14986" y="47243"/>
                  </a:lnTo>
                  <a:lnTo>
                    <a:pt x="17145" y="46862"/>
                  </a:lnTo>
                  <a:lnTo>
                    <a:pt x="17780" y="46481"/>
                  </a:lnTo>
                  <a:lnTo>
                    <a:pt x="18542" y="46227"/>
                  </a:lnTo>
                  <a:lnTo>
                    <a:pt x="19812" y="45465"/>
                  </a:lnTo>
                  <a:lnTo>
                    <a:pt x="21082" y="44449"/>
                  </a:lnTo>
                  <a:lnTo>
                    <a:pt x="22352" y="43306"/>
                  </a:lnTo>
                  <a:lnTo>
                    <a:pt x="22860" y="42544"/>
                  </a:lnTo>
                  <a:lnTo>
                    <a:pt x="23495" y="41909"/>
                  </a:lnTo>
                  <a:lnTo>
                    <a:pt x="25019" y="39496"/>
                  </a:lnTo>
                  <a:lnTo>
                    <a:pt x="25400" y="38607"/>
                  </a:lnTo>
                  <a:lnTo>
                    <a:pt x="25908" y="37718"/>
                  </a:lnTo>
                  <a:lnTo>
                    <a:pt x="27051" y="34924"/>
                  </a:lnTo>
                  <a:lnTo>
                    <a:pt x="27305" y="33781"/>
                  </a:lnTo>
                  <a:lnTo>
                    <a:pt x="27686" y="32765"/>
                  </a:lnTo>
                  <a:lnTo>
                    <a:pt x="27940" y="31749"/>
                  </a:lnTo>
                  <a:lnTo>
                    <a:pt x="28067" y="30606"/>
                  </a:lnTo>
                  <a:lnTo>
                    <a:pt x="28321" y="29463"/>
                  </a:lnTo>
                  <a:lnTo>
                    <a:pt x="28702" y="25907"/>
                  </a:lnTo>
                  <a:lnTo>
                    <a:pt x="28702" y="24764"/>
                  </a:lnTo>
                  <a:lnTo>
                    <a:pt x="28829" y="23494"/>
                  </a:lnTo>
                  <a:lnTo>
                    <a:pt x="28702" y="22224"/>
                  </a:lnTo>
                  <a:lnTo>
                    <a:pt x="28702" y="21081"/>
                  </a:lnTo>
                  <a:lnTo>
                    <a:pt x="28321" y="17525"/>
                  </a:lnTo>
                  <a:lnTo>
                    <a:pt x="28067" y="16509"/>
                  </a:lnTo>
                  <a:lnTo>
                    <a:pt x="27940" y="15366"/>
                  </a:lnTo>
                  <a:lnTo>
                    <a:pt x="27686" y="14350"/>
                  </a:lnTo>
                  <a:lnTo>
                    <a:pt x="27305" y="13334"/>
                  </a:lnTo>
                  <a:lnTo>
                    <a:pt x="27051" y="12318"/>
                  </a:lnTo>
                  <a:lnTo>
                    <a:pt x="25908" y="9397"/>
                  </a:lnTo>
                  <a:lnTo>
                    <a:pt x="25400" y="8508"/>
                  </a:lnTo>
                  <a:lnTo>
                    <a:pt x="25019" y="7619"/>
                  </a:lnTo>
                  <a:lnTo>
                    <a:pt x="23495" y="5333"/>
                  </a:lnTo>
                  <a:lnTo>
                    <a:pt x="22352" y="3937"/>
                  </a:lnTo>
                  <a:lnTo>
                    <a:pt x="19812" y="1777"/>
                  </a:lnTo>
                  <a:lnTo>
                    <a:pt x="18542" y="1015"/>
                  </a:lnTo>
                  <a:lnTo>
                    <a:pt x="16383" y="253"/>
                  </a:lnTo>
                  <a:lnTo>
                    <a:pt x="149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722372" y="5377815"/>
              <a:ext cx="276225" cy="107314"/>
            </a:xfrm>
            <a:custGeom>
              <a:avLst/>
              <a:gdLst/>
              <a:ahLst/>
              <a:cxnLst/>
              <a:rect l="l" t="t" r="r" b="b"/>
              <a:pathLst>
                <a:path w="276225" h="107314">
                  <a:moveTo>
                    <a:pt x="275970" y="0"/>
                  </a:moveTo>
                  <a:lnTo>
                    <a:pt x="246125" y="33274"/>
                  </a:lnTo>
                  <a:lnTo>
                    <a:pt x="210057" y="53594"/>
                  </a:lnTo>
                  <a:lnTo>
                    <a:pt x="165607" y="64770"/>
                  </a:lnTo>
                  <a:lnTo>
                    <a:pt x="138175" y="66421"/>
                  </a:lnTo>
                  <a:lnTo>
                    <a:pt x="128650" y="66167"/>
                  </a:lnTo>
                  <a:lnTo>
                    <a:pt x="86740" y="60198"/>
                  </a:lnTo>
                  <a:lnTo>
                    <a:pt x="43433" y="42418"/>
                  </a:lnTo>
                  <a:lnTo>
                    <a:pt x="11048" y="15494"/>
                  </a:lnTo>
                  <a:lnTo>
                    <a:pt x="0" y="0"/>
                  </a:lnTo>
                  <a:lnTo>
                    <a:pt x="253" y="5588"/>
                  </a:lnTo>
                  <a:lnTo>
                    <a:pt x="13715" y="46609"/>
                  </a:lnTo>
                  <a:lnTo>
                    <a:pt x="40512" y="75946"/>
                  </a:lnTo>
                  <a:lnTo>
                    <a:pt x="78231" y="96901"/>
                  </a:lnTo>
                  <a:lnTo>
                    <a:pt x="117093" y="106172"/>
                  </a:lnTo>
                  <a:lnTo>
                    <a:pt x="131063" y="107315"/>
                  </a:lnTo>
                  <a:lnTo>
                    <a:pt x="145287" y="107315"/>
                  </a:lnTo>
                  <a:lnTo>
                    <a:pt x="185546" y="100965"/>
                  </a:lnTo>
                  <a:lnTo>
                    <a:pt x="225932" y="82931"/>
                  </a:lnTo>
                  <a:lnTo>
                    <a:pt x="256031" y="55753"/>
                  </a:lnTo>
                  <a:lnTo>
                    <a:pt x="273176" y="21717"/>
                  </a:lnTo>
                  <a:lnTo>
                    <a:pt x="275844" y="5588"/>
                  </a:lnTo>
                  <a:lnTo>
                    <a:pt x="275970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438400" y="5029200"/>
              <a:ext cx="838200" cy="685800"/>
            </a:xfrm>
            <a:custGeom>
              <a:avLst/>
              <a:gdLst/>
              <a:ahLst/>
              <a:cxnLst/>
              <a:rect l="l" t="t" r="r" b="b"/>
              <a:pathLst>
                <a:path w="838200" h="685800">
                  <a:moveTo>
                    <a:pt x="152400" y="318643"/>
                  </a:moveTo>
                  <a:lnTo>
                    <a:pt x="157465" y="269793"/>
                  </a:lnTo>
                  <a:lnTo>
                    <a:pt x="171995" y="224289"/>
                  </a:lnTo>
                  <a:lnTo>
                    <a:pt x="194987" y="183108"/>
                  </a:lnTo>
                  <a:lnTo>
                    <a:pt x="225440" y="147224"/>
                  </a:lnTo>
                  <a:lnTo>
                    <a:pt x="262352" y="117615"/>
                  </a:lnTo>
                  <a:lnTo>
                    <a:pt x="304722" y="95257"/>
                  </a:lnTo>
                  <a:lnTo>
                    <a:pt x="351548" y="81127"/>
                  </a:lnTo>
                  <a:lnTo>
                    <a:pt x="401827" y="76200"/>
                  </a:lnTo>
                  <a:lnTo>
                    <a:pt x="452065" y="81127"/>
                  </a:lnTo>
                  <a:lnTo>
                    <a:pt x="498859" y="95257"/>
                  </a:lnTo>
                  <a:lnTo>
                    <a:pt x="541207" y="117615"/>
                  </a:lnTo>
                  <a:lnTo>
                    <a:pt x="578103" y="147224"/>
                  </a:lnTo>
                  <a:lnTo>
                    <a:pt x="608547" y="183108"/>
                  </a:lnTo>
                  <a:lnTo>
                    <a:pt x="631535" y="224289"/>
                  </a:lnTo>
                  <a:lnTo>
                    <a:pt x="646063" y="269793"/>
                  </a:lnTo>
                  <a:lnTo>
                    <a:pt x="651129" y="318643"/>
                  </a:lnTo>
                  <a:lnTo>
                    <a:pt x="646063" y="367493"/>
                  </a:lnTo>
                  <a:lnTo>
                    <a:pt x="631535" y="413000"/>
                  </a:lnTo>
                  <a:lnTo>
                    <a:pt x="608547" y="454185"/>
                  </a:lnTo>
                  <a:lnTo>
                    <a:pt x="578104" y="490073"/>
                  </a:lnTo>
                  <a:lnTo>
                    <a:pt x="541207" y="519687"/>
                  </a:lnTo>
                  <a:lnTo>
                    <a:pt x="498859" y="542049"/>
                  </a:lnTo>
                  <a:lnTo>
                    <a:pt x="452065" y="556183"/>
                  </a:lnTo>
                  <a:lnTo>
                    <a:pt x="401827" y="561111"/>
                  </a:lnTo>
                  <a:lnTo>
                    <a:pt x="351548" y="556183"/>
                  </a:lnTo>
                  <a:lnTo>
                    <a:pt x="304722" y="542049"/>
                  </a:lnTo>
                  <a:lnTo>
                    <a:pt x="262352" y="519687"/>
                  </a:lnTo>
                  <a:lnTo>
                    <a:pt x="225440" y="490073"/>
                  </a:lnTo>
                  <a:lnTo>
                    <a:pt x="194987" y="454185"/>
                  </a:lnTo>
                  <a:lnTo>
                    <a:pt x="171995" y="413000"/>
                  </a:lnTo>
                  <a:lnTo>
                    <a:pt x="157465" y="367493"/>
                  </a:lnTo>
                  <a:lnTo>
                    <a:pt x="152400" y="318643"/>
                  </a:lnTo>
                  <a:close/>
                </a:path>
                <a:path w="838200" h="685800">
                  <a:moveTo>
                    <a:pt x="0" y="685800"/>
                  </a:moveTo>
                  <a:lnTo>
                    <a:pt x="838200" y="685800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819400" y="4724400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w="0" h="304800">
                  <a:moveTo>
                    <a:pt x="0" y="0"/>
                  </a:moveTo>
                  <a:lnTo>
                    <a:pt x="0" y="304800"/>
                  </a:lnTo>
                </a:path>
              </a:pathLst>
            </a:custGeom>
            <a:ln w="381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814314" y="5204713"/>
              <a:ext cx="88265" cy="172085"/>
            </a:xfrm>
            <a:custGeom>
              <a:avLst/>
              <a:gdLst/>
              <a:ahLst/>
              <a:cxnLst/>
              <a:rect l="l" t="t" r="r" b="b"/>
              <a:pathLst>
                <a:path w="88264" h="172085">
                  <a:moveTo>
                    <a:pt x="77343" y="115951"/>
                  </a:moveTo>
                  <a:lnTo>
                    <a:pt x="68326" y="76454"/>
                  </a:lnTo>
                  <a:lnTo>
                    <a:pt x="48260" y="60071"/>
                  </a:lnTo>
                  <a:lnTo>
                    <a:pt x="45212" y="60071"/>
                  </a:lnTo>
                  <a:lnTo>
                    <a:pt x="18542" y="94234"/>
                  </a:lnTo>
                  <a:lnTo>
                    <a:pt x="16129" y="113157"/>
                  </a:lnTo>
                  <a:lnTo>
                    <a:pt x="16256" y="121666"/>
                  </a:lnTo>
                  <a:lnTo>
                    <a:pt x="30861" y="163830"/>
                  </a:lnTo>
                  <a:lnTo>
                    <a:pt x="45212" y="171958"/>
                  </a:lnTo>
                  <a:lnTo>
                    <a:pt x="48260" y="171958"/>
                  </a:lnTo>
                  <a:lnTo>
                    <a:pt x="73660" y="142621"/>
                  </a:lnTo>
                  <a:lnTo>
                    <a:pt x="77343" y="115951"/>
                  </a:lnTo>
                  <a:close/>
                </a:path>
                <a:path w="88264" h="172085">
                  <a:moveTo>
                    <a:pt x="87757" y="26289"/>
                  </a:moveTo>
                  <a:lnTo>
                    <a:pt x="56769" y="1651"/>
                  </a:lnTo>
                  <a:lnTo>
                    <a:pt x="43180" y="0"/>
                  </a:lnTo>
                  <a:lnTo>
                    <a:pt x="39751" y="139"/>
                  </a:lnTo>
                  <a:lnTo>
                    <a:pt x="6096" y="18669"/>
                  </a:lnTo>
                  <a:lnTo>
                    <a:pt x="0" y="29972"/>
                  </a:lnTo>
                  <a:lnTo>
                    <a:pt x="6477" y="26670"/>
                  </a:lnTo>
                  <a:lnTo>
                    <a:pt x="8382" y="25920"/>
                  </a:lnTo>
                  <a:lnTo>
                    <a:pt x="47117" y="16014"/>
                  </a:lnTo>
                  <a:lnTo>
                    <a:pt x="54483" y="15875"/>
                  </a:lnTo>
                  <a:lnTo>
                    <a:pt x="61976" y="16510"/>
                  </a:lnTo>
                  <a:lnTo>
                    <a:pt x="84201" y="24015"/>
                  </a:lnTo>
                  <a:lnTo>
                    <a:pt x="87757" y="26289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844285" y="5275072"/>
              <a:ext cx="29209" cy="47625"/>
            </a:xfrm>
            <a:custGeom>
              <a:avLst/>
              <a:gdLst/>
              <a:ahLst/>
              <a:cxnLst/>
              <a:rect l="l" t="t" r="r" b="b"/>
              <a:pathLst>
                <a:path w="29210" h="47625">
                  <a:moveTo>
                    <a:pt x="14477" y="0"/>
                  </a:moveTo>
                  <a:lnTo>
                    <a:pt x="4317" y="6984"/>
                  </a:lnTo>
                  <a:lnTo>
                    <a:pt x="3301" y="8635"/>
                  </a:lnTo>
                  <a:lnTo>
                    <a:pt x="2921" y="9524"/>
                  </a:lnTo>
                  <a:lnTo>
                    <a:pt x="2412" y="10413"/>
                  </a:lnTo>
                  <a:lnTo>
                    <a:pt x="2031" y="11429"/>
                  </a:lnTo>
                  <a:lnTo>
                    <a:pt x="1777" y="12445"/>
                  </a:lnTo>
                  <a:lnTo>
                    <a:pt x="1142" y="14350"/>
                  </a:lnTo>
                  <a:lnTo>
                    <a:pt x="635" y="16636"/>
                  </a:lnTo>
                  <a:lnTo>
                    <a:pt x="380" y="18795"/>
                  </a:lnTo>
                  <a:lnTo>
                    <a:pt x="126" y="20065"/>
                  </a:lnTo>
                  <a:lnTo>
                    <a:pt x="126" y="21208"/>
                  </a:lnTo>
                  <a:lnTo>
                    <a:pt x="0" y="22351"/>
                  </a:lnTo>
                  <a:lnTo>
                    <a:pt x="0" y="24891"/>
                  </a:lnTo>
                  <a:lnTo>
                    <a:pt x="126" y="26034"/>
                  </a:lnTo>
                  <a:lnTo>
                    <a:pt x="126" y="27177"/>
                  </a:lnTo>
                  <a:lnTo>
                    <a:pt x="380" y="28447"/>
                  </a:lnTo>
                  <a:lnTo>
                    <a:pt x="635" y="30733"/>
                  </a:lnTo>
                  <a:lnTo>
                    <a:pt x="1397" y="33908"/>
                  </a:lnTo>
                  <a:lnTo>
                    <a:pt x="2412" y="36956"/>
                  </a:lnTo>
                  <a:lnTo>
                    <a:pt x="2921" y="37845"/>
                  </a:lnTo>
                  <a:lnTo>
                    <a:pt x="3301" y="38734"/>
                  </a:lnTo>
                  <a:lnTo>
                    <a:pt x="13715" y="47370"/>
                  </a:lnTo>
                  <a:lnTo>
                    <a:pt x="15239" y="47370"/>
                  </a:lnTo>
                  <a:lnTo>
                    <a:pt x="25526" y="38734"/>
                  </a:lnTo>
                  <a:lnTo>
                    <a:pt x="26035" y="37845"/>
                  </a:lnTo>
                  <a:lnTo>
                    <a:pt x="27177" y="35051"/>
                  </a:lnTo>
                  <a:lnTo>
                    <a:pt x="27431" y="33908"/>
                  </a:lnTo>
                  <a:lnTo>
                    <a:pt x="27812" y="32892"/>
                  </a:lnTo>
                  <a:lnTo>
                    <a:pt x="28066" y="31876"/>
                  </a:lnTo>
                  <a:lnTo>
                    <a:pt x="28193" y="30733"/>
                  </a:lnTo>
                  <a:lnTo>
                    <a:pt x="28448" y="29590"/>
                  </a:lnTo>
                  <a:lnTo>
                    <a:pt x="28828" y="26034"/>
                  </a:lnTo>
                  <a:lnTo>
                    <a:pt x="28828" y="23621"/>
                  </a:lnTo>
                  <a:lnTo>
                    <a:pt x="28828" y="21208"/>
                  </a:lnTo>
                  <a:lnTo>
                    <a:pt x="28448" y="17652"/>
                  </a:lnTo>
                  <a:lnTo>
                    <a:pt x="28193" y="16636"/>
                  </a:lnTo>
                  <a:lnTo>
                    <a:pt x="28066" y="15493"/>
                  </a:lnTo>
                  <a:lnTo>
                    <a:pt x="27812" y="14350"/>
                  </a:lnTo>
                  <a:lnTo>
                    <a:pt x="27431" y="13461"/>
                  </a:lnTo>
                  <a:lnTo>
                    <a:pt x="27177" y="12445"/>
                  </a:lnTo>
                  <a:lnTo>
                    <a:pt x="26035" y="9524"/>
                  </a:lnTo>
                  <a:lnTo>
                    <a:pt x="25526" y="8635"/>
                  </a:lnTo>
                  <a:lnTo>
                    <a:pt x="25146" y="7746"/>
                  </a:lnTo>
                  <a:lnTo>
                    <a:pt x="17399" y="507"/>
                  </a:lnTo>
                  <a:lnTo>
                    <a:pt x="144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985129" y="5204713"/>
              <a:ext cx="88265" cy="172085"/>
            </a:xfrm>
            <a:custGeom>
              <a:avLst/>
              <a:gdLst/>
              <a:ahLst/>
              <a:cxnLst/>
              <a:rect l="l" t="t" r="r" b="b"/>
              <a:pathLst>
                <a:path w="88264" h="172085">
                  <a:moveTo>
                    <a:pt x="71628" y="113157"/>
                  </a:moveTo>
                  <a:lnTo>
                    <a:pt x="58039" y="69596"/>
                  </a:lnTo>
                  <a:lnTo>
                    <a:pt x="42037" y="60071"/>
                  </a:lnTo>
                  <a:lnTo>
                    <a:pt x="38862" y="60071"/>
                  </a:lnTo>
                  <a:lnTo>
                    <a:pt x="12319" y="91821"/>
                  </a:lnTo>
                  <a:lnTo>
                    <a:pt x="9271" y="115951"/>
                  </a:lnTo>
                  <a:lnTo>
                    <a:pt x="9398" y="121666"/>
                  </a:lnTo>
                  <a:lnTo>
                    <a:pt x="21844" y="160782"/>
                  </a:lnTo>
                  <a:lnTo>
                    <a:pt x="38862" y="171958"/>
                  </a:lnTo>
                  <a:lnTo>
                    <a:pt x="42037" y="171958"/>
                  </a:lnTo>
                  <a:lnTo>
                    <a:pt x="67945" y="142621"/>
                  </a:lnTo>
                  <a:lnTo>
                    <a:pt x="71628" y="113157"/>
                  </a:lnTo>
                  <a:close/>
                </a:path>
                <a:path w="88264" h="172085">
                  <a:moveTo>
                    <a:pt x="87757" y="29972"/>
                  </a:moveTo>
                  <a:lnTo>
                    <a:pt x="58293" y="1905"/>
                  </a:lnTo>
                  <a:lnTo>
                    <a:pt x="44577" y="0"/>
                  </a:lnTo>
                  <a:lnTo>
                    <a:pt x="37719" y="381"/>
                  </a:lnTo>
                  <a:lnTo>
                    <a:pt x="4191" y="18542"/>
                  </a:lnTo>
                  <a:lnTo>
                    <a:pt x="0" y="26289"/>
                  </a:lnTo>
                  <a:lnTo>
                    <a:pt x="3556" y="24015"/>
                  </a:lnTo>
                  <a:lnTo>
                    <a:pt x="10795" y="20447"/>
                  </a:lnTo>
                  <a:lnTo>
                    <a:pt x="18288" y="18046"/>
                  </a:lnTo>
                  <a:lnTo>
                    <a:pt x="22098" y="17145"/>
                  </a:lnTo>
                  <a:lnTo>
                    <a:pt x="25781" y="16510"/>
                  </a:lnTo>
                  <a:lnTo>
                    <a:pt x="33274" y="15875"/>
                  </a:lnTo>
                  <a:lnTo>
                    <a:pt x="40640" y="16014"/>
                  </a:lnTo>
                  <a:lnTo>
                    <a:pt x="81280" y="26670"/>
                  </a:lnTo>
                  <a:lnTo>
                    <a:pt x="87757" y="29972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011671" y="5275072"/>
              <a:ext cx="29209" cy="47625"/>
            </a:xfrm>
            <a:custGeom>
              <a:avLst/>
              <a:gdLst/>
              <a:ahLst/>
              <a:cxnLst/>
              <a:rect l="l" t="t" r="r" b="b"/>
              <a:pathLst>
                <a:path w="29210" h="47625">
                  <a:moveTo>
                    <a:pt x="14350" y="0"/>
                  </a:moveTo>
                  <a:lnTo>
                    <a:pt x="1777" y="12445"/>
                  </a:lnTo>
                  <a:lnTo>
                    <a:pt x="1142" y="14350"/>
                  </a:lnTo>
                  <a:lnTo>
                    <a:pt x="635" y="16636"/>
                  </a:lnTo>
                  <a:lnTo>
                    <a:pt x="0" y="22351"/>
                  </a:lnTo>
                  <a:lnTo>
                    <a:pt x="0" y="24891"/>
                  </a:lnTo>
                  <a:lnTo>
                    <a:pt x="3810" y="39623"/>
                  </a:lnTo>
                  <a:lnTo>
                    <a:pt x="4190" y="40512"/>
                  </a:lnTo>
                  <a:lnTo>
                    <a:pt x="13588" y="47370"/>
                  </a:lnTo>
                  <a:lnTo>
                    <a:pt x="14986" y="47370"/>
                  </a:lnTo>
                  <a:lnTo>
                    <a:pt x="28828" y="26034"/>
                  </a:lnTo>
                  <a:lnTo>
                    <a:pt x="28828" y="24891"/>
                  </a:lnTo>
                  <a:lnTo>
                    <a:pt x="28955" y="23621"/>
                  </a:lnTo>
                  <a:lnTo>
                    <a:pt x="28828" y="22351"/>
                  </a:lnTo>
                  <a:lnTo>
                    <a:pt x="28828" y="21208"/>
                  </a:lnTo>
                  <a:lnTo>
                    <a:pt x="28448" y="17652"/>
                  </a:lnTo>
                  <a:lnTo>
                    <a:pt x="27431" y="13461"/>
                  </a:lnTo>
                  <a:lnTo>
                    <a:pt x="25526" y="8635"/>
                  </a:lnTo>
                  <a:lnTo>
                    <a:pt x="24511" y="6984"/>
                  </a:lnTo>
                  <a:lnTo>
                    <a:pt x="24129" y="6222"/>
                  </a:lnTo>
                  <a:lnTo>
                    <a:pt x="23494" y="5460"/>
                  </a:lnTo>
                  <a:lnTo>
                    <a:pt x="22478" y="4063"/>
                  </a:lnTo>
                  <a:lnTo>
                    <a:pt x="19938" y="1904"/>
                  </a:lnTo>
                  <a:lnTo>
                    <a:pt x="17906" y="761"/>
                  </a:lnTo>
                  <a:lnTo>
                    <a:pt x="15875" y="253"/>
                  </a:lnTo>
                  <a:lnTo>
                    <a:pt x="14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805042" y="5426329"/>
              <a:ext cx="276225" cy="107950"/>
            </a:xfrm>
            <a:custGeom>
              <a:avLst/>
              <a:gdLst/>
              <a:ahLst/>
              <a:cxnLst/>
              <a:rect l="l" t="t" r="r" b="b"/>
              <a:pathLst>
                <a:path w="276225" h="107950">
                  <a:moveTo>
                    <a:pt x="275971" y="0"/>
                  </a:moveTo>
                  <a:lnTo>
                    <a:pt x="249936" y="30099"/>
                  </a:lnTo>
                  <a:lnTo>
                    <a:pt x="210058" y="53594"/>
                  </a:lnTo>
                  <a:lnTo>
                    <a:pt x="165608" y="64643"/>
                  </a:lnTo>
                  <a:lnTo>
                    <a:pt x="147701" y="66167"/>
                  </a:lnTo>
                  <a:lnTo>
                    <a:pt x="128524" y="66167"/>
                  </a:lnTo>
                  <a:lnTo>
                    <a:pt x="86614" y="60198"/>
                  </a:lnTo>
                  <a:lnTo>
                    <a:pt x="43434" y="42418"/>
                  </a:lnTo>
                  <a:lnTo>
                    <a:pt x="13462" y="18161"/>
                  </a:lnTo>
                  <a:lnTo>
                    <a:pt x="0" y="0"/>
                  </a:lnTo>
                  <a:lnTo>
                    <a:pt x="254" y="5588"/>
                  </a:lnTo>
                  <a:lnTo>
                    <a:pt x="13589" y="46609"/>
                  </a:lnTo>
                  <a:lnTo>
                    <a:pt x="40512" y="75946"/>
                  </a:lnTo>
                  <a:lnTo>
                    <a:pt x="78232" y="96774"/>
                  </a:lnTo>
                  <a:lnTo>
                    <a:pt x="117094" y="106172"/>
                  </a:lnTo>
                  <a:lnTo>
                    <a:pt x="138176" y="107442"/>
                  </a:lnTo>
                  <a:lnTo>
                    <a:pt x="145161" y="107315"/>
                  </a:lnTo>
                  <a:lnTo>
                    <a:pt x="185547" y="100965"/>
                  </a:lnTo>
                  <a:lnTo>
                    <a:pt x="225806" y="82931"/>
                  </a:lnTo>
                  <a:lnTo>
                    <a:pt x="256032" y="55753"/>
                  </a:lnTo>
                  <a:lnTo>
                    <a:pt x="273177" y="21717"/>
                  </a:lnTo>
                  <a:lnTo>
                    <a:pt x="275717" y="5588"/>
                  </a:lnTo>
                  <a:lnTo>
                    <a:pt x="275971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486400" y="5029200"/>
              <a:ext cx="838200" cy="685800"/>
            </a:xfrm>
            <a:custGeom>
              <a:avLst/>
              <a:gdLst/>
              <a:ahLst/>
              <a:cxnLst/>
              <a:rect l="l" t="t" r="r" b="b"/>
              <a:pathLst>
                <a:path w="838200" h="685800">
                  <a:moveTo>
                    <a:pt x="187071" y="367156"/>
                  </a:moveTo>
                  <a:lnTo>
                    <a:pt x="192136" y="318307"/>
                  </a:lnTo>
                  <a:lnTo>
                    <a:pt x="206664" y="272803"/>
                  </a:lnTo>
                  <a:lnTo>
                    <a:pt x="229652" y="231622"/>
                  </a:lnTo>
                  <a:lnTo>
                    <a:pt x="260096" y="195738"/>
                  </a:lnTo>
                  <a:lnTo>
                    <a:pt x="296992" y="166129"/>
                  </a:lnTo>
                  <a:lnTo>
                    <a:pt x="339340" y="143771"/>
                  </a:lnTo>
                  <a:lnTo>
                    <a:pt x="386134" y="129641"/>
                  </a:lnTo>
                  <a:lnTo>
                    <a:pt x="436372" y="124713"/>
                  </a:lnTo>
                  <a:lnTo>
                    <a:pt x="486651" y="129641"/>
                  </a:lnTo>
                  <a:lnTo>
                    <a:pt x="533477" y="143771"/>
                  </a:lnTo>
                  <a:lnTo>
                    <a:pt x="575847" y="166129"/>
                  </a:lnTo>
                  <a:lnTo>
                    <a:pt x="612759" y="195738"/>
                  </a:lnTo>
                  <a:lnTo>
                    <a:pt x="643212" y="231622"/>
                  </a:lnTo>
                  <a:lnTo>
                    <a:pt x="666204" y="272803"/>
                  </a:lnTo>
                  <a:lnTo>
                    <a:pt x="680734" y="318307"/>
                  </a:lnTo>
                  <a:lnTo>
                    <a:pt x="685800" y="367156"/>
                  </a:lnTo>
                  <a:lnTo>
                    <a:pt x="680734" y="416006"/>
                  </a:lnTo>
                  <a:lnTo>
                    <a:pt x="666204" y="461510"/>
                  </a:lnTo>
                  <a:lnTo>
                    <a:pt x="643212" y="502691"/>
                  </a:lnTo>
                  <a:lnTo>
                    <a:pt x="612759" y="538575"/>
                  </a:lnTo>
                  <a:lnTo>
                    <a:pt x="575847" y="568184"/>
                  </a:lnTo>
                  <a:lnTo>
                    <a:pt x="533477" y="590542"/>
                  </a:lnTo>
                  <a:lnTo>
                    <a:pt x="486651" y="604672"/>
                  </a:lnTo>
                  <a:lnTo>
                    <a:pt x="436372" y="609600"/>
                  </a:lnTo>
                  <a:lnTo>
                    <a:pt x="386134" y="604672"/>
                  </a:lnTo>
                  <a:lnTo>
                    <a:pt x="339340" y="590542"/>
                  </a:lnTo>
                  <a:lnTo>
                    <a:pt x="296992" y="568184"/>
                  </a:lnTo>
                  <a:lnTo>
                    <a:pt x="260096" y="538575"/>
                  </a:lnTo>
                  <a:lnTo>
                    <a:pt x="229652" y="502691"/>
                  </a:lnTo>
                  <a:lnTo>
                    <a:pt x="206664" y="461510"/>
                  </a:lnTo>
                  <a:lnTo>
                    <a:pt x="192136" y="416006"/>
                  </a:lnTo>
                  <a:lnTo>
                    <a:pt x="187071" y="367156"/>
                  </a:lnTo>
                  <a:close/>
                </a:path>
                <a:path w="838200" h="685800">
                  <a:moveTo>
                    <a:pt x="0" y="685800"/>
                  </a:moveTo>
                  <a:lnTo>
                    <a:pt x="838200" y="685800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943600" y="4724400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w="0" h="304800">
                  <a:moveTo>
                    <a:pt x="0" y="0"/>
                  </a:moveTo>
                  <a:lnTo>
                    <a:pt x="0" y="30480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1231798" y="4903165"/>
            <a:ext cx="432434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imes New Roman"/>
                <a:cs typeface="Times New Roman"/>
              </a:rPr>
              <a:t>S</a:t>
            </a: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sz="1800" spc="5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38606" y="5177790"/>
            <a:ext cx="12192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461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 </a:t>
            </a:r>
            <a:r>
              <a:rPr dirty="0" sz="1800" spc="-5">
                <a:latin typeface="Times New Roman"/>
                <a:cs typeface="Times New Roman"/>
              </a:rPr>
              <a:t>GB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Perm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10 </a:t>
            </a:r>
            <a:r>
              <a:rPr dirty="0" sz="1800" spc="-5">
                <a:latin typeface="Times New Roman"/>
                <a:cs typeface="Times New Roman"/>
              </a:rPr>
              <a:t>GB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Spool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978142" y="4903165"/>
            <a:ext cx="5207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imes New Roman"/>
                <a:cs typeface="Times New Roman"/>
              </a:rPr>
              <a:t>M</a:t>
            </a:r>
            <a:r>
              <a:rPr dirty="0" sz="1800">
                <a:latin typeface="Times New Roman"/>
                <a:cs typeface="Times New Roman"/>
              </a:rPr>
              <a:t>ary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687057" y="5177790"/>
            <a:ext cx="11049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 </a:t>
            </a:r>
            <a:r>
              <a:rPr dirty="0" sz="1800" spc="-5">
                <a:latin typeface="Times New Roman"/>
                <a:cs typeface="Times New Roman"/>
              </a:rPr>
              <a:t>GB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Perm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5 </a:t>
            </a:r>
            <a:r>
              <a:rPr dirty="0" sz="1800" spc="-5">
                <a:latin typeface="Times New Roman"/>
                <a:cs typeface="Times New Roman"/>
              </a:rPr>
              <a:t>GB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Spool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-12700" y="0"/>
            <a:ext cx="9169400" cy="6883400"/>
            <a:chOff x="-12700" y="0"/>
            <a:chExt cx="9169400" cy="6883400"/>
          </a:xfrm>
        </p:grpSpPr>
        <p:sp>
          <p:nvSpPr>
            <p:cNvPr id="40" name="object 40"/>
            <p:cNvSpPr/>
            <p:nvPr/>
          </p:nvSpPr>
          <p:spPr>
            <a:xfrm>
              <a:off x="217931" y="6592719"/>
              <a:ext cx="3751579" cy="0"/>
            </a:xfrm>
            <a:custGeom>
              <a:avLst/>
              <a:gdLst/>
              <a:ahLst/>
              <a:cxnLst/>
              <a:rect l="l" t="t" r="r" b="b"/>
              <a:pathLst>
                <a:path w="3751579" h="0">
                  <a:moveTo>
                    <a:pt x="0" y="0"/>
                  </a:moveTo>
                  <a:lnTo>
                    <a:pt x="254508" y="0"/>
                  </a:lnTo>
                </a:path>
                <a:path w="3751579" h="0">
                  <a:moveTo>
                    <a:pt x="255780" y="0"/>
                  </a:moveTo>
                  <a:lnTo>
                    <a:pt x="510288" y="0"/>
                  </a:lnTo>
                </a:path>
                <a:path w="3751579" h="0">
                  <a:moveTo>
                    <a:pt x="511561" y="0"/>
                  </a:moveTo>
                  <a:lnTo>
                    <a:pt x="1655320" y="0"/>
                  </a:lnTo>
                </a:path>
                <a:path w="3751579" h="0">
                  <a:moveTo>
                    <a:pt x="1714111" y="0"/>
                  </a:moveTo>
                  <a:lnTo>
                    <a:pt x="1968619" y="0"/>
                  </a:lnTo>
                </a:path>
                <a:path w="3751579" h="0">
                  <a:moveTo>
                    <a:pt x="1969892" y="0"/>
                  </a:moveTo>
                  <a:lnTo>
                    <a:pt x="2224400" y="0"/>
                  </a:lnTo>
                </a:path>
                <a:path w="3751579" h="0">
                  <a:moveTo>
                    <a:pt x="2225672" y="0"/>
                  </a:moveTo>
                  <a:lnTo>
                    <a:pt x="3751193" y="0"/>
                  </a:lnTo>
                </a:path>
              </a:pathLst>
            </a:custGeom>
            <a:ln w="10180">
              <a:solidFill>
                <a:srgbClr val="0000F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5171821" y="6592719"/>
              <a:ext cx="3751579" cy="0"/>
            </a:xfrm>
            <a:custGeom>
              <a:avLst/>
              <a:gdLst/>
              <a:ahLst/>
              <a:cxnLst/>
              <a:rect l="l" t="t" r="r" b="b"/>
              <a:pathLst>
                <a:path w="3751579" h="0">
                  <a:moveTo>
                    <a:pt x="0" y="0"/>
                  </a:moveTo>
                  <a:lnTo>
                    <a:pt x="254508" y="0"/>
                  </a:lnTo>
                </a:path>
                <a:path w="3751579" h="0">
                  <a:moveTo>
                    <a:pt x="255780" y="0"/>
                  </a:moveTo>
                  <a:lnTo>
                    <a:pt x="510288" y="0"/>
                  </a:lnTo>
                </a:path>
                <a:path w="3751579" h="0">
                  <a:moveTo>
                    <a:pt x="511561" y="0"/>
                  </a:moveTo>
                  <a:lnTo>
                    <a:pt x="1909828" y="0"/>
                  </a:lnTo>
                </a:path>
                <a:path w="3751579" h="0">
                  <a:moveTo>
                    <a:pt x="2095873" y="0"/>
                  </a:moveTo>
                  <a:lnTo>
                    <a:pt x="2477635" y="0"/>
                  </a:lnTo>
                </a:path>
                <a:path w="3751579" h="0">
                  <a:moveTo>
                    <a:pt x="2478908" y="0"/>
                  </a:moveTo>
                  <a:lnTo>
                    <a:pt x="2733416" y="0"/>
                  </a:lnTo>
                </a:path>
                <a:path w="3751579" h="0">
                  <a:moveTo>
                    <a:pt x="2734688" y="0"/>
                  </a:moveTo>
                  <a:lnTo>
                    <a:pt x="3751193" y="0"/>
                  </a:lnTo>
                </a:path>
              </a:pathLst>
            </a:custGeom>
            <a:ln w="10180">
              <a:solidFill>
                <a:srgbClr val="FE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0" y="6858000"/>
                  </a:moveTo>
                  <a:lnTo>
                    <a:pt x="9144000" y="6858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9850" y="23317"/>
            <a:ext cx="39249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Answer 1 to Quiz on</a:t>
            </a:r>
            <a:r>
              <a:rPr dirty="0" spc="-10"/>
              <a:t> </a:t>
            </a:r>
            <a:r>
              <a:rPr dirty="0" spc="-5"/>
              <a:t>Space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7400" y="762000"/>
            <a:ext cx="1981200" cy="1219200"/>
          </a:xfrm>
          <a:prstGeom prst="rect">
            <a:avLst/>
          </a:prstGeom>
          <a:ln w="25400">
            <a:solidFill>
              <a:srgbClr val="0000FF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marL="459740">
              <a:lnSpc>
                <a:spcPct val="100000"/>
              </a:lnSpc>
              <a:spcBef>
                <a:spcPts val="295"/>
              </a:spcBef>
            </a:pPr>
            <a:r>
              <a:rPr dirty="0" sz="2000">
                <a:latin typeface="Times New Roman"/>
                <a:cs typeface="Times New Roman"/>
              </a:rPr>
              <a:t>Marketing</a:t>
            </a:r>
            <a:endParaRPr sz="2000">
              <a:latin typeface="Times New Roman"/>
              <a:cs typeface="Times New Roman"/>
            </a:endParaRPr>
          </a:p>
          <a:p>
            <a:pPr marL="356235">
              <a:lnSpc>
                <a:spcPct val="100000"/>
              </a:lnSpc>
              <a:spcBef>
                <a:spcPts val="600"/>
              </a:spcBef>
            </a:pPr>
            <a:r>
              <a:rPr dirty="0" sz="2000">
                <a:latin typeface="Times New Roman"/>
                <a:cs typeface="Times New Roman"/>
              </a:rPr>
              <a:t>10 </a:t>
            </a:r>
            <a:r>
              <a:rPr dirty="0" sz="2000" spc="5">
                <a:latin typeface="Times New Roman"/>
                <a:cs typeface="Times New Roman"/>
              </a:rPr>
              <a:t>GB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Perm</a:t>
            </a:r>
            <a:endParaRPr sz="2000">
              <a:latin typeface="Times New Roman"/>
              <a:cs typeface="Times New Roman"/>
            </a:endParaRPr>
          </a:p>
          <a:p>
            <a:pPr marL="325120">
              <a:lnSpc>
                <a:spcPct val="100000"/>
              </a:lnSpc>
              <a:spcBef>
                <a:spcPts val="600"/>
              </a:spcBef>
            </a:pPr>
            <a:r>
              <a:rPr dirty="0" sz="2000">
                <a:latin typeface="Times New Roman"/>
                <a:cs typeface="Times New Roman"/>
              </a:rPr>
              <a:t>10 </a:t>
            </a:r>
            <a:r>
              <a:rPr dirty="0" sz="2000" spc="5">
                <a:latin typeface="Times New Roman"/>
                <a:cs typeface="Times New Roman"/>
              </a:rPr>
              <a:t>GB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Spool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81600" y="762000"/>
            <a:ext cx="1981200" cy="121920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dirty="0" sz="2000" spc="-5">
                <a:latin typeface="Times New Roman"/>
                <a:cs typeface="Times New Roman"/>
              </a:rPr>
              <a:t>Sales</a:t>
            </a:r>
            <a:endParaRPr sz="20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  <a:spcBef>
                <a:spcPts val="600"/>
              </a:spcBef>
            </a:pPr>
            <a:r>
              <a:rPr dirty="0" sz="2000">
                <a:latin typeface="Times New Roman"/>
                <a:cs typeface="Times New Roman"/>
              </a:rPr>
              <a:t>5 GB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Perm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dirty="0" sz="2000">
                <a:latin typeface="Times New Roman"/>
                <a:cs typeface="Times New Roman"/>
              </a:rPr>
              <a:t>5 GB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Spool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5941" y="2158111"/>
            <a:ext cx="7661909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Marketing has 10 GB of Perm and Spool. Sales has 5 GB Perm and</a:t>
            </a:r>
            <a:r>
              <a:rPr dirty="0" sz="2000" spc="-1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Spool.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44500" y="2120900"/>
            <a:ext cx="406400" cy="1016000"/>
            <a:chOff x="444500" y="2120900"/>
            <a:chExt cx="406400" cy="1016000"/>
          </a:xfrm>
        </p:grpSpPr>
        <p:sp>
          <p:nvSpPr>
            <p:cNvPr id="7" name="object 7"/>
            <p:cNvSpPr/>
            <p:nvPr/>
          </p:nvSpPr>
          <p:spPr>
            <a:xfrm>
              <a:off x="457200" y="21336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0"/>
                  </a:moveTo>
                  <a:lnTo>
                    <a:pt x="146821" y="6038"/>
                  </a:lnTo>
                  <a:lnTo>
                    <a:pt x="106724" y="23237"/>
                  </a:lnTo>
                  <a:lnTo>
                    <a:pt x="71353" y="50225"/>
                  </a:lnTo>
                  <a:lnTo>
                    <a:pt x="41851" y="85628"/>
                  </a:lnTo>
                  <a:lnTo>
                    <a:pt x="19363" y="128073"/>
                  </a:lnTo>
                  <a:lnTo>
                    <a:pt x="5031" y="176188"/>
                  </a:lnTo>
                  <a:lnTo>
                    <a:pt x="0" y="228600"/>
                  </a:lnTo>
                  <a:lnTo>
                    <a:pt x="5031" y="281011"/>
                  </a:lnTo>
                  <a:lnTo>
                    <a:pt x="19363" y="329126"/>
                  </a:lnTo>
                  <a:lnTo>
                    <a:pt x="41851" y="371571"/>
                  </a:lnTo>
                  <a:lnTo>
                    <a:pt x="71353" y="406974"/>
                  </a:lnTo>
                  <a:lnTo>
                    <a:pt x="106724" y="433962"/>
                  </a:lnTo>
                  <a:lnTo>
                    <a:pt x="146821" y="451161"/>
                  </a:lnTo>
                  <a:lnTo>
                    <a:pt x="190500" y="457200"/>
                  </a:lnTo>
                  <a:lnTo>
                    <a:pt x="234178" y="451161"/>
                  </a:lnTo>
                  <a:lnTo>
                    <a:pt x="274275" y="433962"/>
                  </a:lnTo>
                  <a:lnTo>
                    <a:pt x="309646" y="406974"/>
                  </a:lnTo>
                  <a:lnTo>
                    <a:pt x="339148" y="371571"/>
                  </a:lnTo>
                  <a:lnTo>
                    <a:pt x="361636" y="329126"/>
                  </a:lnTo>
                  <a:lnTo>
                    <a:pt x="375968" y="281011"/>
                  </a:lnTo>
                  <a:lnTo>
                    <a:pt x="381000" y="228600"/>
                  </a:lnTo>
                  <a:lnTo>
                    <a:pt x="375968" y="176188"/>
                  </a:lnTo>
                  <a:lnTo>
                    <a:pt x="361636" y="128073"/>
                  </a:lnTo>
                  <a:lnTo>
                    <a:pt x="339148" y="85628"/>
                  </a:lnTo>
                  <a:lnTo>
                    <a:pt x="309646" y="50225"/>
                  </a:lnTo>
                  <a:lnTo>
                    <a:pt x="274275" y="23237"/>
                  </a:lnTo>
                  <a:lnTo>
                    <a:pt x="234178" y="6038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57200" y="21336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0" y="228600"/>
                  </a:moveTo>
                  <a:lnTo>
                    <a:pt x="5031" y="176188"/>
                  </a:lnTo>
                  <a:lnTo>
                    <a:pt x="19363" y="128073"/>
                  </a:lnTo>
                  <a:lnTo>
                    <a:pt x="41851" y="85628"/>
                  </a:lnTo>
                  <a:lnTo>
                    <a:pt x="71353" y="50225"/>
                  </a:lnTo>
                  <a:lnTo>
                    <a:pt x="106724" y="23237"/>
                  </a:lnTo>
                  <a:lnTo>
                    <a:pt x="146821" y="6038"/>
                  </a:lnTo>
                  <a:lnTo>
                    <a:pt x="190500" y="0"/>
                  </a:lnTo>
                  <a:lnTo>
                    <a:pt x="234178" y="6038"/>
                  </a:lnTo>
                  <a:lnTo>
                    <a:pt x="274275" y="23237"/>
                  </a:lnTo>
                  <a:lnTo>
                    <a:pt x="309646" y="50225"/>
                  </a:lnTo>
                  <a:lnTo>
                    <a:pt x="339148" y="85628"/>
                  </a:lnTo>
                  <a:lnTo>
                    <a:pt x="361636" y="128073"/>
                  </a:lnTo>
                  <a:lnTo>
                    <a:pt x="375968" y="176188"/>
                  </a:lnTo>
                  <a:lnTo>
                    <a:pt x="381000" y="228600"/>
                  </a:lnTo>
                  <a:lnTo>
                    <a:pt x="375968" y="281011"/>
                  </a:lnTo>
                  <a:lnTo>
                    <a:pt x="361636" y="329126"/>
                  </a:lnTo>
                  <a:lnTo>
                    <a:pt x="339148" y="371571"/>
                  </a:lnTo>
                  <a:lnTo>
                    <a:pt x="309646" y="406974"/>
                  </a:lnTo>
                  <a:lnTo>
                    <a:pt x="274275" y="433962"/>
                  </a:lnTo>
                  <a:lnTo>
                    <a:pt x="234178" y="451161"/>
                  </a:lnTo>
                  <a:lnTo>
                    <a:pt x="190500" y="457200"/>
                  </a:lnTo>
                  <a:lnTo>
                    <a:pt x="146821" y="451161"/>
                  </a:lnTo>
                  <a:lnTo>
                    <a:pt x="106724" y="433962"/>
                  </a:lnTo>
                  <a:lnTo>
                    <a:pt x="71353" y="406974"/>
                  </a:lnTo>
                  <a:lnTo>
                    <a:pt x="41851" y="371571"/>
                  </a:lnTo>
                  <a:lnTo>
                    <a:pt x="19363" y="329126"/>
                  </a:lnTo>
                  <a:lnTo>
                    <a:pt x="5031" y="281011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57200" y="26670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0"/>
                  </a:moveTo>
                  <a:lnTo>
                    <a:pt x="146821" y="6038"/>
                  </a:lnTo>
                  <a:lnTo>
                    <a:pt x="106724" y="23237"/>
                  </a:lnTo>
                  <a:lnTo>
                    <a:pt x="71353" y="50225"/>
                  </a:lnTo>
                  <a:lnTo>
                    <a:pt x="41851" y="85628"/>
                  </a:lnTo>
                  <a:lnTo>
                    <a:pt x="19363" y="128073"/>
                  </a:lnTo>
                  <a:lnTo>
                    <a:pt x="5031" y="176188"/>
                  </a:lnTo>
                  <a:lnTo>
                    <a:pt x="0" y="228600"/>
                  </a:lnTo>
                  <a:lnTo>
                    <a:pt x="5031" y="281011"/>
                  </a:lnTo>
                  <a:lnTo>
                    <a:pt x="19363" y="329126"/>
                  </a:lnTo>
                  <a:lnTo>
                    <a:pt x="41851" y="371571"/>
                  </a:lnTo>
                  <a:lnTo>
                    <a:pt x="71353" y="406974"/>
                  </a:lnTo>
                  <a:lnTo>
                    <a:pt x="106724" y="433962"/>
                  </a:lnTo>
                  <a:lnTo>
                    <a:pt x="146821" y="451161"/>
                  </a:lnTo>
                  <a:lnTo>
                    <a:pt x="190500" y="457200"/>
                  </a:lnTo>
                  <a:lnTo>
                    <a:pt x="234178" y="451161"/>
                  </a:lnTo>
                  <a:lnTo>
                    <a:pt x="274275" y="433962"/>
                  </a:lnTo>
                  <a:lnTo>
                    <a:pt x="309646" y="406974"/>
                  </a:lnTo>
                  <a:lnTo>
                    <a:pt x="339148" y="371571"/>
                  </a:lnTo>
                  <a:lnTo>
                    <a:pt x="361636" y="329126"/>
                  </a:lnTo>
                  <a:lnTo>
                    <a:pt x="375968" y="281011"/>
                  </a:lnTo>
                  <a:lnTo>
                    <a:pt x="381000" y="228600"/>
                  </a:lnTo>
                  <a:lnTo>
                    <a:pt x="375968" y="176188"/>
                  </a:lnTo>
                  <a:lnTo>
                    <a:pt x="361636" y="128073"/>
                  </a:lnTo>
                  <a:lnTo>
                    <a:pt x="339148" y="85628"/>
                  </a:lnTo>
                  <a:lnTo>
                    <a:pt x="309646" y="50225"/>
                  </a:lnTo>
                  <a:lnTo>
                    <a:pt x="274275" y="23237"/>
                  </a:lnTo>
                  <a:lnTo>
                    <a:pt x="234178" y="6038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57200" y="26670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0" y="228600"/>
                  </a:moveTo>
                  <a:lnTo>
                    <a:pt x="5031" y="176188"/>
                  </a:lnTo>
                  <a:lnTo>
                    <a:pt x="19363" y="128073"/>
                  </a:lnTo>
                  <a:lnTo>
                    <a:pt x="41851" y="85628"/>
                  </a:lnTo>
                  <a:lnTo>
                    <a:pt x="71353" y="50225"/>
                  </a:lnTo>
                  <a:lnTo>
                    <a:pt x="106724" y="23237"/>
                  </a:lnTo>
                  <a:lnTo>
                    <a:pt x="146821" y="6038"/>
                  </a:lnTo>
                  <a:lnTo>
                    <a:pt x="190500" y="0"/>
                  </a:lnTo>
                  <a:lnTo>
                    <a:pt x="234178" y="6038"/>
                  </a:lnTo>
                  <a:lnTo>
                    <a:pt x="274275" y="23237"/>
                  </a:lnTo>
                  <a:lnTo>
                    <a:pt x="309646" y="50225"/>
                  </a:lnTo>
                  <a:lnTo>
                    <a:pt x="339148" y="85628"/>
                  </a:lnTo>
                  <a:lnTo>
                    <a:pt x="361636" y="128073"/>
                  </a:lnTo>
                  <a:lnTo>
                    <a:pt x="375968" y="176188"/>
                  </a:lnTo>
                  <a:lnTo>
                    <a:pt x="381000" y="228600"/>
                  </a:lnTo>
                  <a:lnTo>
                    <a:pt x="375968" y="281011"/>
                  </a:lnTo>
                  <a:lnTo>
                    <a:pt x="361636" y="329126"/>
                  </a:lnTo>
                  <a:lnTo>
                    <a:pt x="339148" y="371571"/>
                  </a:lnTo>
                  <a:lnTo>
                    <a:pt x="309646" y="406974"/>
                  </a:lnTo>
                  <a:lnTo>
                    <a:pt x="274275" y="433962"/>
                  </a:lnTo>
                  <a:lnTo>
                    <a:pt x="234178" y="451161"/>
                  </a:lnTo>
                  <a:lnTo>
                    <a:pt x="190500" y="457200"/>
                  </a:lnTo>
                  <a:lnTo>
                    <a:pt x="146821" y="451161"/>
                  </a:lnTo>
                  <a:lnTo>
                    <a:pt x="106724" y="433962"/>
                  </a:lnTo>
                  <a:lnTo>
                    <a:pt x="71353" y="406974"/>
                  </a:lnTo>
                  <a:lnTo>
                    <a:pt x="41851" y="371571"/>
                  </a:lnTo>
                  <a:lnTo>
                    <a:pt x="19363" y="329126"/>
                  </a:lnTo>
                  <a:lnTo>
                    <a:pt x="5031" y="281011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993444" y="2691511"/>
            <a:ext cx="75628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Marketing then Creates Stan and gives him 1 GB Perm and 10 GB</a:t>
            </a:r>
            <a:r>
              <a:rPr dirty="0" sz="2000" spc="-2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Spool.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44500" y="3187700"/>
            <a:ext cx="406400" cy="482600"/>
            <a:chOff x="444500" y="3187700"/>
            <a:chExt cx="406400" cy="482600"/>
          </a:xfrm>
        </p:grpSpPr>
        <p:sp>
          <p:nvSpPr>
            <p:cNvPr id="13" name="object 13"/>
            <p:cNvSpPr/>
            <p:nvPr/>
          </p:nvSpPr>
          <p:spPr>
            <a:xfrm>
              <a:off x="457200" y="32004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0"/>
                  </a:moveTo>
                  <a:lnTo>
                    <a:pt x="146821" y="6038"/>
                  </a:lnTo>
                  <a:lnTo>
                    <a:pt x="106724" y="23237"/>
                  </a:lnTo>
                  <a:lnTo>
                    <a:pt x="71353" y="50225"/>
                  </a:lnTo>
                  <a:lnTo>
                    <a:pt x="41851" y="85628"/>
                  </a:lnTo>
                  <a:lnTo>
                    <a:pt x="19363" y="128073"/>
                  </a:lnTo>
                  <a:lnTo>
                    <a:pt x="5031" y="176188"/>
                  </a:lnTo>
                  <a:lnTo>
                    <a:pt x="0" y="228600"/>
                  </a:lnTo>
                  <a:lnTo>
                    <a:pt x="5031" y="281011"/>
                  </a:lnTo>
                  <a:lnTo>
                    <a:pt x="19363" y="329126"/>
                  </a:lnTo>
                  <a:lnTo>
                    <a:pt x="41851" y="371571"/>
                  </a:lnTo>
                  <a:lnTo>
                    <a:pt x="71353" y="406974"/>
                  </a:lnTo>
                  <a:lnTo>
                    <a:pt x="106724" y="433962"/>
                  </a:lnTo>
                  <a:lnTo>
                    <a:pt x="146821" y="451161"/>
                  </a:lnTo>
                  <a:lnTo>
                    <a:pt x="190500" y="457200"/>
                  </a:lnTo>
                  <a:lnTo>
                    <a:pt x="234178" y="451161"/>
                  </a:lnTo>
                  <a:lnTo>
                    <a:pt x="274275" y="433962"/>
                  </a:lnTo>
                  <a:lnTo>
                    <a:pt x="309646" y="406974"/>
                  </a:lnTo>
                  <a:lnTo>
                    <a:pt x="339148" y="371571"/>
                  </a:lnTo>
                  <a:lnTo>
                    <a:pt x="361636" y="329126"/>
                  </a:lnTo>
                  <a:lnTo>
                    <a:pt x="375968" y="281011"/>
                  </a:lnTo>
                  <a:lnTo>
                    <a:pt x="381000" y="228600"/>
                  </a:lnTo>
                  <a:lnTo>
                    <a:pt x="375968" y="176188"/>
                  </a:lnTo>
                  <a:lnTo>
                    <a:pt x="361636" y="128073"/>
                  </a:lnTo>
                  <a:lnTo>
                    <a:pt x="339148" y="85628"/>
                  </a:lnTo>
                  <a:lnTo>
                    <a:pt x="309646" y="50225"/>
                  </a:lnTo>
                  <a:lnTo>
                    <a:pt x="274275" y="23237"/>
                  </a:lnTo>
                  <a:lnTo>
                    <a:pt x="234178" y="6038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57200" y="32004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0" y="228600"/>
                  </a:moveTo>
                  <a:lnTo>
                    <a:pt x="5031" y="176188"/>
                  </a:lnTo>
                  <a:lnTo>
                    <a:pt x="19363" y="128073"/>
                  </a:lnTo>
                  <a:lnTo>
                    <a:pt x="41851" y="85628"/>
                  </a:lnTo>
                  <a:lnTo>
                    <a:pt x="71353" y="50225"/>
                  </a:lnTo>
                  <a:lnTo>
                    <a:pt x="106724" y="23237"/>
                  </a:lnTo>
                  <a:lnTo>
                    <a:pt x="146821" y="6038"/>
                  </a:lnTo>
                  <a:lnTo>
                    <a:pt x="190500" y="0"/>
                  </a:lnTo>
                  <a:lnTo>
                    <a:pt x="234178" y="6038"/>
                  </a:lnTo>
                  <a:lnTo>
                    <a:pt x="274275" y="23237"/>
                  </a:lnTo>
                  <a:lnTo>
                    <a:pt x="309646" y="50225"/>
                  </a:lnTo>
                  <a:lnTo>
                    <a:pt x="339148" y="85628"/>
                  </a:lnTo>
                  <a:lnTo>
                    <a:pt x="361636" y="128073"/>
                  </a:lnTo>
                  <a:lnTo>
                    <a:pt x="375968" y="176188"/>
                  </a:lnTo>
                  <a:lnTo>
                    <a:pt x="381000" y="228600"/>
                  </a:lnTo>
                  <a:lnTo>
                    <a:pt x="375968" y="281011"/>
                  </a:lnTo>
                  <a:lnTo>
                    <a:pt x="361636" y="329126"/>
                  </a:lnTo>
                  <a:lnTo>
                    <a:pt x="339148" y="371571"/>
                  </a:lnTo>
                  <a:lnTo>
                    <a:pt x="309646" y="406974"/>
                  </a:lnTo>
                  <a:lnTo>
                    <a:pt x="274275" y="433962"/>
                  </a:lnTo>
                  <a:lnTo>
                    <a:pt x="234178" y="451161"/>
                  </a:lnTo>
                  <a:lnTo>
                    <a:pt x="190500" y="457200"/>
                  </a:lnTo>
                  <a:lnTo>
                    <a:pt x="146821" y="451161"/>
                  </a:lnTo>
                  <a:lnTo>
                    <a:pt x="106724" y="433962"/>
                  </a:lnTo>
                  <a:lnTo>
                    <a:pt x="71353" y="406974"/>
                  </a:lnTo>
                  <a:lnTo>
                    <a:pt x="41851" y="371571"/>
                  </a:lnTo>
                  <a:lnTo>
                    <a:pt x="19363" y="329126"/>
                  </a:lnTo>
                  <a:lnTo>
                    <a:pt x="5031" y="281011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558800" y="1988947"/>
            <a:ext cx="177800" cy="1625600"/>
          </a:xfrm>
          <a:prstGeom prst="rect">
            <a:avLst/>
          </a:prstGeom>
        </p:spPr>
        <p:txBody>
          <a:bodyPr wrap="square" lIns="0" tIns="1803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93444" y="3224911"/>
            <a:ext cx="6880859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Times New Roman"/>
                <a:cs typeface="Times New Roman"/>
              </a:rPr>
              <a:t>Sales </a:t>
            </a:r>
            <a:r>
              <a:rPr dirty="0" sz="2000">
                <a:latin typeface="Times New Roman"/>
                <a:cs typeface="Times New Roman"/>
              </a:rPr>
              <a:t>then Creates </a:t>
            </a:r>
            <a:r>
              <a:rPr dirty="0" sz="2000" spc="-5">
                <a:latin typeface="Times New Roman"/>
                <a:cs typeface="Times New Roman"/>
              </a:rPr>
              <a:t>Mary </a:t>
            </a:r>
            <a:r>
              <a:rPr dirty="0" sz="2000">
                <a:latin typeface="Times New Roman"/>
                <a:cs typeface="Times New Roman"/>
              </a:rPr>
              <a:t>and gives her 1 GB Perm and 5 GB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Spool.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28800" y="3886200"/>
            <a:ext cx="1981200" cy="609600"/>
          </a:xfrm>
          <a:prstGeom prst="rect">
            <a:avLst/>
          </a:prstGeom>
          <a:ln w="25400">
            <a:solidFill>
              <a:srgbClr val="0000FF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459105">
              <a:lnSpc>
                <a:spcPct val="100000"/>
              </a:lnSpc>
              <a:spcBef>
                <a:spcPts val="300"/>
              </a:spcBef>
            </a:pPr>
            <a:r>
              <a:rPr dirty="0" sz="2000">
                <a:latin typeface="Times New Roman"/>
                <a:cs typeface="Times New Roman"/>
              </a:rPr>
              <a:t>Marketing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53000" y="3886200"/>
            <a:ext cx="1981200" cy="60960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dirty="0" sz="2000" spc="-5">
                <a:latin typeface="Times New Roman"/>
                <a:cs typeface="Times New Roman"/>
              </a:rPr>
              <a:t>Sales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425700" y="4476750"/>
            <a:ext cx="3911600" cy="1022350"/>
            <a:chOff x="2425700" y="4476750"/>
            <a:chExt cx="3911600" cy="1022350"/>
          </a:xfrm>
        </p:grpSpPr>
        <p:sp>
          <p:nvSpPr>
            <p:cNvPr id="20" name="object 20"/>
            <p:cNvSpPr/>
            <p:nvPr/>
          </p:nvSpPr>
          <p:spPr>
            <a:xfrm>
              <a:off x="2731643" y="4927599"/>
              <a:ext cx="88265" cy="172085"/>
            </a:xfrm>
            <a:custGeom>
              <a:avLst/>
              <a:gdLst/>
              <a:ahLst/>
              <a:cxnLst/>
              <a:rect l="l" t="t" r="r" b="b"/>
              <a:pathLst>
                <a:path w="88264" h="172085">
                  <a:moveTo>
                    <a:pt x="77343" y="116078"/>
                  </a:moveTo>
                  <a:lnTo>
                    <a:pt x="68326" y="76454"/>
                  </a:lnTo>
                  <a:lnTo>
                    <a:pt x="48387" y="60071"/>
                  </a:lnTo>
                  <a:lnTo>
                    <a:pt x="45212" y="60071"/>
                  </a:lnTo>
                  <a:lnTo>
                    <a:pt x="19177" y="91821"/>
                  </a:lnTo>
                  <a:lnTo>
                    <a:pt x="16129" y="116078"/>
                  </a:lnTo>
                  <a:lnTo>
                    <a:pt x="16510" y="124460"/>
                  </a:lnTo>
                  <a:lnTo>
                    <a:pt x="29718" y="162433"/>
                  </a:lnTo>
                  <a:lnTo>
                    <a:pt x="46736" y="172085"/>
                  </a:lnTo>
                  <a:lnTo>
                    <a:pt x="49911" y="171704"/>
                  </a:lnTo>
                  <a:lnTo>
                    <a:pt x="74930" y="137795"/>
                  </a:lnTo>
                  <a:lnTo>
                    <a:pt x="77343" y="118872"/>
                  </a:lnTo>
                  <a:lnTo>
                    <a:pt x="77343" y="116078"/>
                  </a:lnTo>
                  <a:close/>
                </a:path>
                <a:path w="88264" h="172085">
                  <a:moveTo>
                    <a:pt x="87757" y="26289"/>
                  </a:moveTo>
                  <a:lnTo>
                    <a:pt x="56769" y="1651"/>
                  </a:lnTo>
                  <a:lnTo>
                    <a:pt x="43180" y="0"/>
                  </a:lnTo>
                  <a:lnTo>
                    <a:pt x="39751" y="127"/>
                  </a:lnTo>
                  <a:lnTo>
                    <a:pt x="6096" y="18669"/>
                  </a:lnTo>
                  <a:lnTo>
                    <a:pt x="0" y="29972"/>
                  </a:lnTo>
                  <a:lnTo>
                    <a:pt x="6604" y="26670"/>
                  </a:lnTo>
                  <a:lnTo>
                    <a:pt x="12827" y="24003"/>
                  </a:lnTo>
                  <a:lnTo>
                    <a:pt x="50800" y="15875"/>
                  </a:lnTo>
                  <a:lnTo>
                    <a:pt x="58293" y="16129"/>
                  </a:lnTo>
                  <a:lnTo>
                    <a:pt x="80645" y="22098"/>
                  </a:lnTo>
                  <a:lnTo>
                    <a:pt x="87757" y="26289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761615" y="4998084"/>
              <a:ext cx="29209" cy="47625"/>
            </a:xfrm>
            <a:custGeom>
              <a:avLst/>
              <a:gdLst/>
              <a:ahLst/>
              <a:cxnLst/>
              <a:rect l="l" t="t" r="r" b="b"/>
              <a:pathLst>
                <a:path w="29210" h="47625">
                  <a:moveTo>
                    <a:pt x="15240" y="0"/>
                  </a:moveTo>
                  <a:lnTo>
                    <a:pt x="13716" y="0"/>
                  </a:lnTo>
                  <a:lnTo>
                    <a:pt x="12318" y="253"/>
                  </a:lnTo>
                  <a:lnTo>
                    <a:pt x="1524" y="13334"/>
                  </a:lnTo>
                  <a:lnTo>
                    <a:pt x="1143" y="14350"/>
                  </a:lnTo>
                  <a:lnTo>
                    <a:pt x="1016" y="15366"/>
                  </a:lnTo>
                  <a:lnTo>
                    <a:pt x="635" y="16509"/>
                  </a:lnTo>
                  <a:lnTo>
                    <a:pt x="0" y="22225"/>
                  </a:lnTo>
                  <a:lnTo>
                    <a:pt x="0" y="24764"/>
                  </a:lnTo>
                  <a:lnTo>
                    <a:pt x="635" y="30606"/>
                  </a:lnTo>
                  <a:lnTo>
                    <a:pt x="1016" y="31750"/>
                  </a:lnTo>
                  <a:lnTo>
                    <a:pt x="1143" y="32765"/>
                  </a:lnTo>
                  <a:lnTo>
                    <a:pt x="1524" y="33781"/>
                  </a:lnTo>
                  <a:lnTo>
                    <a:pt x="1778" y="34925"/>
                  </a:lnTo>
                  <a:lnTo>
                    <a:pt x="3302" y="38607"/>
                  </a:lnTo>
                  <a:lnTo>
                    <a:pt x="10922" y="46481"/>
                  </a:lnTo>
                  <a:lnTo>
                    <a:pt x="11557" y="46862"/>
                  </a:lnTo>
                  <a:lnTo>
                    <a:pt x="13716" y="47243"/>
                  </a:lnTo>
                  <a:lnTo>
                    <a:pt x="15240" y="47243"/>
                  </a:lnTo>
                  <a:lnTo>
                    <a:pt x="24130" y="41147"/>
                  </a:lnTo>
                  <a:lnTo>
                    <a:pt x="24765" y="40385"/>
                  </a:lnTo>
                  <a:lnTo>
                    <a:pt x="25146" y="39496"/>
                  </a:lnTo>
                  <a:lnTo>
                    <a:pt x="25654" y="38607"/>
                  </a:lnTo>
                  <a:lnTo>
                    <a:pt x="26035" y="37718"/>
                  </a:lnTo>
                  <a:lnTo>
                    <a:pt x="26543" y="36829"/>
                  </a:lnTo>
                  <a:lnTo>
                    <a:pt x="26797" y="35813"/>
                  </a:lnTo>
                  <a:lnTo>
                    <a:pt x="27178" y="34925"/>
                  </a:lnTo>
                  <a:lnTo>
                    <a:pt x="27432" y="33781"/>
                  </a:lnTo>
                  <a:lnTo>
                    <a:pt x="27812" y="32765"/>
                  </a:lnTo>
                  <a:lnTo>
                    <a:pt x="28321" y="30606"/>
                  </a:lnTo>
                  <a:lnTo>
                    <a:pt x="28575" y="28320"/>
                  </a:lnTo>
                  <a:lnTo>
                    <a:pt x="28829" y="27177"/>
                  </a:lnTo>
                  <a:lnTo>
                    <a:pt x="28829" y="24764"/>
                  </a:lnTo>
                  <a:lnTo>
                    <a:pt x="28956" y="23494"/>
                  </a:lnTo>
                  <a:lnTo>
                    <a:pt x="28829" y="22225"/>
                  </a:lnTo>
                  <a:lnTo>
                    <a:pt x="28829" y="19938"/>
                  </a:lnTo>
                  <a:lnTo>
                    <a:pt x="28575" y="18668"/>
                  </a:lnTo>
                  <a:lnTo>
                    <a:pt x="28321" y="16509"/>
                  </a:lnTo>
                  <a:lnTo>
                    <a:pt x="27812" y="14350"/>
                  </a:lnTo>
                  <a:lnTo>
                    <a:pt x="27432" y="13334"/>
                  </a:lnTo>
                  <a:lnTo>
                    <a:pt x="27178" y="12318"/>
                  </a:lnTo>
                  <a:lnTo>
                    <a:pt x="26797" y="11302"/>
                  </a:lnTo>
                  <a:lnTo>
                    <a:pt x="26543" y="10287"/>
                  </a:lnTo>
                  <a:lnTo>
                    <a:pt x="26035" y="9397"/>
                  </a:lnTo>
                  <a:lnTo>
                    <a:pt x="25654" y="8508"/>
                  </a:lnTo>
                  <a:lnTo>
                    <a:pt x="24765" y="6857"/>
                  </a:lnTo>
                  <a:lnTo>
                    <a:pt x="24130" y="6095"/>
                  </a:lnTo>
                  <a:lnTo>
                    <a:pt x="23114" y="4571"/>
                  </a:lnTo>
                  <a:lnTo>
                    <a:pt x="21336" y="2793"/>
                  </a:lnTo>
                  <a:lnTo>
                    <a:pt x="20066" y="1777"/>
                  </a:lnTo>
                  <a:lnTo>
                    <a:pt x="18796" y="1015"/>
                  </a:lnTo>
                  <a:lnTo>
                    <a:pt x="16637" y="253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902585" y="4927599"/>
              <a:ext cx="87630" cy="172085"/>
            </a:xfrm>
            <a:custGeom>
              <a:avLst/>
              <a:gdLst/>
              <a:ahLst/>
              <a:cxnLst/>
              <a:rect l="l" t="t" r="r" b="b"/>
              <a:pathLst>
                <a:path w="87630" h="172085">
                  <a:moveTo>
                    <a:pt x="71501" y="118872"/>
                  </a:moveTo>
                  <a:lnTo>
                    <a:pt x="62484" y="76454"/>
                  </a:lnTo>
                  <a:lnTo>
                    <a:pt x="42037" y="60071"/>
                  </a:lnTo>
                  <a:lnTo>
                    <a:pt x="38735" y="60071"/>
                  </a:lnTo>
                  <a:lnTo>
                    <a:pt x="11557" y="94361"/>
                  </a:lnTo>
                  <a:lnTo>
                    <a:pt x="9144" y="116078"/>
                  </a:lnTo>
                  <a:lnTo>
                    <a:pt x="9271" y="121666"/>
                  </a:lnTo>
                  <a:lnTo>
                    <a:pt x="21717" y="160782"/>
                  </a:lnTo>
                  <a:lnTo>
                    <a:pt x="40386" y="172085"/>
                  </a:lnTo>
                  <a:lnTo>
                    <a:pt x="43561" y="171704"/>
                  </a:lnTo>
                  <a:lnTo>
                    <a:pt x="70231" y="132588"/>
                  </a:lnTo>
                  <a:lnTo>
                    <a:pt x="71501" y="118872"/>
                  </a:lnTo>
                  <a:close/>
                </a:path>
                <a:path w="87630" h="172085">
                  <a:moveTo>
                    <a:pt x="87630" y="29972"/>
                  </a:moveTo>
                  <a:lnTo>
                    <a:pt x="54864" y="1143"/>
                  </a:lnTo>
                  <a:lnTo>
                    <a:pt x="44577" y="0"/>
                  </a:lnTo>
                  <a:lnTo>
                    <a:pt x="37592" y="381"/>
                  </a:lnTo>
                  <a:lnTo>
                    <a:pt x="4064" y="18542"/>
                  </a:lnTo>
                  <a:lnTo>
                    <a:pt x="0" y="26289"/>
                  </a:lnTo>
                  <a:lnTo>
                    <a:pt x="3429" y="24130"/>
                  </a:lnTo>
                  <a:lnTo>
                    <a:pt x="7112" y="22098"/>
                  </a:lnTo>
                  <a:lnTo>
                    <a:pt x="36830" y="15875"/>
                  </a:lnTo>
                  <a:lnTo>
                    <a:pt x="44196" y="16256"/>
                  </a:lnTo>
                  <a:lnTo>
                    <a:pt x="54610" y="17907"/>
                  </a:lnTo>
                  <a:lnTo>
                    <a:pt x="64135" y="20320"/>
                  </a:lnTo>
                  <a:lnTo>
                    <a:pt x="74930" y="24003"/>
                  </a:lnTo>
                  <a:lnTo>
                    <a:pt x="81153" y="26670"/>
                  </a:lnTo>
                  <a:lnTo>
                    <a:pt x="87630" y="29972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929127" y="4998084"/>
              <a:ext cx="29209" cy="47625"/>
            </a:xfrm>
            <a:custGeom>
              <a:avLst/>
              <a:gdLst/>
              <a:ahLst/>
              <a:cxnLst/>
              <a:rect l="l" t="t" r="r" b="b"/>
              <a:pathLst>
                <a:path w="29210" h="47625">
                  <a:moveTo>
                    <a:pt x="14986" y="0"/>
                  </a:moveTo>
                  <a:lnTo>
                    <a:pt x="13462" y="0"/>
                  </a:lnTo>
                  <a:lnTo>
                    <a:pt x="12065" y="253"/>
                  </a:lnTo>
                  <a:lnTo>
                    <a:pt x="4191" y="6857"/>
                  </a:lnTo>
                  <a:lnTo>
                    <a:pt x="3175" y="8508"/>
                  </a:lnTo>
                  <a:lnTo>
                    <a:pt x="1651" y="12318"/>
                  </a:lnTo>
                  <a:lnTo>
                    <a:pt x="1397" y="13334"/>
                  </a:lnTo>
                  <a:lnTo>
                    <a:pt x="1016" y="14350"/>
                  </a:lnTo>
                  <a:lnTo>
                    <a:pt x="889" y="15366"/>
                  </a:lnTo>
                  <a:lnTo>
                    <a:pt x="381" y="17525"/>
                  </a:lnTo>
                  <a:lnTo>
                    <a:pt x="0" y="21081"/>
                  </a:lnTo>
                  <a:lnTo>
                    <a:pt x="0" y="25907"/>
                  </a:lnTo>
                  <a:lnTo>
                    <a:pt x="381" y="29463"/>
                  </a:lnTo>
                  <a:lnTo>
                    <a:pt x="889" y="31750"/>
                  </a:lnTo>
                  <a:lnTo>
                    <a:pt x="1016" y="32765"/>
                  </a:lnTo>
                  <a:lnTo>
                    <a:pt x="1397" y="33781"/>
                  </a:lnTo>
                  <a:lnTo>
                    <a:pt x="1651" y="34925"/>
                  </a:lnTo>
                  <a:lnTo>
                    <a:pt x="3175" y="38607"/>
                  </a:lnTo>
                  <a:lnTo>
                    <a:pt x="4572" y="41147"/>
                  </a:lnTo>
                  <a:lnTo>
                    <a:pt x="5715" y="42544"/>
                  </a:lnTo>
                  <a:lnTo>
                    <a:pt x="6223" y="43306"/>
                  </a:lnTo>
                  <a:lnTo>
                    <a:pt x="8636" y="45465"/>
                  </a:lnTo>
                  <a:lnTo>
                    <a:pt x="10033" y="46227"/>
                  </a:lnTo>
                  <a:lnTo>
                    <a:pt x="10668" y="46481"/>
                  </a:lnTo>
                  <a:lnTo>
                    <a:pt x="11303" y="46862"/>
                  </a:lnTo>
                  <a:lnTo>
                    <a:pt x="13462" y="47243"/>
                  </a:lnTo>
                  <a:lnTo>
                    <a:pt x="14986" y="47243"/>
                  </a:lnTo>
                  <a:lnTo>
                    <a:pt x="17145" y="46862"/>
                  </a:lnTo>
                  <a:lnTo>
                    <a:pt x="17780" y="46481"/>
                  </a:lnTo>
                  <a:lnTo>
                    <a:pt x="18542" y="46227"/>
                  </a:lnTo>
                  <a:lnTo>
                    <a:pt x="19812" y="45465"/>
                  </a:lnTo>
                  <a:lnTo>
                    <a:pt x="21082" y="44450"/>
                  </a:lnTo>
                  <a:lnTo>
                    <a:pt x="22352" y="43306"/>
                  </a:lnTo>
                  <a:lnTo>
                    <a:pt x="22860" y="42544"/>
                  </a:lnTo>
                  <a:lnTo>
                    <a:pt x="23495" y="41909"/>
                  </a:lnTo>
                  <a:lnTo>
                    <a:pt x="25019" y="39496"/>
                  </a:lnTo>
                  <a:lnTo>
                    <a:pt x="25400" y="38607"/>
                  </a:lnTo>
                  <a:lnTo>
                    <a:pt x="25908" y="37718"/>
                  </a:lnTo>
                  <a:lnTo>
                    <a:pt x="27051" y="34925"/>
                  </a:lnTo>
                  <a:lnTo>
                    <a:pt x="27305" y="33781"/>
                  </a:lnTo>
                  <a:lnTo>
                    <a:pt x="27686" y="32765"/>
                  </a:lnTo>
                  <a:lnTo>
                    <a:pt x="27940" y="31750"/>
                  </a:lnTo>
                  <a:lnTo>
                    <a:pt x="28067" y="30606"/>
                  </a:lnTo>
                  <a:lnTo>
                    <a:pt x="28321" y="29463"/>
                  </a:lnTo>
                  <a:lnTo>
                    <a:pt x="28702" y="25907"/>
                  </a:lnTo>
                  <a:lnTo>
                    <a:pt x="28702" y="24764"/>
                  </a:lnTo>
                  <a:lnTo>
                    <a:pt x="28829" y="23494"/>
                  </a:lnTo>
                  <a:lnTo>
                    <a:pt x="28702" y="22225"/>
                  </a:lnTo>
                  <a:lnTo>
                    <a:pt x="28702" y="21081"/>
                  </a:lnTo>
                  <a:lnTo>
                    <a:pt x="28321" y="17525"/>
                  </a:lnTo>
                  <a:lnTo>
                    <a:pt x="28067" y="16509"/>
                  </a:lnTo>
                  <a:lnTo>
                    <a:pt x="27940" y="15366"/>
                  </a:lnTo>
                  <a:lnTo>
                    <a:pt x="27686" y="14350"/>
                  </a:lnTo>
                  <a:lnTo>
                    <a:pt x="27305" y="13334"/>
                  </a:lnTo>
                  <a:lnTo>
                    <a:pt x="27051" y="12318"/>
                  </a:lnTo>
                  <a:lnTo>
                    <a:pt x="25908" y="9397"/>
                  </a:lnTo>
                  <a:lnTo>
                    <a:pt x="25400" y="8508"/>
                  </a:lnTo>
                  <a:lnTo>
                    <a:pt x="25019" y="7619"/>
                  </a:lnTo>
                  <a:lnTo>
                    <a:pt x="23495" y="5333"/>
                  </a:lnTo>
                  <a:lnTo>
                    <a:pt x="22352" y="3937"/>
                  </a:lnTo>
                  <a:lnTo>
                    <a:pt x="19812" y="1777"/>
                  </a:lnTo>
                  <a:lnTo>
                    <a:pt x="18542" y="1015"/>
                  </a:lnTo>
                  <a:lnTo>
                    <a:pt x="16383" y="253"/>
                  </a:lnTo>
                  <a:lnTo>
                    <a:pt x="149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722372" y="5149215"/>
              <a:ext cx="276225" cy="107314"/>
            </a:xfrm>
            <a:custGeom>
              <a:avLst/>
              <a:gdLst/>
              <a:ahLst/>
              <a:cxnLst/>
              <a:rect l="l" t="t" r="r" b="b"/>
              <a:pathLst>
                <a:path w="276225" h="107314">
                  <a:moveTo>
                    <a:pt x="275970" y="0"/>
                  </a:moveTo>
                  <a:lnTo>
                    <a:pt x="246125" y="33274"/>
                  </a:lnTo>
                  <a:lnTo>
                    <a:pt x="210057" y="53593"/>
                  </a:lnTo>
                  <a:lnTo>
                    <a:pt x="165607" y="64770"/>
                  </a:lnTo>
                  <a:lnTo>
                    <a:pt x="138175" y="66421"/>
                  </a:lnTo>
                  <a:lnTo>
                    <a:pt x="128650" y="66167"/>
                  </a:lnTo>
                  <a:lnTo>
                    <a:pt x="86740" y="60198"/>
                  </a:lnTo>
                  <a:lnTo>
                    <a:pt x="43433" y="42418"/>
                  </a:lnTo>
                  <a:lnTo>
                    <a:pt x="11048" y="15493"/>
                  </a:lnTo>
                  <a:lnTo>
                    <a:pt x="0" y="0"/>
                  </a:lnTo>
                  <a:lnTo>
                    <a:pt x="253" y="5587"/>
                  </a:lnTo>
                  <a:lnTo>
                    <a:pt x="13715" y="46609"/>
                  </a:lnTo>
                  <a:lnTo>
                    <a:pt x="40512" y="75946"/>
                  </a:lnTo>
                  <a:lnTo>
                    <a:pt x="78231" y="96901"/>
                  </a:lnTo>
                  <a:lnTo>
                    <a:pt x="117093" y="106172"/>
                  </a:lnTo>
                  <a:lnTo>
                    <a:pt x="131063" y="107315"/>
                  </a:lnTo>
                  <a:lnTo>
                    <a:pt x="145287" y="107315"/>
                  </a:lnTo>
                  <a:lnTo>
                    <a:pt x="185546" y="100965"/>
                  </a:lnTo>
                  <a:lnTo>
                    <a:pt x="225932" y="82931"/>
                  </a:lnTo>
                  <a:lnTo>
                    <a:pt x="256031" y="55753"/>
                  </a:lnTo>
                  <a:lnTo>
                    <a:pt x="273176" y="21717"/>
                  </a:lnTo>
                  <a:lnTo>
                    <a:pt x="275844" y="5587"/>
                  </a:lnTo>
                  <a:lnTo>
                    <a:pt x="275970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438400" y="4800600"/>
              <a:ext cx="838200" cy="685800"/>
            </a:xfrm>
            <a:custGeom>
              <a:avLst/>
              <a:gdLst/>
              <a:ahLst/>
              <a:cxnLst/>
              <a:rect l="l" t="t" r="r" b="b"/>
              <a:pathLst>
                <a:path w="838200" h="685800">
                  <a:moveTo>
                    <a:pt x="152400" y="318643"/>
                  </a:moveTo>
                  <a:lnTo>
                    <a:pt x="157465" y="269793"/>
                  </a:lnTo>
                  <a:lnTo>
                    <a:pt x="171995" y="224289"/>
                  </a:lnTo>
                  <a:lnTo>
                    <a:pt x="194987" y="183108"/>
                  </a:lnTo>
                  <a:lnTo>
                    <a:pt x="225440" y="147224"/>
                  </a:lnTo>
                  <a:lnTo>
                    <a:pt x="262352" y="117615"/>
                  </a:lnTo>
                  <a:lnTo>
                    <a:pt x="304722" y="95257"/>
                  </a:lnTo>
                  <a:lnTo>
                    <a:pt x="351548" y="81127"/>
                  </a:lnTo>
                  <a:lnTo>
                    <a:pt x="401827" y="76200"/>
                  </a:lnTo>
                  <a:lnTo>
                    <a:pt x="452065" y="81127"/>
                  </a:lnTo>
                  <a:lnTo>
                    <a:pt x="498859" y="95257"/>
                  </a:lnTo>
                  <a:lnTo>
                    <a:pt x="541207" y="117615"/>
                  </a:lnTo>
                  <a:lnTo>
                    <a:pt x="578103" y="147224"/>
                  </a:lnTo>
                  <a:lnTo>
                    <a:pt x="608547" y="183108"/>
                  </a:lnTo>
                  <a:lnTo>
                    <a:pt x="631535" y="224289"/>
                  </a:lnTo>
                  <a:lnTo>
                    <a:pt x="646063" y="269793"/>
                  </a:lnTo>
                  <a:lnTo>
                    <a:pt x="651129" y="318643"/>
                  </a:lnTo>
                  <a:lnTo>
                    <a:pt x="646063" y="367492"/>
                  </a:lnTo>
                  <a:lnTo>
                    <a:pt x="631535" y="412996"/>
                  </a:lnTo>
                  <a:lnTo>
                    <a:pt x="608547" y="454177"/>
                  </a:lnTo>
                  <a:lnTo>
                    <a:pt x="578104" y="490061"/>
                  </a:lnTo>
                  <a:lnTo>
                    <a:pt x="541207" y="519670"/>
                  </a:lnTo>
                  <a:lnTo>
                    <a:pt x="498859" y="542028"/>
                  </a:lnTo>
                  <a:lnTo>
                    <a:pt x="452065" y="556158"/>
                  </a:lnTo>
                  <a:lnTo>
                    <a:pt x="401827" y="561086"/>
                  </a:lnTo>
                  <a:lnTo>
                    <a:pt x="351548" y="556158"/>
                  </a:lnTo>
                  <a:lnTo>
                    <a:pt x="304722" y="542028"/>
                  </a:lnTo>
                  <a:lnTo>
                    <a:pt x="262352" y="519670"/>
                  </a:lnTo>
                  <a:lnTo>
                    <a:pt x="225440" y="490061"/>
                  </a:lnTo>
                  <a:lnTo>
                    <a:pt x="194987" y="454177"/>
                  </a:lnTo>
                  <a:lnTo>
                    <a:pt x="171995" y="412996"/>
                  </a:lnTo>
                  <a:lnTo>
                    <a:pt x="157465" y="367492"/>
                  </a:lnTo>
                  <a:lnTo>
                    <a:pt x="152400" y="318643"/>
                  </a:lnTo>
                  <a:close/>
                </a:path>
                <a:path w="838200" h="685800">
                  <a:moveTo>
                    <a:pt x="0" y="685800"/>
                  </a:moveTo>
                  <a:lnTo>
                    <a:pt x="838200" y="685800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819400" y="4495800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w="0" h="304800">
                  <a:moveTo>
                    <a:pt x="0" y="0"/>
                  </a:moveTo>
                  <a:lnTo>
                    <a:pt x="0" y="304800"/>
                  </a:lnTo>
                </a:path>
              </a:pathLst>
            </a:custGeom>
            <a:ln w="381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814314" y="4976113"/>
              <a:ext cx="88265" cy="172085"/>
            </a:xfrm>
            <a:custGeom>
              <a:avLst/>
              <a:gdLst/>
              <a:ahLst/>
              <a:cxnLst/>
              <a:rect l="l" t="t" r="r" b="b"/>
              <a:pathLst>
                <a:path w="88264" h="172085">
                  <a:moveTo>
                    <a:pt x="77343" y="115951"/>
                  </a:moveTo>
                  <a:lnTo>
                    <a:pt x="68326" y="76454"/>
                  </a:lnTo>
                  <a:lnTo>
                    <a:pt x="48260" y="60071"/>
                  </a:lnTo>
                  <a:lnTo>
                    <a:pt x="45212" y="60071"/>
                  </a:lnTo>
                  <a:lnTo>
                    <a:pt x="18542" y="94234"/>
                  </a:lnTo>
                  <a:lnTo>
                    <a:pt x="16129" y="113157"/>
                  </a:lnTo>
                  <a:lnTo>
                    <a:pt x="16256" y="121666"/>
                  </a:lnTo>
                  <a:lnTo>
                    <a:pt x="30861" y="163830"/>
                  </a:lnTo>
                  <a:lnTo>
                    <a:pt x="45212" y="171958"/>
                  </a:lnTo>
                  <a:lnTo>
                    <a:pt x="48260" y="171958"/>
                  </a:lnTo>
                  <a:lnTo>
                    <a:pt x="73660" y="142621"/>
                  </a:lnTo>
                  <a:lnTo>
                    <a:pt x="77343" y="115951"/>
                  </a:lnTo>
                  <a:close/>
                </a:path>
                <a:path w="88264" h="172085">
                  <a:moveTo>
                    <a:pt x="87757" y="26289"/>
                  </a:moveTo>
                  <a:lnTo>
                    <a:pt x="56769" y="1651"/>
                  </a:lnTo>
                  <a:lnTo>
                    <a:pt x="43180" y="0"/>
                  </a:lnTo>
                  <a:lnTo>
                    <a:pt x="39751" y="127"/>
                  </a:lnTo>
                  <a:lnTo>
                    <a:pt x="6096" y="18669"/>
                  </a:lnTo>
                  <a:lnTo>
                    <a:pt x="0" y="29972"/>
                  </a:lnTo>
                  <a:lnTo>
                    <a:pt x="6477" y="26670"/>
                  </a:lnTo>
                  <a:lnTo>
                    <a:pt x="8382" y="25908"/>
                  </a:lnTo>
                  <a:lnTo>
                    <a:pt x="47117" y="16002"/>
                  </a:lnTo>
                  <a:lnTo>
                    <a:pt x="54483" y="15875"/>
                  </a:lnTo>
                  <a:lnTo>
                    <a:pt x="61976" y="16510"/>
                  </a:lnTo>
                  <a:lnTo>
                    <a:pt x="84201" y="24003"/>
                  </a:lnTo>
                  <a:lnTo>
                    <a:pt x="87757" y="26289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844285" y="5046472"/>
              <a:ext cx="29209" cy="47625"/>
            </a:xfrm>
            <a:custGeom>
              <a:avLst/>
              <a:gdLst/>
              <a:ahLst/>
              <a:cxnLst/>
              <a:rect l="l" t="t" r="r" b="b"/>
              <a:pathLst>
                <a:path w="29210" h="47625">
                  <a:moveTo>
                    <a:pt x="14477" y="0"/>
                  </a:moveTo>
                  <a:lnTo>
                    <a:pt x="4317" y="6984"/>
                  </a:lnTo>
                  <a:lnTo>
                    <a:pt x="3301" y="8635"/>
                  </a:lnTo>
                  <a:lnTo>
                    <a:pt x="2921" y="9525"/>
                  </a:lnTo>
                  <a:lnTo>
                    <a:pt x="2412" y="10413"/>
                  </a:lnTo>
                  <a:lnTo>
                    <a:pt x="2031" y="11429"/>
                  </a:lnTo>
                  <a:lnTo>
                    <a:pt x="1777" y="12445"/>
                  </a:lnTo>
                  <a:lnTo>
                    <a:pt x="1142" y="14350"/>
                  </a:lnTo>
                  <a:lnTo>
                    <a:pt x="635" y="16636"/>
                  </a:lnTo>
                  <a:lnTo>
                    <a:pt x="380" y="18795"/>
                  </a:lnTo>
                  <a:lnTo>
                    <a:pt x="126" y="20065"/>
                  </a:lnTo>
                  <a:lnTo>
                    <a:pt x="126" y="21208"/>
                  </a:lnTo>
                  <a:lnTo>
                    <a:pt x="0" y="22351"/>
                  </a:lnTo>
                  <a:lnTo>
                    <a:pt x="0" y="24891"/>
                  </a:lnTo>
                  <a:lnTo>
                    <a:pt x="126" y="26034"/>
                  </a:lnTo>
                  <a:lnTo>
                    <a:pt x="126" y="27177"/>
                  </a:lnTo>
                  <a:lnTo>
                    <a:pt x="380" y="28447"/>
                  </a:lnTo>
                  <a:lnTo>
                    <a:pt x="635" y="30733"/>
                  </a:lnTo>
                  <a:lnTo>
                    <a:pt x="1397" y="33908"/>
                  </a:lnTo>
                  <a:lnTo>
                    <a:pt x="2412" y="36956"/>
                  </a:lnTo>
                  <a:lnTo>
                    <a:pt x="2921" y="37845"/>
                  </a:lnTo>
                  <a:lnTo>
                    <a:pt x="3301" y="38734"/>
                  </a:lnTo>
                  <a:lnTo>
                    <a:pt x="13715" y="47370"/>
                  </a:lnTo>
                  <a:lnTo>
                    <a:pt x="15239" y="47370"/>
                  </a:lnTo>
                  <a:lnTo>
                    <a:pt x="25526" y="38734"/>
                  </a:lnTo>
                  <a:lnTo>
                    <a:pt x="26035" y="37845"/>
                  </a:lnTo>
                  <a:lnTo>
                    <a:pt x="27177" y="35051"/>
                  </a:lnTo>
                  <a:lnTo>
                    <a:pt x="27431" y="33908"/>
                  </a:lnTo>
                  <a:lnTo>
                    <a:pt x="27812" y="32892"/>
                  </a:lnTo>
                  <a:lnTo>
                    <a:pt x="28066" y="31876"/>
                  </a:lnTo>
                  <a:lnTo>
                    <a:pt x="28193" y="30733"/>
                  </a:lnTo>
                  <a:lnTo>
                    <a:pt x="28448" y="29590"/>
                  </a:lnTo>
                  <a:lnTo>
                    <a:pt x="28828" y="26034"/>
                  </a:lnTo>
                  <a:lnTo>
                    <a:pt x="28828" y="23621"/>
                  </a:lnTo>
                  <a:lnTo>
                    <a:pt x="28828" y="21208"/>
                  </a:lnTo>
                  <a:lnTo>
                    <a:pt x="28448" y="17652"/>
                  </a:lnTo>
                  <a:lnTo>
                    <a:pt x="28193" y="16636"/>
                  </a:lnTo>
                  <a:lnTo>
                    <a:pt x="28066" y="15493"/>
                  </a:lnTo>
                  <a:lnTo>
                    <a:pt x="27812" y="14350"/>
                  </a:lnTo>
                  <a:lnTo>
                    <a:pt x="27431" y="13461"/>
                  </a:lnTo>
                  <a:lnTo>
                    <a:pt x="27177" y="12445"/>
                  </a:lnTo>
                  <a:lnTo>
                    <a:pt x="26035" y="9525"/>
                  </a:lnTo>
                  <a:lnTo>
                    <a:pt x="25526" y="8635"/>
                  </a:lnTo>
                  <a:lnTo>
                    <a:pt x="25146" y="7746"/>
                  </a:lnTo>
                  <a:lnTo>
                    <a:pt x="17399" y="507"/>
                  </a:lnTo>
                  <a:lnTo>
                    <a:pt x="144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985129" y="4976113"/>
              <a:ext cx="88265" cy="172085"/>
            </a:xfrm>
            <a:custGeom>
              <a:avLst/>
              <a:gdLst/>
              <a:ahLst/>
              <a:cxnLst/>
              <a:rect l="l" t="t" r="r" b="b"/>
              <a:pathLst>
                <a:path w="88264" h="172085">
                  <a:moveTo>
                    <a:pt x="71628" y="113157"/>
                  </a:moveTo>
                  <a:lnTo>
                    <a:pt x="58039" y="69596"/>
                  </a:lnTo>
                  <a:lnTo>
                    <a:pt x="42037" y="60071"/>
                  </a:lnTo>
                  <a:lnTo>
                    <a:pt x="38862" y="60071"/>
                  </a:lnTo>
                  <a:lnTo>
                    <a:pt x="12319" y="91821"/>
                  </a:lnTo>
                  <a:lnTo>
                    <a:pt x="9271" y="115951"/>
                  </a:lnTo>
                  <a:lnTo>
                    <a:pt x="9398" y="121666"/>
                  </a:lnTo>
                  <a:lnTo>
                    <a:pt x="21844" y="160782"/>
                  </a:lnTo>
                  <a:lnTo>
                    <a:pt x="38862" y="171958"/>
                  </a:lnTo>
                  <a:lnTo>
                    <a:pt x="42037" y="171958"/>
                  </a:lnTo>
                  <a:lnTo>
                    <a:pt x="67945" y="142621"/>
                  </a:lnTo>
                  <a:lnTo>
                    <a:pt x="71628" y="113157"/>
                  </a:lnTo>
                  <a:close/>
                </a:path>
                <a:path w="88264" h="172085">
                  <a:moveTo>
                    <a:pt x="87757" y="29972"/>
                  </a:moveTo>
                  <a:lnTo>
                    <a:pt x="58293" y="1905"/>
                  </a:lnTo>
                  <a:lnTo>
                    <a:pt x="44577" y="0"/>
                  </a:lnTo>
                  <a:lnTo>
                    <a:pt x="37719" y="381"/>
                  </a:lnTo>
                  <a:lnTo>
                    <a:pt x="4191" y="18542"/>
                  </a:lnTo>
                  <a:lnTo>
                    <a:pt x="0" y="26289"/>
                  </a:lnTo>
                  <a:lnTo>
                    <a:pt x="3556" y="24003"/>
                  </a:lnTo>
                  <a:lnTo>
                    <a:pt x="10795" y="20447"/>
                  </a:lnTo>
                  <a:lnTo>
                    <a:pt x="18288" y="18034"/>
                  </a:lnTo>
                  <a:lnTo>
                    <a:pt x="22098" y="17145"/>
                  </a:lnTo>
                  <a:lnTo>
                    <a:pt x="25781" y="16510"/>
                  </a:lnTo>
                  <a:lnTo>
                    <a:pt x="33274" y="15875"/>
                  </a:lnTo>
                  <a:lnTo>
                    <a:pt x="40640" y="16002"/>
                  </a:lnTo>
                  <a:lnTo>
                    <a:pt x="81280" y="26670"/>
                  </a:lnTo>
                  <a:lnTo>
                    <a:pt x="87757" y="29972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011671" y="5046472"/>
              <a:ext cx="29209" cy="47625"/>
            </a:xfrm>
            <a:custGeom>
              <a:avLst/>
              <a:gdLst/>
              <a:ahLst/>
              <a:cxnLst/>
              <a:rect l="l" t="t" r="r" b="b"/>
              <a:pathLst>
                <a:path w="29210" h="47625">
                  <a:moveTo>
                    <a:pt x="14350" y="0"/>
                  </a:moveTo>
                  <a:lnTo>
                    <a:pt x="1777" y="12445"/>
                  </a:lnTo>
                  <a:lnTo>
                    <a:pt x="1142" y="14350"/>
                  </a:lnTo>
                  <a:lnTo>
                    <a:pt x="635" y="16636"/>
                  </a:lnTo>
                  <a:lnTo>
                    <a:pt x="0" y="22351"/>
                  </a:lnTo>
                  <a:lnTo>
                    <a:pt x="0" y="24891"/>
                  </a:lnTo>
                  <a:lnTo>
                    <a:pt x="3810" y="39623"/>
                  </a:lnTo>
                  <a:lnTo>
                    <a:pt x="4190" y="40512"/>
                  </a:lnTo>
                  <a:lnTo>
                    <a:pt x="13588" y="47370"/>
                  </a:lnTo>
                  <a:lnTo>
                    <a:pt x="14986" y="47370"/>
                  </a:lnTo>
                  <a:lnTo>
                    <a:pt x="28828" y="26034"/>
                  </a:lnTo>
                  <a:lnTo>
                    <a:pt x="28828" y="24891"/>
                  </a:lnTo>
                  <a:lnTo>
                    <a:pt x="28955" y="23621"/>
                  </a:lnTo>
                  <a:lnTo>
                    <a:pt x="28828" y="22351"/>
                  </a:lnTo>
                  <a:lnTo>
                    <a:pt x="28828" y="21208"/>
                  </a:lnTo>
                  <a:lnTo>
                    <a:pt x="28448" y="17652"/>
                  </a:lnTo>
                  <a:lnTo>
                    <a:pt x="27431" y="13461"/>
                  </a:lnTo>
                  <a:lnTo>
                    <a:pt x="25526" y="8635"/>
                  </a:lnTo>
                  <a:lnTo>
                    <a:pt x="24511" y="6984"/>
                  </a:lnTo>
                  <a:lnTo>
                    <a:pt x="24129" y="6222"/>
                  </a:lnTo>
                  <a:lnTo>
                    <a:pt x="23494" y="5460"/>
                  </a:lnTo>
                  <a:lnTo>
                    <a:pt x="22478" y="4063"/>
                  </a:lnTo>
                  <a:lnTo>
                    <a:pt x="19938" y="1904"/>
                  </a:lnTo>
                  <a:lnTo>
                    <a:pt x="17906" y="761"/>
                  </a:lnTo>
                  <a:lnTo>
                    <a:pt x="15875" y="253"/>
                  </a:lnTo>
                  <a:lnTo>
                    <a:pt x="14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805042" y="5197729"/>
              <a:ext cx="276225" cy="107950"/>
            </a:xfrm>
            <a:custGeom>
              <a:avLst/>
              <a:gdLst/>
              <a:ahLst/>
              <a:cxnLst/>
              <a:rect l="l" t="t" r="r" b="b"/>
              <a:pathLst>
                <a:path w="276225" h="107950">
                  <a:moveTo>
                    <a:pt x="275971" y="0"/>
                  </a:moveTo>
                  <a:lnTo>
                    <a:pt x="249936" y="30099"/>
                  </a:lnTo>
                  <a:lnTo>
                    <a:pt x="210058" y="53594"/>
                  </a:lnTo>
                  <a:lnTo>
                    <a:pt x="165608" y="64643"/>
                  </a:lnTo>
                  <a:lnTo>
                    <a:pt x="147701" y="66167"/>
                  </a:lnTo>
                  <a:lnTo>
                    <a:pt x="128524" y="66167"/>
                  </a:lnTo>
                  <a:lnTo>
                    <a:pt x="86614" y="60198"/>
                  </a:lnTo>
                  <a:lnTo>
                    <a:pt x="43434" y="42418"/>
                  </a:lnTo>
                  <a:lnTo>
                    <a:pt x="13462" y="18161"/>
                  </a:lnTo>
                  <a:lnTo>
                    <a:pt x="0" y="0"/>
                  </a:lnTo>
                  <a:lnTo>
                    <a:pt x="254" y="5588"/>
                  </a:lnTo>
                  <a:lnTo>
                    <a:pt x="13589" y="46609"/>
                  </a:lnTo>
                  <a:lnTo>
                    <a:pt x="40512" y="75946"/>
                  </a:lnTo>
                  <a:lnTo>
                    <a:pt x="78232" y="96774"/>
                  </a:lnTo>
                  <a:lnTo>
                    <a:pt x="117094" y="106172"/>
                  </a:lnTo>
                  <a:lnTo>
                    <a:pt x="138176" y="107442"/>
                  </a:lnTo>
                  <a:lnTo>
                    <a:pt x="145161" y="107315"/>
                  </a:lnTo>
                  <a:lnTo>
                    <a:pt x="185547" y="100965"/>
                  </a:lnTo>
                  <a:lnTo>
                    <a:pt x="225806" y="82931"/>
                  </a:lnTo>
                  <a:lnTo>
                    <a:pt x="256032" y="55753"/>
                  </a:lnTo>
                  <a:lnTo>
                    <a:pt x="273177" y="21717"/>
                  </a:lnTo>
                  <a:lnTo>
                    <a:pt x="275717" y="5588"/>
                  </a:lnTo>
                  <a:lnTo>
                    <a:pt x="275971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486400" y="4800600"/>
              <a:ext cx="838200" cy="685800"/>
            </a:xfrm>
            <a:custGeom>
              <a:avLst/>
              <a:gdLst/>
              <a:ahLst/>
              <a:cxnLst/>
              <a:rect l="l" t="t" r="r" b="b"/>
              <a:pathLst>
                <a:path w="838200" h="685800">
                  <a:moveTo>
                    <a:pt x="187071" y="367156"/>
                  </a:moveTo>
                  <a:lnTo>
                    <a:pt x="192136" y="318307"/>
                  </a:lnTo>
                  <a:lnTo>
                    <a:pt x="206664" y="272803"/>
                  </a:lnTo>
                  <a:lnTo>
                    <a:pt x="229652" y="231622"/>
                  </a:lnTo>
                  <a:lnTo>
                    <a:pt x="260096" y="195738"/>
                  </a:lnTo>
                  <a:lnTo>
                    <a:pt x="296992" y="166129"/>
                  </a:lnTo>
                  <a:lnTo>
                    <a:pt x="339340" y="143771"/>
                  </a:lnTo>
                  <a:lnTo>
                    <a:pt x="386134" y="129641"/>
                  </a:lnTo>
                  <a:lnTo>
                    <a:pt x="436372" y="124713"/>
                  </a:lnTo>
                  <a:lnTo>
                    <a:pt x="486651" y="129641"/>
                  </a:lnTo>
                  <a:lnTo>
                    <a:pt x="533477" y="143771"/>
                  </a:lnTo>
                  <a:lnTo>
                    <a:pt x="575847" y="166129"/>
                  </a:lnTo>
                  <a:lnTo>
                    <a:pt x="612759" y="195738"/>
                  </a:lnTo>
                  <a:lnTo>
                    <a:pt x="643212" y="231622"/>
                  </a:lnTo>
                  <a:lnTo>
                    <a:pt x="666204" y="272803"/>
                  </a:lnTo>
                  <a:lnTo>
                    <a:pt x="680734" y="318307"/>
                  </a:lnTo>
                  <a:lnTo>
                    <a:pt x="685800" y="367156"/>
                  </a:lnTo>
                  <a:lnTo>
                    <a:pt x="680734" y="416006"/>
                  </a:lnTo>
                  <a:lnTo>
                    <a:pt x="666204" y="461510"/>
                  </a:lnTo>
                  <a:lnTo>
                    <a:pt x="643212" y="502691"/>
                  </a:lnTo>
                  <a:lnTo>
                    <a:pt x="612759" y="538575"/>
                  </a:lnTo>
                  <a:lnTo>
                    <a:pt x="575847" y="568184"/>
                  </a:lnTo>
                  <a:lnTo>
                    <a:pt x="533477" y="590542"/>
                  </a:lnTo>
                  <a:lnTo>
                    <a:pt x="486651" y="604672"/>
                  </a:lnTo>
                  <a:lnTo>
                    <a:pt x="436372" y="609600"/>
                  </a:lnTo>
                  <a:lnTo>
                    <a:pt x="386134" y="604672"/>
                  </a:lnTo>
                  <a:lnTo>
                    <a:pt x="339340" y="590542"/>
                  </a:lnTo>
                  <a:lnTo>
                    <a:pt x="296992" y="568184"/>
                  </a:lnTo>
                  <a:lnTo>
                    <a:pt x="260096" y="538575"/>
                  </a:lnTo>
                  <a:lnTo>
                    <a:pt x="229652" y="502691"/>
                  </a:lnTo>
                  <a:lnTo>
                    <a:pt x="206664" y="461510"/>
                  </a:lnTo>
                  <a:lnTo>
                    <a:pt x="192136" y="416006"/>
                  </a:lnTo>
                  <a:lnTo>
                    <a:pt x="187071" y="367156"/>
                  </a:lnTo>
                  <a:close/>
                </a:path>
                <a:path w="838200" h="685800">
                  <a:moveTo>
                    <a:pt x="0" y="685800"/>
                  </a:moveTo>
                  <a:lnTo>
                    <a:pt x="838200" y="685800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943600" y="4495800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w="0" h="304800">
                  <a:moveTo>
                    <a:pt x="0" y="0"/>
                  </a:moveTo>
                  <a:lnTo>
                    <a:pt x="0" y="30480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1231798" y="4674489"/>
            <a:ext cx="431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Stan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38606" y="4948885"/>
            <a:ext cx="121920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461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 GB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Perm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10 </a:t>
            </a:r>
            <a:r>
              <a:rPr dirty="0" sz="1800" spc="-5">
                <a:latin typeface="Times New Roman"/>
                <a:cs typeface="Times New Roman"/>
              </a:rPr>
              <a:t>GB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Spool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978142" y="4674489"/>
            <a:ext cx="520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Mary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687057" y="4948885"/>
            <a:ext cx="110490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 GB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Perm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5 </a:t>
            </a:r>
            <a:r>
              <a:rPr dirty="0" sz="1800" spc="-5">
                <a:latin typeface="Times New Roman"/>
                <a:cs typeface="Times New Roman"/>
              </a:rPr>
              <a:t>GB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Spool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926645" y="6587322"/>
            <a:ext cx="7002145" cy="10795"/>
            <a:chOff x="1926645" y="6587322"/>
            <a:chExt cx="7002145" cy="10795"/>
          </a:xfrm>
        </p:grpSpPr>
        <p:sp>
          <p:nvSpPr>
            <p:cNvPr id="39" name="object 39"/>
            <p:cNvSpPr/>
            <p:nvPr/>
          </p:nvSpPr>
          <p:spPr>
            <a:xfrm>
              <a:off x="1932043" y="6592720"/>
              <a:ext cx="2037080" cy="0"/>
            </a:xfrm>
            <a:custGeom>
              <a:avLst/>
              <a:gdLst/>
              <a:ahLst/>
              <a:cxnLst/>
              <a:rect l="l" t="t" r="r" b="b"/>
              <a:pathLst>
                <a:path w="2037079" h="0">
                  <a:moveTo>
                    <a:pt x="0" y="0"/>
                  </a:moveTo>
                  <a:lnTo>
                    <a:pt x="254508" y="0"/>
                  </a:lnTo>
                </a:path>
                <a:path w="2037079" h="0">
                  <a:moveTo>
                    <a:pt x="255780" y="0"/>
                  </a:moveTo>
                  <a:lnTo>
                    <a:pt x="510288" y="0"/>
                  </a:lnTo>
                </a:path>
                <a:path w="2037079" h="0">
                  <a:moveTo>
                    <a:pt x="511561" y="0"/>
                  </a:moveTo>
                  <a:lnTo>
                    <a:pt x="1529593" y="0"/>
                  </a:lnTo>
                </a:path>
                <a:path w="2037079" h="0">
                  <a:moveTo>
                    <a:pt x="1528066" y="0"/>
                  </a:moveTo>
                  <a:lnTo>
                    <a:pt x="2037082" y="0"/>
                  </a:lnTo>
                </a:path>
              </a:pathLst>
            </a:custGeom>
            <a:ln w="10180">
              <a:solidFill>
                <a:srgbClr val="0000F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5171820" y="6592720"/>
              <a:ext cx="3751579" cy="0"/>
            </a:xfrm>
            <a:custGeom>
              <a:avLst/>
              <a:gdLst/>
              <a:ahLst/>
              <a:cxnLst/>
              <a:rect l="l" t="t" r="r" b="b"/>
              <a:pathLst>
                <a:path w="3751579" h="0">
                  <a:moveTo>
                    <a:pt x="0" y="0"/>
                  </a:moveTo>
                  <a:lnTo>
                    <a:pt x="254508" y="0"/>
                  </a:lnTo>
                </a:path>
                <a:path w="3751579" h="0">
                  <a:moveTo>
                    <a:pt x="255780" y="0"/>
                  </a:moveTo>
                  <a:lnTo>
                    <a:pt x="510288" y="0"/>
                  </a:lnTo>
                </a:path>
                <a:path w="3751579" h="0">
                  <a:moveTo>
                    <a:pt x="511561" y="0"/>
                  </a:moveTo>
                  <a:lnTo>
                    <a:pt x="1909828" y="0"/>
                  </a:lnTo>
                </a:path>
                <a:path w="3751579" h="0">
                  <a:moveTo>
                    <a:pt x="2095873" y="0"/>
                  </a:moveTo>
                  <a:lnTo>
                    <a:pt x="2477635" y="0"/>
                  </a:lnTo>
                </a:path>
                <a:path w="3751579" h="0">
                  <a:moveTo>
                    <a:pt x="2478908" y="0"/>
                  </a:moveTo>
                  <a:lnTo>
                    <a:pt x="2733416" y="0"/>
                  </a:lnTo>
                </a:path>
                <a:path w="3751579" h="0">
                  <a:moveTo>
                    <a:pt x="2734688" y="0"/>
                  </a:moveTo>
                  <a:lnTo>
                    <a:pt x="3751193" y="0"/>
                  </a:lnTo>
                </a:path>
              </a:pathLst>
            </a:custGeom>
            <a:ln w="10180">
              <a:solidFill>
                <a:srgbClr val="FE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53339" y="5742504"/>
            <a:ext cx="8964295" cy="78803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After creating users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how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much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Perm / Spool is in Marketing and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how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much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is in</a:t>
            </a:r>
            <a:r>
              <a:rPr dirty="0" sz="2000" spc="-27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Sales?</a:t>
            </a:r>
            <a:endParaRPr sz="2000">
              <a:latin typeface="Times New Roman"/>
              <a:cs typeface="Times New Roman"/>
            </a:endParaRPr>
          </a:p>
          <a:p>
            <a:pPr marL="164465">
              <a:lnSpc>
                <a:spcPct val="100000"/>
              </a:lnSpc>
              <a:spcBef>
                <a:spcPts val="600"/>
              </a:spcBef>
              <a:tabLst>
                <a:tab pos="418465" algn="l"/>
                <a:tab pos="1692275" algn="l"/>
                <a:tab pos="2197100" algn="l"/>
                <a:tab pos="5284470" algn="l"/>
                <a:tab pos="7442834" algn="l"/>
              </a:tabLst>
            </a:pPr>
            <a:r>
              <a:rPr dirty="0" u="sng" sz="2000">
                <a:uFill>
                  <a:solidFill>
                    <a:srgbClr val="0000FE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FE"/>
                  </a:solidFill>
                </a:uFill>
                <a:latin typeface="Times New Roman"/>
                <a:cs typeface="Times New Roman"/>
              </a:rPr>
              <a:t>	9 GB</a:t>
            </a:r>
            <a:r>
              <a:rPr dirty="0" u="sng" sz="2000" spc="5">
                <a:uFill>
                  <a:solidFill>
                    <a:srgbClr val="0000FE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FE"/>
                  </a:solidFill>
                </a:uFill>
                <a:latin typeface="Times New Roman"/>
                <a:cs typeface="Times New Roman"/>
              </a:rPr>
              <a:t>Perm	</a:t>
            </a:r>
            <a:r>
              <a:rPr dirty="0" baseline="-16666" sz="3000">
                <a:solidFill>
                  <a:srgbClr val="0000FF"/>
                </a:solidFill>
                <a:latin typeface="Times New Roman"/>
                <a:cs typeface="Times New Roman"/>
              </a:rPr>
              <a:t>_	</a:t>
            </a:r>
            <a:r>
              <a:rPr dirty="0" sz="2000">
                <a:latin typeface="Times New Roman"/>
                <a:cs typeface="Times New Roman"/>
              </a:rPr>
              <a:t>10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GB</a:t>
            </a:r>
            <a:r>
              <a:rPr dirty="0" sz="2000" spc="5">
                <a:latin typeface="Times New Roman"/>
                <a:cs typeface="Times New Roman"/>
              </a:rPr>
              <a:t> Spool	</a:t>
            </a:r>
            <a:r>
              <a:rPr dirty="0" sz="2000">
                <a:latin typeface="Times New Roman"/>
                <a:cs typeface="Times New Roman"/>
              </a:rPr>
              <a:t>4 GB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Perm	5 GB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Spool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8198" y="23317"/>
            <a:ext cx="29267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Space </a:t>
            </a:r>
            <a:r>
              <a:rPr dirty="0" spc="-15"/>
              <a:t>Transfer</a:t>
            </a:r>
            <a:r>
              <a:rPr dirty="0" spc="-125"/>
              <a:t> </a:t>
            </a:r>
            <a:r>
              <a:rPr dirty="0"/>
              <a:t>Quiz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557225"/>
            <a:ext cx="770445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If a </a:t>
            </a:r>
            <a:r>
              <a:rPr dirty="0" sz="2000" spc="5">
                <a:latin typeface="Times New Roman"/>
                <a:cs typeface="Times New Roman"/>
              </a:rPr>
              <a:t>USER </a:t>
            </a:r>
            <a:r>
              <a:rPr dirty="0" sz="2000">
                <a:latin typeface="Times New Roman"/>
                <a:cs typeface="Times New Roman"/>
              </a:rPr>
              <a:t>is </a:t>
            </a:r>
            <a:r>
              <a:rPr dirty="0" sz="2000" spc="5">
                <a:latin typeface="Times New Roman"/>
                <a:cs typeface="Times New Roman"/>
              </a:rPr>
              <a:t>dropped </a:t>
            </a:r>
            <a:r>
              <a:rPr dirty="0" sz="2000">
                <a:latin typeface="Times New Roman"/>
                <a:cs typeface="Times New Roman"/>
              </a:rPr>
              <a:t>their PERM Space </a:t>
            </a:r>
            <a:r>
              <a:rPr dirty="0" sz="2000" spc="5">
                <a:latin typeface="Times New Roman"/>
                <a:cs typeface="Times New Roman"/>
              </a:rPr>
              <a:t>goes up </a:t>
            </a:r>
            <a:r>
              <a:rPr dirty="0" sz="2000">
                <a:latin typeface="Times New Roman"/>
                <a:cs typeface="Times New Roman"/>
              </a:rPr>
              <a:t>to their </a:t>
            </a:r>
            <a:r>
              <a:rPr dirty="0" sz="2000" spc="-5">
                <a:latin typeface="Times New Roman"/>
                <a:cs typeface="Times New Roman"/>
              </a:rPr>
              <a:t>immediate</a:t>
            </a:r>
            <a:r>
              <a:rPr dirty="0" sz="2000" spc="-20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parent.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3200" y="520700"/>
            <a:ext cx="419100" cy="1016000"/>
            <a:chOff x="203200" y="520700"/>
            <a:chExt cx="419100" cy="1016000"/>
          </a:xfrm>
        </p:grpSpPr>
        <p:sp>
          <p:nvSpPr>
            <p:cNvPr id="5" name="object 5"/>
            <p:cNvSpPr/>
            <p:nvPr/>
          </p:nvSpPr>
          <p:spPr>
            <a:xfrm>
              <a:off x="215900" y="5334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0"/>
                  </a:moveTo>
                  <a:lnTo>
                    <a:pt x="146821" y="6038"/>
                  </a:lnTo>
                  <a:lnTo>
                    <a:pt x="106724" y="23237"/>
                  </a:lnTo>
                  <a:lnTo>
                    <a:pt x="71353" y="50225"/>
                  </a:lnTo>
                  <a:lnTo>
                    <a:pt x="41851" y="85628"/>
                  </a:lnTo>
                  <a:lnTo>
                    <a:pt x="19363" y="128073"/>
                  </a:lnTo>
                  <a:lnTo>
                    <a:pt x="5031" y="176188"/>
                  </a:lnTo>
                  <a:lnTo>
                    <a:pt x="0" y="228600"/>
                  </a:lnTo>
                  <a:lnTo>
                    <a:pt x="5031" y="281011"/>
                  </a:lnTo>
                  <a:lnTo>
                    <a:pt x="19363" y="329126"/>
                  </a:lnTo>
                  <a:lnTo>
                    <a:pt x="41851" y="371571"/>
                  </a:lnTo>
                  <a:lnTo>
                    <a:pt x="71353" y="406974"/>
                  </a:lnTo>
                  <a:lnTo>
                    <a:pt x="106724" y="433962"/>
                  </a:lnTo>
                  <a:lnTo>
                    <a:pt x="146821" y="451161"/>
                  </a:lnTo>
                  <a:lnTo>
                    <a:pt x="190500" y="457200"/>
                  </a:lnTo>
                  <a:lnTo>
                    <a:pt x="234178" y="451161"/>
                  </a:lnTo>
                  <a:lnTo>
                    <a:pt x="274275" y="433962"/>
                  </a:lnTo>
                  <a:lnTo>
                    <a:pt x="309646" y="406974"/>
                  </a:lnTo>
                  <a:lnTo>
                    <a:pt x="339148" y="371571"/>
                  </a:lnTo>
                  <a:lnTo>
                    <a:pt x="361636" y="329126"/>
                  </a:lnTo>
                  <a:lnTo>
                    <a:pt x="375968" y="281011"/>
                  </a:lnTo>
                  <a:lnTo>
                    <a:pt x="381000" y="228600"/>
                  </a:lnTo>
                  <a:lnTo>
                    <a:pt x="375968" y="176188"/>
                  </a:lnTo>
                  <a:lnTo>
                    <a:pt x="361636" y="128073"/>
                  </a:lnTo>
                  <a:lnTo>
                    <a:pt x="339148" y="85628"/>
                  </a:lnTo>
                  <a:lnTo>
                    <a:pt x="309646" y="50225"/>
                  </a:lnTo>
                  <a:lnTo>
                    <a:pt x="274275" y="23237"/>
                  </a:lnTo>
                  <a:lnTo>
                    <a:pt x="234178" y="6038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15900" y="5334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0" y="228600"/>
                  </a:moveTo>
                  <a:lnTo>
                    <a:pt x="5031" y="176188"/>
                  </a:lnTo>
                  <a:lnTo>
                    <a:pt x="19363" y="128073"/>
                  </a:lnTo>
                  <a:lnTo>
                    <a:pt x="41851" y="85628"/>
                  </a:lnTo>
                  <a:lnTo>
                    <a:pt x="71353" y="50225"/>
                  </a:lnTo>
                  <a:lnTo>
                    <a:pt x="106724" y="23237"/>
                  </a:lnTo>
                  <a:lnTo>
                    <a:pt x="146821" y="6038"/>
                  </a:lnTo>
                  <a:lnTo>
                    <a:pt x="190500" y="0"/>
                  </a:lnTo>
                  <a:lnTo>
                    <a:pt x="234178" y="6038"/>
                  </a:lnTo>
                  <a:lnTo>
                    <a:pt x="274275" y="23237"/>
                  </a:lnTo>
                  <a:lnTo>
                    <a:pt x="309646" y="50225"/>
                  </a:lnTo>
                  <a:lnTo>
                    <a:pt x="339148" y="85628"/>
                  </a:lnTo>
                  <a:lnTo>
                    <a:pt x="361636" y="128073"/>
                  </a:lnTo>
                  <a:lnTo>
                    <a:pt x="375968" y="176188"/>
                  </a:lnTo>
                  <a:lnTo>
                    <a:pt x="381000" y="228600"/>
                  </a:lnTo>
                  <a:lnTo>
                    <a:pt x="375968" y="281011"/>
                  </a:lnTo>
                  <a:lnTo>
                    <a:pt x="361636" y="329126"/>
                  </a:lnTo>
                  <a:lnTo>
                    <a:pt x="339148" y="371571"/>
                  </a:lnTo>
                  <a:lnTo>
                    <a:pt x="309646" y="406974"/>
                  </a:lnTo>
                  <a:lnTo>
                    <a:pt x="274275" y="433962"/>
                  </a:lnTo>
                  <a:lnTo>
                    <a:pt x="234178" y="451161"/>
                  </a:lnTo>
                  <a:lnTo>
                    <a:pt x="190500" y="457200"/>
                  </a:lnTo>
                  <a:lnTo>
                    <a:pt x="146821" y="451161"/>
                  </a:lnTo>
                  <a:lnTo>
                    <a:pt x="106724" y="433962"/>
                  </a:lnTo>
                  <a:lnTo>
                    <a:pt x="71353" y="406974"/>
                  </a:lnTo>
                  <a:lnTo>
                    <a:pt x="41851" y="371571"/>
                  </a:lnTo>
                  <a:lnTo>
                    <a:pt x="19363" y="329126"/>
                  </a:lnTo>
                  <a:lnTo>
                    <a:pt x="5031" y="281011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28600" y="10668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0"/>
                  </a:moveTo>
                  <a:lnTo>
                    <a:pt x="146821" y="6038"/>
                  </a:lnTo>
                  <a:lnTo>
                    <a:pt x="106724" y="23237"/>
                  </a:lnTo>
                  <a:lnTo>
                    <a:pt x="71353" y="50225"/>
                  </a:lnTo>
                  <a:lnTo>
                    <a:pt x="41851" y="85628"/>
                  </a:lnTo>
                  <a:lnTo>
                    <a:pt x="19363" y="128073"/>
                  </a:lnTo>
                  <a:lnTo>
                    <a:pt x="5031" y="176188"/>
                  </a:lnTo>
                  <a:lnTo>
                    <a:pt x="0" y="228600"/>
                  </a:lnTo>
                  <a:lnTo>
                    <a:pt x="5031" y="281011"/>
                  </a:lnTo>
                  <a:lnTo>
                    <a:pt x="19363" y="329126"/>
                  </a:lnTo>
                  <a:lnTo>
                    <a:pt x="41851" y="371571"/>
                  </a:lnTo>
                  <a:lnTo>
                    <a:pt x="71353" y="406974"/>
                  </a:lnTo>
                  <a:lnTo>
                    <a:pt x="106724" y="433962"/>
                  </a:lnTo>
                  <a:lnTo>
                    <a:pt x="146821" y="451161"/>
                  </a:lnTo>
                  <a:lnTo>
                    <a:pt x="190500" y="457200"/>
                  </a:lnTo>
                  <a:lnTo>
                    <a:pt x="234178" y="451161"/>
                  </a:lnTo>
                  <a:lnTo>
                    <a:pt x="274275" y="433962"/>
                  </a:lnTo>
                  <a:lnTo>
                    <a:pt x="309646" y="406974"/>
                  </a:lnTo>
                  <a:lnTo>
                    <a:pt x="339148" y="371571"/>
                  </a:lnTo>
                  <a:lnTo>
                    <a:pt x="361636" y="329126"/>
                  </a:lnTo>
                  <a:lnTo>
                    <a:pt x="375968" y="281011"/>
                  </a:lnTo>
                  <a:lnTo>
                    <a:pt x="381000" y="228600"/>
                  </a:lnTo>
                  <a:lnTo>
                    <a:pt x="375968" y="176188"/>
                  </a:lnTo>
                  <a:lnTo>
                    <a:pt x="361636" y="128073"/>
                  </a:lnTo>
                  <a:lnTo>
                    <a:pt x="339148" y="85628"/>
                  </a:lnTo>
                  <a:lnTo>
                    <a:pt x="309646" y="50225"/>
                  </a:lnTo>
                  <a:lnTo>
                    <a:pt x="274275" y="23237"/>
                  </a:lnTo>
                  <a:lnTo>
                    <a:pt x="234178" y="6038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28600" y="10668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0" y="228600"/>
                  </a:moveTo>
                  <a:lnTo>
                    <a:pt x="5031" y="176188"/>
                  </a:lnTo>
                  <a:lnTo>
                    <a:pt x="19363" y="128073"/>
                  </a:lnTo>
                  <a:lnTo>
                    <a:pt x="41851" y="85628"/>
                  </a:lnTo>
                  <a:lnTo>
                    <a:pt x="71353" y="50225"/>
                  </a:lnTo>
                  <a:lnTo>
                    <a:pt x="106724" y="23237"/>
                  </a:lnTo>
                  <a:lnTo>
                    <a:pt x="146821" y="6038"/>
                  </a:lnTo>
                  <a:lnTo>
                    <a:pt x="190500" y="0"/>
                  </a:lnTo>
                  <a:lnTo>
                    <a:pt x="234178" y="6038"/>
                  </a:lnTo>
                  <a:lnTo>
                    <a:pt x="274275" y="23237"/>
                  </a:lnTo>
                  <a:lnTo>
                    <a:pt x="309646" y="50225"/>
                  </a:lnTo>
                  <a:lnTo>
                    <a:pt x="339148" y="85628"/>
                  </a:lnTo>
                  <a:lnTo>
                    <a:pt x="361636" y="128073"/>
                  </a:lnTo>
                  <a:lnTo>
                    <a:pt x="375968" y="176188"/>
                  </a:lnTo>
                  <a:lnTo>
                    <a:pt x="381000" y="228600"/>
                  </a:lnTo>
                  <a:lnTo>
                    <a:pt x="375968" y="281011"/>
                  </a:lnTo>
                  <a:lnTo>
                    <a:pt x="361636" y="329126"/>
                  </a:lnTo>
                  <a:lnTo>
                    <a:pt x="339148" y="371571"/>
                  </a:lnTo>
                  <a:lnTo>
                    <a:pt x="309646" y="406974"/>
                  </a:lnTo>
                  <a:lnTo>
                    <a:pt x="274275" y="433962"/>
                  </a:lnTo>
                  <a:lnTo>
                    <a:pt x="234178" y="451161"/>
                  </a:lnTo>
                  <a:lnTo>
                    <a:pt x="190500" y="457200"/>
                  </a:lnTo>
                  <a:lnTo>
                    <a:pt x="146821" y="451161"/>
                  </a:lnTo>
                  <a:lnTo>
                    <a:pt x="106724" y="433962"/>
                  </a:lnTo>
                  <a:lnTo>
                    <a:pt x="71353" y="406974"/>
                  </a:lnTo>
                  <a:lnTo>
                    <a:pt x="41851" y="371571"/>
                  </a:lnTo>
                  <a:lnTo>
                    <a:pt x="19363" y="329126"/>
                  </a:lnTo>
                  <a:lnTo>
                    <a:pt x="5031" y="281011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17703" y="387954"/>
            <a:ext cx="190500" cy="1092835"/>
          </a:xfrm>
          <a:prstGeom prst="rect">
            <a:avLst/>
          </a:prstGeom>
        </p:spPr>
        <p:txBody>
          <a:bodyPr wrap="square" lIns="0" tIns="1803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1320"/>
              </a:spcBef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4540" y="1090930"/>
            <a:ext cx="76885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If a USER is transferred </a:t>
            </a:r>
            <a:r>
              <a:rPr dirty="0" sz="2000" spc="5">
                <a:latin typeface="Times New Roman"/>
                <a:cs typeface="Times New Roman"/>
              </a:rPr>
              <a:t>(GIVE </a:t>
            </a:r>
            <a:r>
              <a:rPr dirty="0" sz="2000" spc="-5">
                <a:latin typeface="Times New Roman"/>
                <a:cs typeface="Times New Roman"/>
              </a:rPr>
              <a:t>Statement) </a:t>
            </a:r>
            <a:r>
              <a:rPr dirty="0" sz="2000">
                <a:latin typeface="Times New Roman"/>
                <a:cs typeface="Times New Roman"/>
              </a:rPr>
              <a:t>they take their space with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them.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28800" y="1752600"/>
            <a:ext cx="1981200" cy="1066800"/>
          </a:xfrm>
          <a:prstGeom prst="rect">
            <a:avLst/>
          </a:prstGeom>
          <a:ln w="25400">
            <a:solidFill>
              <a:srgbClr val="0000FF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marL="459105">
              <a:lnSpc>
                <a:spcPct val="100000"/>
              </a:lnSpc>
              <a:spcBef>
                <a:spcPts val="295"/>
              </a:spcBef>
            </a:pPr>
            <a:r>
              <a:rPr dirty="0" sz="2000">
                <a:latin typeface="Times New Roman"/>
                <a:cs typeface="Times New Roman"/>
              </a:rPr>
              <a:t>Marketing</a:t>
            </a:r>
            <a:endParaRPr sz="2000">
              <a:latin typeface="Times New Roman"/>
              <a:cs typeface="Times New Roman"/>
            </a:endParaRPr>
          </a:p>
          <a:p>
            <a:pPr marL="608965" indent="-191770">
              <a:lnSpc>
                <a:spcPct val="100000"/>
              </a:lnSpc>
              <a:buAutoNum type="arabicPlain" startAt="9"/>
              <a:tabLst>
                <a:tab pos="609600" algn="l"/>
              </a:tabLst>
            </a:pPr>
            <a:r>
              <a:rPr dirty="0" sz="2000">
                <a:latin typeface="Times New Roman"/>
                <a:cs typeface="Times New Roman"/>
              </a:rPr>
              <a:t>GB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Perm</a:t>
            </a:r>
            <a:endParaRPr sz="2000">
              <a:latin typeface="Times New Roman"/>
              <a:cs typeface="Times New Roman"/>
            </a:endParaRPr>
          </a:p>
          <a:p>
            <a:pPr marL="641985" indent="-317500">
              <a:lnSpc>
                <a:spcPct val="100000"/>
              </a:lnSpc>
              <a:buAutoNum type="arabicPlain" startAt="9"/>
              <a:tabLst>
                <a:tab pos="642620" algn="l"/>
              </a:tabLst>
            </a:pPr>
            <a:r>
              <a:rPr dirty="0" sz="2000">
                <a:latin typeface="Times New Roman"/>
                <a:cs typeface="Times New Roman"/>
              </a:rPr>
              <a:t>GB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Spool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425700" y="2800350"/>
            <a:ext cx="3911600" cy="869950"/>
            <a:chOff x="2425700" y="2800350"/>
            <a:chExt cx="3911600" cy="869950"/>
          </a:xfrm>
        </p:grpSpPr>
        <p:sp>
          <p:nvSpPr>
            <p:cNvPr id="13" name="object 13"/>
            <p:cNvSpPr/>
            <p:nvPr/>
          </p:nvSpPr>
          <p:spPr>
            <a:xfrm>
              <a:off x="2731643" y="3098799"/>
              <a:ext cx="88265" cy="172085"/>
            </a:xfrm>
            <a:custGeom>
              <a:avLst/>
              <a:gdLst/>
              <a:ahLst/>
              <a:cxnLst/>
              <a:rect l="l" t="t" r="r" b="b"/>
              <a:pathLst>
                <a:path w="88264" h="172085">
                  <a:moveTo>
                    <a:pt x="77343" y="116078"/>
                  </a:moveTo>
                  <a:lnTo>
                    <a:pt x="68326" y="76454"/>
                  </a:lnTo>
                  <a:lnTo>
                    <a:pt x="48387" y="60071"/>
                  </a:lnTo>
                  <a:lnTo>
                    <a:pt x="45212" y="60071"/>
                  </a:lnTo>
                  <a:lnTo>
                    <a:pt x="19177" y="91821"/>
                  </a:lnTo>
                  <a:lnTo>
                    <a:pt x="16129" y="116078"/>
                  </a:lnTo>
                  <a:lnTo>
                    <a:pt x="16510" y="124460"/>
                  </a:lnTo>
                  <a:lnTo>
                    <a:pt x="29718" y="162433"/>
                  </a:lnTo>
                  <a:lnTo>
                    <a:pt x="46736" y="172085"/>
                  </a:lnTo>
                  <a:lnTo>
                    <a:pt x="49911" y="171704"/>
                  </a:lnTo>
                  <a:lnTo>
                    <a:pt x="74930" y="137795"/>
                  </a:lnTo>
                  <a:lnTo>
                    <a:pt x="77343" y="118872"/>
                  </a:lnTo>
                  <a:lnTo>
                    <a:pt x="77343" y="116078"/>
                  </a:lnTo>
                  <a:close/>
                </a:path>
                <a:path w="88264" h="172085">
                  <a:moveTo>
                    <a:pt x="87757" y="26289"/>
                  </a:moveTo>
                  <a:lnTo>
                    <a:pt x="56769" y="1651"/>
                  </a:lnTo>
                  <a:lnTo>
                    <a:pt x="43180" y="0"/>
                  </a:lnTo>
                  <a:lnTo>
                    <a:pt x="39751" y="127"/>
                  </a:lnTo>
                  <a:lnTo>
                    <a:pt x="6096" y="18669"/>
                  </a:lnTo>
                  <a:lnTo>
                    <a:pt x="0" y="29972"/>
                  </a:lnTo>
                  <a:lnTo>
                    <a:pt x="6604" y="26670"/>
                  </a:lnTo>
                  <a:lnTo>
                    <a:pt x="12827" y="24003"/>
                  </a:lnTo>
                  <a:lnTo>
                    <a:pt x="50800" y="15875"/>
                  </a:lnTo>
                  <a:lnTo>
                    <a:pt x="58293" y="16129"/>
                  </a:lnTo>
                  <a:lnTo>
                    <a:pt x="80645" y="22098"/>
                  </a:lnTo>
                  <a:lnTo>
                    <a:pt x="87757" y="26289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761615" y="3169284"/>
              <a:ext cx="29209" cy="47625"/>
            </a:xfrm>
            <a:custGeom>
              <a:avLst/>
              <a:gdLst/>
              <a:ahLst/>
              <a:cxnLst/>
              <a:rect l="l" t="t" r="r" b="b"/>
              <a:pathLst>
                <a:path w="29210" h="47625">
                  <a:moveTo>
                    <a:pt x="15240" y="0"/>
                  </a:moveTo>
                  <a:lnTo>
                    <a:pt x="13716" y="0"/>
                  </a:lnTo>
                  <a:lnTo>
                    <a:pt x="12318" y="253"/>
                  </a:lnTo>
                  <a:lnTo>
                    <a:pt x="1524" y="13335"/>
                  </a:lnTo>
                  <a:lnTo>
                    <a:pt x="1143" y="14350"/>
                  </a:lnTo>
                  <a:lnTo>
                    <a:pt x="1016" y="15366"/>
                  </a:lnTo>
                  <a:lnTo>
                    <a:pt x="635" y="16510"/>
                  </a:lnTo>
                  <a:lnTo>
                    <a:pt x="0" y="22225"/>
                  </a:lnTo>
                  <a:lnTo>
                    <a:pt x="0" y="24764"/>
                  </a:lnTo>
                  <a:lnTo>
                    <a:pt x="635" y="30606"/>
                  </a:lnTo>
                  <a:lnTo>
                    <a:pt x="1016" y="31750"/>
                  </a:lnTo>
                  <a:lnTo>
                    <a:pt x="1143" y="32765"/>
                  </a:lnTo>
                  <a:lnTo>
                    <a:pt x="1524" y="33781"/>
                  </a:lnTo>
                  <a:lnTo>
                    <a:pt x="1778" y="34925"/>
                  </a:lnTo>
                  <a:lnTo>
                    <a:pt x="3302" y="38607"/>
                  </a:lnTo>
                  <a:lnTo>
                    <a:pt x="10922" y="46481"/>
                  </a:lnTo>
                  <a:lnTo>
                    <a:pt x="11557" y="46862"/>
                  </a:lnTo>
                  <a:lnTo>
                    <a:pt x="13716" y="47243"/>
                  </a:lnTo>
                  <a:lnTo>
                    <a:pt x="15240" y="47243"/>
                  </a:lnTo>
                  <a:lnTo>
                    <a:pt x="24130" y="41148"/>
                  </a:lnTo>
                  <a:lnTo>
                    <a:pt x="24765" y="40386"/>
                  </a:lnTo>
                  <a:lnTo>
                    <a:pt x="25146" y="39497"/>
                  </a:lnTo>
                  <a:lnTo>
                    <a:pt x="25654" y="38607"/>
                  </a:lnTo>
                  <a:lnTo>
                    <a:pt x="26035" y="37718"/>
                  </a:lnTo>
                  <a:lnTo>
                    <a:pt x="26543" y="36829"/>
                  </a:lnTo>
                  <a:lnTo>
                    <a:pt x="26797" y="35813"/>
                  </a:lnTo>
                  <a:lnTo>
                    <a:pt x="27178" y="34925"/>
                  </a:lnTo>
                  <a:lnTo>
                    <a:pt x="27432" y="33781"/>
                  </a:lnTo>
                  <a:lnTo>
                    <a:pt x="27812" y="32765"/>
                  </a:lnTo>
                  <a:lnTo>
                    <a:pt x="28321" y="30606"/>
                  </a:lnTo>
                  <a:lnTo>
                    <a:pt x="28575" y="28320"/>
                  </a:lnTo>
                  <a:lnTo>
                    <a:pt x="28829" y="27177"/>
                  </a:lnTo>
                  <a:lnTo>
                    <a:pt x="28829" y="24764"/>
                  </a:lnTo>
                  <a:lnTo>
                    <a:pt x="28956" y="23494"/>
                  </a:lnTo>
                  <a:lnTo>
                    <a:pt x="28829" y="22225"/>
                  </a:lnTo>
                  <a:lnTo>
                    <a:pt x="28829" y="19938"/>
                  </a:lnTo>
                  <a:lnTo>
                    <a:pt x="28575" y="18668"/>
                  </a:lnTo>
                  <a:lnTo>
                    <a:pt x="28321" y="16510"/>
                  </a:lnTo>
                  <a:lnTo>
                    <a:pt x="27812" y="14350"/>
                  </a:lnTo>
                  <a:lnTo>
                    <a:pt x="27432" y="13335"/>
                  </a:lnTo>
                  <a:lnTo>
                    <a:pt x="27178" y="12318"/>
                  </a:lnTo>
                  <a:lnTo>
                    <a:pt x="26797" y="11302"/>
                  </a:lnTo>
                  <a:lnTo>
                    <a:pt x="26543" y="10287"/>
                  </a:lnTo>
                  <a:lnTo>
                    <a:pt x="26035" y="9398"/>
                  </a:lnTo>
                  <a:lnTo>
                    <a:pt x="25654" y="8509"/>
                  </a:lnTo>
                  <a:lnTo>
                    <a:pt x="24765" y="6857"/>
                  </a:lnTo>
                  <a:lnTo>
                    <a:pt x="24130" y="6095"/>
                  </a:lnTo>
                  <a:lnTo>
                    <a:pt x="23114" y="4572"/>
                  </a:lnTo>
                  <a:lnTo>
                    <a:pt x="21336" y="2793"/>
                  </a:lnTo>
                  <a:lnTo>
                    <a:pt x="20066" y="1777"/>
                  </a:lnTo>
                  <a:lnTo>
                    <a:pt x="18796" y="1015"/>
                  </a:lnTo>
                  <a:lnTo>
                    <a:pt x="16637" y="253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902585" y="3098799"/>
              <a:ext cx="87630" cy="172085"/>
            </a:xfrm>
            <a:custGeom>
              <a:avLst/>
              <a:gdLst/>
              <a:ahLst/>
              <a:cxnLst/>
              <a:rect l="l" t="t" r="r" b="b"/>
              <a:pathLst>
                <a:path w="87630" h="172085">
                  <a:moveTo>
                    <a:pt x="71501" y="118872"/>
                  </a:moveTo>
                  <a:lnTo>
                    <a:pt x="62484" y="76454"/>
                  </a:lnTo>
                  <a:lnTo>
                    <a:pt x="42037" y="60071"/>
                  </a:lnTo>
                  <a:lnTo>
                    <a:pt x="38735" y="60071"/>
                  </a:lnTo>
                  <a:lnTo>
                    <a:pt x="11557" y="94361"/>
                  </a:lnTo>
                  <a:lnTo>
                    <a:pt x="9144" y="116078"/>
                  </a:lnTo>
                  <a:lnTo>
                    <a:pt x="9271" y="121666"/>
                  </a:lnTo>
                  <a:lnTo>
                    <a:pt x="21717" y="160782"/>
                  </a:lnTo>
                  <a:lnTo>
                    <a:pt x="40386" y="172085"/>
                  </a:lnTo>
                  <a:lnTo>
                    <a:pt x="43561" y="171704"/>
                  </a:lnTo>
                  <a:lnTo>
                    <a:pt x="70231" y="132588"/>
                  </a:lnTo>
                  <a:lnTo>
                    <a:pt x="71501" y="118872"/>
                  </a:lnTo>
                  <a:close/>
                </a:path>
                <a:path w="87630" h="172085">
                  <a:moveTo>
                    <a:pt x="87630" y="29972"/>
                  </a:moveTo>
                  <a:lnTo>
                    <a:pt x="54864" y="1143"/>
                  </a:lnTo>
                  <a:lnTo>
                    <a:pt x="44577" y="0"/>
                  </a:lnTo>
                  <a:lnTo>
                    <a:pt x="37592" y="381"/>
                  </a:lnTo>
                  <a:lnTo>
                    <a:pt x="4064" y="18542"/>
                  </a:lnTo>
                  <a:lnTo>
                    <a:pt x="0" y="26289"/>
                  </a:lnTo>
                  <a:lnTo>
                    <a:pt x="3429" y="24130"/>
                  </a:lnTo>
                  <a:lnTo>
                    <a:pt x="7112" y="22098"/>
                  </a:lnTo>
                  <a:lnTo>
                    <a:pt x="36830" y="15875"/>
                  </a:lnTo>
                  <a:lnTo>
                    <a:pt x="44196" y="16256"/>
                  </a:lnTo>
                  <a:lnTo>
                    <a:pt x="54610" y="17907"/>
                  </a:lnTo>
                  <a:lnTo>
                    <a:pt x="64135" y="20320"/>
                  </a:lnTo>
                  <a:lnTo>
                    <a:pt x="74930" y="24003"/>
                  </a:lnTo>
                  <a:lnTo>
                    <a:pt x="81153" y="26670"/>
                  </a:lnTo>
                  <a:lnTo>
                    <a:pt x="87630" y="29972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929127" y="3169284"/>
              <a:ext cx="29209" cy="47625"/>
            </a:xfrm>
            <a:custGeom>
              <a:avLst/>
              <a:gdLst/>
              <a:ahLst/>
              <a:cxnLst/>
              <a:rect l="l" t="t" r="r" b="b"/>
              <a:pathLst>
                <a:path w="29210" h="47625">
                  <a:moveTo>
                    <a:pt x="14986" y="0"/>
                  </a:moveTo>
                  <a:lnTo>
                    <a:pt x="13462" y="0"/>
                  </a:lnTo>
                  <a:lnTo>
                    <a:pt x="12065" y="253"/>
                  </a:lnTo>
                  <a:lnTo>
                    <a:pt x="4191" y="6857"/>
                  </a:lnTo>
                  <a:lnTo>
                    <a:pt x="3175" y="8509"/>
                  </a:lnTo>
                  <a:lnTo>
                    <a:pt x="1651" y="12318"/>
                  </a:lnTo>
                  <a:lnTo>
                    <a:pt x="1397" y="13335"/>
                  </a:lnTo>
                  <a:lnTo>
                    <a:pt x="1016" y="14350"/>
                  </a:lnTo>
                  <a:lnTo>
                    <a:pt x="889" y="15366"/>
                  </a:lnTo>
                  <a:lnTo>
                    <a:pt x="381" y="17525"/>
                  </a:lnTo>
                  <a:lnTo>
                    <a:pt x="0" y="21081"/>
                  </a:lnTo>
                  <a:lnTo>
                    <a:pt x="0" y="25907"/>
                  </a:lnTo>
                  <a:lnTo>
                    <a:pt x="381" y="29463"/>
                  </a:lnTo>
                  <a:lnTo>
                    <a:pt x="889" y="31750"/>
                  </a:lnTo>
                  <a:lnTo>
                    <a:pt x="1016" y="32765"/>
                  </a:lnTo>
                  <a:lnTo>
                    <a:pt x="1397" y="33781"/>
                  </a:lnTo>
                  <a:lnTo>
                    <a:pt x="1651" y="34925"/>
                  </a:lnTo>
                  <a:lnTo>
                    <a:pt x="3175" y="38607"/>
                  </a:lnTo>
                  <a:lnTo>
                    <a:pt x="4572" y="41148"/>
                  </a:lnTo>
                  <a:lnTo>
                    <a:pt x="5715" y="42544"/>
                  </a:lnTo>
                  <a:lnTo>
                    <a:pt x="6223" y="43306"/>
                  </a:lnTo>
                  <a:lnTo>
                    <a:pt x="8636" y="45465"/>
                  </a:lnTo>
                  <a:lnTo>
                    <a:pt x="10033" y="46227"/>
                  </a:lnTo>
                  <a:lnTo>
                    <a:pt x="10668" y="46481"/>
                  </a:lnTo>
                  <a:lnTo>
                    <a:pt x="11303" y="46862"/>
                  </a:lnTo>
                  <a:lnTo>
                    <a:pt x="13462" y="47243"/>
                  </a:lnTo>
                  <a:lnTo>
                    <a:pt x="14986" y="47243"/>
                  </a:lnTo>
                  <a:lnTo>
                    <a:pt x="17145" y="46862"/>
                  </a:lnTo>
                  <a:lnTo>
                    <a:pt x="17780" y="46481"/>
                  </a:lnTo>
                  <a:lnTo>
                    <a:pt x="18542" y="46227"/>
                  </a:lnTo>
                  <a:lnTo>
                    <a:pt x="19812" y="45465"/>
                  </a:lnTo>
                  <a:lnTo>
                    <a:pt x="21082" y="44450"/>
                  </a:lnTo>
                  <a:lnTo>
                    <a:pt x="22352" y="43306"/>
                  </a:lnTo>
                  <a:lnTo>
                    <a:pt x="22860" y="42544"/>
                  </a:lnTo>
                  <a:lnTo>
                    <a:pt x="23495" y="41910"/>
                  </a:lnTo>
                  <a:lnTo>
                    <a:pt x="25019" y="39497"/>
                  </a:lnTo>
                  <a:lnTo>
                    <a:pt x="25400" y="38607"/>
                  </a:lnTo>
                  <a:lnTo>
                    <a:pt x="25908" y="37718"/>
                  </a:lnTo>
                  <a:lnTo>
                    <a:pt x="27051" y="34925"/>
                  </a:lnTo>
                  <a:lnTo>
                    <a:pt x="27305" y="33781"/>
                  </a:lnTo>
                  <a:lnTo>
                    <a:pt x="27686" y="32765"/>
                  </a:lnTo>
                  <a:lnTo>
                    <a:pt x="27940" y="31750"/>
                  </a:lnTo>
                  <a:lnTo>
                    <a:pt x="28067" y="30606"/>
                  </a:lnTo>
                  <a:lnTo>
                    <a:pt x="28321" y="29463"/>
                  </a:lnTo>
                  <a:lnTo>
                    <a:pt x="28702" y="25907"/>
                  </a:lnTo>
                  <a:lnTo>
                    <a:pt x="28702" y="24764"/>
                  </a:lnTo>
                  <a:lnTo>
                    <a:pt x="28829" y="23494"/>
                  </a:lnTo>
                  <a:lnTo>
                    <a:pt x="28702" y="22225"/>
                  </a:lnTo>
                  <a:lnTo>
                    <a:pt x="28702" y="21081"/>
                  </a:lnTo>
                  <a:lnTo>
                    <a:pt x="28321" y="17525"/>
                  </a:lnTo>
                  <a:lnTo>
                    <a:pt x="28067" y="16510"/>
                  </a:lnTo>
                  <a:lnTo>
                    <a:pt x="27940" y="15366"/>
                  </a:lnTo>
                  <a:lnTo>
                    <a:pt x="27686" y="14350"/>
                  </a:lnTo>
                  <a:lnTo>
                    <a:pt x="27305" y="13335"/>
                  </a:lnTo>
                  <a:lnTo>
                    <a:pt x="27051" y="12318"/>
                  </a:lnTo>
                  <a:lnTo>
                    <a:pt x="25908" y="9398"/>
                  </a:lnTo>
                  <a:lnTo>
                    <a:pt x="25400" y="8509"/>
                  </a:lnTo>
                  <a:lnTo>
                    <a:pt x="25019" y="7619"/>
                  </a:lnTo>
                  <a:lnTo>
                    <a:pt x="23495" y="5334"/>
                  </a:lnTo>
                  <a:lnTo>
                    <a:pt x="22352" y="3937"/>
                  </a:lnTo>
                  <a:lnTo>
                    <a:pt x="19812" y="1777"/>
                  </a:lnTo>
                  <a:lnTo>
                    <a:pt x="18542" y="1015"/>
                  </a:lnTo>
                  <a:lnTo>
                    <a:pt x="16383" y="253"/>
                  </a:lnTo>
                  <a:lnTo>
                    <a:pt x="149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722372" y="3320415"/>
              <a:ext cx="276225" cy="107950"/>
            </a:xfrm>
            <a:custGeom>
              <a:avLst/>
              <a:gdLst/>
              <a:ahLst/>
              <a:cxnLst/>
              <a:rect l="l" t="t" r="r" b="b"/>
              <a:pathLst>
                <a:path w="276225" h="107950">
                  <a:moveTo>
                    <a:pt x="275970" y="0"/>
                  </a:moveTo>
                  <a:lnTo>
                    <a:pt x="246125" y="33274"/>
                  </a:lnTo>
                  <a:lnTo>
                    <a:pt x="210057" y="53594"/>
                  </a:lnTo>
                  <a:lnTo>
                    <a:pt x="165607" y="64770"/>
                  </a:lnTo>
                  <a:lnTo>
                    <a:pt x="138175" y="66421"/>
                  </a:lnTo>
                  <a:lnTo>
                    <a:pt x="128650" y="66167"/>
                  </a:lnTo>
                  <a:lnTo>
                    <a:pt x="86740" y="60198"/>
                  </a:lnTo>
                  <a:lnTo>
                    <a:pt x="43433" y="42418"/>
                  </a:lnTo>
                  <a:lnTo>
                    <a:pt x="11048" y="15494"/>
                  </a:lnTo>
                  <a:lnTo>
                    <a:pt x="0" y="0"/>
                  </a:lnTo>
                  <a:lnTo>
                    <a:pt x="253" y="5587"/>
                  </a:lnTo>
                  <a:lnTo>
                    <a:pt x="13715" y="46609"/>
                  </a:lnTo>
                  <a:lnTo>
                    <a:pt x="40512" y="75946"/>
                  </a:lnTo>
                  <a:lnTo>
                    <a:pt x="78231" y="96900"/>
                  </a:lnTo>
                  <a:lnTo>
                    <a:pt x="117093" y="106172"/>
                  </a:lnTo>
                  <a:lnTo>
                    <a:pt x="138175" y="107442"/>
                  </a:lnTo>
                  <a:lnTo>
                    <a:pt x="145287" y="107314"/>
                  </a:lnTo>
                  <a:lnTo>
                    <a:pt x="185546" y="100964"/>
                  </a:lnTo>
                  <a:lnTo>
                    <a:pt x="225932" y="82931"/>
                  </a:lnTo>
                  <a:lnTo>
                    <a:pt x="256031" y="55752"/>
                  </a:lnTo>
                  <a:lnTo>
                    <a:pt x="273176" y="21717"/>
                  </a:lnTo>
                  <a:lnTo>
                    <a:pt x="275844" y="5587"/>
                  </a:lnTo>
                  <a:lnTo>
                    <a:pt x="275970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438400" y="2971800"/>
              <a:ext cx="838200" cy="685800"/>
            </a:xfrm>
            <a:custGeom>
              <a:avLst/>
              <a:gdLst/>
              <a:ahLst/>
              <a:cxnLst/>
              <a:rect l="l" t="t" r="r" b="b"/>
              <a:pathLst>
                <a:path w="838200" h="685800">
                  <a:moveTo>
                    <a:pt x="152400" y="318642"/>
                  </a:moveTo>
                  <a:lnTo>
                    <a:pt x="157465" y="269793"/>
                  </a:lnTo>
                  <a:lnTo>
                    <a:pt x="171995" y="224289"/>
                  </a:lnTo>
                  <a:lnTo>
                    <a:pt x="194987" y="183108"/>
                  </a:lnTo>
                  <a:lnTo>
                    <a:pt x="225440" y="147224"/>
                  </a:lnTo>
                  <a:lnTo>
                    <a:pt x="262352" y="117615"/>
                  </a:lnTo>
                  <a:lnTo>
                    <a:pt x="304722" y="95257"/>
                  </a:lnTo>
                  <a:lnTo>
                    <a:pt x="351548" y="81127"/>
                  </a:lnTo>
                  <a:lnTo>
                    <a:pt x="401827" y="76200"/>
                  </a:lnTo>
                  <a:lnTo>
                    <a:pt x="452065" y="81127"/>
                  </a:lnTo>
                  <a:lnTo>
                    <a:pt x="498859" y="95257"/>
                  </a:lnTo>
                  <a:lnTo>
                    <a:pt x="541207" y="117615"/>
                  </a:lnTo>
                  <a:lnTo>
                    <a:pt x="578103" y="147224"/>
                  </a:lnTo>
                  <a:lnTo>
                    <a:pt x="608547" y="183108"/>
                  </a:lnTo>
                  <a:lnTo>
                    <a:pt x="631535" y="224289"/>
                  </a:lnTo>
                  <a:lnTo>
                    <a:pt x="646063" y="269793"/>
                  </a:lnTo>
                  <a:lnTo>
                    <a:pt x="651129" y="318642"/>
                  </a:lnTo>
                  <a:lnTo>
                    <a:pt x="646063" y="367492"/>
                  </a:lnTo>
                  <a:lnTo>
                    <a:pt x="631535" y="412996"/>
                  </a:lnTo>
                  <a:lnTo>
                    <a:pt x="608547" y="454177"/>
                  </a:lnTo>
                  <a:lnTo>
                    <a:pt x="578104" y="490061"/>
                  </a:lnTo>
                  <a:lnTo>
                    <a:pt x="541207" y="519670"/>
                  </a:lnTo>
                  <a:lnTo>
                    <a:pt x="498859" y="542028"/>
                  </a:lnTo>
                  <a:lnTo>
                    <a:pt x="452065" y="556158"/>
                  </a:lnTo>
                  <a:lnTo>
                    <a:pt x="401827" y="561086"/>
                  </a:lnTo>
                  <a:lnTo>
                    <a:pt x="351548" y="556158"/>
                  </a:lnTo>
                  <a:lnTo>
                    <a:pt x="304722" y="542028"/>
                  </a:lnTo>
                  <a:lnTo>
                    <a:pt x="262352" y="519670"/>
                  </a:lnTo>
                  <a:lnTo>
                    <a:pt x="225440" y="490061"/>
                  </a:lnTo>
                  <a:lnTo>
                    <a:pt x="194987" y="454177"/>
                  </a:lnTo>
                  <a:lnTo>
                    <a:pt x="171995" y="412996"/>
                  </a:lnTo>
                  <a:lnTo>
                    <a:pt x="157465" y="367492"/>
                  </a:lnTo>
                  <a:lnTo>
                    <a:pt x="152400" y="318642"/>
                  </a:lnTo>
                  <a:close/>
                </a:path>
                <a:path w="838200" h="685800">
                  <a:moveTo>
                    <a:pt x="0" y="685800"/>
                  </a:moveTo>
                  <a:lnTo>
                    <a:pt x="838200" y="685800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819400" y="281940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w="0"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ln w="381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814314" y="3147313"/>
              <a:ext cx="88265" cy="172085"/>
            </a:xfrm>
            <a:custGeom>
              <a:avLst/>
              <a:gdLst/>
              <a:ahLst/>
              <a:cxnLst/>
              <a:rect l="l" t="t" r="r" b="b"/>
              <a:pathLst>
                <a:path w="88264" h="172085">
                  <a:moveTo>
                    <a:pt x="77343" y="115951"/>
                  </a:moveTo>
                  <a:lnTo>
                    <a:pt x="68326" y="76454"/>
                  </a:lnTo>
                  <a:lnTo>
                    <a:pt x="48260" y="60071"/>
                  </a:lnTo>
                  <a:lnTo>
                    <a:pt x="45212" y="60071"/>
                  </a:lnTo>
                  <a:lnTo>
                    <a:pt x="18542" y="94234"/>
                  </a:lnTo>
                  <a:lnTo>
                    <a:pt x="16129" y="113157"/>
                  </a:lnTo>
                  <a:lnTo>
                    <a:pt x="16256" y="121666"/>
                  </a:lnTo>
                  <a:lnTo>
                    <a:pt x="30861" y="163830"/>
                  </a:lnTo>
                  <a:lnTo>
                    <a:pt x="45212" y="171958"/>
                  </a:lnTo>
                  <a:lnTo>
                    <a:pt x="48260" y="171958"/>
                  </a:lnTo>
                  <a:lnTo>
                    <a:pt x="73660" y="142621"/>
                  </a:lnTo>
                  <a:lnTo>
                    <a:pt x="77343" y="115951"/>
                  </a:lnTo>
                  <a:close/>
                </a:path>
                <a:path w="88264" h="172085">
                  <a:moveTo>
                    <a:pt x="87757" y="26289"/>
                  </a:moveTo>
                  <a:lnTo>
                    <a:pt x="56769" y="1651"/>
                  </a:lnTo>
                  <a:lnTo>
                    <a:pt x="43180" y="0"/>
                  </a:lnTo>
                  <a:lnTo>
                    <a:pt x="39751" y="127"/>
                  </a:lnTo>
                  <a:lnTo>
                    <a:pt x="6096" y="18669"/>
                  </a:lnTo>
                  <a:lnTo>
                    <a:pt x="0" y="29972"/>
                  </a:lnTo>
                  <a:lnTo>
                    <a:pt x="6477" y="26670"/>
                  </a:lnTo>
                  <a:lnTo>
                    <a:pt x="8382" y="25908"/>
                  </a:lnTo>
                  <a:lnTo>
                    <a:pt x="47117" y="16002"/>
                  </a:lnTo>
                  <a:lnTo>
                    <a:pt x="54483" y="15875"/>
                  </a:lnTo>
                  <a:lnTo>
                    <a:pt x="61976" y="16510"/>
                  </a:lnTo>
                  <a:lnTo>
                    <a:pt x="84201" y="24003"/>
                  </a:lnTo>
                  <a:lnTo>
                    <a:pt x="87757" y="26289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844285" y="3217672"/>
              <a:ext cx="29209" cy="47625"/>
            </a:xfrm>
            <a:custGeom>
              <a:avLst/>
              <a:gdLst/>
              <a:ahLst/>
              <a:cxnLst/>
              <a:rect l="l" t="t" r="r" b="b"/>
              <a:pathLst>
                <a:path w="29210" h="47625">
                  <a:moveTo>
                    <a:pt x="14477" y="0"/>
                  </a:moveTo>
                  <a:lnTo>
                    <a:pt x="4317" y="6985"/>
                  </a:lnTo>
                  <a:lnTo>
                    <a:pt x="3301" y="8636"/>
                  </a:lnTo>
                  <a:lnTo>
                    <a:pt x="2921" y="9525"/>
                  </a:lnTo>
                  <a:lnTo>
                    <a:pt x="2412" y="10413"/>
                  </a:lnTo>
                  <a:lnTo>
                    <a:pt x="2031" y="11429"/>
                  </a:lnTo>
                  <a:lnTo>
                    <a:pt x="1777" y="12445"/>
                  </a:lnTo>
                  <a:lnTo>
                    <a:pt x="1142" y="14350"/>
                  </a:lnTo>
                  <a:lnTo>
                    <a:pt x="635" y="16637"/>
                  </a:lnTo>
                  <a:lnTo>
                    <a:pt x="380" y="18795"/>
                  </a:lnTo>
                  <a:lnTo>
                    <a:pt x="126" y="20065"/>
                  </a:lnTo>
                  <a:lnTo>
                    <a:pt x="126" y="21208"/>
                  </a:lnTo>
                  <a:lnTo>
                    <a:pt x="0" y="22351"/>
                  </a:lnTo>
                  <a:lnTo>
                    <a:pt x="0" y="24891"/>
                  </a:lnTo>
                  <a:lnTo>
                    <a:pt x="126" y="26035"/>
                  </a:lnTo>
                  <a:lnTo>
                    <a:pt x="126" y="27177"/>
                  </a:lnTo>
                  <a:lnTo>
                    <a:pt x="380" y="28448"/>
                  </a:lnTo>
                  <a:lnTo>
                    <a:pt x="635" y="30733"/>
                  </a:lnTo>
                  <a:lnTo>
                    <a:pt x="1397" y="33908"/>
                  </a:lnTo>
                  <a:lnTo>
                    <a:pt x="2412" y="36956"/>
                  </a:lnTo>
                  <a:lnTo>
                    <a:pt x="2921" y="37845"/>
                  </a:lnTo>
                  <a:lnTo>
                    <a:pt x="3301" y="38735"/>
                  </a:lnTo>
                  <a:lnTo>
                    <a:pt x="13715" y="47370"/>
                  </a:lnTo>
                  <a:lnTo>
                    <a:pt x="15239" y="47370"/>
                  </a:lnTo>
                  <a:lnTo>
                    <a:pt x="25526" y="38735"/>
                  </a:lnTo>
                  <a:lnTo>
                    <a:pt x="26035" y="37845"/>
                  </a:lnTo>
                  <a:lnTo>
                    <a:pt x="27177" y="35051"/>
                  </a:lnTo>
                  <a:lnTo>
                    <a:pt x="27431" y="33908"/>
                  </a:lnTo>
                  <a:lnTo>
                    <a:pt x="27812" y="32892"/>
                  </a:lnTo>
                  <a:lnTo>
                    <a:pt x="28066" y="31876"/>
                  </a:lnTo>
                  <a:lnTo>
                    <a:pt x="28193" y="30733"/>
                  </a:lnTo>
                  <a:lnTo>
                    <a:pt x="28448" y="29590"/>
                  </a:lnTo>
                  <a:lnTo>
                    <a:pt x="28828" y="26035"/>
                  </a:lnTo>
                  <a:lnTo>
                    <a:pt x="28828" y="23622"/>
                  </a:lnTo>
                  <a:lnTo>
                    <a:pt x="28828" y="21208"/>
                  </a:lnTo>
                  <a:lnTo>
                    <a:pt x="28448" y="17652"/>
                  </a:lnTo>
                  <a:lnTo>
                    <a:pt x="28193" y="16637"/>
                  </a:lnTo>
                  <a:lnTo>
                    <a:pt x="28066" y="15493"/>
                  </a:lnTo>
                  <a:lnTo>
                    <a:pt x="27812" y="14350"/>
                  </a:lnTo>
                  <a:lnTo>
                    <a:pt x="27431" y="13462"/>
                  </a:lnTo>
                  <a:lnTo>
                    <a:pt x="27177" y="12445"/>
                  </a:lnTo>
                  <a:lnTo>
                    <a:pt x="26035" y="9525"/>
                  </a:lnTo>
                  <a:lnTo>
                    <a:pt x="25526" y="8636"/>
                  </a:lnTo>
                  <a:lnTo>
                    <a:pt x="25146" y="7747"/>
                  </a:lnTo>
                  <a:lnTo>
                    <a:pt x="17399" y="507"/>
                  </a:lnTo>
                  <a:lnTo>
                    <a:pt x="144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985129" y="3147313"/>
              <a:ext cx="88265" cy="172085"/>
            </a:xfrm>
            <a:custGeom>
              <a:avLst/>
              <a:gdLst/>
              <a:ahLst/>
              <a:cxnLst/>
              <a:rect l="l" t="t" r="r" b="b"/>
              <a:pathLst>
                <a:path w="88264" h="172085">
                  <a:moveTo>
                    <a:pt x="71628" y="113157"/>
                  </a:moveTo>
                  <a:lnTo>
                    <a:pt x="58039" y="69596"/>
                  </a:lnTo>
                  <a:lnTo>
                    <a:pt x="42037" y="60071"/>
                  </a:lnTo>
                  <a:lnTo>
                    <a:pt x="38862" y="60071"/>
                  </a:lnTo>
                  <a:lnTo>
                    <a:pt x="12319" y="91821"/>
                  </a:lnTo>
                  <a:lnTo>
                    <a:pt x="9271" y="115951"/>
                  </a:lnTo>
                  <a:lnTo>
                    <a:pt x="9398" y="121666"/>
                  </a:lnTo>
                  <a:lnTo>
                    <a:pt x="21844" y="160782"/>
                  </a:lnTo>
                  <a:lnTo>
                    <a:pt x="38862" y="171958"/>
                  </a:lnTo>
                  <a:lnTo>
                    <a:pt x="42037" y="171958"/>
                  </a:lnTo>
                  <a:lnTo>
                    <a:pt x="67945" y="142621"/>
                  </a:lnTo>
                  <a:lnTo>
                    <a:pt x="71628" y="113157"/>
                  </a:lnTo>
                  <a:close/>
                </a:path>
                <a:path w="88264" h="172085">
                  <a:moveTo>
                    <a:pt x="87757" y="29972"/>
                  </a:moveTo>
                  <a:lnTo>
                    <a:pt x="58293" y="1905"/>
                  </a:lnTo>
                  <a:lnTo>
                    <a:pt x="44577" y="0"/>
                  </a:lnTo>
                  <a:lnTo>
                    <a:pt x="37719" y="381"/>
                  </a:lnTo>
                  <a:lnTo>
                    <a:pt x="4191" y="18542"/>
                  </a:lnTo>
                  <a:lnTo>
                    <a:pt x="0" y="26289"/>
                  </a:lnTo>
                  <a:lnTo>
                    <a:pt x="3556" y="24003"/>
                  </a:lnTo>
                  <a:lnTo>
                    <a:pt x="10795" y="20447"/>
                  </a:lnTo>
                  <a:lnTo>
                    <a:pt x="18288" y="18034"/>
                  </a:lnTo>
                  <a:lnTo>
                    <a:pt x="22098" y="17145"/>
                  </a:lnTo>
                  <a:lnTo>
                    <a:pt x="25781" y="16510"/>
                  </a:lnTo>
                  <a:lnTo>
                    <a:pt x="33274" y="15875"/>
                  </a:lnTo>
                  <a:lnTo>
                    <a:pt x="40640" y="16002"/>
                  </a:lnTo>
                  <a:lnTo>
                    <a:pt x="81280" y="26670"/>
                  </a:lnTo>
                  <a:lnTo>
                    <a:pt x="87757" y="29972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011671" y="3217672"/>
              <a:ext cx="29209" cy="47625"/>
            </a:xfrm>
            <a:custGeom>
              <a:avLst/>
              <a:gdLst/>
              <a:ahLst/>
              <a:cxnLst/>
              <a:rect l="l" t="t" r="r" b="b"/>
              <a:pathLst>
                <a:path w="29210" h="47625">
                  <a:moveTo>
                    <a:pt x="14350" y="0"/>
                  </a:moveTo>
                  <a:lnTo>
                    <a:pt x="1777" y="12445"/>
                  </a:lnTo>
                  <a:lnTo>
                    <a:pt x="1142" y="14350"/>
                  </a:lnTo>
                  <a:lnTo>
                    <a:pt x="635" y="16637"/>
                  </a:lnTo>
                  <a:lnTo>
                    <a:pt x="0" y="22351"/>
                  </a:lnTo>
                  <a:lnTo>
                    <a:pt x="0" y="24891"/>
                  </a:lnTo>
                  <a:lnTo>
                    <a:pt x="3810" y="39624"/>
                  </a:lnTo>
                  <a:lnTo>
                    <a:pt x="4190" y="40512"/>
                  </a:lnTo>
                  <a:lnTo>
                    <a:pt x="13588" y="47370"/>
                  </a:lnTo>
                  <a:lnTo>
                    <a:pt x="14986" y="47370"/>
                  </a:lnTo>
                  <a:lnTo>
                    <a:pt x="28828" y="26035"/>
                  </a:lnTo>
                  <a:lnTo>
                    <a:pt x="28828" y="24891"/>
                  </a:lnTo>
                  <a:lnTo>
                    <a:pt x="28955" y="23622"/>
                  </a:lnTo>
                  <a:lnTo>
                    <a:pt x="28828" y="22351"/>
                  </a:lnTo>
                  <a:lnTo>
                    <a:pt x="28828" y="21208"/>
                  </a:lnTo>
                  <a:lnTo>
                    <a:pt x="28448" y="17652"/>
                  </a:lnTo>
                  <a:lnTo>
                    <a:pt x="27431" y="13462"/>
                  </a:lnTo>
                  <a:lnTo>
                    <a:pt x="25526" y="8636"/>
                  </a:lnTo>
                  <a:lnTo>
                    <a:pt x="24511" y="6985"/>
                  </a:lnTo>
                  <a:lnTo>
                    <a:pt x="24129" y="6223"/>
                  </a:lnTo>
                  <a:lnTo>
                    <a:pt x="23494" y="5461"/>
                  </a:lnTo>
                  <a:lnTo>
                    <a:pt x="22478" y="4063"/>
                  </a:lnTo>
                  <a:lnTo>
                    <a:pt x="19938" y="1904"/>
                  </a:lnTo>
                  <a:lnTo>
                    <a:pt x="17906" y="762"/>
                  </a:lnTo>
                  <a:lnTo>
                    <a:pt x="15875" y="253"/>
                  </a:lnTo>
                  <a:lnTo>
                    <a:pt x="14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805042" y="3368929"/>
              <a:ext cx="276225" cy="107314"/>
            </a:xfrm>
            <a:custGeom>
              <a:avLst/>
              <a:gdLst/>
              <a:ahLst/>
              <a:cxnLst/>
              <a:rect l="l" t="t" r="r" b="b"/>
              <a:pathLst>
                <a:path w="276225" h="107314">
                  <a:moveTo>
                    <a:pt x="275971" y="0"/>
                  </a:moveTo>
                  <a:lnTo>
                    <a:pt x="249936" y="30099"/>
                  </a:lnTo>
                  <a:lnTo>
                    <a:pt x="210058" y="53594"/>
                  </a:lnTo>
                  <a:lnTo>
                    <a:pt x="165608" y="64643"/>
                  </a:lnTo>
                  <a:lnTo>
                    <a:pt x="147701" y="66167"/>
                  </a:lnTo>
                  <a:lnTo>
                    <a:pt x="128524" y="66167"/>
                  </a:lnTo>
                  <a:lnTo>
                    <a:pt x="86614" y="60198"/>
                  </a:lnTo>
                  <a:lnTo>
                    <a:pt x="43434" y="42418"/>
                  </a:lnTo>
                  <a:lnTo>
                    <a:pt x="13462" y="18161"/>
                  </a:lnTo>
                  <a:lnTo>
                    <a:pt x="0" y="0"/>
                  </a:lnTo>
                  <a:lnTo>
                    <a:pt x="254" y="5587"/>
                  </a:lnTo>
                  <a:lnTo>
                    <a:pt x="13589" y="46609"/>
                  </a:lnTo>
                  <a:lnTo>
                    <a:pt x="40512" y="75946"/>
                  </a:lnTo>
                  <a:lnTo>
                    <a:pt x="78232" y="96774"/>
                  </a:lnTo>
                  <a:lnTo>
                    <a:pt x="117094" y="106172"/>
                  </a:lnTo>
                  <a:lnTo>
                    <a:pt x="131064" y="107315"/>
                  </a:lnTo>
                  <a:lnTo>
                    <a:pt x="145161" y="107315"/>
                  </a:lnTo>
                  <a:lnTo>
                    <a:pt x="185547" y="100965"/>
                  </a:lnTo>
                  <a:lnTo>
                    <a:pt x="225806" y="82931"/>
                  </a:lnTo>
                  <a:lnTo>
                    <a:pt x="256032" y="55753"/>
                  </a:lnTo>
                  <a:lnTo>
                    <a:pt x="273177" y="21717"/>
                  </a:lnTo>
                  <a:lnTo>
                    <a:pt x="275717" y="5587"/>
                  </a:lnTo>
                  <a:lnTo>
                    <a:pt x="275971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486400" y="2971800"/>
              <a:ext cx="838200" cy="685800"/>
            </a:xfrm>
            <a:custGeom>
              <a:avLst/>
              <a:gdLst/>
              <a:ahLst/>
              <a:cxnLst/>
              <a:rect l="l" t="t" r="r" b="b"/>
              <a:pathLst>
                <a:path w="838200" h="685800">
                  <a:moveTo>
                    <a:pt x="187071" y="367157"/>
                  </a:moveTo>
                  <a:lnTo>
                    <a:pt x="192136" y="318307"/>
                  </a:lnTo>
                  <a:lnTo>
                    <a:pt x="206664" y="272803"/>
                  </a:lnTo>
                  <a:lnTo>
                    <a:pt x="229652" y="231622"/>
                  </a:lnTo>
                  <a:lnTo>
                    <a:pt x="260096" y="195738"/>
                  </a:lnTo>
                  <a:lnTo>
                    <a:pt x="296992" y="166129"/>
                  </a:lnTo>
                  <a:lnTo>
                    <a:pt x="339340" y="143771"/>
                  </a:lnTo>
                  <a:lnTo>
                    <a:pt x="386134" y="129641"/>
                  </a:lnTo>
                  <a:lnTo>
                    <a:pt x="436372" y="124713"/>
                  </a:lnTo>
                  <a:lnTo>
                    <a:pt x="486651" y="129641"/>
                  </a:lnTo>
                  <a:lnTo>
                    <a:pt x="533477" y="143771"/>
                  </a:lnTo>
                  <a:lnTo>
                    <a:pt x="575847" y="166129"/>
                  </a:lnTo>
                  <a:lnTo>
                    <a:pt x="612759" y="195738"/>
                  </a:lnTo>
                  <a:lnTo>
                    <a:pt x="643212" y="231622"/>
                  </a:lnTo>
                  <a:lnTo>
                    <a:pt x="666204" y="272803"/>
                  </a:lnTo>
                  <a:lnTo>
                    <a:pt x="680734" y="318307"/>
                  </a:lnTo>
                  <a:lnTo>
                    <a:pt x="685800" y="367157"/>
                  </a:lnTo>
                  <a:lnTo>
                    <a:pt x="680734" y="416006"/>
                  </a:lnTo>
                  <a:lnTo>
                    <a:pt x="666204" y="461510"/>
                  </a:lnTo>
                  <a:lnTo>
                    <a:pt x="643212" y="502691"/>
                  </a:lnTo>
                  <a:lnTo>
                    <a:pt x="612759" y="538575"/>
                  </a:lnTo>
                  <a:lnTo>
                    <a:pt x="575847" y="568184"/>
                  </a:lnTo>
                  <a:lnTo>
                    <a:pt x="533477" y="590542"/>
                  </a:lnTo>
                  <a:lnTo>
                    <a:pt x="486651" y="604672"/>
                  </a:lnTo>
                  <a:lnTo>
                    <a:pt x="436372" y="609600"/>
                  </a:lnTo>
                  <a:lnTo>
                    <a:pt x="386134" y="604672"/>
                  </a:lnTo>
                  <a:lnTo>
                    <a:pt x="339340" y="590542"/>
                  </a:lnTo>
                  <a:lnTo>
                    <a:pt x="296992" y="568184"/>
                  </a:lnTo>
                  <a:lnTo>
                    <a:pt x="260096" y="538575"/>
                  </a:lnTo>
                  <a:lnTo>
                    <a:pt x="229652" y="502691"/>
                  </a:lnTo>
                  <a:lnTo>
                    <a:pt x="206664" y="461510"/>
                  </a:lnTo>
                  <a:lnTo>
                    <a:pt x="192136" y="416006"/>
                  </a:lnTo>
                  <a:lnTo>
                    <a:pt x="187071" y="367157"/>
                  </a:lnTo>
                  <a:close/>
                </a:path>
                <a:path w="838200" h="685800">
                  <a:moveTo>
                    <a:pt x="0" y="685800"/>
                  </a:moveTo>
                  <a:lnTo>
                    <a:pt x="838200" y="685800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943600" y="281940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w="0"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1231798" y="2845434"/>
            <a:ext cx="431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Stan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38606" y="3119754"/>
            <a:ext cx="121920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461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 </a:t>
            </a:r>
            <a:r>
              <a:rPr dirty="0" sz="1800" spc="-5">
                <a:latin typeface="Times New Roman"/>
                <a:cs typeface="Times New Roman"/>
              </a:rPr>
              <a:t>GB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Perm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10 GB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Spool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978142" y="2845434"/>
            <a:ext cx="520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Mary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687057" y="3119754"/>
            <a:ext cx="110490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 </a:t>
            </a:r>
            <a:r>
              <a:rPr dirty="0" sz="1800" spc="-5">
                <a:latin typeface="Times New Roman"/>
                <a:cs typeface="Times New Roman"/>
              </a:rPr>
              <a:t>GB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Perm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5 GB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Spool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647566" y="5525615"/>
            <a:ext cx="3751579" cy="0"/>
          </a:xfrm>
          <a:custGeom>
            <a:avLst/>
            <a:gdLst/>
            <a:ahLst/>
            <a:cxnLst/>
            <a:rect l="l" t="t" r="r" b="b"/>
            <a:pathLst>
              <a:path w="3751579" h="0">
                <a:moveTo>
                  <a:pt x="0" y="0"/>
                </a:moveTo>
                <a:lnTo>
                  <a:pt x="254508" y="0"/>
                </a:lnTo>
              </a:path>
              <a:path w="3751579" h="0">
                <a:moveTo>
                  <a:pt x="255780" y="0"/>
                </a:moveTo>
                <a:lnTo>
                  <a:pt x="510288" y="0"/>
                </a:lnTo>
              </a:path>
              <a:path w="3751579" h="0">
                <a:moveTo>
                  <a:pt x="511561" y="0"/>
                </a:moveTo>
                <a:lnTo>
                  <a:pt x="1655320" y="0"/>
                </a:lnTo>
              </a:path>
              <a:path w="3751579" h="0">
                <a:moveTo>
                  <a:pt x="1714111" y="0"/>
                </a:moveTo>
                <a:lnTo>
                  <a:pt x="1968619" y="0"/>
                </a:lnTo>
              </a:path>
              <a:path w="3751579" h="0">
                <a:moveTo>
                  <a:pt x="1969892" y="0"/>
                </a:moveTo>
                <a:lnTo>
                  <a:pt x="2224400" y="0"/>
                </a:lnTo>
              </a:path>
              <a:path w="3751579" h="0">
                <a:moveTo>
                  <a:pt x="2225672" y="0"/>
                </a:moveTo>
                <a:lnTo>
                  <a:pt x="3751193" y="0"/>
                </a:lnTo>
              </a:path>
            </a:pathLst>
          </a:custGeom>
          <a:ln w="10180">
            <a:solidFill>
              <a:srgbClr val="0000F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4953000" y="1752600"/>
            <a:ext cx="1981200" cy="106680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dirty="0" sz="2000" spc="-5">
                <a:latin typeface="Times New Roman"/>
                <a:cs typeface="Times New Roman"/>
              </a:rPr>
              <a:t>Sales</a:t>
            </a:r>
            <a:endParaRPr sz="2000">
              <a:latin typeface="Times New Roman"/>
              <a:cs typeface="Times New Roman"/>
            </a:endParaRPr>
          </a:p>
          <a:p>
            <a:pPr marL="609600" indent="-607695">
              <a:lnSpc>
                <a:spcPct val="100000"/>
              </a:lnSpc>
              <a:buAutoNum type="arabicPlain" startAt="4"/>
              <a:tabLst>
                <a:tab pos="610235" algn="l"/>
              </a:tabLst>
            </a:pPr>
            <a:r>
              <a:rPr dirty="0" sz="2000">
                <a:latin typeface="Times New Roman"/>
                <a:cs typeface="Times New Roman"/>
              </a:rPr>
              <a:t>GB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Perm</a:t>
            </a:r>
            <a:endParaRPr sz="2000">
              <a:latin typeface="Times New Roman"/>
              <a:cs typeface="Times New Roman"/>
            </a:endParaRPr>
          </a:p>
          <a:p>
            <a:pPr marL="579120" indent="-579755">
              <a:lnSpc>
                <a:spcPct val="100000"/>
              </a:lnSpc>
              <a:buAutoNum type="arabicPlain" startAt="4"/>
              <a:tabLst>
                <a:tab pos="579755" algn="l"/>
              </a:tabLst>
            </a:pPr>
            <a:r>
              <a:rPr dirty="0" sz="2000">
                <a:latin typeface="Times New Roman"/>
                <a:cs typeface="Times New Roman"/>
              </a:rPr>
              <a:t>GB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Spool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21560" y="3910329"/>
            <a:ext cx="5499735" cy="26200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000FF"/>
                </a:solidFill>
                <a:latin typeface="Times New Roman"/>
                <a:cs typeface="Times New Roman"/>
              </a:rPr>
              <a:t>Stan has just been transferred to</a:t>
            </a:r>
            <a:r>
              <a:rPr dirty="0" sz="2800" spc="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000FF"/>
                </a:solidFill>
                <a:latin typeface="Times New Roman"/>
                <a:cs typeface="Times New Roman"/>
              </a:rPr>
              <a:t>Sales.</a:t>
            </a:r>
            <a:endParaRPr sz="2800">
              <a:latin typeface="Times New Roman"/>
              <a:cs typeface="Times New Roman"/>
            </a:endParaRPr>
          </a:p>
          <a:p>
            <a:pPr marL="403225" marR="263525">
              <a:lnSpc>
                <a:spcPct val="200000"/>
              </a:lnSpc>
              <a:spcBef>
                <a:spcPts val="27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After the transfer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how 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much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Perm / Spool is</a:t>
            </a:r>
            <a:r>
              <a:rPr dirty="0" sz="2000" spc="-17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in:  Marketing</a:t>
            </a:r>
            <a:endParaRPr sz="2000">
              <a:latin typeface="Times New Roman"/>
              <a:cs typeface="Times New Roman"/>
            </a:endParaRPr>
          </a:p>
          <a:p>
            <a:pPr marL="403225" marR="4551680">
              <a:lnSpc>
                <a:spcPts val="3600"/>
              </a:lnSpc>
              <a:spcBef>
                <a:spcPts val="32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Sal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 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Stan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-12700" y="0"/>
            <a:ext cx="9169400" cy="6883400"/>
            <a:chOff x="-12700" y="0"/>
            <a:chExt cx="9169400" cy="6883400"/>
          </a:xfrm>
        </p:grpSpPr>
        <p:sp>
          <p:nvSpPr>
            <p:cNvPr id="35" name="object 35"/>
            <p:cNvSpPr/>
            <p:nvPr/>
          </p:nvSpPr>
          <p:spPr>
            <a:xfrm>
              <a:off x="3647566" y="5982815"/>
              <a:ext cx="3751579" cy="457834"/>
            </a:xfrm>
            <a:custGeom>
              <a:avLst/>
              <a:gdLst/>
              <a:ahLst/>
              <a:cxnLst/>
              <a:rect l="l" t="t" r="r" b="b"/>
              <a:pathLst>
                <a:path w="3751579" h="457835">
                  <a:moveTo>
                    <a:pt x="0" y="0"/>
                  </a:moveTo>
                  <a:lnTo>
                    <a:pt x="254508" y="0"/>
                  </a:lnTo>
                </a:path>
                <a:path w="3751579" h="457835">
                  <a:moveTo>
                    <a:pt x="255780" y="0"/>
                  </a:moveTo>
                  <a:lnTo>
                    <a:pt x="510288" y="0"/>
                  </a:lnTo>
                </a:path>
                <a:path w="3751579" h="457835">
                  <a:moveTo>
                    <a:pt x="511561" y="0"/>
                  </a:moveTo>
                  <a:lnTo>
                    <a:pt x="1655320" y="0"/>
                  </a:lnTo>
                </a:path>
                <a:path w="3751579" h="457835">
                  <a:moveTo>
                    <a:pt x="1714111" y="0"/>
                  </a:moveTo>
                  <a:lnTo>
                    <a:pt x="1968619" y="0"/>
                  </a:lnTo>
                </a:path>
                <a:path w="3751579" h="457835">
                  <a:moveTo>
                    <a:pt x="1969892" y="0"/>
                  </a:moveTo>
                  <a:lnTo>
                    <a:pt x="2224400" y="0"/>
                  </a:lnTo>
                </a:path>
                <a:path w="3751579" h="457835">
                  <a:moveTo>
                    <a:pt x="2225672" y="0"/>
                  </a:moveTo>
                  <a:lnTo>
                    <a:pt x="3751193" y="0"/>
                  </a:lnTo>
                </a:path>
                <a:path w="3751579" h="457835">
                  <a:moveTo>
                    <a:pt x="0" y="457504"/>
                  </a:moveTo>
                  <a:lnTo>
                    <a:pt x="254508" y="457504"/>
                  </a:lnTo>
                </a:path>
                <a:path w="3751579" h="457835">
                  <a:moveTo>
                    <a:pt x="255780" y="457504"/>
                  </a:moveTo>
                  <a:lnTo>
                    <a:pt x="510288" y="457504"/>
                  </a:lnTo>
                </a:path>
                <a:path w="3751579" h="457835">
                  <a:moveTo>
                    <a:pt x="511561" y="457504"/>
                  </a:moveTo>
                  <a:lnTo>
                    <a:pt x="1655320" y="457504"/>
                  </a:lnTo>
                </a:path>
                <a:path w="3751579" h="457835">
                  <a:moveTo>
                    <a:pt x="1714111" y="457504"/>
                  </a:moveTo>
                  <a:lnTo>
                    <a:pt x="1968619" y="457504"/>
                  </a:lnTo>
                </a:path>
                <a:path w="3751579" h="457835">
                  <a:moveTo>
                    <a:pt x="1969892" y="457504"/>
                  </a:moveTo>
                  <a:lnTo>
                    <a:pt x="2224400" y="457504"/>
                  </a:lnTo>
                </a:path>
                <a:path w="3751579" h="457835">
                  <a:moveTo>
                    <a:pt x="2225672" y="457504"/>
                  </a:moveTo>
                  <a:lnTo>
                    <a:pt x="3751193" y="457504"/>
                  </a:lnTo>
                </a:path>
              </a:pathLst>
            </a:custGeom>
            <a:ln w="10180">
              <a:solidFill>
                <a:srgbClr val="0000F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0" y="6858000"/>
                  </a:moveTo>
                  <a:lnTo>
                    <a:pt x="9144000" y="6858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7910" y="23317"/>
            <a:ext cx="44875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Answer to Space </a:t>
            </a:r>
            <a:r>
              <a:rPr dirty="0" spc="-15"/>
              <a:t>Transfer</a:t>
            </a:r>
            <a:r>
              <a:rPr dirty="0" spc="-80"/>
              <a:t> </a:t>
            </a:r>
            <a:r>
              <a:rPr dirty="0"/>
              <a:t>Quiz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557225"/>
            <a:ext cx="770445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If a </a:t>
            </a:r>
            <a:r>
              <a:rPr dirty="0" sz="2000" spc="5">
                <a:latin typeface="Times New Roman"/>
                <a:cs typeface="Times New Roman"/>
              </a:rPr>
              <a:t>USER </a:t>
            </a:r>
            <a:r>
              <a:rPr dirty="0" sz="2000">
                <a:latin typeface="Times New Roman"/>
                <a:cs typeface="Times New Roman"/>
              </a:rPr>
              <a:t>is </a:t>
            </a:r>
            <a:r>
              <a:rPr dirty="0" sz="2000" spc="5">
                <a:latin typeface="Times New Roman"/>
                <a:cs typeface="Times New Roman"/>
              </a:rPr>
              <a:t>dropped </a:t>
            </a:r>
            <a:r>
              <a:rPr dirty="0" sz="2000">
                <a:latin typeface="Times New Roman"/>
                <a:cs typeface="Times New Roman"/>
              </a:rPr>
              <a:t>their PERM Space </a:t>
            </a:r>
            <a:r>
              <a:rPr dirty="0" sz="2000" spc="5">
                <a:latin typeface="Times New Roman"/>
                <a:cs typeface="Times New Roman"/>
              </a:rPr>
              <a:t>goes up </a:t>
            </a:r>
            <a:r>
              <a:rPr dirty="0" sz="2000">
                <a:latin typeface="Times New Roman"/>
                <a:cs typeface="Times New Roman"/>
              </a:rPr>
              <a:t>to their </a:t>
            </a:r>
            <a:r>
              <a:rPr dirty="0" sz="2000" spc="-5">
                <a:latin typeface="Times New Roman"/>
                <a:cs typeface="Times New Roman"/>
              </a:rPr>
              <a:t>immediate</a:t>
            </a:r>
            <a:r>
              <a:rPr dirty="0" sz="2000" spc="-20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parent.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3200" y="520700"/>
            <a:ext cx="419100" cy="1016000"/>
            <a:chOff x="203200" y="520700"/>
            <a:chExt cx="419100" cy="1016000"/>
          </a:xfrm>
        </p:grpSpPr>
        <p:sp>
          <p:nvSpPr>
            <p:cNvPr id="5" name="object 5"/>
            <p:cNvSpPr/>
            <p:nvPr/>
          </p:nvSpPr>
          <p:spPr>
            <a:xfrm>
              <a:off x="215900" y="5334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0"/>
                  </a:moveTo>
                  <a:lnTo>
                    <a:pt x="146821" y="6038"/>
                  </a:lnTo>
                  <a:lnTo>
                    <a:pt x="106724" y="23237"/>
                  </a:lnTo>
                  <a:lnTo>
                    <a:pt x="71353" y="50225"/>
                  </a:lnTo>
                  <a:lnTo>
                    <a:pt x="41851" y="85628"/>
                  </a:lnTo>
                  <a:lnTo>
                    <a:pt x="19363" y="128073"/>
                  </a:lnTo>
                  <a:lnTo>
                    <a:pt x="5031" y="176188"/>
                  </a:lnTo>
                  <a:lnTo>
                    <a:pt x="0" y="228600"/>
                  </a:lnTo>
                  <a:lnTo>
                    <a:pt x="5031" y="281011"/>
                  </a:lnTo>
                  <a:lnTo>
                    <a:pt x="19363" y="329126"/>
                  </a:lnTo>
                  <a:lnTo>
                    <a:pt x="41851" y="371571"/>
                  </a:lnTo>
                  <a:lnTo>
                    <a:pt x="71353" y="406974"/>
                  </a:lnTo>
                  <a:lnTo>
                    <a:pt x="106724" y="433962"/>
                  </a:lnTo>
                  <a:lnTo>
                    <a:pt x="146821" y="451161"/>
                  </a:lnTo>
                  <a:lnTo>
                    <a:pt x="190500" y="457200"/>
                  </a:lnTo>
                  <a:lnTo>
                    <a:pt x="234178" y="451161"/>
                  </a:lnTo>
                  <a:lnTo>
                    <a:pt x="274275" y="433962"/>
                  </a:lnTo>
                  <a:lnTo>
                    <a:pt x="309646" y="406974"/>
                  </a:lnTo>
                  <a:lnTo>
                    <a:pt x="339148" y="371571"/>
                  </a:lnTo>
                  <a:lnTo>
                    <a:pt x="361636" y="329126"/>
                  </a:lnTo>
                  <a:lnTo>
                    <a:pt x="375968" y="281011"/>
                  </a:lnTo>
                  <a:lnTo>
                    <a:pt x="381000" y="228600"/>
                  </a:lnTo>
                  <a:lnTo>
                    <a:pt x="375968" y="176188"/>
                  </a:lnTo>
                  <a:lnTo>
                    <a:pt x="361636" y="128073"/>
                  </a:lnTo>
                  <a:lnTo>
                    <a:pt x="339148" y="85628"/>
                  </a:lnTo>
                  <a:lnTo>
                    <a:pt x="309646" y="50225"/>
                  </a:lnTo>
                  <a:lnTo>
                    <a:pt x="274275" y="23237"/>
                  </a:lnTo>
                  <a:lnTo>
                    <a:pt x="234178" y="6038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15900" y="5334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0" y="228600"/>
                  </a:moveTo>
                  <a:lnTo>
                    <a:pt x="5031" y="176188"/>
                  </a:lnTo>
                  <a:lnTo>
                    <a:pt x="19363" y="128073"/>
                  </a:lnTo>
                  <a:lnTo>
                    <a:pt x="41851" y="85628"/>
                  </a:lnTo>
                  <a:lnTo>
                    <a:pt x="71353" y="50225"/>
                  </a:lnTo>
                  <a:lnTo>
                    <a:pt x="106724" y="23237"/>
                  </a:lnTo>
                  <a:lnTo>
                    <a:pt x="146821" y="6038"/>
                  </a:lnTo>
                  <a:lnTo>
                    <a:pt x="190500" y="0"/>
                  </a:lnTo>
                  <a:lnTo>
                    <a:pt x="234178" y="6038"/>
                  </a:lnTo>
                  <a:lnTo>
                    <a:pt x="274275" y="23237"/>
                  </a:lnTo>
                  <a:lnTo>
                    <a:pt x="309646" y="50225"/>
                  </a:lnTo>
                  <a:lnTo>
                    <a:pt x="339148" y="85628"/>
                  </a:lnTo>
                  <a:lnTo>
                    <a:pt x="361636" y="128073"/>
                  </a:lnTo>
                  <a:lnTo>
                    <a:pt x="375968" y="176188"/>
                  </a:lnTo>
                  <a:lnTo>
                    <a:pt x="381000" y="228600"/>
                  </a:lnTo>
                  <a:lnTo>
                    <a:pt x="375968" y="281011"/>
                  </a:lnTo>
                  <a:lnTo>
                    <a:pt x="361636" y="329126"/>
                  </a:lnTo>
                  <a:lnTo>
                    <a:pt x="339148" y="371571"/>
                  </a:lnTo>
                  <a:lnTo>
                    <a:pt x="309646" y="406974"/>
                  </a:lnTo>
                  <a:lnTo>
                    <a:pt x="274275" y="433962"/>
                  </a:lnTo>
                  <a:lnTo>
                    <a:pt x="234178" y="451161"/>
                  </a:lnTo>
                  <a:lnTo>
                    <a:pt x="190500" y="457200"/>
                  </a:lnTo>
                  <a:lnTo>
                    <a:pt x="146821" y="451161"/>
                  </a:lnTo>
                  <a:lnTo>
                    <a:pt x="106724" y="433962"/>
                  </a:lnTo>
                  <a:lnTo>
                    <a:pt x="71353" y="406974"/>
                  </a:lnTo>
                  <a:lnTo>
                    <a:pt x="41851" y="371571"/>
                  </a:lnTo>
                  <a:lnTo>
                    <a:pt x="19363" y="329126"/>
                  </a:lnTo>
                  <a:lnTo>
                    <a:pt x="5031" y="281011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28600" y="10668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0"/>
                  </a:moveTo>
                  <a:lnTo>
                    <a:pt x="146821" y="6038"/>
                  </a:lnTo>
                  <a:lnTo>
                    <a:pt x="106724" y="23237"/>
                  </a:lnTo>
                  <a:lnTo>
                    <a:pt x="71353" y="50225"/>
                  </a:lnTo>
                  <a:lnTo>
                    <a:pt x="41851" y="85628"/>
                  </a:lnTo>
                  <a:lnTo>
                    <a:pt x="19363" y="128073"/>
                  </a:lnTo>
                  <a:lnTo>
                    <a:pt x="5031" y="176188"/>
                  </a:lnTo>
                  <a:lnTo>
                    <a:pt x="0" y="228600"/>
                  </a:lnTo>
                  <a:lnTo>
                    <a:pt x="5031" y="281011"/>
                  </a:lnTo>
                  <a:lnTo>
                    <a:pt x="19363" y="329126"/>
                  </a:lnTo>
                  <a:lnTo>
                    <a:pt x="41851" y="371571"/>
                  </a:lnTo>
                  <a:lnTo>
                    <a:pt x="71353" y="406974"/>
                  </a:lnTo>
                  <a:lnTo>
                    <a:pt x="106724" y="433962"/>
                  </a:lnTo>
                  <a:lnTo>
                    <a:pt x="146821" y="451161"/>
                  </a:lnTo>
                  <a:lnTo>
                    <a:pt x="190500" y="457200"/>
                  </a:lnTo>
                  <a:lnTo>
                    <a:pt x="234178" y="451161"/>
                  </a:lnTo>
                  <a:lnTo>
                    <a:pt x="274275" y="433962"/>
                  </a:lnTo>
                  <a:lnTo>
                    <a:pt x="309646" y="406974"/>
                  </a:lnTo>
                  <a:lnTo>
                    <a:pt x="339148" y="371571"/>
                  </a:lnTo>
                  <a:lnTo>
                    <a:pt x="361636" y="329126"/>
                  </a:lnTo>
                  <a:lnTo>
                    <a:pt x="375968" y="281011"/>
                  </a:lnTo>
                  <a:lnTo>
                    <a:pt x="381000" y="228600"/>
                  </a:lnTo>
                  <a:lnTo>
                    <a:pt x="375968" y="176188"/>
                  </a:lnTo>
                  <a:lnTo>
                    <a:pt x="361636" y="128073"/>
                  </a:lnTo>
                  <a:lnTo>
                    <a:pt x="339148" y="85628"/>
                  </a:lnTo>
                  <a:lnTo>
                    <a:pt x="309646" y="50225"/>
                  </a:lnTo>
                  <a:lnTo>
                    <a:pt x="274275" y="23237"/>
                  </a:lnTo>
                  <a:lnTo>
                    <a:pt x="234178" y="6038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28600" y="10668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0" y="228600"/>
                  </a:moveTo>
                  <a:lnTo>
                    <a:pt x="5031" y="176188"/>
                  </a:lnTo>
                  <a:lnTo>
                    <a:pt x="19363" y="128073"/>
                  </a:lnTo>
                  <a:lnTo>
                    <a:pt x="41851" y="85628"/>
                  </a:lnTo>
                  <a:lnTo>
                    <a:pt x="71353" y="50225"/>
                  </a:lnTo>
                  <a:lnTo>
                    <a:pt x="106724" y="23237"/>
                  </a:lnTo>
                  <a:lnTo>
                    <a:pt x="146821" y="6038"/>
                  </a:lnTo>
                  <a:lnTo>
                    <a:pt x="190500" y="0"/>
                  </a:lnTo>
                  <a:lnTo>
                    <a:pt x="234178" y="6038"/>
                  </a:lnTo>
                  <a:lnTo>
                    <a:pt x="274275" y="23237"/>
                  </a:lnTo>
                  <a:lnTo>
                    <a:pt x="309646" y="50225"/>
                  </a:lnTo>
                  <a:lnTo>
                    <a:pt x="339148" y="85628"/>
                  </a:lnTo>
                  <a:lnTo>
                    <a:pt x="361636" y="128073"/>
                  </a:lnTo>
                  <a:lnTo>
                    <a:pt x="375968" y="176188"/>
                  </a:lnTo>
                  <a:lnTo>
                    <a:pt x="381000" y="228600"/>
                  </a:lnTo>
                  <a:lnTo>
                    <a:pt x="375968" y="281011"/>
                  </a:lnTo>
                  <a:lnTo>
                    <a:pt x="361636" y="329126"/>
                  </a:lnTo>
                  <a:lnTo>
                    <a:pt x="339148" y="371571"/>
                  </a:lnTo>
                  <a:lnTo>
                    <a:pt x="309646" y="406974"/>
                  </a:lnTo>
                  <a:lnTo>
                    <a:pt x="274275" y="433962"/>
                  </a:lnTo>
                  <a:lnTo>
                    <a:pt x="234178" y="451161"/>
                  </a:lnTo>
                  <a:lnTo>
                    <a:pt x="190500" y="457200"/>
                  </a:lnTo>
                  <a:lnTo>
                    <a:pt x="146821" y="451161"/>
                  </a:lnTo>
                  <a:lnTo>
                    <a:pt x="106724" y="433962"/>
                  </a:lnTo>
                  <a:lnTo>
                    <a:pt x="71353" y="406974"/>
                  </a:lnTo>
                  <a:lnTo>
                    <a:pt x="41851" y="371571"/>
                  </a:lnTo>
                  <a:lnTo>
                    <a:pt x="19363" y="329126"/>
                  </a:lnTo>
                  <a:lnTo>
                    <a:pt x="5031" y="281011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17703" y="387954"/>
            <a:ext cx="190500" cy="1092835"/>
          </a:xfrm>
          <a:prstGeom prst="rect">
            <a:avLst/>
          </a:prstGeom>
        </p:spPr>
        <p:txBody>
          <a:bodyPr wrap="square" lIns="0" tIns="1803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1320"/>
              </a:spcBef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4540" y="1090930"/>
            <a:ext cx="76885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If a USER is transferred </a:t>
            </a:r>
            <a:r>
              <a:rPr dirty="0" sz="2000" spc="5">
                <a:latin typeface="Times New Roman"/>
                <a:cs typeface="Times New Roman"/>
              </a:rPr>
              <a:t>(GIVE </a:t>
            </a:r>
            <a:r>
              <a:rPr dirty="0" sz="2000" spc="-5">
                <a:latin typeface="Times New Roman"/>
                <a:cs typeface="Times New Roman"/>
              </a:rPr>
              <a:t>Statement) </a:t>
            </a:r>
            <a:r>
              <a:rPr dirty="0" sz="2000">
                <a:latin typeface="Times New Roman"/>
                <a:cs typeface="Times New Roman"/>
              </a:rPr>
              <a:t>they take their space with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them.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28800" y="1752600"/>
            <a:ext cx="1981200" cy="1066800"/>
          </a:xfrm>
          <a:prstGeom prst="rect">
            <a:avLst/>
          </a:prstGeom>
          <a:ln w="25400">
            <a:solidFill>
              <a:srgbClr val="0000FF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marL="459105">
              <a:lnSpc>
                <a:spcPct val="100000"/>
              </a:lnSpc>
              <a:spcBef>
                <a:spcPts val="295"/>
              </a:spcBef>
            </a:pPr>
            <a:r>
              <a:rPr dirty="0" sz="2000">
                <a:latin typeface="Times New Roman"/>
                <a:cs typeface="Times New Roman"/>
              </a:rPr>
              <a:t>Marketing</a:t>
            </a:r>
            <a:endParaRPr sz="2000">
              <a:latin typeface="Times New Roman"/>
              <a:cs typeface="Times New Roman"/>
            </a:endParaRPr>
          </a:p>
          <a:p>
            <a:pPr marL="608965" indent="-191770">
              <a:lnSpc>
                <a:spcPct val="100000"/>
              </a:lnSpc>
              <a:buAutoNum type="arabicPlain" startAt="9"/>
              <a:tabLst>
                <a:tab pos="609600" algn="l"/>
              </a:tabLst>
            </a:pPr>
            <a:r>
              <a:rPr dirty="0" sz="2000">
                <a:latin typeface="Times New Roman"/>
                <a:cs typeface="Times New Roman"/>
              </a:rPr>
              <a:t>GB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Perm</a:t>
            </a:r>
            <a:endParaRPr sz="2000">
              <a:latin typeface="Times New Roman"/>
              <a:cs typeface="Times New Roman"/>
            </a:endParaRPr>
          </a:p>
          <a:p>
            <a:pPr marL="641985" indent="-317500">
              <a:lnSpc>
                <a:spcPct val="100000"/>
              </a:lnSpc>
              <a:buAutoNum type="arabicPlain" startAt="9"/>
              <a:tabLst>
                <a:tab pos="642620" algn="l"/>
              </a:tabLst>
            </a:pPr>
            <a:r>
              <a:rPr dirty="0" sz="2000">
                <a:latin typeface="Times New Roman"/>
                <a:cs typeface="Times New Roman"/>
              </a:rPr>
              <a:t>GB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Spool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425700" y="2800350"/>
            <a:ext cx="3911600" cy="869950"/>
            <a:chOff x="2425700" y="2800350"/>
            <a:chExt cx="3911600" cy="869950"/>
          </a:xfrm>
        </p:grpSpPr>
        <p:sp>
          <p:nvSpPr>
            <p:cNvPr id="13" name="object 13"/>
            <p:cNvSpPr/>
            <p:nvPr/>
          </p:nvSpPr>
          <p:spPr>
            <a:xfrm>
              <a:off x="2731643" y="3098799"/>
              <a:ext cx="88265" cy="172085"/>
            </a:xfrm>
            <a:custGeom>
              <a:avLst/>
              <a:gdLst/>
              <a:ahLst/>
              <a:cxnLst/>
              <a:rect l="l" t="t" r="r" b="b"/>
              <a:pathLst>
                <a:path w="88264" h="172085">
                  <a:moveTo>
                    <a:pt x="77343" y="116078"/>
                  </a:moveTo>
                  <a:lnTo>
                    <a:pt x="68326" y="76454"/>
                  </a:lnTo>
                  <a:lnTo>
                    <a:pt x="48387" y="60071"/>
                  </a:lnTo>
                  <a:lnTo>
                    <a:pt x="45212" y="60071"/>
                  </a:lnTo>
                  <a:lnTo>
                    <a:pt x="19177" y="91821"/>
                  </a:lnTo>
                  <a:lnTo>
                    <a:pt x="16129" y="116078"/>
                  </a:lnTo>
                  <a:lnTo>
                    <a:pt x="16510" y="124460"/>
                  </a:lnTo>
                  <a:lnTo>
                    <a:pt x="29718" y="162433"/>
                  </a:lnTo>
                  <a:lnTo>
                    <a:pt x="46736" y="172085"/>
                  </a:lnTo>
                  <a:lnTo>
                    <a:pt x="49911" y="171704"/>
                  </a:lnTo>
                  <a:lnTo>
                    <a:pt x="74930" y="137795"/>
                  </a:lnTo>
                  <a:lnTo>
                    <a:pt x="77343" y="118872"/>
                  </a:lnTo>
                  <a:lnTo>
                    <a:pt x="77343" y="116078"/>
                  </a:lnTo>
                  <a:close/>
                </a:path>
                <a:path w="88264" h="172085">
                  <a:moveTo>
                    <a:pt x="87757" y="26289"/>
                  </a:moveTo>
                  <a:lnTo>
                    <a:pt x="56769" y="1651"/>
                  </a:lnTo>
                  <a:lnTo>
                    <a:pt x="43180" y="0"/>
                  </a:lnTo>
                  <a:lnTo>
                    <a:pt x="39751" y="127"/>
                  </a:lnTo>
                  <a:lnTo>
                    <a:pt x="6096" y="18669"/>
                  </a:lnTo>
                  <a:lnTo>
                    <a:pt x="0" y="29972"/>
                  </a:lnTo>
                  <a:lnTo>
                    <a:pt x="6604" y="26670"/>
                  </a:lnTo>
                  <a:lnTo>
                    <a:pt x="12827" y="24003"/>
                  </a:lnTo>
                  <a:lnTo>
                    <a:pt x="50800" y="15875"/>
                  </a:lnTo>
                  <a:lnTo>
                    <a:pt x="58293" y="16129"/>
                  </a:lnTo>
                  <a:lnTo>
                    <a:pt x="80645" y="22098"/>
                  </a:lnTo>
                  <a:lnTo>
                    <a:pt x="87757" y="26289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761615" y="3169284"/>
              <a:ext cx="29209" cy="47625"/>
            </a:xfrm>
            <a:custGeom>
              <a:avLst/>
              <a:gdLst/>
              <a:ahLst/>
              <a:cxnLst/>
              <a:rect l="l" t="t" r="r" b="b"/>
              <a:pathLst>
                <a:path w="29210" h="47625">
                  <a:moveTo>
                    <a:pt x="15240" y="0"/>
                  </a:moveTo>
                  <a:lnTo>
                    <a:pt x="13716" y="0"/>
                  </a:lnTo>
                  <a:lnTo>
                    <a:pt x="12318" y="253"/>
                  </a:lnTo>
                  <a:lnTo>
                    <a:pt x="1524" y="13335"/>
                  </a:lnTo>
                  <a:lnTo>
                    <a:pt x="1143" y="14350"/>
                  </a:lnTo>
                  <a:lnTo>
                    <a:pt x="1016" y="15366"/>
                  </a:lnTo>
                  <a:lnTo>
                    <a:pt x="635" y="16510"/>
                  </a:lnTo>
                  <a:lnTo>
                    <a:pt x="0" y="22225"/>
                  </a:lnTo>
                  <a:lnTo>
                    <a:pt x="0" y="24764"/>
                  </a:lnTo>
                  <a:lnTo>
                    <a:pt x="635" y="30606"/>
                  </a:lnTo>
                  <a:lnTo>
                    <a:pt x="1016" y="31750"/>
                  </a:lnTo>
                  <a:lnTo>
                    <a:pt x="1143" y="32765"/>
                  </a:lnTo>
                  <a:lnTo>
                    <a:pt x="1524" y="33781"/>
                  </a:lnTo>
                  <a:lnTo>
                    <a:pt x="1778" y="34925"/>
                  </a:lnTo>
                  <a:lnTo>
                    <a:pt x="3302" y="38607"/>
                  </a:lnTo>
                  <a:lnTo>
                    <a:pt x="10922" y="46481"/>
                  </a:lnTo>
                  <a:lnTo>
                    <a:pt x="11557" y="46862"/>
                  </a:lnTo>
                  <a:lnTo>
                    <a:pt x="13716" y="47243"/>
                  </a:lnTo>
                  <a:lnTo>
                    <a:pt x="15240" y="47243"/>
                  </a:lnTo>
                  <a:lnTo>
                    <a:pt x="24130" y="41148"/>
                  </a:lnTo>
                  <a:lnTo>
                    <a:pt x="24765" y="40386"/>
                  </a:lnTo>
                  <a:lnTo>
                    <a:pt x="25146" y="39497"/>
                  </a:lnTo>
                  <a:lnTo>
                    <a:pt x="25654" y="38607"/>
                  </a:lnTo>
                  <a:lnTo>
                    <a:pt x="26035" y="37718"/>
                  </a:lnTo>
                  <a:lnTo>
                    <a:pt x="26543" y="36829"/>
                  </a:lnTo>
                  <a:lnTo>
                    <a:pt x="26797" y="35813"/>
                  </a:lnTo>
                  <a:lnTo>
                    <a:pt x="27178" y="34925"/>
                  </a:lnTo>
                  <a:lnTo>
                    <a:pt x="27432" y="33781"/>
                  </a:lnTo>
                  <a:lnTo>
                    <a:pt x="27812" y="32765"/>
                  </a:lnTo>
                  <a:lnTo>
                    <a:pt x="28321" y="30606"/>
                  </a:lnTo>
                  <a:lnTo>
                    <a:pt x="28575" y="28320"/>
                  </a:lnTo>
                  <a:lnTo>
                    <a:pt x="28829" y="27177"/>
                  </a:lnTo>
                  <a:lnTo>
                    <a:pt x="28829" y="24764"/>
                  </a:lnTo>
                  <a:lnTo>
                    <a:pt x="28956" y="23494"/>
                  </a:lnTo>
                  <a:lnTo>
                    <a:pt x="28829" y="22225"/>
                  </a:lnTo>
                  <a:lnTo>
                    <a:pt x="28829" y="19938"/>
                  </a:lnTo>
                  <a:lnTo>
                    <a:pt x="28575" y="18668"/>
                  </a:lnTo>
                  <a:lnTo>
                    <a:pt x="28321" y="16510"/>
                  </a:lnTo>
                  <a:lnTo>
                    <a:pt x="27812" y="14350"/>
                  </a:lnTo>
                  <a:lnTo>
                    <a:pt x="27432" y="13335"/>
                  </a:lnTo>
                  <a:lnTo>
                    <a:pt x="27178" y="12318"/>
                  </a:lnTo>
                  <a:lnTo>
                    <a:pt x="26797" y="11302"/>
                  </a:lnTo>
                  <a:lnTo>
                    <a:pt x="26543" y="10287"/>
                  </a:lnTo>
                  <a:lnTo>
                    <a:pt x="26035" y="9398"/>
                  </a:lnTo>
                  <a:lnTo>
                    <a:pt x="25654" y="8509"/>
                  </a:lnTo>
                  <a:lnTo>
                    <a:pt x="24765" y="6857"/>
                  </a:lnTo>
                  <a:lnTo>
                    <a:pt x="24130" y="6095"/>
                  </a:lnTo>
                  <a:lnTo>
                    <a:pt x="23114" y="4572"/>
                  </a:lnTo>
                  <a:lnTo>
                    <a:pt x="21336" y="2793"/>
                  </a:lnTo>
                  <a:lnTo>
                    <a:pt x="20066" y="1777"/>
                  </a:lnTo>
                  <a:lnTo>
                    <a:pt x="18796" y="1015"/>
                  </a:lnTo>
                  <a:lnTo>
                    <a:pt x="16637" y="253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902585" y="3098799"/>
              <a:ext cx="87630" cy="172085"/>
            </a:xfrm>
            <a:custGeom>
              <a:avLst/>
              <a:gdLst/>
              <a:ahLst/>
              <a:cxnLst/>
              <a:rect l="l" t="t" r="r" b="b"/>
              <a:pathLst>
                <a:path w="87630" h="172085">
                  <a:moveTo>
                    <a:pt x="71501" y="118872"/>
                  </a:moveTo>
                  <a:lnTo>
                    <a:pt x="62484" y="76454"/>
                  </a:lnTo>
                  <a:lnTo>
                    <a:pt x="42037" y="60071"/>
                  </a:lnTo>
                  <a:lnTo>
                    <a:pt x="38735" y="60071"/>
                  </a:lnTo>
                  <a:lnTo>
                    <a:pt x="11557" y="94361"/>
                  </a:lnTo>
                  <a:lnTo>
                    <a:pt x="9144" y="116078"/>
                  </a:lnTo>
                  <a:lnTo>
                    <a:pt x="9271" y="121666"/>
                  </a:lnTo>
                  <a:lnTo>
                    <a:pt x="21717" y="160782"/>
                  </a:lnTo>
                  <a:lnTo>
                    <a:pt x="40386" y="172085"/>
                  </a:lnTo>
                  <a:lnTo>
                    <a:pt x="43561" y="171704"/>
                  </a:lnTo>
                  <a:lnTo>
                    <a:pt x="70231" y="132588"/>
                  </a:lnTo>
                  <a:lnTo>
                    <a:pt x="71501" y="118872"/>
                  </a:lnTo>
                  <a:close/>
                </a:path>
                <a:path w="87630" h="172085">
                  <a:moveTo>
                    <a:pt x="87630" y="29972"/>
                  </a:moveTo>
                  <a:lnTo>
                    <a:pt x="54864" y="1143"/>
                  </a:lnTo>
                  <a:lnTo>
                    <a:pt x="44577" y="0"/>
                  </a:lnTo>
                  <a:lnTo>
                    <a:pt x="37592" y="381"/>
                  </a:lnTo>
                  <a:lnTo>
                    <a:pt x="4064" y="18542"/>
                  </a:lnTo>
                  <a:lnTo>
                    <a:pt x="0" y="26289"/>
                  </a:lnTo>
                  <a:lnTo>
                    <a:pt x="3429" y="24130"/>
                  </a:lnTo>
                  <a:lnTo>
                    <a:pt x="7112" y="22098"/>
                  </a:lnTo>
                  <a:lnTo>
                    <a:pt x="36830" y="15875"/>
                  </a:lnTo>
                  <a:lnTo>
                    <a:pt x="44196" y="16256"/>
                  </a:lnTo>
                  <a:lnTo>
                    <a:pt x="54610" y="17907"/>
                  </a:lnTo>
                  <a:lnTo>
                    <a:pt x="64135" y="20320"/>
                  </a:lnTo>
                  <a:lnTo>
                    <a:pt x="74930" y="24003"/>
                  </a:lnTo>
                  <a:lnTo>
                    <a:pt x="81153" y="26670"/>
                  </a:lnTo>
                  <a:lnTo>
                    <a:pt x="87630" y="29972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929127" y="3169284"/>
              <a:ext cx="29209" cy="47625"/>
            </a:xfrm>
            <a:custGeom>
              <a:avLst/>
              <a:gdLst/>
              <a:ahLst/>
              <a:cxnLst/>
              <a:rect l="l" t="t" r="r" b="b"/>
              <a:pathLst>
                <a:path w="29210" h="47625">
                  <a:moveTo>
                    <a:pt x="14986" y="0"/>
                  </a:moveTo>
                  <a:lnTo>
                    <a:pt x="13462" y="0"/>
                  </a:lnTo>
                  <a:lnTo>
                    <a:pt x="12065" y="253"/>
                  </a:lnTo>
                  <a:lnTo>
                    <a:pt x="4191" y="6857"/>
                  </a:lnTo>
                  <a:lnTo>
                    <a:pt x="3175" y="8509"/>
                  </a:lnTo>
                  <a:lnTo>
                    <a:pt x="1651" y="12318"/>
                  </a:lnTo>
                  <a:lnTo>
                    <a:pt x="1397" y="13335"/>
                  </a:lnTo>
                  <a:lnTo>
                    <a:pt x="1016" y="14350"/>
                  </a:lnTo>
                  <a:lnTo>
                    <a:pt x="889" y="15366"/>
                  </a:lnTo>
                  <a:lnTo>
                    <a:pt x="381" y="17525"/>
                  </a:lnTo>
                  <a:lnTo>
                    <a:pt x="0" y="21081"/>
                  </a:lnTo>
                  <a:lnTo>
                    <a:pt x="0" y="25907"/>
                  </a:lnTo>
                  <a:lnTo>
                    <a:pt x="381" y="29463"/>
                  </a:lnTo>
                  <a:lnTo>
                    <a:pt x="889" y="31750"/>
                  </a:lnTo>
                  <a:lnTo>
                    <a:pt x="1016" y="32765"/>
                  </a:lnTo>
                  <a:lnTo>
                    <a:pt x="1397" y="33781"/>
                  </a:lnTo>
                  <a:lnTo>
                    <a:pt x="1651" y="34925"/>
                  </a:lnTo>
                  <a:lnTo>
                    <a:pt x="3175" y="38607"/>
                  </a:lnTo>
                  <a:lnTo>
                    <a:pt x="4572" y="41148"/>
                  </a:lnTo>
                  <a:lnTo>
                    <a:pt x="5715" y="42544"/>
                  </a:lnTo>
                  <a:lnTo>
                    <a:pt x="6223" y="43306"/>
                  </a:lnTo>
                  <a:lnTo>
                    <a:pt x="8636" y="45465"/>
                  </a:lnTo>
                  <a:lnTo>
                    <a:pt x="10033" y="46227"/>
                  </a:lnTo>
                  <a:lnTo>
                    <a:pt x="10668" y="46481"/>
                  </a:lnTo>
                  <a:lnTo>
                    <a:pt x="11303" y="46862"/>
                  </a:lnTo>
                  <a:lnTo>
                    <a:pt x="13462" y="47243"/>
                  </a:lnTo>
                  <a:lnTo>
                    <a:pt x="14986" y="47243"/>
                  </a:lnTo>
                  <a:lnTo>
                    <a:pt x="17145" y="46862"/>
                  </a:lnTo>
                  <a:lnTo>
                    <a:pt x="17780" y="46481"/>
                  </a:lnTo>
                  <a:lnTo>
                    <a:pt x="18542" y="46227"/>
                  </a:lnTo>
                  <a:lnTo>
                    <a:pt x="19812" y="45465"/>
                  </a:lnTo>
                  <a:lnTo>
                    <a:pt x="21082" y="44450"/>
                  </a:lnTo>
                  <a:lnTo>
                    <a:pt x="22352" y="43306"/>
                  </a:lnTo>
                  <a:lnTo>
                    <a:pt x="22860" y="42544"/>
                  </a:lnTo>
                  <a:lnTo>
                    <a:pt x="23495" y="41910"/>
                  </a:lnTo>
                  <a:lnTo>
                    <a:pt x="25019" y="39497"/>
                  </a:lnTo>
                  <a:lnTo>
                    <a:pt x="25400" y="38607"/>
                  </a:lnTo>
                  <a:lnTo>
                    <a:pt x="25908" y="37718"/>
                  </a:lnTo>
                  <a:lnTo>
                    <a:pt x="27051" y="34925"/>
                  </a:lnTo>
                  <a:lnTo>
                    <a:pt x="27305" y="33781"/>
                  </a:lnTo>
                  <a:lnTo>
                    <a:pt x="27686" y="32765"/>
                  </a:lnTo>
                  <a:lnTo>
                    <a:pt x="27940" y="31750"/>
                  </a:lnTo>
                  <a:lnTo>
                    <a:pt x="28067" y="30606"/>
                  </a:lnTo>
                  <a:lnTo>
                    <a:pt x="28321" y="29463"/>
                  </a:lnTo>
                  <a:lnTo>
                    <a:pt x="28702" y="25907"/>
                  </a:lnTo>
                  <a:lnTo>
                    <a:pt x="28702" y="24764"/>
                  </a:lnTo>
                  <a:lnTo>
                    <a:pt x="28829" y="23494"/>
                  </a:lnTo>
                  <a:lnTo>
                    <a:pt x="28702" y="22225"/>
                  </a:lnTo>
                  <a:lnTo>
                    <a:pt x="28702" y="21081"/>
                  </a:lnTo>
                  <a:lnTo>
                    <a:pt x="28321" y="17525"/>
                  </a:lnTo>
                  <a:lnTo>
                    <a:pt x="28067" y="16510"/>
                  </a:lnTo>
                  <a:lnTo>
                    <a:pt x="27940" y="15366"/>
                  </a:lnTo>
                  <a:lnTo>
                    <a:pt x="27686" y="14350"/>
                  </a:lnTo>
                  <a:lnTo>
                    <a:pt x="27305" y="13335"/>
                  </a:lnTo>
                  <a:lnTo>
                    <a:pt x="27051" y="12318"/>
                  </a:lnTo>
                  <a:lnTo>
                    <a:pt x="25908" y="9398"/>
                  </a:lnTo>
                  <a:lnTo>
                    <a:pt x="25400" y="8509"/>
                  </a:lnTo>
                  <a:lnTo>
                    <a:pt x="25019" y="7619"/>
                  </a:lnTo>
                  <a:lnTo>
                    <a:pt x="23495" y="5334"/>
                  </a:lnTo>
                  <a:lnTo>
                    <a:pt x="22352" y="3937"/>
                  </a:lnTo>
                  <a:lnTo>
                    <a:pt x="19812" y="1777"/>
                  </a:lnTo>
                  <a:lnTo>
                    <a:pt x="18542" y="1015"/>
                  </a:lnTo>
                  <a:lnTo>
                    <a:pt x="16383" y="253"/>
                  </a:lnTo>
                  <a:lnTo>
                    <a:pt x="149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722372" y="3320415"/>
              <a:ext cx="276225" cy="107950"/>
            </a:xfrm>
            <a:custGeom>
              <a:avLst/>
              <a:gdLst/>
              <a:ahLst/>
              <a:cxnLst/>
              <a:rect l="l" t="t" r="r" b="b"/>
              <a:pathLst>
                <a:path w="276225" h="107950">
                  <a:moveTo>
                    <a:pt x="275970" y="0"/>
                  </a:moveTo>
                  <a:lnTo>
                    <a:pt x="246125" y="33274"/>
                  </a:lnTo>
                  <a:lnTo>
                    <a:pt x="210057" y="53594"/>
                  </a:lnTo>
                  <a:lnTo>
                    <a:pt x="165607" y="64770"/>
                  </a:lnTo>
                  <a:lnTo>
                    <a:pt x="138175" y="66421"/>
                  </a:lnTo>
                  <a:lnTo>
                    <a:pt x="128650" y="66167"/>
                  </a:lnTo>
                  <a:lnTo>
                    <a:pt x="86740" y="60198"/>
                  </a:lnTo>
                  <a:lnTo>
                    <a:pt x="43433" y="42418"/>
                  </a:lnTo>
                  <a:lnTo>
                    <a:pt x="11048" y="15494"/>
                  </a:lnTo>
                  <a:lnTo>
                    <a:pt x="0" y="0"/>
                  </a:lnTo>
                  <a:lnTo>
                    <a:pt x="253" y="5587"/>
                  </a:lnTo>
                  <a:lnTo>
                    <a:pt x="13715" y="46609"/>
                  </a:lnTo>
                  <a:lnTo>
                    <a:pt x="40512" y="75946"/>
                  </a:lnTo>
                  <a:lnTo>
                    <a:pt x="78231" y="96900"/>
                  </a:lnTo>
                  <a:lnTo>
                    <a:pt x="117093" y="106172"/>
                  </a:lnTo>
                  <a:lnTo>
                    <a:pt x="138175" y="107442"/>
                  </a:lnTo>
                  <a:lnTo>
                    <a:pt x="145287" y="107314"/>
                  </a:lnTo>
                  <a:lnTo>
                    <a:pt x="185546" y="100964"/>
                  </a:lnTo>
                  <a:lnTo>
                    <a:pt x="225932" y="82931"/>
                  </a:lnTo>
                  <a:lnTo>
                    <a:pt x="256031" y="55752"/>
                  </a:lnTo>
                  <a:lnTo>
                    <a:pt x="273176" y="21717"/>
                  </a:lnTo>
                  <a:lnTo>
                    <a:pt x="275844" y="5587"/>
                  </a:lnTo>
                  <a:lnTo>
                    <a:pt x="275970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438400" y="2971800"/>
              <a:ext cx="838200" cy="685800"/>
            </a:xfrm>
            <a:custGeom>
              <a:avLst/>
              <a:gdLst/>
              <a:ahLst/>
              <a:cxnLst/>
              <a:rect l="l" t="t" r="r" b="b"/>
              <a:pathLst>
                <a:path w="838200" h="685800">
                  <a:moveTo>
                    <a:pt x="152400" y="318642"/>
                  </a:moveTo>
                  <a:lnTo>
                    <a:pt x="157465" y="269793"/>
                  </a:lnTo>
                  <a:lnTo>
                    <a:pt x="171995" y="224289"/>
                  </a:lnTo>
                  <a:lnTo>
                    <a:pt x="194987" y="183108"/>
                  </a:lnTo>
                  <a:lnTo>
                    <a:pt x="225440" y="147224"/>
                  </a:lnTo>
                  <a:lnTo>
                    <a:pt x="262352" y="117615"/>
                  </a:lnTo>
                  <a:lnTo>
                    <a:pt x="304722" y="95257"/>
                  </a:lnTo>
                  <a:lnTo>
                    <a:pt x="351548" y="81127"/>
                  </a:lnTo>
                  <a:lnTo>
                    <a:pt x="401827" y="76200"/>
                  </a:lnTo>
                  <a:lnTo>
                    <a:pt x="452065" y="81127"/>
                  </a:lnTo>
                  <a:lnTo>
                    <a:pt x="498859" y="95257"/>
                  </a:lnTo>
                  <a:lnTo>
                    <a:pt x="541207" y="117615"/>
                  </a:lnTo>
                  <a:lnTo>
                    <a:pt x="578103" y="147224"/>
                  </a:lnTo>
                  <a:lnTo>
                    <a:pt x="608547" y="183108"/>
                  </a:lnTo>
                  <a:lnTo>
                    <a:pt x="631535" y="224289"/>
                  </a:lnTo>
                  <a:lnTo>
                    <a:pt x="646063" y="269793"/>
                  </a:lnTo>
                  <a:lnTo>
                    <a:pt x="651129" y="318642"/>
                  </a:lnTo>
                  <a:lnTo>
                    <a:pt x="646063" y="367492"/>
                  </a:lnTo>
                  <a:lnTo>
                    <a:pt x="631535" y="412996"/>
                  </a:lnTo>
                  <a:lnTo>
                    <a:pt x="608547" y="454177"/>
                  </a:lnTo>
                  <a:lnTo>
                    <a:pt x="578104" y="490061"/>
                  </a:lnTo>
                  <a:lnTo>
                    <a:pt x="541207" y="519670"/>
                  </a:lnTo>
                  <a:lnTo>
                    <a:pt x="498859" y="542028"/>
                  </a:lnTo>
                  <a:lnTo>
                    <a:pt x="452065" y="556158"/>
                  </a:lnTo>
                  <a:lnTo>
                    <a:pt x="401827" y="561086"/>
                  </a:lnTo>
                  <a:lnTo>
                    <a:pt x="351548" y="556158"/>
                  </a:lnTo>
                  <a:lnTo>
                    <a:pt x="304722" y="542028"/>
                  </a:lnTo>
                  <a:lnTo>
                    <a:pt x="262352" y="519670"/>
                  </a:lnTo>
                  <a:lnTo>
                    <a:pt x="225440" y="490061"/>
                  </a:lnTo>
                  <a:lnTo>
                    <a:pt x="194987" y="454177"/>
                  </a:lnTo>
                  <a:lnTo>
                    <a:pt x="171995" y="412996"/>
                  </a:lnTo>
                  <a:lnTo>
                    <a:pt x="157465" y="367492"/>
                  </a:lnTo>
                  <a:lnTo>
                    <a:pt x="152400" y="318642"/>
                  </a:lnTo>
                  <a:close/>
                </a:path>
                <a:path w="838200" h="685800">
                  <a:moveTo>
                    <a:pt x="0" y="685800"/>
                  </a:moveTo>
                  <a:lnTo>
                    <a:pt x="838200" y="685800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819400" y="281940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w="0"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ln w="381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814314" y="3147313"/>
              <a:ext cx="88265" cy="172085"/>
            </a:xfrm>
            <a:custGeom>
              <a:avLst/>
              <a:gdLst/>
              <a:ahLst/>
              <a:cxnLst/>
              <a:rect l="l" t="t" r="r" b="b"/>
              <a:pathLst>
                <a:path w="88264" h="172085">
                  <a:moveTo>
                    <a:pt x="77343" y="115951"/>
                  </a:moveTo>
                  <a:lnTo>
                    <a:pt x="68326" y="76454"/>
                  </a:lnTo>
                  <a:lnTo>
                    <a:pt x="48260" y="60071"/>
                  </a:lnTo>
                  <a:lnTo>
                    <a:pt x="45212" y="60071"/>
                  </a:lnTo>
                  <a:lnTo>
                    <a:pt x="18542" y="94234"/>
                  </a:lnTo>
                  <a:lnTo>
                    <a:pt x="16129" y="113157"/>
                  </a:lnTo>
                  <a:lnTo>
                    <a:pt x="16256" y="121666"/>
                  </a:lnTo>
                  <a:lnTo>
                    <a:pt x="30861" y="163830"/>
                  </a:lnTo>
                  <a:lnTo>
                    <a:pt x="45212" y="171958"/>
                  </a:lnTo>
                  <a:lnTo>
                    <a:pt x="48260" y="171958"/>
                  </a:lnTo>
                  <a:lnTo>
                    <a:pt x="73660" y="142621"/>
                  </a:lnTo>
                  <a:lnTo>
                    <a:pt x="77343" y="115951"/>
                  </a:lnTo>
                  <a:close/>
                </a:path>
                <a:path w="88264" h="172085">
                  <a:moveTo>
                    <a:pt x="87757" y="26289"/>
                  </a:moveTo>
                  <a:lnTo>
                    <a:pt x="56769" y="1651"/>
                  </a:lnTo>
                  <a:lnTo>
                    <a:pt x="43180" y="0"/>
                  </a:lnTo>
                  <a:lnTo>
                    <a:pt x="39751" y="127"/>
                  </a:lnTo>
                  <a:lnTo>
                    <a:pt x="6096" y="18669"/>
                  </a:lnTo>
                  <a:lnTo>
                    <a:pt x="0" y="29972"/>
                  </a:lnTo>
                  <a:lnTo>
                    <a:pt x="6477" y="26670"/>
                  </a:lnTo>
                  <a:lnTo>
                    <a:pt x="8382" y="25908"/>
                  </a:lnTo>
                  <a:lnTo>
                    <a:pt x="47117" y="16002"/>
                  </a:lnTo>
                  <a:lnTo>
                    <a:pt x="54483" y="15875"/>
                  </a:lnTo>
                  <a:lnTo>
                    <a:pt x="61976" y="16510"/>
                  </a:lnTo>
                  <a:lnTo>
                    <a:pt x="84201" y="24003"/>
                  </a:lnTo>
                  <a:lnTo>
                    <a:pt x="87757" y="26289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844285" y="3217672"/>
              <a:ext cx="29209" cy="47625"/>
            </a:xfrm>
            <a:custGeom>
              <a:avLst/>
              <a:gdLst/>
              <a:ahLst/>
              <a:cxnLst/>
              <a:rect l="l" t="t" r="r" b="b"/>
              <a:pathLst>
                <a:path w="29210" h="47625">
                  <a:moveTo>
                    <a:pt x="14477" y="0"/>
                  </a:moveTo>
                  <a:lnTo>
                    <a:pt x="4317" y="6985"/>
                  </a:lnTo>
                  <a:lnTo>
                    <a:pt x="3301" y="8636"/>
                  </a:lnTo>
                  <a:lnTo>
                    <a:pt x="2921" y="9525"/>
                  </a:lnTo>
                  <a:lnTo>
                    <a:pt x="2412" y="10413"/>
                  </a:lnTo>
                  <a:lnTo>
                    <a:pt x="2031" y="11429"/>
                  </a:lnTo>
                  <a:lnTo>
                    <a:pt x="1777" y="12445"/>
                  </a:lnTo>
                  <a:lnTo>
                    <a:pt x="1142" y="14350"/>
                  </a:lnTo>
                  <a:lnTo>
                    <a:pt x="635" y="16637"/>
                  </a:lnTo>
                  <a:lnTo>
                    <a:pt x="380" y="18795"/>
                  </a:lnTo>
                  <a:lnTo>
                    <a:pt x="126" y="20065"/>
                  </a:lnTo>
                  <a:lnTo>
                    <a:pt x="126" y="21208"/>
                  </a:lnTo>
                  <a:lnTo>
                    <a:pt x="0" y="22351"/>
                  </a:lnTo>
                  <a:lnTo>
                    <a:pt x="0" y="24891"/>
                  </a:lnTo>
                  <a:lnTo>
                    <a:pt x="126" y="26035"/>
                  </a:lnTo>
                  <a:lnTo>
                    <a:pt x="126" y="27177"/>
                  </a:lnTo>
                  <a:lnTo>
                    <a:pt x="380" y="28448"/>
                  </a:lnTo>
                  <a:lnTo>
                    <a:pt x="635" y="30733"/>
                  </a:lnTo>
                  <a:lnTo>
                    <a:pt x="1397" y="33908"/>
                  </a:lnTo>
                  <a:lnTo>
                    <a:pt x="2412" y="36956"/>
                  </a:lnTo>
                  <a:lnTo>
                    <a:pt x="2921" y="37845"/>
                  </a:lnTo>
                  <a:lnTo>
                    <a:pt x="3301" y="38735"/>
                  </a:lnTo>
                  <a:lnTo>
                    <a:pt x="13715" y="47370"/>
                  </a:lnTo>
                  <a:lnTo>
                    <a:pt x="15239" y="47370"/>
                  </a:lnTo>
                  <a:lnTo>
                    <a:pt x="25526" y="38735"/>
                  </a:lnTo>
                  <a:lnTo>
                    <a:pt x="26035" y="37845"/>
                  </a:lnTo>
                  <a:lnTo>
                    <a:pt x="27177" y="35051"/>
                  </a:lnTo>
                  <a:lnTo>
                    <a:pt x="27431" y="33908"/>
                  </a:lnTo>
                  <a:lnTo>
                    <a:pt x="27812" y="32892"/>
                  </a:lnTo>
                  <a:lnTo>
                    <a:pt x="28066" y="31876"/>
                  </a:lnTo>
                  <a:lnTo>
                    <a:pt x="28193" y="30733"/>
                  </a:lnTo>
                  <a:lnTo>
                    <a:pt x="28448" y="29590"/>
                  </a:lnTo>
                  <a:lnTo>
                    <a:pt x="28828" y="26035"/>
                  </a:lnTo>
                  <a:lnTo>
                    <a:pt x="28828" y="23622"/>
                  </a:lnTo>
                  <a:lnTo>
                    <a:pt x="28828" y="21208"/>
                  </a:lnTo>
                  <a:lnTo>
                    <a:pt x="28448" y="17652"/>
                  </a:lnTo>
                  <a:lnTo>
                    <a:pt x="28193" y="16637"/>
                  </a:lnTo>
                  <a:lnTo>
                    <a:pt x="28066" y="15493"/>
                  </a:lnTo>
                  <a:lnTo>
                    <a:pt x="27812" y="14350"/>
                  </a:lnTo>
                  <a:lnTo>
                    <a:pt x="27431" y="13462"/>
                  </a:lnTo>
                  <a:lnTo>
                    <a:pt x="27177" y="12445"/>
                  </a:lnTo>
                  <a:lnTo>
                    <a:pt x="26035" y="9525"/>
                  </a:lnTo>
                  <a:lnTo>
                    <a:pt x="25526" y="8636"/>
                  </a:lnTo>
                  <a:lnTo>
                    <a:pt x="25146" y="7747"/>
                  </a:lnTo>
                  <a:lnTo>
                    <a:pt x="17399" y="507"/>
                  </a:lnTo>
                  <a:lnTo>
                    <a:pt x="144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985129" y="3147313"/>
              <a:ext cx="88265" cy="172085"/>
            </a:xfrm>
            <a:custGeom>
              <a:avLst/>
              <a:gdLst/>
              <a:ahLst/>
              <a:cxnLst/>
              <a:rect l="l" t="t" r="r" b="b"/>
              <a:pathLst>
                <a:path w="88264" h="172085">
                  <a:moveTo>
                    <a:pt x="71628" y="113157"/>
                  </a:moveTo>
                  <a:lnTo>
                    <a:pt x="58039" y="69596"/>
                  </a:lnTo>
                  <a:lnTo>
                    <a:pt x="42037" y="60071"/>
                  </a:lnTo>
                  <a:lnTo>
                    <a:pt x="38862" y="60071"/>
                  </a:lnTo>
                  <a:lnTo>
                    <a:pt x="12319" y="91821"/>
                  </a:lnTo>
                  <a:lnTo>
                    <a:pt x="9271" y="115951"/>
                  </a:lnTo>
                  <a:lnTo>
                    <a:pt x="9398" y="121666"/>
                  </a:lnTo>
                  <a:lnTo>
                    <a:pt x="21844" y="160782"/>
                  </a:lnTo>
                  <a:lnTo>
                    <a:pt x="38862" y="171958"/>
                  </a:lnTo>
                  <a:lnTo>
                    <a:pt x="42037" y="171958"/>
                  </a:lnTo>
                  <a:lnTo>
                    <a:pt x="67945" y="142621"/>
                  </a:lnTo>
                  <a:lnTo>
                    <a:pt x="71628" y="113157"/>
                  </a:lnTo>
                  <a:close/>
                </a:path>
                <a:path w="88264" h="172085">
                  <a:moveTo>
                    <a:pt x="87757" y="29972"/>
                  </a:moveTo>
                  <a:lnTo>
                    <a:pt x="58293" y="1905"/>
                  </a:lnTo>
                  <a:lnTo>
                    <a:pt x="44577" y="0"/>
                  </a:lnTo>
                  <a:lnTo>
                    <a:pt x="37719" y="381"/>
                  </a:lnTo>
                  <a:lnTo>
                    <a:pt x="4191" y="18542"/>
                  </a:lnTo>
                  <a:lnTo>
                    <a:pt x="0" y="26289"/>
                  </a:lnTo>
                  <a:lnTo>
                    <a:pt x="3556" y="24003"/>
                  </a:lnTo>
                  <a:lnTo>
                    <a:pt x="10795" y="20447"/>
                  </a:lnTo>
                  <a:lnTo>
                    <a:pt x="18288" y="18034"/>
                  </a:lnTo>
                  <a:lnTo>
                    <a:pt x="22098" y="17145"/>
                  </a:lnTo>
                  <a:lnTo>
                    <a:pt x="25781" y="16510"/>
                  </a:lnTo>
                  <a:lnTo>
                    <a:pt x="33274" y="15875"/>
                  </a:lnTo>
                  <a:lnTo>
                    <a:pt x="40640" y="16002"/>
                  </a:lnTo>
                  <a:lnTo>
                    <a:pt x="81280" y="26670"/>
                  </a:lnTo>
                  <a:lnTo>
                    <a:pt x="87757" y="29972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011671" y="3217672"/>
              <a:ext cx="29209" cy="47625"/>
            </a:xfrm>
            <a:custGeom>
              <a:avLst/>
              <a:gdLst/>
              <a:ahLst/>
              <a:cxnLst/>
              <a:rect l="l" t="t" r="r" b="b"/>
              <a:pathLst>
                <a:path w="29210" h="47625">
                  <a:moveTo>
                    <a:pt x="14350" y="0"/>
                  </a:moveTo>
                  <a:lnTo>
                    <a:pt x="1777" y="12445"/>
                  </a:lnTo>
                  <a:lnTo>
                    <a:pt x="1142" y="14350"/>
                  </a:lnTo>
                  <a:lnTo>
                    <a:pt x="635" y="16637"/>
                  </a:lnTo>
                  <a:lnTo>
                    <a:pt x="0" y="22351"/>
                  </a:lnTo>
                  <a:lnTo>
                    <a:pt x="0" y="24891"/>
                  </a:lnTo>
                  <a:lnTo>
                    <a:pt x="3810" y="39624"/>
                  </a:lnTo>
                  <a:lnTo>
                    <a:pt x="4190" y="40512"/>
                  </a:lnTo>
                  <a:lnTo>
                    <a:pt x="13588" y="47370"/>
                  </a:lnTo>
                  <a:lnTo>
                    <a:pt x="14986" y="47370"/>
                  </a:lnTo>
                  <a:lnTo>
                    <a:pt x="28828" y="26035"/>
                  </a:lnTo>
                  <a:lnTo>
                    <a:pt x="28828" y="24891"/>
                  </a:lnTo>
                  <a:lnTo>
                    <a:pt x="28955" y="23622"/>
                  </a:lnTo>
                  <a:lnTo>
                    <a:pt x="28828" y="22351"/>
                  </a:lnTo>
                  <a:lnTo>
                    <a:pt x="28828" y="21208"/>
                  </a:lnTo>
                  <a:lnTo>
                    <a:pt x="28448" y="17652"/>
                  </a:lnTo>
                  <a:lnTo>
                    <a:pt x="27431" y="13462"/>
                  </a:lnTo>
                  <a:lnTo>
                    <a:pt x="25526" y="8636"/>
                  </a:lnTo>
                  <a:lnTo>
                    <a:pt x="24511" y="6985"/>
                  </a:lnTo>
                  <a:lnTo>
                    <a:pt x="24129" y="6223"/>
                  </a:lnTo>
                  <a:lnTo>
                    <a:pt x="23494" y="5461"/>
                  </a:lnTo>
                  <a:lnTo>
                    <a:pt x="22478" y="4063"/>
                  </a:lnTo>
                  <a:lnTo>
                    <a:pt x="19938" y="1904"/>
                  </a:lnTo>
                  <a:lnTo>
                    <a:pt x="17906" y="762"/>
                  </a:lnTo>
                  <a:lnTo>
                    <a:pt x="15875" y="253"/>
                  </a:lnTo>
                  <a:lnTo>
                    <a:pt x="14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805042" y="3368929"/>
              <a:ext cx="276225" cy="107314"/>
            </a:xfrm>
            <a:custGeom>
              <a:avLst/>
              <a:gdLst/>
              <a:ahLst/>
              <a:cxnLst/>
              <a:rect l="l" t="t" r="r" b="b"/>
              <a:pathLst>
                <a:path w="276225" h="107314">
                  <a:moveTo>
                    <a:pt x="275971" y="0"/>
                  </a:moveTo>
                  <a:lnTo>
                    <a:pt x="249936" y="30099"/>
                  </a:lnTo>
                  <a:lnTo>
                    <a:pt x="210058" y="53594"/>
                  </a:lnTo>
                  <a:lnTo>
                    <a:pt x="165608" y="64643"/>
                  </a:lnTo>
                  <a:lnTo>
                    <a:pt x="147701" y="66167"/>
                  </a:lnTo>
                  <a:lnTo>
                    <a:pt x="128524" y="66167"/>
                  </a:lnTo>
                  <a:lnTo>
                    <a:pt x="86614" y="60198"/>
                  </a:lnTo>
                  <a:lnTo>
                    <a:pt x="43434" y="42418"/>
                  </a:lnTo>
                  <a:lnTo>
                    <a:pt x="13462" y="18161"/>
                  </a:lnTo>
                  <a:lnTo>
                    <a:pt x="0" y="0"/>
                  </a:lnTo>
                  <a:lnTo>
                    <a:pt x="254" y="5587"/>
                  </a:lnTo>
                  <a:lnTo>
                    <a:pt x="13589" y="46609"/>
                  </a:lnTo>
                  <a:lnTo>
                    <a:pt x="40512" y="75946"/>
                  </a:lnTo>
                  <a:lnTo>
                    <a:pt x="78232" y="96774"/>
                  </a:lnTo>
                  <a:lnTo>
                    <a:pt x="117094" y="106172"/>
                  </a:lnTo>
                  <a:lnTo>
                    <a:pt x="131064" y="107315"/>
                  </a:lnTo>
                  <a:lnTo>
                    <a:pt x="145161" y="107315"/>
                  </a:lnTo>
                  <a:lnTo>
                    <a:pt x="185547" y="100965"/>
                  </a:lnTo>
                  <a:lnTo>
                    <a:pt x="225806" y="82931"/>
                  </a:lnTo>
                  <a:lnTo>
                    <a:pt x="256032" y="55753"/>
                  </a:lnTo>
                  <a:lnTo>
                    <a:pt x="273177" y="21717"/>
                  </a:lnTo>
                  <a:lnTo>
                    <a:pt x="275717" y="5587"/>
                  </a:lnTo>
                  <a:lnTo>
                    <a:pt x="275971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486400" y="2971800"/>
              <a:ext cx="838200" cy="685800"/>
            </a:xfrm>
            <a:custGeom>
              <a:avLst/>
              <a:gdLst/>
              <a:ahLst/>
              <a:cxnLst/>
              <a:rect l="l" t="t" r="r" b="b"/>
              <a:pathLst>
                <a:path w="838200" h="685800">
                  <a:moveTo>
                    <a:pt x="187071" y="367157"/>
                  </a:moveTo>
                  <a:lnTo>
                    <a:pt x="192136" y="318307"/>
                  </a:lnTo>
                  <a:lnTo>
                    <a:pt x="206664" y="272803"/>
                  </a:lnTo>
                  <a:lnTo>
                    <a:pt x="229652" y="231622"/>
                  </a:lnTo>
                  <a:lnTo>
                    <a:pt x="260096" y="195738"/>
                  </a:lnTo>
                  <a:lnTo>
                    <a:pt x="296992" y="166129"/>
                  </a:lnTo>
                  <a:lnTo>
                    <a:pt x="339340" y="143771"/>
                  </a:lnTo>
                  <a:lnTo>
                    <a:pt x="386134" y="129641"/>
                  </a:lnTo>
                  <a:lnTo>
                    <a:pt x="436372" y="124713"/>
                  </a:lnTo>
                  <a:lnTo>
                    <a:pt x="486651" y="129641"/>
                  </a:lnTo>
                  <a:lnTo>
                    <a:pt x="533477" y="143771"/>
                  </a:lnTo>
                  <a:lnTo>
                    <a:pt x="575847" y="166129"/>
                  </a:lnTo>
                  <a:lnTo>
                    <a:pt x="612759" y="195738"/>
                  </a:lnTo>
                  <a:lnTo>
                    <a:pt x="643212" y="231622"/>
                  </a:lnTo>
                  <a:lnTo>
                    <a:pt x="666204" y="272803"/>
                  </a:lnTo>
                  <a:lnTo>
                    <a:pt x="680734" y="318307"/>
                  </a:lnTo>
                  <a:lnTo>
                    <a:pt x="685800" y="367157"/>
                  </a:lnTo>
                  <a:lnTo>
                    <a:pt x="680734" y="416006"/>
                  </a:lnTo>
                  <a:lnTo>
                    <a:pt x="666204" y="461510"/>
                  </a:lnTo>
                  <a:lnTo>
                    <a:pt x="643212" y="502691"/>
                  </a:lnTo>
                  <a:lnTo>
                    <a:pt x="612759" y="538575"/>
                  </a:lnTo>
                  <a:lnTo>
                    <a:pt x="575847" y="568184"/>
                  </a:lnTo>
                  <a:lnTo>
                    <a:pt x="533477" y="590542"/>
                  </a:lnTo>
                  <a:lnTo>
                    <a:pt x="486651" y="604672"/>
                  </a:lnTo>
                  <a:lnTo>
                    <a:pt x="436372" y="609600"/>
                  </a:lnTo>
                  <a:lnTo>
                    <a:pt x="386134" y="604672"/>
                  </a:lnTo>
                  <a:lnTo>
                    <a:pt x="339340" y="590542"/>
                  </a:lnTo>
                  <a:lnTo>
                    <a:pt x="296992" y="568184"/>
                  </a:lnTo>
                  <a:lnTo>
                    <a:pt x="260096" y="538575"/>
                  </a:lnTo>
                  <a:lnTo>
                    <a:pt x="229652" y="502691"/>
                  </a:lnTo>
                  <a:lnTo>
                    <a:pt x="206664" y="461510"/>
                  </a:lnTo>
                  <a:lnTo>
                    <a:pt x="192136" y="416006"/>
                  </a:lnTo>
                  <a:lnTo>
                    <a:pt x="187071" y="367157"/>
                  </a:lnTo>
                  <a:close/>
                </a:path>
                <a:path w="838200" h="685800">
                  <a:moveTo>
                    <a:pt x="0" y="685800"/>
                  </a:moveTo>
                  <a:lnTo>
                    <a:pt x="838200" y="685800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943600" y="281940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w="0"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1231798" y="2845434"/>
            <a:ext cx="431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Stan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38606" y="3119754"/>
            <a:ext cx="121920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461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 </a:t>
            </a:r>
            <a:r>
              <a:rPr dirty="0" sz="1800" spc="-5">
                <a:latin typeface="Times New Roman"/>
                <a:cs typeface="Times New Roman"/>
              </a:rPr>
              <a:t>GB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Perm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10 GB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Spool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978142" y="2845434"/>
            <a:ext cx="520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Mary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687057" y="3119754"/>
            <a:ext cx="110490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 </a:t>
            </a:r>
            <a:r>
              <a:rPr dirty="0" sz="1800" spc="-5">
                <a:latin typeface="Times New Roman"/>
                <a:cs typeface="Times New Roman"/>
              </a:rPr>
              <a:t>GB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Perm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5 GB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Spool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953000" y="1752600"/>
            <a:ext cx="1981200" cy="106680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dirty="0" sz="2000" spc="-5">
                <a:latin typeface="Times New Roman"/>
                <a:cs typeface="Times New Roman"/>
              </a:rPr>
              <a:t>Sales</a:t>
            </a:r>
            <a:endParaRPr sz="2000">
              <a:latin typeface="Times New Roman"/>
              <a:cs typeface="Times New Roman"/>
            </a:endParaRPr>
          </a:p>
          <a:p>
            <a:pPr marL="609600" indent="-607695">
              <a:lnSpc>
                <a:spcPct val="100000"/>
              </a:lnSpc>
              <a:buAutoNum type="arabicPlain" startAt="4"/>
              <a:tabLst>
                <a:tab pos="610235" algn="l"/>
              </a:tabLst>
            </a:pPr>
            <a:r>
              <a:rPr dirty="0" sz="2000">
                <a:latin typeface="Times New Roman"/>
                <a:cs typeface="Times New Roman"/>
              </a:rPr>
              <a:t>GB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Perm</a:t>
            </a:r>
            <a:endParaRPr sz="2000">
              <a:latin typeface="Times New Roman"/>
              <a:cs typeface="Times New Roman"/>
            </a:endParaRPr>
          </a:p>
          <a:p>
            <a:pPr marL="579120" indent="-579755">
              <a:lnSpc>
                <a:spcPct val="100000"/>
              </a:lnSpc>
              <a:buAutoNum type="arabicPlain" startAt="4"/>
              <a:tabLst>
                <a:tab pos="579755" algn="l"/>
              </a:tabLst>
            </a:pPr>
            <a:r>
              <a:rPr dirty="0" sz="2000">
                <a:latin typeface="Times New Roman"/>
                <a:cs typeface="Times New Roman"/>
              </a:rPr>
              <a:t>GB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Spool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21560" y="3910329"/>
            <a:ext cx="5499735" cy="10960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000FF"/>
                </a:solidFill>
                <a:latin typeface="Times New Roman"/>
                <a:cs typeface="Times New Roman"/>
              </a:rPr>
              <a:t>Stan has just been transferred to</a:t>
            </a:r>
            <a:r>
              <a:rPr dirty="0" sz="2800" spc="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000FF"/>
                </a:solidFill>
                <a:latin typeface="Times New Roman"/>
                <a:cs typeface="Times New Roman"/>
              </a:rPr>
              <a:t>Sales.</a:t>
            </a:r>
            <a:endParaRPr sz="2800">
              <a:latin typeface="Times New Roman"/>
              <a:cs typeface="Times New Roman"/>
            </a:endParaRPr>
          </a:p>
          <a:p>
            <a:pPr marL="403225">
              <a:lnSpc>
                <a:spcPct val="100000"/>
              </a:lnSpc>
              <a:spcBef>
                <a:spcPts val="267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After the transfer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how 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much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Perm / Spool is</a:t>
            </a:r>
            <a:r>
              <a:rPr dirty="0" sz="2000" spc="-16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in: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212594" y="5132933"/>
            <a:ext cx="1085215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k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ing 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Sales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Stan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634866" y="5132933"/>
            <a:ext cx="1170940" cy="139763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9 GB</a:t>
            </a:r>
            <a:r>
              <a:rPr dirty="0" sz="2000" spc="-8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Perm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4 GB</a:t>
            </a:r>
            <a:r>
              <a:rPr dirty="0" sz="2000" spc="-8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Perm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1 GB</a:t>
            </a:r>
            <a:r>
              <a:rPr dirty="0" sz="2000" spc="-8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Perm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59540" y="5132933"/>
            <a:ext cx="1419225" cy="139763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10 GB</a:t>
            </a:r>
            <a:r>
              <a:rPr dirty="0" sz="2000" spc="-7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Spool</a:t>
            </a:r>
            <a:endParaRPr sz="2000">
              <a:latin typeface="Times New Roman"/>
              <a:cs typeface="Times New Roman"/>
            </a:endParaRPr>
          </a:p>
          <a:p>
            <a:pPr marL="13970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5 GB</a:t>
            </a:r>
            <a:r>
              <a:rPr dirty="0" sz="2000" spc="-7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Spool</a:t>
            </a:r>
            <a:endParaRPr sz="20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10 GB</a:t>
            </a:r>
            <a:r>
              <a:rPr dirty="0" sz="2000" spc="-9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Spool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5273" y="23317"/>
            <a:ext cx="24720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Drop Space</a:t>
            </a:r>
            <a:r>
              <a:rPr dirty="0" spc="-55"/>
              <a:t> </a:t>
            </a:r>
            <a:r>
              <a:rPr dirty="0" spc="-5"/>
              <a:t>Quiz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557225"/>
            <a:ext cx="770445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If a </a:t>
            </a:r>
            <a:r>
              <a:rPr dirty="0" sz="2000" spc="5">
                <a:latin typeface="Times New Roman"/>
                <a:cs typeface="Times New Roman"/>
              </a:rPr>
              <a:t>USER </a:t>
            </a:r>
            <a:r>
              <a:rPr dirty="0" sz="2000">
                <a:latin typeface="Times New Roman"/>
                <a:cs typeface="Times New Roman"/>
              </a:rPr>
              <a:t>is </a:t>
            </a:r>
            <a:r>
              <a:rPr dirty="0" sz="2000" spc="5">
                <a:latin typeface="Times New Roman"/>
                <a:cs typeface="Times New Roman"/>
              </a:rPr>
              <a:t>dropped </a:t>
            </a:r>
            <a:r>
              <a:rPr dirty="0" sz="2000">
                <a:latin typeface="Times New Roman"/>
                <a:cs typeface="Times New Roman"/>
              </a:rPr>
              <a:t>their PERM Space </a:t>
            </a:r>
            <a:r>
              <a:rPr dirty="0" sz="2000" spc="5">
                <a:latin typeface="Times New Roman"/>
                <a:cs typeface="Times New Roman"/>
              </a:rPr>
              <a:t>goes up </a:t>
            </a:r>
            <a:r>
              <a:rPr dirty="0" sz="2000">
                <a:latin typeface="Times New Roman"/>
                <a:cs typeface="Times New Roman"/>
              </a:rPr>
              <a:t>to their </a:t>
            </a:r>
            <a:r>
              <a:rPr dirty="0" sz="2000" spc="-5">
                <a:latin typeface="Times New Roman"/>
                <a:cs typeface="Times New Roman"/>
              </a:rPr>
              <a:t>immediate</a:t>
            </a:r>
            <a:r>
              <a:rPr dirty="0" sz="2000" spc="-20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parent.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3200" y="520700"/>
            <a:ext cx="419100" cy="1016000"/>
            <a:chOff x="203200" y="520700"/>
            <a:chExt cx="419100" cy="1016000"/>
          </a:xfrm>
        </p:grpSpPr>
        <p:sp>
          <p:nvSpPr>
            <p:cNvPr id="5" name="object 5"/>
            <p:cNvSpPr/>
            <p:nvPr/>
          </p:nvSpPr>
          <p:spPr>
            <a:xfrm>
              <a:off x="215900" y="5334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0"/>
                  </a:moveTo>
                  <a:lnTo>
                    <a:pt x="146821" y="6038"/>
                  </a:lnTo>
                  <a:lnTo>
                    <a:pt x="106724" y="23237"/>
                  </a:lnTo>
                  <a:lnTo>
                    <a:pt x="71353" y="50225"/>
                  </a:lnTo>
                  <a:lnTo>
                    <a:pt x="41851" y="85628"/>
                  </a:lnTo>
                  <a:lnTo>
                    <a:pt x="19363" y="128073"/>
                  </a:lnTo>
                  <a:lnTo>
                    <a:pt x="5031" y="176188"/>
                  </a:lnTo>
                  <a:lnTo>
                    <a:pt x="0" y="228600"/>
                  </a:lnTo>
                  <a:lnTo>
                    <a:pt x="5031" y="281011"/>
                  </a:lnTo>
                  <a:lnTo>
                    <a:pt x="19363" y="329126"/>
                  </a:lnTo>
                  <a:lnTo>
                    <a:pt x="41851" y="371571"/>
                  </a:lnTo>
                  <a:lnTo>
                    <a:pt x="71353" y="406974"/>
                  </a:lnTo>
                  <a:lnTo>
                    <a:pt x="106724" y="433962"/>
                  </a:lnTo>
                  <a:lnTo>
                    <a:pt x="146821" y="451161"/>
                  </a:lnTo>
                  <a:lnTo>
                    <a:pt x="190500" y="457200"/>
                  </a:lnTo>
                  <a:lnTo>
                    <a:pt x="234178" y="451161"/>
                  </a:lnTo>
                  <a:lnTo>
                    <a:pt x="274275" y="433962"/>
                  </a:lnTo>
                  <a:lnTo>
                    <a:pt x="309646" y="406974"/>
                  </a:lnTo>
                  <a:lnTo>
                    <a:pt x="339148" y="371571"/>
                  </a:lnTo>
                  <a:lnTo>
                    <a:pt x="361636" y="329126"/>
                  </a:lnTo>
                  <a:lnTo>
                    <a:pt x="375968" y="281011"/>
                  </a:lnTo>
                  <a:lnTo>
                    <a:pt x="381000" y="228600"/>
                  </a:lnTo>
                  <a:lnTo>
                    <a:pt x="375968" y="176188"/>
                  </a:lnTo>
                  <a:lnTo>
                    <a:pt x="361636" y="128073"/>
                  </a:lnTo>
                  <a:lnTo>
                    <a:pt x="339148" y="85628"/>
                  </a:lnTo>
                  <a:lnTo>
                    <a:pt x="309646" y="50225"/>
                  </a:lnTo>
                  <a:lnTo>
                    <a:pt x="274275" y="23237"/>
                  </a:lnTo>
                  <a:lnTo>
                    <a:pt x="234178" y="6038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15900" y="5334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0" y="228600"/>
                  </a:moveTo>
                  <a:lnTo>
                    <a:pt x="5031" y="176188"/>
                  </a:lnTo>
                  <a:lnTo>
                    <a:pt x="19363" y="128073"/>
                  </a:lnTo>
                  <a:lnTo>
                    <a:pt x="41851" y="85628"/>
                  </a:lnTo>
                  <a:lnTo>
                    <a:pt x="71353" y="50225"/>
                  </a:lnTo>
                  <a:lnTo>
                    <a:pt x="106724" y="23237"/>
                  </a:lnTo>
                  <a:lnTo>
                    <a:pt x="146821" y="6038"/>
                  </a:lnTo>
                  <a:lnTo>
                    <a:pt x="190500" y="0"/>
                  </a:lnTo>
                  <a:lnTo>
                    <a:pt x="234178" y="6038"/>
                  </a:lnTo>
                  <a:lnTo>
                    <a:pt x="274275" y="23237"/>
                  </a:lnTo>
                  <a:lnTo>
                    <a:pt x="309646" y="50225"/>
                  </a:lnTo>
                  <a:lnTo>
                    <a:pt x="339148" y="85628"/>
                  </a:lnTo>
                  <a:lnTo>
                    <a:pt x="361636" y="128073"/>
                  </a:lnTo>
                  <a:lnTo>
                    <a:pt x="375968" y="176188"/>
                  </a:lnTo>
                  <a:lnTo>
                    <a:pt x="381000" y="228600"/>
                  </a:lnTo>
                  <a:lnTo>
                    <a:pt x="375968" y="281011"/>
                  </a:lnTo>
                  <a:lnTo>
                    <a:pt x="361636" y="329126"/>
                  </a:lnTo>
                  <a:lnTo>
                    <a:pt x="339148" y="371571"/>
                  </a:lnTo>
                  <a:lnTo>
                    <a:pt x="309646" y="406974"/>
                  </a:lnTo>
                  <a:lnTo>
                    <a:pt x="274275" y="433962"/>
                  </a:lnTo>
                  <a:lnTo>
                    <a:pt x="234178" y="451161"/>
                  </a:lnTo>
                  <a:lnTo>
                    <a:pt x="190500" y="457200"/>
                  </a:lnTo>
                  <a:lnTo>
                    <a:pt x="146821" y="451161"/>
                  </a:lnTo>
                  <a:lnTo>
                    <a:pt x="106724" y="433962"/>
                  </a:lnTo>
                  <a:lnTo>
                    <a:pt x="71353" y="406974"/>
                  </a:lnTo>
                  <a:lnTo>
                    <a:pt x="41851" y="371571"/>
                  </a:lnTo>
                  <a:lnTo>
                    <a:pt x="19363" y="329126"/>
                  </a:lnTo>
                  <a:lnTo>
                    <a:pt x="5031" y="281011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28600" y="10668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0"/>
                  </a:moveTo>
                  <a:lnTo>
                    <a:pt x="146821" y="6038"/>
                  </a:lnTo>
                  <a:lnTo>
                    <a:pt x="106724" y="23237"/>
                  </a:lnTo>
                  <a:lnTo>
                    <a:pt x="71353" y="50225"/>
                  </a:lnTo>
                  <a:lnTo>
                    <a:pt x="41851" y="85628"/>
                  </a:lnTo>
                  <a:lnTo>
                    <a:pt x="19363" y="128073"/>
                  </a:lnTo>
                  <a:lnTo>
                    <a:pt x="5031" y="176188"/>
                  </a:lnTo>
                  <a:lnTo>
                    <a:pt x="0" y="228600"/>
                  </a:lnTo>
                  <a:lnTo>
                    <a:pt x="5031" y="281011"/>
                  </a:lnTo>
                  <a:lnTo>
                    <a:pt x="19363" y="329126"/>
                  </a:lnTo>
                  <a:lnTo>
                    <a:pt x="41851" y="371571"/>
                  </a:lnTo>
                  <a:lnTo>
                    <a:pt x="71353" y="406974"/>
                  </a:lnTo>
                  <a:lnTo>
                    <a:pt x="106724" y="433962"/>
                  </a:lnTo>
                  <a:lnTo>
                    <a:pt x="146821" y="451161"/>
                  </a:lnTo>
                  <a:lnTo>
                    <a:pt x="190500" y="457200"/>
                  </a:lnTo>
                  <a:lnTo>
                    <a:pt x="234178" y="451161"/>
                  </a:lnTo>
                  <a:lnTo>
                    <a:pt x="274275" y="433962"/>
                  </a:lnTo>
                  <a:lnTo>
                    <a:pt x="309646" y="406974"/>
                  </a:lnTo>
                  <a:lnTo>
                    <a:pt x="339148" y="371571"/>
                  </a:lnTo>
                  <a:lnTo>
                    <a:pt x="361636" y="329126"/>
                  </a:lnTo>
                  <a:lnTo>
                    <a:pt x="375968" y="281011"/>
                  </a:lnTo>
                  <a:lnTo>
                    <a:pt x="381000" y="228600"/>
                  </a:lnTo>
                  <a:lnTo>
                    <a:pt x="375968" y="176188"/>
                  </a:lnTo>
                  <a:lnTo>
                    <a:pt x="361636" y="128073"/>
                  </a:lnTo>
                  <a:lnTo>
                    <a:pt x="339148" y="85628"/>
                  </a:lnTo>
                  <a:lnTo>
                    <a:pt x="309646" y="50225"/>
                  </a:lnTo>
                  <a:lnTo>
                    <a:pt x="274275" y="23237"/>
                  </a:lnTo>
                  <a:lnTo>
                    <a:pt x="234178" y="6038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28600" y="10668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0" y="228600"/>
                  </a:moveTo>
                  <a:lnTo>
                    <a:pt x="5031" y="176188"/>
                  </a:lnTo>
                  <a:lnTo>
                    <a:pt x="19363" y="128073"/>
                  </a:lnTo>
                  <a:lnTo>
                    <a:pt x="41851" y="85628"/>
                  </a:lnTo>
                  <a:lnTo>
                    <a:pt x="71353" y="50225"/>
                  </a:lnTo>
                  <a:lnTo>
                    <a:pt x="106724" y="23237"/>
                  </a:lnTo>
                  <a:lnTo>
                    <a:pt x="146821" y="6038"/>
                  </a:lnTo>
                  <a:lnTo>
                    <a:pt x="190500" y="0"/>
                  </a:lnTo>
                  <a:lnTo>
                    <a:pt x="234178" y="6038"/>
                  </a:lnTo>
                  <a:lnTo>
                    <a:pt x="274275" y="23237"/>
                  </a:lnTo>
                  <a:lnTo>
                    <a:pt x="309646" y="50225"/>
                  </a:lnTo>
                  <a:lnTo>
                    <a:pt x="339148" y="85628"/>
                  </a:lnTo>
                  <a:lnTo>
                    <a:pt x="361636" y="128073"/>
                  </a:lnTo>
                  <a:lnTo>
                    <a:pt x="375968" y="176188"/>
                  </a:lnTo>
                  <a:lnTo>
                    <a:pt x="381000" y="228600"/>
                  </a:lnTo>
                  <a:lnTo>
                    <a:pt x="375968" y="281011"/>
                  </a:lnTo>
                  <a:lnTo>
                    <a:pt x="361636" y="329126"/>
                  </a:lnTo>
                  <a:lnTo>
                    <a:pt x="339148" y="371571"/>
                  </a:lnTo>
                  <a:lnTo>
                    <a:pt x="309646" y="406974"/>
                  </a:lnTo>
                  <a:lnTo>
                    <a:pt x="274275" y="433962"/>
                  </a:lnTo>
                  <a:lnTo>
                    <a:pt x="234178" y="451161"/>
                  </a:lnTo>
                  <a:lnTo>
                    <a:pt x="190500" y="457200"/>
                  </a:lnTo>
                  <a:lnTo>
                    <a:pt x="146821" y="451161"/>
                  </a:lnTo>
                  <a:lnTo>
                    <a:pt x="106724" y="433962"/>
                  </a:lnTo>
                  <a:lnTo>
                    <a:pt x="71353" y="406974"/>
                  </a:lnTo>
                  <a:lnTo>
                    <a:pt x="41851" y="371571"/>
                  </a:lnTo>
                  <a:lnTo>
                    <a:pt x="19363" y="329126"/>
                  </a:lnTo>
                  <a:lnTo>
                    <a:pt x="5031" y="281011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17703" y="387954"/>
            <a:ext cx="190500" cy="1092835"/>
          </a:xfrm>
          <a:prstGeom prst="rect">
            <a:avLst/>
          </a:prstGeom>
        </p:spPr>
        <p:txBody>
          <a:bodyPr wrap="square" lIns="0" tIns="1803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1320"/>
              </a:spcBef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4540" y="1090930"/>
            <a:ext cx="76885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If a USER is transferred </a:t>
            </a:r>
            <a:r>
              <a:rPr dirty="0" sz="2000" spc="5">
                <a:latin typeface="Times New Roman"/>
                <a:cs typeface="Times New Roman"/>
              </a:rPr>
              <a:t>(GIVE </a:t>
            </a:r>
            <a:r>
              <a:rPr dirty="0" sz="2000" spc="-5">
                <a:latin typeface="Times New Roman"/>
                <a:cs typeface="Times New Roman"/>
              </a:rPr>
              <a:t>Statement) </a:t>
            </a:r>
            <a:r>
              <a:rPr dirty="0" sz="2000">
                <a:latin typeface="Times New Roman"/>
                <a:cs typeface="Times New Roman"/>
              </a:rPr>
              <a:t>they take their space with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them.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71600" y="1752600"/>
            <a:ext cx="1981200" cy="1066800"/>
          </a:xfrm>
          <a:prstGeom prst="rect">
            <a:avLst/>
          </a:prstGeom>
          <a:ln w="25400">
            <a:solidFill>
              <a:srgbClr val="0000FF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marL="459105">
              <a:lnSpc>
                <a:spcPct val="100000"/>
              </a:lnSpc>
              <a:spcBef>
                <a:spcPts val="295"/>
              </a:spcBef>
            </a:pPr>
            <a:r>
              <a:rPr dirty="0" sz="2000">
                <a:latin typeface="Times New Roman"/>
                <a:cs typeface="Times New Roman"/>
              </a:rPr>
              <a:t>Marketing</a:t>
            </a:r>
            <a:endParaRPr sz="2000">
              <a:latin typeface="Times New Roman"/>
              <a:cs typeface="Times New Roman"/>
            </a:endParaRPr>
          </a:p>
          <a:p>
            <a:pPr marL="608965" indent="-191770">
              <a:lnSpc>
                <a:spcPct val="100000"/>
              </a:lnSpc>
              <a:buAutoNum type="arabicPlain" startAt="9"/>
              <a:tabLst>
                <a:tab pos="609600" algn="l"/>
              </a:tabLst>
            </a:pPr>
            <a:r>
              <a:rPr dirty="0" sz="2000">
                <a:latin typeface="Times New Roman"/>
                <a:cs typeface="Times New Roman"/>
              </a:rPr>
              <a:t>GB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Perm</a:t>
            </a:r>
            <a:endParaRPr sz="2000">
              <a:latin typeface="Times New Roman"/>
              <a:cs typeface="Times New Roman"/>
            </a:endParaRPr>
          </a:p>
          <a:p>
            <a:pPr marL="641985" indent="-317500">
              <a:lnSpc>
                <a:spcPct val="100000"/>
              </a:lnSpc>
              <a:buAutoNum type="arabicPlain" startAt="9"/>
              <a:tabLst>
                <a:tab pos="642620" algn="l"/>
              </a:tabLst>
            </a:pPr>
            <a:r>
              <a:rPr dirty="0" sz="2000">
                <a:latin typeface="Times New Roman"/>
                <a:cs typeface="Times New Roman"/>
              </a:rPr>
              <a:t>GB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Spool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270371" y="3083814"/>
            <a:ext cx="524510" cy="510540"/>
            <a:chOff x="6270371" y="3083814"/>
            <a:chExt cx="524510" cy="510540"/>
          </a:xfrm>
        </p:grpSpPr>
        <p:sp>
          <p:nvSpPr>
            <p:cNvPr id="13" name="object 13"/>
            <p:cNvSpPr/>
            <p:nvPr/>
          </p:nvSpPr>
          <p:spPr>
            <a:xfrm>
              <a:off x="6423914" y="3147313"/>
              <a:ext cx="88265" cy="172085"/>
            </a:xfrm>
            <a:custGeom>
              <a:avLst/>
              <a:gdLst/>
              <a:ahLst/>
              <a:cxnLst/>
              <a:rect l="l" t="t" r="r" b="b"/>
              <a:pathLst>
                <a:path w="88265" h="172085">
                  <a:moveTo>
                    <a:pt x="77343" y="115951"/>
                  </a:moveTo>
                  <a:lnTo>
                    <a:pt x="68326" y="76454"/>
                  </a:lnTo>
                  <a:lnTo>
                    <a:pt x="48260" y="60071"/>
                  </a:lnTo>
                  <a:lnTo>
                    <a:pt x="45212" y="60071"/>
                  </a:lnTo>
                  <a:lnTo>
                    <a:pt x="18542" y="94234"/>
                  </a:lnTo>
                  <a:lnTo>
                    <a:pt x="16129" y="113157"/>
                  </a:lnTo>
                  <a:lnTo>
                    <a:pt x="16256" y="121666"/>
                  </a:lnTo>
                  <a:lnTo>
                    <a:pt x="30861" y="163830"/>
                  </a:lnTo>
                  <a:lnTo>
                    <a:pt x="45212" y="171958"/>
                  </a:lnTo>
                  <a:lnTo>
                    <a:pt x="48260" y="171958"/>
                  </a:lnTo>
                  <a:lnTo>
                    <a:pt x="73660" y="142621"/>
                  </a:lnTo>
                  <a:lnTo>
                    <a:pt x="77343" y="115951"/>
                  </a:lnTo>
                  <a:close/>
                </a:path>
                <a:path w="88265" h="172085">
                  <a:moveTo>
                    <a:pt x="87757" y="26289"/>
                  </a:moveTo>
                  <a:lnTo>
                    <a:pt x="56769" y="1651"/>
                  </a:lnTo>
                  <a:lnTo>
                    <a:pt x="43180" y="0"/>
                  </a:lnTo>
                  <a:lnTo>
                    <a:pt x="39751" y="127"/>
                  </a:lnTo>
                  <a:lnTo>
                    <a:pt x="6096" y="18669"/>
                  </a:lnTo>
                  <a:lnTo>
                    <a:pt x="0" y="29972"/>
                  </a:lnTo>
                  <a:lnTo>
                    <a:pt x="6477" y="26670"/>
                  </a:lnTo>
                  <a:lnTo>
                    <a:pt x="8382" y="25908"/>
                  </a:lnTo>
                  <a:lnTo>
                    <a:pt x="47117" y="16002"/>
                  </a:lnTo>
                  <a:lnTo>
                    <a:pt x="54483" y="15875"/>
                  </a:lnTo>
                  <a:lnTo>
                    <a:pt x="61976" y="16510"/>
                  </a:lnTo>
                  <a:lnTo>
                    <a:pt x="84201" y="24003"/>
                  </a:lnTo>
                  <a:lnTo>
                    <a:pt x="87757" y="26289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453886" y="3217672"/>
              <a:ext cx="29209" cy="47625"/>
            </a:xfrm>
            <a:custGeom>
              <a:avLst/>
              <a:gdLst/>
              <a:ahLst/>
              <a:cxnLst/>
              <a:rect l="l" t="t" r="r" b="b"/>
              <a:pathLst>
                <a:path w="29210" h="47625">
                  <a:moveTo>
                    <a:pt x="14477" y="0"/>
                  </a:moveTo>
                  <a:lnTo>
                    <a:pt x="4317" y="6985"/>
                  </a:lnTo>
                  <a:lnTo>
                    <a:pt x="3301" y="8636"/>
                  </a:lnTo>
                  <a:lnTo>
                    <a:pt x="2921" y="9525"/>
                  </a:lnTo>
                  <a:lnTo>
                    <a:pt x="2412" y="10413"/>
                  </a:lnTo>
                  <a:lnTo>
                    <a:pt x="2031" y="11429"/>
                  </a:lnTo>
                  <a:lnTo>
                    <a:pt x="1777" y="12445"/>
                  </a:lnTo>
                  <a:lnTo>
                    <a:pt x="1142" y="14350"/>
                  </a:lnTo>
                  <a:lnTo>
                    <a:pt x="635" y="16637"/>
                  </a:lnTo>
                  <a:lnTo>
                    <a:pt x="380" y="18795"/>
                  </a:lnTo>
                  <a:lnTo>
                    <a:pt x="126" y="20065"/>
                  </a:lnTo>
                  <a:lnTo>
                    <a:pt x="126" y="21208"/>
                  </a:lnTo>
                  <a:lnTo>
                    <a:pt x="0" y="22351"/>
                  </a:lnTo>
                  <a:lnTo>
                    <a:pt x="0" y="24891"/>
                  </a:lnTo>
                  <a:lnTo>
                    <a:pt x="126" y="26035"/>
                  </a:lnTo>
                  <a:lnTo>
                    <a:pt x="126" y="27177"/>
                  </a:lnTo>
                  <a:lnTo>
                    <a:pt x="380" y="28448"/>
                  </a:lnTo>
                  <a:lnTo>
                    <a:pt x="635" y="30733"/>
                  </a:lnTo>
                  <a:lnTo>
                    <a:pt x="1397" y="33908"/>
                  </a:lnTo>
                  <a:lnTo>
                    <a:pt x="2412" y="36956"/>
                  </a:lnTo>
                  <a:lnTo>
                    <a:pt x="2921" y="37845"/>
                  </a:lnTo>
                  <a:lnTo>
                    <a:pt x="3301" y="38735"/>
                  </a:lnTo>
                  <a:lnTo>
                    <a:pt x="13715" y="47370"/>
                  </a:lnTo>
                  <a:lnTo>
                    <a:pt x="15239" y="47370"/>
                  </a:lnTo>
                  <a:lnTo>
                    <a:pt x="25526" y="38735"/>
                  </a:lnTo>
                  <a:lnTo>
                    <a:pt x="26035" y="37845"/>
                  </a:lnTo>
                  <a:lnTo>
                    <a:pt x="27177" y="35051"/>
                  </a:lnTo>
                  <a:lnTo>
                    <a:pt x="27431" y="33908"/>
                  </a:lnTo>
                  <a:lnTo>
                    <a:pt x="27812" y="32892"/>
                  </a:lnTo>
                  <a:lnTo>
                    <a:pt x="28066" y="31876"/>
                  </a:lnTo>
                  <a:lnTo>
                    <a:pt x="28193" y="30733"/>
                  </a:lnTo>
                  <a:lnTo>
                    <a:pt x="28448" y="29590"/>
                  </a:lnTo>
                  <a:lnTo>
                    <a:pt x="28828" y="26035"/>
                  </a:lnTo>
                  <a:lnTo>
                    <a:pt x="28828" y="23622"/>
                  </a:lnTo>
                  <a:lnTo>
                    <a:pt x="28828" y="21208"/>
                  </a:lnTo>
                  <a:lnTo>
                    <a:pt x="28448" y="17652"/>
                  </a:lnTo>
                  <a:lnTo>
                    <a:pt x="28193" y="16637"/>
                  </a:lnTo>
                  <a:lnTo>
                    <a:pt x="28066" y="15493"/>
                  </a:lnTo>
                  <a:lnTo>
                    <a:pt x="27812" y="14350"/>
                  </a:lnTo>
                  <a:lnTo>
                    <a:pt x="27431" y="13462"/>
                  </a:lnTo>
                  <a:lnTo>
                    <a:pt x="27177" y="12445"/>
                  </a:lnTo>
                  <a:lnTo>
                    <a:pt x="26035" y="9525"/>
                  </a:lnTo>
                  <a:lnTo>
                    <a:pt x="25526" y="8636"/>
                  </a:lnTo>
                  <a:lnTo>
                    <a:pt x="25146" y="7747"/>
                  </a:lnTo>
                  <a:lnTo>
                    <a:pt x="17399" y="507"/>
                  </a:lnTo>
                  <a:lnTo>
                    <a:pt x="144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594729" y="3147313"/>
              <a:ext cx="88265" cy="172085"/>
            </a:xfrm>
            <a:custGeom>
              <a:avLst/>
              <a:gdLst/>
              <a:ahLst/>
              <a:cxnLst/>
              <a:rect l="l" t="t" r="r" b="b"/>
              <a:pathLst>
                <a:path w="88265" h="172085">
                  <a:moveTo>
                    <a:pt x="71628" y="113157"/>
                  </a:moveTo>
                  <a:lnTo>
                    <a:pt x="58039" y="69596"/>
                  </a:lnTo>
                  <a:lnTo>
                    <a:pt x="42037" y="60071"/>
                  </a:lnTo>
                  <a:lnTo>
                    <a:pt x="38862" y="60071"/>
                  </a:lnTo>
                  <a:lnTo>
                    <a:pt x="12319" y="91821"/>
                  </a:lnTo>
                  <a:lnTo>
                    <a:pt x="9271" y="115951"/>
                  </a:lnTo>
                  <a:lnTo>
                    <a:pt x="9398" y="121666"/>
                  </a:lnTo>
                  <a:lnTo>
                    <a:pt x="21844" y="160782"/>
                  </a:lnTo>
                  <a:lnTo>
                    <a:pt x="38862" y="171958"/>
                  </a:lnTo>
                  <a:lnTo>
                    <a:pt x="42037" y="171958"/>
                  </a:lnTo>
                  <a:lnTo>
                    <a:pt x="67945" y="142621"/>
                  </a:lnTo>
                  <a:lnTo>
                    <a:pt x="71628" y="113157"/>
                  </a:lnTo>
                  <a:close/>
                </a:path>
                <a:path w="88265" h="172085">
                  <a:moveTo>
                    <a:pt x="87757" y="29972"/>
                  </a:moveTo>
                  <a:lnTo>
                    <a:pt x="58293" y="1905"/>
                  </a:lnTo>
                  <a:lnTo>
                    <a:pt x="44577" y="0"/>
                  </a:lnTo>
                  <a:lnTo>
                    <a:pt x="37719" y="381"/>
                  </a:lnTo>
                  <a:lnTo>
                    <a:pt x="4191" y="18542"/>
                  </a:lnTo>
                  <a:lnTo>
                    <a:pt x="0" y="26289"/>
                  </a:lnTo>
                  <a:lnTo>
                    <a:pt x="3543" y="24003"/>
                  </a:lnTo>
                  <a:lnTo>
                    <a:pt x="10795" y="20447"/>
                  </a:lnTo>
                  <a:lnTo>
                    <a:pt x="18288" y="18034"/>
                  </a:lnTo>
                  <a:lnTo>
                    <a:pt x="22098" y="17145"/>
                  </a:lnTo>
                  <a:lnTo>
                    <a:pt x="25768" y="16510"/>
                  </a:lnTo>
                  <a:lnTo>
                    <a:pt x="33274" y="15875"/>
                  </a:lnTo>
                  <a:lnTo>
                    <a:pt x="40640" y="16002"/>
                  </a:lnTo>
                  <a:lnTo>
                    <a:pt x="81280" y="26670"/>
                  </a:lnTo>
                  <a:lnTo>
                    <a:pt x="87757" y="29972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621272" y="3217672"/>
              <a:ext cx="29209" cy="47625"/>
            </a:xfrm>
            <a:custGeom>
              <a:avLst/>
              <a:gdLst/>
              <a:ahLst/>
              <a:cxnLst/>
              <a:rect l="l" t="t" r="r" b="b"/>
              <a:pathLst>
                <a:path w="29209" h="47625">
                  <a:moveTo>
                    <a:pt x="14350" y="0"/>
                  </a:moveTo>
                  <a:lnTo>
                    <a:pt x="1777" y="12445"/>
                  </a:lnTo>
                  <a:lnTo>
                    <a:pt x="1143" y="14350"/>
                  </a:lnTo>
                  <a:lnTo>
                    <a:pt x="634" y="16637"/>
                  </a:lnTo>
                  <a:lnTo>
                    <a:pt x="0" y="22351"/>
                  </a:lnTo>
                  <a:lnTo>
                    <a:pt x="0" y="24891"/>
                  </a:lnTo>
                  <a:lnTo>
                    <a:pt x="3809" y="39624"/>
                  </a:lnTo>
                  <a:lnTo>
                    <a:pt x="4191" y="40512"/>
                  </a:lnTo>
                  <a:lnTo>
                    <a:pt x="13588" y="47370"/>
                  </a:lnTo>
                  <a:lnTo>
                    <a:pt x="14985" y="47370"/>
                  </a:lnTo>
                  <a:lnTo>
                    <a:pt x="28828" y="26035"/>
                  </a:lnTo>
                  <a:lnTo>
                    <a:pt x="28828" y="24891"/>
                  </a:lnTo>
                  <a:lnTo>
                    <a:pt x="28955" y="23622"/>
                  </a:lnTo>
                  <a:lnTo>
                    <a:pt x="28828" y="22351"/>
                  </a:lnTo>
                  <a:lnTo>
                    <a:pt x="28828" y="21208"/>
                  </a:lnTo>
                  <a:lnTo>
                    <a:pt x="28448" y="17652"/>
                  </a:lnTo>
                  <a:lnTo>
                    <a:pt x="27431" y="13462"/>
                  </a:lnTo>
                  <a:lnTo>
                    <a:pt x="25526" y="8636"/>
                  </a:lnTo>
                  <a:lnTo>
                    <a:pt x="24510" y="6985"/>
                  </a:lnTo>
                  <a:lnTo>
                    <a:pt x="24129" y="6223"/>
                  </a:lnTo>
                  <a:lnTo>
                    <a:pt x="23495" y="5461"/>
                  </a:lnTo>
                  <a:lnTo>
                    <a:pt x="22478" y="4063"/>
                  </a:lnTo>
                  <a:lnTo>
                    <a:pt x="19938" y="1904"/>
                  </a:lnTo>
                  <a:lnTo>
                    <a:pt x="17906" y="762"/>
                  </a:lnTo>
                  <a:lnTo>
                    <a:pt x="15875" y="253"/>
                  </a:lnTo>
                  <a:lnTo>
                    <a:pt x="14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414643" y="3368929"/>
              <a:ext cx="276225" cy="107314"/>
            </a:xfrm>
            <a:custGeom>
              <a:avLst/>
              <a:gdLst/>
              <a:ahLst/>
              <a:cxnLst/>
              <a:rect l="l" t="t" r="r" b="b"/>
              <a:pathLst>
                <a:path w="276225" h="107314">
                  <a:moveTo>
                    <a:pt x="275971" y="0"/>
                  </a:moveTo>
                  <a:lnTo>
                    <a:pt x="249936" y="30099"/>
                  </a:lnTo>
                  <a:lnTo>
                    <a:pt x="210058" y="53594"/>
                  </a:lnTo>
                  <a:lnTo>
                    <a:pt x="165608" y="64643"/>
                  </a:lnTo>
                  <a:lnTo>
                    <a:pt x="147701" y="66167"/>
                  </a:lnTo>
                  <a:lnTo>
                    <a:pt x="128524" y="66167"/>
                  </a:lnTo>
                  <a:lnTo>
                    <a:pt x="86614" y="60198"/>
                  </a:lnTo>
                  <a:lnTo>
                    <a:pt x="43434" y="42418"/>
                  </a:lnTo>
                  <a:lnTo>
                    <a:pt x="13462" y="18161"/>
                  </a:lnTo>
                  <a:lnTo>
                    <a:pt x="0" y="0"/>
                  </a:lnTo>
                  <a:lnTo>
                    <a:pt x="254" y="5587"/>
                  </a:lnTo>
                  <a:lnTo>
                    <a:pt x="13589" y="46609"/>
                  </a:lnTo>
                  <a:lnTo>
                    <a:pt x="40512" y="75946"/>
                  </a:lnTo>
                  <a:lnTo>
                    <a:pt x="78232" y="96774"/>
                  </a:lnTo>
                  <a:lnTo>
                    <a:pt x="117093" y="106172"/>
                  </a:lnTo>
                  <a:lnTo>
                    <a:pt x="131063" y="107315"/>
                  </a:lnTo>
                  <a:lnTo>
                    <a:pt x="145161" y="107315"/>
                  </a:lnTo>
                  <a:lnTo>
                    <a:pt x="185547" y="100965"/>
                  </a:lnTo>
                  <a:lnTo>
                    <a:pt x="225806" y="82931"/>
                  </a:lnTo>
                  <a:lnTo>
                    <a:pt x="256032" y="55753"/>
                  </a:lnTo>
                  <a:lnTo>
                    <a:pt x="273177" y="21717"/>
                  </a:lnTo>
                  <a:lnTo>
                    <a:pt x="275716" y="5587"/>
                  </a:lnTo>
                  <a:lnTo>
                    <a:pt x="275971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283071" y="3096514"/>
              <a:ext cx="499109" cy="485140"/>
            </a:xfrm>
            <a:custGeom>
              <a:avLst/>
              <a:gdLst/>
              <a:ahLst/>
              <a:cxnLst/>
              <a:rect l="l" t="t" r="r" b="b"/>
              <a:pathLst>
                <a:path w="499109" h="485139">
                  <a:moveTo>
                    <a:pt x="0" y="242443"/>
                  </a:moveTo>
                  <a:lnTo>
                    <a:pt x="5065" y="193593"/>
                  </a:lnTo>
                  <a:lnTo>
                    <a:pt x="19593" y="148089"/>
                  </a:lnTo>
                  <a:lnTo>
                    <a:pt x="42581" y="106908"/>
                  </a:lnTo>
                  <a:lnTo>
                    <a:pt x="73025" y="71024"/>
                  </a:lnTo>
                  <a:lnTo>
                    <a:pt x="109921" y="41415"/>
                  </a:lnTo>
                  <a:lnTo>
                    <a:pt x="152269" y="19057"/>
                  </a:lnTo>
                  <a:lnTo>
                    <a:pt x="199063" y="4927"/>
                  </a:lnTo>
                  <a:lnTo>
                    <a:pt x="249300" y="0"/>
                  </a:lnTo>
                  <a:lnTo>
                    <a:pt x="299580" y="4927"/>
                  </a:lnTo>
                  <a:lnTo>
                    <a:pt x="346406" y="19057"/>
                  </a:lnTo>
                  <a:lnTo>
                    <a:pt x="388776" y="41415"/>
                  </a:lnTo>
                  <a:lnTo>
                    <a:pt x="425688" y="71024"/>
                  </a:lnTo>
                  <a:lnTo>
                    <a:pt x="456141" y="106908"/>
                  </a:lnTo>
                  <a:lnTo>
                    <a:pt x="479133" y="148089"/>
                  </a:lnTo>
                  <a:lnTo>
                    <a:pt x="493663" y="193593"/>
                  </a:lnTo>
                  <a:lnTo>
                    <a:pt x="498728" y="242443"/>
                  </a:lnTo>
                  <a:lnTo>
                    <a:pt x="493663" y="291292"/>
                  </a:lnTo>
                  <a:lnTo>
                    <a:pt x="479133" y="336796"/>
                  </a:lnTo>
                  <a:lnTo>
                    <a:pt x="456141" y="377977"/>
                  </a:lnTo>
                  <a:lnTo>
                    <a:pt x="425688" y="413861"/>
                  </a:lnTo>
                  <a:lnTo>
                    <a:pt x="388776" y="443470"/>
                  </a:lnTo>
                  <a:lnTo>
                    <a:pt x="346406" y="465828"/>
                  </a:lnTo>
                  <a:lnTo>
                    <a:pt x="299580" y="479958"/>
                  </a:lnTo>
                  <a:lnTo>
                    <a:pt x="249300" y="484886"/>
                  </a:lnTo>
                  <a:lnTo>
                    <a:pt x="199063" y="479958"/>
                  </a:lnTo>
                  <a:lnTo>
                    <a:pt x="152269" y="465828"/>
                  </a:lnTo>
                  <a:lnTo>
                    <a:pt x="109921" y="443470"/>
                  </a:lnTo>
                  <a:lnTo>
                    <a:pt x="73025" y="413861"/>
                  </a:lnTo>
                  <a:lnTo>
                    <a:pt x="42581" y="377977"/>
                  </a:lnTo>
                  <a:lnTo>
                    <a:pt x="19593" y="336796"/>
                  </a:lnTo>
                  <a:lnTo>
                    <a:pt x="5065" y="291292"/>
                  </a:lnTo>
                  <a:lnTo>
                    <a:pt x="0" y="242443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7029957" y="2845434"/>
            <a:ext cx="110490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Mary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1 </a:t>
            </a:r>
            <a:r>
              <a:rPr dirty="0" sz="1800" spc="-5">
                <a:latin typeface="Times New Roman"/>
                <a:cs typeface="Times New Roman"/>
              </a:rPr>
              <a:t>GB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Perm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5 GB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Spool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203571" y="3083814"/>
            <a:ext cx="524510" cy="510540"/>
            <a:chOff x="5203571" y="3083814"/>
            <a:chExt cx="524510" cy="510540"/>
          </a:xfrm>
        </p:grpSpPr>
        <p:sp>
          <p:nvSpPr>
            <p:cNvPr id="21" name="object 21"/>
            <p:cNvSpPr/>
            <p:nvPr/>
          </p:nvSpPr>
          <p:spPr>
            <a:xfrm>
              <a:off x="5357114" y="3147313"/>
              <a:ext cx="88265" cy="172085"/>
            </a:xfrm>
            <a:custGeom>
              <a:avLst/>
              <a:gdLst/>
              <a:ahLst/>
              <a:cxnLst/>
              <a:rect l="l" t="t" r="r" b="b"/>
              <a:pathLst>
                <a:path w="88264" h="172085">
                  <a:moveTo>
                    <a:pt x="77343" y="115951"/>
                  </a:moveTo>
                  <a:lnTo>
                    <a:pt x="68326" y="76454"/>
                  </a:lnTo>
                  <a:lnTo>
                    <a:pt x="48260" y="60071"/>
                  </a:lnTo>
                  <a:lnTo>
                    <a:pt x="45212" y="60071"/>
                  </a:lnTo>
                  <a:lnTo>
                    <a:pt x="18542" y="94234"/>
                  </a:lnTo>
                  <a:lnTo>
                    <a:pt x="16129" y="113157"/>
                  </a:lnTo>
                  <a:lnTo>
                    <a:pt x="16256" y="121666"/>
                  </a:lnTo>
                  <a:lnTo>
                    <a:pt x="30861" y="163830"/>
                  </a:lnTo>
                  <a:lnTo>
                    <a:pt x="45212" y="171958"/>
                  </a:lnTo>
                  <a:lnTo>
                    <a:pt x="48260" y="171958"/>
                  </a:lnTo>
                  <a:lnTo>
                    <a:pt x="73660" y="142621"/>
                  </a:lnTo>
                  <a:lnTo>
                    <a:pt x="77343" y="115951"/>
                  </a:lnTo>
                  <a:close/>
                </a:path>
                <a:path w="88264" h="172085">
                  <a:moveTo>
                    <a:pt x="87757" y="26289"/>
                  </a:moveTo>
                  <a:lnTo>
                    <a:pt x="56769" y="1651"/>
                  </a:lnTo>
                  <a:lnTo>
                    <a:pt x="43180" y="0"/>
                  </a:lnTo>
                  <a:lnTo>
                    <a:pt x="39751" y="127"/>
                  </a:lnTo>
                  <a:lnTo>
                    <a:pt x="6096" y="18669"/>
                  </a:lnTo>
                  <a:lnTo>
                    <a:pt x="0" y="29972"/>
                  </a:lnTo>
                  <a:lnTo>
                    <a:pt x="6477" y="26670"/>
                  </a:lnTo>
                  <a:lnTo>
                    <a:pt x="8382" y="25908"/>
                  </a:lnTo>
                  <a:lnTo>
                    <a:pt x="47117" y="16002"/>
                  </a:lnTo>
                  <a:lnTo>
                    <a:pt x="54483" y="15875"/>
                  </a:lnTo>
                  <a:lnTo>
                    <a:pt x="61976" y="16510"/>
                  </a:lnTo>
                  <a:lnTo>
                    <a:pt x="84201" y="24003"/>
                  </a:lnTo>
                  <a:lnTo>
                    <a:pt x="87757" y="26289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387086" y="3217672"/>
              <a:ext cx="29209" cy="47625"/>
            </a:xfrm>
            <a:custGeom>
              <a:avLst/>
              <a:gdLst/>
              <a:ahLst/>
              <a:cxnLst/>
              <a:rect l="l" t="t" r="r" b="b"/>
              <a:pathLst>
                <a:path w="29210" h="47625">
                  <a:moveTo>
                    <a:pt x="14477" y="0"/>
                  </a:moveTo>
                  <a:lnTo>
                    <a:pt x="4317" y="6985"/>
                  </a:lnTo>
                  <a:lnTo>
                    <a:pt x="3301" y="8636"/>
                  </a:lnTo>
                  <a:lnTo>
                    <a:pt x="2921" y="9525"/>
                  </a:lnTo>
                  <a:lnTo>
                    <a:pt x="2412" y="10413"/>
                  </a:lnTo>
                  <a:lnTo>
                    <a:pt x="2031" y="11429"/>
                  </a:lnTo>
                  <a:lnTo>
                    <a:pt x="1777" y="12445"/>
                  </a:lnTo>
                  <a:lnTo>
                    <a:pt x="1142" y="14350"/>
                  </a:lnTo>
                  <a:lnTo>
                    <a:pt x="635" y="16637"/>
                  </a:lnTo>
                  <a:lnTo>
                    <a:pt x="380" y="18795"/>
                  </a:lnTo>
                  <a:lnTo>
                    <a:pt x="126" y="20065"/>
                  </a:lnTo>
                  <a:lnTo>
                    <a:pt x="126" y="21208"/>
                  </a:lnTo>
                  <a:lnTo>
                    <a:pt x="0" y="22351"/>
                  </a:lnTo>
                  <a:lnTo>
                    <a:pt x="0" y="24891"/>
                  </a:lnTo>
                  <a:lnTo>
                    <a:pt x="126" y="26035"/>
                  </a:lnTo>
                  <a:lnTo>
                    <a:pt x="126" y="27177"/>
                  </a:lnTo>
                  <a:lnTo>
                    <a:pt x="380" y="28448"/>
                  </a:lnTo>
                  <a:lnTo>
                    <a:pt x="635" y="30733"/>
                  </a:lnTo>
                  <a:lnTo>
                    <a:pt x="1397" y="33908"/>
                  </a:lnTo>
                  <a:lnTo>
                    <a:pt x="2412" y="36956"/>
                  </a:lnTo>
                  <a:lnTo>
                    <a:pt x="2921" y="37845"/>
                  </a:lnTo>
                  <a:lnTo>
                    <a:pt x="3301" y="38735"/>
                  </a:lnTo>
                  <a:lnTo>
                    <a:pt x="13715" y="47370"/>
                  </a:lnTo>
                  <a:lnTo>
                    <a:pt x="15239" y="47370"/>
                  </a:lnTo>
                  <a:lnTo>
                    <a:pt x="25526" y="38735"/>
                  </a:lnTo>
                  <a:lnTo>
                    <a:pt x="26035" y="37845"/>
                  </a:lnTo>
                  <a:lnTo>
                    <a:pt x="27177" y="35051"/>
                  </a:lnTo>
                  <a:lnTo>
                    <a:pt x="27431" y="33908"/>
                  </a:lnTo>
                  <a:lnTo>
                    <a:pt x="27812" y="32892"/>
                  </a:lnTo>
                  <a:lnTo>
                    <a:pt x="28066" y="31876"/>
                  </a:lnTo>
                  <a:lnTo>
                    <a:pt x="28193" y="30733"/>
                  </a:lnTo>
                  <a:lnTo>
                    <a:pt x="28448" y="29590"/>
                  </a:lnTo>
                  <a:lnTo>
                    <a:pt x="28828" y="26035"/>
                  </a:lnTo>
                  <a:lnTo>
                    <a:pt x="28828" y="23622"/>
                  </a:lnTo>
                  <a:lnTo>
                    <a:pt x="28828" y="21208"/>
                  </a:lnTo>
                  <a:lnTo>
                    <a:pt x="28448" y="17652"/>
                  </a:lnTo>
                  <a:lnTo>
                    <a:pt x="28193" y="16637"/>
                  </a:lnTo>
                  <a:lnTo>
                    <a:pt x="28066" y="15493"/>
                  </a:lnTo>
                  <a:lnTo>
                    <a:pt x="27812" y="14350"/>
                  </a:lnTo>
                  <a:lnTo>
                    <a:pt x="27431" y="13462"/>
                  </a:lnTo>
                  <a:lnTo>
                    <a:pt x="27177" y="12445"/>
                  </a:lnTo>
                  <a:lnTo>
                    <a:pt x="26035" y="9525"/>
                  </a:lnTo>
                  <a:lnTo>
                    <a:pt x="25526" y="8636"/>
                  </a:lnTo>
                  <a:lnTo>
                    <a:pt x="25146" y="7747"/>
                  </a:lnTo>
                  <a:lnTo>
                    <a:pt x="17399" y="507"/>
                  </a:lnTo>
                  <a:lnTo>
                    <a:pt x="144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527929" y="3147313"/>
              <a:ext cx="88265" cy="172085"/>
            </a:xfrm>
            <a:custGeom>
              <a:avLst/>
              <a:gdLst/>
              <a:ahLst/>
              <a:cxnLst/>
              <a:rect l="l" t="t" r="r" b="b"/>
              <a:pathLst>
                <a:path w="88264" h="172085">
                  <a:moveTo>
                    <a:pt x="71628" y="113157"/>
                  </a:moveTo>
                  <a:lnTo>
                    <a:pt x="58039" y="69596"/>
                  </a:lnTo>
                  <a:lnTo>
                    <a:pt x="42037" y="60071"/>
                  </a:lnTo>
                  <a:lnTo>
                    <a:pt x="38862" y="60071"/>
                  </a:lnTo>
                  <a:lnTo>
                    <a:pt x="12319" y="91821"/>
                  </a:lnTo>
                  <a:lnTo>
                    <a:pt x="9271" y="115951"/>
                  </a:lnTo>
                  <a:lnTo>
                    <a:pt x="9398" y="121666"/>
                  </a:lnTo>
                  <a:lnTo>
                    <a:pt x="21844" y="160782"/>
                  </a:lnTo>
                  <a:lnTo>
                    <a:pt x="38862" y="171958"/>
                  </a:lnTo>
                  <a:lnTo>
                    <a:pt x="42037" y="171958"/>
                  </a:lnTo>
                  <a:lnTo>
                    <a:pt x="67945" y="142621"/>
                  </a:lnTo>
                  <a:lnTo>
                    <a:pt x="71628" y="113157"/>
                  </a:lnTo>
                  <a:close/>
                </a:path>
                <a:path w="88264" h="172085">
                  <a:moveTo>
                    <a:pt x="87757" y="29972"/>
                  </a:moveTo>
                  <a:lnTo>
                    <a:pt x="58293" y="1905"/>
                  </a:lnTo>
                  <a:lnTo>
                    <a:pt x="44577" y="0"/>
                  </a:lnTo>
                  <a:lnTo>
                    <a:pt x="37719" y="381"/>
                  </a:lnTo>
                  <a:lnTo>
                    <a:pt x="4191" y="18542"/>
                  </a:lnTo>
                  <a:lnTo>
                    <a:pt x="0" y="26289"/>
                  </a:lnTo>
                  <a:lnTo>
                    <a:pt x="3556" y="24003"/>
                  </a:lnTo>
                  <a:lnTo>
                    <a:pt x="10795" y="20447"/>
                  </a:lnTo>
                  <a:lnTo>
                    <a:pt x="18288" y="18034"/>
                  </a:lnTo>
                  <a:lnTo>
                    <a:pt x="22098" y="17145"/>
                  </a:lnTo>
                  <a:lnTo>
                    <a:pt x="25781" y="16510"/>
                  </a:lnTo>
                  <a:lnTo>
                    <a:pt x="33274" y="15875"/>
                  </a:lnTo>
                  <a:lnTo>
                    <a:pt x="40640" y="16002"/>
                  </a:lnTo>
                  <a:lnTo>
                    <a:pt x="81280" y="26670"/>
                  </a:lnTo>
                  <a:lnTo>
                    <a:pt x="87757" y="29972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554472" y="3217672"/>
              <a:ext cx="29209" cy="47625"/>
            </a:xfrm>
            <a:custGeom>
              <a:avLst/>
              <a:gdLst/>
              <a:ahLst/>
              <a:cxnLst/>
              <a:rect l="l" t="t" r="r" b="b"/>
              <a:pathLst>
                <a:path w="29210" h="47625">
                  <a:moveTo>
                    <a:pt x="14350" y="0"/>
                  </a:moveTo>
                  <a:lnTo>
                    <a:pt x="1777" y="12445"/>
                  </a:lnTo>
                  <a:lnTo>
                    <a:pt x="1142" y="14350"/>
                  </a:lnTo>
                  <a:lnTo>
                    <a:pt x="635" y="16637"/>
                  </a:lnTo>
                  <a:lnTo>
                    <a:pt x="0" y="22351"/>
                  </a:lnTo>
                  <a:lnTo>
                    <a:pt x="0" y="24891"/>
                  </a:lnTo>
                  <a:lnTo>
                    <a:pt x="3810" y="39624"/>
                  </a:lnTo>
                  <a:lnTo>
                    <a:pt x="4190" y="40512"/>
                  </a:lnTo>
                  <a:lnTo>
                    <a:pt x="13588" y="47370"/>
                  </a:lnTo>
                  <a:lnTo>
                    <a:pt x="14986" y="47370"/>
                  </a:lnTo>
                  <a:lnTo>
                    <a:pt x="28828" y="26035"/>
                  </a:lnTo>
                  <a:lnTo>
                    <a:pt x="28828" y="24891"/>
                  </a:lnTo>
                  <a:lnTo>
                    <a:pt x="28955" y="23622"/>
                  </a:lnTo>
                  <a:lnTo>
                    <a:pt x="28828" y="22351"/>
                  </a:lnTo>
                  <a:lnTo>
                    <a:pt x="28828" y="21208"/>
                  </a:lnTo>
                  <a:lnTo>
                    <a:pt x="28448" y="17652"/>
                  </a:lnTo>
                  <a:lnTo>
                    <a:pt x="27431" y="13462"/>
                  </a:lnTo>
                  <a:lnTo>
                    <a:pt x="25526" y="8636"/>
                  </a:lnTo>
                  <a:lnTo>
                    <a:pt x="24511" y="6985"/>
                  </a:lnTo>
                  <a:lnTo>
                    <a:pt x="24129" y="6223"/>
                  </a:lnTo>
                  <a:lnTo>
                    <a:pt x="23494" y="5461"/>
                  </a:lnTo>
                  <a:lnTo>
                    <a:pt x="22478" y="4063"/>
                  </a:lnTo>
                  <a:lnTo>
                    <a:pt x="19938" y="1904"/>
                  </a:lnTo>
                  <a:lnTo>
                    <a:pt x="17906" y="762"/>
                  </a:lnTo>
                  <a:lnTo>
                    <a:pt x="15875" y="253"/>
                  </a:lnTo>
                  <a:lnTo>
                    <a:pt x="14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347843" y="3368929"/>
              <a:ext cx="276225" cy="107314"/>
            </a:xfrm>
            <a:custGeom>
              <a:avLst/>
              <a:gdLst/>
              <a:ahLst/>
              <a:cxnLst/>
              <a:rect l="l" t="t" r="r" b="b"/>
              <a:pathLst>
                <a:path w="276225" h="107314">
                  <a:moveTo>
                    <a:pt x="275971" y="0"/>
                  </a:moveTo>
                  <a:lnTo>
                    <a:pt x="249936" y="30099"/>
                  </a:lnTo>
                  <a:lnTo>
                    <a:pt x="210058" y="53594"/>
                  </a:lnTo>
                  <a:lnTo>
                    <a:pt x="165608" y="64643"/>
                  </a:lnTo>
                  <a:lnTo>
                    <a:pt x="147701" y="66167"/>
                  </a:lnTo>
                  <a:lnTo>
                    <a:pt x="128524" y="66167"/>
                  </a:lnTo>
                  <a:lnTo>
                    <a:pt x="86614" y="60198"/>
                  </a:lnTo>
                  <a:lnTo>
                    <a:pt x="43434" y="42418"/>
                  </a:lnTo>
                  <a:lnTo>
                    <a:pt x="13462" y="18161"/>
                  </a:lnTo>
                  <a:lnTo>
                    <a:pt x="0" y="0"/>
                  </a:lnTo>
                  <a:lnTo>
                    <a:pt x="254" y="5587"/>
                  </a:lnTo>
                  <a:lnTo>
                    <a:pt x="13589" y="46609"/>
                  </a:lnTo>
                  <a:lnTo>
                    <a:pt x="40512" y="75946"/>
                  </a:lnTo>
                  <a:lnTo>
                    <a:pt x="78232" y="96774"/>
                  </a:lnTo>
                  <a:lnTo>
                    <a:pt x="117094" y="106172"/>
                  </a:lnTo>
                  <a:lnTo>
                    <a:pt x="131064" y="107315"/>
                  </a:lnTo>
                  <a:lnTo>
                    <a:pt x="145161" y="107315"/>
                  </a:lnTo>
                  <a:lnTo>
                    <a:pt x="185547" y="100965"/>
                  </a:lnTo>
                  <a:lnTo>
                    <a:pt x="225806" y="82931"/>
                  </a:lnTo>
                  <a:lnTo>
                    <a:pt x="256032" y="55753"/>
                  </a:lnTo>
                  <a:lnTo>
                    <a:pt x="273177" y="21717"/>
                  </a:lnTo>
                  <a:lnTo>
                    <a:pt x="275717" y="5587"/>
                  </a:lnTo>
                  <a:lnTo>
                    <a:pt x="275971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216271" y="3096514"/>
              <a:ext cx="499109" cy="485140"/>
            </a:xfrm>
            <a:custGeom>
              <a:avLst/>
              <a:gdLst/>
              <a:ahLst/>
              <a:cxnLst/>
              <a:rect l="l" t="t" r="r" b="b"/>
              <a:pathLst>
                <a:path w="499110" h="485139">
                  <a:moveTo>
                    <a:pt x="0" y="242443"/>
                  </a:moveTo>
                  <a:lnTo>
                    <a:pt x="5065" y="193593"/>
                  </a:lnTo>
                  <a:lnTo>
                    <a:pt x="19593" y="148089"/>
                  </a:lnTo>
                  <a:lnTo>
                    <a:pt x="42581" y="106908"/>
                  </a:lnTo>
                  <a:lnTo>
                    <a:pt x="73025" y="71024"/>
                  </a:lnTo>
                  <a:lnTo>
                    <a:pt x="109921" y="41415"/>
                  </a:lnTo>
                  <a:lnTo>
                    <a:pt x="152269" y="19057"/>
                  </a:lnTo>
                  <a:lnTo>
                    <a:pt x="199063" y="4927"/>
                  </a:lnTo>
                  <a:lnTo>
                    <a:pt x="249300" y="0"/>
                  </a:lnTo>
                  <a:lnTo>
                    <a:pt x="299580" y="4927"/>
                  </a:lnTo>
                  <a:lnTo>
                    <a:pt x="346406" y="19057"/>
                  </a:lnTo>
                  <a:lnTo>
                    <a:pt x="388776" y="41415"/>
                  </a:lnTo>
                  <a:lnTo>
                    <a:pt x="425688" y="71024"/>
                  </a:lnTo>
                  <a:lnTo>
                    <a:pt x="456141" y="106908"/>
                  </a:lnTo>
                  <a:lnTo>
                    <a:pt x="479133" y="148089"/>
                  </a:lnTo>
                  <a:lnTo>
                    <a:pt x="493663" y="193593"/>
                  </a:lnTo>
                  <a:lnTo>
                    <a:pt x="498728" y="242443"/>
                  </a:lnTo>
                  <a:lnTo>
                    <a:pt x="493663" y="291292"/>
                  </a:lnTo>
                  <a:lnTo>
                    <a:pt x="479133" y="336796"/>
                  </a:lnTo>
                  <a:lnTo>
                    <a:pt x="456141" y="377977"/>
                  </a:lnTo>
                  <a:lnTo>
                    <a:pt x="425688" y="413861"/>
                  </a:lnTo>
                  <a:lnTo>
                    <a:pt x="388776" y="443470"/>
                  </a:lnTo>
                  <a:lnTo>
                    <a:pt x="346406" y="465828"/>
                  </a:lnTo>
                  <a:lnTo>
                    <a:pt x="299580" y="479958"/>
                  </a:lnTo>
                  <a:lnTo>
                    <a:pt x="249300" y="484886"/>
                  </a:lnTo>
                  <a:lnTo>
                    <a:pt x="199063" y="479958"/>
                  </a:lnTo>
                  <a:lnTo>
                    <a:pt x="152269" y="465828"/>
                  </a:lnTo>
                  <a:lnTo>
                    <a:pt x="109921" y="443470"/>
                  </a:lnTo>
                  <a:lnTo>
                    <a:pt x="73025" y="413861"/>
                  </a:lnTo>
                  <a:lnTo>
                    <a:pt x="42581" y="377977"/>
                  </a:lnTo>
                  <a:lnTo>
                    <a:pt x="19593" y="336796"/>
                  </a:lnTo>
                  <a:lnTo>
                    <a:pt x="5065" y="291292"/>
                  </a:lnTo>
                  <a:lnTo>
                    <a:pt x="0" y="242443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4940300" y="1739900"/>
          <a:ext cx="2019300" cy="193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457200"/>
                <a:gridCol w="381000"/>
                <a:gridCol w="228600"/>
                <a:gridCol w="457200"/>
                <a:gridCol w="381000"/>
              </a:tblGrid>
              <a:tr h="1066800">
                <a:tc grid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Sales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09600" indent="-607695">
                        <a:lnSpc>
                          <a:spcPct val="100000"/>
                        </a:lnSpc>
                        <a:buAutoNum type="arabicPlain" startAt="4"/>
                        <a:tabLst>
                          <a:tab pos="610235" algn="l"/>
                        </a:tabLst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GB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Perm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579120" indent="-579755">
                        <a:lnSpc>
                          <a:spcPct val="100000"/>
                        </a:lnSpc>
                        <a:buAutoNum type="arabicPlain" startAt="4"/>
                        <a:tabLst>
                          <a:tab pos="579755" algn="l"/>
                        </a:tabLst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GB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Spool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24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8100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0000"/>
                      </a:solidFill>
                      <a:prstDash val="solid"/>
                    </a:lnL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FF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0000FF"/>
                      </a:solidFill>
                      <a:prstDash val="solid"/>
                    </a:lnT>
                    <a:lnB w="28575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28" name="object 28"/>
          <p:cNvSpPr txBox="1"/>
          <p:nvPr/>
        </p:nvSpPr>
        <p:spPr>
          <a:xfrm>
            <a:off x="3658361" y="2845434"/>
            <a:ext cx="121920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Stan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1 </a:t>
            </a:r>
            <a:r>
              <a:rPr dirty="0" sz="1800" spc="-5">
                <a:latin typeface="Times New Roman"/>
                <a:cs typeface="Times New Roman"/>
              </a:rPr>
              <a:t>GB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Perm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10 GB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Spool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61541" y="3986529"/>
            <a:ext cx="5821680" cy="1019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000FF"/>
                </a:solidFill>
                <a:latin typeface="Times New Roman"/>
                <a:cs typeface="Times New Roman"/>
              </a:rPr>
              <a:t>What happens </a:t>
            </a:r>
            <a:r>
              <a:rPr dirty="0" sz="2800" spc="-10">
                <a:solidFill>
                  <a:srgbClr val="FF0000"/>
                </a:solidFill>
                <a:latin typeface="Times New Roman"/>
                <a:cs typeface="Times New Roman"/>
              </a:rPr>
              <a:t>NOW </a:t>
            </a:r>
            <a:r>
              <a:rPr dirty="0" sz="2800" spc="-5">
                <a:solidFill>
                  <a:srgbClr val="0000FF"/>
                </a:solidFill>
                <a:latin typeface="Times New Roman"/>
                <a:cs typeface="Times New Roman"/>
              </a:rPr>
              <a:t>if Stan is</a:t>
            </a:r>
            <a:r>
              <a:rPr dirty="0" sz="2800" spc="-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000FF"/>
                </a:solidFill>
                <a:latin typeface="Times New Roman"/>
                <a:cs typeface="Times New Roman"/>
              </a:rPr>
              <a:t>Dropped?</a:t>
            </a:r>
            <a:endParaRPr sz="2800">
              <a:latin typeface="Times New Roman"/>
              <a:cs typeface="Times New Roman"/>
            </a:endParaRPr>
          </a:p>
          <a:p>
            <a:pPr marL="563245">
              <a:lnSpc>
                <a:spcPct val="100000"/>
              </a:lnSpc>
              <a:spcBef>
                <a:spcPts val="207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After the drop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how 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much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Perm / Spool is</a:t>
            </a:r>
            <a:r>
              <a:rPr dirty="0" sz="2000" spc="-14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in: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2193544" y="5325136"/>
          <a:ext cx="4598670" cy="1196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2540"/>
                <a:gridCol w="1738630"/>
                <a:gridCol w="1586864"/>
              </a:tblGrid>
              <a:tr h="369523">
                <a:tc>
                  <a:txBody>
                    <a:bodyPr/>
                    <a:lstStyle/>
                    <a:p>
                      <a:pPr marL="31750">
                        <a:lnSpc>
                          <a:spcPts val="2185"/>
                        </a:lnSpc>
                      </a:pPr>
                      <a:r>
                        <a:rPr dirty="0" sz="20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Marketing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ts val="2185"/>
                        </a:lnSpc>
                        <a:tabLst>
                          <a:tab pos="1462405" algn="l"/>
                        </a:tabLst>
                      </a:pPr>
                      <a:r>
                        <a:rPr dirty="0" u="sng" sz="2000">
                          <a:solidFill>
                            <a:srgbClr val="0000FF"/>
                          </a:solidFill>
                          <a:uFill>
                            <a:solidFill>
                              <a:srgbClr val="0000FE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2000">
                          <a:solidFill>
                            <a:srgbClr val="0000FF"/>
                          </a:solidFill>
                          <a:uFill>
                            <a:solidFill>
                              <a:srgbClr val="0000FE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185"/>
                        </a:lnSpc>
                        <a:tabLst>
                          <a:tab pos="1460500" algn="l"/>
                        </a:tabLst>
                      </a:pPr>
                      <a:r>
                        <a:rPr dirty="0" u="sng" sz="2000">
                          <a:solidFill>
                            <a:srgbClr val="0000FF"/>
                          </a:solidFill>
                          <a:uFill>
                            <a:solidFill>
                              <a:srgbClr val="0000FE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2000">
                          <a:solidFill>
                            <a:srgbClr val="0000FF"/>
                          </a:solidFill>
                          <a:uFill>
                            <a:solidFill>
                              <a:srgbClr val="0000FE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5735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2000" spc="-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Sales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ct val="100000"/>
                        </a:lnSpc>
                        <a:spcBef>
                          <a:spcPts val="475"/>
                        </a:spcBef>
                        <a:tabLst>
                          <a:tab pos="1462405" algn="l"/>
                        </a:tabLst>
                      </a:pPr>
                      <a:r>
                        <a:rPr dirty="0" u="sng" sz="2000">
                          <a:solidFill>
                            <a:srgbClr val="0000FF"/>
                          </a:solidFill>
                          <a:uFill>
                            <a:solidFill>
                              <a:srgbClr val="0000FE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2000">
                          <a:solidFill>
                            <a:srgbClr val="0000FF"/>
                          </a:solidFill>
                          <a:uFill>
                            <a:solidFill>
                              <a:srgbClr val="0000FE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475"/>
                        </a:spcBef>
                        <a:tabLst>
                          <a:tab pos="1460500" algn="l"/>
                        </a:tabLst>
                      </a:pPr>
                      <a:r>
                        <a:rPr dirty="0" u="sng" sz="2000">
                          <a:solidFill>
                            <a:srgbClr val="0000FF"/>
                          </a:solidFill>
                          <a:uFill>
                            <a:solidFill>
                              <a:srgbClr val="0000FE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2000">
                          <a:solidFill>
                            <a:srgbClr val="0000FF"/>
                          </a:solidFill>
                          <a:uFill>
                            <a:solidFill>
                              <a:srgbClr val="0000FE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325"/>
                </a:tc>
              </a:tr>
              <a:tr h="369676">
                <a:tc>
                  <a:txBody>
                    <a:bodyPr/>
                    <a:lstStyle/>
                    <a:p>
                      <a:pPr marL="31750">
                        <a:lnSpc>
                          <a:spcPts val="2335"/>
                        </a:lnSpc>
                        <a:spcBef>
                          <a:spcPts val="475"/>
                        </a:spcBef>
                      </a:pPr>
                      <a:r>
                        <a:rPr dirty="0" sz="20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Stan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ts val="2335"/>
                        </a:lnSpc>
                        <a:spcBef>
                          <a:spcPts val="475"/>
                        </a:spcBef>
                        <a:tabLst>
                          <a:tab pos="1462405" algn="l"/>
                        </a:tabLst>
                      </a:pPr>
                      <a:r>
                        <a:rPr dirty="0" u="sng" sz="2000">
                          <a:solidFill>
                            <a:srgbClr val="0000FF"/>
                          </a:solidFill>
                          <a:uFill>
                            <a:solidFill>
                              <a:srgbClr val="0000FE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2000">
                          <a:solidFill>
                            <a:srgbClr val="0000FF"/>
                          </a:solidFill>
                          <a:uFill>
                            <a:solidFill>
                              <a:srgbClr val="0000FE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335"/>
                        </a:lnSpc>
                        <a:spcBef>
                          <a:spcPts val="475"/>
                        </a:spcBef>
                        <a:tabLst>
                          <a:tab pos="1460500" algn="l"/>
                        </a:tabLst>
                      </a:pPr>
                      <a:r>
                        <a:rPr dirty="0" u="sng" sz="2000">
                          <a:solidFill>
                            <a:srgbClr val="0000FF"/>
                          </a:solidFill>
                          <a:uFill>
                            <a:solidFill>
                              <a:srgbClr val="0000FE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2000">
                          <a:solidFill>
                            <a:srgbClr val="0000FF"/>
                          </a:solidFill>
                          <a:uFill>
                            <a:solidFill>
                              <a:srgbClr val="0000FE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325"/>
                </a:tc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2526"/>
            <a:ext cx="8959850" cy="5513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78105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0000FF"/>
                </a:solidFill>
                <a:latin typeface="Times New Roman"/>
                <a:cs typeface="Times New Roman"/>
              </a:rPr>
              <a:t>Teradata*, 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NCR, BYNET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and 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SQL Assistant,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are registered trademarks of </a:t>
            </a:r>
            <a:r>
              <a:rPr dirty="0" sz="1800" spc="-15">
                <a:solidFill>
                  <a:srgbClr val="0000FF"/>
                </a:solidFill>
                <a:latin typeface="Times New Roman"/>
                <a:cs typeface="Times New Roman"/>
              </a:rPr>
              <a:t>Teradata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Corporation,  Dayton, Ohio, 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U.S.A.,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IBM* and DB2* are registered trademarks of IBM Corporation, 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ANSI*</a:t>
            </a:r>
            <a:r>
              <a:rPr dirty="0" sz="1800" spc="-19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is 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a registered trademark of the 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American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National Standards Institute. Microsoft </a:t>
            </a:r>
            <a:r>
              <a:rPr dirty="0" sz="1800" spc="-15">
                <a:solidFill>
                  <a:srgbClr val="0000FF"/>
                </a:solidFill>
                <a:latin typeface="Times New Roman"/>
                <a:cs typeface="Times New Roman"/>
              </a:rPr>
              <a:t>Windows,  Windows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2003 </a:t>
            </a:r>
            <a:r>
              <a:rPr dirty="0" sz="1800" spc="-15">
                <a:solidFill>
                  <a:srgbClr val="0000FF"/>
                </a:solidFill>
                <a:latin typeface="Times New Roman"/>
                <a:cs typeface="Times New Roman"/>
              </a:rPr>
              <a:t>Server,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.NET are trademarks of 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Microsoft.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Ethernet 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is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a trademark of</a:t>
            </a:r>
            <a:r>
              <a:rPr dirty="0" sz="1800" spc="-2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Xerox.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UNIX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is a trademark of The Open 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Group. 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Linux 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is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a trademark of Linus </a:t>
            </a:r>
            <a:r>
              <a:rPr dirty="0" sz="1800" spc="-15">
                <a:solidFill>
                  <a:srgbClr val="0000FF"/>
                </a:solidFill>
                <a:latin typeface="Times New Roman"/>
                <a:cs typeface="Times New Roman"/>
              </a:rPr>
              <a:t>Torvalds. 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Java 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is</a:t>
            </a:r>
            <a:r>
              <a:rPr dirty="0" sz="1800" spc="-9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trademark 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dirty="0" sz="1800" spc="-1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Oracle.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203835">
              <a:lnSpc>
                <a:spcPct val="100000"/>
              </a:lnSpc>
            </a:pPr>
            <a:r>
              <a:rPr dirty="0" sz="1800" spc="-10">
                <a:solidFill>
                  <a:srgbClr val="0000FF"/>
                </a:solidFill>
                <a:latin typeface="Times New Roman"/>
                <a:cs typeface="Times New Roman"/>
              </a:rPr>
              <a:t>Coffing 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Data </a:t>
            </a:r>
            <a:r>
              <a:rPr dirty="0" sz="1800" spc="-15">
                <a:solidFill>
                  <a:srgbClr val="0000FF"/>
                </a:solidFill>
                <a:latin typeface="Times New Roman"/>
                <a:cs typeface="Times New Roman"/>
              </a:rPr>
              <a:t>Warehousing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shall have neither liability nor responsibility to any 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person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or entity  with respect to any 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loss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or 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damages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arising from the information contained in this book or</a:t>
            </a:r>
            <a:r>
              <a:rPr dirty="0" sz="1800" spc="-9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from  the 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use of programs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or program 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segments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that are included. The 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manual is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not a publication of  </a:t>
            </a:r>
            <a:r>
              <a:rPr dirty="0" sz="1800" spc="-15">
                <a:solidFill>
                  <a:srgbClr val="0000FF"/>
                </a:solidFill>
                <a:latin typeface="Times New Roman"/>
                <a:cs typeface="Times New Roman"/>
              </a:rPr>
              <a:t>Teradata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Corporation, nor 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was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it produced in conjunction with </a:t>
            </a:r>
            <a:r>
              <a:rPr dirty="0" sz="1800" spc="-15">
                <a:solidFill>
                  <a:srgbClr val="0000FF"/>
                </a:solidFill>
                <a:latin typeface="Times New Roman"/>
                <a:cs typeface="Times New Roman"/>
              </a:rPr>
              <a:t>Teradata</a:t>
            </a:r>
            <a:r>
              <a:rPr dirty="0" sz="1800" spc="-12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Corporation.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Copyright © January 2012 by </a:t>
            </a:r>
            <a:r>
              <a:rPr dirty="0" sz="1800" spc="-10">
                <a:solidFill>
                  <a:srgbClr val="0000FF"/>
                </a:solidFill>
                <a:latin typeface="Times New Roman"/>
                <a:cs typeface="Times New Roman"/>
              </a:rPr>
              <a:t>Coffing</a:t>
            </a:r>
            <a:r>
              <a:rPr dirty="0" sz="1800" spc="-5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Publishing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All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rights reserved. 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No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part of this book 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shall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be reproduced, stored in a retrieval system, 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or  transmitted by any means,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electronic, mechanical, photocopying, 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recording, or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otherwise, 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without 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written 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permission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from the </a:t>
            </a:r>
            <a:r>
              <a:rPr dirty="0" sz="1800" spc="-10">
                <a:solidFill>
                  <a:srgbClr val="0000FF"/>
                </a:solidFill>
                <a:latin typeface="Times New Roman"/>
                <a:cs typeface="Times New Roman"/>
              </a:rPr>
              <a:t>publisher.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No patent liability is 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assumed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with respect to the 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use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of  information contained herein. Although every precaution 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has been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taken in the preparation of  this book, the publisher and author 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assume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no responsibility for errors or 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omissions,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neither 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is 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any liability 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assumed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for 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damages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resulting from the 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use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of information contained</a:t>
            </a:r>
            <a:r>
              <a:rPr dirty="0" sz="1800" spc="-5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herein.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6405" y="23317"/>
            <a:ext cx="41719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Answers to Drop Space</a:t>
            </a:r>
            <a:r>
              <a:rPr dirty="0" spc="5"/>
              <a:t> </a:t>
            </a:r>
            <a:r>
              <a:rPr dirty="0" spc="-5"/>
              <a:t>Quiz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557225"/>
            <a:ext cx="770445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If a </a:t>
            </a:r>
            <a:r>
              <a:rPr dirty="0" sz="2000" spc="5">
                <a:latin typeface="Times New Roman"/>
                <a:cs typeface="Times New Roman"/>
              </a:rPr>
              <a:t>USER </a:t>
            </a:r>
            <a:r>
              <a:rPr dirty="0" sz="2000">
                <a:latin typeface="Times New Roman"/>
                <a:cs typeface="Times New Roman"/>
              </a:rPr>
              <a:t>is </a:t>
            </a:r>
            <a:r>
              <a:rPr dirty="0" sz="2000" spc="5">
                <a:latin typeface="Times New Roman"/>
                <a:cs typeface="Times New Roman"/>
              </a:rPr>
              <a:t>dropped </a:t>
            </a:r>
            <a:r>
              <a:rPr dirty="0" sz="2000">
                <a:latin typeface="Times New Roman"/>
                <a:cs typeface="Times New Roman"/>
              </a:rPr>
              <a:t>their PERM Space </a:t>
            </a:r>
            <a:r>
              <a:rPr dirty="0" sz="2000" spc="5">
                <a:latin typeface="Times New Roman"/>
                <a:cs typeface="Times New Roman"/>
              </a:rPr>
              <a:t>goes up </a:t>
            </a:r>
            <a:r>
              <a:rPr dirty="0" sz="2000">
                <a:latin typeface="Times New Roman"/>
                <a:cs typeface="Times New Roman"/>
              </a:rPr>
              <a:t>to their </a:t>
            </a:r>
            <a:r>
              <a:rPr dirty="0" sz="2000" spc="-5">
                <a:latin typeface="Times New Roman"/>
                <a:cs typeface="Times New Roman"/>
              </a:rPr>
              <a:t>immediate</a:t>
            </a:r>
            <a:r>
              <a:rPr dirty="0" sz="2000" spc="-20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parent.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3200" y="520700"/>
            <a:ext cx="419100" cy="1016000"/>
            <a:chOff x="203200" y="520700"/>
            <a:chExt cx="419100" cy="1016000"/>
          </a:xfrm>
        </p:grpSpPr>
        <p:sp>
          <p:nvSpPr>
            <p:cNvPr id="5" name="object 5"/>
            <p:cNvSpPr/>
            <p:nvPr/>
          </p:nvSpPr>
          <p:spPr>
            <a:xfrm>
              <a:off x="215900" y="5334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0"/>
                  </a:moveTo>
                  <a:lnTo>
                    <a:pt x="146821" y="6038"/>
                  </a:lnTo>
                  <a:lnTo>
                    <a:pt x="106724" y="23237"/>
                  </a:lnTo>
                  <a:lnTo>
                    <a:pt x="71353" y="50225"/>
                  </a:lnTo>
                  <a:lnTo>
                    <a:pt x="41851" y="85628"/>
                  </a:lnTo>
                  <a:lnTo>
                    <a:pt x="19363" y="128073"/>
                  </a:lnTo>
                  <a:lnTo>
                    <a:pt x="5031" y="176188"/>
                  </a:lnTo>
                  <a:lnTo>
                    <a:pt x="0" y="228600"/>
                  </a:lnTo>
                  <a:lnTo>
                    <a:pt x="5031" y="281011"/>
                  </a:lnTo>
                  <a:lnTo>
                    <a:pt x="19363" y="329126"/>
                  </a:lnTo>
                  <a:lnTo>
                    <a:pt x="41851" y="371571"/>
                  </a:lnTo>
                  <a:lnTo>
                    <a:pt x="71353" y="406974"/>
                  </a:lnTo>
                  <a:lnTo>
                    <a:pt x="106724" y="433962"/>
                  </a:lnTo>
                  <a:lnTo>
                    <a:pt x="146821" y="451161"/>
                  </a:lnTo>
                  <a:lnTo>
                    <a:pt x="190500" y="457200"/>
                  </a:lnTo>
                  <a:lnTo>
                    <a:pt x="234178" y="451161"/>
                  </a:lnTo>
                  <a:lnTo>
                    <a:pt x="274275" y="433962"/>
                  </a:lnTo>
                  <a:lnTo>
                    <a:pt x="309646" y="406974"/>
                  </a:lnTo>
                  <a:lnTo>
                    <a:pt x="339148" y="371571"/>
                  </a:lnTo>
                  <a:lnTo>
                    <a:pt x="361636" y="329126"/>
                  </a:lnTo>
                  <a:lnTo>
                    <a:pt x="375968" y="281011"/>
                  </a:lnTo>
                  <a:lnTo>
                    <a:pt x="381000" y="228600"/>
                  </a:lnTo>
                  <a:lnTo>
                    <a:pt x="375968" y="176188"/>
                  </a:lnTo>
                  <a:lnTo>
                    <a:pt x="361636" y="128073"/>
                  </a:lnTo>
                  <a:lnTo>
                    <a:pt x="339148" y="85628"/>
                  </a:lnTo>
                  <a:lnTo>
                    <a:pt x="309646" y="50225"/>
                  </a:lnTo>
                  <a:lnTo>
                    <a:pt x="274275" y="23237"/>
                  </a:lnTo>
                  <a:lnTo>
                    <a:pt x="234178" y="6038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15900" y="5334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0" y="228600"/>
                  </a:moveTo>
                  <a:lnTo>
                    <a:pt x="5031" y="176188"/>
                  </a:lnTo>
                  <a:lnTo>
                    <a:pt x="19363" y="128073"/>
                  </a:lnTo>
                  <a:lnTo>
                    <a:pt x="41851" y="85628"/>
                  </a:lnTo>
                  <a:lnTo>
                    <a:pt x="71353" y="50225"/>
                  </a:lnTo>
                  <a:lnTo>
                    <a:pt x="106724" y="23237"/>
                  </a:lnTo>
                  <a:lnTo>
                    <a:pt x="146821" y="6038"/>
                  </a:lnTo>
                  <a:lnTo>
                    <a:pt x="190500" y="0"/>
                  </a:lnTo>
                  <a:lnTo>
                    <a:pt x="234178" y="6038"/>
                  </a:lnTo>
                  <a:lnTo>
                    <a:pt x="274275" y="23237"/>
                  </a:lnTo>
                  <a:lnTo>
                    <a:pt x="309646" y="50225"/>
                  </a:lnTo>
                  <a:lnTo>
                    <a:pt x="339148" y="85628"/>
                  </a:lnTo>
                  <a:lnTo>
                    <a:pt x="361636" y="128073"/>
                  </a:lnTo>
                  <a:lnTo>
                    <a:pt x="375968" y="176188"/>
                  </a:lnTo>
                  <a:lnTo>
                    <a:pt x="381000" y="228600"/>
                  </a:lnTo>
                  <a:lnTo>
                    <a:pt x="375968" y="281011"/>
                  </a:lnTo>
                  <a:lnTo>
                    <a:pt x="361636" y="329126"/>
                  </a:lnTo>
                  <a:lnTo>
                    <a:pt x="339148" y="371571"/>
                  </a:lnTo>
                  <a:lnTo>
                    <a:pt x="309646" y="406974"/>
                  </a:lnTo>
                  <a:lnTo>
                    <a:pt x="274275" y="433962"/>
                  </a:lnTo>
                  <a:lnTo>
                    <a:pt x="234178" y="451161"/>
                  </a:lnTo>
                  <a:lnTo>
                    <a:pt x="190500" y="457200"/>
                  </a:lnTo>
                  <a:lnTo>
                    <a:pt x="146821" y="451161"/>
                  </a:lnTo>
                  <a:lnTo>
                    <a:pt x="106724" y="433962"/>
                  </a:lnTo>
                  <a:lnTo>
                    <a:pt x="71353" y="406974"/>
                  </a:lnTo>
                  <a:lnTo>
                    <a:pt x="41851" y="371571"/>
                  </a:lnTo>
                  <a:lnTo>
                    <a:pt x="19363" y="329126"/>
                  </a:lnTo>
                  <a:lnTo>
                    <a:pt x="5031" y="281011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28600" y="10668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0"/>
                  </a:moveTo>
                  <a:lnTo>
                    <a:pt x="146821" y="6038"/>
                  </a:lnTo>
                  <a:lnTo>
                    <a:pt x="106724" y="23237"/>
                  </a:lnTo>
                  <a:lnTo>
                    <a:pt x="71353" y="50225"/>
                  </a:lnTo>
                  <a:lnTo>
                    <a:pt x="41851" y="85628"/>
                  </a:lnTo>
                  <a:lnTo>
                    <a:pt x="19363" y="128073"/>
                  </a:lnTo>
                  <a:lnTo>
                    <a:pt x="5031" y="176188"/>
                  </a:lnTo>
                  <a:lnTo>
                    <a:pt x="0" y="228600"/>
                  </a:lnTo>
                  <a:lnTo>
                    <a:pt x="5031" y="281011"/>
                  </a:lnTo>
                  <a:lnTo>
                    <a:pt x="19363" y="329126"/>
                  </a:lnTo>
                  <a:lnTo>
                    <a:pt x="41851" y="371571"/>
                  </a:lnTo>
                  <a:lnTo>
                    <a:pt x="71353" y="406974"/>
                  </a:lnTo>
                  <a:lnTo>
                    <a:pt x="106724" y="433962"/>
                  </a:lnTo>
                  <a:lnTo>
                    <a:pt x="146821" y="451161"/>
                  </a:lnTo>
                  <a:lnTo>
                    <a:pt x="190500" y="457200"/>
                  </a:lnTo>
                  <a:lnTo>
                    <a:pt x="234178" y="451161"/>
                  </a:lnTo>
                  <a:lnTo>
                    <a:pt x="274275" y="433962"/>
                  </a:lnTo>
                  <a:lnTo>
                    <a:pt x="309646" y="406974"/>
                  </a:lnTo>
                  <a:lnTo>
                    <a:pt x="339148" y="371571"/>
                  </a:lnTo>
                  <a:lnTo>
                    <a:pt x="361636" y="329126"/>
                  </a:lnTo>
                  <a:lnTo>
                    <a:pt x="375968" y="281011"/>
                  </a:lnTo>
                  <a:lnTo>
                    <a:pt x="381000" y="228600"/>
                  </a:lnTo>
                  <a:lnTo>
                    <a:pt x="375968" y="176188"/>
                  </a:lnTo>
                  <a:lnTo>
                    <a:pt x="361636" y="128073"/>
                  </a:lnTo>
                  <a:lnTo>
                    <a:pt x="339148" y="85628"/>
                  </a:lnTo>
                  <a:lnTo>
                    <a:pt x="309646" y="50225"/>
                  </a:lnTo>
                  <a:lnTo>
                    <a:pt x="274275" y="23237"/>
                  </a:lnTo>
                  <a:lnTo>
                    <a:pt x="234178" y="6038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28600" y="10668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0" y="228600"/>
                  </a:moveTo>
                  <a:lnTo>
                    <a:pt x="5031" y="176188"/>
                  </a:lnTo>
                  <a:lnTo>
                    <a:pt x="19363" y="128073"/>
                  </a:lnTo>
                  <a:lnTo>
                    <a:pt x="41851" y="85628"/>
                  </a:lnTo>
                  <a:lnTo>
                    <a:pt x="71353" y="50225"/>
                  </a:lnTo>
                  <a:lnTo>
                    <a:pt x="106724" y="23237"/>
                  </a:lnTo>
                  <a:lnTo>
                    <a:pt x="146821" y="6038"/>
                  </a:lnTo>
                  <a:lnTo>
                    <a:pt x="190500" y="0"/>
                  </a:lnTo>
                  <a:lnTo>
                    <a:pt x="234178" y="6038"/>
                  </a:lnTo>
                  <a:lnTo>
                    <a:pt x="274275" y="23237"/>
                  </a:lnTo>
                  <a:lnTo>
                    <a:pt x="309646" y="50225"/>
                  </a:lnTo>
                  <a:lnTo>
                    <a:pt x="339148" y="85628"/>
                  </a:lnTo>
                  <a:lnTo>
                    <a:pt x="361636" y="128073"/>
                  </a:lnTo>
                  <a:lnTo>
                    <a:pt x="375968" y="176188"/>
                  </a:lnTo>
                  <a:lnTo>
                    <a:pt x="381000" y="228600"/>
                  </a:lnTo>
                  <a:lnTo>
                    <a:pt x="375968" y="281011"/>
                  </a:lnTo>
                  <a:lnTo>
                    <a:pt x="361636" y="329126"/>
                  </a:lnTo>
                  <a:lnTo>
                    <a:pt x="339148" y="371571"/>
                  </a:lnTo>
                  <a:lnTo>
                    <a:pt x="309646" y="406974"/>
                  </a:lnTo>
                  <a:lnTo>
                    <a:pt x="274275" y="433962"/>
                  </a:lnTo>
                  <a:lnTo>
                    <a:pt x="234178" y="451161"/>
                  </a:lnTo>
                  <a:lnTo>
                    <a:pt x="190500" y="457200"/>
                  </a:lnTo>
                  <a:lnTo>
                    <a:pt x="146821" y="451161"/>
                  </a:lnTo>
                  <a:lnTo>
                    <a:pt x="106724" y="433962"/>
                  </a:lnTo>
                  <a:lnTo>
                    <a:pt x="71353" y="406974"/>
                  </a:lnTo>
                  <a:lnTo>
                    <a:pt x="41851" y="371571"/>
                  </a:lnTo>
                  <a:lnTo>
                    <a:pt x="19363" y="329126"/>
                  </a:lnTo>
                  <a:lnTo>
                    <a:pt x="5031" y="281011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17703" y="387954"/>
            <a:ext cx="190500" cy="1092835"/>
          </a:xfrm>
          <a:prstGeom prst="rect">
            <a:avLst/>
          </a:prstGeom>
        </p:spPr>
        <p:txBody>
          <a:bodyPr wrap="square" lIns="0" tIns="1803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1320"/>
              </a:spcBef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4540" y="1090930"/>
            <a:ext cx="76885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If a USER is transferred </a:t>
            </a:r>
            <a:r>
              <a:rPr dirty="0" sz="2000" spc="5">
                <a:latin typeface="Times New Roman"/>
                <a:cs typeface="Times New Roman"/>
              </a:rPr>
              <a:t>(GIVE </a:t>
            </a:r>
            <a:r>
              <a:rPr dirty="0" sz="2000" spc="-5">
                <a:latin typeface="Times New Roman"/>
                <a:cs typeface="Times New Roman"/>
              </a:rPr>
              <a:t>Statement) </a:t>
            </a:r>
            <a:r>
              <a:rPr dirty="0" sz="2000">
                <a:latin typeface="Times New Roman"/>
                <a:cs typeface="Times New Roman"/>
              </a:rPr>
              <a:t>they take their space with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them.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71600" y="1752600"/>
            <a:ext cx="1981200" cy="1066800"/>
          </a:xfrm>
          <a:prstGeom prst="rect">
            <a:avLst/>
          </a:prstGeom>
          <a:ln w="25400">
            <a:solidFill>
              <a:srgbClr val="0000FF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marL="459105">
              <a:lnSpc>
                <a:spcPct val="100000"/>
              </a:lnSpc>
              <a:spcBef>
                <a:spcPts val="295"/>
              </a:spcBef>
            </a:pPr>
            <a:r>
              <a:rPr dirty="0" sz="2000">
                <a:latin typeface="Times New Roman"/>
                <a:cs typeface="Times New Roman"/>
              </a:rPr>
              <a:t>Marketing</a:t>
            </a:r>
            <a:endParaRPr sz="2000">
              <a:latin typeface="Times New Roman"/>
              <a:cs typeface="Times New Roman"/>
            </a:endParaRPr>
          </a:p>
          <a:p>
            <a:pPr marL="608965" indent="-191770">
              <a:lnSpc>
                <a:spcPct val="100000"/>
              </a:lnSpc>
              <a:buAutoNum type="arabicPlain" startAt="9"/>
              <a:tabLst>
                <a:tab pos="609600" algn="l"/>
              </a:tabLst>
            </a:pPr>
            <a:r>
              <a:rPr dirty="0" sz="2000">
                <a:latin typeface="Times New Roman"/>
                <a:cs typeface="Times New Roman"/>
              </a:rPr>
              <a:t>GB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Perm</a:t>
            </a:r>
            <a:endParaRPr sz="2000">
              <a:latin typeface="Times New Roman"/>
              <a:cs typeface="Times New Roman"/>
            </a:endParaRPr>
          </a:p>
          <a:p>
            <a:pPr marL="641985" indent="-317500">
              <a:lnSpc>
                <a:spcPct val="100000"/>
              </a:lnSpc>
              <a:buAutoNum type="arabicPlain" startAt="9"/>
              <a:tabLst>
                <a:tab pos="642620" algn="l"/>
              </a:tabLst>
            </a:pPr>
            <a:r>
              <a:rPr dirty="0" sz="2000">
                <a:latin typeface="Times New Roman"/>
                <a:cs typeface="Times New Roman"/>
              </a:rPr>
              <a:t>GB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Spool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270371" y="3083814"/>
            <a:ext cx="524510" cy="510540"/>
            <a:chOff x="6270371" y="3083814"/>
            <a:chExt cx="524510" cy="510540"/>
          </a:xfrm>
        </p:grpSpPr>
        <p:sp>
          <p:nvSpPr>
            <p:cNvPr id="13" name="object 13"/>
            <p:cNvSpPr/>
            <p:nvPr/>
          </p:nvSpPr>
          <p:spPr>
            <a:xfrm>
              <a:off x="6423914" y="3147313"/>
              <a:ext cx="88265" cy="172085"/>
            </a:xfrm>
            <a:custGeom>
              <a:avLst/>
              <a:gdLst/>
              <a:ahLst/>
              <a:cxnLst/>
              <a:rect l="l" t="t" r="r" b="b"/>
              <a:pathLst>
                <a:path w="88265" h="172085">
                  <a:moveTo>
                    <a:pt x="77343" y="115951"/>
                  </a:moveTo>
                  <a:lnTo>
                    <a:pt x="68326" y="76454"/>
                  </a:lnTo>
                  <a:lnTo>
                    <a:pt x="48260" y="60071"/>
                  </a:lnTo>
                  <a:lnTo>
                    <a:pt x="45212" y="60071"/>
                  </a:lnTo>
                  <a:lnTo>
                    <a:pt x="18542" y="94234"/>
                  </a:lnTo>
                  <a:lnTo>
                    <a:pt x="16129" y="113157"/>
                  </a:lnTo>
                  <a:lnTo>
                    <a:pt x="16256" y="121666"/>
                  </a:lnTo>
                  <a:lnTo>
                    <a:pt x="30861" y="163830"/>
                  </a:lnTo>
                  <a:lnTo>
                    <a:pt x="45212" y="171958"/>
                  </a:lnTo>
                  <a:lnTo>
                    <a:pt x="48260" y="171958"/>
                  </a:lnTo>
                  <a:lnTo>
                    <a:pt x="73660" y="142621"/>
                  </a:lnTo>
                  <a:lnTo>
                    <a:pt x="77343" y="115951"/>
                  </a:lnTo>
                  <a:close/>
                </a:path>
                <a:path w="88265" h="172085">
                  <a:moveTo>
                    <a:pt x="87757" y="26289"/>
                  </a:moveTo>
                  <a:lnTo>
                    <a:pt x="56769" y="1651"/>
                  </a:lnTo>
                  <a:lnTo>
                    <a:pt x="43180" y="0"/>
                  </a:lnTo>
                  <a:lnTo>
                    <a:pt x="39751" y="127"/>
                  </a:lnTo>
                  <a:lnTo>
                    <a:pt x="6096" y="18669"/>
                  </a:lnTo>
                  <a:lnTo>
                    <a:pt x="0" y="29972"/>
                  </a:lnTo>
                  <a:lnTo>
                    <a:pt x="6477" y="26670"/>
                  </a:lnTo>
                  <a:lnTo>
                    <a:pt x="8382" y="25908"/>
                  </a:lnTo>
                  <a:lnTo>
                    <a:pt x="47117" y="16002"/>
                  </a:lnTo>
                  <a:lnTo>
                    <a:pt x="54483" y="15875"/>
                  </a:lnTo>
                  <a:lnTo>
                    <a:pt x="61976" y="16510"/>
                  </a:lnTo>
                  <a:lnTo>
                    <a:pt x="84201" y="24003"/>
                  </a:lnTo>
                  <a:lnTo>
                    <a:pt x="87757" y="26289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453886" y="3217672"/>
              <a:ext cx="29209" cy="47625"/>
            </a:xfrm>
            <a:custGeom>
              <a:avLst/>
              <a:gdLst/>
              <a:ahLst/>
              <a:cxnLst/>
              <a:rect l="l" t="t" r="r" b="b"/>
              <a:pathLst>
                <a:path w="29210" h="47625">
                  <a:moveTo>
                    <a:pt x="14477" y="0"/>
                  </a:moveTo>
                  <a:lnTo>
                    <a:pt x="4317" y="6985"/>
                  </a:lnTo>
                  <a:lnTo>
                    <a:pt x="3301" y="8636"/>
                  </a:lnTo>
                  <a:lnTo>
                    <a:pt x="2921" y="9525"/>
                  </a:lnTo>
                  <a:lnTo>
                    <a:pt x="2412" y="10413"/>
                  </a:lnTo>
                  <a:lnTo>
                    <a:pt x="2031" y="11429"/>
                  </a:lnTo>
                  <a:lnTo>
                    <a:pt x="1777" y="12445"/>
                  </a:lnTo>
                  <a:lnTo>
                    <a:pt x="1142" y="14350"/>
                  </a:lnTo>
                  <a:lnTo>
                    <a:pt x="635" y="16637"/>
                  </a:lnTo>
                  <a:lnTo>
                    <a:pt x="380" y="18795"/>
                  </a:lnTo>
                  <a:lnTo>
                    <a:pt x="126" y="20065"/>
                  </a:lnTo>
                  <a:lnTo>
                    <a:pt x="126" y="21208"/>
                  </a:lnTo>
                  <a:lnTo>
                    <a:pt x="0" y="22351"/>
                  </a:lnTo>
                  <a:lnTo>
                    <a:pt x="0" y="24891"/>
                  </a:lnTo>
                  <a:lnTo>
                    <a:pt x="126" y="26035"/>
                  </a:lnTo>
                  <a:lnTo>
                    <a:pt x="126" y="27177"/>
                  </a:lnTo>
                  <a:lnTo>
                    <a:pt x="380" y="28448"/>
                  </a:lnTo>
                  <a:lnTo>
                    <a:pt x="635" y="30733"/>
                  </a:lnTo>
                  <a:lnTo>
                    <a:pt x="1397" y="33908"/>
                  </a:lnTo>
                  <a:lnTo>
                    <a:pt x="2412" y="36956"/>
                  </a:lnTo>
                  <a:lnTo>
                    <a:pt x="2921" y="37845"/>
                  </a:lnTo>
                  <a:lnTo>
                    <a:pt x="3301" y="38735"/>
                  </a:lnTo>
                  <a:lnTo>
                    <a:pt x="13715" y="47370"/>
                  </a:lnTo>
                  <a:lnTo>
                    <a:pt x="15239" y="47370"/>
                  </a:lnTo>
                  <a:lnTo>
                    <a:pt x="25526" y="38735"/>
                  </a:lnTo>
                  <a:lnTo>
                    <a:pt x="26035" y="37845"/>
                  </a:lnTo>
                  <a:lnTo>
                    <a:pt x="27177" y="35051"/>
                  </a:lnTo>
                  <a:lnTo>
                    <a:pt x="27431" y="33908"/>
                  </a:lnTo>
                  <a:lnTo>
                    <a:pt x="27812" y="32892"/>
                  </a:lnTo>
                  <a:lnTo>
                    <a:pt x="28066" y="31876"/>
                  </a:lnTo>
                  <a:lnTo>
                    <a:pt x="28193" y="30733"/>
                  </a:lnTo>
                  <a:lnTo>
                    <a:pt x="28448" y="29590"/>
                  </a:lnTo>
                  <a:lnTo>
                    <a:pt x="28828" y="26035"/>
                  </a:lnTo>
                  <a:lnTo>
                    <a:pt x="28828" y="23622"/>
                  </a:lnTo>
                  <a:lnTo>
                    <a:pt x="28828" y="21208"/>
                  </a:lnTo>
                  <a:lnTo>
                    <a:pt x="28448" y="17652"/>
                  </a:lnTo>
                  <a:lnTo>
                    <a:pt x="28193" y="16637"/>
                  </a:lnTo>
                  <a:lnTo>
                    <a:pt x="28066" y="15493"/>
                  </a:lnTo>
                  <a:lnTo>
                    <a:pt x="27812" y="14350"/>
                  </a:lnTo>
                  <a:lnTo>
                    <a:pt x="27431" y="13462"/>
                  </a:lnTo>
                  <a:lnTo>
                    <a:pt x="27177" y="12445"/>
                  </a:lnTo>
                  <a:lnTo>
                    <a:pt x="26035" y="9525"/>
                  </a:lnTo>
                  <a:lnTo>
                    <a:pt x="25526" y="8636"/>
                  </a:lnTo>
                  <a:lnTo>
                    <a:pt x="25146" y="7747"/>
                  </a:lnTo>
                  <a:lnTo>
                    <a:pt x="17399" y="507"/>
                  </a:lnTo>
                  <a:lnTo>
                    <a:pt x="144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594729" y="3147313"/>
              <a:ext cx="88265" cy="172085"/>
            </a:xfrm>
            <a:custGeom>
              <a:avLst/>
              <a:gdLst/>
              <a:ahLst/>
              <a:cxnLst/>
              <a:rect l="l" t="t" r="r" b="b"/>
              <a:pathLst>
                <a:path w="88265" h="172085">
                  <a:moveTo>
                    <a:pt x="71628" y="113157"/>
                  </a:moveTo>
                  <a:lnTo>
                    <a:pt x="58039" y="69596"/>
                  </a:lnTo>
                  <a:lnTo>
                    <a:pt x="42037" y="60071"/>
                  </a:lnTo>
                  <a:lnTo>
                    <a:pt x="38862" y="60071"/>
                  </a:lnTo>
                  <a:lnTo>
                    <a:pt x="12319" y="91821"/>
                  </a:lnTo>
                  <a:lnTo>
                    <a:pt x="9271" y="115951"/>
                  </a:lnTo>
                  <a:lnTo>
                    <a:pt x="9398" y="121666"/>
                  </a:lnTo>
                  <a:lnTo>
                    <a:pt x="21844" y="160782"/>
                  </a:lnTo>
                  <a:lnTo>
                    <a:pt x="38862" y="171958"/>
                  </a:lnTo>
                  <a:lnTo>
                    <a:pt x="42037" y="171958"/>
                  </a:lnTo>
                  <a:lnTo>
                    <a:pt x="67945" y="142621"/>
                  </a:lnTo>
                  <a:lnTo>
                    <a:pt x="71628" y="113157"/>
                  </a:lnTo>
                  <a:close/>
                </a:path>
                <a:path w="88265" h="172085">
                  <a:moveTo>
                    <a:pt x="87757" y="29972"/>
                  </a:moveTo>
                  <a:lnTo>
                    <a:pt x="58293" y="1905"/>
                  </a:lnTo>
                  <a:lnTo>
                    <a:pt x="44577" y="0"/>
                  </a:lnTo>
                  <a:lnTo>
                    <a:pt x="37719" y="381"/>
                  </a:lnTo>
                  <a:lnTo>
                    <a:pt x="4191" y="18542"/>
                  </a:lnTo>
                  <a:lnTo>
                    <a:pt x="0" y="26289"/>
                  </a:lnTo>
                  <a:lnTo>
                    <a:pt x="3543" y="24003"/>
                  </a:lnTo>
                  <a:lnTo>
                    <a:pt x="10795" y="20447"/>
                  </a:lnTo>
                  <a:lnTo>
                    <a:pt x="18288" y="18034"/>
                  </a:lnTo>
                  <a:lnTo>
                    <a:pt x="22098" y="17145"/>
                  </a:lnTo>
                  <a:lnTo>
                    <a:pt x="25768" y="16510"/>
                  </a:lnTo>
                  <a:lnTo>
                    <a:pt x="33274" y="15875"/>
                  </a:lnTo>
                  <a:lnTo>
                    <a:pt x="40640" y="16002"/>
                  </a:lnTo>
                  <a:lnTo>
                    <a:pt x="81280" y="26670"/>
                  </a:lnTo>
                  <a:lnTo>
                    <a:pt x="87757" y="29972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621272" y="3217672"/>
              <a:ext cx="29209" cy="47625"/>
            </a:xfrm>
            <a:custGeom>
              <a:avLst/>
              <a:gdLst/>
              <a:ahLst/>
              <a:cxnLst/>
              <a:rect l="l" t="t" r="r" b="b"/>
              <a:pathLst>
                <a:path w="29209" h="47625">
                  <a:moveTo>
                    <a:pt x="14350" y="0"/>
                  </a:moveTo>
                  <a:lnTo>
                    <a:pt x="1777" y="12445"/>
                  </a:lnTo>
                  <a:lnTo>
                    <a:pt x="1143" y="14350"/>
                  </a:lnTo>
                  <a:lnTo>
                    <a:pt x="634" y="16637"/>
                  </a:lnTo>
                  <a:lnTo>
                    <a:pt x="0" y="22351"/>
                  </a:lnTo>
                  <a:lnTo>
                    <a:pt x="0" y="24891"/>
                  </a:lnTo>
                  <a:lnTo>
                    <a:pt x="3809" y="39624"/>
                  </a:lnTo>
                  <a:lnTo>
                    <a:pt x="4191" y="40512"/>
                  </a:lnTo>
                  <a:lnTo>
                    <a:pt x="13588" y="47370"/>
                  </a:lnTo>
                  <a:lnTo>
                    <a:pt x="14985" y="47370"/>
                  </a:lnTo>
                  <a:lnTo>
                    <a:pt x="28828" y="26035"/>
                  </a:lnTo>
                  <a:lnTo>
                    <a:pt x="28828" y="24891"/>
                  </a:lnTo>
                  <a:lnTo>
                    <a:pt x="28955" y="23622"/>
                  </a:lnTo>
                  <a:lnTo>
                    <a:pt x="28828" y="22351"/>
                  </a:lnTo>
                  <a:lnTo>
                    <a:pt x="28828" y="21208"/>
                  </a:lnTo>
                  <a:lnTo>
                    <a:pt x="28448" y="17652"/>
                  </a:lnTo>
                  <a:lnTo>
                    <a:pt x="27431" y="13462"/>
                  </a:lnTo>
                  <a:lnTo>
                    <a:pt x="25526" y="8636"/>
                  </a:lnTo>
                  <a:lnTo>
                    <a:pt x="24510" y="6985"/>
                  </a:lnTo>
                  <a:lnTo>
                    <a:pt x="24129" y="6223"/>
                  </a:lnTo>
                  <a:lnTo>
                    <a:pt x="23495" y="5461"/>
                  </a:lnTo>
                  <a:lnTo>
                    <a:pt x="22478" y="4063"/>
                  </a:lnTo>
                  <a:lnTo>
                    <a:pt x="19938" y="1904"/>
                  </a:lnTo>
                  <a:lnTo>
                    <a:pt x="17906" y="762"/>
                  </a:lnTo>
                  <a:lnTo>
                    <a:pt x="15875" y="253"/>
                  </a:lnTo>
                  <a:lnTo>
                    <a:pt x="14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414643" y="3368929"/>
              <a:ext cx="276225" cy="107314"/>
            </a:xfrm>
            <a:custGeom>
              <a:avLst/>
              <a:gdLst/>
              <a:ahLst/>
              <a:cxnLst/>
              <a:rect l="l" t="t" r="r" b="b"/>
              <a:pathLst>
                <a:path w="276225" h="107314">
                  <a:moveTo>
                    <a:pt x="275971" y="0"/>
                  </a:moveTo>
                  <a:lnTo>
                    <a:pt x="249936" y="30099"/>
                  </a:lnTo>
                  <a:lnTo>
                    <a:pt x="210058" y="53594"/>
                  </a:lnTo>
                  <a:lnTo>
                    <a:pt x="165608" y="64643"/>
                  </a:lnTo>
                  <a:lnTo>
                    <a:pt x="147701" y="66167"/>
                  </a:lnTo>
                  <a:lnTo>
                    <a:pt x="128524" y="66167"/>
                  </a:lnTo>
                  <a:lnTo>
                    <a:pt x="86614" y="60198"/>
                  </a:lnTo>
                  <a:lnTo>
                    <a:pt x="43434" y="42418"/>
                  </a:lnTo>
                  <a:lnTo>
                    <a:pt x="13462" y="18161"/>
                  </a:lnTo>
                  <a:lnTo>
                    <a:pt x="0" y="0"/>
                  </a:lnTo>
                  <a:lnTo>
                    <a:pt x="254" y="5587"/>
                  </a:lnTo>
                  <a:lnTo>
                    <a:pt x="13589" y="46609"/>
                  </a:lnTo>
                  <a:lnTo>
                    <a:pt x="40512" y="75946"/>
                  </a:lnTo>
                  <a:lnTo>
                    <a:pt x="78232" y="96774"/>
                  </a:lnTo>
                  <a:lnTo>
                    <a:pt x="117093" y="106172"/>
                  </a:lnTo>
                  <a:lnTo>
                    <a:pt x="131063" y="107315"/>
                  </a:lnTo>
                  <a:lnTo>
                    <a:pt x="145161" y="107315"/>
                  </a:lnTo>
                  <a:lnTo>
                    <a:pt x="185547" y="100965"/>
                  </a:lnTo>
                  <a:lnTo>
                    <a:pt x="225806" y="82931"/>
                  </a:lnTo>
                  <a:lnTo>
                    <a:pt x="256032" y="55753"/>
                  </a:lnTo>
                  <a:lnTo>
                    <a:pt x="273177" y="21717"/>
                  </a:lnTo>
                  <a:lnTo>
                    <a:pt x="275716" y="5587"/>
                  </a:lnTo>
                  <a:lnTo>
                    <a:pt x="275971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283071" y="3096514"/>
              <a:ext cx="499109" cy="485140"/>
            </a:xfrm>
            <a:custGeom>
              <a:avLst/>
              <a:gdLst/>
              <a:ahLst/>
              <a:cxnLst/>
              <a:rect l="l" t="t" r="r" b="b"/>
              <a:pathLst>
                <a:path w="499109" h="485139">
                  <a:moveTo>
                    <a:pt x="0" y="242443"/>
                  </a:moveTo>
                  <a:lnTo>
                    <a:pt x="5065" y="193593"/>
                  </a:lnTo>
                  <a:lnTo>
                    <a:pt x="19593" y="148089"/>
                  </a:lnTo>
                  <a:lnTo>
                    <a:pt x="42581" y="106908"/>
                  </a:lnTo>
                  <a:lnTo>
                    <a:pt x="73025" y="71024"/>
                  </a:lnTo>
                  <a:lnTo>
                    <a:pt x="109921" y="41415"/>
                  </a:lnTo>
                  <a:lnTo>
                    <a:pt x="152269" y="19057"/>
                  </a:lnTo>
                  <a:lnTo>
                    <a:pt x="199063" y="4927"/>
                  </a:lnTo>
                  <a:lnTo>
                    <a:pt x="249300" y="0"/>
                  </a:lnTo>
                  <a:lnTo>
                    <a:pt x="299580" y="4927"/>
                  </a:lnTo>
                  <a:lnTo>
                    <a:pt x="346406" y="19057"/>
                  </a:lnTo>
                  <a:lnTo>
                    <a:pt x="388776" y="41415"/>
                  </a:lnTo>
                  <a:lnTo>
                    <a:pt x="425688" y="71024"/>
                  </a:lnTo>
                  <a:lnTo>
                    <a:pt x="456141" y="106908"/>
                  </a:lnTo>
                  <a:lnTo>
                    <a:pt x="479133" y="148089"/>
                  </a:lnTo>
                  <a:lnTo>
                    <a:pt x="493663" y="193593"/>
                  </a:lnTo>
                  <a:lnTo>
                    <a:pt x="498728" y="242443"/>
                  </a:lnTo>
                  <a:lnTo>
                    <a:pt x="493663" y="291292"/>
                  </a:lnTo>
                  <a:lnTo>
                    <a:pt x="479133" y="336796"/>
                  </a:lnTo>
                  <a:lnTo>
                    <a:pt x="456141" y="377977"/>
                  </a:lnTo>
                  <a:lnTo>
                    <a:pt x="425688" y="413861"/>
                  </a:lnTo>
                  <a:lnTo>
                    <a:pt x="388776" y="443470"/>
                  </a:lnTo>
                  <a:lnTo>
                    <a:pt x="346406" y="465828"/>
                  </a:lnTo>
                  <a:lnTo>
                    <a:pt x="299580" y="479958"/>
                  </a:lnTo>
                  <a:lnTo>
                    <a:pt x="249300" y="484886"/>
                  </a:lnTo>
                  <a:lnTo>
                    <a:pt x="199063" y="479958"/>
                  </a:lnTo>
                  <a:lnTo>
                    <a:pt x="152269" y="465828"/>
                  </a:lnTo>
                  <a:lnTo>
                    <a:pt x="109921" y="443470"/>
                  </a:lnTo>
                  <a:lnTo>
                    <a:pt x="73025" y="413861"/>
                  </a:lnTo>
                  <a:lnTo>
                    <a:pt x="42581" y="377977"/>
                  </a:lnTo>
                  <a:lnTo>
                    <a:pt x="19593" y="336796"/>
                  </a:lnTo>
                  <a:lnTo>
                    <a:pt x="5065" y="291292"/>
                  </a:lnTo>
                  <a:lnTo>
                    <a:pt x="0" y="242443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7029957" y="2845434"/>
            <a:ext cx="110490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Mary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1 </a:t>
            </a:r>
            <a:r>
              <a:rPr dirty="0" sz="1800" spc="-5">
                <a:latin typeface="Times New Roman"/>
                <a:cs typeface="Times New Roman"/>
              </a:rPr>
              <a:t>GB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Perm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5 GB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Spool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203571" y="3083814"/>
            <a:ext cx="524510" cy="510540"/>
            <a:chOff x="5203571" y="3083814"/>
            <a:chExt cx="524510" cy="510540"/>
          </a:xfrm>
        </p:grpSpPr>
        <p:sp>
          <p:nvSpPr>
            <p:cNvPr id="21" name="object 21"/>
            <p:cNvSpPr/>
            <p:nvPr/>
          </p:nvSpPr>
          <p:spPr>
            <a:xfrm>
              <a:off x="5357114" y="3147313"/>
              <a:ext cx="88265" cy="172085"/>
            </a:xfrm>
            <a:custGeom>
              <a:avLst/>
              <a:gdLst/>
              <a:ahLst/>
              <a:cxnLst/>
              <a:rect l="l" t="t" r="r" b="b"/>
              <a:pathLst>
                <a:path w="88264" h="172085">
                  <a:moveTo>
                    <a:pt x="77343" y="115951"/>
                  </a:moveTo>
                  <a:lnTo>
                    <a:pt x="68326" y="76454"/>
                  </a:lnTo>
                  <a:lnTo>
                    <a:pt x="48260" y="60071"/>
                  </a:lnTo>
                  <a:lnTo>
                    <a:pt x="45212" y="60071"/>
                  </a:lnTo>
                  <a:lnTo>
                    <a:pt x="18542" y="94234"/>
                  </a:lnTo>
                  <a:lnTo>
                    <a:pt x="16129" y="113157"/>
                  </a:lnTo>
                  <a:lnTo>
                    <a:pt x="16256" y="121666"/>
                  </a:lnTo>
                  <a:lnTo>
                    <a:pt x="30861" y="163830"/>
                  </a:lnTo>
                  <a:lnTo>
                    <a:pt x="45212" y="171958"/>
                  </a:lnTo>
                  <a:lnTo>
                    <a:pt x="48260" y="171958"/>
                  </a:lnTo>
                  <a:lnTo>
                    <a:pt x="73660" y="142621"/>
                  </a:lnTo>
                  <a:lnTo>
                    <a:pt x="77343" y="115951"/>
                  </a:lnTo>
                  <a:close/>
                </a:path>
                <a:path w="88264" h="172085">
                  <a:moveTo>
                    <a:pt x="87757" y="26289"/>
                  </a:moveTo>
                  <a:lnTo>
                    <a:pt x="56769" y="1651"/>
                  </a:lnTo>
                  <a:lnTo>
                    <a:pt x="43180" y="0"/>
                  </a:lnTo>
                  <a:lnTo>
                    <a:pt x="39751" y="127"/>
                  </a:lnTo>
                  <a:lnTo>
                    <a:pt x="6096" y="18669"/>
                  </a:lnTo>
                  <a:lnTo>
                    <a:pt x="0" y="29972"/>
                  </a:lnTo>
                  <a:lnTo>
                    <a:pt x="6477" y="26670"/>
                  </a:lnTo>
                  <a:lnTo>
                    <a:pt x="8382" y="25908"/>
                  </a:lnTo>
                  <a:lnTo>
                    <a:pt x="47117" y="16002"/>
                  </a:lnTo>
                  <a:lnTo>
                    <a:pt x="54483" y="15875"/>
                  </a:lnTo>
                  <a:lnTo>
                    <a:pt x="61976" y="16510"/>
                  </a:lnTo>
                  <a:lnTo>
                    <a:pt x="84201" y="24003"/>
                  </a:lnTo>
                  <a:lnTo>
                    <a:pt x="87757" y="26289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387086" y="3217672"/>
              <a:ext cx="29209" cy="47625"/>
            </a:xfrm>
            <a:custGeom>
              <a:avLst/>
              <a:gdLst/>
              <a:ahLst/>
              <a:cxnLst/>
              <a:rect l="l" t="t" r="r" b="b"/>
              <a:pathLst>
                <a:path w="29210" h="47625">
                  <a:moveTo>
                    <a:pt x="14477" y="0"/>
                  </a:moveTo>
                  <a:lnTo>
                    <a:pt x="4317" y="6985"/>
                  </a:lnTo>
                  <a:lnTo>
                    <a:pt x="3301" y="8636"/>
                  </a:lnTo>
                  <a:lnTo>
                    <a:pt x="2921" y="9525"/>
                  </a:lnTo>
                  <a:lnTo>
                    <a:pt x="2412" y="10413"/>
                  </a:lnTo>
                  <a:lnTo>
                    <a:pt x="2031" y="11429"/>
                  </a:lnTo>
                  <a:lnTo>
                    <a:pt x="1777" y="12445"/>
                  </a:lnTo>
                  <a:lnTo>
                    <a:pt x="1142" y="14350"/>
                  </a:lnTo>
                  <a:lnTo>
                    <a:pt x="635" y="16637"/>
                  </a:lnTo>
                  <a:lnTo>
                    <a:pt x="380" y="18795"/>
                  </a:lnTo>
                  <a:lnTo>
                    <a:pt x="126" y="20065"/>
                  </a:lnTo>
                  <a:lnTo>
                    <a:pt x="126" y="21208"/>
                  </a:lnTo>
                  <a:lnTo>
                    <a:pt x="0" y="22351"/>
                  </a:lnTo>
                  <a:lnTo>
                    <a:pt x="0" y="24891"/>
                  </a:lnTo>
                  <a:lnTo>
                    <a:pt x="126" y="26035"/>
                  </a:lnTo>
                  <a:lnTo>
                    <a:pt x="126" y="27177"/>
                  </a:lnTo>
                  <a:lnTo>
                    <a:pt x="380" y="28448"/>
                  </a:lnTo>
                  <a:lnTo>
                    <a:pt x="635" y="30733"/>
                  </a:lnTo>
                  <a:lnTo>
                    <a:pt x="1397" y="33908"/>
                  </a:lnTo>
                  <a:lnTo>
                    <a:pt x="2412" y="36956"/>
                  </a:lnTo>
                  <a:lnTo>
                    <a:pt x="2921" y="37845"/>
                  </a:lnTo>
                  <a:lnTo>
                    <a:pt x="3301" y="38735"/>
                  </a:lnTo>
                  <a:lnTo>
                    <a:pt x="13715" y="47370"/>
                  </a:lnTo>
                  <a:lnTo>
                    <a:pt x="15239" y="47370"/>
                  </a:lnTo>
                  <a:lnTo>
                    <a:pt x="25526" y="38735"/>
                  </a:lnTo>
                  <a:lnTo>
                    <a:pt x="26035" y="37845"/>
                  </a:lnTo>
                  <a:lnTo>
                    <a:pt x="27177" y="35051"/>
                  </a:lnTo>
                  <a:lnTo>
                    <a:pt x="27431" y="33908"/>
                  </a:lnTo>
                  <a:lnTo>
                    <a:pt x="27812" y="32892"/>
                  </a:lnTo>
                  <a:lnTo>
                    <a:pt x="28066" y="31876"/>
                  </a:lnTo>
                  <a:lnTo>
                    <a:pt x="28193" y="30733"/>
                  </a:lnTo>
                  <a:lnTo>
                    <a:pt x="28448" y="29590"/>
                  </a:lnTo>
                  <a:lnTo>
                    <a:pt x="28828" y="26035"/>
                  </a:lnTo>
                  <a:lnTo>
                    <a:pt x="28828" y="23622"/>
                  </a:lnTo>
                  <a:lnTo>
                    <a:pt x="28828" y="21208"/>
                  </a:lnTo>
                  <a:lnTo>
                    <a:pt x="28448" y="17652"/>
                  </a:lnTo>
                  <a:lnTo>
                    <a:pt x="28193" y="16637"/>
                  </a:lnTo>
                  <a:lnTo>
                    <a:pt x="28066" y="15493"/>
                  </a:lnTo>
                  <a:lnTo>
                    <a:pt x="27812" y="14350"/>
                  </a:lnTo>
                  <a:lnTo>
                    <a:pt x="27431" y="13462"/>
                  </a:lnTo>
                  <a:lnTo>
                    <a:pt x="27177" y="12445"/>
                  </a:lnTo>
                  <a:lnTo>
                    <a:pt x="26035" y="9525"/>
                  </a:lnTo>
                  <a:lnTo>
                    <a:pt x="25526" y="8636"/>
                  </a:lnTo>
                  <a:lnTo>
                    <a:pt x="25146" y="7747"/>
                  </a:lnTo>
                  <a:lnTo>
                    <a:pt x="17399" y="507"/>
                  </a:lnTo>
                  <a:lnTo>
                    <a:pt x="144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527929" y="3147313"/>
              <a:ext cx="88265" cy="172085"/>
            </a:xfrm>
            <a:custGeom>
              <a:avLst/>
              <a:gdLst/>
              <a:ahLst/>
              <a:cxnLst/>
              <a:rect l="l" t="t" r="r" b="b"/>
              <a:pathLst>
                <a:path w="88264" h="172085">
                  <a:moveTo>
                    <a:pt x="71628" y="113157"/>
                  </a:moveTo>
                  <a:lnTo>
                    <a:pt x="58039" y="69596"/>
                  </a:lnTo>
                  <a:lnTo>
                    <a:pt x="42037" y="60071"/>
                  </a:lnTo>
                  <a:lnTo>
                    <a:pt x="38862" y="60071"/>
                  </a:lnTo>
                  <a:lnTo>
                    <a:pt x="12319" y="91821"/>
                  </a:lnTo>
                  <a:lnTo>
                    <a:pt x="9271" y="115951"/>
                  </a:lnTo>
                  <a:lnTo>
                    <a:pt x="9398" y="121666"/>
                  </a:lnTo>
                  <a:lnTo>
                    <a:pt x="21844" y="160782"/>
                  </a:lnTo>
                  <a:lnTo>
                    <a:pt x="38862" y="171958"/>
                  </a:lnTo>
                  <a:lnTo>
                    <a:pt x="42037" y="171958"/>
                  </a:lnTo>
                  <a:lnTo>
                    <a:pt x="67945" y="142621"/>
                  </a:lnTo>
                  <a:lnTo>
                    <a:pt x="71628" y="113157"/>
                  </a:lnTo>
                  <a:close/>
                </a:path>
                <a:path w="88264" h="172085">
                  <a:moveTo>
                    <a:pt x="87757" y="29972"/>
                  </a:moveTo>
                  <a:lnTo>
                    <a:pt x="58293" y="1905"/>
                  </a:lnTo>
                  <a:lnTo>
                    <a:pt x="44577" y="0"/>
                  </a:lnTo>
                  <a:lnTo>
                    <a:pt x="37719" y="381"/>
                  </a:lnTo>
                  <a:lnTo>
                    <a:pt x="4191" y="18542"/>
                  </a:lnTo>
                  <a:lnTo>
                    <a:pt x="0" y="26289"/>
                  </a:lnTo>
                  <a:lnTo>
                    <a:pt x="3556" y="24003"/>
                  </a:lnTo>
                  <a:lnTo>
                    <a:pt x="10795" y="20447"/>
                  </a:lnTo>
                  <a:lnTo>
                    <a:pt x="18288" y="18034"/>
                  </a:lnTo>
                  <a:lnTo>
                    <a:pt x="22098" y="17145"/>
                  </a:lnTo>
                  <a:lnTo>
                    <a:pt x="25781" y="16510"/>
                  </a:lnTo>
                  <a:lnTo>
                    <a:pt x="33274" y="15875"/>
                  </a:lnTo>
                  <a:lnTo>
                    <a:pt x="40640" y="16002"/>
                  </a:lnTo>
                  <a:lnTo>
                    <a:pt x="81280" y="26670"/>
                  </a:lnTo>
                  <a:lnTo>
                    <a:pt x="87757" y="29972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554472" y="3217672"/>
              <a:ext cx="29209" cy="47625"/>
            </a:xfrm>
            <a:custGeom>
              <a:avLst/>
              <a:gdLst/>
              <a:ahLst/>
              <a:cxnLst/>
              <a:rect l="l" t="t" r="r" b="b"/>
              <a:pathLst>
                <a:path w="29210" h="47625">
                  <a:moveTo>
                    <a:pt x="14350" y="0"/>
                  </a:moveTo>
                  <a:lnTo>
                    <a:pt x="1777" y="12445"/>
                  </a:lnTo>
                  <a:lnTo>
                    <a:pt x="1142" y="14350"/>
                  </a:lnTo>
                  <a:lnTo>
                    <a:pt x="635" y="16637"/>
                  </a:lnTo>
                  <a:lnTo>
                    <a:pt x="0" y="22351"/>
                  </a:lnTo>
                  <a:lnTo>
                    <a:pt x="0" y="24891"/>
                  </a:lnTo>
                  <a:lnTo>
                    <a:pt x="3810" y="39624"/>
                  </a:lnTo>
                  <a:lnTo>
                    <a:pt x="4190" y="40512"/>
                  </a:lnTo>
                  <a:lnTo>
                    <a:pt x="13588" y="47370"/>
                  </a:lnTo>
                  <a:lnTo>
                    <a:pt x="14986" y="47370"/>
                  </a:lnTo>
                  <a:lnTo>
                    <a:pt x="28828" y="26035"/>
                  </a:lnTo>
                  <a:lnTo>
                    <a:pt x="28828" y="24891"/>
                  </a:lnTo>
                  <a:lnTo>
                    <a:pt x="28955" y="23622"/>
                  </a:lnTo>
                  <a:lnTo>
                    <a:pt x="28828" y="22351"/>
                  </a:lnTo>
                  <a:lnTo>
                    <a:pt x="28828" y="21208"/>
                  </a:lnTo>
                  <a:lnTo>
                    <a:pt x="28448" y="17652"/>
                  </a:lnTo>
                  <a:lnTo>
                    <a:pt x="27431" y="13462"/>
                  </a:lnTo>
                  <a:lnTo>
                    <a:pt x="25526" y="8636"/>
                  </a:lnTo>
                  <a:lnTo>
                    <a:pt x="24511" y="6985"/>
                  </a:lnTo>
                  <a:lnTo>
                    <a:pt x="24129" y="6223"/>
                  </a:lnTo>
                  <a:lnTo>
                    <a:pt x="23494" y="5461"/>
                  </a:lnTo>
                  <a:lnTo>
                    <a:pt x="22478" y="4063"/>
                  </a:lnTo>
                  <a:lnTo>
                    <a:pt x="19938" y="1904"/>
                  </a:lnTo>
                  <a:lnTo>
                    <a:pt x="17906" y="762"/>
                  </a:lnTo>
                  <a:lnTo>
                    <a:pt x="15875" y="253"/>
                  </a:lnTo>
                  <a:lnTo>
                    <a:pt x="14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347843" y="3368929"/>
              <a:ext cx="276225" cy="107314"/>
            </a:xfrm>
            <a:custGeom>
              <a:avLst/>
              <a:gdLst/>
              <a:ahLst/>
              <a:cxnLst/>
              <a:rect l="l" t="t" r="r" b="b"/>
              <a:pathLst>
                <a:path w="276225" h="107314">
                  <a:moveTo>
                    <a:pt x="275971" y="0"/>
                  </a:moveTo>
                  <a:lnTo>
                    <a:pt x="249936" y="30099"/>
                  </a:lnTo>
                  <a:lnTo>
                    <a:pt x="210058" y="53594"/>
                  </a:lnTo>
                  <a:lnTo>
                    <a:pt x="165608" y="64643"/>
                  </a:lnTo>
                  <a:lnTo>
                    <a:pt x="147701" y="66167"/>
                  </a:lnTo>
                  <a:lnTo>
                    <a:pt x="128524" y="66167"/>
                  </a:lnTo>
                  <a:lnTo>
                    <a:pt x="86614" y="60198"/>
                  </a:lnTo>
                  <a:lnTo>
                    <a:pt x="43434" y="42418"/>
                  </a:lnTo>
                  <a:lnTo>
                    <a:pt x="13462" y="18161"/>
                  </a:lnTo>
                  <a:lnTo>
                    <a:pt x="0" y="0"/>
                  </a:lnTo>
                  <a:lnTo>
                    <a:pt x="254" y="5587"/>
                  </a:lnTo>
                  <a:lnTo>
                    <a:pt x="13589" y="46609"/>
                  </a:lnTo>
                  <a:lnTo>
                    <a:pt x="40512" y="75946"/>
                  </a:lnTo>
                  <a:lnTo>
                    <a:pt x="78232" y="96774"/>
                  </a:lnTo>
                  <a:lnTo>
                    <a:pt x="117094" y="106172"/>
                  </a:lnTo>
                  <a:lnTo>
                    <a:pt x="131064" y="107315"/>
                  </a:lnTo>
                  <a:lnTo>
                    <a:pt x="145161" y="107315"/>
                  </a:lnTo>
                  <a:lnTo>
                    <a:pt x="185547" y="100965"/>
                  </a:lnTo>
                  <a:lnTo>
                    <a:pt x="225806" y="82931"/>
                  </a:lnTo>
                  <a:lnTo>
                    <a:pt x="256032" y="55753"/>
                  </a:lnTo>
                  <a:lnTo>
                    <a:pt x="273177" y="21717"/>
                  </a:lnTo>
                  <a:lnTo>
                    <a:pt x="275717" y="5587"/>
                  </a:lnTo>
                  <a:lnTo>
                    <a:pt x="275971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216271" y="3096514"/>
              <a:ext cx="499109" cy="485140"/>
            </a:xfrm>
            <a:custGeom>
              <a:avLst/>
              <a:gdLst/>
              <a:ahLst/>
              <a:cxnLst/>
              <a:rect l="l" t="t" r="r" b="b"/>
              <a:pathLst>
                <a:path w="499110" h="485139">
                  <a:moveTo>
                    <a:pt x="0" y="242443"/>
                  </a:moveTo>
                  <a:lnTo>
                    <a:pt x="5065" y="193593"/>
                  </a:lnTo>
                  <a:lnTo>
                    <a:pt x="19593" y="148089"/>
                  </a:lnTo>
                  <a:lnTo>
                    <a:pt x="42581" y="106908"/>
                  </a:lnTo>
                  <a:lnTo>
                    <a:pt x="73025" y="71024"/>
                  </a:lnTo>
                  <a:lnTo>
                    <a:pt x="109921" y="41415"/>
                  </a:lnTo>
                  <a:lnTo>
                    <a:pt x="152269" y="19057"/>
                  </a:lnTo>
                  <a:lnTo>
                    <a:pt x="199063" y="4927"/>
                  </a:lnTo>
                  <a:lnTo>
                    <a:pt x="249300" y="0"/>
                  </a:lnTo>
                  <a:lnTo>
                    <a:pt x="299580" y="4927"/>
                  </a:lnTo>
                  <a:lnTo>
                    <a:pt x="346406" y="19057"/>
                  </a:lnTo>
                  <a:lnTo>
                    <a:pt x="388776" y="41415"/>
                  </a:lnTo>
                  <a:lnTo>
                    <a:pt x="425688" y="71024"/>
                  </a:lnTo>
                  <a:lnTo>
                    <a:pt x="456141" y="106908"/>
                  </a:lnTo>
                  <a:lnTo>
                    <a:pt x="479133" y="148089"/>
                  </a:lnTo>
                  <a:lnTo>
                    <a:pt x="493663" y="193593"/>
                  </a:lnTo>
                  <a:lnTo>
                    <a:pt x="498728" y="242443"/>
                  </a:lnTo>
                  <a:lnTo>
                    <a:pt x="493663" y="291292"/>
                  </a:lnTo>
                  <a:lnTo>
                    <a:pt x="479133" y="336796"/>
                  </a:lnTo>
                  <a:lnTo>
                    <a:pt x="456141" y="377977"/>
                  </a:lnTo>
                  <a:lnTo>
                    <a:pt x="425688" y="413861"/>
                  </a:lnTo>
                  <a:lnTo>
                    <a:pt x="388776" y="443470"/>
                  </a:lnTo>
                  <a:lnTo>
                    <a:pt x="346406" y="465828"/>
                  </a:lnTo>
                  <a:lnTo>
                    <a:pt x="299580" y="479958"/>
                  </a:lnTo>
                  <a:lnTo>
                    <a:pt x="249300" y="484886"/>
                  </a:lnTo>
                  <a:lnTo>
                    <a:pt x="199063" y="479958"/>
                  </a:lnTo>
                  <a:lnTo>
                    <a:pt x="152269" y="465828"/>
                  </a:lnTo>
                  <a:lnTo>
                    <a:pt x="109921" y="443470"/>
                  </a:lnTo>
                  <a:lnTo>
                    <a:pt x="73025" y="413861"/>
                  </a:lnTo>
                  <a:lnTo>
                    <a:pt x="42581" y="377977"/>
                  </a:lnTo>
                  <a:lnTo>
                    <a:pt x="19593" y="336796"/>
                  </a:lnTo>
                  <a:lnTo>
                    <a:pt x="5065" y="291292"/>
                  </a:lnTo>
                  <a:lnTo>
                    <a:pt x="0" y="242443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4940300" y="1739900"/>
          <a:ext cx="2019300" cy="193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457200"/>
                <a:gridCol w="381000"/>
                <a:gridCol w="228600"/>
                <a:gridCol w="457200"/>
                <a:gridCol w="381000"/>
              </a:tblGrid>
              <a:tr h="1066800">
                <a:tc grid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Sales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09600" indent="-607695">
                        <a:lnSpc>
                          <a:spcPct val="100000"/>
                        </a:lnSpc>
                        <a:buAutoNum type="arabicPlain" startAt="4"/>
                        <a:tabLst>
                          <a:tab pos="610235" algn="l"/>
                        </a:tabLst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GB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Perm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579120" indent="-579755">
                        <a:lnSpc>
                          <a:spcPct val="100000"/>
                        </a:lnSpc>
                        <a:buAutoNum type="arabicPlain" startAt="4"/>
                        <a:tabLst>
                          <a:tab pos="579755" algn="l"/>
                        </a:tabLst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GB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Spool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24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8100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0000"/>
                      </a:solidFill>
                      <a:prstDash val="solid"/>
                    </a:lnL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FF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0000FF"/>
                      </a:solidFill>
                      <a:prstDash val="solid"/>
                    </a:lnT>
                    <a:lnB w="28575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28" name="object 28"/>
          <p:cNvSpPr txBox="1"/>
          <p:nvPr/>
        </p:nvSpPr>
        <p:spPr>
          <a:xfrm>
            <a:off x="3658361" y="2845434"/>
            <a:ext cx="121920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Stan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1 </a:t>
            </a:r>
            <a:r>
              <a:rPr dirty="0" sz="1800" spc="-5">
                <a:latin typeface="Times New Roman"/>
                <a:cs typeface="Times New Roman"/>
              </a:rPr>
              <a:t>GB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Perm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10 GB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Spool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61541" y="3986529"/>
            <a:ext cx="5821680" cy="1019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000FF"/>
                </a:solidFill>
                <a:latin typeface="Times New Roman"/>
                <a:cs typeface="Times New Roman"/>
              </a:rPr>
              <a:t>What happens </a:t>
            </a:r>
            <a:r>
              <a:rPr dirty="0" sz="2800" spc="-10">
                <a:solidFill>
                  <a:srgbClr val="FF0000"/>
                </a:solidFill>
                <a:latin typeface="Times New Roman"/>
                <a:cs typeface="Times New Roman"/>
              </a:rPr>
              <a:t>NOW </a:t>
            </a:r>
            <a:r>
              <a:rPr dirty="0" sz="2800" spc="-5">
                <a:solidFill>
                  <a:srgbClr val="0000FF"/>
                </a:solidFill>
                <a:latin typeface="Times New Roman"/>
                <a:cs typeface="Times New Roman"/>
              </a:rPr>
              <a:t>if Stan is</a:t>
            </a:r>
            <a:r>
              <a:rPr dirty="0" sz="2800" spc="-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000FF"/>
                </a:solidFill>
                <a:latin typeface="Times New Roman"/>
                <a:cs typeface="Times New Roman"/>
              </a:rPr>
              <a:t>Dropped?</a:t>
            </a:r>
            <a:endParaRPr sz="2800">
              <a:latin typeface="Times New Roman"/>
              <a:cs typeface="Times New Roman"/>
            </a:endParaRPr>
          </a:p>
          <a:p>
            <a:pPr marL="563245">
              <a:lnSpc>
                <a:spcPct val="100000"/>
              </a:lnSpc>
              <a:spcBef>
                <a:spcPts val="207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After the drop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how 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much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Perm / Spool is</a:t>
            </a:r>
            <a:r>
              <a:rPr dirty="0" sz="2000" spc="-14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in: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12594" y="5132933"/>
            <a:ext cx="1085215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k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ing 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Sales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Stan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34866" y="5132933"/>
            <a:ext cx="1219200" cy="139763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9 GB</a:t>
            </a:r>
            <a:r>
              <a:rPr dirty="0" sz="2000" spc="-8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Perm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5 GB</a:t>
            </a:r>
            <a:r>
              <a:rPr dirty="0" sz="2000" spc="-8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Perm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dropped</a:t>
            </a:r>
            <a:r>
              <a:rPr dirty="0" sz="2000" spc="-9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(0)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59540" y="5132933"/>
            <a:ext cx="1356995" cy="139763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10 GB</a:t>
            </a:r>
            <a:r>
              <a:rPr dirty="0" sz="2000" spc="-7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Spool</a:t>
            </a:r>
            <a:endParaRPr sz="2000">
              <a:latin typeface="Times New Roman"/>
              <a:cs typeface="Times New Roman"/>
            </a:endParaRPr>
          </a:p>
          <a:p>
            <a:pPr marL="13970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5 GB</a:t>
            </a:r>
            <a:r>
              <a:rPr dirty="0" sz="2000" spc="-7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Spool</a:t>
            </a:r>
            <a:endParaRPr sz="2000">
              <a:latin typeface="Times New Roman"/>
              <a:cs typeface="Times New Roman"/>
            </a:endParaRPr>
          </a:p>
          <a:p>
            <a:pPr marL="123189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dropped</a:t>
            </a:r>
            <a:r>
              <a:rPr dirty="0" sz="2000" spc="-8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(0)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9169400" cy="6883400"/>
            <a:chOff x="-12700" y="0"/>
            <a:chExt cx="9169400" cy="6883400"/>
          </a:xfrm>
        </p:grpSpPr>
        <p:sp>
          <p:nvSpPr>
            <p:cNvPr id="3" name="object 3"/>
            <p:cNvSpPr/>
            <p:nvPr/>
          </p:nvSpPr>
          <p:spPr>
            <a:xfrm>
              <a:off x="1698370" y="1560703"/>
              <a:ext cx="1794256" cy="61798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136903" y="1007364"/>
              <a:ext cx="3157728" cy="19232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764279" y="1546478"/>
              <a:ext cx="3811016" cy="63220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194304" y="1007364"/>
              <a:ext cx="4963668" cy="19232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0270"/>
              <a:ext cx="9144000" cy="6828155"/>
            </a:xfrm>
            <a:custGeom>
              <a:avLst/>
              <a:gdLst/>
              <a:ahLst/>
              <a:cxnLst/>
              <a:rect l="l" t="t" r="r" b="b"/>
              <a:pathLst>
                <a:path w="9144000" h="6828155">
                  <a:moveTo>
                    <a:pt x="9144000" y="6827726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682772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06476" y="4262754"/>
              <a:ext cx="8577173" cy="31724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7723" y="4050791"/>
              <a:ext cx="9035796" cy="7498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211702" y="5165902"/>
              <a:ext cx="101083" cy="3589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988564" y="4812791"/>
              <a:ext cx="548639" cy="74980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424301" y="5024754"/>
              <a:ext cx="2499868" cy="24599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195827" y="4812791"/>
              <a:ext cx="2959607" cy="74980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0" y="6858000"/>
                  </a:moveTo>
                  <a:lnTo>
                    <a:pt x="9144000" y="6858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249" y="23317"/>
            <a:ext cx="82956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Dates are </a:t>
            </a:r>
            <a:r>
              <a:rPr dirty="0"/>
              <a:t>stored </a:t>
            </a:r>
            <a:r>
              <a:rPr dirty="0" spc="-5"/>
              <a:t>Internally as </a:t>
            </a:r>
            <a:r>
              <a:rPr dirty="0" spc="-10"/>
              <a:t>INTEGERS </a:t>
            </a:r>
            <a:r>
              <a:rPr dirty="0"/>
              <a:t>from </a:t>
            </a:r>
            <a:r>
              <a:rPr dirty="0" spc="-5"/>
              <a:t>a</a:t>
            </a:r>
            <a:r>
              <a:rPr dirty="0" spc="70"/>
              <a:t> </a:t>
            </a:r>
            <a:r>
              <a:rPr dirty="0" spc="-5"/>
              <a:t>Formula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4421" y="705992"/>
            <a:ext cx="8314690" cy="11753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0">
                <a:latin typeface="Times New Roman"/>
                <a:cs typeface="Times New Roman"/>
              </a:rPr>
              <a:t>INTEGERDATE </a:t>
            </a:r>
            <a:r>
              <a:rPr dirty="0" sz="2400">
                <a:latin typeface="Times New Roman"/>
                <a:cs typeface="Times New Roman"/>
              </a:rPr>
              <a:t>= </a:t>
            </a:r>
            <a:r>
              <a:rPr dirty="0" sz="2400" spc="-45">
                <a:latin typeface="Times New Roman"/>
                <a:cs typeface="Times New Roman"/>
              </a:rPr>
              <a:t>((Year </a:t>
            </a:r>
            <a:r>
              <a:rPr dirty="0" sz="2400">
                <a:latin typeface="Times New Roman"/>
                <a:cs typeface="Times New Roman"/>
              </a:rPr>
              <a:t>– 1900) * 10000) + (Month * 100) +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Day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50">
              <a:latin typeface="Times New Roman"/>
              <a:cs typeface="Times New Roman"/>
            </a:endParaRPr>
          </a:p>
          <a:p>
            <a:pPr marL="960119">
              <a:lnSpc>
                <a:spcPct val="100000"/>
              </a:lnSpc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/*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Example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– </a:t>
            </a:r>
            <a:r>
              <a:rPr dirty="0" sz="2000" spc="-100">
                <a:solidFill>
                  <a:srgbClr val="0000FF"/>
                </a:solidFill>
                <a:latin typeface="Times New Roman"/>
                <a:cs typeface="Times New Roman"/>
              </a:rPr>
              <a:t>Tom‟s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Birthday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January </a:t>
            </a:r>
            <a:r>
              <a:rPr dirty="0" sz="2000" spc="5">
                <a:solidFill>
                  <a:srgbClr val="FF0000"/>
                </a:solidFill>
                <a:latin typeface="Times New Roman"/>
                <a:cs typeface="Times New Roman"/>
              </a:rPr>
              <a:t>10,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1959</a:t>
            </a:r>
            <a:r>
              <a:rPr dirty="0" sz="2000" spc="-4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*/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156586"/>
            <a:ext cx="5501005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0">
                <a:latin typeface="Times New Roman"/>
                <a:cs typeface="Times New Roman"/>
              </a:rPr>
              <a:t>INTEGERDATE </a:t>
            </a:r>
            <a:r>
              <a:rPr dirty="0" sz="2400">
                <a:latin typeface="Times New Roman"/>
                <a:cs typeface="Times New Roman"/>
              </a:rPr>
              <a:t>= ((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1959 </a:t>
            </a:r>
            <a:r>
              <a:rPr dirty="0" sz="2400">
                <a:latin typeface="Times New Roman"/>
                <a:cs typeface="Times New Roman"/>
              </a:rPr>
              <a:t>– 1900) =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59</a:t>
            </a:r>
            <a:endParaRPr sz="2400">
              <a:latin typeface="Times New Roman"/>
              <a:cs typeface="Times New Roman"/>
            </a:endParaRPr>
          </a:p>
          <a:p>
            <a:pPr marL="3061335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* 10000) =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59</a:t>
            </a:r>
            <a:r>
              <a:rPr dirty="0" sz="2400">
                <a:latin typeface="Times New Roman"/>
                <a:cs typeface="Times New Roman"/>
              </a:rPr>
              <a:t>0000</a:t>
            </a:r>
            <a:endParaRPr sz="2400">
              <a:latin typeface="Times New Roman"/>
              <a:cs typeface="Times New Roman"/>
            </a:endParaRPr>
          </a:p>
          <a:p>
            <a:pPr marL="2223135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+ (Month * 100) =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59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01</a:t>
            </a:r>
            <a:r>
              <a:rPr dirty="0" sz="2400">
                <a:latin typeface="Times New Roman"/>
                <a:cs typeface="Times New Roman"/>
              </a:rPr>
              <a:t>00</a:t>
            </a:r>
            <a:endParaRPr sz="2400">
              <a:latin typeface="Times New Roman"/>
              <a:cs typeface="Times New Roman"/>
            </a:endParaRPr>
          </a:p>
          <a:p>
            <a:pPr marL="3366135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+ </a:t>
            </a:r>
            <a:r>
              <a:rPr dirty="0" sz="2400" spc="-5">
                <a:latin typeface="Times New Roman"/>
                <a:cs typeface="Times New Roman"/>
              </a:rPr>
              <a:t>Day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5901</a:t>
            </a:r>
            <a:r>
              <a:rPr dirty="0" sz="2400" spc="-15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4144101"/>
            <a:ext cx="8773160" cy="266001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algn="r" marR="2621915">
              <a:lnSpc>
                <a:spcPct val="100000"/>
              </a:lnSpc>
              <a:spcBef>
                <a:spcPts val="58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/*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Example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– </a:t>
            </a:r>
            <a:r>
              <a:rPr dirty="0" sz="2000" spc="-100">
                <a:solidFill>
                  <a:srgbClr val="0000FF"/>
                </a:solidFill>
                <a:latin typeface="Times New Roman"/>
                <a:cs typeface="Times New Roman"/>
              </a:rPr>
              <a:t>Tom‟s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Birthday January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10, 1999</a:t>
            </a:r>
            <a:r>
              <a:rPr dirty="0" sz="2000" spc="-7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*/</a:t>
            </a:r>
            <a:endParaRPr sz="2000">
              <a:latin typeface="Times New Roman"/>
              <a:cs typeface="Times New Roman"/>
            </a:endParaRPr>
          </a:p>
          <a:p>
            <a:pPr algn="r" marR="2589530">
              <a:lnSpc>
                <a:spcPct val="100000"/>
              </a:lnSpc>
              <a:spcBef>
                <a:spcPts val="570"/>
              </a:spcBef>
            </a:pPr>
            <a:r>
              <a:rPr dirty="0" sz="2400">
                <a:latin typeface="Times New Roman"/>
                <a:cs typeface="Times New Roman"/>
              </a:rPr>
              <a:t>990</a:t>
            </a:r>
            <a:r>
              <a:rPr dirty="0" sz="2400" spc="-85">
                <a:latin typeface="Times New Roman"/>
                <a:cs typeface="Times New Roman"/>
              </a:rPr>
              <a:t>1</a:t>
            </a:r>
            <a:r>
              <a:rPr dirty="0" sz="2400"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  <a:p>
            <a:pPr marL="1079500">
              <a:lnSpc>
                <a:spcPct val="100000"/>
              </a:lnSpc>
              <a:spcBef>
                <a:spcPts val="195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/*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Example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– </a:t>
            </a:r>
            <a:r>
              <a:rPr dirty="0" sz="2000" spc="-100">
                <a:solidFill>
                  <a:srgbClr val="0000FF"/>
                </a:solidFill>
                <a:latin typeface="Times New Roman"/>
                <a:cs typeface="Times New Roman"/>
              </a:rPr>
              <a:t>Tom‟s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Birthday January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10, 2000</a:t>
            </a:r>
            <a:r>
              <a:rPr dirty="0" sz="2000" spc="-7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*/</a:t>
            </a:r>
            <a:endParaRPr sz="2000">
              <a:latin typeface="Times New Roman"/>
              <a:cs typeface="Times New Roman"/>
            </a:endParaRPr>
          </a:p>
          <a:p>
            <a:pPr marL="5271135">
              <a:lnSpc>
                <a:spcPct val="100000"/>
              </a:lnSpc>
              <a:spcBef>
                <a:spcPts val="570"/>
              </a:spcBef>
            </a:pPr>
            <a:r>
              <a:rPr dirty="0" sz="2400" spc="-15">
                <a:latin typeface="Times New Roman"/>
                <a:cs typeface="Times New Roman"/>
              </a:rPr>
              <a:t>1000110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way the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Smart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Calendar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works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so well is that it stores </a:t>
            </a:r>
            <a:r>
              <a:rPr dirty="0" sz="2000" spc="-20">
                <a:solidFill>
                  <a:srgbClr val="0000FF"/>
                </a:solidFill>
                <a:latin typeface="Times New Roman"/>
                <a:cs typeface="Times New Roman"/>
              </a:rPr>
              <a:t>EVERY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date in </a:t>
            </a:r>
            <a:r>
              <a:rPr dirty="0" sz="2000" spc="-20">
                <a:solidFill>
                  <a:srgbClr val="0000FF"/>
                </a:solidFill>
                <a:latin typeface="Times New Roman"/>
                <a:cs typeface="Times New Roman"/>
              </a:rPr>
              <a:t>Teradata</a:t>
            </a:r>
            <a:r>
              <a:rPr dirty="0" sz="2000" spc="-32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something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known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as an</a:t>
            </a:r>
            <a:r>
              <a:rPr dirty="0" sz="2000" spc="-7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FF0000"/>
                </a:solidFill>
                <a:latin typeface="Times New Roman"/>
                <a:cs typeface="Times New Roman"/>
              </a:rPr>
              <a:t>INTEGERDATE</a:t>
            </a:r>
            <a:r>
              <a:rPr dirty="0" sz="2000" spc="-15">
                <a:solidFill>
                  <a:srgbClr val="0000FF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121400" y="2273300"/>
            <a:ext cx="711200" cy="1289050"/>
            <a:chOff x="6121400" y="2273300"/>
            <a:chExt cx="711200" cy="1289050"/>
          </a:xfrm>
        </p:grpSpPr>
        <p:sp>
          <p:nvSpPr>
            <p:cNvPr id="7" name="object 7"/>
            <p:cNvSpPr/>
            <p:nvPr/>
          </p:nvSpPr>
          <p:spPr>
            <a:xfrm>
              <a:off x="6134100" y="2286000"/>
              <a:ext cx="685800" cy="152400"/>
            </a:xfrm>
            <a:custGeom>
              <a:avLst/>
              <a:gdLst/>
              <a:ahLst/>
              <a:cxnLst/>
              <a:rect l="l" t="t" r="r" b="b"/>
              <a:pathLst>
                <a:path w="685800" h="152400">
                  <a:moveTo>
                    <a:pt x="76200" y="0"/>
                  </a:moveTo>
                  <a:lnTo>
                    <a:pt x="0" y="76200"/>
                  </a:lnTo>
                  <a:lnTo>
                    <a:pt x="76200" y="152400"/>
                  </a:lnTo>
                  <a:lnTo>
                    <a:pt x="76200" y="114300"/>
                  </a:lnTo>
                  <a:lnTo>
                    <a:pt x="685800" y="114300"/>
                  </a:lnTo>
                  <a:lnTo>
                    <a:pt x="685800" y="38100"/>
                  </a:lnTo>
                  <a:lnTo>
                    <a:pt x="76200" y="381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134100" y="2286000"/>
              <a:ext cx="685800" cy="152400"/>
            </a:xfrm>
            <a:custGeom>
              <a:avLst/>
              <a:gdLst/>
              <a:ahLst/>
              <a:cxnLst/>
              <a:rect l="l" t="t" r="r" b="b"/>
              <a:pathLst>
                <a:path w="685800" h="152400">
                  <a:moveTo>
                    <a:pt x="0" y="76200"/>
                  </a:moveTo>
                  <a:lnTo>
                    <a:pt x="76200" y="0"/>
                  </a:lnTo>
                  <a:lnTo>
                    <a:pt x="76200" y="38100"/>
                  </a:lnTo>
                  <a:lnTo>
                    <a:pt x="685800" y="38100"/>
                  </a:lnTo>
                  <a:lnTo>
                    <a:pt x="685800" y="114300"/>
                  </a:lnTo>
                  <a:lnTo>
                    <a:pt x="76200" y="114300"/>
                  </a:lnTo>
                  <a:lnTo>
                    <a:pt x="76200" y="15240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134100" y="2971800"/>
              <a:ext cx="685800" cy="152400"/>
            </a:xfrm>
            <a:custGeom>
              <a:avLst/>
              <a:gdLst/>
              <a:ahLst/>
              <a:cxnLst/>
              <a:rect l="l" t="t" r="r" b="b"/>
              <a:pathLst>
                <a:path w="685800" h="152400">
                  <a:moveTo>
                    <a:pt x="76200" y="0"/>
                  </a:moveTo>
                  <a:lnTo>
                    <a:pt x="0" y="76200"/>
                  </a:lnTo>
                  <a:lnTo>
                    <a:pt x="76200" y="152400"/>
                  </a:lnTo>
                  <a:lnTo>
                    <a:pt x="76200" y="114300"/>
                  </a:lnTo>
                  <a:lnTo>
                    <a:pt x="685800" y="114300"/>
                  </a:lnTo>
                  <a:lnTo>
                    <a:pt x="685800" y="38100"/>
                  </a:lnTo>
                  <a:lnTo>
                    <a:pt x="76200" y="381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134100" y="2971800"/>
              <a:ext cx="685800" cy="152400"/>
            </a:xfrm>
            <a:custGeom>
              <a:avLst/>
              <a:gdLst/>
              <a:ahLst/>
              <a:cxnLst/>
              <a:rect l="l" t="t" r="r" b="b"/>
              <a:pathLst>
                <a:path w="685800" h="152400">
                  <a:moveTo>
                    <a:pt x="0" y="76200"/>
                  </a:moveTo>
                  <a:lnTo>
                    <a:pt x="76200" y="0"/>
                  </a:lnTo>
                  <a:lnTo>
                    <a:pt x="76200" y="38100"/>
                  </a:lnTo>
                  <a:lnTo>
                    <a:pt x="685800" y="38100"/>
                  </a:lnTo>
                  <a:lnTo>
                    <a:pt x="685800" y="114300"/>
                  </a:lnTo>
                  <a:lnTo>
                    <a:pt x="76200" y="114300"/>
                  </a:lnTo>
                  <a:lnTo>
                    <a:pt x="76200" y="15240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134100" y="3396741"/>
              <a:ext cx="685800" cy="152400"/>
            </a:xfrm>
            <a:custGeom>
              <a:avLst/>
              <a:gdLst/>
              <a:ahLst/>
              <a:cxnLst/>
              <a:rect l="l" t="t" r="r" b="b"/>
              <a:pathLst>
                <a:path w="685800" h="152400">
                  <a:moveTo>
                    <a:pt x="76200" y="0"/>
                  </a:moveTo>
                  <a:lnTo>
                    <a:pt x="0" y="76200"/>
                  </a:lnTo>
                  <a:lnTo>
                    <a:pt x="76200" y="152400"/>
                  </a:lnTo>
                  <a:lnTo>
                    <a:pt x="76200" y="114300"/>
                  </a:lnTo>
                  <a:lnTo>
                    <a:pt x="685800" y="114300"/>
                  </a:lnTo>
                  <a:lnTo>
                    <a:pt x="685800" y="38100"/>
                  </a:lnTo>
                  <a:lnTo>
                    <a:pt x="76200" y="381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134100" y="3396741"/>
              <a:ext cx="685800" cy="152400"/>
            </a:xfrm>
            <a:custGeom>
              <a:avLst/>
              <a:gdLst/>
              <a:ahLst/>
              <a:cxnLst/>
              <a:rect l="l" t="t" r="r" b="b"/>
              <a:pathLst>
                <a:path w="685800" h="152400">
                  <a:moveTo>
                    <a:pt x="0" y="76200"/>
                  </a:moveTo>
                  <a:lnTo>
                    <a:pt x="76200" y="0"/>
                  </a:lnTo>
                  <a:lnTo>
                    <a:pt x="76200" y="38100"/>
                  </a:lnTo>
                  <a:lnTo>
                    <a:pt x="685800" y="38100"/>
                  </a:lnTo>
                  <a:lnTo>
                    <a:pt x="685800" y="114300"/>
                  </a:lnTo>
                  <a:lnTo>
                    <a:pt x="76200" y="114300"/>
                  </a:lnTo>
                  <a:lnTo>
                    <a:pt x="76200" y="15240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6976109" y="2159634"/>
            <a:ext cx="11772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latin typeface="Times New Roman"/>
                <a:cs typeface="Times New Roman"/>
              </a:rPr>
              <a:t>Year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Portion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76109" y="2695063"/>
            <a:ext cx="1364615" cy="875665"/>
          </a:xfrm>
          <a:prstGeom prst="rect">
            <a:avLst/>
          </a:prstGeom>
        </p:spPr>
        <p:txBody>
          <a:bodyPr wrap="square" lIns="0" tIns="163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dirty="0" sz="1800" spc="-5">
                <a:latin typeface="Times New Roman"/>
                <a:cs typeface="Times New Roman"/>
              </a:rPr>
              <a:t>Month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Portion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dirty="0" sz="1800">
                <a:latin typeface="Times New Roman"/>
                <a:cs typeface="Times New Roman"/>
              </a:rPr>
              <a:t>Day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Portion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979926"/>
            <a:ext cx="9057005" cy="762000"/>
          </a:xfrm>
          <a:custGeom>
            <a:avLst/>
            <a:gdLst/>
            <a:ahLst/>
            <a:cxnLst/>
            <a:rect l="l" t="t" r="r" b="b"/>
            <a:pathLst>
              <a:path w="9057005" h="762000">
                <a:moveTo>
                  <a:pt x="0" y="762000"/>
                </a:moveTo>
                <a:lnTo>
                  <a:pt x="9056497" y="762000"/>
                </a:lnTo>
                <a:lnTo>
                  <a:pt x="9056497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8739" y="6173825"/>
            <a:ext cx="8745220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Above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are the keywords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you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can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utilize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to get the date, 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time,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or 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timestamp.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These</a:t>
            </a:r>
            <a:r>
              <a:rPr dirty="0" sz="2000" spc="-12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are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reserved words that the system will deliver to you when</a:t>
            </a:r>
            <a:r>
              <a:rPr dirty="0" sz="2000" spc="-2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requested.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600200" y="864742"/>
            <a:ext cx="6562725" cy="183007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105410" rIns="0" bIns="0" rtlCol="0" vert="horz">
            <a:spAutoFit/>
          </a:bodyPr>
          <a:lstStyle/>
          <a:p>
            <a:pPr marL="172720">
              <a:lnSpc>
                <a:spcPct val="100000"/>
              </a:lnSpc>
              <a:spcBef>
                <a:spcPts val="830"/>
              </a:spcBef>
              <a:tabLst>
                <a:tab pos="3662679" algn="l"/>
              </a:tabLst>
            </a:pPr>
            <a:r>
              <a:rPr dirty="0" sz="2000">
                <a:latin typeface="Times New Roman"/>
                <a:cs typeface="Times New Roman"/>
              </a:rPr>
              <a:t>SELECT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Date	AS “Date”</a:t>
            </a:r>
            <a:endParaRPr sz="2000">
              <a:latin typeface="Times New Roman"/>
              <a:cs typeface="Times New Roman"/>
            </a:endParaRPr>
          </a:p>
          <a:p>
            <a:pPr marL="1061085">
              <a:lnSpc>
                <a:spcPct val="100000"/>
              </a:lnSpc>
              <a:spcBef>
                <a:spcPts val="5"/>
              </a:spcBef>
              <a:tabLst>
                <a:tab pos="3634740" algn="l"/>
              </a:tabLst>
            </a:pPr>
            <a:r>
              <a:rPr dirty="0" sz="2000">
                <a:latin typeface="Times New Roman"/>
                <a:cs typeface="Times New Roman"/>
              </a:rPr>
              <a:t>,Current_Date	AS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ANSI_Date</a:t>
            </a:r>
            <a:endParaRPr sz="2000">
              <a:latin typeface="Times New Roman"/>
              <a:cs typeface="Times New Roman"/>
            </a:endParaRPr>
          </a:p>
          <a:p>
            <a:pPr marL="1061085">
              <a:lnSpc>
                <a:spcPct val="100000"/>
              </a:lnSpc>
              <a:tabLst>
                <a:tab pos="3669029" algn="l"/>
              </a:tabLst>
            </a:pPr>
            <a:r>
              <a:rPr dirty="0" sz="2000" spc="-20">
                <a:latin typeface="Times New Roman"/>
                <a:cs typeface="Times New Roman"/>
              </a:rPr>
              <a:t>,Time	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“Time”</a:t>
            </a:r>
            <a:endParaRPr sz="2000">
              <a:latin typeface="Times New Roman"/>
              <a:cs typeface="Times New Roman"/>
            </a:endParaRPr>
          </a:p>
          <a:p>
            <a:pPr marL="1061085">
              <a:lnSpc>
                <a:spcPct val="100000"/>
              </a:lnSpc>
              <a:tabLst>
                <a:tab pos="3681729" algn="l"/>
              </a:tabLst>
            </a:pPr>
            <a:r>
              <a:rPr dirty="0" sz="2000" spc="-10">
                <a:latin typeface="Times New Roman"/>
                <a:cs typeface="Times New Roman"/>
              </a:rPr>
              <a:t>,Current_Time	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ANSI_Time</a:t>
            </a:r>
            <a:endParaRPr sz="2000">
              <a:latin typeface="Times New Roman"/>
              <a:cs typeface="Times New Roman"/>
            </a:endParaRPr>
          </a:p>
          <a:p>
            <a:pPr marL="1061085">
              <a:lnSpc>
                <a:spcPct val="100000"/>
              </a:lnSpc>
              <a:tabLst>
                <a:tab pos="3691890" algn="l"/>
              </a:tabLst>
            </a:pPr>
            <a:r>
              <a:rPr dirty="0" sz="2000" spc="-5">
                <a:latin typeface="Times New Roman"/>
                <a:cs typeface="Times New Roman"/>
              </a:rPr>
              <a:t>,Current_Timestamp(6)	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ANSI_Timestamp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0" y="3979926"/>
          <a:ext cx="9057005" cy="622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0490"/>
                <a:gridCol w="1522095"/>
                <a:gridCol w="1158239"/>
                <a:gridCol w="1389379"/>
                <a:gridCol w="3606164"/>
              </a:tblGrid>
              <a:tr h="316910">
                <a:tc>
                  <a:txBody>
                    <a:bodyPr/>
                    <a:lstStyle/>
                    <a:p>
                      <a:pPr marL="147320">
                        <a:lnSpc>
                          <a:spcPts val="1930"/>
                        </a:lnSpc>
                        <a:spcBef>
                          <a:spcPts val="305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Date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6355">
                        <a:lnSpc>
                          <a:spcPts val="2090"/>
                        </a:lnSpc>
                        <a:spcBef>
                          <a:spcPts val="305"/>
                        </a:spcBef>
                      </a:pPr>
                      <a:r>
                        <a:rPr dirty="0" u="sng" sz="1800" spc="-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ANSI_Date 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ts val="2090"/>
                        </a:lnSpc>
                        <a:spcBef>
                          <a:spcPts val="305"/>
                        </a:spcBef>
                        <a:tabLst>
                          <a:tab pos="929640" algn="l"/>
                        </a:tabLst>
                      </a:pPr>
                      <a:r>
                        <a:rPr dirty="0" u="sng" sz="1800" spc="-1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Time	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56515">
                        <a:lnSpc>
                          <a:spcPts val="2090"/>
                        </a:lnSpc>
                        <a:spcBef>
                          <a:spcPts val="305"/>
                        </a:spcBef>
                      </a:pPr>
                      <a:r>
                        <a:rPr dirty="0" u="sng" sz="1800" spc="-1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ANSI_Time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2090"/>
                        </a:lnSpc>
                        <a:spcBef>
                          <a:spcPts val="305"/>
                        </a:spcBef>
                      </a:pPr>
                      <a:r>
                        <a:rPr dirty="0" u="sng" sz="1800" spc="-1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ANSI_Timestamp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05054">
                <a:tc>
                  <a:txBody>
                    <a:bodyPr/>
                    <a:lstStyle/>
                    <a:p>
                      <a:pPr marL="167640">
                        <a:lnSpc>
                          <a:spcPts val="2090"/>
                        </a:lnSpc>
                        <a:spcBef>
                          <a:spcPts val="375"/>
                        </a:spcBef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2011/03/22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7625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62865">
                        <a:lnSpc>
                          <a:spcPts val="2090"/>
                        </a:lnSpc>
                        <a:spcBef>
                          <a:spcPts val="210"/>
                        </a:spcBef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2011/03/22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6670"/>
                </a:tc>
                <a:tc>
                  <a:txBody>
                    <a:bodyPr/>
                    <a:lstStyle/>
                    <a:p>
                      <a:pPr marL="243204">
                        <a:lnSpc>
                          <a:spcPts val="2090"/>
                        </a:lnSpc>
                        <a:spcBef>
                          <a:spcPts val="21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10:34:44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6670"/>
                </a:tc>
                <a:tc>
                  <a:txBody>
                    <a:bodyPr/>
                    <a:lstStyle/>
                    <a:p>
                      <a:pPr algn="ctr" marR="89535">
                        <a:lnSpc>
                          <a:spcPts val="2090"/>
                        </a:lnSpc>
                        <a:spcBef>
                          <a:spcPts val="21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10:34:44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6670"/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ts val="2090"/>
                        </a:lnSpc>
                        <a:spcBef>
                          <a:spcPts val="210"/>
                        </a:spcBef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2011/03/22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10:34:44.123456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-04:00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6670"/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15464" y="23317"/>
            <a:ext cx="55111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Date, </a:t>
            </a:r>
            <a:r>
              <a:rPr dirty="0" spc="-25"/>
              <a:t>Time, </a:t>
            </a:r>
            <a:r>
              <a:rPr dirty="0" spc="-5"/>
              <a:t>and </a:t>
            </a:r>
            <a:r>
              <a:rPr dirty="0" spc="-20"/>
              <a:t>Timestamp</a:t>
            </a:r>
            <a:r>
              <a:rPr dirty="0" spc="-65"/>
              <a:t> </a:t>
            </a:r>
            <a:r>
              <a:rPr dirty="0" spc="-5"/>
              <a:t>Keywords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20846" y="3600069"/>
            <a:ext cx="12045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Answer</a:t>
            </a:r>
            <a:r>
              <a:rPr dirty="0" sz="2000" spc="-9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Set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8805" y="5309717"/>
            <a:ext cx="854519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60">
                <a:latin typeface="Times New Roman"/>
                <a:cs typeface="Times New Roman"/>
              </a:rPr>
              <a:t>There‟s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no </a:t>
            </a:r>
            <a:r>
              <a:rPr dirty="0" sz="2400" spc="-5">
                <a:latin typeface="Times New Roman"/>
                <a:cs typeface="Times New Roman"/>
              </a:rPr>
              <a:t>keyword </a:t>
            </a:r>
            <a:r>
              <a:rPr dirty="0" sz="2400" spc="-15">
                <a:solidFill>
                  <a:srgbClr val="FF0000"/>
                </a:solidFill>
                <a:latin typeface="Times New Roman"/>
                <a:cs typeface="Times New Roman"/>
              </a:rPr>
              <a:t>Timestamp</a:t>
            </a:r>
            <a:r>
              <a:rPr dirty="0" sz="2400" spc="-15">
                <a:latin typeface="Times New Roman"/>
                <a:cs typeface="Times New Roman"/>
              </a:rPr>
              <a:t>, </a:t>
            </a:r>
            <a:r>
              <a:rPr dirty="0" sz="2400">
                <a:latin typeface="Times New Roman"/>
                <a:cs typeface="Times New Roman"/>
              </a:rPr>
              <a:t>but only </a:t>
            </a:r>
            <a:r>
              <a:rPr dirty="0" sz="2400" spc="-70">
                <a:latin typeface="Times New Roman"/>
                <a:cs typeface="Times New Roman"/>
              </a:rPr>
              <a:t>ANSI‟s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Current_Timestamp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259704"/>
            <a:ext cx="8852535" cy="1550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20">
                <a:solidFill>
                  <a:srgbClr val="0000FF"/>
                </a:solidFill>
                <a:latin typeface="Times New Roman"/>
                <a:cs typeface="Times New Roman"/>
              </a:rPr>
              <a:t>Teradata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in release V2R3 defaulted to a display of YY/MM/DD. This is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called the  </a:t>
            </a:r>
            <a:r>
              <a:rPr dirty="0" sz="2000" spc="-15">
                <a:solidFill>
                  <a:srgbClr val="0000FF"/>
                </a:solidFill>
                <a:latin typeface="Times New Roman"/>
                <a:cs typeface="Times New Roman"/>
              </a:rPr>
              <a:t>INTEGERDATE.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This can be changed to </a:t>
            </a:r>
            <a:r>
              <a:rPr dirty="0" sz="2000" spc="-25">
                <a:solidFill>
                  <a:srgbClr val="0000FF"/>
                </a:solidFill>
                <a:latin typeface="Times New Roman"/>
                <a:cs typeface="Times New Roman"/>
              </a:rPr>
              <a:t>ANSIDATE,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which is </a:t>
            </a:r>
            <a:r>
              <a:rPr dirty="0" sz="2000" spc="-20">
                <a:solidFill>
                  <a:srgbClr val="0000FF"/>
                </a:solidFill>
                <a:latin typeface="Times New Roman"/>
                <a:cs typeface="Times New Roman"/>
              </a:rPr>
              <a:t>YYYY-MM-DD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for a  specific session or by Default if the DBA changes the </a:t>
            </a:r>
            <a:r>
              <a:rPr dirty="0" sz="2000" spc="-25">
                <a:solidFill>
                  <a:srgbClr val="0000FF"/>
                </a:solidFill>
                <a:latin typeface="Times New Roman"/>
                <a:cs typeface="Times New Roman"/>
              </a:rPr>
              <a:t>DATEFORM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in DBS</a:t>
            </a:r>
            <a:r>
              <a:rPr dirty="0" sz="2000" spc="-28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Control.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This has nothing to do with how the date is stored </a:t>
            </a:r>
            <a:r>
              <a:rPr dirty="0" sz="2000" spc="-15">
                <a:solidFill>
                  <a:srgbClr val="0000FF"/>
                </a:solidFill>
                <a:latin typeface="Times New Roman"/>
                <a:cs typeface="Times New Roman"/>
              </a:rPr>
              <a:t>internally.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It has to do with</a:t>
            </a:r>
            <a:r>
              <a:rPr dirty="0" sz="2000" spc="-22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display of dates when using any ODBC tool or load </a:t>
            </a:r>
            <a:r>
              <a:rPr dirty="0" sz="2000" spc="-20">
                <a:solidFill>
                  <a:srgbClr val="0000FF"/>
                </a:solidFill>
                <a:latin typeface="Times New Roman"/>
                <a:cs typeface="Times New Roman"/>
              </a:rPr>
              <a:t>utility.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Above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are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some</a:t>
            </a:r>
            <a:r>
              <a:rPr dirty="0" sz="2000" spc="-26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examples.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230501" y="720089"/>
            <a:ext cx="2350770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SELECT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Date</a:t>
            </a:r>
            <a:endParaRPr sz="2000">
              <a:latin typeface="Times New Roman"/>
              <a:cs typeface="Times New Roman"/>
            </a:endParaRPr>
          </a:p>
          <a:p>
            <a:pPr marL="88836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,Cu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re</a:t>
            </a:r>
            <a:r>
              <a:rPr dirty="0" sz="2000" spc="5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t_D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te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92757" y="720089"/>
            <a:ext cx="1592580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7305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“Date”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ANSI_Date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2125" y="23317"/>
            <a:ext cx="87572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INTEGER </a:t>
            </a:r>
            <a:r>
              <a:rPr dirty="0" spc="-5"/>
              <a:t>Date Vs </a:t>
            </a:r>
            <a:r>
              <a:rPr dirty="0" spc="-45"/>
              <a:t>ANSIDATE </a:t>
            </a:r>
            <a:r>
              <a:rPr dirty="0" spc="-5"/>
              <a:t>is </a:t>
            </a:r>
            <a:r>
              <a:rPr dirty="0"/>
              <a:t>how </a:t>
            </a:r>
            <a:r>
              <a:rPr dirty="0" spc="-5"/>
              <a:t>the Date is</a:t>
            </a:r>
            <a:r>
              <a:rPr dirty="0" spc="-40"/>
              <a:t> </a:t>
            </a:r>
            <a:r>
              <a:rPr dirty="0" spc="-5"/>
              <a:t>Displayed</a:t>
            </a:r>
          </a:p>
        </p:txBody>
      </p:sp>
      <p:sp>
        <p:nvSpPr>
          <p:cNvPr id="7" name="object 7"/>
          <p:cNvSpPr/>
          <p:nvPr/>
        </p:nvSpPr>
        <p:spPr>
          <a:xfrm>
            <a:off x="2057400" y="627126"/>
            <a:ext cx="5791200" cy="2667000"/>
          </a:xfrm>
          <a:custGeom>
            <a:avLst/>
            <a:gdLst/>
            <a:ahLst/>
            <a:cxnLst/>
            <a:rect l="l" t="t" r="r" b="b"/>
            <a:pathLst>
              <a:path w="5791200" h="2667000">
                <a:moveTo>
                  <a:pt x="0" y="838200"/>
                </a:moveTo>
                <a:lnTo>
                  <a:pt x="5410200" y="838200"/>
                </a:lnTo>
                <a:lnTo>
                  <a:pt x="54102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  <a:path w="5791200" h="2667000">
                <a:moveTo>
                  <a:pt x="2819400" y="2667000"/>
                </a:moveTo>
                <a:lnTo>
                  <a:pt x="5791200" y="2667000"/>
                </a:lnTo>
                <a:lnTo>
                  <a:pt x="5791200" y="1905000"/>
                </a:lnTo>
                <a:lnTo>
                  <a:pt x="2819400" y="1905000"/>
                </a:lnTo>
                <a:lnTo>
                  <a:pt x="2819400" y="2667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969128" y="2433954"/>
            <a:ext cx="1079500" cy="787400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40"/>
              </a:spcBef>
            </a:pPr>
            <a:r>
              <a:rPr dirty="0" sz="1800" spc="-5">
                <a:latin typeface="Times New Roman"/>
                <a:cs typeface="Times New Roman"/>
              </a:rPr>
              <a:t>Date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dirty="0" sz="1800">
                <a:latin typeface="Times New Roman"/>
                <a:cs typeface="Times New Roman"/>
              </a:rPr>
              <a:t>2012-06-30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72294" y="2433954"/>
            <a:ext cx="1101090" cy="78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685" marR="5080" indent="-20320">
              <a:lnSpc>
                <a:spcPct val="1389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sz="1800" spc="-15">
                <a:latin typeface="Times New Roman"/>
                <a:cs typeface="Times New Roman"/>
              </a:rPr>
              <a:t>N</a:t>
            </a:r>
            <a:r>
              <a:rPr dirty="0" sz="1800" spc="-5">
                <a:latin typeface="Times New Roman"/>
                <a:cs typeface="Times New Roman"/>
              </a:rPr>
              <a:t>SI</a:t>
            </a:r>
            <a:r>
              <a:rPr dirty="0" sz="1800">
                <a:latin typeface="Times New Roman"/>
                <a:cs typeface="Times New Roman"/>
              </a:rPr>
              <a:t>_</a:t>
            </a:r>
            <a:r>
              <a:rPr dirty="0" sz="1800" spc="-15">
                <a:latin typeface="Times New Roman"/>
                <a:cs typeface="Times New Roman"/>
              </a:rPr>
              <a:t>D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5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e  201</a:t>
            </a:r>
            <a:r>
              <a:rPr dirty="0" sz="1800" spc="10">
                <a:latin typeface="Times New Roman"/>
                <a:cs typeface="Times New Roman"/>
              </a:rPr>
              <a:t>2</a:t>
            </a:r>
            <a:r>
              <a:rPr dirty="0" sz="1800">
                <a:latin typeface="Times New Roman"/>
                <a:cs typeface="Times New Roman"/>
              </a:rPr>
              <a:t>-06-30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282700" y="2519426"/>
            <a:ext cx="6319520" cy="787400"/>
            <a:chOff x="1282700" y="2519426"/>
            <a:chExt cx="6319520" cy="787400"/>
          </a:xfrm>
        </p:grpSpPr>
        <p:sp>
          <p:nvSpPr>
            <p:cNvPr id="11" name="object 11"/>
            <p:cNvSpPr/>
            <p:nvPr/>
          </p:nvSpPr>
          <p:spPr>
            <a:xfrm>
              <a:off x="4969128" y="2902940"/>
              <a:ext cx="2628265" cy="0"/>
            </a:xfrm>
            <a:custGeom>
              <a:avLst/>
              <a:gdLst/>
              <a:ahLst/>
              <a:cxnLst/>
              <a:rect l="l" t="t" r="r" b="b"/>
              <a:pathLst>
                <a:path w="2628265" h="0">
                  <a:moveTo>
                    <a:pt x="0" y="0"/>
                  </a:moveTo>
                  <a:lnTo>
                    <a:pt x="1028700" y="0"/>
                  </a:lnTo>
                </a:path>
                <a:path w="2628265" h="0">
                  <a:moveTo>
                    <a:pt x="1484985" y="0"/>
                  </a:moveTo>
                  <a:lnTo>
                    <a:pt x="2627985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295400" y="2532126"/>
              <a:ext cx="2971800" cy="762000"/>
            </a:xfrm>
            <a:custGeom>
              <a:avLst/>
              <a:gdLst/>
              <a:ahLst/>
              <a:cxnLst/>
              <a:rect l="l" t="t" r="r" b="b"/>
              <a:pathLst>
                <a:path w="2971800" h="762000">
                  <a:moveTo>
                    <a:pt x="0" y="762000"/>
                  </a:moveTo>
                  <a:lnTo>
                    <a:pt x="2971800" y="762000"/>
                  </a:lnTo>
                  <a:lnTo>
                    <a:pt x="29718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387094" y="2433954"/>
            <a:ext cx="826769" cy="78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389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Date  </a:t>
            </a:r>
            <a:r>
              <a:rPr dirty="0" sz="1800" spc="-5">
                <a:latin typeface="Times New Roman"/>
                <a:cs typeface="Times New Roman"/>
              </a:rPr>
              <a:t>12/06</a:t>
            </a:r>
            <a:r>
              <a:rPr dirty="0" sz="1800" spc="5">
                <a:latin typeface="Times New Roman"/>
                <a:cs typeface="Times New Roman"/>
              </a:rPr>
              <a:t>/</a:t>
            </a:r>
            <a:r>
              <a:rPr dirty="0" sz="1800" spc="-5">
                <a:latin typeface="Times New Roman"/>
                <a:cs typeface="Times New Roman"/>
              </a:rPr>
              <a:t>30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90259" y="2433954"/>
            <a:ext cx="1090930" cy="78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5100" marR="5080" indent="-165735">
              <a:lnSpc>
                <a:spcPct val="1389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sz="1800" spc="-15">
                <a:latin typeface="Times New Roman"/>
                <a:cs typeface="Times New Roman"/>
              </a:rPr>
              <a:t>N</a:t>
            </a:r>
            <a:r>
              <a:rPr dirty="0" sz="1800" spc="-5">
                <a:latin typeface="Times New Roman"/>
                <a:cs typeface="Times New Roman"/>
              </a:rPr>
              <a:t>SI</a:t>
            </a:r>
            <a:r>
              <a:rPr dirty="0" sz="1800">
                <a:latin typeface="Times New Roman"/>
                <a:cs typeface="Times New Roman"/>
              </a:rPr>
              <a:t>_</a:t>
            </a:r>
            <a:r>
              <a:rPr dirty="0" sz="1800" spc="-15">
                <a:latin typeface="Times New Roman"/>
                <a:cs typeface="Times New Roman"/>
              </a:rPr>
              <a:t>D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5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e  12/06/30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382331" y="2898177"/>
            <a:ext cx="4574540" cy="2067560"/>
            <a:chOff x="1382331" y="2898177"/>
            <a:chExt cx="4574540" cy="2067560"/>
          </a:xfrm>
        </p:grpSpPr>
        <p:sp>
          <p:nvSpPr>
            <p:cNvPr id="16" name="object 16"/>
            <p:cNvSpPr/>
            <p:nvPr/>
          </p:nvSpPr>
          <p:spPr>
            <a:xfrm>
              <a:off x="1387094" y="2902940"/>
              <a:ext cx="2628265" cy="0"/>
            </a:xfrm>
            <a:custGeom>
              <a:avLst/>
              <a:gdLst/>
              <a:ahLst/>
              <a:cxnLst/>
              <a:rect l="l" t="t" r="r" b="b"/>
              <a:pathLst>
                <a:path w="2628265" h="0">
                  <a:moveTo>
                    <a:pt x="0" y="0"/>
                  </a:moveTo>
                  <a:lnTo>
                    <a:pt x="1028700" y="0"/>
                  </a:lnTo>
                </a:path>
                <a:path w="2628265" h="0">
                  <a:moveTo>
                    <a:pt x="1484985" y="0"/>
                  </a:moveTo>
                  <a:lnTo>
                    <a:pt x="2627985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971800" y="4191000"/>
              <a:ext cx="2971800" cy="762000"/>
            </a:xfrm>
            <a:custGeom>
              <a:avLst/>
              <a:gdLst/>
              <a:ahLst/>
              <a:cxnLst/>
              <a:rect l="l" t="t" r="r" b="b"/>
              <a:pathLst>
                <a:path w="2971800" h="762000">
                  <a:moveTo>
                    <a:pt x="0" y="762000"/>
                  </a:moveTo>
                  <a:lnTo>
                    <a:pt x="2971800" y="762000"/>
                  </a:lnTo>
                  <a:lnTo>
                    <a:pt x="29718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183944" y="1852930"/>
            <a:ext cx="3328035" cy="6064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0">
                <a:solidFill>
                  <a:srgbClr val="0000FF"/>
                </a:solidFill>
                <a:latin typeface="Times New Roman"/>
                <a:cs typeface="Times New Roman"/>
              </a:rPr>
              <a:t>INTEGERDATE</a:t>
            </a:r>
            <a:r>
              <a:rPr dirty="0" sz="2000" spc="-5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(YY/MM/DD)</a:t>
            </a:r>
            <a:endParaRPr sz="2000">
              <a:latin typeface="Times New Roman"/>
              <a:cs typeface="Times New Roman"/>
            </a:endParaRPr>
          </a:p>
          <a:p>
            <a:pPr marL="964565">
              <a:lnSpc>
                <a:spcPct val="100000"/>
              </a:lnSpc>
              <a:spcBef>
                <a:spcPts val="10"/>
              </a:spcBef>
            </a:pPr>
            <a:r>
              <a:rPr dirty="0" sz="1800" spc="-5">
                <a:latin typeface="Times New Roman"/>
                <a:cs typeface="Times New Roman"/>
              </a:rPr>
              <a:t>June 30,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2012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80228" y="1832116"/>
            <a:ext cx="3205480" cy="64516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2000" spc="-25">
                <a:solidFill>
                  <a:srgbClr val="FF0000"/>
                </a:solidFill>
                <a:latin typeface="Times New Roman"/>
                <a:cs typeface="Times New Roman"/>
              </a:rPr>
              <a:t>ANSIDATE</a:t>
            </a:r>
            <a:r>
              <a:rPr dirty="0" sz="2000" spc="-5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20">
                <a:solidFill>
                  <a:srgbClr val="0000FF"/>
                </a:solidFill>
                <a:latin typeface="Times New Roman"/>
                <a:cs typeface="Times New Roman"/>
              </a:rPr>
              <a:t>(YYYY-MM-DD)</a:t>
            </a:r>
            <a:endParaRPr sz="2000">
              <a:latin typeface="Times New Roman"/>
              <a:cs typeface="Times New Roman"/>
            </a:endParaRPr>
          </a:p>
          <a:p>
            <a:pPr marL="774700">
              <a:lnSpc>
                <a:spcPct val="100000"/>
              </a:lnSpc>
              <a:spcBef>
                <a:spcPts val="150"/>
              </a:spcBef>
            </a:pPr>
            <a:r>
              <a:rPr dirty="0" sz="1800" spc="-5">
                <a:latin typeface="Times New Roman"/>
                <a:cs typeface="Times New Roman"/>
              </a:rPr>
              <a:t>June 30,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2012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63875" y="4092823"/>
            <a:ext cx="1079500" cy="788035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40"/>
              </a:spcBef>
            </a:pPr>
            <a:r>
              <a:rPr dirty="0" sz="1800">
                <a:latin typeface="Times New Roman"/>
                <a:cs typeface="Times New Roman"/>
              </a:rPr>
              <a:t>Date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dirty="0" sz="1800">
                <a:latin typeface="Times New Roman"/>
                <a:cs typeface="Times New Roman"/>
              </a:rPr>
              <a:t>06-30-2012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69273" y="4092823"/>
            <a:ext cx="1098550" cy="788035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40"/>
              </a:spcBef>
            </a:pPr>
            <a:r>
              <a:rPr dirty="0" sz="1800" spc="-5">
                <a:latin typeface="Times New Roman"/>
                <a:cs typeface="Times New Roman"/>
              </a:rPr>
              <a:t>ANSI_Date</a:t>
            </a:r>
            <a:endParaRPr sz="180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  <a:spcBef>
                <a:spcPts val="840"/>
              </a:spcBef>
            </a:pPr>
            <a:r>
              <a:rPr dirty="0" sz="1800">
                <a:latin typeface="Times New Roman"/>
                <a:cs typeface="Times New Roman"/>
              </a:rPr>
              <a:t>0</a:t>
            </a:r>
            <a:r>
              <a:rPr dirty="0" sz="1800" spc="5">
                <a:latin typeface="Times New Roman"/>
                <a:cs typeface="Times New Roman"/>
              </a:rPr>
              <a:t>6</a:t>
            </a:r>
            <a:r>
              <a:rPr dirty="0" sz="1800">
                <a:latin typeface="Times New Roman"/>
                <a:cs typeface="Times New Roman"/>
              </a:rPr>
              <a:t>-30-2012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63875" y="4562255"/>
            <a:ext cx="2628900" cy="0"/>
          </a:xfrm>
          <a:custGeom>
            <a:avLst/>
            <a:gdLst/>
            <a:ahLst/>
            <a:cxnLst/>
            <a:rect l="l" t="t" r="r" b="b"/>
            <a:pathLst>
              <a:path w="2628900" h="0">
                <a:moveTo>
                  <a:pt x="0" y="0"/>
                </a:moveTo>
                <a:lnTo>
                  <a:pt x="1028700" y="0"/>
                </a:lnTo>
              </a:path>
              <a:path w="2628900" h="0">
                <a:moveTo>
                  <a:pt x="1485290" y="0"/>
                </a:moveTo>
                <a:lnTo>
                  <a:pt x="2628290" y="0"/>
                </a:lnTo>
              </a:path>
            </a:pathLst>
          </a:custGeom>
          <a:ln w="91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212594" y="3758565"/>
            <a:ext cx="45847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NEXUS Query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Chameleon</a:t>
            </a:r>
            <a:r>
              <a:rPr dirty="0" sz="2000" spc="-6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MM-DD-YYYY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259704"/>
            <a:ext cx="8852535" cy="1550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20">
                <a:solidFill>
                  <a:srgbClr val="0000FF"/>
                </a:solidFill>
                <a:latin typeface="Times New Roman"/>
                <a:cs typeface="Times New Roman"/>
              </a:rPr>
              <a:t>Teradata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in release V2R3 defaulted to a display of YY/MM/DD. This is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called the  </a:t>
            </a:r>
            <a:r>
              <a:rPr dirty="0" sz="2000" spc="-15">
                <a:solidFill>
                  <a:srgbClr val="0000FF"/>
                </a:solidFill>
                <a:latin typeface="Times New Roman"/>
                <a:cs typeface="Times New Roman"/>
              </a:rPr>
              <a:t>INTEGERDATE.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This can be changed to </a:t>
            </a:r>
            <a:r>
              <a:rPr dirty="0" sz="2000" spc="-25">
                <a:solidFill>
                  <a:srgbClr val="0000FF"/>
                </a:solidFill>
                <a:latin typeface="Times New Roman"/>
                <a:cs typeface="Times New Roman"/>
              </a:rPr>
              <a:t>ANSIDATE,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which is </a:t>
            </a:r>
            <a:r>
              <a:rPr dirty="0" sz="2000" spc="-20">
                <a:solidFill>
                  <a:srgbClr val="0000FF"/>
                </a:solidFill>
                <a:latin typeface="Times New Roman"/>
                <a:cs typeface="Times New Roman"/>
              </a:rPr>
              <a:t>YYYY-MM-DD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for a  specific session or by Default if the DBA changes the </a:t>
            </a:r>
            <a:r>
              <a:rPr dirty="0" sz="2000" spc="-25">
                <a:solidFill>
                  <a:srgbClr val="0000FF"/>
                </a:solidFill>
                <a:latin typeface="Times New Roman"/>
                <a:cs typeface="Times New Roman"/>
              </a:rPr>
              <a:t>DATEFORM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in DBS</a:t>
            </a:r>
            <a:r>
              <a:rPr dirty="0" sz="2000" spc="-28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Control.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This has nothing to do with how the date is stored </a:t>
            </a:r>
            <a:r>
              <a:rPr dirty="0" sz="2000" spc="-15">
                <a:solidFill>
                  <a:srgbClr val="0000FF"/>
                </a:solidFill>
                <a:latin typeface="Times New Roman"/>
                <a:cs typeface="Times New Roman"/>
              </a:rPr>
              <a:t>internally.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It has to do with</a:t>
            </a:r>
            <a:r>
              <a:rPr dirty="0" sz="2000" spc="-22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display of dates when using any ODBC tool or load</a:t>
            </a:r>
            <a:r>
              <a:rPr dirty="0" sz="2000" spc="-16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20">
                <a:solidFill>
                  <a:srgbClr val="0000FF"/>
                </a:solidFill>
                <a:latin typeface="Times New Roman"/>
                <a:cs typeface="Times New Roman"/>
              </a:rPr>
              <a:t>utility.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03497" y="23317"/>
            <a:ext cx="19380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D</a:t>
            </a:r>
            <a:r>
              <a:rPr dirty="0" spc="-330"/>
              <a:t>A</a:t>
            </a:r>
            <a:r>
              <a:rPr dirty="0" spc="-5"/>
              <a:t>T</a:t>
            </a:r>
            <a:r>
              <a:rPr dirty="0" spc="-20"/>
              <a:t>E</a:t>
            </a:r>
            <a:r>
              <a:rPr dirty="0" spc="-5"/>
              <a:t>FORM</a:t>
            </a:r>
          </a:p>
        </p:txBody>
      </p:sp>
      <p:sp>
        <p:nvSpPr>
          <p:cNvPr id="5" name="object 5"/>
          <p:cNvSpPr/>
          <p:nvPr/>
        </p:nvSpPr>
        <p:spPr>
          <a:xfrm>
            <a:off x="4724400" y="4208526"/>
            <a:ext cx="2971800" cy="762000"/>
          </a:xfrm>
          <a:custGeom>
            <a:avLst/>
            <a:gdLst/>
            <a:ahLst/>
            <a:cxnLst/>
            <a:rect l="l" t="t" r="r" b="b"/>
            <a:pathLst>
              <a:path w="2971800" h="762000">
                <a:moveTo>
                  <a:pt x="0" y="762000"/>
                </a:moveTo>
                <a:lnTo>
                  <a:pt x="2971800" y="762000"/>
                </a:lnTo>
                <a:lnTo>
                  <a:pt x="29718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816728" y="4110609"/>
            <a:ext cx="1079500" cy="787400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40"/>
              </a:spcBef>
            </a:pPr>
            <a:r>
              <a:rPr dirty="0" sz="1800" spc="-5">
                <a:latin typeface="Times New Roman"/>
                <a:cs typeface="Times New Roman"/>
              </a:rPr>
              <a:t>Date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dirty="0" sz="1800">
                <a:latin typeface="Times New Roman"/>
                <a:cs typeface="Times New Roman"/>
              </a:rPr>
              <a:t>2012-06-30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19894" y="4110609"/>
            <a:ext cx="1101090" cy="78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685" marR="5080" indent="-20320">
              <a:lnSpc>
                <a:spcPct val="1389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sz="1800" spc="-15">
                <a:latin typeface="Times New Roman"/>
                <a:cs typeface="Times New Roman"/>
              </a:rPr>
              <a:t>N</a:t>
            </a:r>
            <a:r>
              <a:rPr dirty="0" sz="1800" spc="-5">
                <a:latin typeface="Times New Roman"/>
                <a:cs typeface="Times New Roman"/>
              </a:rPr>
              <a:t>SI</a:t>
            </a:r>
            <a:r>
              <a:rPr dirty="0" sz="1800">
                <a:latin typeface="Times New Roman"/>
                <a:cs typeface="Times New Roman"/>
              </a:rPr>
              <a:t>_</a:t>
            </a:r>
            <a:r>
              <a:rPr dirty="0" sz="1800" spc="-15">
                <a:latin typeface="Times New Roman"/>
                <a:cs typeface="Times New Roman"/>
              </a:rPr>
              <a:t>D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5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e  201</a:t>
            </a:r>
            <a:r>
              <a:rPr dirty="0" sz="1800" spc="10">
                <a:latin typeface="Times New Roman"/>
                <a:cs typeface="Times New Roman"/>
              </a:rPr>
              <a:t>2</a:t>
            </a:r>
            <a:r>
              <a:rPr dirty="0" sz="1800">
                <a:latin typeface="Times New Roman"/>
                <a:cs typeface="Times New Roman"/>
              </a:rPr>
              <a:t>-06-30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130300" y="4195826"/>
            <a:ext cx="6319520" cy="787400"/>
            <a:chOff x="1130300" y="4195826"/>
            <a:chExt cx="6319520" cy="787400"/>
          </a:xfrm>
        </p:grpSpPr>
        <p:sp>
          <p:nvSpPr>
            <p:cNvPr id="9" name="object 9"/>
            <p:cNvSpPr/>
            <p:nvPr/>
          </p:nvSpPr>
          <p:spPr>
            <a:xfrm>
              <a:off x="4816728" y="4579594"/>
              <a:ext cx="2628265" cy="0"/>
            </a:xfrm>
            <a:custGeom>
              <a:avLst/>
              <a:gdLst/>
              <a:ahLst/>
              <a:cxnLst/>
              <a:rect l="l" t="t" r="r" b="b"/>
              <a:pathLst>
                <a:path w="2628265" h="0">
                  <a:moveTo>
                    <a:pt x="0" y="0"/>
                  </a:moveTo>
                  <a:lnTo>
                    <a:pt x="1028700" y="0"/>
                  </a:lnTo>
                </a:path>
                <a:path w="2628265" h="0">
                  <a:moveTo>
                    <a:pt x="1484985" y="0"/>
                  </a:moveTo>
                  <a:lnTo>
                    <a:pt x="2627985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143000" y="4208526"/>
              <a:ext cx="2971800" cy="762000"/>
            </a:xfrm>
            <a:custGeom>
              <a:avLst/>
              <a:gdLst/>
              <a:ahLst/>
              <a:cxnLst/>
              <a:rect l="l" t="t" r="r" b="b"/>
              <a:pathLst>
                <a:path w="2971800" h="762000">
                  <a:moveTo>
                    <a:pt x="0" y="762000"/>
                  </a:moveTo>
                  <a:lnTo>
                    <a:pt x="2971800" y="762000"/>
                  </a:lnTo>
                  <a:lnTo>
                    <a:pt x="29718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234744" y="4110609"/>
            <a:ext cx="826769" cy="78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389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Date  </a:t>
            </a:r>
            <a:r>
              <a:rPr dirty="0" sz="1800" spc="-5">
                <a:latin typeface="Times New Roman"/>
                <a:cs typeface="Times New Roman"/>
              </a:rPr>
              <a:t>12/06</a:t>
            </a:r>
            <a:r>
              <a:rPr dirty="0" sz="1800" spc="5">
                <a:latin typeface="Times New Roman"/>
                <a:cs typeface="Times New Roman"/>
              </a:rPr>
              <a:t>/</a:t>
            </a:r>
            <a:r>
              <a:rPr dirty="0" sz="1800" spc="-5">
                <a:latin typeface="Times New Roman"/>
                <a:cs typeface="Times New Roman"/>
              </a:rPr>
              <a:t>30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37910" y="4110609"/>
            <a:ext cx="1090930" cy="78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5100" marR="5080" indent="-165735">
              <a:lnSpc>
                <a:spcPct val="1389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sz="1800" spc="-15">
                <a:latin typeface="Times New Roman"/>
                <a:cs typeface="Times New Roman"/>
              </a:rPr>
              <a:t>N</a:t>
            </a:r>
            <a:r>
              <a:rPr dirty="0" sz="1800" spc="-5">
                <a:latin typeface="Times New Roman"/>
                <a:cs typeface="Times New Roman"/>
              </a:rPr>
              <a:t>SI</a:t>
            </a:r>
            <a:r>
              <a:rPr dirty="0" sz="1800">
                <a:latin typeface="Times New Roman"/>
                <a:cs typeface="Times New Roman"/>
              </a:rPr>
              <a:t>_</a:t>
            </a:r>
            <a:r>
              <a:rPr dirty="0" sz="1800" spc="-15">
                <a:latin typeface="Times New Roman"/>
                <a:cs typeface="Times New Roman"/>
              </a:rPr>
              <a:t>D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5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e  12/06/30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34744" y="4579594"/>
            <a:ext cx="2628265" cy="0"/>
          </a:xfrm>
          <a:custGeom>
            <a:avLst/>
            <a:gdLst/>
            <a:ahLst/>
            <a:cxnLst/>
            <a:rect l="l" t="t" r="r" b="b"/>
            <a:pathLst>
              <a:path w="2628265" h="0">
                <a:moveTo>
                  <a:pt x="0" y="0"/>
                </a:moveTo>
                <a:lnTo>
                  <a:pt x="1028700" y="0"/>
                </a:lnTo>
              </a:path>
              <a:path w="2628265" h="0">
                <a:moveTo>
                  <a:pt x="1484985" y="0"/>
                </a:moveTo>
                <a:lnTo>
                  <a:pt x="262798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31544" y="3529660"/>
            <a:ext cx="3328670" cy="6064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0">
                <a:solidFill>
                  <a:srgbClr val="0000FF"/>
                </a:solidFill>
                <a:latin typeface="Times New Roman"/>
                <a:cs typeface="Times New Roman"/>
              </a:rPr>
              <a:t>INTEGERDATE</a:t>
            </a:r>
            <a:r>
              <a:rPr dirty="0" sz="2000" spc="-4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(YY/MM/DD)</a:t>
            </a:r>
            <a:endParaRPr sz="2000">
              <a:latin typeface="Times New Roman"/>
              <a:cs typeface="Times New Roman"/>
            </a:endParaRPr>
          </a:p>
          <a:p>
            <a:pPr marL="964565">
              <a:lnSpc>
                <a:spcPct val="100000"/>
              </a:lnSpc>
              <a:spcBef>
                <a:spcPts val="10"/>
              </a:spcBef>
            </a:pPr>
            <a:r>
              <a:rPr dirty="0" sz="1800" spc="-5">
                <a:latin typeface="Times New Roman"/>
                <a:cs typeface="Times New Roman"/>
              </a:rPr>
              <a:t>June 30,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2012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27828" y="3509314"/>
            <a:ext cx="3204845" cy="64452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2000" spc="-25">
                <a:solidFill>
                  <a:srgbClr val="0000FF"/>
                </a:solidFill>
                <a:latin typeface="Times New Roman"/>
                <a:cs typeface="Times New Roman"/>
              </a:rPr>
              <a:t>ANSIDATE</a:t>
            </a:r>
            <a:r>
              <a:rPr dirty="0" sz="2000" spc="-4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20">
                <a:solidFill>
                  <a:srgbClr val="0000FF"/>
                </a:solidFill>
                <a:latin typeface="Times New Roman"/>
                <a:cs typeface="Times New Roman"/>
              </a:rPr>
              <a:t>(YYYY-MM-DD)</a:t>
            </a:r>
            <a:endParaRPr sz="2000">
              <a:latin typeface="Times New Roman"/>
              <a:cs typeface="Times New Roman"/>
            </a:endParaRPr>
          </a:p>
          <a:p>
            <a:pPr marL="774700">
              <a:lnSpc>
                <a:spcPct val="100000"/>
              </a:lnSpc>
              <a:spcBef>
                <a:spcPts val="145"/>
              </a:spcBef>
            </a:pPr>
            <a:r>
              <a:rPr dirty="0" sz="1800" spc="-5">
                <a:latin typeface="Times New Roman"/>
                <a:cs typeface="Times New Roman"/>
              </a:rPr>
              <a:t>June 30,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2012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253" y="519785"/>
            <a:ext cx="8937625" cy="2731135"/>
          </a:xfrm>
          <a:prstGeom prst="rect">
            <a:avLst/>
          </a:prstGeom>
        </p:spPr>
        <p:txBody>
          <a:bodyPr wrap="square" lIns="0" tIns="1460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dirty="0" sz="2000" spc="-25">
                <a:latin typeface="Times New Roman"/>
                <a:cs typeface="Times New Roman"/>
              </a:rPr>
              <a:t>DATEFORM </a:t>
            </a:r>
            <a:r>
              <a:rPr dirty="0" sz="2000">
                <a:latin typeface="Times New Roman"/>
                <a:cs typeface="Times New Roman"/>
              </a:rPr>
              <a:t>Controls the default display of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dates.</a:t>
            </a:r>
            <a:endParaRPr sz="2000">
              <a:latin typeface="Times New Roman"/>
              <a:cs typeface="Times New Roman"/>
            </a:endParaRPr>
          </a:p>
          <a:p>
            <a:pPr marL="23495" marR="1420495">
              <a:lnSpc>
                <a:spcPts val="3600"/>
              </a:lnSpc>
              <a:spcBef>
                <a:spcPts val="170"/>
              </a:spcBef>
            </a:pPr>
            <a:r>
              <a:rPr dirty="0" sz="2000" spc="-25">
                <a:latin typeface="Times New Roman"/>
                <a:cs typeface="Times New Roman"/>
              </a:rPr>
              <a:t>DATEFORM </a:t>
            </a:r>
            <a:r>
              <a:rPr dirty="0" sz="2000">
                <a:latin typeface="Times New Roman"/>
                <a:cs typeface="Times New Roman"/>
              </a:rPr>
              <a:t>display choices are </a:t>
            </a:r>
            <a:r>
              <a:rPr dirty="0" sz="2000" spc="-5">
                <a:latin typeface="Times New Roman"/>
                <a:cs typeface="Times New Roman"/>
              </a:rPr>
              <a:t>either </a:t>
            </a:r>
            <a:r>
              <a:rPr dirty="0" sz="2000" spc="-20">
                <a:solidFill>
                  <a:srgbClr val="0000FF"/>
                </a:solidFill>
                <a:latin typeface="Times New Roman"/>
                <a:cs typeface="Times New Roman"/>
              </a:rPr>
              <a:t>INTEGERDATE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or </a:t>
            </a:r>
            <a:r>
              <a:rPr dirty="0" sz="2000" spc="-25">
                <a:solidFill>
                  <a:srgbClr val="FF0000"/>
                </a:solidFill>
                <a:latin typeface="Times New Roman"/>
                <a:cs typeface="Times New Roman"/>
              </a:rPr>
              <a:t>ANSIDATE</a:t>
            </a:r>
            <a:r>
              <a:rPr dirty="0" sz="2000" spc="-25">
                <a:solidFill>
                  <a:srgbClr val="0000FF"/>
                </a:solidFill>
                <a:latin typeface="Times New Roman"/>
                <a:cs typeface="Times New Roman"/>
              </a:rPr>
              <a:t>.  </a:t>
            </a:r>
            <a:r>
              <a:rPr dirty="0" sz="2000" spc="-20">
                <a:solidFill>
                  <a:srgbClr val="0000FF"/>
                </a:solidFill>
                <a:latin typeface="Times New Roman"/>
                <a:cs typeface="Times New Roman"/>
              </a:rPr>
              <a:t>INTEGERDATE </a:t>
            </a:r>
            <a:r>
              <a:rPr dirty="0" sz="2000">
                <a:latin typeface="Times New Roman"/>
                <a:cs typeface="Times New Roman"/>
              </a:rPr>
              <a:t>is (YY/MM/DD) and </a:t>
            </a:r>
            <a:r>
              <a:rPr dirty="0" sz="2000" spc="-25">
                <a:solidFill>
                  <a:srgbClr val="FF0000"/>
                </a:solidFill>
                <a:latin typeface="Times New Roman"/>
                <a:cs typeface="Times New Roman"/>
              </a:rPr>
              <a:t>ANSIDATE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7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(YYYY-MM-DD).</a:t>
            </a:r>
            <a:endParaRPr sz="2000">
              <a:latin typeface="Times New Roman"/>
              <a:cs typeface="Times New Roman"/>
            </a:endParaRPr>
          </a:p>
          <a:p>
            <a:pPr marL="23495">
              <a:lnSpc>
                <a:spcPct val="100000"/>
              </a:lnSpc>
              <a:spcBef>
                <a:spcPts val="885"/>
              </a:spcBef>
            </a:pPr>
            <a:r>
              <a:rPr dirty="0" sz="2000" spc="-25">
                <a:solidFill>
                  <a:srgbClr val="0000FF"/>
                </a:solidFill>
                <a:latin typeface="Times New Roman"/>
                <a:cs typeface="Times New Roman"/>
              </a:rPr>
              <a:t>DATEFORM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is the expected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format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for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import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and export of dates in Load</a:t>
            </a:r>
            <a:r>
              <a:rPr dirty="0" sz="2000" spc="-18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Utilities.</a:t>
            </a:r>
            <a:endParaRPr sz="2000">
              <a:latin typeface="Times New Roman"/>
              <a:cs typeface="Times New Roman"/>
            </a:endParaRPr>
          </a:p>
          <a:p>
            <a:pPr marL="17780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Can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be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over-ridden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by USER or within a Session at any</a:t>
            </a:r>
            <a:r>
              <a:rPr dirty="0" sz="2000" spc="-14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time.</a:t>
            </a:r>
            <a:endParaRPr sz="2000">
              <a:latin typeface="Times New Roman"/>
              <a:cs typeface="Times New Roman"/>
            </a:endParaRPr>
          </a:p>
          <a:p>
            <a:pPr marL="1778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Default can be changed by the DBA by changing the </a:t>
            </a:r>
            <a:r>
              <a:rPr dirty="0" sz="2000" spc="-25">
                <a:solidFill>
                  <a:srgbClr val="0000FF"/>
                </a:solidFill>
                <a:latin typeface="Times New Roman"/>
                <a:cs typeface="Times New Roman"/>
              </a:rPr>
              <a:t>DATEFORM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dirty="0" sz="2000" spc="-24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DBSControl.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657" y="23317"/>
            <a:ext cx="86264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Changing the </a:t>
            </a:r>
            <a:r>
              <a:rPr dirty="0" spc="-45"/>
              <a:t>DATEFORM </a:t>
            </a:r>
            <a:r>
              <a:rPr dirty="0" spc="-5"/>
              <a:t>in Client Utilities such as</a:t>
            </a:r>
            <a:r>
              <a:rPr dirty="0" spc="100"/>
              <a:t> </a:t>
            </a:r>
            <a:r>
              <a:rPr dirty="0" spc="-10"/>
              <a:t>BTEQ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5394" y="680973"/>
            <a:ext cx="5474335" cy="200723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800">
                <a:latin typeface="Times New Roman"/>
                <a:cs typeface="Times New Roman"/>
              </a:rPr>
              <a:t>Enter </a:t>
            </a:r>
            <a:r>
              <a:rPr dirty="0" sz="1800" spc="5">
                <a:latin typeface="Times New Roman"/>
                <a:cs typeface="Times New Roman"/>
              </a:rPr>
              <a:t>your </a:t>
            </a:r>
            <a:r>
              <a:rPr dirty="0" sz="1800">
                <a:latin typeface="Times New Roman"/>
                <a:cs typeface="Times New Roman"/>
              </a:rPr>
              <a:t>logon or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BTEQ</a:t>
            </a:r>
            <a:r>
              <a:rPr dirty="0" sz="1800" spc="-5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Command:</a:t>
            </a:r>
            <a:endParaRPr sz="1800">
              <a:latin typeface="Times New Roman"/>
              <a:cs typeface="Times New Roman"/>
            </a:endParaRPr>
          </a:p>
          <a:p>
            <a:pPr marL="12700" marR="3199765">
              <a:lnSpc>
                <a:spcPct val="100000"/>
              </a:lnSpc>
              <a:spcBef>
                <a:spcPts val="240"/>
              </a:spcBef>
            </a:pPr>
            <a:r>
              <a:rPr dirty="0" sz="1800">
                <a:latin typeface="Times New Roman"/>
                <a:cs typeface="Times New Roman"/>
              </a:rPr>
              <a:t>.logon localtd/dbc  </a:t>
            </a:r>
            <a:r>
              <a:rPr dirty="0" sz="1800" spc="-5">
                <a:latin typeface="Times New Roman"/>
                <a:cs typeface="Times New Roman"/>
              </a:rPr>
              <a:t>Password: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***********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Logon </a:t>
            </a:r>
            <a:r>
              <a:rPr dirty="0" sz="1800" spc="-5">
                <a:latin typeface="Times New Roman"/>
                <a:cs typeface="Times New Roman"/>
              </a:rPr>
              <a:t>successfully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completed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BTEQ – Enter </a:t>
            </a:r>
            <a:r>
              <a:rPr dirty="0" sz="1800" spc="5">
                <a:latin typeface="Times New Roman"/>
                <a:cs typeface="Times New Roman"/>
              </a:rPr>
              <a:t>your </a:t>
            </a:r>
            <a:r>
              <a:rPr dirty="0" sz="1800" spc="-5">
                <a:latin typeface="Times New Roman"/>
                <a:cs typeface="Times New Roman"/>
              </a:rPr>
              <a:t>DBC/SQL </a:t>
            </a:r>
            <a:r>
              <a:rPr dirty="0" sz="1800">
                <a:latin typeface="Times New Roman"/>
                <a:cs typeface="Times New Roman"/>
              </a:rPr>
              <a:t>request or BTEQ</a:t>
            </a:r>
            <a:r>
              <a:rPr dirty="0" sz="1800" spc="-17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command: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SELECT</a:t>
            </a:r>
            <a:r>
              <a:rPr dirty="0" sz="1800" spc="-45">
                <a:solidFill>
                  <a:srgbClr val="0000FF"/>
                </a:solidFill>
                <a:latin typeface="Times New Roman"/>
                <a:cs typeface="Times New Roman"/>
              </a:rPr>
              <a:t> DATE;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5394" y="2936875"/>
            <a:ext cx="93980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14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Date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------------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12/06/30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5394" y="4034408"/>
            <a:ext cx="54743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BTEQ – Enter </a:t>
            </a:r>
            <a:r>
              <a:rPr dirty="0" sz="1800" spc="5">
                <a:latin typeface="Times New Roman"/>
                <a:cs typeface="Times New Roman"/>
              </a:rPr>
              <a:t>your </a:t>
            </a:r>
            <a:r>
              <a:rPr dirty="0" sz="1800" spc="-5">
                <a:latin typeface="Times New Roman"/>
                <a:cs typeface="Times New Roman"/>
              </a:rPr>
              <a:t>DBC/SQL </a:t>
            </a:r>
            <a:r>
              <a:rPr dirty="0" sz="1800">
                <a:latin typeface="Times New Roman"/>
                <a:cs typeface="Times New Roman"/>
              </a:rPr>
              <a:t>request or BTEQ</a:t>
            </a:r>
            <a:r>
              <a:rPr dirty="0" sz="1800" spc="-17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command: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5394" y="4583048"/>
            <a:ext cx="38830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0000"/>
                </a:solidFill>
                <a:latin typeface="Times New Roman"/>
                <a:cs typeface="Times New Roman"/>
              </a:rPr>
              <a:t>SET 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Session </a:t>
            </a:r>
            <a:r>
              <a:rPr dirty="0" sz="1800" spc="-30">
                <a:solidFill>
                  <a:srgbClr val="0000FF"/>
                </a:solidFill>
                <a:latin typeface="Times New Roman"/>
                <a:cs typeface="Times New Roman"/>
              </a:rPr>
              <a:t>DATEFORM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dirty="0" sz="1800" spc="-7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 spc="-30">
                <a:solidFill>
                  <a:srgbClr val="FF0000"/>
                </a:solidFill>
                <a:latin typeface="Times New Roman"/>
                <a:cs typeface="Times New Roman"/>
              </a:rPr>
              <a:t>ANSIDATE</a:t>
            </a:r>
            <a:r>
              <a:rPr dirty="0" sz="1800" spc="-30">
                <a:solidFill>
                  <a:srgbClr val="0000FF"/>
                </a:solidFill>
                <a:latin typeface="Times New Roman"/>
                <a:cs typeface="Times New Roman"/>
              </a:rPr>
              <a:t>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5394" y="5132070"/>
            <a:ext cx="15640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SELECT</a:t>
            </a:r>
            <a:r>
              <a:rPr dirty="0" sz="1800" spc="-10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 spc="-45">
                <a:solidFill>
                  <a:srgbClr val="0000FF"/>
                </a:solidFill>
                <a:latin typeface="Times New Roman"/>
                <a:cs typeface="Times New Roman"/>
              </a:rPr>
              <a:t>DATE;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55394" y="5680659"/>
            <a:ext cx="124460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Current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Date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----------------  </a:t>
            </a:r>
            <a:r>
              <a:rPr dirty="0" sz="1800">
                <a:latin typeface="Times New Roman"/>
                <a:cs typeface="Times New Roman"/>
              </a:rPr>
              <a:t>2012-06-30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76400" y="685800"/>
            <a:ext cx="7315200" cy="6019800"/>
          </a:xfrm>
          <a:custGeom>
            <a:avLst/>
            <a:gdLst/>
            <a:ahLst/>
            <a:cxnLst/>
            <a:rect l="l" t="t" r="r" b="b"/>
            <a:pathLst>
              <a:path w="7315200" h="6019800">
                <a:moveTo>
                  <a:pt x="0" y="6019800"/>
                </a:moveTo>
                <a:lnTo>
                  <a:pt x="7315200" y="6019800"/>
                </a:lnTo>
                <a:lnTo>
                  <a:pt x="7315200" y="0"/>
                </a:lnTo>
                <a:lnTo>
                  <a:pt x="0" y="0"/>
                </a:lnTo>
                <a:lnTo>
                  <a:pt x="0" y="60198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429000" y="3429000"/>
            <a:ext cx="3048000" cy="3810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05"/>
              </a:spcBef>
            </a:pPr>
            <a:r>
              <a:rPr dirty="0" sz="1800" spc="-20">
                <a:latin typeface="Times New Roman"/>
                <a:cs typeface="Times New Roman"/>
              </a:rPr>
              <a:t>INTEGERDATE </a:t>
            </a:r>
            <a:r>
              <a:rPr dirty="0" sz="1800">
                <a:latin typeface="Times New Roman"/>
                <a:cs typeface="Times New Roman"/>
              </a:rPr>
              <a:t>is the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Default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730500" y="3492500"/>
            <a:ext cx="711200" cy="254000"/>
            <a:chOff x="2730500" y="3492500"/>
            <a:chExt cx="711200" cy="254000"/>
          </a:xfrm>
        </p:grpSpPr>
        <p:sp>
          <p:nvSpPr>
            <p:cNvPr id="12" name="object 12"/>
            <p:cNvSpPr/>
            <p:nvPr/>
          </p:nvSpPr>
          <p:spPr>
            <a:xfrm>
              <a:off x="2743200" y="3505200"/>
              <a:ext cx="685800" cy="228600"/>
            </a:xfrm>
            <a:custGeom>
              <a:avLst/>
              <a:gdLst/>
              <a:ahLst/>
              <a:cxnLst/>
              <a:rect l="l" t="t" r="r" b="b"/>
              <a:pathLst>
                <a:path w="685800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685800" y="171450"/>
                  </a:lnTo>
                  <a:lnTo>
                    <a:pt x="685800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743200" y="3505200"/>
              <a:ext cx="685800" cy="228600"/>
            </a:xfrm>
            <a:custGeom>
              <a:avLst/>
              <a:gdLst/>
              <a:ahLst/>
              <a:cxnLst/>
              <a:rect l="l" t="t" r="r" b="b"/>
              <a:pathLst>
                <a:path w="685800" h="228600">
                  <a:moveTo>
                    <a:pt x="0" y="114300"/>
                  </a:moveTo>
                  <a:lnTo>
                    <a:pt x="114300" y="0"/>
                  </a:lnTo>
                  <a:lnTo>
                    <a:pt x="114300" y="57150"/>
                  </a:lnTo>
                  <a:lnTo>
                    <a:pt x="685800" y="57150"/>
                  </a:lnTo>
                  <a:lnTo>
                    <a:pt x="685800" y="171450"/>
                  </a:ln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6248400" y="4419600"/>
            <a:ext cx="2667000" cy="6858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marL="254635" marR="106045" indent="-215265">
              <a:lnSpc>
                <a:spcPct val="100000"/>
              </a:lnSpc>
              <a:spcBef>
                <a:spcPts val="305"/>
              </a:spcBef>
            </a:pPr>
            <a:r>
              <a:rPr dirty="0" sz="1800">
                <a:latin typeface="Times New Roman"/>
                <a:cs typeface="Times New Roman"/>
              </a:rPr>
              <a:t>Changing the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DATEFORM  </a:t>
            </a:r>
            <a:r>
              <a:rPr dirty="0" sz="1800" spc="-5">
                <a:latin typeface="Times New Roman"/>
                <a:cs typeface="Times New Roman"/>
              </a:rPr>
              <a:t>for this </a:t>
            </a:r>
            <a:r>
              <a:rPr dirty="0" sz="1800">
                <a:latin typeface="Times New Roman"/>
                <a:cs typeface="Times New Roman"/>
              </a:rPr>
              <a:t>BTEQ</a:t>
            </a:r>
            <a:r>
              <a:rPr dirty="0" sz="1800" spc="-5">
                <a:latin typeface="Times New Roman"/>
                <a:cs typeface="Times New Roman"/>
              </a:rPr>
              <a:t> session.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702300" y="4635500"/>
            <a:ext cx="558800" cy="254000"/>
            <a:chOff x="5702300" y="4635500"/>
            <a:chExt cx="558800" cy="254000"/>
          </a:xfrm>
        </p:grpSpPr>
        <p:sp>
          <p:nvSpPr>
            <p:cNvPr id="16" name="object 16"/>
            <p:cNvSpPr/>
            <p:nvPr/>
          </p:nvSpPr>
          <p:spPr>
            <a:xfrm>
              <a:off x="5715000" y="4648200"/>
              <a:ext cx="533400" cy="228600"/>
            </a:xfrm>
            <a:custGeom>
              <a:avLst/>
              <a:gdLst/>
              <a:ahLst/>
              <a:cxnLst/>
              <a:rect l="l" t="t" r="r" b="b"/>
              <a:pathLst>
                <a:path w="533400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533400" y="171450"/>
                  </a:lnTo>
                  <a:lnTo>
                    <a:pt x="533400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715000" y="4648200"/>
              <a:ext cx="533400" cy="228600"/>
            </a:xfrm>
            <a:custGeom>
              <a:avLst/>
              <a:gdLst/>
              <a:ahLst/>
              <a:cxnLst/>
              <a:rect l="l" t="t" r="r" b="b"/>
              <a:pathLst>
                <a:path w="533400" h="228600">
                  <a:moveTo>
                    <a:pt x="0" y="114300"/>
                  </a:moveTo>
                  <a:lnTo>
                    <a:pt x="114300" y="0"/>
                  </a:lnTo>
                  <a:lnTo>
                    <a:pt x="114300" y="57150"/>
                  </a:lnTo>
                  <a:lnTo>
                    <a:pt x="533400" y="57150"/>
                  </a:lnTo>
                  <a:lnTo>
                    <a:pt x="533400" y="171450"/>
                  </a:ln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3581400" y="6172200"/>
            <a:ext cx="3200400" cy="3810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lIns="0" tIns="39369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09"/>
              </a:spcBef>
            </a:pPr>
            <a:r>
              <a:rPr dirty="0" sz="1800" spc="-30">
                <a:latin typeface="Times New Roman"/>
                <a:cs typeface="Times New Roman"/>
              </a:rPr>
              <a:t>ANSIDATE </a:t>
            </a:r>
            <a:r>
              <a:rPr dirty="0" sz="1800" spc="-5">
                <a:latin typeface="Times New Roman"/>
                <a:cs typeface="Times New Roman"/>
              </a:rPr>
              <a:t>is </a:t>
            </a: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Display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2819400"/>
            <a:ext cx="1219200" cy="685800"/>
          </a:xfrm>
          <a:custGeom>
            <a:avLst/>
            <a:gdLst/>
            <a:ahLst/>
            <a:cxnLst/>
            <a:rect l="l" t="t" r="r" b="b"/>
            <a:pathLst>
              <a:path w="1219200" h="685800">
                <a:moveTo>
                  <a:pt x="0" y="685800"/>
                </a:moveTo>
                <a:lnTo>
                  <a:pt x="1219200" y="685800"/>
                </a:lnTo>
                <a:lnTo>
                  <a:pt x="12192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0" name="object 20"/>
          <p:cNvGrpSpPr/>
          <p:nvPr/>
        </p:nvGrpSpPr>
        <p:grpSpPr>
          <a:xfrm>
            <a:off x="1206500" y="3035300"/>
            <a:ext cx="2387600" cy="3454400"/>
            <a:chOff x="1206500" y="3035300"/>
            <a:chExt cx="2387600" cy="3454400"/>
          </a:xfrm>
        </p:grpSpPr>
        <p:sp>
          <p:nvSpPr>
            <p:cNvPr id="21" name="object 21"/>
            <p:cNvSpPr/>
            <p:nvPr/>
          </p:nvSpPr>
          <p:spPr>
            <a:xfrm>
              <a:off x="2895600" y="6248400"/>
              <a:ext cx="685800" cy="228600"/>
            </a:xfrm>
            <a:custGeom>
              <a:avLst/>
              <a:gdLst/>
              <a:ahLst/>
              <a:cxnLst/>
              <a:rect l="l" t="t" r="r" b="b"/>
              <a:pathLst>
                <a:path w="685800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685800" y="171450"/>
                  </a:lnTo>
                  <a:lnTo>
                    <a:pt x="685800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895600" y="6248400"/>
              <a:ext cx="685800" cy="228600"/>
            </a:xfrm>
            <a:custGeom>
              <a:avLst/>
              <a:gdLst/>
              <a:ahLst/>
              <a:cxnLst/>
              <a:rect l="l" t="t" r="r" b="b"/>
              <a:pathLst>
                <a:path w="685800" h="228600">
                  <a:moveTo>
                    <a:pt x="0" y="114300"/>
                  </a:moveTo>
                  <a:lnTo>
                    <a:pt x="114300" y="0"/>
                  </a:lnTo>
                  <a:lnTo>
                    <a:pt x="114300" y="57150"/>
                  </a:lnTo>
                  <a:lnTo>
                    <a:pt x="685800" y="57150"/>
                  </a:lnTo>
                  <a:lnTo>
                    <a:pt x="685800" y="171450"/>
                  </a:ln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219200" y="3048000"/>
              <a:ext cx="457200" cy="228600"/>
            </a:xfrm>
            <a:custGeom>
              <a:avLst/>
              <a:gdLst/>
              <a:ahLst/>
              <a:cxnLst/>
              <a:rect l="l" t="t" r="r" b="b"/>
              <a:pathLst>
                <a:path w="457200" h="228600">
                  <a:moveTo>
                    <a:pt x="342900" y="0"/>
                  </a:moveTo>
                  <a:lnTo>
                    <a:pt x="342900" y="57150"/>
                  </a:lnTo>
                  <a:lnTo>
                    <a:pt x="0" y="57150"/>
                  </a:lnTo>
                  <a:lnTo>
                    <a:pt x="0" y="171450"/>
                  </a:lnTo>
                  <a:lnTo>
                    <a:pt x="342900" y="171450"/>
                  </a:lnTo>
                  <a:lnTo>
                    <a:pt x="342900" y="228600"/>
                  </a:lnTo>
                  <a:lnTo>
                    <a:pt x="457200" y="11430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219200" y="3048000"/>
              <a:ext cx="457200" cy="228600"/>
            </a:xfrm>
            <a:custGeom>
              <a:avLst/>
              <a:gdLst/>
              <a:ahLst/>
              <a:cxnLst/>
              <a:rect l="l" t="t" r="r" b="b"/>
              <a:pathLst>
                <a:path w="457200" h="228600">
                  <a:moveTo>
                    <a:pt x="457200" y="114300"/>
                  </a:moveTo>
                  <a:lnTo>
                    <a:pt x="342900" y="228600"/>
                  </a:lnTo>
                  <a:lnTo>
                    <a:pt x="342900" y="171450"/>
                  </a:lnTo>
                  <a:lnTo>
                    <a:pt x="0" y="171450"/>
                  </a:lnTo>
                  <a:lnTo>
                    <a:pt x="0" y="57150"/>
                  </a:lnTo>
                  <a:lnTo>
                    <a:pt x="342900" y="57150"/>
                  </a:lnTo>
                  <a:lnTo>
                    <a:pt x="342900" y="0"/>
                  </a:lnTo>
                  <a:lnTo>
                    <a:pt x="457200" y="1143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435100" y="5778500"/>
              <a:ext cx="254000" cy="254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100685" y="2845434"/>
            <a:ext cx="10166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286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Notice </a:t>
            </a:r>
            <a:r>
              <a:rPr dirty="0" sz="1800" spc="-5">
                <a:latin typeface="Times New Roman"/>
                <a:cs typeface="Times New Roman"/>
              </a:rPr>
              <a:t>the  </a:t>
            </a:r>
            <a:r>
              <a:rPr dirty="0" sz="1800" spc="-40">
                <a:latin typeface="Times New Roman"/>
                <a:cs typeface="Times New Roman"/>
              </a:rPr>
              <a:t>Word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Date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0" y="5410200"/>
            <a:ext cx="1447800" cy="990600"/>
          </a:xfrm>
          <a:custGeom>
            <a:avLst/>
            <a:gdLst/>
            <a:ahLst/>
            <a:cxnLst/>
            <a:rect l="l" t="t" r="r" b="b"/>
            <a:pathLst>
              <a:path w="1447800" h="990600">
                <a:moveTo>
                  <a:pt x="0" y="990600"/>
                </a:moveTo>
                <a:lnTo>
                  <a:pt x="1447800" y="990600"/>
                </a:lnTo>
                <a:lnTo>
                  <a:pt x="14478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86969" y="5436819"/>
            <a:ext cx="127127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127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Notice </a:t>
            </a:r>
            <a:r>
              <a:rPr dirty="0" sz="1800" spc="-5">
                <a:latin typeface="Times New Roman"/>
                <a:cs typeface="Times New Roman"/>
              </a:rPr>
              <a:t>the  </a:t>
            </a:r>
            <a:r>
              <a:rPr dirty="0" sz="1800" spc="-40">
                <a:latin typeface="Times New Roman"/>
                <a:cs typeface="Times New Roman"/>
              </a:rPr>
              <a:t>Word  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Current_Da</a:t>
            </a:r>
            <a:r>
              <a:rPr dirty="0" sz="1800" spc="5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3989" y="898905"/>
            <a:ext cx="281559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SELECT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Date</a:t>
            </a:r>
            <a:endParaRPr sz="2400">
              <a:latin typeface="Times New Roman"/>
              <a:cs typeface="Times New Roman"/>
            </a:endParaRPr>
          </a:p>
          <a:p>
            <a:pPr marL="10668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,Current_Date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84394" y="898905"/>
            <a:ext cx="190182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575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“Date”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-16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ANSI_Date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16327" y="23317"/>
            <a:ext cx="49358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Date, </a:t>
            </a:r>
            <a:r>
              <a:rPr dirty="0" spc="-25"/>
              <a:t>Time, </a:t>
            </a:r>
            <a:r>
              <a:rPr dirty="0" spc="-5"/>
              <a:t>and </a:t>
            </a:r>
            <a:r>
              <a:rPr dirty="0" spc="-20"/>
              <a:t>Timestamp</a:t>
            </a:r>
            <a:r>
              <a:rPr dirty="0" spc="-70"/>
              <a:t> </a:t>
            </a:r>
            <a:r>
              <a:rPr dirty="0" spc="-10"/>
              <a:t>Recap</a:t>
            </a:r>
          </a:p>
        </p:txBody>
      </p:sp>
      <p:sp>
        <p:nvSpPr>
          <p:cNvPr id="5" name="object 5"/>
          <p:cNvSpPr/>
          <p:nvPr/>
        </p:nvSpPr>
        <p:spPr>
          <a:xfrm>
            <a:off x="1828800" y="838200"/>
            <a:ext cx="5436235" cy="990600"/>
          </a:xfrm>
          <a:custGeom>
            <a:avLst/>
            <a:gdLst/>
            <a:ahLst/>
            <a:cxnLst/>
            <a:rect l="l" t="t" r="r" b="b"/>
            <a:pathLst>
              <a:path w="5436234" h="990600">
                <a:moveTo>
                  <a:pt x="0" y="990600"/>
                </a:moveTo>
                <a:lnTo>
                  <a:pt x="5435727" y="990600"/>
                </a:lnTo>
                <a:lnTo>
                  <a:pt x="5435727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53567" y="3855059"/>
            <a:ext cx="7671434" cy="2673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495" marR="322580" indent="-11430">
              <a:lnSpc>
                <a:spcPct val="1438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Dates are converted to an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integer </a:t>
            </a:r>
            <a:r>
              <a:rPr dirty="0" sz="2000">
                <a:latin typeface="Times New Roman"/>
                <a:cs typeface="Times New Roman"/>
              </a:rPr>
              <a:t>through a </a:t>
            </a:r>
            <a:r>
              <a:rPr dirty="0" sz="2000" spc="-5">
                <a:latin typeface="Times New Roman"/>
                <a:cs typeface="Times New Roman"/>
              </a:rPr>
              <a:t>formula </a:t>
            </a:r>
            <a:r>
              <a:rPr dirty="0" sz="2000">
                <a:latin typeface="Times New Roman"/>
                <a:cs typeface="Times New Roman"/>
              </a:rPr>
              <a:t>before being</a:t>
            </a:r>
            <a:r>
              <a:rPr dirty="0" sz="2000" spc="-175"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stored.  </a:t>
            </a:r>
            <a:r>
              <a:rPr dirty="0" sz="2000">
                <a:latin typeface="Times New Roman"/>
                <a:cs typeface="Times New Roman"/>
              </a:rPr>
              <a:t>Dates are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displayed </a:t>
            </a:r>
            <a:r>
              <a:rPr dirty="0" sz="2000">
                <a:latin typeface="Times New Roman"/>
                <a:cs typeface="Times New Roman"/>
              </a:rPr>
              <a:t>by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default </a:t>
            </a:r>
            <a:r>
              <a:rPr dirty="0" sz="2000">
                <a:latin typeface="Times New Roman"/>
                <a:cs typeface="Times New Roman"/>
              </a:rPr>
              <a:t>as </a:t>
            </a:r>
            <a:r>
              <a:rPr dirty="0" sz="2000" spc="-15">
                <a:latin typeface="Times New Roman"/>
                <a:cs typeface="Times New Roman"/>
              </a:rPr>
              <a:t>INTEGERDATE</a:t>
            </a:r>
            <a:r>
              <a:rPr dirty="0" sz="2000" spc="-240"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0000FF"/>
                </a:solidFill>
                <a:latin typeface="Times New Roman"/>
                <a:cs typeface="Times New Roman"/>
              </a:rPr>
              <a:t>YY-MM-DD.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dirty="0" sz="2000">
                <a:latin typeface="Times New Roman"/>
                <a:cs typeface="Times New Roman"/>
              </a:rPr>
              <a:t>The DBA can set up the </a:t>
            </a:r>
            <a:r>
              <a:rPr dirty="0" sz="2000" spc="-5">
                <a:latin typeface="Times New Roman"/>
                <a:cs typeface="Times New Roman"/>
              </a:rPr>
              <a:t>system </a:t>
            </a:r>
            <a:r>
              <a:rPr dirty="0" sz="2000">
                <a:latin typeface="Times New Roman"/>
                <a:cs typeface="Times New Roman"/>
              </a:rPr>
              <a:t>to display as</a:t>
            </a:r>
            <a:r>
              <a:rPr dirty="0" sz="2000" spc="-380"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0000FF"/>
                </a:solidFill>
                <a:latin typeface="Times New Roman"/>
                <a:cs typeface="Times New Roman"/>
              </a:rPr>
              <a:t>ANSIDATE </a:t>
            </a:r>
            <a:r>
              <a:rPr dirty="0" sz="2000" spc="-20">
                <a:solidFill>
                  <a:srgbClr val="0000FF"/>
                </a:solidFill>
                <a:latin typeface="Times New Roman"/>
                <a:cs typeface="Times New Roman"/>
              </a:rPr>
              <a:t>YYYY-MM-DD.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dirty="0" sz="2000">
                <a:latin typeface="Times New Roman"/>
                <a:cs typeface="Times New Roman"/>
              </a:rPr>
              <a:t>Keywords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Date </a:t>
            </a:r>
            <a:r>
              <a:rPr dirty="0" sz="2000">
                <a:latin typeface="Times New Roman"/>
                <a:cs typeface="Times New Roman"/>
              </a:rPr>
              <a:t>or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Current_Date </a:t>
            </a:r>
            <a:r>
              <a:rPr dirty="0" sz="2000">
                <a:latin typeface="Times New Roman"/>
                <a:cs typeface="Times New Roman"/>
              </a:rPr>
              <a:t>will return the date</a:t>
            </a:r>
            <a:r>
              <a:rPr dirty="0" sz="2000" spc="-15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automatically.</a:t>
            </a:r>
            <a:endParaRPr sz="2000">
              <a:latin typeface="Times New Roman"/>
              <a:cs typeface="Times New Roman"/>
            </a:endParaRPr>
          </a:p>
          <a:p>
            <a:pPr marL="23495">
              <a:lnSpc>
                <a:spcPct val="100000"/>
              </a:lnSpc>
              <a:spcBef>
                <a:spcPts val="1240"/>
              </a:spcBef>
            </a:pPr>
            <a:r>
              <a:rPr dirty="0" sz="2000" spc="-20">
                <a:solidFill>
                  <a:srgbClr val="0000FF"/>
                </a:solidFill>
                <a:latin typeface="Times New Roman"/>
                <a:cs typeface="Times New Roman"/>
              </a:rPr>
              <a:t>Time, 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Current_Time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Current_Timestamp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keywords.</a:t>
            </a:r>
            <a:endParaRPr sz="2000">
              <a:latin typeface="Times New Roman"/>
              <a:cs typeface="Times New Roman"/>
            </a:endParaRPr>
          </a:p>
          <a:p>
            <a:pPr marL="23495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Nexus </a:t>
            </a:r>
            <a:r>
              <a:rPr dirty="0" sz="2000">
                <a:latin typeface="Times New Roman"/>
                <a:cs typeface="Times New Roman"/>
              </a:rPr>
              <a:t>Query </a:t>
            </a:r>
            <a:r>
              <a:rPr dirty="0" sz="2000" spc="-5">
                <a:latin typeface="Times New Roman"/>
                <a:cs typeface="Times New Roman"/>
              </a:rPr>
              <a:t>Chameleon </a:t>
            </a:r>
            <a:r>
              <a:rPr dirty="0" sz="2000">
                <a:latin typeface="Times New Roman"/>
                <a:cs typeface="Times New Roman"/>
              </a:rPr>
              <a:t>displays dates as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 spc="-20">
                <a:solidFill>
                  <a:srgbClr val="0000FF"/>
                </a:solidFill>
                <a:latin typeface="Times New Roman"/>
                <a:cs typeface="Times New Roman"/>
              </a:rPr>
              <a:t>MM-DD-YYYY.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00600" y="2760726"/>
            <a:ext cx="2971800" cy="762000"/>
          </a:xfrm>
          <a:custGeom>
            <a:avLst/>
            <a:gdLst/>
            <a:ahLst/>
            <a:cxnLst/>
            <a:rect l="l" t="t" r="r" b="b"/>
            <a:pathLst>
              <a:path w="2971800" h="762000">
                <a:moveTo>
                  <a:pt x="0" y="762000"/>
                </a:moveTo>
                <a:lnTo>
                  <a:pt x="2971800" y="762000"/>
                </a:lnTo>
                <a:lnTo>
                  <a:pt x="29718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892928" y="2662554"/>
            <a:ext cx="1079500" cy="787400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40"/>
              </a:spcBef>
            </a:pPr>
            <a:r>
              <a:rPr dirty="0" sz="1800" spc="-5">
                <a:latin typeface="Times New Roman"/>
                <a:cs typeface="Times New Roman"/>
              </a:rPr>
              <a:t>Date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dirty="0" sz="1800">
                <a:latin typeface="Times New Roman"/>
                <a:cs typeface="Times New Roman"/>
              </a:rPr>
              <a:t>2012-06-30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96094" y="2662554"/>
            <a:ext cx="1101090" cy="78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685" marR="5080" indent="-20320">
              <a:lnSpc>
                <a:spcPct val="1389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sz="1800" spc="-15">
                <a:latin typeface="Times New Roman"/>
                <a:cs typeface="Times New Roman"/>
              </a:rPr>
              <a:t>N</a:t>
            </a:r>
            <a:r>
              <a:rPr dirty="0" sz="1800" spc="-5">
                <a:latin typeface="Times New Roman"/>
                <a:cs typeface="Times New Roman"/>
              </a:rPr>
              <a:t>SI</a:t>
            </a:r>
            <a:r>
              <a:rPr dirty="0" sz="1800">
                <a:latin typeface="Times New Roman"/>
                <a:cs typeface="Times New Roman"/>
              </a:rPr>
              <a:t>_</a:t>
            </a:r>
            <a:r>
              <a:rPr dirty="0" sz="1800" spc="-15">
                <a:latin typeface="Times New Roman"/>
                <a:cs typeface="Times New Roman"/>
              </a:rPr>
              <a:t>D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5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e  201</a:t>
            </a:r>
            <a:r>
              <a:rPr dirty="0" sz="1800" spc="10">
                <a:latin typeface="Times New Roman"/>
                <a:cs typeface="Times New Roman"/>
              </a:rPr>
              <a:t>2</a:t>
            </a:r>
            <a:r>
              <a:rPr dirty="0" sz="1800">
                <a:latin typeface="Times New Roman"/>
                <a:cs typeface="Times New Roman"/>
              </a:rPr>
              <a:t>-06-30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92928" y="3131540"/>
            <a:ext cx="2628265" cy="0"/>
          </a:xfrm>
          <a:custGeom>
            <a:avLst/>
            <a:gdLst/>
            <a:ahLst/>
            <a:cxnLst/>
            <a:rect l="l" t="t" r="r" b="b"/>
            <a:pathLst>
              <a:path w="2628265" h="0">
                <a:moveTo>
                  <a:pt x="0" y="0"/>
                </a:moveTo>
                <a:lnTo>
                  <a:pt x="1028700" y="0"/>
                </a:lnTo>
              </a:path>
              <a:path w="2628265" h="0">
                <a:moveTo>
                  <a:pt x="1484985" y="0"/>
                </a:moveTo>
                <a:lnTo>
                  <a:pt x="262798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219200" y="2760726"/>
            <a:ext cx="2971800" cy="762000"/>
          </a:xfrm>
          <a:custGeom>
            <a:avLst/>
            <a:gdLst/>
            <a:ahLst/>
            <a:cxnLst/>
            <a:rect l="l" t="t" r="r" b="b"/>
            <a:pathLst>
              <a:path w="2971800" h="762000">
                <a:moveTo>
                  <a:pt x="0" y="762000"/>
                </a:moveTo>
                <a:lnTo>
                  <a:pt x="2971800" y="762000"/>
                </a:lnTo>
                <a:lnTo>
                  <a:pt x="29718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310894" y="2662554"/>
            <a:ext cx="826769" cy="78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389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Date  </a:t>
            </a:r>
            <a:r>
              <a:rPr dirty="0" sz="1800" spc="-5">
                <a:latin typeface="Times New Roman"/>
                <a:cs typeface="Times New Roman"/>
              </a:rPr>
              <a:t>12/06</a:t>
            </a:r>
            <a:r>
              <a:rPr dirty="0" sz="1800" spc="5">
                <a:latin typeface="Times New Roman"/>
                <a:cs typeface="Times New Roman"/>
              </a:rPr>
              <a:t>/</a:t>
            </a:r>
            <a:r>
              <a:rPr dirty="0" sz="1800" spc="-5">
                <a:latin typeface="Times New Roman"/>
                <a:cs typeface="Times New Roman"/>
              </a:rPr>
              <a:t>30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14059" y="2662554"/>
            <a:ext cx="1090930" cy="78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5100" marR="5080" indent="-165735">
              <a:lnSpc>
                <a:spcPct val="1389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sz="1800" spc="-15">
                <a:latin typeface="Times New Roman"/>
                <a:cs typeface="Times New Roman"/>
              </a:rPr>
              <a:t>N</a:t>
            </a:r>
            <a:r>
              <a:rPr dirty="0" sz="1800" spc="-5">
                <a:latin typeface="Times New Roman"/>
                <a:cs typeface="Times New Roman"/>
              </a:rPr>
              <a:t>SI</a:t>
            </a:r>
            <a:r>
              <a:rPr dirty="0" sz="1800">
                <a:latin typeface="Times New Roman"/>
                <a:cs typeface="Times New Roman"/>
              </a:rPr>
              <a:t>_</a:t>
            </a:r>
            <a:r>
              <a:rPr dirty="0" sz="1800" spc="-15">
                <a:latin typeface="Times New Roman"/>
                <a:cs typeface="Times New Roman"/>
              </a:rPr>
              <a:t>D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5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e  12/06/30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10894" y="3131540"/>
            <a:ext cx="2628265" cy="0"/>
          </a:xfrm>
          <a:custGeom>
            <a:avLst/>
            <a:gdLst/>
            <a:ahLst/>
            <a:cxnLst/>
            <a:rect l="l" t="t" r="r" b="b"/>
            <a:pathLst>
              <a:path w="2628265" h="0">
                <a:moveTo>
                  <a:pt x="0" y="0"/>
                </a:moveTo>
                <a:lnTo>
                  <a:pt x="1028700" y="0"/>
                </a:lnTo>
              </a:path>
              <a:path w="2628265" h="0">
                <a:moveTo>
                  <a:pt x="1484985" y="0"/>
                </a:moveTo>
                <a:lnTo>
                  <a:pt x="262798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107744" y="2081606"/>
            <a:ext cx="3328670" cy="6064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0">
                <a:solidFill>
                  <a:srgbClr val="0000FF"/>
                </a:solidFill>
                <a:latin typeface="Times New Roman"/>
                <a:cs typeface="Times New Roman"/>
              </a:rPr>
              <a:t>INTEGERDATE</a:t>
            </a:r>
            <a:r>
              <a:rPr dirty="0" sz="2000" spc="-4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(YY/MM/DD)</a:t>
            </a:r>
            <a:endParaRPr sz="2000">
              <a:latin typeface="Times New Roman"/>
              <a:cs typeface="Times New Roman"/>
            </a:endParaRPr>
          </a:p>
          <a:p>
            <a:pPr marL="964565">
              <a:lnSpc>
                <a:spcPct val="100000"/>
              </a:lnSpc>
              <a:spcBef>
                <a:spcPts val="10"/>
              </a:spcBef>
            </a:pPr>
            <a:r>
              <a:rPr dirty="0" sz="1800" spc="-5">
                <a:latin typeface="Times New Roman"/>
                <a:cs typeface="Times New Roman"/>
              </a:rPr>
              <a:t>June 30,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2012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04028" y="2061260"/>
            <a:ext cx="3204845" cy="64452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2000" spc="-25">
                <a:solidFill>
                  <a:srgbClr val="0000FF"/>
                </a:solidFill>
                <a:latin typeface="Times New Roman"/>
                <a:cs typeface="Times New Roman"/>
              </a:rPr>
              <a:t>ANSIDATE</a:t>
            </a:r>
            <a:r>
              <a:rPr dirty="0" sz="2000" spc="-4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20">
                <a:solidFill>
                  <a:srgbClr val="0000FF"/>
                </a:solidFill>
                <a:latin typeface="Times New Roman"/>
                <a:cs typeface="Times New Roman"/>
              </a:rPr>
              <a:t>(YYYY-MM-DD)</a:t>
            </a:r>
            <a:endParaRPr sz="2000">
              <a:latin typeface="Times New Roman"/>
              <a:cs typeface="Times New Roman"/>
            </a:endParaRPr>
          </a:p>
          <a:p>
            <a:pPr marL="774700">
              <a:lnSpc>
                <a:spcPct val="100000"/>
              </a:lnSpc>
              <a:spcBef>
                <a:spcPts val="145"/>
              </a:spcBef>
            </a:pPr>
            <a:r>
              <a:rPr dirty="0" sz="1800" spc="-5">
                <a:latin typeface="Times New Roman"/>
                <a:cs typeface="Times New Roman"/>
              </a:rPr>
              <a:t>June 30,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2012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33400" y="3886200"/>
            <a:ext cx="8001000" cy="2743200"/>
          </a:xfrm>
          <a:custGeom>
            <a:avLst/>
            <a:gdLst/>
            <a:ahLst/>
            <a:cxnLst/>
            <a:rect l="l" t="t" r="r" b="b"/>
            <a:pathLst>
              <a:path w="8001000" h="2743200">
                <a:moveTo>
                  <a:pt x="0" y="2743200"/>
                </a:moveTo>
                <a:lnTo>
                  <a:pt x="8001000" y="2743200"/>
                </a:lnTo>
                <a:lnTo>
                  <a:pt x="8001000" y="0"/>
                </a:lnTo>
                <a:lnTo>
                  <a:pt x="0" y="0"/>
                </a:lnTo>
                <a:lnTo>
                  <a:pt x="0" y="2743200"/>
                </a:lnTo>
                <a:close/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3810000"/>
            <a:ext cx="8534400" cy="1764030"/>
          </a:xfrm>
          <a:custGeom>
            <a:avLst/>
            <a:gdLst/>
            <a:ahLst/>
            <a:cxnLst/>
            <a:rect l="l" t="t" r="r" b="b"/>
            <a:pathLst>
              <a:path w="8534400" h="1764029">
                <a:moveTo>
                  <a:pt x="0" y="1764030"/>
                </a:moveTo>
                <a:lnTo>
                  <a:pt x="8534400" y="1764030"/>
                </a:lnTo>
                <a:lnTo>
                  <a:pt x="8534400" y="0"/>
                </a:lnTo>
                <a:lnTo>
                  <a:pt x="0" y="0"/>
                </a:lnTo>
                <a:lnTo>
                  <a:pt x="0" y="176403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8739" y="6186932"/>
            <a:ext cx="888428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6207760" algn="l"/>
              </a:tabLst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 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timestamp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has the date separated by a space and</a:t>
            </a:r>
            <a:r>
              <a:rPr dirty="0" sz="2000" spc="-12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time.	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In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our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second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example</a:t>
            </a:r>
            <a:r>
              <a:rPr dirty="0" sz="2000" spc="-12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we  have asked for 6</a:t>
            </a:r>
            <a:r>
              <a:rPr dirty="0" sz="2000" spc="-7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milliseconds.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47800" y="1309712"/>
            <a:ext cx="5562600" cy="9131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marL="78740">
              <a:lnSpc>
                <a:spcPct val="100000"/>
              </a:lnSpc>
              <a:spcBef>
                <a:spcPts val="330"/>
              </a:spcBef>
              <a:tabLst>
                <a:tab pos="4271010" algn="l"/>
              </a:tabLst>
            </a:pPr>
            <a:r>
              <a:rPr dirty="0" sz="2400" spc="-5">
                <a:latin typeface="Times New Roman"/>
                <a:cs typeface="Times New Roman"/>
              </a:rPr>
              <a:t>SELECT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Current_Timestamp(0)	</a:t>
            </a: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Col1</a:t>
            </a:r>
            <a:endParaRPr sz="2400">
              <a:latin typeface="Times New Roman"/>
              <a:cs typeface="Times New Roman"/>
            </a:endParaRPr>
          </a:p>
          <a:p>
            <a:pPr marL="1145540">
              <a:lnSpc>
                <a:spcPct val="100000"/>
              </a:lnSpc>
              <a:spcBef>
                <a:spcPts val="5"/>
              </a:spcBef>
              <a:tabLst>
                <a:tab pos="4229735" algn="l"/>
              </a:tabLst>
            </a:pPr>
            <a:r>
              <a:rPr dirty="0" sz="2400" spc="-10">
                <a:latin typeface="Times New Roman"/>
                <a:cs typeface="Times New Roman"/>
              </a:rPr>
              <a:t>,Current_Timestamp(6)	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Col2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95980" y="0"/>
            <a:ext cx="33489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Timestamp</a:t>
            </a:r>
            <a:r>
              <a:rPr dirty="0" spc="-10"/>
              <a:t> Differences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470275" y="3297428"/>
            <a:ext cx="14408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Answer</a:t>
            </a:r>
            <a:r>
              <a:rPr dirty="0" sz="2400" spc="-4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Set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6661" y="3605839"/>
            <a:ext cx="2974340" cy="1796414"/>
          </a:xfrm>
          <a:prstGeom prst="rect">
            <a:avLst/>
          </a:prstGeom>
        </p:spPr>
        <p:txBody>
          <a:bodyPr wrap="square" lIns="0" tIns="163830" rIns="0" bIns="0" rtlCol="0" vert="horz">
            <a:spAutoFit/>
          </a:bodyPr>
          <a:lstStyle/>
          <a:p>
            <a:pPr marL="16510">
              <a:lnSpc>
                <a:spcPct val="100000"/>
              </a:lnSpc>
              <a:spcBef>
                <a:spcPts val="1290"/>
              </a:spcBef>
            </a:pPr>
            <a:r>
              <a:rPr dirty="0" sz="2400">
                <a:latin typeface="Times New Roman"/>
                <a:cs typeface="Times New Roman"/>
              </a:rPr>
              <a:t>Col1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r>
              <a:rPr dirty="0" sz="2800" spc="-15">
                <a:solidFill>
                  <a:srgbClr val="FF0000"/>
                </a:solidFill>
                <a:latin typeface="Times New Roman"/>
                <a:cs typeface="Times New Roman"/>
              </a:rPr>
              <a:t>2011/03/22</a:t>
            </a:r>
            <a:r>
              <a:rPr dirty="0" sz="2800" spc="-5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FF"/>
                </a:solidFill>
                <a:latin typeface="Times New Roman"/>
                <a:cs typeface="Times New Roman"/>
              </a:rPr>
              <a:t>10:34:44</a:t>
            </a:r>
            <a:endParaRPr sz="2800">
              <a:latin typeface="Times New Roman"/>
              <a:cs typeface="Times New Roman"/>
            </a:endParaRPr>
          </a:p>
          <a:p>
            <a:pPr marL="93345">
              <a:lnSpc>
                <a:spcPct val="100000"/>
              </a:lnSpc>
              <a:spcBef>
                <a:spcPts val="2255"/>
              </a:spcBef>
              <a:tabLst>
                <a:tab pos="1277620" algn="l"/>
                <a:tab pos="2153285" algn="l"/>
              </a:tabLst>
            </a:pP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Date	</a:t>
            </a:r>
            <a:r>
              <a:rPr dirty="0" sz="2400" spc="-5">
                <a:latin typeface="Times New Roman"/>
                <a:cs typeface="Times New Roman"/>
              </a:rPr>
              <a:t>Space	</a:t>
            </a:r>
            <a:r>
              <a:rPr dirty="0" sz="2400" spc="-30">
                <a:solidFill>
                  <a:srgbClr val="0000FF"/>
                </a:solidFill>
                <a:latin typeface="Times New Roman"/>
                <a:cs typeface="Times New Roman"/>
              </a:rPr>
              <a:t>Time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51376" y="3605839"/>
            <a:ext cx="4321175" cy="1803400"/>
          </a:xfrm>
          <a:prstGeom prst="rect">
            <a:avLst/>
          </a:prstGeom>
        </p:spPr>
        <p:txBody>
          <a:bodyPr wrap="square" lIns="0" tIns="1638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90"/>
              </a:spcBef>
            </a:pPr>
            <a:r>
              <a:rPr dirty="0" sz="2400">
                <a:latin typeface="Times New Roman"/>
                <a:cs typeface="Times New Roman"/>
              </a:rPr>
              <a:t>Col2</a:t>
            </a:r>
            <a:endParaRPr sz="24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1380"/>
              </a:spcBef>
            </a:pPr>
            <a:r>
              <a:rPr dirty="0" sz="2800" spc="-15">
                <a:latin typeface="Times New Roman"/>
                <a:cs typeface="Times New Roman"/>
              </a:rPr>
              <a:t>2011/03/22 </a:t>
            </a:r>
            <a:r>
              <a:rPr dirty="0" sz="2800" spc="-5">
                <a:latin typeface="Times New Roman"/>
                <a:cs typeface="Times New Roman"/>
              </a:rPr>
              <a:t>10:34:44.123456</a:t>
            </a:r>
            <a:endParaRPr sz="2800">
              <a:latin typeface="Times New Roman"/>
              <a:cs typeface="Times New Roman"/>
            </a:endParaRPr>
          </a:p>
          <a:p>
            <a:pPr marL="2731770">
              <a:lnSpc>
                <a:spcPct val="100000"/>
              </a:lnSpc>
              <a:spcBef>
                <a:spcPts val="2310"/>
              </a:spcBef>
            </a:pP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Milliseconds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96240" y="4190123"/>
            <a:ext cx="8006080" cy="930275"/>
            <a:chOff x="396240" y="4190123"/>
            <a:chExt cx="8006080" cy="930275"/>
          </a:xfrm>
        </p:grpSpPr>
        <p:sp>
          <p:nvSpPr>
            <p:cNvPr id="11" name="object 11"/>
            <p:cNvSpPr/>
            <p:nvPr/>
          </p:nvSpPr>
          <p:spPr>
            <a:xfrm>
              <a:off x="788200" y="4745355"/>
              <a:ext cx="342900" cy="307340"/>
            </a:xfrm>
            <a:custGeom>
              <a:avLst/>
              <a:gdLst/>
              <a:ahLst/>
              <a:cxnLst/>
              <a:rect l="l" t="t" r="r" b="b"/>
              <a:pathLst>
                <a:path w="342900" h="307339">
                  <a:moveTo>
                    <a:pt x="171348" y="0"/>
                  </a:moveTo>
                  <a:lnTo>
                    <a:pt x="0" y="153670"/>
                  </a:lnTo>
                  <a:lnTo>
                    <a:pt x="85674" y="153670"/>
                  </a:lnTo>
                  <a:lnTo>
                    <a:pt x="85674" y="307340"/>
                  </a:lnTo>
                  <a:lnTo>
                    <a:pt x="257035" y="307340"/>
                  </a:lnTo>
                  <a:lnTo>
                    <a:pt x="257035" y="153670"/>
                  </a:lnTo>
                  <a:lnTo>
                    <a:pt x="342709" y="153670"/>
                  </a:lnTo>
                  <a:lnTo>
                    <a:pt x="17134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88200" y="4745355"/>
              <a:ext cx="342900" cy="307340"/>
            </a:xfrm>
            <a:custGeom>
              <a:avLst/>
              <a:gdLst/>
              <a:ahLst/>
              <a:cxnLst/>
              <a:rect l="l" t="t" r="r" b="b"/>
              <a:pathLst>
                <a:path w="342900" h="307339">
                  <a:moveTo>
                    <a:pt x="0" y="153670"/>
                  </a:moveTo>
                  <a:lnTo>
                    <a:pt x="171348" y="0"/>
                  </a:lnTo>
                  <a:lnTo>
                    <a:pt x="342709" y="153670"/>
                  </a:lnTo>
                  <a:lnTo>
                    <a:pt x="257035" y="153670"/>
                  </a:lnTo>
                  <a:lnTo>
                    <a:pt x="257035" y="307340"/>
                  </a:lnTo>
                  <a:lnTo>
                    <a:pt x="85674" y="307340"/>
                  </a:lnTo>
                  <a:lnTo>
                    <a:pt x="85674" y="153670"/>
                  </a:lnTo>
                  <a:lnTo>
                    <a:pt x="0" y="15367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907031" y="4731131"/>
              <a:ext cx="342900" cy="307340"/>
            </a:xfrm>
            <a:custGeom>
              <a:avLst/>
              <a:gdLst/>
              <a:ahLst/>
              <a:cxnLst/>
              <a:rect l="l" t="t" r="r" b="b"/>
              <a:pathLst>
                <a:path w="342900" h="307339">
                  <a:moveTo>
                    <a:pt x="171323" y="0"/>
                  </a:moveTo>
                  <a:lnTo>
                    <a:pt x="0" y="153543"/>
                  </a:lnTo>
                  <a:lnTo>
                    <a:pt x="85725" y="153543"/>
                  </a:lnTo>
                  <a:lnTo>
                    <a:pt x="85725" y="307213"/>
                  </a:lnTo>
                  <a:lnTo>
                    <a:pt x="257048" y="307213"/>
                  </a:lnTo>
                  <a:lnTo>
                    <a:pt x="257048" y="153543"/>
                  </a:lnTo>
                  <a:lnTo>
                    <a:pt x="342773" y="153543"/>
                  </a:lnTo>
                  <a:lnTo>
                    <a:pt x="1713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686176" y="4745355"/>
              <a:ext cx="342900" cy="307340"/>
            </a:xfrm>
            <a:custGeom>
              <a:avLst/>
              <a:gdLst/>
              <a:ahLst/>
              <a:cxnLst/>
              <a:rect l="l" t="t" r="r" b="b"/>
              <a:pathLst>
                <a:path w="342900" h="307339">
                  <a:moveTo>
                    <a:pt x="171323" y="0"/>
                  </a:moveTo>
                  <a:lnTo>
                    <a:pt x="0" y="153670"/>
                  </a:lnTo>
                  <a:lnTo>
                    <a:pt x="85598" y="153670"/>
                  </a:lnTo>
                  <a:lnTo>
                    <a:pt x="85598" y="307340"/>
                  </a:lnTo>
                  <a:lnTo>
                    <a:pt x="257048" y="307340"/>
                  </a:lnTo>
                  <a:lnTo>
                    <a:pt x="257048" y="153670"/>
                  </a:lnTo>
                  <a:lnTo>
                    <a:pt x="342646" y="153670"/>
                  </a:lnTo>
                  <a:lnTo>
                    <a:pt x="17132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686176" y="4745355"/>
              <a:ext cx="342900" cy="307340"/>
            </a:xfrm>
            <a:custGeom>
              <a:avLst/>
              <a:gdLst/>
              <a:ahLst/>
              <a:cxnLst/>
              <a:rect l="l" t="t" r="r" b="b"/>
              <a:pathLst>
                <a:path w="342900" h="307339">
                  <a:moveTo>
                    <a:pt x="0" y="153670"/>
                  </a:moveTo>
                  <a:lnTo>
                    <a:pt x="171323" y="0"/>
                  </a:lnTo>
                  <a:lnTo>
                    <a:pt x="342646" y="153670"/>
                  </a:lnTo>
                  <a:lnTo>
                    <a:pt x="257048" y="153670"/>
                  </a:lnTo>
                  <a:lnTo>
                    <a:pt x="257048" y="307340"/>
                  </a:lnTo>
                  <a:lnTo>
                    <a:pt x="85598" y="307340"/>
                  </a:lnTo>
                  <a:lnTo>
                    <a:pt x="85598" y="153670"/>
                  </a:lnTo>
                  <a:lnTo>
                    <a:pt x="0" y="15367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506081" y="4800346"/>
              <a:ext cx="342900" cy="307340"/>
            </a:xfrm>
            <a:custGeom>
              <a:avLst/>
              <a:gdLst/>
              <a:ahLst/>
              <a:cxnLst/>
              <a:rect l="l" t="t" r="r" b="b"/>
              <a:pathLst>
                <a:path w="342900" h="307339">
                  <a:moveTo>
                    <a:pt x="171323" y="0"/>
                  </a:moveTo>
                  <a:lnTo>
                    <a:pt x="0" y="153669"/>
                  </a:lnTo>
                  <a:lnTo>
                    <a:pt x="85598" y="153669"/>
                  </a:lnTo>
                  <a:lnTo>
                    <a:pt x="85598" y="307339"/>
                  </a:lnTo>
                  <a:lnTo>
                    <a:pt x="257048" y="307339"/>
                  </a:lnTo>
                  <a:lnTo>
                    <a:pt x="257048" y="153669"/>
                  </a:lnTo>
                  <a:lnTo>
                    <a:pt x="342646" y="153669"/>
                  </a:lnTo>
                  <a:lnTo>
                    <a:pt x="17132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506081" y="4800346"/>
              <a:ext cx="342900" cy="307340"/>
            </a:xfrm>
            <a:custGeom>
              <a:avLst/>
              <a:gdLst/>
              <a:ahLst/>
              <a:cxnLst/>
              <a:rect l="l" t="t" r="r" b="b"/>
              <a:pathLst>
                <a:path w="342900" h="307339">
                  <a:moveTo>
                    <a:pt x="0" y="153669"/>
                  </a:moveTo>
                  <a:lnTo>
                    <a:pt x="171323" y="0"/>
                  </a:lnTo>
                  <a:lnTo>
                    <a:pt x="342646" y="153669"/>
                  </a:lnTo>
                  <a:lnTo>
                    <a:pt x="257048" y="153669"/>
                  </a:lnTo>
                  <a:lnTo>
                    <a:pt x="257048" y="307339"/>
                  </a:lnTo>
                  <a:lnTo>
                    <a:pt x="85598" y="307339"/>
                  </a:lnTo>
                  <a:lnTo>
                    <a:pt x="85598" y="153669"/>
                  </a:lnTo>
                  <a:lnTo>
                    <a:pt x="0" y="15366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96240" y="4197225"/>
              <a:ext cx="8006080" cy="0"/>
            </a:xfrm>
            <a:custGeom>
              <a:avLst/>
              <a:gdLst/>
              <a:ahLst/>
              <a:cxnLst/>
              <a:rect l="l" t="t" r="r" b="b"/>
              <a:pathLst>
                <a:path w="8006080" h="0">
                  <a:moveTo>
                    <a:pt x="0" y="0"/>
                  </a:moveTo>
                  <a:lnTo>
                    <a:pt x="1961388" y="0"/>
                  </a:lnTo>
                </a:path>
                <a:path w="8006080" h="0">
                  <a:moveTo>
                    <a:pt x="1959967" y="0"/>
                  </a:moveTo>
                  <a:lnTo>
                    <a:pt x="2850087" y="0"/>
                  </a:lnTo>
                </a:path>
                <a:path w="8006080" h="0">
                  <a:moveTo>
                    <a:pt x="3735139" y="0"/>
                  </a:moveTo>
                  <a:lnTo>
                    <a:pt x="8005957" y="0"/>
                  </a:lnTo>
                </a:path>
              </a:pathLst>
            </a:custGeom>
            <a:ln w="142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6485026"/>
            <a:ext cx="7493634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There is </a:t>
            </a:r>
            <a:r>
              <a:rPr dirty="0" sz="2000" spc="5">
                <a:solidFill>
                  <a:srgbClr val="FF0000"/>
                </a:solidFill>
                <a:latin typeface="Times New Roman"/>
                <a:cs typeface="Times New Roman"/>
              </a:rPr>
              <a:t>NO </a:t>
            </a:r>
            <a:r>
              <a:rPr dirty="0" sz="2000" spc="-15">
                <a:solidFill>
                  <a:srgbClr val="0000FF"/>
                </a:solidFill>
                <a:latin typeface="Times New Roman"/>
                <a:cs typeface="Times New Roman"/>
              </a:rPr>
              <a:t>Timestamp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command,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but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only </a:t>
            </a:r>
            <a:r>
              <a:rPr dirty="0" sz="2000" spc="-55">
                <a:solidFill>
                  <a:srgbClr val="0000FF"/>
                </a:solidFill>
                <a:latin typeface="Times New Roman"/>
                <a:cs typeface="Times New Roman"/>
              </a:rPr>
              <a:t>ANSI‟s</a:t>
            </a:r>
            <a:r>
              <a:rPr dirty="0" sz="2000" spc="-19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Current_Timestamp!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524000" y="914361"/>
            <a:ext cx="5562600" cy="9131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42544" rIns="0" bIns="0" rtlCol="0" vert="horz">
            <a:spAutoFit/>
          </a:bodyPr>
          <a:lstStyle/>
          <a:p>
            <a:pPr marL="78740">
              <a:lnSpc>
                <a:spcPct val="100000"/>
              </a:lnSpc>
              <a:spcBef>
                <a:spcPts val="334"/>
              </a:spcBef>
              <a:tabLst>
                <a:tab pos="3185160" algn="l"/>
              </a:tabLst>
            </a:pPr>
            <a:r>
              <a:rPr dirty="0" sz="2400" spc="-5">
                <a:latin typeface="Times New Roman"/>
                <a:cs typeface="Times New Roman"/>
              </a:rPr>
              <a:t>SELECT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Timestamp(0)	</a:t>
            </a:r>
            <a:r>
              <a:rPr dirty="0" sz="2400" spc="-5">
                <a:latin typeface="Times New Roman"/>
                <a:cs typeface="Times New Roman"/>
              </a:rPr>
              <a:t>AS </a:t>
            </a:r>
            <a:r>
              <a:rPr dirty="0" sz="2400">
                <a:latin typeface="Times New Roman"/>
                <a:cs typeface="Times New Roman"/>
              </a:rPr>
              <a:t>Col1</a:t>
            </a:r>
            <a:endParaRPr sz="2400">
              <a:latin typeface="Times New Roman"/>
              <a:cs typeface="Times New Roman"/>
            </a:endParaRPr>
          </a:p>
          <a:p>
            <a:pPr algn="ctr" marR="130810">
              <a:lnSpc>
                <a:spcPct val="100000"/>
              </a:lnSpc>
              <a:tabLst>
                <a:tab pos="2072639" algn="l"/>
              </a:tabLst>
            </a:pP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Timestamp(6)	</a:t>
            </a:r>
            <a:r>
              <a:rPr dirty="0" sz="2400" spc="-5">
                <a:latin typeface="Times New Roman"/>
                <a:cs typeface="Times New Roman"/>
              </a:rPr>
              <a:t>AS </a:t>
            </a:r>
            <a:r>
              <a:rPr dirty="0" sz="2400">
                <a:latin typeface="Times New Roman"/>
                <a:cs typeface="Times New Roman"/>
              </a:rPr>
              <a:t>Col2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4604" y="0"/>
            <a:ext cx="402780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Troubleshooting</a:t>
            </a:r>
            <a:r>
              <a:rPr dirty="0" spc="-85"/>
              <a:t> </a:t>
            </a:r>
            <a:r>
              <a:rPr dirty="0" spc="-20"/>
              <a:t>Timestamp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5844" y="2078558"/>
            <a:ext cx="6741159" cy="27711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470534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Error</a:t>
            </a:r>
            <a:endParaRPr sz="2800">
              <a:latin typeface="Times New Roman"/>
              <a:cs typeface="Times New Roman"/>
            </a:endParaRPr>
          </a:p>
          <a:p>
            <a:pPr marL="12700" marR="1125855">
              <a:lnSpc>
                <a:spcPct val="200100"/>
              </a:lnSpc>
              <a:spcBef>
                <a:spcPts val="975"/>
              </a:spcBef>
            </a:pPr>
            <a:r>
              <a:rPr dirty="0" sz="2400">
                <a:latin typeface="Times New Roman"/>
                <a:cs typeface="Times New Roman"/>
              </a:rPr>
              <a:t>There </a:t>
            </a:r>
            <a:r>
              <a:rPr dirty="0" sz="2400" spc="-5">
                <a:latin typeface="Times New Roman"/>
                <a:cs typeface="Times New Roman"/>
              </a:rPr>
              <a:t>is Date </a:t>
            </a:r>
            <a:r>
              <a:rPr dirty="0" sz="2400">
                <a:latin typeface="Times New Roman"/>
                <a:cs typeface="Times New Roman"/>
              </a:rPr>
              <a:t>and Current_Date (both work).  There </a:t>
            </a:r>
            <a:r>
              <a:rPr dirty="0" sz="2400" spc="-5">
                <a:latin typeface="Times New Roman"/>
                <a:cs typeface="Times New Roman"/>
              </a:rPr>
              <a:t>is </a:t>
            </a:r>
            <a:r>
              <a:rPr dirty="0" sz="2400" spc="-30">
                <a:latin typeface="Times New Roman"/>
                <a:cs typeface="Times New Roman"/>
              </a:rPr>
              <a:t>Time </a:t>
            </a:r>
            <a:r>
              <a:rPr dirty="0" sz="2400">
                <a:latin typeface="Times New Roman"/>
                <a:cs typeface="Times New Roman"/>
              </a:rPr>
              <a:t>and </a:t>
            </a:r>
            <a:r>
              <a:rPr dirty="0" sz="2400" spc="-10">
                <a:latin typeface="Times New Roman"/>
                <a:cs typeface="Times New Roman"/>
              </a:rPr>
              <a:t>Current_Time </a:t>
            </a:r>
            <a:r>
              <a:rPr dirty="0" sz="2400">
                <a:latin typeface="Times New Roman"/>
                <a:cs typeface="Times New Roman"/>
              </a:rPr>
              <a:t>(both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work).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There </a:t>
            </a:r>
            <a:r>
              <a:rPr dirty="0" sz="2400" spc="-5">
                <a:latin typeface="Times New Roman"/>
                <a:cs typeface="Times New Roman"/>
              </a:rPr>
              <a:t>is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NO </a:t>
            </a:r>
            <a:r>
              <a:rPr dirty="0" sz="2400" spc="-15">
                <a:latin typeface="Times New Roman"/>
                <a:cs typeface="Times New Roman"/>
              </a:rPr>
              <a:t>Timestamp, </a:t>
            </a:r>
            <a:r>
              <a:rPr dirty="0" sz="2400">
                <a:latin typeface="Times New Roman"/>
                <a:cs typeface="Times New Roman"/>
              </a:rPr>
              <a:t>but only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0000FF"/>
                </a:solidFill>
                <a:latin typeface="Times New Roman"/>
                <a:cs typeface="Times New Roman"/>
              </a:rPr>
              <a:t>Current_Timestamp</a:t>
            </a:r>
            <a:r>
              <a:rPr dirty="0" sz="2400" spc="-10">
                <a:latin typeface="Times New Roman"/>
                <a:cs typeface="Times New Roman"/>
              </a:rPr>
              <a:t>!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55035" y="1007363"/>
            <a:ext cx="3386454" cy="1923414"/>
            <a:chOff x="2955035" y="1007363"/>
            <a:chExt cx="3386454" cy="1923414"/>
          </a:xfrm>
        </p:grpSpPr>
        <p:sp>
          <p:nvSpPr>
            <p:cNvPr id="3" name="object 3"/>
            <p:cNvSpPr/>
            <p:nvPr/>
          </p:nvSpPr>
          <p:spPr>
            <a:xfrm>
              <a:off x="3552062" y="1546859"/>
              <a:ext cx="2217674" cy="8148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955035" y="1007363"/>
              <a:ext cx="3386328" cy="19232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39623" y="3745991"/>
            <a:ext cx="4871085" cy="749935"/>
            <a:chOff x="39623" y="3745991"/>
            <a:chExt cx="4871085" cy="749935"/>
          </a:xfrm>
        </p:grpSpPr>
        <p:sp>
          <p:nvSpPr>
            <p:cNvPr id="6" name="object 6"/>
            <p:cNvSpPr/>
            <p:nvPr/>
          </p:nvSpPr>
          <p:spPr>
            <a:xfrm>
              <a:off x="269189" y="3957954"/>
              <a:ext cx="4324985" cy="24549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9623" y="3745991"/>
              <a:ext cx="4870704" cy="7498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684267" y="3831716"/>
            <a:ext cx="85471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ace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-12700" y="0"/>
            <a:ext cx="9169400" cy="6883400"/>
            <a:chOff x="-12700" y="0"/>
            <a:chExt cx="9169400" cy="6883400"/>
          </a:xfrm>
        </p:grpSpPr>
        <p:sp>
          <p:nvSpPr>
            <p:cNvPr id="10" name="object 10"/>
            <p:cNvSpPr/>
            <p:nvPr/>
          </p:nvSpPr>
          <p:spPr>
            <a:xfrm>
              <a:off x="4480559" y="3745991"/>
              <a:ext cx="1258824" cy="7498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629579" y="3957954"/>
              <a:ext cx="3245815" cy="24549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398008" y="3745991"/>
              <a:ext cx="3745991" cy="7498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789554" y="4384674"/>
              <a:ext cx="3561969" cy="24549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561844" y="4172711"/>
              <a:ext cx="4018787" cy="74980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885565" y="5165902"/>
              <a:ext cx="101083" cy="3589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662171" y="4812791"/>
              <a:ext cx="548639" cy="74980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090796" y="5030342"/>
              <a:ext cx="572719" cy="23990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869435" y="4812791"/>
              <a:ext cx="1022603" cy="7498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685665" y="5165902"/>
              <a:ext cx="101083" cy="3589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462271" y="4812791"/>
              <a:ext cx="548639" cy="74980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802504" y="5044059"/>
              <a:ext cx="452247" cy="226187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581144" y="4812791"/>
              <a:ext cx="900684" cy="74980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0" y="6858000"/>
                  </a:moveTo>
                  <a:lnTo>
                    <a:pt x="9144000" y="6858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685800"/>
            <a:ext cx="7696200" cy="23622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95"/>
              </a:spcBef>
            </a:pPr>
            <a:r>
              <a:rPr dirty="0" sz="2000">
                <a:latin typeface="Times New Roman"/>
                <a:cs typeface="Times New Roman"/>
              </a:rPr>
              <a:t>SELECT</a:t>
            </a:r>
            <a:r>
              <a:rPr dirty="0" sz="2000" spc="4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Order_Date</a:t>
            </a:r>
            <a:endParaRPr sz="2000">
              <a:latin typeface="Times New Roman"/>
              <a:cs typeface="Times New Roman"/>
            </a:endParaRPr>
          </a:p>
          <a:p>
            <a:pPr marL="104394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,Order_Date + 60 as "Due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Date"</a:t>
            </a:r>
            <a:endParaRPr sz="2000">
              <a:latin typeface="Times New Roman"/>
              <a:cs typeface="Times New Roman"/>
            </a:endParaRPr>
          </a:p>
          <a:p>
            <a:pPr marL="1043940">
              <a:lnSpc>
                <a:spcPct val="100000"/>
              </a:lnSpc>
            </a:pPr>
            <a:r>
              <a:rPr dirty="0" sz="2000" spc="-15">
                <a:latin typeface="Times New Roman"/>
                <a:cs typeface="Times New Roman"/>
              </a:rPr>
              <a:t>,Order_Total</a:t>
            </a:r>
            <a:endParaRPr sz="2000">
              <a:latin typeface="Times New Roman"/>
              <a:cs typeface="Times New Roman"/>
            </a:endParaRPr>
          </a:p>
          <a:p>
            <a:pPr marL="1043940">
              <a:lnSpc>
                <a:spcPct val="100000"/>
              </a:lnSpc>
              <a:tabLst>
                <a:tab pos="2815590" algn="l"/>
              </a:tabLst>
            </a:pPr>
            <a:r>
              <a:rPr dirty="0" sz="2000">
                <a:latin typeface="Times New Roman"/>
                <a:cs typeface="Times New Roman"/>
              </a:rPr>
              <a:t>,"Due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date"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-10	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Discount</a:t>
            </a:r>
            <a:endParaRPr sz="2000">
              <a:latin typeface="Times New Roman"/>
              <a:cs typeface="Times New Roman"/>
            </a:endParaRPr>
          </a:p>
          <a:p>
            <a:pPr marL="91440" marR="223520" indent="913765">
              <a:lnSpc>
                <a:spcPct val="100000"/>
              </a:lnSpc>
              <a:tabLst>
                <a:tab pos="1129665" algn="l"/>
              </a:tabLst>
            </a:pPr>
            <a:r>
              <a:rPr dirty="0" sz="2000" spc="-15">
                <a:latin typeface="Times New Roman"/>
                <a:cs typeface="Times New Roman"/>
              </a:rPr>
              <a:t>,Order_Total </a:t>
            </a:r>
            <a:r>
              <a:rPr dirty="0" sz="2000">
                <a:latin typeface="Times New Roman"/>
                <a:cs typeface="Times New Roman"/>
              </a:rPr>
              <a:t>*.98 </a:t>
            </a:r>
            <a:r>
              <a:rPr dirty="0" sz="2000" spc="-30">
                <a:latin typeface="Times New Roman"/>
                <a:cs typeface="Times New Roman"/>
              </a:rPr>
              <a:t>(FORMAT </a:t>
            </a:r>
            <a:r>
              <a:rPr dirty="0" sz="2000">
                <a:latin typeface="Times New Roman"/>
                <a:cs typeface="Times New Roman"/>
              </a:rPr>
              <a:t>'$$$$,$$$.99', </a:t>
            </a:r>
            <a:r>
              <a:rPr dirty="0" sz="2000" spc="-20">
                <a:latin typeface="Times New Roman"/>
                <a:cs typeface="Times New Roman"/>
              </a:rPr>
              <a:t>Title </a:t>
            </a:r>
            <a:r>
              <a:rPr dirty="0" sz="2000">
                <a:latin typeface="Times New Roman"/>
                <a:cs typeface="Times New Roman"/>
              </a:rPr>
              <a:t>'Discounted')  FROM	</a:t>
            </a:r>
            <a:r>
              <a:rPr dirty="0" sz="2000" spc="-15">
                <a:latin typeface="Times New Roman"/>
                <a:cs typeface="Times New Roman"/>
              </a:rPr>
              <a:t>Order_Table</a:t>
            </a:r>
            <a:endParaRPr sz="20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ORDER BY 1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8739" y="5509971"/>
            <a:ext cx="8731250" cy="12947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0000FF"/>
                </a:solidFill>
                <a:latin typeface="Times New Roman"/>
                <a:cs typeface="Times New Roman"/>
              </a:rPr>
              <a:t>When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you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add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or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subtract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from a Date you are 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adding/subtracting</a:t>
            </a:r>
            <a:r>
              <a:rPr dirty="0" sz="2400" spc="-3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Days</a:t>
            </a:r>
            <a:endParaRPr sz="2400">
              <a:latin typeface="Times New Roman"/>
              <a:cs typeface="Times New Roman"/>
            </a:endParaRPr>
          </a:p>
          <a:p>
            <a:pPr marL="12700" marR="78740">
              <a:lnSpc>
                <a:spcPct val="100000"/>
              </a:lnSpc>
              <a:spcBef>
                <a:spcPts val="231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Because Dates are stored internally on disk as integers it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makes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it easy to add days</a:t>
            </a:r>
            <a:r>
              <a:rPr dirty="0" sz="2000" spc="-26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to  the </a:t>
            </a:r>
            <a:r>
              <a:rPr dirty="0" sz="2000" spc="-15">
                <a:solidFill>
                  <a:srgbClr val="0000FF"/>
                </a:solidFill>
                <a:latin typeface="Times New Roman"/>
                <a:cs typeface="Times New Roman"/>
              </a:rPr>
              <a:t>calendar.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In the query above we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are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adding 60 days to the</a:t>
            </a:r>
            <a:r>
              <a:rPr dirty="0" sz="2000" spc="-14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Order_Date.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59889" y="23317"/>
            <a:ext cx="48209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Add or Subtract Days </a:t>
            </a:r>
            <a:r>
              <a:rPr dirty="0"/>
              <a:t>from </a:t>
            </a:r>
            <a:r>
              <a:rPr dirty="0" spc="-5"/>
              <a:t>a</a:t>
            </a:r>
            <a:r>
              <a:rPr dirty="0" spc="-40"/>
              <a:t> </a:t>
            </a:r>
            <a:r>
              <a:rPr dirty="0" spc="-5"/>
              <a:t>date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06500" y="3429000"/>
          <a:ext cx="6807200" cy="193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4440"/>
                <a:gridCol w="285115"/>
                <a:gridCol w="1315084"/>
                <a:gridCol w="1370964"/>
                <a:gridCol w="1042035"/>
                <a:gridCol w="271145"/>
                <a:gridCol w="1259839"/>
              </a:tblGrid>
              <a:tr h="388654">
                <a:tc gridSpan="7"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395"/>
                        </a:spcBef>
                        <a:tabLst>
                          <a:tab pos="1513205" algn="l"/>
                          <a:tab pos="2842260" algn="l"/>
                          <a:tab pos="4240530" algn="l"/>
                          <a:tab pos="5523230" algn="l"/>
                        </a:tabLst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Order_Date	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Due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Date	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Order_Total	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Discount	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Discounted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16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19964">
                <a:tc>
                  <a:txBody>
                    <a:bodyPr/>
                    <a:lstStyle/>
                    <a:p>
                      <a:pPr algn="r" marR="16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05/04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1998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2857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07/03/1998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2006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12347.53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06/23</a:t>
                      </a:r>
                      <a:r>
                        <a:rPr dirty="0" sz="1800" spc="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1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1998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09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12100.57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algn="r" marR="16510">
                        <a:lnSpc>
                          <a:spcPts val="2045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01/01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1999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2045"/>
                        </a:lnSpc>
                      </a:pPr>
                      <a:r>
                        <a:rPr dirty="0" sz="1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03/02/1999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00660">
                        <a:lnSpc>
                          <a:spcPts val="2045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8005.91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45"/>
                        </a:lnSpc>
                      </a:pPr>
                      <a:r>
                        <a:rPr dirty="0" sz="1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02/20</a:t>
                      </a:r>
                      <a:r>
                        <a:rPr dirty="0" sz="1800" spc="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1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1999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0985">
                        <a:lnSpc>
                          <a:spcPts val="2045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7845.79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algn="r" marR="16510">
                        <a:lnSpc>
                          <a:spcPts val="2045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09/09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1999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2045"/>
                        </a:lnSpc>
                      </a:pPr>
                      <a:r>
                        <a:rPr dirty="0" sz="1800" spc="-1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11/08/1999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00660">
                        <a:lnSpc>
                          <a:spcPts val="2045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23454.84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45"/>
                        </a:lnSpc>
                      </a:pPr>
                      <a:r>
                        <a:rPr dirty="0" sz="1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10/29</a:t>
                      </a:r>
                      <a:r>
                        <a:rPr dirty="0" sz="1800" spc="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1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1999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0985">
                        <a:lnSpc>
                          <a:spcPts val="2045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22985.74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4374">
                <a:tc>
                  <a:txBody>
                    <a:bodyPr/>
                    <a:lstStyle/>
                    <a:p>
                      <a:pPr algn="r" marR="16510">
                        <a:lnSpc>
                          <a:spcPts val="2045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10/01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1999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2045"/>
                        </a:lnSpc>
                      </a:pPr>
                      <a:r>
                        <a:rPr dirty="0" sz="1800" spc="-1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11/30/1999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2560">
                        <a:lnSpc>
                          <a:spcPts val="2045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1800" spc="-75">
                          <a:latin typeface="Times New Roman"/>
                          <a:cs typeface="Times New Roman"/>
                        </a:rPr>
                        <a:t>11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1.47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ts val="2045"/>
                        </a:lnSpc>
                      </a:pPr>
                      <a:r>
                        <a:rPr dirty="0" sz="1800" spc="-7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1/20</a:t>
                      </a:r>
                      <a:r>
                        <a:rPr dirty="0" sz="1800" spc="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1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1999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0985">
                        <a:lnSpc>
                          <a:spcPts val="2045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5009.24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73366">
                <a:tc>
                  <a:txBody>
                    <a:bodyPr/>
                    <a:lstStyle/>
                    <a:p>
                      <a:pPr algn="r" marR="15875">
                        <a:lnSpc>
                          <a:spcPts val="205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10/10/1999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2050"/>
                        </a:lnSpc>
                      </a:pPr>
                      <a:r>
                        <a:rPr dirty="0" sz="1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12/09/1999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0660">
                        <a:lnSpc>
                          <a:spcPts val="205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1523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.62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0"/>
                        </a:lnSpc>
                      </a:pPr>
                      <a:r>
                        <a:rPr dirty="0" sz="1800" spc="-7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1/29/1999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0985">
                        <a:lnSpc>
                          <a:spcPts val="205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1492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.98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7533" y="23317"/>
            <a:ext cx="594550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A </a:t>
            </a:r>
            <a:r>
              <a:rPr dirty="0" spc="-10"/>
              <a:t>Summary </a:t>
            </a:r>
            <a:r>
              <a:rPr dirty="0" spc="-5"/>
              <a:t>of Math Operations on</a:t>
            </a:r>
            <a:r>
              <a:rPr dirty="0" spc="-100"/>
              <a:t> </a:t>
            </a:r>
            <a:r>
              <a:rPr dirty="0" spc="-5"/>
              <a:t>Dates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6394" y="558139"/>
            <a:ext cx="483298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000" spc="-50">
                <a:latin typeface="Times New Roman"/>
                <a:cs typeface="Times New Roman"/>
              </a:rPr>
              <a:t>DATE </a:t>
            </a:r>
            <a:r>
              <a:rPr dirty="0" sz="2000">
                <a:latin typeface="Times New Roman"/>
                <a:cs typeface="Times New Roman"/>
              </a:rPr>
              <a:t>– </a:t>
            </a:r>
            <a:r>
              <a:rPr dirty="0" sz="2000" spc="-50">
                <a:latin typeface="Times New Roman"/>
                <a:cs typeface="Times New Roman"/>
              </a:rPr>
              <a:t>DATE </a:t>
            </a:r>
            <a:r>
              <a:rPr dirty="0" sz="2000">
                <a:latin typeface="Times New Roman"/>
                <a:cs typeface="Times New Roman"/>
              </a:rPr>
              <a:t>= Interval (days between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dates)  </a:t>
            </a:r>
            <a:r>
              <a:rPr dirty="0" sz="2000" spc="-50">
                <a:latin typeface="Times New Roman"/>
                <a:cs typeface="Times New Roman"/>
              </a:rPr>
              <a:t>DATE </a:t>
            </a:r>
            <a:r>
              <a:rPr dirty="0" sz="2000">
                <a:latin typeface="Times New Roman"/>
                <a:cs typeface="Times New Roman"/>
              </a:rPr>
              <a:t>+ or - Integer =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8931" y="3161002"/>
            <a:ext cx="2291715" cy="0"/>
          </a:xfrm>
          <a:custGeom>
            <a:avLst/>
            <a:gdLst/>
            <a:ahLst/>
            <a:cxnLst/>
            <a:rect l="l" t="t" r="r" b="b"/>
            <a:pathLst>
              <a:path w="2291715" h="0">
                <a:moveTo>
                  <a:pt x="0" y="0"/>
                </a:moveTo>
                <a:lnTo>
                  <a:pt x="254508" y="0"/>
                </a:lnTo>
              </a:path>
              <a:path w="2291715" h="0">
                <a:moveTo>
                  <a:pt x="255780" y="0"/>
                </a:moveTo>
                <a:lnTo>
                  <a:pt x="510288" y="0"/>
                </a:lnTo>
              </a:path>
              <a:path w="2291715" h="0">
                <a:moveTo>
                  <a:pt x="511561" y="0"/>
                </a:moveTo>
                <a:lnTo>
                  <a:pt x="1529593" y="0"/>
                </a:lnTo>
              </a:path>
              <a:path w="2291715" h="0">
                <a:moveTo>
                  <a:pt x="1528066" y="0"/>
                </a:moveTo>
                <a:lnTo>
                  <a:pt x="2291590" y="0"/>
                </a:lnTo>
              </a:path>
            </a:pathLst>
          </a:custGeom>
          <a:ln w="10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81000" y="2133600"/>
            <a:ext cx="8458200" cy="1524000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 lIns="0" tIns="113664" rIns="0" bIns="0" rtlCol="0" vert="horz">
            <a:spAutoFit/>
          </a:bodyPr>
          <a:lstStyle/>
          <a:p>
            <a:pPr marL="243840">
              <a:lnSpc>
                <a:spcPct val="100000"/>
              </a:lnSpc>
              <a:spcBef>
                <a:spcPts val="894"/>
              </a:spcBef>
            </a:pPr>
            <a:r>
              <a:rPr dirty="0" sz="2000">
                <a:latin typeface="Times New Roman"/>
                <a:cs typeface="Times New Roman"/>
              </a:rPr>
              <a:t>SELECT </a:t>
            </a:r>
            <a:r>
              <a:rPr dirty="0" sz="2000" spc="-10">
                <a:latin typeface="Times New Roman"/>
                <a:cs typeface="Times New Roman"/>
              </a:rPr>
              <a:t>(1120110(date)) </a:t>
            </a:r>
            <a:r>
              <a:rPr dirty="0" sz="2000">
                <a:latin typeface="Times New Roman"/>
                <a:cs typeface="Times New Roman"/>
              </a:rPr>
              <a:t>- </a:t>
            </a:r>
            <a:r>
              <a:rPr dirty="0" sz="2000" spc="-10">
                <a:latin typeface="Times New Roman"/>
                <a:cs typeface="Times New Roman"/>
              </a:rPr>
              <a:t>(590110 </a:t>
            </a:r>
            <a:r>
              <a:rPr dirty="0" sz="2000">
                <a:latin typeface="Times New Roman"/>
                <a:cs typeface="Times New Roman"/>
              </a:rPr>
              <a:t>(date)) </a:t>
            </a:r>
            <a:r>
              <a:rPr dirty="0" sz="2000" spc="-15">
                <a:latin typeface="Times New Roman"/>
                <a:cs typeface="Times New Roman"/>
              </a:rPr>
              <a:t>(Title </a:t>
            </a:r>
            <a:r>
              <a:rPr dirty="0" sz="2000" spc="-85">
                <a:latin typeface="Times New Roman"/>
                <a:cs typeface="Times New Roman"/>
              </a:rPr>
              <a:t>„Tera-Tom</a:t>
            </a:r>
            <a:r>
              <a:rPr dirty="0" sz="2000" spc="-85" b="1">
                <a:latin typeface="Times New Roman"/>
                <a:cs typeface="Times New Roman"/>
              </a:rPr>
              <a:t>‟ </a:t>
            </a:r>
            <a:r>
              <a:rPr dirty="0" sz="2000">
                <a:latin typeface="Times New Roman"/>
                <a:cs typeface="Times New Roman"/>
              </a:rPr>
              <a:t>s Age In</a:t>
            </a:r>
            <a:r>
              <a:rPr dirty="0" sz="2000" spc="-305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Days‟);</a:t>
            </a:r>
            <a:endParaRPr sz="200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  <a:spcBef>
                <a:spcPts val="1800"/>
              </a:spcBef>
            </a:pPr>
            <a:r>
              <a:rPr dirty="0" sz="2000" spc="-65">
                <a:latin typeface="Times New Roman"/>
                <a:cs typeface="Times New Roman"/>
              </a:rPr>
              <a:t>Tera-Tom‟s </a:t>
            </a:r>
            <a:r>
              <a:rPr dirty="0" sz="2000">
                <a:latin typeface="Times New Roman"/>
                <a:cs typeface="Times New Roman"/>
              </a:rPr>
              <a:t>Age In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 spc="-204">
                <a:latin typeface="Times New Roman"/>
                <a:cs typeface="Times New Roman"/>
              </a:rPr>
              <a:t>Day</a:t>
            </a:r>
            <a:r>
              <a:rPr dirty="0" baseline="-16666" sz="3000" spc="-307">
                <a:latin typeface="Times New Roman"/>
                <a:cs typeface="Times New Roman"/>
              </a:rPr>
              <a:t>_</a:t>
            </a:r>
            <a:r>
              <a:rPr dirty="0" sz="2000" spc="-204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2022475">
              <a:lnSpc>
                <a:spcPct val="100000"/>
              </a:lnSpc>
              <a:spcBef>
                <a:spcPts val="1200"/>
              </a:spcBef>
            </a:pPr>
            <a:r>
              <a:rPr dirty="0" sz="2000" spc="5">
                <a:latin typeface="Times New Roman"/>
                <a:cs typeface="Times New Roman"/>
              </a:rPr>
              <a:t>19358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-14287" y="4405312"/>
            <a:ext cx="9172575" cy="1323975"/>
            <a:chOff x="-14287" y="4405312"/>
            <a:chExt cx="9172575" cy="1323975"/>
          </a:xfrm>
        </p:grpSpPr>
        <p:sp>
          <p:nvSpPr>
            <p:cNvPr id="7" name="object 7"/>
            <p:cNvSpPr/>
            <p:nvPr/>
          </p:nvSpPr>
          <p:spPr>
            <a:xfrm>
              <a:off x="0" y="4419600"/>
              <a:ext cx="9144000" cy="1295400"/>
            </a:xfrm>
            <a:custGeom>
              <a:avLst/>
              <a:gdLst/>
              <a:ahLst/>
              <a:cxnLst/>
              <a:rect l="l" t="t" r="r" b="b"/>
              <a:pathLst>
                <a:path w="9144000" h="1295400">
                  <a:moveTo>
                    <a:pt x="0" y="1295400"/>
                  </a:moveTo>
                  <a:lnTo>
                    <a:pt x="9144000" y="12954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2954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17931" y="5295297"/>
              <a:ext cx="2291715" cy="0"/>
            </a:xfrm>
            <a:custGeom>
              <a:avLst/>
              <a:gdLst/>
              <a:ahLst/>
              <a:cxnLst/>
              <a:rect l="l" t="t" r="r" b="b"/>
              <a:pathLst>
                <a:path w="2291715" h="0">
                  <a:moveTo>
                    <a:pt x="0" y="0"/>
                  </a:moveTo>
                  <a:lnTo>
                    <a:pt x="254812" y="0"/>
                  </a:lnTo>
                </a:path>
                <a:path w="2291715" h="0">
                  <a:moveTo>
                    <a:pt x="255832" y="0"/>
                  </a:moveTo>
                  <a:lnTo>
                    <a:pt x="510644" y="0"/>
                  </a:lnTo>
                </a:path>
                <a:path w="2291715" h="0">
                  <a:moveTo>
                    <a:pt x="511664" y="0"/>
                  </a:moveTo>
                  <a:lnTo>
                    <a:pt x="1148696" y="0"/>
                  </a:lnTo>
                </a:path>
                <a:path w="2291715" h="0">
                  <a:moveTo>
                    <a:pt x="1147167" y="0"/>
                  </a:moveTo>
                  <a:lnTo>
                    <a:pt x="1529386" y="0"/>
                  </a:lnTo>
                </a:path>
                <a:path w="2291715" h="0">
                  <a:moveTo>
                    <a:pt x="1528112" y="0"/>
                  </a:moveTo>
                  <a:lnTo>
                    <a:pt x="1910331" y="0"/>
                  </a:lnTo>
                </a:path>
                <a:path w="2291715" h="0">
                  <a:moveTo>
                    <a:pt x="1909057" y="0"/>
                  </a:moveTo>
                  <a:lnTo>
                    <a:pt x="2291276" y="0"/>
                  </a:lnTo>
                </a:path>
              </a:pathLst>
            </a:custGeom>
            <a:ln w="10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59740" y="1700530"/>
            <a:ext cx="78867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70">
                <a:solidFill>
                  <a:srgbClr val="0000FF"/>
                </a:solidFill>
                <a:latin typeface="Times New Roman"/>
                <a:cs typeface="Times New Roman"/>
              </a:rPr>
              <a:t>Let‟s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find the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number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of days </a:t>
            </a:r>
            <a:r>
              <a:rPr dirty="0" sz="2000" spc="-35">
                <a:solidFill>
                  <a:srgbClr val="0000FF"/>
                </a:solidFill>
                <a:latin typeface="Times New Roman"/>
                <a:cs typeface="Times New Roman"/>
              </a:rPr>
              <a:t>Tera-Tom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has been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alive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since his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last</a:t>
            </a:r>
            <a:r>
              <a:rPr dirty="0" sz="2000" spc="-7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0000FF"/>
                </a:solidFill>
                <a:latin typeface="Times New Roman"/>
                <a:cs typeface="Times New Roman"/>
              </a:rPr>
              <a:t>birthday.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40" y="3835374"/>
            <a:ext cx="8999220" cy="297815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algn="just" marL="76200">
              <a:lnSpc>
                <a:spcPct val="100000"/>
              </a:lnSpc>
              <a:spcBef>
                <a:spcPts val="13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Below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is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same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exact </a:t>
            </a:r>
            <a:r>
              <a:rPr dirty="0" sz="2000" spc="-20">
                <a:solidFill>
                  <a:srgbClr val="0000FF"/>
                </a:solidFill>
                <a:latin typeface="Times New Roman"/>
                <a:cs typeface="Times New Roman"/>
              </a:rPr>
              <a:t>query,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but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with a clearer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example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of the</a:t>
            </a:r>
            <a:r>
              <a:rPr dirty="0" sz="2000" spc="-13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dates.</a:t>
            </a:r>
            <a:endParaRPr sz="2000">
              <a:latin typeface="Times New Roman"/>
              <a:cs typeface="Times New Roman"/>
            </a:endParaRPr>
          </a:p>
          <a:p>
            <a:pPr algn="just" marL="7620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Times New Roman"/>
                <a:cs typeface="Times New Roman"/>
              </a:rPr>
              <a:t>SELECT </a:t>
            </a:r>
            <a:r>
              <a:rPr dirty="0" sz="2000" spc="-5">
                <a:latin typeface="Times New Roman"/>
                <a:cs typeface="Times New Roman"/>
              </a:rPr>
              <a:t>('1959-01-10'(date)) </a:t>
            </a:r>
            <a:r>
              <a:rPr dirty="0" sz="2000">
                <a:latin typeface="Times New Roman"/>
                <a:cs typeface="Times New Roman"/>
              </a:rPr>
              <a:t>- ('2012-01-10' (date)) </a:t>
            </a:r>
            <a:r>
              <a:rPr dirty="0" sz="2000" spc="-15">
                <a:latin typeface="Times New Roman"/>
                <a:cs typeface="Times New Roman"/>
              </a:rPr>
              <a:t>(Title </a:t>
            </a:r>
            <a:r>
              <a:rPr dirty="0" sz="2000" spc="-30">
                <a:latin typeface="Times New Roman"/>
                <a:cs typeface="Times New Roman"/>
              </a:rPr>
              <a:t>'Tera-Tom''s </a:t>
            </a:r>
            <a:r>
              <a:rPr dirty="0" sz="2000" spc="5">
                <a:latin typeface="Times New Roman"/>
                <a:cs typeface="Times New Roman"/>
              </a:rPr>
              <a:t>Age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Days');</a:t>
            </a:r>
            <a:endParaRPr sz="2000">
              <a:latin typeface="Times New Roman"/>
              <a:cs typeface="Times New Roman"/>
            </a:endParaRPr>
          </a:p>
          <a:p>
            <a:pPr algn="just" marL="152400">
              <a:lnSpc>
                <a:spcPct val="100000"/>
              </a:lnSpc>
              <a:spcBef>
                <a:spcPts val="1200"/>
              </a:spcBef>
            </a:pPr>
            <a:r>
              <a:rPr dirty="0" sz="2000" spc="-65">
                <a:latin typeface="Times New Roman"/>
                <a:cs typeface="Times New Roman"/>
              </a:rPr>
              <a:t>Tera-Tom‟s </a:t>
            </a:r>
            <a:r>
              <a:rPr dirty="0" sz="2000">
                <a:latin typeface="Times New Roman"/>
                <a:cs typeface="Times New Roman"/>
              </a:rPr>
              <a:t>Age In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 spc="-204">
                <a:latin typeface="Times New Roman"/>
                <a:cs typeface="Times New Roman"/>
              </a:rPr>
              <a:t>Day</a:t>
            </a:r>
            <a:r>
              <a:rPr dirty="0" baseline="-16666" sz="3000" spc="-307">
                <a:latin typeface="Times New Roman"/>
                <a:cs typeface="Times New Roman"/>
              </a:rPr>
              <a:t>_</a:t>
            </a:r>
            <a:r>
              <a:rPr dirty="0" sz="2000" spc="-204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2007235">
              <a:lnSpc>
                <a:spcPct val="100000"/>
              </a:lnSpc>
              <a:spcBef>
                <a:spcPts val="1200"/>
              </a:spcBef>
            </a:pPr>
            <a:r>
              <a:rPr dirty="0" sz="2000" spc="5">
                <a:latin typeface="Times New Roman"/>
                <a:cs typeface="Times New Roman"/>
              </a:rPr>
              <a:t>19358</a:t>
            </a:r>
            <a:endParaRPr sz="2000">
              <a:latin typeface="Times New Roman"/>
              <a:cs typeface="Times New Roman"/>
            </a:endParaRPr>
          </a:p>
          <a:p>
            <a:pPr algn="just" marL="76200" marR="127000">
              <a:lnSpc>
                <a:spcPct val="100000"/>
              </a:lnSpc>
              <a:spcBef>
                <a:spcPts val="1639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 </a:t>
            </a:r>
            <a:r>
              <a:rPr dirty="0" sz="2000" spc="-50">
                <a:solidFill>
                  <a:srgbClr val="0000FF"/>
                </a:solidFill>
                <a:latin typeface="Times New Roman"/>
                <a:cs typeface="Times New Roman"/>
              </a:rPr>
              <a:t>DATE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– </a:t>
            </a:r>
            <a:r>
              <a:rPr dirty="0" sz="2000" spc="-50">
                <a:solidFill>
                  <a:srgbClr val="0000FF"/>
                </a:solidFill>
                <a:latin typeface="Times New Roman"/>
                <a:cs typeface="Times New Roman"/>
              </a:rPr>
              <a:t>DATE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is an interval of days between dates. A </a:t>
            </a:r>
            <a:r>
              <a:rPr dirty="0" sz="2000" spc="-50">
                <a:solidFill>
                  <a:srgbClr val="0000FF"/>
                </a:solidFill>
                <a:latin typeface="Times New Roman"/>
                <a:cs typeface="Times New Roman"/>
              </a:rPr>
              <a:t>DATE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+ or – Integer = Date.  Both queries above perform the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same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function,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but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top query uses the internal date  functions and the query on the bottom does dates the traditional</a:t>
            </a:r>
            <a:r>
              <a:rPr dirty="0" sz="2000" spc="-28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35">
                <a:solidFill>
                  <a:srgbClr val="0000FF"/>
                </a:solidFill>
                <a:latin typeface="Times New Roman"/>
                <a:cs typeface="Times New Roman"/>
              </a:rPr>
              <a:t>way.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663700" y="749300"/>
            <a:ext cx="330200" cy="787400"/>
            <a:chOff x="1663700" y="749300"/>
            <a:chExt cx="330200" cy="787400"/>
          </a:xfrm>
        </p:grpSpPr>
        <p:sp>
          <p:nvSpPr>
            <p:cNvPr id="12" name="object 12"/>
            <p:cNvSpPr/>
            <p:nvPr/>
          </p:nvSpPr>
          <p:spPr>
            <a:xfrm>
              <a:off x="1676400" y="762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676400" y="762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676400" y="1219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676400" y="1219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676400" y="1219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676400" y="1219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752980" y="588619"/>
            <a:ext cx="153035" cy="93980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6246" y="23317"/>
            <a:ext cx="7128509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Using a Math Operation to </a:t>
            </a:r>
            <a:r>
              <a:rPr dirty="0"/>
              <a:t>find your </a:t>
            </a:r>
            <a:r>
              <a:rPr dirty="0" spc="-5"/>
              <a:t>Age in</a:t>
            </a:r>
            <a:r>
              <a:rPr dirty="0" spc="-285"/>
              <a:t> </a:t>
            </a:r>
            <a:r>
              <a:rPr dirty="0" spc="-60"/>
              <a:t>Years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6394" y="558139"/>
            <a:ext cx="483298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000" spc="-50">
                <a:latin typeface="Times New Roman"/>
                <a:cs typeface="Times New Roman"/>
              </a:rPr>
              <a:t>DATE </a:t>
            </a:r>
            <a:r>
              <a:rPr dirty="0" sz="2000">
                <a:latin typeface="Times New Roman"/>
                <a:cs typeface="Times New Roman"/>
              </a:rPr>
              <a:t>– </a:t>
            </a:r>
            <a:r>
              <a:rPr dirty="0" sz="2000" spc="-50">
                <a:latin typeface="Times New Roman"/>
                <a:cs typeface="Times New Roman"/>
              </a:rPr>
              <a:t>DATE </a:t>
            </a:r>
            <a:r>
              <a:rPr dirty="0" sz="2000">
                <a:latin typeface="Times New Roman"/>
                <a:cs typeface="Times New Roman"/>
              </a:rPr>
              <a:t>= Interval (days between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dates)  </a:t>
            </a:r>
            <a:r>
              <a:rPr dirty="0" sz="2000" spc="-50">
                <a:latin typeface="Times New Roman"/>
                <a:cs typeface="Times New Roman"/>
              </a:rPr>
              <a:t>DATE </a:t>
            </a:r>
            <a:r>
              <a:rPr dirty="0" sz="2000">
                <a:latin typeface="Times New Roman"/>
                <a:cs typeface="Times New Roman"/>
              </a:rPr>
              <a:t>+ or - Integer =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8931" y="3161002"/>
            <a:ext cx="2291715" cy="0"/>
          </a:xfrm>
          <a:custGeom>
            <a:avLst/>
            <a:gdLst/>
            <a:ahLst/>
            <a:cxnLst/>
            <a:rect l="l" t="t" r="r" b="b"/>
            <a:pathLst>
              <a:path w="2291715" h="0">
                <a:moveTo>
                  <a:pt x="0" y="0"/>
                </a:moveTo>
                <a:lnTo>
                  <a:pt x="254508" y="0"/>
                </a:lnTo>
              </a:path>
              <a:path w="2291715" h="0">
                <a:moveTo>
                  <a:pt x="255780" y="0"/>
                </a:moveTo>
                <a:lnTo>
                  <a:pt x="510288" y="0"/>
                </a:lnTo>
              </a:path>
              <a:path w="2291715" h="0">
                <a:moveTo>
                  <a:pt x="511561" y="0"/>
                </a:moveTo>
                <a:lnTo>
                  <a:pt x="1529593" y="0"/>
                </a:lnTo>
              </a:path>
              <a:path w="2291715" h="0">
                <a:moveTo>
                  <a:pt x="1528066" y="0"/>
                </a:moveTo>
                <a:lnTo>
                  <a:pt x="2291590" y="0"/>
                </a:lnTo>
              </a:path>
            </a:pathLst>
          </a:custGeom>
          <a:ln w="10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81000" y="2133600"/>
            <a:ext cx="8458200" cy="1524000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 lIns="0" tIns="113664" rIns="0" bIns="0" rtlCol="0" vert="horz">
            <a:spAutoFit/>
          </a:bodyPr>
          <a:lstStyle/>
          <a:p>
            <a:pPr marL="243840">
              <a:lnSpc>
                <a:spcPct val="100000"/>
              </a:lnSpc>
              <a:spcBef>
                <a:spcPts val="894"/>
              </a:spcBef>
            </a:pPr>
            <a:r>
              <a:rPr dirty="0" sz="2000">
                <a:latin typeface="Times New Roman"/>
                <a:cs typeface="Times New Roman"/>
              </a:rPr>
              <a:t>SELECT </a:t>
            </a:r>
            <a:r>
              <a:rPr dirty="0" sz="2000" spc="-10">
                <a:latin typeface="Times New Roman"/>
                <a:cs typeface="Times New Roman"/>
              </a:rPr>
              <a:t>(1120110(date)) </a:t>
            </a:r>
            <a:r>
              <a:rPr dirty="0" sz="2000">
                <a:latin typeface="Times New Roman"/>
                <a:cs typeface="Times New Roman"/>
              </a:rPr>
              <a:t>- </a:t>
            </a:r>
            <a:r>
              <a:rPr dirty="0" sz="2000" spc="-10">
                <a:latin typeface="Times New Roman"/>
                <a:cs typeface="Times New Roman"/>
              </a:rPr>
              <a:t>(590110 </a:t>
            </a:r>
            <a:r>
              <a:rPr dirty="0" sz="2000">
                <a:latin typeface="Times New Roman"/>
                <a:cs typeface="Times New Roman"/>
              </a:rPr>
              <a:t>(date)) </a:t>
            </a:r>
            <a:r>
              <a:rPr dirty="0" sz="2000" spc="-15">
                <a:latin typeface="Times New Roman"/>
                <a:cs typeface="Times New Roman"/>
              </a:rPr>
              <a:t>(Title </a:t>
            </a:r>
            <a:r>
              <a:rPr dirty="0" sz="2000" spc="-85">
                <a:latin typeface="Times New Roman"/>
                <a:cs typeface="Times New Roman"/>
              </a:rPr>
              <a:t>„Tera-Tom</a:t>
            </a:r>
            <a:r>
              <a:rPr dirty="0" sz="2000" spc="-85" b="1">
                <a:latin typeface="Times New Roman"/>
                <a:cs typeface="Times New Roman"/>
              </a:rPr>
              <a:t>‟ </a:t>
            </a:r>
            <a:r>
              <a:rPr dirty="0" sz="2000">
                <a:latin typeface="Times New Roman"/>
                <a:cs typeface="Times New Roman"/>
              </a:rPr>
              <a:t>s Age In</a:t>
            </a:r>
            <a:r>
              <a:rPr dirty="0" sz="2000" spc="-305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Days‟);</a:t>
            </a:r>
            <a:endParaRPr sz="200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  <a:spcBef>
                <a:spcPts val="1800"/>
              </a:spcBef>
            </a:pPr>
            <a:r>
              <a:rPr dirty="0" sz="2000" spc="-65">
                <a:latin typeface="Times New Roman"/>
                <a:cs typeface="Times New Roman"/>
              </a:rPr>
              <a:t>Tera-Tom‟s </a:t>
            </a:r>
            <a:r>
              <a:rPr dirty="0" sz="2000">
                <a:latin typeface="Times New Roman"/>
                <a:cs typeface="Times New Roman"/>
              </a:rPr>
              <a:t>Age In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-204">
                <a:latin typeface="Times New Roman"/>
                <a:cs typeface="Times New Roman"/>
              </a:rPr>
              <a:t>Day</a:t>
            </a:r>
            <a:r>
              <a:rPr dirty="0" baseline="-16666" sz="3000" spc="-307">
                <a:latin typeface="Times New Roman"/>
                <a:cs typeface="Times New Roman"/>
              </a:rPr>
              <a:t>_</a:t>
            </a:r>
            <a:r>
              <a:rPr dirty="0" sz="2000" spc="-204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1958339">
              <a:lnSpc>
                <a:spcPct val="100000"/>
              </a:lnSpc>
              <a:spcBef>
                <a:spcPts val="1200"/>
              </a:spcBef>
            </a:pPr>
            <a:r>
              <a:rPr dirty="0" sz="2000" spc="5">
                <a:latin typeface="Times New Roman"/>
                <a:cs typeface="Times New Roman"/>
              </a:rPr>
              <a:t>19358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740" y="1700530"/>
            <a:ext cx="78867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70">
                <a:solidFill>
                  <a:srgbClr val="0000FF"/>
                </a:solidFill>
                <a:latin typeface="Times New Roman"/>
                <a:cs typeface="Times New Roman"/>
              </a:rPr>
              <a:t>Let‟s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find the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number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of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days </a:t>
            </a:r>
            <a:r>
              <a:rPr dirty="0" sz="2000" spc="-35">
                <a:solidFill>
                  <a:srgbClr val="0000FF"/>
                </a:solidFill>
                <a:latin typeface="Times New Roman"/>
                <a:cs typeface="Times New Roman"/>
              </a:rPr>
              <a:t>Tera-Tom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has been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alive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since his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last</a:t>
            </a:r>
            <a:r>
              <a:rPr dirty="0" sz="2000" spc="-7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0000FF"/>
                </a:solidFill>
                <a:latin typeface="Times New Roman"/>
                <a:cs typeface="Times New Roman"/>
              </a:rPr>
              <a:t>birthday.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63700" y="749300"/>
            <a:ext cx="330200" cy="787400"/>
            <a:chOff x="1663700" y="749300"/>
            <a:chExt cx="330200" cy="787400"/>
          </a:xfrm>
        </p:grpSpPr>
        <p:sp>
          <p:nvSpPr>
            <p:cNvPr id="8" name="object 8"/>
            <p:cNvSpPr/>
            <p:nvPr/>
          </p:nvSpPr>
          <p:spPr>
            <a:xfrm>
              <a:off x="1676400" y="762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76400" y="762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676400" y="1219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676400" y="1219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676400" y="1219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676400" y="1219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752980" y="588619"/>
            <a:ext cx="153035" cy="93980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-14287" y="4176712"/>
            <a:ext cx="9172575" cy="1552575"/>
            <a:chOff x="-14287" y="4176712"/>
            <a:chExt cx="9172575" cy="1552575"/>
          </a:xfrm>
        </p:grpSpPr>
        <p:sp>
          <p:nvSpPr>
            <p:cNvPr id="16" name="object 16"/>
            <p:cNvSpPr/>
            <p:nvPr/>
          </p:nvSpPr>
          <p:spPr>
            <a:xfrm>
              <a:off x="598931" y="5219097"/>
              <a:ext cx="2291715" cy="0"/>
            </a:xfrm>
            <a:custGeom>
              <a:avLst/>
              <a:gdLst/>
              <a:ahLst/>
              <a:cxnLst/>
              <a:rect l="l" t="t" r="r" b="b"/>
              <a:pathLst>
                <a:path w="2291715" h="0">
                  <a:moveTo>
                    <a:pt x="0" y="0"/>
                  </a:moveTo>
                  <a:lnTo>
                    <a:pt x="254812" y="0"/>
                  </a:lnTo>
                </a:path>
                <a:path w="2291715" h="0">
                  <a:moveTo>
                    <a:pt x="255832" y="0"/>
                  </a:moveTo>
                  <a:lnTo>
                    <a:pt x="510644" y="0"/>
                  </a:lnTo>
                </a:path>
                <a:path w="2291715" h="0">
                  <a:moveTo>
                    <a:pt x="511664" y="0"/>
                  </a:moveTo>
                  <a:lnTo>
                    <a:pt x="1148696" y="0"/>
                  </a:lnTo>
                </a:path>
                <a:path w="2291715" h="0">
                  <a:moveTo>
                    <a:pt x="1147167" y="0"/>
                  </a:moveTo>
                  <a:lnTo>
                    <a:pt x="1529386" y="0"/>
                  </a:lnTo>
                </a:path>
                <a:path w="2291715" h="0">
                  <a:moveTo>
                    <a:pt x="1528112" y="0"/>
                  </a:moveTo>
                  <a:lnTo>
                    <a:pt x="1910331" y="0"/>
                  </a:lnTo>
                </a:path>
                <a:path w="2291715" h="0">
                  <a:moveTo>
                    <a:pt x="1909057" y="0"/>
                  </a:moveTo>
                  <a:lnTo>
                    <a:pt x="2291276" y="0"/>
                  </a:lnTo>
                </a:path>
              </a:pathLst>
            </a:custGeom>
            <a:ln w="10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0" y="4191000"/>
              <a:ext cx="9144000" cy="1524000"/>
            </a:xfrm>
            <a:custGeom>
              <a:avLst/>
              <a:gdLst/>
              <a:ahLst/>
              <a:cxnLst/>
              <a:rect l="l" t="t" r="r" b="b"/>
              <a:pathLst>
                <a:path w="9144000" h="1524000">
                  <a:moveTo>
                    <a:pt x="0" y="1524000"/>
                  </a:moveTo>
                  <a:lnTo>
                    <a:pt x="9144000" y="1524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524000"/>
                  </a:lnTo>
                  <a:close/>
                </a:path>
              </a:pathLst>
            </a:custGeom>
            <a:ln w="285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66039" y="3758565"/>
            <a:ext cx="8965565" cy="30549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6400">
              <a:lnSpc>
                <a:spcPct val="100000"/>
              </a:lnSpc>
              <a:spcBef>
                <a:spcPts val="100"/>
              </a:spcBef>
            </a:pPr>
            <a:r>
              <a:rPr dirty="0" sz="2000" spc="-70">
                <a:solidFill>
                  <a:srgbClr val="0000FF"/>
                </a:solidFill>
                <a:latin typeface="Times New Roman"/>
                <a:cs typeface="Times New Roman"/>
              </a:rPr>
              <a:t>Let‟s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find the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number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of </a:t>
            </a: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years </a:t>
            </a:r>
            <a:r>
              <a:rPr dirty="0" sz="2000" spc="-35">
                <a:solidFill>
                  <a:srgbClr val="0000FF"/>
                </a:solidFill>
                <a:latin typeface="Times New Roman"/>
                <a:cs typeface="Times New Roman"/>
              </a:rPr>
              <a:t>Tera-Tom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has been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alive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since his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last</a:t>
            </a:r>
            <a:r>
              <a:rPr dirty="0" sz="2000" spc="-6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20">
                <a:solidFill>
                  <a:srgbClr val="0000FF"/>
                </a:solidFill>
                <a:latin typeface="Times New Roman"/>
                <a:cs typeface="Times New Roman"/>
              </a:rPr>
              <a:t>birthday.</a:t>
            </a:r>
            <a:endParaRPr sz="2000">
              <a:latin typeface="Times New Roman"/>
              <a:cs typeface="Times New Roman"/>
            </a:endParaRPr>
          </a:p>
          <a:p>
            <a:pPr marL="482600" marR="43180" indent="-203200">
              <a:lnSpc>
                <a:spcPct val="175000"/>
              </a:lnSpc>
            </a:pPr>
            <a:r>
              <a:rPr dirty="0" sz="2000">
                <a:latin typeface="Times New Roman"/>
                <a:cs typeface="Times New Roman"/>
              </a:rPr>
              <a:t>SELECT </a:t>
            </a:r>
            <a:r>
              <a:rPr dirty="0" sz="2000" spc="-10">
                <a:latin typeface="Times New Roman"/>
                <a:cs typeface="Times New Roman"/>
              </a:rPr>
              <a:t>((1120110(date)) </a:t>
            </a:r>
            <a:r>
              <a:rPr dirty="0" sz="2000">
                <a:latin typeface="Times New Roman"/>
                <a:cs typeface="Times New Roman"/>
              </a:rPr>
              <a:t>- </a:t>
            </a:r>
            <a:r>
              <a:rPr dirty="0" sz="2000" spc="-10">
                <a:latin typeface="Times New Roman"/>
                <a:cs typeface="Times New Roman"/>
              </a:rPr>
              <a:t>(590110 </a:t>
            </a:r>
            <a:r>
              <a:rPr dirty="0" sz="2000">
                <a:latin typeface="Times New Roman"/>
                <a:cs typeface="Times New Roman"/>
              </a:rPr>
              <a:t>(date))) / </a:t>
            </a:r>
            <a:r>
              <a:rPr dirty="0" sz="2000" spc="5">
                <a:latin typeface="Times New Roman"/>
                <a:cs typeface="Times New Roman"/>
              </a:rPr>
              <a:t>365 </a:t>
            </a:r>
            <a:r>
              <a:rPr dirty="0" sz="2000" spc="-15">
                <a:latin typeface="Times New Roman"/>
                <a:cs typeface="Times New Roman"/>
              </a:rPr>
              <a:t>(Title </a:t>
            </a:r>
            <a:r>
              <a:rPr dirty="0" sz="2000" spc="-30">
                <a:latin typeface="Times New Roman"/>
                <a:cs typeface="Times New Roman"/>
              </a:rPr>
              <a:t>'Tera-Tom''s </a:t>
            </a:r>
            <a:r>
              <a:rPr dirty="0" sz="2000" spc="5">
                <a:latin typeface="Times New Roman"/>
                <a:cs typeface="Times New Roman"/>
              </a:rPr>
              <a:t>Age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70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Years');  </a:t>
            </a:r>
            <a:r>
              <a:rPr dirty="0" sz="2000" spc="-65">
                <a:latin typeface="Times New Roman"/>
                <a:cs typeface="Times New Roman"/>
              </a:rPr>
              <a:t>Tera-Tom‟s </a:t>
            </a:r>
            <a:r>
              <a:rPr dirty="0" sz="2000">
                <a:latin typeface="Times New Roman"/>
                <a:cs typeface="Times New Roman"/>
              </a:rPr>
              <a:t>Age In</a:t>
            </a:r>
            <a:r>
              <a:rPr dirty="0" sz="2000" spc="-165">
                <a:latin typeface="Times New Roman"/>
                <a:cs typeface="Times New Roman"/>
              </a:rPr>
              <a:t> </a:t>
            </a:r>
            <a:r>
              <a:rPr dirty="0" sz="2000" spc="-200">
                <a:latin typeface="Times New Roman"/>
                <a:cs typeface="Times New Roman"/>
              </a:rPr>
              <a:t>Yea</a:t>
            </a:r>
            <a:r>
              <a:rPr dirty="0" baseline="-16666" sz="3000" spc="-300">
                <a:latin typeface="Times New Roman"/>
                <a:cs typeface="Times New Roman"/>
              </a:rPr>
              <a:t>_</a:t>
            </a:r>
            <a:r>
              <a:rPr dirty="0" sz="2000" spc="-200">
                <a:latin typeface="Times New Roman"/>
                <a:cs typeface="Times New Roman"/>
              </a:rPr>
              <a:t>rs</a:t>
            </a:r>
            <a:endParaRPr sz="2000">
              <a:latin typeface="Times New Roman"/>
              <a:cs typeface="Times New Roman"/>
            </a:endParaRPr>
          </a:p>
          <a:p>
            <a:pPr marL="2654935">
              <a:lnSpc>
                <a:spcPct val="100000"/>
              </a:lnSpc>
              <a:spcBef>
                <a:spcPts val="1205"/>
              </a:spcBef>
            </a:pPr>
            <a:r>
              <a:rPr dirty="0" sz="2000" spc="5">
                <a:latin typeface="Times New Roman"/>
                <a:cs typeface="Times New Roman"/>
              </a:rPr>
              <a:t>53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50">
              <a:latin typeface="Times New Roman"/>
              <a:cs typeface="Times New Roman"/>
            </a:endParaRPr>
          </a:p>
          <a:p>
            <a:pPr algn="just" marL="25400" marR="144145">
              <a:lnSpc>
                <a:spcPct val="100000"/>
              </a:lnSpc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 </a:t>
            </a:r>
            <a:r>
              <a:rPr dirty="0" sz="2000" spc="-50">
                <a:solidFill>
                  <a:srgbClr val="0000FF"/>
                </a:solidFill>
                <a:latin typeface="Times New Roman"/>
                <a:cs typeface="Times New Roman"/>
              </a:rPr>
              <a:t>DATE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– </a:t>
            </a:r>
            <a:r>
              <a:rPr dirty="0" sz="2000" spc="-50">
                <a:solidFill>
                  <a:srgbClr val="0000FF"/>
                </a:solidFill>
                <a:latin typeface="Times New Roman"/>
                <a:cs typeface="Times New Roman"/>
              </a:rPr>
              <a:t>DATE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is an interval of days between dates. A </a:t>
            </a:r>
            <a:r>
              <a:rPr dirty="0" sz="2000" spc="-50">
                <a:solidFill>
                  <a:srgbClr val="0000FF"/>
                </a:solidFill>
                <a:latin typeface="Times New Roman"/>
                <a:cs typeface="Times New Roman"/>
              </a:rPr>
              <a:t>DATE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+ or – Integer = Date.  Both queries above perform the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same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function,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but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top query uses the internal date  functions and the query on the bottom does dates the traditional</a:t>
            </a:r>
            <a:r>
              <a:rPr dirty="0" sz="2000" spc="-28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35">
                <a:solidFill>
                  <a:srgbClr val="0000FF"/>
                </a:solidFill>
                <a:latin typeface="Times New Roman"/>
                <a:cs typeface="Times New Roman"/>
              </a:rPr>
              <a:t>way.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2377" y="23317"/>
            <a:ext cx="61556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Find </a:t>
            </a:r>
            <a:r>
              <a:rPr dirty="0" spc="-5"/>
              <a:t>What Day </a:t>
            </a:r>
            <a:r>
              <a:rPr dirty="0"/>
              <a:t>of </a:t>
            </a:r>
            <a:r>
              <a:rPr dirty="0" spc="-5"/>
              <a:t>the week </a:t>
            </a:r>
            <a:r>
              <a:rPr dirty="0"/>
              <a:t>you </a:t>
            </a:r>
            <a:r>
              <a:rPr dirty="0" spc="-5"/>
              <a:t>were</a:t>
            </a:r>
            <a:r>
              <a:rPr dirty="0" spc="-114"/>
              <a:t> </a:t>
            </a:r>
            <a:r>
              <a:rPr dirty="0"/>
              <a:t>Born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52930"/>
            <a:ext cx="357949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439160" algn="l"/>
              </a:tabLst>
            </a:pPr>
            <a:r>
              <a:rPr dirty="0" sz="2000" spc="-145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era-</a:t>
            </a:r>
            <a:r>
              <a:rPr dirty="0" sz="2000" spc="-145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om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born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day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90600"/>
            <a:ext cx="9144000" cy="1524000"/>
          </a:xfrm>
          <a:custGeom>
            <a:avLst/>
            <a:gdLst/>
            <a:ahLst/>
            <a:cxnLst/>
            <a:rect l="l" t="t" r="r" b="b"/>
            <a:pathLst>
              <a:path w="9144000" h="1524000">
                <a:moveTo>
                  <a:pt x="0" y="1524000"/>
                </a:moveTo>
                <a:lnTo>
                  <a:pt x="9144000" y="1524000"/>
                </a:lnTo>
                <a:lnTo>
                  <a:pt x="9144000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8739" y="557225"/>
            <a:ext cx="8950325" cy="8648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93700">
              <a:lnSpc>
                <a:spcPct val="100000"/>
              </a:lnSpc>
              <a:spcBef>
                <a:spcPts val="105"/>
              </a:spcBef>
            </a:pPr>
            <a:r>
              <a:rPr dirty="0" sz="2000" spc="-65">
                <a:solidFill>
                  <a:srgbClr val="0000FF"/>
                </a:solidFill>
                <a:latin typeface="Times New Roman"/>
                <a:cs typeface="Times New Roman"/>
              </a:rPr>
              <a:t>Let‟s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find the actual day of the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week </a:t>
            </a:r>
            <a:r>
              <a:rPr dirty="0" sz="2000" spc="-35">
                <a:solidFill>
                  <a:srgbClr val="0000FF"/>
                </a:solidFill>
                <a:latin typeface="Times New Roman"/>
                <a:cs typeface="Times New Roman"/>
              </a:rPr>
              <a:t>Tera-Tom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was</a:t>
            </a:r>
            <a:r>
              <a:rPr dirty="0" sz="2000" spc="-1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born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 sz="2000" spc="-5">
                <a:latin typeface="Times New Roman"/>
                <a:cs typeface="Times New Roman"/>
              </a:rPr>
              <a:t>SEL </a:t>
            </a:r>
            <a:r>
              <a:rPr dirty="0" sz="2000" spc="-55">
                <a:latin typeface="Times New Roman"/>
                <a:cs typeface="Times New Roman"/>
              </a:rPr>
              <a:t>„Tera-Tom </a:t>
            </a:r>
            <a:r>
              <a:rPr dirty="0" sz="2000" spc="-5">
                <a:latin typeface="Times New Roman"/>
                <a:cs typeface="Times New Roman"/>
              </a:rPr>
              <a:t>was </a:t>
            </a:r>
            <a:r>
              <a:rPr dirty="0" sz="2000">
                <a:latin typeface="Times New Roman"/>
                <a:cs typeface="Times New Roman"/>
              </a:rPr>
              <a:t>born on day </a:t>
            </a:r>
            <a:r>
              <a:rPr dirty="0" sz="2000" spc="-225">
                <a:latin typeface="Times New Roman"/>
                <a:cs typeface="Times New Roman"/>
              </a:rPr>
              <a:t>‟ </a:t>
            </a:r>
            <a:r>
              <a:rPr dirty="0" sz="2000" spc="-5">
                <a:latin typeface="Times New Roman"/>
                <a:cs typeface="Times New Roman"/>
              </a:rPr>
              <a:t>|| ((590110(date)) </a:t>
            </a:r>
            <a:r>
              <a:rPr dirty="0" sz="2000">
                <a:latin typeface="Times New Roman"/>
                <a:cs typeface="Times New Roman"/>
              </a:rPr>
              <a:t>- (101(date))) </a:t>
            </a:r>
            <a:r>
              <a:rPr dirty="0" sz="2000" spc="-5">
                <a:latin typeface="Times New Roman"/>
                <a:cs typeface="Times New Roman"/>
              </a:rPr>
              <a:t>MOD </a:t>
            </a:r>
            <a:r>
              <a:rPr dirty="0" sz="2000">
                <a:latin typeface="Times New Roman"/>
                <a:cs typeface="Times New Roman"/>
              </a:rPr>
              <a:t>7 (TITLE </a:t>
            </a:r>
            <a:r>
              <a:rPr dirty="0" sz="2000" spc="-225">
                <a:latin typeface="Times New Roman"/>
                <a:cs typeface="Times New Roman"/>
              </a:rPr>
              <a:t>„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75">
                <a:latin typeface="Times New Roman"/>
                <a:cs typeface="Times New Roman"/>
              </a:rPr>
              <a:t>‟);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62800" y="1752600"/>
            <a:ext cx="1828800" cy="6858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algn="ctr" marR="67945">
              <a:lnSpc>
                <a:spcPct val="100000"/>
              </a:lnSpc>
              <a:spcBef>
                <a:spcPts val="300"/>
              </a:spcBef>
            </a:pPr>
            <a:r>
              <a:rPr dirty="0" sz="1800">
                <a:latin typeface="Times New Roman"/>
                <a:cs typeface="Times New Roman"/>
              </a:rPr>
              <a:t>This </a:t>
            </a:r>
            <a:r>
              <a:rPr dirty="0" sz="1800" spc="-5">
                <a:latin typeface="Times New Roman"/>
                <a:cs typeface="Times New Roman"/>
              </a:rPr>
              <a:t>will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produce</a:t>
            </a:r>
            <a:endParaRPr sz="1800">
              <a:latin typeface="Times New Roman"/>
              <a:cs typeface="Times New Roman"/>
            </a:endParaRPr>
          </a:p>
          <a:p>
            <a:pPr algn="ctr" marR="6858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Times New Roman"/>
                <a:cs typeface="Times New Roman"/>
              </a:rPr>
              <a:t>No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Title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597900" y="1435100"/>
            <a:ext cx="254000" cy="330200"/>
            <a:chOff x="8597900" y="1435100"/>
            <a:chExt cx="254000" cy="330200"/>
          </a:xfrm>
        </p:grpSpPr>
        <p:sp>
          <p:nvSpPr>
            <p:cNvPr id="8" name="object 8"/>
            <p:cNvSpPr/>
            <p:nvPr/>
          </p:nvSpPr>
          <p:spPr>
            <a:xfrm>
              <a:off x="8610600" y="1447800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114300" y="0"/>
                  </a:moveTo>
                  <a:lnTo>
                    <a:pt x="0" y="114300"/>
                  </a:lnTo>
                  <a:lnTo>
                    <a:pt x="57150" y="114300"/>
                  </a:lnTo>
                  <a:lnTo>
                    <a:pt x="57150" y="304800"/>
                  </a:lnTo>
                  <a:lnTo>
                    <a:pt x="171450" y="304800"/>
                  </a:lnTo>
                  <a:lnTo>
                    <a:pt x="171450" y="114300"/>
                  </a:lnTo>
                  <a:lnTo>
                    <a:pt x="2286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610600" y="1447800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0" y="114300"/>
                  </a:moveTo>
                  <a:lnTo>
                    <a:pt x="114300" y="0"/>
                  </a:lnTo>
                  <a:lnTo>
                    <a:pt x="228600" y="114300"/>
                  </a:lnTo>
                  <a:lnTo>
                    <a:pt x="171450" y="114300"/>
                  </a:lnTo>
                  <a:lnTo>
                    <a:pt x="171450" y="304800"/>
                  </a:lnTo>
                  <a:lnTo>
                    <a:pt x="57150" y="304800"/>
                  </a:lnTo>
                  <a:lnTo>
                    <a:pt x="57150" y="114300"/>
                  </a:lnTo>
                  <a:lnTo>
                    <a:pt x="0" y="1143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78739" y="5566054"/>
            <a:ext cx="8953500" cy="1245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above subtraction results in the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number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of days between the two dates. Then, the  MOD 7 divides by 7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to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get rid of the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number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of weeks and results in the </a:t>
            </a:r>
            <a:r>
              <a:rPr dirty="0" sz="2000" spc="-15">
                <a:solidFill>
                  <a:srgbClr val="0000FF"/>
                </a:solidFill>
                <a:latin typeface="Times New Roman"/>
                <a:cs typeface="Times New Roman"/>
              </a:rPr>
              <a:t>remainder.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  MOD 7 can only result in values 0 thru 6 (always 1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less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than the MOD operator). Since  January 1, 1900 ( 101(date) )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is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 </a:t>
            </a:r>
            <a:r>
              <a:rPr dirty="0" sz="2000" spc="-20">
                <a:solidFill>
                  <a:srgbClr val="0000FF"/>
                </a:solidFill>
                <a:latin typeface="Times New Roman"/>
                <a:cs typeface="Times New Roman"/>
              </a:rPr>
              <a:t>Monday, </a:t>
            </a:r>
            <a:r>
              <a:rPr dirty="0" sz="2000" spc="-50">
                <a:solidFill>
                  <a:srgbClr val="0000FF"/>
                </a:solidFill>
                <a:latin typeface="Times New Roman"/>
                <a:cs typeface="Times New Roman"/>
              </a:rPr>
              <a:t>Tom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was born on a</a:t>
            </a:r>
            <a:r>
              <a:rPr dirty="0" sz="2000" spc="-14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0000FF"/>
                </a:solidFill>
                <a:latin typeface="Times New Roman"/>
                <a:cs typeface="Times New Roman"/>
              </a:rPr>
              <a:t>Saturday.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349500" y="2730500"/>
          <a:ext cx="3162300" cy="2616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  <a:gridCol w="2057400"/>
              </a:tblGrid>
              <a:tr h="381000">
                <a:tc>
                  <a:txBody>
                    <a:bodyPr/>
                    <a:lstStyle/>
                    <a:p>
                      <a:pPr marL="3206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Result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Day of the</a:t>
                      </a:r>
                      <a:r>
                        <a:rPr dirty="0" sz="2000" spc="-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Week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2047">
                <a:tc>
                  <a:txBody>
                    <a:bodyPr/>
                    <a:lstStyle/>
                    <a:p>
                      <a:pPr marL="320675">
                        <a:lnSpc>
                          <a:spcPts val="2095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2095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Monday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04926">
                <a:tc>
                  <a:txBody>
                    <a:bodyPr/>
                    <a:lstStyle/>
                    <a:p>
                      <a:pPr marL="320675">
                        <a:lnSpc>
                          <a:spcPts val="2275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2275"/>
                        </a:lnSpc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Tuesday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04926">
                <a:tc>
                  <a:txBody>
                    <a:bodyPr/>
                    <a:lstStyle/>
                    <a:p>
                      <a:pPr marL="320675">
                        <a:lnSpc>
                          <a:spcPts val="2275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2275"/>
                        </a:lnSpc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Wednesday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320675">
                        <a:lnSpc>
                          <a:spcPts val="2275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2275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Thursday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320675">
                        <a:lnSpc>
                          <a:spcPts val="2275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2275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Friday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04854">
                <a:tc>
                  <a:txBody>
                    <a:bodyPr/>
                    <a:lstStyle/>
                    <a:p>
                      <a:pPr marL="320675">
                        <a:lnSpc>
                          <a:spcPts val="2275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2275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Saturday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03443">
                <a:tc>
                  <a:txBody>
                    <a:bodyPr/>
                    <a:lstStyle/>
                    <a:p>
                      <a:pPr marL="320675">
                        <a:lnSpc>
                          <a:spcPts val="228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228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Sunday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6019800" y="3429000"/>
            <a:ext cx="2514600" cy="9144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algn="ctr" marL="117475" marR="262255" indent="-635">
              <a:lnSpc>
                <a:spcPct val="100000"/>
              </a:lnSpc>
              <a:spcBef>
                <a:spcPts val="305"/>
              </a:spcBef>
            </a:pPr>
            <a:r>
              <a:rPr dirty="0" sz="1800">
                <a:latin typeface="Times New Roman"/>
                <a:cs typeface="Times New Roman"/>
              </a:rPr>
              <a:t>This chart can be </a:t>
            </a:r>
            <a:r>
              <a:rPr dirty="0" sz="1800" spc="-5">
                <a:latin typeface="Times New Roman"/>
                <a:cs typeface="Times New Roman"/>
              </a:rPr>
              <a:t>used  </a:t>
            </a:r>
            <a:r>
              <a:rPr dirty="0" sz="1800">
                <a:latin typeface="Times New Roman"/>
                <a:cs typeface="Times New Roman"/>
              </a:rPr>
              <a:t>In conjunction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above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SQL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473700" y="3721100"/>
            <a:ext cx="558800" cy="330200"/>
            <a:chOff x="5473700" y="3721100"/>
            <a:chExt cx="558800" cy="330200"/>
          </a:xfrm>
        </p:grpSpPr>
        <p:sp>
          <p:nvSpPr>
            <p:cNvPr id="14" name="object 14"/>
            <p:cNvSpPr/>
            <p:nvPr/>
          </p:nvSpPr>
          <p:spPr>
            <a:xfrm>
              <a:off x="5486400" y="3733800"/>
              <a:ext cx="533400" cy="304800"/>
            </a:xfrm>
            <a:custGeom>
              <a:avLst/>
              <a:gdLst/>
              <a:ahLst/>
              <a:cxnLst/>
              <a:rect l="l" t="t" r="r" b="b"/>
              <a:pathLst>
                <a:path w="533400" h="304800">
                  <a:moveTo>
                    <a:pt x="152400" y="0"/>
                  </a:moveTo>
                  <a:lnTo>
                    <a:pt x="0" y="152400"/>
                  </a:lnTo>
                  <a:lnTo>
                    <a:pt x="152400" y="304800"/>
                  </a:lnTo>
                  <a:lnTo>
                    <a:pt x="152400" y="228600"/>
                  </a:lnTo>
                  <a:lnTo>
                    <a:pt x="533400" y="228600"/>
                  </a:lnTo>
                  <a:lnTo>
                    <a:pt x="533400" y="76200"/>
                  </a:lnTo>
                  <a:lnTo>
                    <a:pt x="152400" y="762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486400" y="3733800"/>
              <a:ext cx="533400" cy="304800"/>
            </a:xfrm>
            <a:custGeom>
              <a:avLst/>
              <a:gdLst/>
              <a:ahLst/>
              <a:cxnLst/>
              <a:rect l="l" t="t" r="r" b="b"/>
              <a:pathLst>
                <a:path w="533400" h="304800">
                  <a:moveTo>
                    <a:pt x="0" y="152400"/>
                  </a:moveTo>
                  <a:lnTo>
                    <a:pt x="152400" y="0"/>
                  </a:lnTo>
                  <a:lnTo>
                    <a:pt x="152400" y="76200"/>
                  </a:lnTo>
                  <a:lnTo>
                    <a:pt x="533400" y="76200"/>
                  </a:lnTo>
                  <a:lnTo>
                    <a:pt x="533400" y="228600"/>
                  </a:lnTo>
                  <a:lnTo>
                    <a:pt x="152400" y="228600"/>
                  </a:lnTo>
                  <a:lnTo>
                    <a:pt x="152400" y="304800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6178702"/>
            <a:ext cx="860679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948940" algn="l"/>
              </a:tabLst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This is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Add_Months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Command.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What you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can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do with it is add a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month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or</a:t>
            </a:r>
            <a:r>
              <a:rPr dirty="0" sz="2000" spc="-29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many  months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your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 columns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date.	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Can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you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convert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this to </a:t>
            </a:r>
            <a:r>
              <a:rPr dirty="0" sz="2000" spc="5">
                <a:solidFill>
                  <a:srgbClr val="FF0000"/>
                </a:solidFill>
                <a:latin typeface="Times New Roman"/>
                <a:cs typeface="Times New Roman"/>
              </a:rPr>
              <a:t>one</a:t>
            </a:r>
            <a:r>
              <a:rPr dirty="0" sz="2000" spc="-9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year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47800" y="2667000"/>
            <a:ext cx="5915660" cy="13716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marL="167640">
              <a:lnSpc>
                <a:spcPct val="100000"/>
              </a:lnSpc>
              <a:spcBef>
                <a:spcPts val="295"/>
              </a:spcBef>
            </a:pPr>
            <a:r>
              <a:rPr dirty="0" sz="2000">
                <a:latin typeface="Times New Roman"/>
                <a:cs typeface="Times New Roman"/>
              </a:rPr>
              <a:t>SELECT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Order_Date</a:t>
            </a:r>
            <a:endParaRPr sz="2000">
              <a:latin typeface="Times New Roman"/>
              <a:cs typeface="Times New Roman"/>
            </a:endParaRPr>
          </a:p>
          <a:p>
            <a:pPr marL="112014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Add_Months </a:t>
            </a:r>
            <a:r>
              <a:rPr dirty="0" sz="2000">
                <a:latin typeface="Times New Roman"/>
                <a:cs typeface="Times New Roman"/>
              </a:rPr>
              <a:t>(Order_Date,2) as “Due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Date”</a:t>
            </a:r>
            <a:endParaRPr sz="2000">
              <a:latin typeface="Times New Roman"/>
              <a:cs typeface="Times New Roman"/>
            </a:endParaRPr>
          </a:p>
          <a:p>
            <a:pPr marL="1120140">
              <a:lnSpc>
                <a:spcPct val="100000"/>
              </a:lnSpc>
            </a:pPr>
            <a:r>
              <a:rPr dirty="0" sz="2000" spc="-15">
                <a:latin typeface="Times New Roman"/>
                <a:cs typeface="Times New Roman"/>
              </a:rPr>
              <a:t>,Order_Total</a:t>
            </a:r>
            <a:endParaRPr sz="200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  <a:spcBef>
                <a:spcPts val="5"/>
              </a:spcBef>
              <a:tabLst>
                <a:tab pos="1205865" algn="l"/>
              </a:tabLst>
            </a:pPr>
            <a:r>
              <a:rPr dirty="0" sz="2000">
                <a:latin typeface="Times New Roman"/>
                <a:cs typeface="Times New Roman"/>
              </a:rPr>
              <a:t>FROM	</a:t>
            </a:r>
            <a:r>
              <a:rPr dirty="0" sz="2000" spc="-10">
                <a:latin typeface="Times New Roman"/>
                <a:cs typeface="Times New Roman"/>
              </a:rPr>
              <a:t>Order_Table </a:t>
            </a:r>
            <a:r>
              <a:rPr dirty="0" sz="2000">
                <a:latin typeface="Times New Roman"/>
                <a:cs typeface="Times New Roman"/>
              </a:rPr>
              <a:t>ORDER BY 1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84849" y="559434"/>
            <a:ext cx="3158490" cy="5822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754380">
              <a:lnSpc>
                <a:spcPts val="2310"/>
              </a:lnSpc>
              <a:spcBef>
                <a:spcPts val="105"/>
              </a:spcBef>
            </a:pPr>
            <a:r>
              <a:rPr dirty="0" sz="2000" spc="-15">
                <a:solidFill>
                  <a:srgbClr val="0000FF"/>
                </a:solidFill>
                <a:latin typeface="Times New Roman"/>
                <a:cs typeface="Times New Roman"/>
              </a:rPr>
              <a:t>Order_Table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070"/>
              </a:lnSpc>
              <a:tabLst>
                <a:tab pos="1995170" algn="l"/>
              </a:tabLst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Customer_Number</a:t>
            </a:r>
            <a:r>
              <a:rPr dirty="0" sz="1800" spc="-5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Order_Date</a:t>
            </a:r>
            <a:r>
              <a:rPr dirty="0" u="sng" sz="1800" spc="10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42250" y="533400"/>
            <a:ext cx="6381750" cy="1981200"/>
          </a:xfrm>
          <a:custGeom>
            <a:avLst/>
            <a:gdLst/>
            <a:ahLst/>
            <a:cxnLst/>
            <a:rect l="l" t="t" r="r" b="b"/>
            <a:pathLst>
              <a:path w="6381750" h="1981200">
                <a:moveTo>
                  <a:pt x="0" y="1981200"/>
                </a:moveTo>
                <a:lnTo>
                  <a:pt x="6381496" y="1981200"/>
                </a:lnTo>
                <a:lnTo>
                  <a:pt x="6381496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374394" y="782186"/>
            <a:ext cx="1476375" cy="1631314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algn="r" marR="17145">
              <a:lnSpc>
                <a:spcPct val="100000"/>
              </a:lnSpc>
              <a:spcBef>
                <a:spcPts val="565"/>
              </a:spcBef>
            </a:pPr>
            <a:r>
              <a:rPr dirty="0" u="sng" sz="1800" spc="-114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Order_Nu</a:t>
            </a:r>
            <a:r>
              <a:rPr dirty="0" u="sng" sz="18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ber</a:t>
            </a:r>
            <a:endParaRPr sz="18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414"/>
              </a:spcBef>
            </a:pPr>
            <a:r>
              <a:rPr dirty="0" sz="1600">
                <a:latin typeface="Times New Roman"/>
                <a:cs typeface="Times New Roman"/>
              </a:rPr>
              <a:t>123456</a:t>
            </a:r>
            <a:endParaRPr sz="1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123512</a:t>
            </a:r>
            <a:endParaRPr sz="1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123552</a:t>
            </a:r>
            <a:endParaRPr sz="1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123585</a:t>
            </a:r>
            <a:endParaRPr sz="1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123777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61003" y="1158621"/>
            <a:ext cx="866775" cy="1307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5">
                <a:latin typeface="Times New Roman"/>
                <a:cs typeface="Times New Roman"/>
              </a:rPr>
              <a:t>11111111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75">
                <a:latin typeface="Times New Roman"/>
                <a:cs typeface="Times New Roman"/>
              </a:rPr>
              <a:t>11111111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Times New Roman"/>
                <a:cs typeface="Times New Roman"/>
              </a:rPr>
              <a:t>31323134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87323456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latin typeface="Times New Roman"/>
                <a:cs typeface="Times New Roman"/>
              </a:rPr>
              <a:t>57896883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7428" y="780468"/>
            <a:ext cx="2080895" cy="65849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950594">
              <a:lnSpc>
                <a:spcPct val="100000"/>
              </a:lnSpc>
              <a:spcBef>
                <a:spcPts val="580"/>
              </a:spcBef>
            </a:pPr>
            <a:r>
              <a:rPr dirty="0" u="sng" sz="180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Order_Total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  <a:tabLst>
                <a:tab pos="1003300" algn="l"/>
              </a:tabLst>
            </a:pPr>
            <a:r>
              <a:rPr dirty="0" sz="1600" spc="-5">
                <a:latin typeface="Times New Roman"/>
                <a:cs typeface="Times New Roman"/>
              </a:rPr>
              <a:t>12347.53	1998/05/04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318378" y="1448788"/>
          <a:ext cx="1982470" cy="956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8685"/>
                <a:gridCol w="1073150"/>
              </a:tblGrid>
              <a:tr h="234152">
                <a:tc>
                  <a:txBody>
                    <a:bodyPr/>
                    <a:lstStyle/>
                    <a:p>
                      <a:pPr algn="r" marR="106045">
                        <a:lnSpc>
                          <a:spcPts val="17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8005.91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1999/01/01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algn="r" marR="1206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1600" spc="-55">
                          <a:latin typeface="Times New Roman"/>
                          <a:cs typeface="Times New Roman"/>
                        </a:rPr>
                        <a:t>11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1.47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1999/10/01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4030">
                <a:tc>
                  <a:txBody>
                    <a:bodyPr/>
                    <a:lstStyle/>
                    <a:p>
                      <a:pPr algn="r" marR="10604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15231.62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1999/10/10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34343">
                <a:tc>
                  <a:txBody>
                    <a:bodyPr/>
                    <a:lstStyle/>
                    <a:p>
                      <a:pPr algn="r" marR="106045">
                        <a:lnSpc>
                          <a:spcPts val="174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23454.84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4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1999/09/09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239136" y="23317"/>
            <a:ext cx="46659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The </a:t>
            </a:r>
            <a:r>
              <a:rPr dirty="0" spc="-10"/>
              <a:t>ADD_MONTHS</a:t>
            </a:r>
            <a:r>
              <a:rPr dirty="0" spc="-105"/>
              <a:t> </a:t>
            </a:r>
            <a:r>
              <a:rPr dirty="0" spc="-10"/>
              <a:t>Command</a:t>
            </a: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273300" y="4191000"/>
          <a:ext cx="4292600" cy="193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4440"/>
                <a:gridCol w="284479"/>
                <a:gridCol w="1314450"/>
                <a:gridCol w="1433195"/>
              </a:tblGrid>
              <a:tr h="388594">
                <a:tc gridSpan="4"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395"/>
                        </a:spcBef>
                        <a:tabLst>
                          <a:tab pos="1513205" algn="l"/>
                          <a:tab pos="2842895" algn="l"/>
                        </a:tabLst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Order_Date	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Due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Date	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Order_Total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16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0078">
                <a:tc>
                  <a:txBody>
                    <a:bodyPr/>
                    <a:lstStyle/>
                    <a:p>
                      <a:pPr algn="r" marR="152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05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04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19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2857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07/04/1998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2609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12347.53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74679">
                <a:tc>
                  <a:txBody>
                    <a:bodyPr/>
                    <a:lstStyle/>
                    <a:p>
                      <a:pPr algn="r" marR="14604">
                        <a:lnSpc>
                          <a:spcPts val="205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01/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1/1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99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320">
                        <a:lnSpc>
                          <a:spcPts val="2050"/>
                        </a:lnSpc>
                      </a:pPr>
                      <a:r>
                        <a:rPr dirty="0" sz="1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03/01/1999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0985">
                        <a:lnSpc>
                          <a:spcPts val="205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8005.91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4261">
                <a:tc>
                  <a:txBody>
                    <a:bodyPr/>
                    <a:lstStyle/>
                    <a:p>
                      <a:pPr algn="r" marR="15240">
                        <a:lnSpc>
                          <a:spcPts val="2045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19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320">
                        <a:lnSpc>
                          <a:spcPts val="2045"/>
                        </a:lnSpc>
                      </a:pPr>
                      <a:r>
                        <a:rPr dirty="0" sz="1800" spc="-1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11/09/1999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0985">
                        <a:lnSpc>
                          <a:spcPts val="2045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23454.84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4294">
                <a:tc>
                  <a:txBody>
                    <a:bodyPr/>
                    <a:lstStyle/>
                    <a:p>
                      <a:pPr algn="r" marR="15240">
                        <a:lnSpc>
                          <a:spcPts val="2045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01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19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320">
                        <a:lnSpc>
                          <a:spcPts val="2045"/>
                        </a:lnSpc>
                      </a:pPr>
                      <a:r>
                        <a:rPr dirty="0" sz="1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12/01/1999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22885">
                        <a:lnSpc>
                          <a:spcPts val="2045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1800" spc="-75">
                          <a:latin typeface="Times New Roman"/>
                          <a:cs typeface="Times New Roman"/>
                        </a:rPr>
                        <a:t>11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1.47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73090">
                <a:tc>
                  <a:txBody>
                    <a:bodyPr/>
                    <a:lstStyle/>
                    <a:p>
                      <a:pPr algn="r" marR="15240">
                        <a:lnSpc>
                          <a:spcPts val="2045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19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>
                        <a:lnSpc>
                          <a:spcPts val="2045"/>
                        </a:lnSpc>
                      </a:pPr>
                      <a:r>
                        <a:rPr dirty="0" sz="1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12/10/1999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0985">
                        <a:lnSpc>
                          <a:spcPts val="2045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15231.62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4757" y="3276473"/>
            <a:ext cx="6096000" cy="1678305"/>
          </a:xfrm>
          <a:custGeom>
            <a:avLst/>
            <a:gdLst/>
            <a:ahLst/>
            <a:cxnLst/>
            <a:rect l="l" t="t" r="r" b="b"/>
            <a:pathLst>
              <a:path w="6096000" h="1678304">
                <a:moveTo>
                  <a:pt x="0" y="1678051"/>
                </a:moveTo>
                <a:lnTo>
                  <a:pt x="6096000" y="1678051"/>
                </a:lnTo>
                <a:lnTo>
                  <a:pt x="6096000" y="0"/>
                </a:lnTo>
                <a:lnTo>
                  <a:pt x="0" y="0"/>
                </a:lnTo>
                <a:lnTo>
                  <a:pt x="0" y="167805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8739" y="3320288"/>
            <a:ext cx="8930005" cy="34486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57607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SELECT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Order_Date</a:t>
            </a:r>
            <a:endParaRPr sz="2000">
              <a:latin typeface="Times New Roman"/>
              <a:cs typeface="Times New Roman"/>
            </a:endParaRPr>
          </a:p>
          <a:p>
            <a:pPr algn="just" marL="252857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Add_Months </a:t>
            </a:r>
            <a:r>
              <a:rPr dirty="0" sz="2000">
                <a:latin typeface="Times New Roman"/>
                <a:cs typeface="Times New Roman"/>
              </a:rPr>
              <a:t>(Order_Date,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12</a:t>
            </a:r>
            <a:r>
              <a:rPr dirty="0" sz="2000">
                <a:latin typeface="Times New Roman"/>
                <a:cs typeface="Times New Roman"/>
              </a:rPr>
              <a:t>) as “Due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Date”</a:t>
            </a:r>
            <a:endParaRPr sz="2000">
              <a:latin typeface="Times New Roman"/>
              <a:cs typeface="Times New Roman"/>
            </a:endParaRPr>
          </a:p>
          <a:p>
            <a:pPr algn="just" marL="1576070" marR="5022215" indent="952500">
              <a:lnSpc>
                <a:spcPct val="100000"/>
              </a:lnSpc>
            </a:pPr>
            <a:r>
              <a:rPr dirty="0" sz="2000" spc="-15">
                <a:latin typeface="Times New Roman"/>
                <a:cs typeface="Times New Roman"/>
              </a:rPr>
              <a:t>,Order_Total  </a:t>
            </a:r>
            <a:r>
              <a:rPr dirty="0" sz="2000">
                <a:latin typeface="Times New Roman"/>
                <a:cs typeface="Times New Roman"/>
              </a:rPr>
              <a:t>FROM </a:t>
            </a:r>
            <a:r>
              <a:rPr dirty="0" sz="2000" spc="-10">
                <a:latin typeface="Times New Roman"/>
                <a:cs typeface="Times New Roman"/>
              </a:rPr>
              <a:t>Order_Table  </a:t>
            </a:r>
            <a:r>
              <a:rPr dirty="0" sz="2000">
                <a:latin typeface="Times New Roman"/>
                <a:cs typeface="Times New Roman"/>
              </a:rPr>
              <a:t>ORDER BY 1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Times New Roman"/>
              <a:cs typeface="Times New Roman"/>
            </a:endParaRPr>
          </a:p>
          <a:p>
            <a:pPr marL="59817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There </a:t>
            </a:r>
            <a:r>
              <a:rPr dirty="0" sz="2400" spc="-5">
                <a:latin typeface="Times New Roman"/>
                <a:cs typeface="Times New Roman"/>
              </a:rPr>
              <a:t>is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no </a:t>
            </a:r>
            <a:r>
              <a:rPr dirty="0" sz="2400" spc="-35">
                <a:latin typeface="Times New Roman"/>
                <a:cs typeface="Times New Roman"/>
              </a:rPr>
              <a:t>Add_Year </a:t>
            </a:r>
            <a:r>
              <a:rPr dirty="0" sz="2400" spc="-5">
                <a:latin typeface="Times New Roman"/>
                <a:cs typeface="Times New Roman"/>
              </a:rPr>
              <a:t>command, so </a:t>
            </a:r>
            <a:r>
              <a:rPr dirty="0" sz="2400">
                <a:latin typeface="Times New Roman"/>
                <a:cs typeface="Times New Roman"/>
              </a:rPr>
              <a:t>put in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12 </a:t>
            </a:r>
            <a:r>
              <a:rPr dirty="0" sz="2400" spc="-5">
                <a:latin typeface="Times New Roman"/>
                <a:cs typeface="Times New Roman"/>
              </a:rPr>
              <a:t>months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1-year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7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Add_Months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command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adds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months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to any date.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Above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we used a great technique  that would give us </a:t>
            </a:r>
            <a:r>
              <a:rPr dirty="0" sz="2000" spc="-15">
                <a:solidFill>
                  <a:srgbClr val="0000FF"/>
                </a:solidFill>
                <a:latin typeface="Times New Roman"/>
                <a:cs typeface="Times New Roman"/>
              </a:rPr>
              <a:t>1-year.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Can you give </a:t>
            </a:r>
            <a:r>
              <a:rPr dirty="0" sz="2000" spc="-15">
                <a:solidFill>
                  <a:srgbClr val="0000FF"/>
                </a:solidFill>
                <a:latin typeface="Times New Roman"/>
                <a:cs typeface="Times New Roman"/>
              </a:rPr>
              <a:t>me</a:t>
            </a:r>
            <a:r>
              <a:rPr dirty="0" sz="2000" spc="-9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5-years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542660" y="4067809"/>
            <a:ext cx="222250" cy="1148715"/>
            <a:chOff x="5542660" y="4067809"/>
            <a:chExt cx="222250" cy="1148715"/>
          </a:xfrm>
        </p:grpSpPr>
        <p:sp>
          <p:nvSpPr>
            <p:cNvPr id="5" name="object 5"/>
            <p:cNvSpPr/>
            <p:nvPr/>
          </p:nvSpPr>
          <p:spPr>
            <a:xfrm>
              <a:off x="5555360" y="4080509"/>
              <a:ext cx="196850" cy="1123315"/>
            </a:xfrm>
            <a:custGeom>
              <a:avLst/>
              <a:gdLst/>
              <a:ahLst/>
              <a:cxnLst/>
              <a:rect l="l" t="t" r="r" b="b"/>
              <a:pathLst>
                <a:path w="196850" h="1123314">
                  <a:moveTo>
                    <a:pt x="98298" y="0"/>
                  </a:moveTo>
                  <a:lnTo>
                    <a:pt x="0" y="98297"/>
                  </a:lnTo>
                  <a:lnTo>
                    <a:pt x="49149" y="98297"/>
                  </a:lnTo>
                  <a:lnTo>
                    <a:pt x="49149" y="1123314"/>
                  </a:lnTo>
                  <a:lnTo>
                    <a:pt x="147447" y="1123314"/>
                  </a:lnTo>
                  <a:lnTo>
                    <a:pt x="147447" y="98297"/>
                  </a:lnTo>
                  <a:lnTo>
                    <a:pt x="196596" y="98297"/>
                  </a:lnTo>
                  <a:lnTo>
                    <a:pt x="9829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555360" y="4080509"/>
              <a:ext cx="196850" cy="1123315"/>
            </a:xfrm>
            <a:custGeom>
              <a:avLst/>
              <a:gdLst/>
              <a:ahLst/>
              <a:cxnLst/>
              <a:rect l="l" t="t" r="r" b="b"/>
              <a:pathLst>
                <a:path w="196850" h="1123314">
                  <a:moveTo>
                    <a:pt x="0" y="98297"/>
                  </a:moveTo>
                  <a:lnTo>
                    <a:pt x="98298" y="0"/>
                  </a:lnTo>
                  <a:lnTo>
                    <a:pt x="196596" y="98297"/>
                  </a:lnTo>
                  <a:lnTo>
                    <a:pt x="147447" y="98297"/>
                  </a:lnTo>
                  <a:lnTo>
                    <a:pt x="147447" y="1123314"/>
                  </a:lnTo>
                  <a:lnTo>
                    <a:pt x="49149" y="1123314"/>
                  </a:lnTo>
                  <a:lnTo>
                    <a:pt x="49149" y="98297"/>
                  </a:lnTo>
                  <a:lnTo>
                    <a:pt x="0" y="98297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5266" y="23317"/>
            <a:ext cx="75749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Using the ADD_MONTHS </a:t>
            </a:r>
            <a:r>
              <a:rPr dirty="0" spc="-10"/>
              <a:t>Command </a:t>
            </a:r>
            <a:r>
              <a:rPr dirty="0" spc="-5"/>
              <a:t>to Add</a:t>
            </a:r>
            <a:r>
              <a:rPr dirty="0" spc="-225"/>
              <a:t> </a:t>
            </a:r>
            <a:r>
              <a:rPr dirty="0" spc="-50"/>
              <a:t>1-Year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37808" y="788034"/>
            <a:ext cx="3159125" cy="5822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755015">
              <a:lnSpc>
                <a:spcPts val="2310"/>
              </a:lnSpc>
              <a:spcBef>
                <a:spcPts val="105"/>
              </a:spcBef>
            </a:pPr>
            <a:r>
              <a:rPr dirty="0" sz="2000" spc="-15">
                <a:solidFill>
                  <a:srgbClr val="0000FF"/>
                </a:solidFill>
                <a:latin typeface="Times New Roman"/>
                <a:cs typeface="Times New Roman"/>
              </a:rPr>
              <a:t>Order_Table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070"/>
              </a:lnSpc>
              <a:tabLst>
                <a:tab pos="1995170" algn="l"/>
              </a:tabLst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Customer_Number</a:t>
            </a:r>
            <a:r>
              <a:rPr dirty="0" sz="1800" spc="-5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Order_Date</a:t>
            </a:r>
            <a:r>
              <a:rPr dirty="0" u="sng" sz="1800" spc="10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95400" y="762000"/>
            <a:ext cx="6381750" cy="1981200"/>
          </a:xfrm>
          <a:custGeom>
            <a:avLst/>
            <a:gdLst/>
            <a:ahLst/>
            <a:cxnLst/>
            <a:rect l="l" t="t" r="r" b="b"/>
            <a:pathLst>
              <a:path w="6381750" h="1981200">
                <a:moveTo>
                  <a:pt x="0" y="1981200"/>
                </a:moveTo>
                <a:lnTo>
                  <a:pt x="6381496" y="1981200"/>
                </a:lnTo>
                <a:lnTo>
                  <a:pt x="6381496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427480" y="1010790"/>
            <a:ext cx="1477010" cy="1631314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algn="r" marR="17780">
              <a:lnSpc>
                <a:spcPct val="100000"/>
              </a:lnSpc>
              <a:spcBef>
                <a:spcPts val="565"/>
              </a:spcBef>
            </a:pPr>
            <a:r>
              <a:rPr dirty="0" u="sng" sz="1800" spc="-114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Order_Nu</a:t>
            </a:r>
            <a:r>
              <a:rPr dirty="0" u="sng" sz="18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ber</a:t>
            </a:r>
            <a:endParaRPr sz="18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415"/>
              </a:spcBef>
            </a:pPr>
            <a:r>
              <a:rPr dirty="0" sz="1600" spc="-5">
                <a:latin typeface="Times New Roman"/>
                <a:cs typeface="Times New Roman"/>
              </a:rPr>
              <a:t>123456</a:t>
            </a:r>
            <a:endParaRPr sz="1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123512</a:t>
            </a:r>
            <a:endParaRPr sz="1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123552</a:t>
            </a:r>
            <a:endParaRPr sz="1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123585</a:t>
            </a:r>
            <a:endParaRPr sz="1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123777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13961" y="1387221"/>
            <a:ext cx="866775" cy="1307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5">
                <a:latin typeface="Times New Roman"/>
                <a:cs typeface="Times New Roman"/>
              </a:rPr>
              <a:t>11111111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75">
                <a:latin typeface="Times New Roman"/>
                <a:cs typeface="Times New Roman"/>
              </a:rPr>
              <a:t>11111111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Times New Roman"/>
                <a:cs typeface="Times New Roman"/>
              </a:rPr>
              <a:t>31323134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latin typeface="Times New Roman"/>
                <a:cs typeface="Times New Roman"/>
              </a:rPr>
              <a:t>87323456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57896883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90769" y="1009068"/>
            <a:ext cx="2080260" cy="65849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949960">
              <a:lnSpc>
                <a:spcPct val="100000"/>
              </a:lnSpc>
              <a:spcBef>
                <a:spcPts val="580"/>
              </a:spcBef>
            </a:pPr>
            <a:r>
              <a:rPr dirty="0" u="sng" sz="180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Order_Total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  <a:tabLst>
                <a:tab pos="1002665" algn="l"/>
              </a:tabLst>
            </a:pPr>
            <a:r>
              <a:rPr dirty="0" sz="1600" spc="-5">
                <a:latin typeface="Times New Roman"/>
                <a:cs typeface="Times New Roman"/>
              </a:rPr>
              <a:t>12347.53	1998/05/04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371719" y="1677388"/>
          <a:ext cx="1981835" cy="956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8685"/>
                <a:gridCol w="1073150"/>
              </a:tblGrid>
              <a:tr h="234152">
                <a:tc>
                  <a:txBody>
                    <a:bodyPr/>
                    <a:lstStyle/>
                    <a:p>
                      <a:pPr algn="r" marR="105410">
                        <a:lnSpc>
                          <a:spcPts val="17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8005.91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1999/01/01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4030">
                <a:tc>
                  <a:txBody>
                    <a:bodyPr/>
                    <a:lstStyle/>
                    <a:p>
                      <a:pPr algn="r" marR="1206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1600" spc="-55">
                          <a:latin typeface="Times New Roman"/>
                          <a:cs typeface="Times New Roman"/>
                        </a:rPr>
                        <a:t>11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1.47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1999/10/01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4030">
                <a:tc>
                  <a:txBody>
                    <a:bodyPr/>
                    <a:lstStyle/>
                    <a:p>
                      <a:pPr algn="r" marR="10604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15231.62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1999/10/10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34152">
                <a:tc>
                  <a:txBody>
                    <a:bodyPr/>
                    <a:lstStyle/>
                    <a:p>
                      <a:pPr algn="r" marR="106045">
                        <a:lnSpc>
                          <a:spcPts val="174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23454.84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4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1999/09/09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200" y="3354959"/>
            <a:ext cx="6572250" cy="1754505"/>
          </a:xfrm>
          <a:custGeom>
            <a:avLst/>
            <a:gdLst/>
            <a:ahLst/>
            <a:cxnLst/>
            <a:rect l="l" t="t" r="r" b="b"/>
            <a:pathLst>
              <a:path w="6572250" h="1754504">
                <a:moveTo>
                  <a:pt x="0" y="1754251"/>
                </a:moveTo>
                <a:lnTo>
                  <a:pt x="6572123" y="1754251"/>
                </a:lnTo>
                <a:lnTo>
                  <a:pt x="6572123" y="0"/>
                </a:lnTo>
                <a:lnTo>
                  <a:pt x="0" y="0"/>
                </a:lnTo>
                <a:lnTo>
                  <a:pt x="0" y="175425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8739" y="3474846"/>
            <a:ext cx="8618220" cy="329437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310005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SELECT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Order_Date</a:t>
            </a:r>
            <a:endParaRPr sz="2000">
              <a:latin typeface="Times New Roman"/>
              <a:cs typeface="Times New Roman"/>
            </a:endParaRPr>
          </a:p>
          <a:p>
            <a:pPr algn="just" marL="226314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Add_Months </a:t>
            </a:r>
            <a:r>
              <a:rPr dirty="0" sz="2000">
                <a:latin typeface="Times New Roman"/>
                <a:cs typeface="Times New Roman"/>
              </a:rPr>
              <a:t>(Order_Date,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12 * 5</a:t>
            </a:r>
            <a:r>
              <a:rPr dirty="0" sz="2000">
                <a:latin typeface="Times New Roman"/>
                <a:cs typeface="Times New Roman"/>
              </a:rPr>
              <a:t>) as “Due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Date”</a:t>
            </a:r>
            <a:endParaRPr sz="2000">
              <a:latin typeface="Times New Roman"/>
              <a:cs typeface="Times New Roman"/>
            </a:endParaRPr>
          </a:p>
          <a:p>
            <a:pPr algn="just" marL="1310005" marR="4977130" indent="952500">
              <a:lnSpc>
                <a:spcPct val="100000"/>
              </a:lnSpc>
            </a:pPr>
            <a:r>
              <a:rPr dirty="0" sz="2000" spc="-15">
                <a:latin typeface="Times New Roman"/>
                <a:cs typeface="Times New Roman"/>
              </a:rPr>
              <a:t>,Order_Total  </a:t>
            </a:r>
            <a:r>
              <a:rPr dirty="0" sz="2000">
                <a:latin typeface="Times New Roman"/>
                <a:cs typeface="Times New Roman"/>
              </a:rPr>
              <a:t>FROM </a:t>
            </a:r>
            <a:r>
              <a:rPr dirty="0" sz="2000" spc="-15">
                <a:latin typeface="Times New Roman"/>
                <a:cs typeface="Times New Roman"/>
              </a:rPr>
              <a:t>Order_Table  </a:t>
            </a:r>
            <a:r>
              <a:rPr dirty="0" sz="2000">
                <a:latin typeface="Times New Roman"/>
                <a:cs typeface="Times New Roman"/>
              </a:rPr>
              <a:t>ORDER BY 1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dirty="0" sz="2400">
                <a:latin typeface="Times New Roman"/>
                <a:cs typeface="Times New Roman"/>
              </a:rPr>
              <a:t>In this </a:t>
            </a:r>
            <a:r>
              <a:rPr dirty="0" sz="2400" spc="-5">
                <a:latin typeface="Times New Roman"/>
                <a:cs typeface="Times New Roman"/>
              </a:rPr>
              <a:t>example we multiplied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12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months </a:t>
            </a:r>
            <a:r>
              <a:rPr dirty="0" sz="2400" spc="-5">
                <a:latin typeface="Times New Roman"/>
                <a:cs typeface="Times New Roman"/>
              </a:rPr>
              <a:t>times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5 </a:t>
            </a:r>
            <a:r>
              <a:rPr dirty="0" sz="2400">
                <a:latin typeface="Times New Roman"/>
                <a:cs typeface="Times New Roman"/>
              </a:rPr>
              <a:t>for a total of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r>
              <a:rPr dirty="0" sz="2400" spc="-4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years!</a:t>
            </a:r>
            <a:endParaRPr sz="2400">
              <a:latin typeface="Times New Roman"/>
              <a:cs typeface="Times New Roman"/>
            </a:endParaRPr>
          </a:p>
          <a:p>
            <a:pPr marL="12700" marR="205740">
              <a:lnSpc>
                <a:spcPct val="100000"/>
              </a:lnSpc>
              <a:spcBef>
                <a:spcPts val="2014"/>
              </a:spcBef>
            </a:pP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Above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you see a great technique for adding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multiple years to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 date. Can you now  SELECT only the orders in</a:t>
            </a:r>
            <a:r>
              <a:rPr dirty="0" sz="2000" spc="-114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September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92622" y="4265676"/>
            <a:ext cx="222250" cy="1149350"/>
            <a:chOff x="5492622" y="4265676"/>
            <a:chExt cx="222250" cy="1149350"/>
          </a:xfrm>
        </p:grpSpPr>
        <p:sp>
          <p:nvSpPr>
            <p:cNvPr id="5" name="object 5"/>
            <p:cNvSpPr/>
            <p:nvPr/>
          </p:nvSpPr>
          <p:spPr>
            <a:xfrm>
              <a:off x="5505322" y="4278376"/>
              <a:ext cx="196850" cy="1123950"/>
            </a:xfrm>
            <a:custGeom>
              <a:avLst/>
              <a:gdLst/>
              <a:ahLst/>
              <a:cxnLst/>
              <a:rect l="l" t="t" r="r" b="b"/>
              <a:pathLst>
                <a:path w="196850" h="1123950">
                  <a:moveTo>
                    <a:pt x="98298" y="0"/>
                  </a:moveTo>
                  <a:lnTo>
                    <a:pt x="0" y="98298"/>
                  </a:lnTo>
                  <a:lnTo>
                    <a:pt x="49149" y="98298"/>
                  </a:lnTo>
                  <a:lnTo>
                    <a:pt x="49149" y="1123442"/>
                  </a:lnTo>
                  <a:lnTo>
                    <a:pt x="147574" y="1123442"/>
                  </a:lnTo>
                  <a:lnTo>
                    <a:pt x="147574" y="98298"/>
                  </a:lnTo>
                  <a:lnTo>
                    <a:pt x="196723" y="98298"/>
                  </a:lnTo>
                  <a:lnTo>
                    <a:pt x="9829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505322" y="4278376"/>
              <a:ext cx="196850" cy="1123950"/>
            </a:xfrm>
            <a:custGeom>
              <a:avLst/>
              <a:gdLst/>
              <a:ahLst/>
              <a:cxnLst/>
              <a:rect l="l" t="t" r="r" b="b"/>
              <a:pathLst>
                <a:path w="196850" h="1123950">
                  <a:moveTo>
                    <a:pt x="0" y="98298"/>
                  </a:moveTo>
                  <a:lnTo>
                    <a:pt x="98298" y="0"/>
                  </a:lnTo>
                  <a:lnTo>
                    <a:pt x="196723" y="98298"/>
                  </a:lnTo>
                  <a:lnTo>
                    <a:pt x="147574" y="98298"/>
                  </a:lnTo>
                  <a:lnTo>
                    <a:pt x="147574" y="1123442"/>
                  </a:lnTo>
                  <a:lnTo>
                    <a:pt x="49149" y="1123442"/>
                  </a:lnTo>
                  <a:lnTo>
                    <a:pt x="49149" y="98298"/>
                  </a:lnTo>
                  <a:lnTo>
                    <a:pt x="0" y="9829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15162" y="23317"/>
            <a:ext cx="7712709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Using the ADD_MONTHS </a:t>
            </a:r>
            <a:r>
              <a:rPr dirty="0" spc="-10"/>
              <a:t>Command </a:t>
            </a:r>
            <a:r>
              <a:rPr dirty="0" spc="-5"/>
              <a:t>to Add</a:t>
            </a:r>
            <a:r>
              <a:rPr dirty="0" spc="-210"/>
              <a:t> </a:t>
            </a:r>
            <a:r>
              <a:rPr dirty="0" spc="-45"/>
              <a:t>5-Years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984849" y="711834"/>
            <a:ext cx="3158490" cy="5822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754380">
              <a:lnSpc>
                <a:spcPts val="2310"/>
              </a:lnSpc>
              <a:spcBef>
                <a:spcPts val="105"/>
              </a:spcBef>
            </a:pPr>
            <a:r>
              <a:rPr dirty="0" sz="2000" spc="-15">
                <a:solidFill>
                  <a:srgbClr val="0000FF"/>
                </a:solidFill>
                <a:latin typeface="Times New Roman"/>
                <a:cs typeface="Times New Roman"/>
              </a:rPr>
              <a:t>Order_Table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070"/>
              </a:lnSpc>
              <a:tabLst>
                <a:tab pos="1995170" algn="l"/>
              </a:tabLst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Customer_Number</a:t>
            </a:r>
            <a:r>
              <a:rPr dirty="0" sz="1800" spc="-5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Order_Date</a:t>
            </a:r>
            <a:r>
              <a:rPr dirty="0" u="sng" sz="1800" spc="10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42250" y="685800"/>
            <a:ext cx="6381750" cy="1981200"/>
          </a:xfrm>
          <a:custGeom>
            <a:avLst/>
            <a:gdLst/>
            <a:ahLst/>
            <a:cxnLst/>
            <a:rect l="l" t="t" r="r" b="b"/>
            <a:pathLst>
              <a:path w="6381750" h="1981200">
                <a:moveTo>
                  <a:pt x="0" y="1981200"/>
                </a:moveTo>
                <a:lnTo>
                  <a:pt x="6381496" y="1981200"/>
                </a:lnTo>
                <a:lnTo>
                  <a:pt x="6381496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374394" y="934590"/>
            <a:ext cx="1476375" cy="1631314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algn="r" marR="17145">
              <a:lnSpc>
                <a:spcPct val="100000"/>
              </a:lnSpc>
              <a:spcBef>
                <a:spcPts val="565"/>
              </a:spcBef>
            </a:pPr>
            <a:r>
              <a:rPr dirty="0" u="sng" sz="1800" spc="-114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Order_Nu</a:t>
            </a:r>
            <a:r>
              <a:rPr dirty="0" u="sng" sz="18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ber</a:t>
            </a:r>
            <a:endParaRPr sz="18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415"/>
              </a:spcBef>
            </a:pPr>
            <a:r>
              <a:rPr dirty="0" sz="1600" spc="-5">
                <a:latin typeface="Times New Roman"/>
                <a:cs typeface="Times New Roman"/>
              </a:rPr>
              <a:t>123456</a:t>
            </a:r>
            <a:endParaRPr sz="1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123512</a:t>
            </a:r>
            <a:endParaRPr sz="1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123552</a:t>
            </a:r>
            <a:endParaRPr sz="1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123585</a:t>
            </a:r>
            <a:endParaRPr sz="1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123777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61003" y="1311021"/>
            <a:ext cx="866775" cy="1307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5">
                <a:latin typeface="Times New Roman"/>
                <a:cs typeface="Times New Roman"/>
              </a:rPr>
              <a:t>11111111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75">
                <a:latin typeface="Times New Roman"/>
                <a:cs typeface="Times New Roman"/>
              </a:rPr>
              <a:t>11111111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Times New Roman"/>
                <a:cs typeface="Times New Roman"/>
              </a:rPr>
              <a:t>31323134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latin typeface="Times New Roman"/>
                <a:cs typeface="Times New Roman"/>
              </a:rPr>
              <a:t>87323456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57896883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37428" y="932868"/>
            <a:ext cx="2080895" cy="65849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950594">
              <a:lnSpc>
                <a:spcPct val="100000"/>
              </a:lnSpc>
              <a:spcBef>
                <a:spcPts val="580"/>
              </a:spcBef>
            </a:pPr>
            <a:r>
              <a:rPr dirty="0" u="sng" sz="180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Order_Total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  <a:tabLst>
                <a:tab pos="1003300" algn="l"/>
              </a:tabLst>
            </a:pPr>
            <a:r>
              <a:rPr dirty="0" sz="1600" spc="-5">
                <a:latin typeface="Times New Roman"/>
                <a:cs typeface="Times New Roman"/>
              </a:rPr>
              <a:t>12347.53	1998/05/04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318378" y="1601188"/>
          <a:ext cx="1982470" cy="956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8685"/>
                <a:gridCol w="1073150"/>
              </a:tblGrid>
              <a:tr h="234152">
                <a:tc>
                  <a:txBody>
                    <a:bodyPr/>
                    <a:lstStyle/>
                    <a:p>
                      <a:pPr algn="r" marR="106045">
                        <a:lnSpc>
                          <a:spcPts val="17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8005.91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1999/01/01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94">
                <a:tc>
                  <a:txBody>
                    <a:bodyPr/>
                    <a:lstStyle/>
                    <a:p>
                      <a:pPr algn="r" marR="1206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1600" spc="-55">
                          <a:latin typeface="Times New Roman"/>
                          <a:cs typeface="Times New Roman"/>
                        </a:rPr>
                        <a:t>11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1.47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1999/10/01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4199">
                <a:tc>
                  <a:txBody>
                    <a:bodyPr/>
                    <a:lstStyle/>
                    <a:p>
                      <a:pPr algn="r" marR="10604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15231.62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1999/1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/10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34119">
                <a:tc>
                  <a:txBody>
                    <a:bodyPr/>
                    <a:lstStyle/>
                    <a:p>
                      <a:pPr algn="r" marR="106045">
                        <a:lnSpc>
                          <a:spcPts val="174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23454.84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4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1999/09/09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2461" y="3223895"/>
            <a:ext cx="6601459" cy="2034539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85090" rIns="0" bIns="0" rtlCol="0" vert="horz">
            <a:spAutoFit/>
          </a:bodyPr>
          <a:lstStyle/>
          <a:p>
            <a:pPr marL="169545">
              <a:lnSpc>
                <a:spcPct val="100000"/>
              </a:lnSpc>
              <a:spcBef>
                <a:spcPts val="670"/>
              </a:spcBef>
            </a:pPr>
            <a:r>
              <a:rPr dirty="0" sz="2000">
                <a:latin typeface="Times New Roman"/>
                <a:cs typeface="Times New Roman"/>
              </a:rPr>
              <a:t>SELECT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Order_Date</a:t>
            </a:r>
            <a:endParaRPr sz="2000">
              <a:latin typeface="Times New Roman"/>
              <a:cs typeface="Times New Roman"/>
            </a:endParaRPr>
          </a:p>
          <a:p>
            <a:pPr marL="1122680">
              <a:lnSpc>
                <a:spcPct val="100000"/>
              </a:lnSpc>
              <a:tabLst>
                <a:tab pos="4782185" algn="l"/>
              </a:tabLst>
            </a:pPr>
            <a:r>
              <a:rPr dirty="0" sz="2000">
                <a:latin typeface="Times New Roman"/>
                <a:cs typeface="Times New Roman"/>
              </a:rPr>
              <a:t>,Add_Months (Order_Date,12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*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5)	as “Due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Date”</a:t>
            </a:r>
            <a:endParaRPr sz="2000">
              <a:latin typeface="Times New Roman"/>
              <a:cs typeface="Times New Roman"/>
            </a:endParaRPr>
          </a:p>
          <a:p>
            <a:pPr marL="169545" marR="4100829" indent="952500">
              <a:lnSpc>
                <a:spcPct val="100000"/>
              </a:lnSpc>
              <a:tabLst>
                <a:tab pos="1207770" algn="l"/>
              </a:tabLst>
            </a:pPr>
            <a:r>
              <a:rPr dirty="0" sz="2000" spc="-15">
                <a:latin typeface="Times New Roman"/>
                <a:cs typeface="Times New Roman"/>
              </a:rPr>
              <a:t>,Order_Total 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de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_</a:t>
            </a:r>
            <a:r>
              <a:rPr dirty="0" sz="2000" spc="-14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able</a:t>
            </a:r>
            <a:endParaRPr sz="2000">
              <a:latin typeface="Times New Roman"/>
              <a:cs typeface="Times New Roman"/>
            </a:endParaRPr>
          </a:p>
          <a:p>
            <a:pPr marL="169545">
              <a:lnSpc>
                <a:spcPct val="100000"/>
              </a:lnSpc>
              <a:spcBef>
                <a:spcPts val="5"/>
              </a:spcBef>
            </a:pPr>
            <a:r>
              <a:rPr dirty="0" sz="2000" spc="5">
                <a:latin typeface="Times New Roman"/>
                <a:cs typeface="Times New Roman"/>
              </a:rPr>
              <a:t>WHERE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EXTRACT</a:t>
            </a:r>
            <a:r>
              <a:rPr dirty="0" sz="2000">
                <a:latin typeface="Times New Roman"/>
                <a:cs typeface="Times New Roman"/>
              </a:rPr>
              <a:t>(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Month </a:t>
            </a:r>
            <a:r>
              <a:rPr dirty="0" sz="2000">
                <a:latin typeface="Times New Roman"/>
                <a:cs typeface="Times New Roman"/>
              </a:rPr>
              <a:t>from Order_Date) =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09</a:t>
            </a:r>
            <a:endParaRPr sz="2000">
              <a:latin typeface="Times New Roman"/>
              <a:cs typeface="Times New Roman"/>
            </a:endParaRPr>
          </a:p>
          <a:p>
            <a:pPr marL="16954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ORDER BY 1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5587695"/>
            <a:ext cx="8691880" cy="1218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68655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EXTRACT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command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extracts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portions of Date, </a:t>
            </a:r>
            <a:r>
              <a:rPr dirty="0" sz="2000" spc="-20">
                <a:solidFill>
                  <a:srgbClr val="0000FF"/>
                </a:solidFill>
                <a:latin typeface="Times New Roman"/>
                <a:cs typeface="Times New Roman"/>
              </a:rPr>
              <a:t>Time,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and</a:t>
            </a:r>
            <a:r>
              <a:rPr dirty="0" sz="2000" spc="-17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0000FF"/>
                </a:solidFill>
                <a:latin typeface="Times New Roman"/>
                <a:cs typeface="Times New Roman"/>
              </a:rPr>
              <a:t>Timestamp.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This is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Extract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command.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It extracts a portion of the date and it can be used in</a:t>
            </a:r>
            <a:r>
              <a:rPr dirty="0" sz="2000" spc="-2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 SELECT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list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or the WHERE Clause, or the ORDER BY</a:t>
            </a:r>
            <a:r>
              <a:rPr dirty="0" sz="2000" spc="-2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Clause!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38805" y="23317"/>
            <a:ext cx="3865879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The </a:t>
            </a:r>
            <a:r>
              <a:rPr dirty="0" spc="-10"/>
              <a:t>EXTRACT</a:t>
            </a:r>
            <a:r>
              <a:rPr dirty="0" spc="-50"/>
              <a:t> </a:t>
            </a:r>
            <a:r>
              <a:rPr dirty="0" spc="-10"/>
              <a:t>Command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84849" y="711834"/>
            <a:ext cx="3158490" cy="5822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754380">
              <a:lnSpc>
                <a:spcPts val="2310"/>
              </a:lnSpc>
              <a:spcBef>
                <a:spcPts val="105"/>
              </a:spcBef>
            </a:pPr>
            <a:r>
              <a:rPr dirty="0" sz="2000" spc="-15">
                <a:solidFill>
                  <a:srgbClr val="0000FF"/>
                </a:solidFill>
                <a:latin typeface="Times New Roman"/>
                <a:cs typeface="Times New Roman"/>
              </a:rPr>
              <a:t>Order_Table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070"/>
              </a:lnSpc>
              <a:tabLst>
                <a:tab pos="1995170" algn="l"/>
              </a:tabLst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Customer_Number</a:t>
            </a:r>
            <a:r>
              <a:rPr dirty="0" sz="1800" spc="-5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Order_Date</a:t>
            </a:r>
            <a:r>
              <a:rPr dirty="0" u="sng" sz="1800" spc="10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42250" y="685800"/>
            <a:ext cx="6381750" cy="1981200"/>
          </a:xfrm>
          <a:custGeom>
            <a:avLst/>
            <a:gdLst/>
            <a:ahLst/>
            <a:cxnLst/>
            <a:rect l="l" t="t" r="r" b="b"/>
            <a:pathLst>
              <a:path w="6381750" h="1981200">
                <a:moveTo>
                  <a:pt x="0" y="1981200"/>
                </a:moveTo>
                <a:lnTo>
                  <a:pt x="6381496" y="1981200"/>
                </a:lnTo>
                <a:lnTo>
                  <a:pt x="6381496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374394" y="934590"/>
            <a:ext cx="1476375" cy="1631314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algn="r" marR="17145">
              <a:lnSpc>
                <a:spcPct val="100000"/>
              </a:lnSpc>
              <a:spcBef>
                <a:spcPts val="565"/>
              </a:spcBef>
            </a:pPr>
            <a:r>
              <a:rPr dirty="0" u="sng" sz="1800" spc="-114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Order_Nu</a:t>
            </a:r>
            <a:r>
              <a:rPr dirty="0" u="sng" sz="18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ber</a:t>
            </a:r>
            <a:endParaRPr sz="18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415"/>
              </a:spcBef>
            </a:pPr>
            <a:r>
              <a:rPr dirty="0" sz="1600" spc="-5">
                <a:latin typeface="Times New Roman"/>
                <a:cs typeface="Times New Roman"/>
              </a:rPr>
              <a:t>123456</a:t>
            </a:r>
            <a:endParaRPr sz="1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123512</a:t>
            </a:r>
            <a:endParaRPr sz="1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123552</a:t>
            </a:r>
            <a:endParaRPr sz="1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123585</a:t>
            </a:r>
            <a:endParaRPr sz="1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123777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61003" y="1311021"/>
            <a:ext cx="866775" cy="1307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5">
                <a:latin typeface="Times New Roman"/>
                <a:cs typeface="Times New Roman"/>
              </a:rPr>
              <a:t>11111111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75">
                <a:latin typeface="Times New Roman"/>
                <a:cs typeface="Times New Roman"/>
              </a:rPr>
              <a:t>11111111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Times New Roman"/>
                <a:cs typeface="Times New Roman"/>
              </a:rPr>
              <a:t>31323134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latin typeface="Times New Roman"/>
                <a:cs typeface="Times New Roman"/>
              </a:rPr>
              <a:t>87323456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57896883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7428" y="932868"/>
            <a:ext cx="2080895" cy="65849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950594">
              <a:lnSpc>
                <a:spcPct val="100000"/>
              </a:lnSpc>
              <a:spcBef>
                <a:spcPts val="580"/>
              </a:spcBef>
            </a:pPr>
            <a:r>
              <a:rPr dirty="0" u="sng" sz="180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Order_Total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  <a:tabLst>
                <a:tab pos="1003300" algn="l"/>
              </a:tabLst>
            </a:pPr>
            <a:r>
              <a:rPr dirty="0" sz="1600" spc="-5">
                <a:latin typeface="Times New Roman"/>
                <a:cs typeface="Times New Roman"/>
              </a:rPr>
              <a:t>12347.53	1998/05/04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318378" y="1601188"/>
          <a:ext cx="1982470" cy="956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8685"/>
                <a:gridCol w="1073150"/>
              </a:tblGrid>
              <a:tr h="234152">
                <a:tc>
                  <a:txBody>
                    <a:bodyPr/>
                    <a:lstStyle/>
                    <a:p>
                      <a:pPr algn="r" marR="106045">
                        <a:lnSpc>
                          <a:spcPts val="17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8005.91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1999/01/01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94">
                <a:tc>
                  <a:txBody>
                    <a:bodyPr/>
                    <a:lstStyle/>
                    <a:p>
                      <a:pPr algn="r" marR="1206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1600" spc="-55">
                          <a:latin typeface="Times New Roman"/>
                          <a:cs typeface="Times New Roman"/>
                        </a:rPr>
                        <a:t>11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1.47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1999/10/01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4199">
                <a:tc>
                  <a:txBody>
                    <a:bodyPr/>
                    <a:lstStyle/>
                    <a:p>
                      <a:pPr algn="r" marR="10604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15231.62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1999/1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/10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34119">
                <a:tc>
                  <a:txBody>
                    <a:bodyPr/>
                    <a:lstStyle/>
                    <a:p>
                      <a:pPr algn="r" marR="106045">
                        <a:lnSpc>
                          <a:spcPts val="174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23454.84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4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1999/09/09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6178702"/>
            <a:ext cx="893572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Just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like the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Add_Months, the EXTRACT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Command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is a </a:t>
            </a:r>
            <a:r>
              <a:rPr dirty="0" sz="2000" spc="-20">
                <a:solidFill>
                  <a:srgbClr val="FF0000"/>
                </a:solidFill>
                <a:latin typeface="Times New Roman"/>
                <a:cs typeface="Times New Roman"/>
              </a:rPr>
              <a:t>Temporal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Function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or a</a:t>
            </a:r>
            <a:r>
              <a:rPr dirty="0" sz="2000" spc="-29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20">
                <a:solidFill>
                  <a:srgbClr val="0000FF"/>
                </a:solidFill>
                <a:latin typeface="Times New Roman"/>
                <a:cs typeface="Times New Roman"/>
              </a:rPr>
              <a:t>Time- 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Based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Function.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77008" y="23317"/>
            <a:ext cx="51892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EXTRACT </a:t>
            </a:r>
            <a:r>
              <a:rPr dirty="0"/>
              <a:t>from </a:t>
            </a:r>
            <a:r>
              <a:rPr dirty="0" spc="-70"/>
              <a:t>DATES </a:t>
            </a:r>
            <a:r>
              <a:rPr dirty="0" spc="-5"/>
              <a:t>and TIME</a:t>
            </a:r>
          </a:p>
        </p:txBody>
      </p:sp>
      <p:sp>
        <p:nvSpPr>
          <p:cNvPr id="5" name="object 5"/>
          <p:cNvSpPr/>
          <p:nvPr/>
        </p:nvSpPr>
        <p:spPr>
          <a:xfrm>
            <a:off x="1213205" y="4985765"/>
            <a:ext cx="50800" cy="9525"/>
          </a:xfrm>
          <a:custGeom>
            <a:avLst/>
            <a:gdLst/>
            <a:ahLst/>
            <a:cxnLst/>
            <a:rect l="l" t="t" r="r" b="b"/>
            <a:pathLst>
              <a:path w="50800" h="9525">
                <a:moveTo>
                  <a:pt x="50291" y="0"/>
                </a:moveTo>
                <a:lnTo>
                  <a:pt x="0" y="0"/>
                </a:lnTo>
                <a:lnTo>
                  <a:pt x="0" y="9143"/>
                </a:lnTo>
                <a:lnTo>
                  <a:pt x="50291" y="9143"/>
                </a:lnTo>
                <a:lnTo>
                  <a:pt x="5029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06500" y="4648200"/>
          <a:ext cx="6787515" cy="78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3795"/>
                <a:gridCol w="642619"/>
                <a:gridCol w="483869"/>
                <a:gridCol w="515619"/>
                <a:gridCol w="1637029"/>
                <a:gridCol w="393064"/>
                <a:gridCol w="484504"/>
                <a:gridCol w="454660"/>
                <a:gridCol w="989965"/>
              </a:tblGrid>
              <a:tr h="401257">
                <a:tc>
                  <a:txBody>
                    <a:bodyPr/>
                    <a:lstStyle/>
                    <a:p>
                      <a:pPr algn="r" marR="90170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dirty="0" u="sng" sz="16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Order_Date</a:t>
                      </a:r>
                      <a:r>
                        <a:rPr dirty="0" u="sng" sz="1600" spc="3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3664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20955">
                        <a:lnSpc>
                          <a:spcPct val="100000"/>
                        </a:lnSpc>
                        <a:spcBef>
                          <a:spcPts val="894"/>
                        </a:spcBef>
                        <a:tabLst>
                          <a:tab pos="489584" algn="l"/>
                        </a:tabLst>
                      </a:pPr>
                      <a:r>
                        <a:rPr dirty="0" u="sng" sz="1600" spc="-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Yr	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3664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dirty="0" u="sng" sz="16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u="sng" sz="16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u="sng" sz="1600" spc="-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3664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18415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dirty="0" u="sng" sz="1600" spc="-1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Day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3664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95250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dirty="0" u="sng" sz="1600" spc="-1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Current_Time</a:t>
                      </a:r>
                      <a:r>
                        <a:rPr dirty="0" u="sng" sz="1600" spc="1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1600" spc="-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(0)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3664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26670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dirty="0" u="sng" sz="1600" spc="-1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Hr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3664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20014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dirty="0" u="sng" sz="1600" spc="-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Mn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3664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16839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dirty="0" u="sng" sz="16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Sc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3664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76835">
                        <a:lnSpc>
                          <a:spcPct val="100000"/>
                        </a:lnSpc>
                        <a:spcBef>
                          <a:spcPts val="894"/>
                        </a:spcBef>
                        <a:tabLst>
                          <a:tab pos="374650" algn="l"/>
                        </a:tabLst>
                      </a:pPr>
                      <a:r>
                        <a:rPr dirty="0" u="sng" sz="1600" spc="-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u="sng" sz="1600" spc="-1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Tm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3664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60742">
                <a:tc>
                  <a:txBody>
                    <a:bodyPr/>
                    <a:lstStyle/>
                    <a:p>
                      <a:pPr algn="r" marR="10541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</a:t>
                      </a:r>
                      <a:r>
                        <a:rPr dirty="0" sz="1600" spc="-55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1/03/22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365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2011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175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429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271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20:01:14</a:t>
                      </a:r>
                      <a:r>
                        <a:rPr dirty="0" sz="160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2384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541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541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9215">
                        <a:lnSpc>
                          <a:spcPct val="100000"/>
                        </a:lnSpc>
                        <a:spcBef>
                          <a:spcPts val="135"/>
                        </a:spcBef>
                        <a:tabLst>
                          <a:tab pos="407034" algn="l"/>
                        </a:tabLst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0	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240332" y="994613"/>
            <a:ext cx="6640830" cy="3554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SELECT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Current_Date</a:t>
            </a:r>
            <a:endParaRPr sz="1800">
              <a:latin typeface="Times New Roman"/>
              <a:cs typeface="Times New Roman"/>
            </a:endParaRPr>
          </a:p>
          <a:p>
            <a:pPr marL="812165">
              <a:lnSpc>
                <a:spcPct val="100000"/>
              </a:lnSpc>
            </a:pPr>
            <a:r>
              <a:rPr dirty="0" sz="1800" spc="-15">
                <a:latin typeface="Times New Roman"/>
                <a:cs typeface="Times New Roman"/>
              </a:rPr>
              <a:t>,EXTRACT(Year </a:t>
            </a:r>
            <a:r>
              <a:rPr dirty="0" sz="1800">
                <a:latin typeface="Times New Roman"/>
                <a:cs typeface="Times New Roman"/>
              </a:rPr>
              <a:t>from Current_Date) </a:t>
            </a:r>
            <a:r>
              <a:rPr dirty="0" sz="1800" spc="-5">
                <a:latin typeface="Times New Roman"/>
                <a:cs typeface="Times New Roman"/>
              </a:rPr>
              <a:t>as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Yr</a:t>
            </a:r>
            <a:endParaRPr sz="1800">
              <a:latin typeface="Times New Roman"/>
              <a:cs typeface="Times New Roman"/>
            </a:endParaRPr>
          </a:p>
          <a:p>
            <a:pPr marL="812165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,EXTRACT(Month from Current_Date) </a:t>
            </a:r>
            <a:r>
              <a:rPr dirty="0" sz="1800" spc="-5">
                <a:latin typeface="Times New Roman"/>
                <a:cs typeface="Times New Roman"/>
              </a:rPr>
              <a:t>as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Mo</a:t>
            </a:r>
            <a:endParaRPr sz="1800">
              <a:latin typeface="Times New Roman"/>
              <a:cs typeface="Times New Roman"/>
            </a:endParaRPr>
          </a:p>
          <a:p>
            <a:pPr marL="812165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,EXTRACT(Day from Current_Date) </a:t>
            </a:r>
            <a:r>
              <a:rPr dirty="0" sz="1800" spc="-5">
                <a:latin typeface="Times New Roman"/>
                <a:cs typeface="Times New Roman"/>
              </a:rPr>
              <a:t>as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Da</a:t>
            </a:r>
            <a:endParaRPr sz="1800">
              <a:latin typeface="Times New Roman"/>
              <a:cs typeface="Times New Roman"/>
            </a:endParaRPr>
          </a:p>
          <a:p>
            <a:pPr marL="812165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,Current_Time</a:t>
            </a:r>
            <a:endParaRPr sz="1800">
              <a:latin typeface="Times New Roman"/>
              <a:cs typeface="Times New Roman"/>
            </a:endParaRPr>
          </a:p>
          <a:p>
            <a:pPr marL="812165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,EXTRACT(Hour from </a:t>
            </a:r>
            <a:r>
              <a:rPr dirty="0" sz="1800" spc="-5">
                <a:latin typeface="Times New Roman"/>
                <a:cs typeface="Times New Roman"/>
              </a:rPr>
              <a:t>Current_Time) as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Hr</a:t>
            </a:r>
            <a:endParaRPr sz="1800">
              <a:latin typeface="Times New Roman"/>
              <a:cs typeface="Times New Roman"/>
            </a:endParaRPr>
          </a:p>
          <a:p>
            <a:pPr marL="812165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Times New Roman"/>
                <a:cs typeface="Times New Roman"/>
              </a:rPr>
              <a:t>,EXTRACT(Minute from </a:t>
            </a:r>
            <a:r>
              <a:rPr dirty="0" sz="1800" spc="-5">
                <a:latin typeface="Times New Roman"/>
                <a:cs typeface="Times New Roman"/>
              </a:rPr>
              <a:t>Current_Time) as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Mn</a:t>
            </a:r>
            <a:endParaRPr sz="1800">
              <a:latin typeface="Times New Roman"/>
              <a:cs typeface="Times New Roman"/>
            </a:endParaRPr>
          </a:p>
          <a:p>
            <a:pPr marL="812165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,EXTRACT(Second from </a:t>
            </a:r>
            <a:r>
              <a:rPr dirty="0" sz="1800" spc="-5">
                <a:latin typeface="Times New Roman"/>
                <a:cs typeface="Times New Roman"/>
              </a:rPr>
              <a:t>Current_Time) as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Sc</a:t>
            </a:r>
            <a:endParaRPr sz="1800">
              <a:latin typeface="Times New Roman"/>
              <a:cs typeface="Times New Roman"/>
            </a:endParaRPr>
          </a:p>
          <a:p>
            <a:pPr marL="812165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,EXTRACT(TIMEZONE_HOUR </a:t>
            </a:r>
            <a:r>
              <a:rPr dirty="0" sz="1800">
                <a:latin typeface="Times New Roman"/>
                <a:cs typeface="Times New Roman"/>
              </a:rPr>
              <a:t>from </a:t>
            </a:r>
            <a:r>
              <a:rPr dirty="0" sz="1800" spc="-5">
                <a:latin typeface="Times New Roman"/>
                <a:cs typeface="Times New Roman"/>
              </a:rPr>
              <a:t>Current_Time) as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</a:t>
            </a:r>
            <a:endParaRPr sz="1800">
              <a:latin typeface="Times New Roman"/>
              <a:cs typeface="Times New Roman"/>
            </a:endParaRPr>
          </a:p>
          <a:p>
            <a:pPr marL="812165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,EXTRACT(TimeZONE_MINUTE </a:t>
            </a:r>
            <a:r>
              <a:rPr dirty="0" sz="1800">
                <a:latin typeface="Times New Roman"/>
                <a:cs typeface="Times New Roman"/>
              </a:rPr>
              <a:t>from </a:t>
            </a:r>
            <a:r>
              <a:rPr dirty="0" sz="1800" spc="-5">
                <a:latin typeface="Times New Roman"/>
                <a:cs typeface="Times New Roman"/>
              </a:rPr>
              <a:t>Current_Time) as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Tm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algn="ctr" marR="63500">
              <a:lnSpc>
                <a:spcPct val="100000"/>
              </a:lnSpc>
              <a:spcBef>
                <a:spcPts val="1475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Answer</a:t>
            </a:r>
            <a:r>
              <a:rPr dirty="0" sz="2000" spc="-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Set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43000" y="914400"/>
            <a:ext cx="6858000" cy="2971800"/>
          </a:xfrm>
          <a:custGeom>
            <a:avLst/>
            <a:gdLst/>
            <a:ahLst/>
            <a:cxnLst/>
            <a:rect l="l" t="t" r="r" b="b"/>
            <a:pathLst>
              <a:path w="6858000" h="2971800">
                <a:moveTo>
                  <a:pt x="0" y="2971800"/>
                </a:moveTo>
                <a:lnTo>
                  <a:pt x="6858000" y="2971800"/>
                </a:lnTo>
                <a:lnTo>
                  <a:pt x="6858000" y="0"/>
                </a:lnTo>
                <a:lnTo>
                  <a:pt x="0" y="0"/>
                </a:lnTo>
                <a:lnTo>
                  <a:pt x="0" y="29718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4876800"/>
            <a:ext cx="6762115" cy="762000"/>
          </a:xfrm>
          <a:custGeom>
            <a:avLst/>
            <a:gdLst/>
            <a:ahLst/>
            <a:cxnLst/>
            <a:rect l="l" t="t" r="r" b="b"/>
            <a:pathLst>
              <a:path w="6762115" h="762000">
                <a:moveTo>
                  <a:pt x="0" y="762000"/>
                </a:moveTo>
                <a:lnTo>
                  <a:pt x="6761860" y="762000"/>
                </a:lnTo>
                <a:lnTo>
                  <a:pt x="676186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8739" y="6178702"/>
            <a:ext cx="869823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Extract </a:t>
            </a:r>
            <a:r>
              <a:rPr dirty="0" sz="2000" spc="-20">
                <a:solidFill>
                  <a:srgbClr val="0000FF"/>
                </a:solidFill>
                <a:latin typeface="Times New Roman"/>
                <a:cs typeface="Times New Roman"/>
              </a:rPr>
              <a:t>Temporal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Function can be used to extract a portion of a date. As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you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can  see,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Basic Arithmetic accomplish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same</a:t>
            </a:r>
            <a:r>
              <a:rPr dirty="0" sz="2000" spc="-15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thing.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5142" y="27812"/>
            <a:ext cx="80289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5"/>
              <a:t>CURRENT_DATE </a:t>
            </a:r>
            <a:r>
              <a:rPr dirty="0" spc="-5"/>
              <a:t>and Math to </a:t>
            </a:r>
            <a:r>
              <a:rPr dirty="0"/>
              <a:t>get </a:t>
            </a:r>
            <a:r>
              <a:rPr dirty="0" spc="-30"/>
              <a:t>Temporal</a:t>
            </a:r>
            <a:r>
              <a:rPr dirty="0" spc="55"/>
              <a:t> </a:t>
            </a:r>
            <a:r>
              <a:rPr dirty="0" spc="-5"/>
              <a:t>Functions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19682" y="4903165"/>
            <a:ext cx="1898014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357630" algn="l"/>
                <a:tab pos="1884680" algn="l"/>
              </a:tabLst>
            </a:pP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Order_Date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Yr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63039" y="5167884"/>
            <a:ext cx="56515" cy="10795"/>
          </a:xfrm>
          <a:custGeom>
            <a:avLst/>
            <a:gdLst/>
            <a:ahLst/>
            <a:cxnLst/>
            <a:rect l="l" t="t" r="r" b="b"/>
            <a:pathLst>
              <a:path w="56515" h="10795">
                <a:moveTo>
                  <a:pt x="56387" y="0"/>
                </a:moveTo>
                <a:lnTo>
                  <a:pt x="0" y="0"/>
                </a:lnTo>
                <a:lnTo>
                  <a:pt x="0" y="10668"/>
                </a:lnTo>
                <a:lnTo>
                  <a:pt x="56387" y="10668"/>
                </a:lnTo>
                <a:lnTo>
                  <a:pt x="5638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710182" y="5208270"/>
            <a:ext cx="172338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261745" algn="l"/>
              </a:tabLst>
            </a:pPr>
            <a:r>
              <a:rPr dirty="0" sz="1800">
                <a:latin typeface="Times New Roman"/>
                <a:cs typeface="Times New Roman"/>
              </a:rPr>
              <a:t>20</a:t>
            </a:r>
            <a:r>
              <a:rPr dirty="0" sz="1800" spc="-75">
                <a:latin typeface="Times New Roman"/>
                <a:cs typeface="Times New Roman"/>
              </a:rPr>
              <a:t>1</a:t>
            </a:r>
            <a:r>
              <a:rPr dirty="0" sz="1800">
                <a:latin typeface="Times New Roman"/>
                <a:cs typeface="Times New Roman"/>
              </a:rPr>
              <a:t>1/03</a:t>
            </a:r>
            <a:r>
              <a:rPr dirty="0" sz="1800" spc="5">
                <a:latin typeface="Times New Roman"/>
                <a:cs typeface="Times New Roman"/>
              </a:rPr>
              <a:t>/</a:t>
            </a:r>
            <a:r>
              <a:rPr dirty="0" sz="1800">
                <a:latin typeface="Times New Roman"/>
                <a:cs typeface="Times New Roman"/>
              </a:rPr>
              <a:t>22	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20</a:t>
            </a:r>
            <a:r>
              <a:rPr dirty="0" sz="1800" spc="-75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75939" y="4872705"/>
            <a:ext cx="3837304" cy="63563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340"/>
              </a:spcBef>
              <a:tabLst>
                <a:tab pos="545465" algn="l"/>
                <a:tab pos="1147445" algn="l"/>
                <a:tab pos="2956560" algn="l"/>
              </a:tabLst>
            </a:pPr>
            <a:r>
              <a:rPr dirty="0" u="sng" sz="18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Day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dirty="0" u="sng" sz="18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rM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sng" sz="18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</a:t>
            </a:r>
            <a:r>
              <a:rPr dirty="0" sz="1800">
                <a:latin typeface="Times New Roman"/>
                <a:cs typeface="Times New Roman"/>
              </a:rPr>
              <a:t>  </a:t>
            </a:r>
            <a:r>
              <a:rPr dirty="0" u="sng" sz="18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dirty="0" u="sng" sz="18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sng" sz="18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</a:t>
            </a:r>
            <a:r>
              <a:rPr dirty="0" u="sng" sz="1800" spc="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dirty="0" u="sng" sz="18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sng" sz="18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  <a:p>
            <a:pPr algn="ctr" marL="16510">
              <a:lnSpc>
                <a:spcPct val="100000"/>
              </a:lnSpc>
              <a:spcBef>
                <a:spcPts val="240"/>
              </a:spcBef>
              <a:tabLst>
                <a:tab pos="588010" algn="l"/>
                <a:tab pos="1273810" algn="l"/>
                <a:tab pos="2466340" algn="l"/>
                <a:tab pos="3378835" algn="l"/>
              </a:tabLst>
            </a:pPr>
            <a:r>
              <a:rPr dirty="0" sz="1800">
                <a:latin typeface="Times New Roman"/>
                <a:cs typeface="Times New Roman"/>
              </a:rPr>
              <a:t>03	22	</a:t>
            </a:r>
            <a:r>
              <a:rPr dirty="0" sz="1800" spc="-20">
                <a:solidFill>
                  <a:srgbClr val="0000FF"/>
                </a:solidFill>
                <a:latin typeface="Times New Roman"/>
                <a:cs typeface="Times New Roman"/>
              </a:rPr>
              <a:t>2011	</a:t>
            </a:r>
            <a:r>
              <a:rPr dirty="0" sz="1800">
                <a:latin typeface="Times New Roman"/>
                <a:cs typeface="Times New Roman"/>
              </a:rPr>
              <a:t>03	22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4000" y="845311"/>
            <a:ext cx="5638800" cy="22098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119380" rIns="0" bIns="0" rtlCol="0" vert="horz">
            <a:spAutoFit/>
          </a:bodyPr>
          <a:lstStyle/>
          <a:p>
            <a:pPr marL="186055">
              <a:lnSpc>
                <a:spcPct val="100000"/>
              </a:lnSpc>
              <a:spcBef>
                <a:spcPts val="940"/>
              </a:spcBef>
            </a:pPr>
            <a:r>
              <a:rPr dirty="0" sz="1800">
                <a:latin typeface="Times New Roman"/>
                <a:cs typeface="Times New Roman"/>
              </a:rPr>
              <a:t>SELECT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Current_Date</a:t>
            </a:r>
            <a:endParaRPr sz="1800">
              <a:latin typeface="Times New Roman"/>
              <a:cs typeface="Times New Roman"/>
            </a:endParaRPr>
          </a:p>
          <a:p>
            <a:pPr marL="986155">
              <a:lnSpc>
                <a:spcPct val="100000"/>
              </a:lnSpc>
            </a:pPr>
            <a:r>
              <a:rPr dirty="0" sz="1800" spc="-15">
                <a:latin typeface="Times New Roman"/>
                <a:cs typeface="Times New Roman"/>
              </a:rPr>
              <a:t>,EXTRACT(Year </a:t>
            </a:r>
            <a:r>
              <a:rPr dirty="0" sz="1800">
                <a:latin typeface="Times New Roman"/>
                <a:cs typeface="Times New Roman"/>
              </a:rPr>
              <a:t>from Current_Date) </a:t>
            </a:r>
            <a:r>
              <a:rPr dirty="0" sz="1800" spc="-5">
                <a:latin typeface="Times New Roman"/>
                <a:cs typeface="Times New Roman"/>
              </a:rPr>
              <a:t>as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Yr</a:t>
            </a:r>
            <a:endParaRPr sz="1800">
              <a:latin typeface="Times New Roman"/>
              <a:cs typeface="Times New Roman"/>
            </a:endParaRPr>
          </a:p>
          <a:p>
            <a:pPr marL="986155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,EXTRACT(Month from Current_Date) </a:t>
            </a:r>
            <a:r>
              <a:rPr dirty="0" sz="1800" spc="-5">
                <a:latin typeface="Times New Roman"/>
                <a:cs typeface="Times New Roman"/>
              </a:rPr>
              <a:t>as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Mo</a:t>
            </a:r>
            <a:endParaRPr sz="1800">
              <a:latin typeface="Times New Roman"/>
              <a:cs typeface="Times New Roman"/>
            </a:endParaRPr>
          </a:p>
          <a:p>
            <a:pPr marL="986155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,EXTRACT(Day from Current_Date) </a:t>
            </a:r>
            <a:r>
              <a:rPr dirty="0" sz="1800" spc="-5">
                <a:latin typeface="Times New Roman"/>
                <a:cs typeface="Times New Roman"/>
              </a:rPr>
              <a:t>as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Da</a:t>
            </a:r>
            <a:endParaRPr sz="1800">
              <a:latin typeface="Times New Roman"/>
              <a:cs typeface="Times New Roman"/>
            </a:endParaRPr>
          </a:p>
          <a:p>
            <a:pPr marL="986155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Current_Date </a:t>
            </a:r>
            <a:r>
              <a:rPr dirty="0" sz="1800">
                <a:latin typeface="Times New Roman"/>
                <a:cs typeface="Times New Roman"/>
              </a:rPr>
              <a:t>/ 10000 +1900 </a:t>
            </a:r>
            <a:r>
              <a:rPr dirty="0" sz="1800" spc="-5">
                <a:latin typeface="Times New Roman"/>
                <a:cs typeface="Times New Roman"/>
              </a:rPr>
              <a:t>as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YrMath</a:t>
            </a:r>
            <a:endParaRPr sz="1800">
              <a:latin typeface="Times New Roman"/>
              <a:cs typeface="Times New Roman"/>
            </a:endParaRPr>
          </a:p>
          <a:p>
            <a:pPr marL="986155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Times New Roman"/>
                <a:cs typeface="Times New Roman"/>
              </a:rPr>
              <a:t>,(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Current_Date </a:t>
            </a:r>
            <a:r>
              <a:rPr dirty="0" sz="1800">
                <a:latin typeface="Times New Roman"/>
                <a:cs typeface="Times New Roman"/>
              </a:rPr>
              <a:t>/ 100) Mod 100 </a:t>
            </a:r>
            <a:r>
              <a:rPr dirty="0" sz="1800" spc="-5">
                <a:latin typeface="Times New Roman"/>
                <a:cs typeface="Times New Roman"/>
              </a:rPr>
              <a:t>as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MoMath</a:t>
            </a:r>
            <a:endParaRPr sz="1800">
              <a:latin typeface="Times New Roman"/>
              <a:cs typeface="Times New Roman"/>
            </a:endParaRPr>
          </a:p>
          <a:p>
            <a:pPr marL="986155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Current_Date </a:t>
            </a:r>
            <a:r>
              <a:rPr dirty="0" sz="1800">
                <a:latin typeface="Times New Roman"/>
                <a:cs typeface="Times New Roman"/>
              </a:rPr>
              <a:t>Mod 100 </a:t>
            </a:r>
            <a:r>
              <a:rPr dirty="0" sz="1800" spc="-5">
                <a:latin typeface="Times New Roman"/>
                <a:cs typeface="Times New Roman"/>
              </a:rPr>
              <a:t>as </a:t>
            </a:r>
            <a:r>
              <a:rPr dirty="0" sz="1800">
                <a:latin typeface="Times New Roman"/>
                <a:cs typeface="Times New Roman"/>
              </a:rPr>
              <a:t>DayMath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50594" y="3532758"/>
            <a:ext cx="5752465" cy="1225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Math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can be used to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extract portions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of a</a:t>
            </a:r>
            <a:r>
              <a:rPr dirty="0" sz="2400" spc="-15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Date!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600">
              <a:latin typeface="Times New Roman"/>
              <a:cs typeface="Times New Roman"/>
            </a:endParaRPr>
          </a:p>
          <a:p>
            <a:pPr algn="ctr" marL="396875">
              <a:lnSpc>
                <a:spcPct val="100000"/>
              </a:lnSpc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Answer</a:t>
            </a:r>
            <a:r>
              <a:rPr dirty="0" sz="2000" spc="-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Set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5798" y="23317"/>
            <a:ext cx="32321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Perm and </a:t>
            </a:r>
            <a:r>
              <a:rPr dirty="0"/>
              <a:t>Spool</a:t>
            </a:r>
            <a:r>
              <a:rPr dirty="0" spc="-65"/>
              <a:t> </a:t>
            </a:r>
            <a:r>
              <a:rPr dirty="0" spc="-5"/>
              <a:t>Space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5872378"/>
            <a:ext cx="8874125" cy="9410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Space has only to do with space on the data warehouse disks. Each AMP controls their 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own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disk farm and about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60%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of each disk will be used for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tables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and that is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called 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PERM space. The other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40%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(Spool ) 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is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work space for user queries and answer</a:t>
            </a:r>
            <a:r>
              <a:rPr dirty="0" sz="2000" spc="-29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sets.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549900" y="685800"/>
            <a:ext cx="3302000" cy="4889500"/>
            <a:chOff x="5549900" y="685800"/>
            <a:chExt cx="3302000" cy="4889500"/>
          </a:xfrm>
        </p:grpSpPr>
        <p:sp>
          <p:nvSpPr>
            <p:cNvPr id="5" name="object 5"/>
            <p:cNvSpPr/>
            <p:nvPr/>
          </p:nvSpPr>
          <p:spPr>
            <a:xfrm>
              <a:off x="5562600" y="914400"/>
              <a:ext cx="3276600" cy="4648200"/>
            </a:xfrm>
            <a:custGeom>
              <a:avLst/>
              <a:gdLst/>
              <a:ahLst/>
              <a:cxnLst/>
              <a:rect l="l" t="t" r="r" b="b"/>
              <a:pathLst>
                <a:path w="3276600" h="4648200">
                  <a:moveTo>
                    <a:pt x="3276600" y="774700"/>
                  </a:moveTo>
                  <a:lnTo>
                    <a:pt x="3271670" y="835243"/>
                  </a:lnTo>
                  <a:lnTo>
                    <a:pt x="3257125" y="894512"/>
                  </a:lnTo>
                  <a:lnTo>
                    <a:pt x="3233328" y="952334"/>
                  </a:lnTo>
                  <a:lnTo>
                    <a:pt x="3200643" y="1008537"/>
                  </a:lnTo>
                  <a:lnTo>
                    <a:pt x="3159436" y="1062948"/>
                  </a:lnTo>
                  <a:lnTo>
                    <a:pt x="3110070" y="1115396"/>
                  </a:lnTo>
                  <a:lnTo>
                    <a:pt x="3052910" y="1165709"/>
                  </a:lnTo>
                  <a:lnTo>
                    <a:pt x="3021521" y="1190011"/>
                  </a:lnTo>
                  <a:lnTo>
                    <a:pt x="2988320" y="1213714"/>
                  </a:lnTo>
                  <a:lnTo>
                    <a:pt x="2953353" y="1236797"/>
                  </a:lnTo>
                  <a:lnTo>
                    <a:pt x="2916664" y="1259238"/>
                  </a:lnTo>
                  <a:lnTo>
                    <a:pt x="2878301" y="1281017"/>
                  </a:lnTo>
                  <a:lnTo>
                    <a:pt x="2838308" y="1302110"/>
                  </a:lnTo>
                  <a:lnTo>
                    <a:pt x="2796730" y="1322498"/>
                  </a:lnTo>
                  <a:lnTo>
                    <a:pt x="2753614" y="1342158"/>
                  </a:lnTo>
                  <a:lnTo>
                    <a:pt x="2709004" y="1361069"/>
                  </a:lnTo>
                  <a:lnTo>
                    <a:pt x="2662947" y="1379209"/>
                  </a:lnTo>
                  <a:lnTo>
                    <a:pt x="2615488" y="1396557"/>
                  </a:lnTo>
                  <a:lnTo>
                    <a:pt x="2566673" y="1413091"/>
                  </a:lnTo>
                  <a:lnTo>
                    <a:pt x="2516546" y="1428790"/>
                  </a:lnTo>
                  <a:lnTo>
                    <a:pt x="2465154" y="1443632"/>
                  </a:lnTo>
                  <a:lnTo>
                    <a:pt x="2412542" y="1457596"/>
                  </a:lnTo>
                  <a:lnTo>
                    <a:pt x="2358756" y="1470659"/>
                  </a:lnTo>
                  <a:lnTo>
                    <a:pt x="2303841" y="1482802"/>
                  </a:lnTo>
                  <a:lnTo>
                    <a:pt x="2247843" y="1494001"/>
                  </a:lnTo>
                  <a:lnTo>
                    <a:pt x="2190807" y="1504236"/>
                  </a:lnTo>
                  <a:lnTo>
                    <a:pt x="2132779" y="1513485"/>
                  </a:lnTo>
                  <a:lnTo>
                    <a:pt x="2073804" y="1521727"/>
                  </a:lnTo>
                  <a:lnTo>
                    <a:pt x="2013928" y="1528940"/>
                  </a:lnTo>
                  <a:lnTo>
                    <a:pt x="1953196" y="1535102"/>
                  </a:lnTo>
                  <a:lnTo>
                    <a:pt x="1891655" y="1540191"/>
                  </a:lnTo>
                  <a:lnTo>
                    <a:pt x="1829349" y="1544188"/>
                  </a:lnTo>
                  <a:lnTo>
                    <a:pt x="1766324" y="1547069"/>
                  </a:lnTo>
                  <a:lnTo>
                    <a:pt x="1702626" y="1548813"/>
                  </a:lnTo>
                  <a:lnTo>
                    <a:pt x="1638300" y="1549400"/>
                  </a:lnTo>
                  <a:lnTo>
                    <a:pt x="1573973" y="1548813"/>
                  </a:lnTo>
                  <a:lnTo>
                    <a:pt x="1510275" y="1547069"/>
                  </a:lnTo>
                  <a:lnTo>
                    <a:pt x="1447250" y="1544188"/>
                  </a:lnTo>
                  <a:lnTo>
                    <a:pt x="1384944" y="1540191"/>
                  </a:lnTo>
                  <a:lnTo>
                    <a:pt x="1323403" y="1535102"/>
                  </a:lnTo>
                  <a:lnTo>
                    <a:pt x="1262671" y="1528940"/>
                  </a:lnTo>
                  <a:lnTo>
                    <a:pt x="1202795" y="1521727"/>
                  </a:lnTo>
                  <a:lnTo>
                    <a:pt x="1143820" y="1513485"/>
                  </a:lnTo>
                  <a:lnTo>
                    <a:pt x="1085792" y="1504236"/>
                  </a:lnTo>
                  <a:lnTo>
                    <a:pt x="1028756" y="1494001"/>
                  </a:lnTo>
                  <a:lnTo>
                    <a:pt x="972758" y="1482802"/>
                  </a:lnTo>
                  <a:lnTo>
                    <a:pt x="917843" y="1470660"/>
                  </a:lnTo>
                  <a:lnTo>
                    <a:pt x="864057" y="1457596"/>
                  </a:lnTo>
                  <a:lnTo>
                    <a:pt x="811445" y="1443632"/>
                  </a:lnTo>
                  <a:lnTo>
                    <a:pt x="760053" y="1428790"/>
                  </a:lnTo>
                  <a:lnTo>
                    <a:pt x="709926" y="1413091"/>
                  </a:lnTo>
                  <a:lnTo>
                    <a:pt x="661111" y="1396557"/>
                  </a:lnTo>
                  <a:lnTo>
                    <a:pt x="613652" y="1379209"/>
                  </a:lnTo>
                  <a:lnTo>
                    <a:pt x="567595" y="1361069"/>
                  </a:lnTo>
                  <a:lnTo>
                    <a:pt x="522985" y="1342158"/>
                  </a:lnTo>
                  <a:lnTo>
                    <a:pt x="479869" y="1322498"/>
                  </a:lnTo>
                  <a:lnTo>
                    <a:pt x="438291" y="1302110"/>
                  </a:lnTo>
                  <a:lnTo>
                    <a:pt x="398298" y="1281017"/>
                  </a:lnTo>
                  <a:lnTo>
                    <a:pt x="359935" y="1259238"/>
                  </a:lnTo>
                  <a:lnTo>
                    <a:pt x="323246" y="1236797"/>
                  </a:lnTo>
                  <a:lnTo>
                    <a:pt x="288279" y="1213714"/>
                  </a:lnTo>
                  <a:lnTo>
                    <a:pt x="255078" y="1190011"/>
                  </a:lnTo>
                  <a:lnTo>
                    <a:pt x="223689" y="1165709"/>
                  </a:lnTo>
                  <a:lnTo>
                    <a:pt x="194157" y="1140830"/>
                  </a:lnTo>
                  <a:lnTo>
                    <a:pt x="140849" y="1089429"/>
                  </a:lnTo>
                  <a:lnTo>
                    <a:pt x="95517" y="1035977"/>
                  </a:lnTo>
                  <a:lnTo>
                    <a:pt x="58525" y="980648"/>
                  </a:lnTo>
                  <a:lnTo>
                    <a:pt x="30239" y="923614"/>
                  </a:lnTo>
                  <a:lnTo>
                    <a:pt x="11022" y="865047"/>
                  </a:lnTo>
                  <a:lnTo>
                    <a:pt x="1239" y="805120"/>
                  </a:lnTo>
                  <a:lnTo>
                    <a:pt x="0" y="774700"/>
                  </a:lnTo>
                </a:path>
                <a:path w="3276600" h="4648200">
                  <a:moveTo>
                    <a:pt x="0" y="774700"/>
                  </a:moveTo>
                  <a:lnTo>
                    <a:pt x="4929" y="714156"/>
                  </a:lnTo>
                  <a:lnTo>
                    <a:pt x="19474" y="654887"/>
                  </a:lnTo>
                  <a:lnTo>
                    <a:pt x="43271" y="597065"/>
                  </a:lnTo>
                  <a:lnTo>
                    <a:pt x="75956" y="540862"/>
                  </a:lnTo>
                  <a:lnTo>
                    <a:pt x="117163" y="486451"/>
                  </a:lnTo>
                  <a:lnTo>
                    <a:pt x="166529" y="434003"/>
                  </a:lnTo>
                  <a:lnTo>
                    <a:pt x="223689" y="383690"/>
                  </a:lnTo>
                  <a:lnTo>
                    <a:pt x="255078" y="359388"/>
                  </a:lnTo>
                  <a:lnTo>
                    <a:pt x="288279" y="335685"/>
                  </a:lnTo>
                  <a:lnTo>
                    <a:pt x="323246" y="312602"/>
                  </a:lnTo>
                  <a:lnTo>
                    <a:pt x="359935" y="290161"/>
                  </a:lnTo>
                  <a:lnTo>
                    <a:pt x="398298" y="268382"/>
                  </a:lnTo>
                  <a:lnTo>
                    <a:pt x="438291" y="247289"/>
                  </a:lnTo>
                  <a:lnTo>
                    <a:pt x="479869" y="226901"/>
                  </a:lnTo>
                  <a:lnTo>
                    <a:pt x="522985" y="207241"/>
                  </a:lnTo>
                  <a:lnTo>
                    <a:pt x="567595" y="188330"/>
                  </a:lnTo>
                  <a:lnTo>
                    <a:pt x="613652" y="170190"/>
                  </a:lnTo>
                  <a:lnTo>
                    <a:pt x="661111" y="152842"/>
                  </a:lnTo>
                  <a:lnTo>
                    <a:pt x="709926" y="136308"/>
                  </a:lnTo>
                  <a:lnTo>
                    <a:pt x="760053" y="120609"/>
                  </a:lnTo>
                  <a:lnTo>
                    <a:pt x="811445" y="105767"/>
                  </a:lnTo>
                  <a:lnTo>
                    <a:pt x="864057" y="91803"/>
                  </a:lnTo>
                  <a:lnTo>
                    <a:pt x="917843" y="78740"/>
                  </a:lnTo>
                  <a:lnTo>
                    <a:pt x="972758" y="66597"/>
                  </a:lnTo>
                  <a:lnTo>
                    <a:pt x="1028756" y="55398"/>
                  </a:lnTo>
                  <a:lnTo>
                    <a:pt x="1085792" y="45163"/>
                  </a:lnTo>
                  <a:lnTo>
                    <a:pt x="1143820" y="35914"/>
                  </a:lnTo>
                  <a:lnTo>
                    <a:pt x="1202795" y="27672"/>
                  </a:lnTo>
                  <a:lnTo>
                    <a:pt x="1262671" y="20459"/>
                  </a:lnTo>
                  <a:lnTo>
                    <a:pt x="1323403" y="14297"/>
                  </a:lnTo>
                  <a:lnTo>
                    <a:pt x="1384944" y="9208"/>
                  </a:lnTo>
                  <a:lnTo>
                    <a:pt x="1447250" y="5211"/>
                  </a:lnTo>
                  <a:lnTo>
                    <a:pt x="1510275" y="2330"/>
                  </a:lnTo>
                  <a:lnTo>
                    <a:pt x="1573973" y="586"/>
                  </a:lnTo>
                  <a:lnTo>
                    <a:pt x="1638300" y="0"/>
                  </a:lnTo>
                  <a:lnTo>
                    <a:pt x="1702626" y="586"/>
                  </a:lnTo>
                  <a:lnTo>
                    <a:pt x="1766324" y="2330"/>
                  </a:lnTo>
                  <a:lnTo>
                    <a:pt x="1829349" y="5211"/>
                  </a:lnTo>
                  <a:lnTo>
                    <a:pt x="1891655" y="9208"/>
                  </a:lnTo>
                  <a:lnTo>
                    <a:pt x="1953196" y="14297"/>
                  </a:lnTo>
                  <a:lnTo>
                    <a:pt x="2013928" y="20459"/>
                  </a:lnTo>
                  <a:lnTo>
                    <a:pt x="2073804" y="27672"/>
                  </a:lnTo>
                  <a:lnTo>
                    <a:pt x="2132779" y="35914"/>
                  </a:lnTo>
                  <a:lnTo>
                    <a:pt x="2190807" y="45163"/>
                  </a:lnTo>
                  <a:lnTo>
                    <a:pt x="2247843" y="55398"/>
                  </a:lnTo>
                  <a:lnTo>
                    <a:pt x="2303841" y="66597"/>
                  </a:lnTo>
                  <a:lnTo>
                    <a:pt x="2358756" y="78739"/>
                  </a:lnTo>
                  <a:lnTo>
                    <a:pt x="2412542" y="91803"/>
                  </a:lnTo>
                  <a:lnTo>
                    <a:pt x="2465154" y="105767"/>
                  </a:lnTo>
                  <a:lnTo>
                    <a:pt x="2516546" y="120609"/>
                  </a:lnTo>
                  <a:lnTo>
                    <a:pt x="2566673" y="136308"/>
                  </a:lnTo>
                  <a:lnTo>
                    <a:pt x="2615488" y="152842"/>
                  </a:lnTo>
                  <a:lnTo>
                    <a:pt x="2662947" y="170190"/>
                  </a:lnTo>
                  <a:lnTo>
                    <a:pt x="2709004" y="188330"/>
                  </a:lnTo>
                  <a:lnTo>
                    <a:pt x="2753614" y="207241"/>
                  </a:lnTo>
                  <a:lnTo>
                    <a:pt x="2796730" y="226901"/>
                  </a:lnTo>
                  <a:lnTo>
                    <a:pt x="2838308" y="247289"/>
                  </a:lnTo>
                  <a:lnTo>
                    <a:pt x="2878301" y="268382"/>
                  </a:lnTo>
                  <a:lnTo>
                    <a:pt x="2916664" y="290161"/>
                  </a:lnTo>
                  <a:lnTo>
                    <a:pt x="2953353" y="312602"/>
                  </a:lnTo>
                  <a:lnTo>
                    <a:pt x="2988320" y="335685"/>
                  </a:lnTo>
                  <a:lnTo>
                    <a:pt x="3021521" y="359388"/>
                  </a:lnTo>
                  <a:lnTo>
                    <a:pt x="3052910" y="383690"/>
                  </a:lnTo>
                  <a:lnTo>
                    <a:pt x="3082442" y="408569"/>
                  </a:lnTo>
                  <a:lnTo>
                    <a:pt x="3135750" y="459970"/>
                  </a:lnTo>
                  <a:lnTo>
                    <a:pt x="3181082" y="513422"/>
                  </a:lnTo>
                  <a:lnTo>
                    <a:pt x="3218074" y="568751"/>
                  </a:lnTo>
                  <a:lnTo>
                    <a:pt x="3246360" y="625785"/>
                  </a:lnTo>
                  <a:lnTo>
                    <a:pt x="3265577" y="684352"/>
                  </a:lnTo>
                  <a:lnTo>
                    <a:pt x="3275360" y="744279"/>
                  </a:lnTo>
                  <a:lnTo>
                    <a:pt x="3276600" y="774700"/>
                  </a:lnTo>
                  <a:lnTo>
                    <a:pt x="3276600" y="3873500"/>
                  </a:lnTo>
                  <a:lnTo>
                    <a:pt x="3271670" y="3934043"/>
                  </a:lnTo>
                  <a:lnTo>
                    <a:pt x="3257125" y="3993312"/>
                  </a:lnTo>
                  <a:lnTo>
                    <a:pt x="3233328" y="4051134"/>
                  </a:lnTo>
                  <a:lnTo>
                    <a:pt x="3200643" y="4107337"/>
                  </a:lnTo>
                  <a:lnTo>
                    <a:pt x="3159436" y="4161748"/>
                  </a:lnTo>
                  <a:lnTo>
                    <a:pt x="3110070" y="4214196"/>
                  </a:lnTo>
                  <a:lnTo>
                    <a:pt x="3052910" y="4264509"/>
                  </a:lnTo>
                  <a:lnTo>
                    <a:pt x="3021521" y="4288811"/>
                  </a:lnTo>
                  <a:lnTo>
                    <a:pt x="2988320" y="4312514"/>
                  </a:lnTo>
                  <a:lnTo>
                    <a:pt x="2953353" y="4335597"/>
                  </a:lnTo>
                  <a:lnTo>
                    <a:pt x="2916664" y="4358038"/>
                  </a:lnTo>
                  <a:lnTo>
                    <a:pt x="2878301" y="4379817"/>
                  </a:lnTo>
                  <a:lnTo>
                    <a:pt x="2838308" y="4400910"/>
                  </a:lnTo>
                  <a:lnTo>
                    <a:pt x="2796730" y="4421298"/>
                  </a:lnTo>
                  <a:lnTo>
                    <a:pt x="2753614" y="4440958"/>
                  </a:lnTo>
                  <a:lnTo>
                    <a:pt x="2709004" y="4459869"/>
                  </a:lnTo>
                  <a:lnTo>
                    <a:pt x="2662947" y="4478009"/>
                  </a:lnTo>
                  <a:lnTo>
                    <a:pt x="2615488" y="4495357"/>
                  </a:lnTo>
                  <a:lnTo>
                    <a:pt x="2566673" y="4511891"/>
                  </a:lnTo>
                  <a:lnTo>
                    <a:pt x="2516546" y="4527590"/>
                  </a:lnTo>
                  <a:lnTo>
                    <a:pt x="2465154" y="4542432"/>
                  </a:lnTo>
                  <a:lnTo>
                    <a:pt x="2412542" y="4556396"/>
                  </a:lnTo>
                  <a:lnTo>
                    <a:pt x="2358756" y="4569460"/>
                  </a:lnTo>
                  <a:lnTo>
                    <a:pt x="2303841" y="4581602"/>
                  </a:lnTo>
                  <a:lnTo>
                    <a:pt x="2247843" y="4592801"/>
                  </a:lnTo>
                  <a:lnTo>
                    <a:pt x="2190807" y="4603036"/>
                  </a:lnTo>
                  <a:lnTo>
                    <a:pt x="2132779" y="4612285"/>
                  </a:lnTo>
                  <a:lnTo>
                    <a:pt x="2073804" y="4620527"/>
                  </a:lnTo>
                  <a:lnTo>
                    <a:pt x="2013928" y="4627740"/>
                  </a:lnTo>
                  <a:lnTo>
                    <a:pt x="1953196" y="4633902"/>
                  </a:lnTo>
                  <a:lnTo>
                    <a:pt x="1891655" y="4638991"/>
                  </a:lnTo>
                  <a:lnTo>
                    <a:pt x="1829349" y="4642988"/>
                  </a:lnTo>
                  <a:lnTo>
                    <a:pt x="1766324" y="4645869"/>
                  </a:lnTo>
                  <a:lnTo>
                    <a:pt x="1702626" y="4647613"/>
                  </a:lnTo>
                  <a:lnTo>
                    <a:pt x="1638300" y="4648200"/>
                  </a:lnTo>
                  <a:lnTo>
                    <a:pt x="1573973" y="4647613"/>
                  </a:lnTo>
                  <a:lnTo>
                    <a:pt x="1510275" y="4645869"/>
                  </a:lnTo>
                  <a:lnTo>
                    <a:pt x="1447250" y="4642988"/>
                  </a:lnTo>
                  <a:lnTo>
                    <a:pt x="1384944" y="4638991"/>
                  </a:lnTo>
                  <a:lnTo>
                    <a:pt x="1323403" y="4633902"/>
                  </a:lnTo>
                  <a:lnTo>
                    <a:pt x="1262671" y="4627740"/>
                  </a:lnTo>
                  <a:lnTo>
                    <a:pt x="1202795" y="4620527"/>
                  </a:lnTo>
                  <a:lnTo>
                    <a:pt x="1143820" y="4612285"/>
                  </a:lnTo>
                  <a:lnTo>
                    <a:pt x="1085792" y="4603036"/>
                  </a:lnTo>
                  <a:lnTo>
                    <a:pt x="1028756" y="4592801"/>
                  </a:lnTo>
                  <a:lnTo>
                    <a:pt x="972758" y="4581602"/>
                  </a:lnTo>
                  <a:lnTo>
                    <a:pt x="917843" y="4569459"/>
                  </a:lnTo>
                  <a:lnTo>
                    <a:pt x="864057" y="4556396"/>
                  </a:lnTo>
                  <a:lnTo>
                    <a:pt x="811445" y="4542432"/>
                  </a:lnTo>
                  <a:lnTo>
                    <a:pt x="760053" y="4527590"/>
                  </a:lnTo>
                  <a:lnTo>
                    <a:pt x="709926" y="4511891"/>
                  </a:lnTo>
                  <a:lnTo>
                    <a:pt x="661111" y="4495357"/>
                  </a:lnTo>
                  <a:lnTo>
                    <a:pt x="613652" y="4478009"/>
                  </a:lnTo>
                  <a:lnTo>
                    <a:pt x="567595" y="4459869"/>
                  </a:lnTo>
                  <a:lnTo>
                    <a:pt x="522985" y="4440958"/>
                  </a:lnTo>
                  <a:lnTo>
                    <a:pt x="479869" y="4421298"/>
                  </a:lnTo>
                  <a:lnTo>
                    <a:pt x="438291" y="4400910"/>
                  </a:lnTo>
                  <a:lnTo>
                    <a:pt x="398298" y="4379817"/>
                  </a:lnTo>
                  <a:lnTo>
                    <a:pt x="359935" y="4358038"/>
                  </a:lnTo>
                  <a:lnTo>
                    <a:pt x="323246" y="4335597"/>
                  </a:lnTo>
                  <a:lnTo>
                    <a:pt x="288279" y="4312514"/>
                  </a:lnTo>
                  <a:lnTo>
                    <a:pt x="255078" y="4288811"/>
                  </a:lnTo>
                  <a:lnTo>
                    <a:pt x="223689" y="4264509"/>
                  </a:lnTo>
                  <a:lnTo>
                    <a:pt x="194157" y="4239630"/>
                  </a:lnTo>
                  <a:lnTo>
                    <a:pt x="140849" y="4188229"/>
                  </a:lnTo>
                  <a:lnTo>
                    <a:pt x="95517" y="4134777"/>
                  </a:lnTo>
                  <a:lnTo>
                    <a:pt x="58525" y="4079448"/>
                  </a:lnTo>
                  <a:lnTo>
                    <a:pt x="30239" y="4022414"/>
                  </a:lnTo>
                  <a:lnTo>
                    <a:pt x="11022" y="3963847"/>
                  </a:lnTo>
                  <a:lnTo>
                    <a:pt x="1239" y="3903920"/>
                  </a:lnTo>
                  <a:lnTo>
                    <a:pt x="0" y="3873500"/>
                  </a:lnTo>
                  <a:lnTo>
                    <a:pt x="0" y="774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629400" y="685800"/>
              <a:ext cx="1143000" cy="381000"/>
            </a:xfrm>
            <a:custGeom>
              <a:avLst/>
              <a:gdLst/>
              <a:ahLst/>
              <a:cxnLst/>
              <a:rect l="l" t="t" r="r" b="b"/>
              <a:pathLst>
                <a:path w="1143000" h="381000">
                  <a:moveTo>
                    <a:pt x="1143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143000" y="3810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629400" y="685800"/>
            <a:ext cx="11430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242570">
              <a:lnSpc>
                <a:spcPct val="100000"/>
              </a:lnSpc>
              <a:spcBef>
                <a:spcPts val="300"/>
              </a:spcBef>
            </a:pPr>
            <a:r>
              <a:rPr dirty="0" sz="1800" spc="-5">
                <a:latin typeface="Times New Roman"/>
                <a:cs typeface="Times New Roman"/>
              </a:rPr>
              <a:t>AMP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68300" y="685800"/>
            <a:ext cx="7035800" cy="4889500"/>
            <a:chOff x="368300" y="685800"/>
            <a:chExt cx="7035800" cy="4889500"/>
          </a:xfrm>
        </p:grpSpPr>
        <p:sp>
          <p:nvSpPr>
            <p:cNvPr id="9" name="object 9"/>
            <p:cNvSpPr/>
            <p:nvPr/>
          </p:nvSpPr>
          <p:spPr>
            <a:xfrm>
              <a:off x="7010400" y="1066800"/>
              <a:ext cx="381000" cy="762000"/>
            </a:xfrm>
            <a:custGeom>
              <a:avLst/>
              <a:gdLst/>
              <a:ahLst/>
              <a:cxnLst/>
              <a:rect l="l" t="t" r="r" b="b"/>
              <a:pathLst>
                <a:path w="381000" h="762000">
                  <a:moveTo>
                    <a:pt x="381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381000" y="7620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81000" y="914400"/>
              <a:ext cx="7010400" cy="4648200"/>
            </a:xfrm>
            <a:custGeom>
              <a:avLst/>
              <a:gdLst/>
              <a:ahLst/>
              <a:cxnLst/>
              <a:rect l="l" t="t" r="r" b="b"/>
              <a:pathLst>
                <a:path w="7010400" h="4648200">
                  <a:moveTo>
                    <a:pt x="6629400" y="914400"/>
                  </a:moveTo>
                  <a:lnTo>
                    <a:pt x="7010400" y="914400"/>
                  </a:lnTo>
                  <a:lnTo>
                    <a:pt x="7010400" y="152400"/>
                  </a:lnTo>
                  <a:lnTo>
                    <a:pt x="6629400" y="152400"/>
                  </a:lnTo>
                  <a:lnTo>
                    <a:pt x="6629400" y="914400"/>
                  </a:lnTo>
                  <a:close/>
                </a:path>
                <a:path w="7010400" h="4648200">
                  <a:moveTo>
                    <a:pt x="3276600" y="774700"/>
                  </a:moveTo>
                  <a:lnTo>
                    <a:pt x="3271670" y="835243"/>
                  </a:lnTo>
                  <a:lnTo>
                    <a:pt x="3257125" y="894512"/>
                  </a:lnTo>
                  <a:lnTo>
                    <a:pt x="3233328" y="952334"/>
                  </a:lnTo>
                  <a:lnTo>
                    <a:pt x="3200643" y="1008537"/>
                  </a:lnTo>
                  <a:lnTo>
                    <a:pt x="3159436" y="1062948"/>
                  </a:lnTo>
                  <a:lnTo>
                    <a:pt x="3110070" y="1115396"/>
                  </a:lnTo>
                  <a:lnTo>
                    <a:pt x="3052910" y="1165709"/>
                  </a:lnTo>
                  <a:lnTo>
                    <a:pt x="3021521" y="1190011"/>
                  </a:lnTo>
                  <a:lnTo>
                    <a:pt x="2988320" y="1213714"/>
                  </a:lnTo>
                  <a:lnTo>
                    <a:pt x="2953353" y="1236797"/>
                  </a:lnTo>
                  <a:lnTo>
                    <a:pt x="2916664" y="1259238"/>
                  </a:lnTo>
                  <a:lnTo>
                    <a:pt x="2878301" y="1281017"/>
                  </a:lnTo>
                  <a:lnTo>
                    <a:pt x="2838308" y="1302110"/>
                  </a:lnTo>
                  <a:lnTo>
                    <a:pt x="2796730" y="1322498"/>
                  </a:lnTo>
                  <a:lnTo>
                    <a:pt x="2753614" y="1342158"/>
                  </a:lnTo>
                  <a:lnTo>
                    <a:pt x="2709004" y="1361069"/>
                  </a:lnTo>
                  <a:lnTo>
                    <a:pt x="2662947" y="1379209"/>
                  </a:lnTo>
                  <a:lnTo>
                    <a:pt x="2615488" y="1396557"/>
                  </a:lnTo>
                  <a:lnTo>
                    <a:pt x="2566673" y="1413091"/>
                  </a:lnTo>
                  <a:lnTo>
                    <a:pt x="2516546" y="1428790"/>
                  </a:lnTo>
                  <a:lnTo>
                    <a:pt x="2465154" y="1443632"/>
                  </a:lnTo>
                  <a:lnTo>
                    <a:pt x="2412542" y="1457596"/>
                  </a:lnTo>
                  <a:lnTo>
                    <a:pt x="2358756" y="1470659"/>
                  </a:lnTo>
                  <a:lnTo>
                    <a:pt x="2303841" y="1482802"/>
                  </a:lnTo>
                  <a:lnTo>
                    <a:pt x="2247843" y="1494001"/>
                  </a:lnTo>
                  <a:lnTo>
                    <a:pt x="2190807" y="1504236"/>
                  </a:lnTo>
                  <a:lnTo>
                    <a:pt x="2132779" y="1513485"/>
                  </a:lnTo>
                  <a:lnTo>
                    <a:pt x="2073804" y="1521727"/>
                  </a:lnTo>
                  <a:lnTo>
                    <a:pt x="2013928" y="1528940"/>
                  </a:lnTo>
                  <a:lnTo>
                    <a:pt x="1953196" y="1535102"/>
                  </a:lnTo>
                  <a:lnTo>
                    <a:pt x="1891655" y="1540191"/>
                  </a:lnTo>
                  <a:lnTo>
                    <a:pt x="1829349" y="1544188"/>
                  </a:lnTo>
                  <a:lnTo>
                    <a:pt x="1766324" y="1547069"/>
                  </a:lnTo>
                  <a:lnTo>
                    <a:pt x="1702626" y="1548813"/>
                  </a:lnTo>
                  <a:lnTo>
                    <a:pt x="1638300" y="1549400"/>
                  </a:lnTo>
                  <a:lnTo>
                    <a:pt x="1573969" y="1548813"/>
                  </a:lnTo>
                  <a:lnTo>
                    <a:pt x="1510267" y="1547069"/>
                  </a:lnTo>
                  <a:lnTo>
                    <a:pt x="1447238" y="1544188"/>
                  </a:lnTo>
                  <a:lnTo>
                    <a:pt x="1384929" y="1540191"/>
                  </a:lnTo>
                  <a:lnTo>
                    <a:pt x="1323385" y="1535102"/>
                  </a:lnTo>
                  <a:lnTo>
                    <a:pt x="1262651" y="1528940"/>
                  </a:lnTo>
                  <a:lnTo>
                    <a:pt x="1202773" y="1521727"/>
                  </a:lnTo>
                  <a:lnTo>
                    <a:pt x="1143797" y="1513485"/>
                  </a:lnTo>
                  <a:lnTo>
                    <a:pt x="1085767" y="1504236"/>
                  </a:lnTo>
                  <a:lnTo>
                    <a:pt x="1028730" y="1494001"/>
                  </a:lnTo>
                  <a:lnTo>
                    <a:pt x="972731" y="1482802"/>
                  </a:lnTo>
                  <a:lnTo>
                    <a:pt x="917815" y="1470660"/>
                  </a:lnTo>
                  <a:lnTo>
                    <a:pt x="864029" y="1457596"/>
                  </a:lnTo>
                  <a:lnTo>
                    <a:pt x="811417" y="1443632"/>
                  </a:lnTo>
                  <a:lnTo>
                    <a:pt x="760025" y="1428790"/>
                  </a:lnTo>
                  <a:lnTo>
                    <a:pt x="709898" y="1413091"/>
                  </a:lnTo>
                  <a:lnTo>
                    <a:pt x="661083" y="1396557"/>
                  </a:lnTo>
                  <a:lnTo>
                    <a:pt x="613625" y="1379209"/>
                  </a:lnTo>
                  <a:lnTo>
                    <a:pt x="567569" y="1361069"/>
                  </a:lnTo>
                  <a:lnTo>
                    <a:pt x="522960" y="1342158"/>
                  </a:lnTo>
                  <a:lnTo>
                    <a:pt x="479845" y="1322498"/>
                  </a:lnTo>
                  <a:lnTo>
                    <a:pt x="438269" y="1302110"/>
                  </a:lnTo>
                  <a:lnTo>
                    <a:pt x="398277" y="1281017"/>
                  </a:lnTo>
                  <a:lnTo>
                    <a:pt x="359915" y="1259238"/>
                  </a:lnTo>
                  <a:lnTo>
                    <a:pt x="323228" y="1236797"/>
                  </a:lnTo>
                  <a:lnTo>
                    <a:pt x="288262" y="1213714"/>
                  </a:lnTo>
                  <a:lnTo>
                    <a:pt x="255062" y="1190011"/>
                  </a:lnTo>
                  <a:lnTo>
                    <a:pt x="223675" y="1165709"/>
                  </a:lnTo>
                  <a:lnTo>
                    <a:pt x="194145" y="1140830"/>
                  </a:lnTo>
                  <a:lnTo>
                    <a:pt x="140839" y="1089429"/>
                  </a:lnTo>
                  <a:lnTo>
                    <a:pt x="95510" y="1035977"/>
                  </a:lnTo>
                  <a:lnTo>
                    <a:pt x="58521" y="980648"/>
                  </a:lnTo>
                  <a:lnTo>
                    <a:pt x="30237" y="923614"/>
                  </a:lnTo>
                  <a:lnTo>
                    <a:pt x="11021" y="865047"/>
                  </a:lnTo>
                  <a:lnTo>
                    <a:pt x="1239" y="805120"/>
                  </a:lnTo>
                  <a:lnTo>
                    <a:pt x="0" y="774700"/>
                  </a:lnTo>
                </a:path>
                <a:path w="7010400" h="4648200">
                  <a:moveTo>
                    <a:pt x="0" y="774700"/>
                  </a:moveTo>
                  <a:lnTo>
                    <a:pt x="4929" y="714156"/>
                  </a:lnTo>
                  <a:lnTo>
                    <a:pt x="19473" y="654887"/>
                  </a:lnTo>
                  <a:lnTo>
                    <a:pt x="43268" y="597065"/>
                  </a:lnTo>
                  <a:lnTo>
                    <a:pt x="75950" y="540862"/>
                  </a:lnTo>
                  <a:lnTo>
                    <a:pt x="117155" y="486451"/>
                  </a:lnTo>
                  <a:lnTo>
                    <a:pt x="166518" y="434003"/>
                  </a:lnTo>
                  <a:lnTo>
                    <a:pt x="223675" y="383690"/>
                  </a:lnTo>
                  <a:lnTo>
                    <a:pt x="255062" y="359388"/>
                  </a:lnTo>
                  <a:lnTo>
                    <a:pt x="288262" y="335685"/>
                  </a:lnTo>
                  <a:lnTo>
                    <a:pt x="323228" y="312602"/>
                  </a:lnTo>
                  <a:lnTo>
                    <a:pt x="359915" y="290161"/>
                  </a:lnTo>
                  <a:lnTo>
                    <a:pt x="398277" y="268382"/>
                  </a:lnTo>
                  <a:lnTo>
                    <a:pt x="438269" y="247289"/>
                  </a:lnTo>
                  <a:lnTo>
                    <a:pt x="479845" y="226901"/>
                  </a:lnTo>
                  <a:lnTo>
                    <a:pt x="522960" y="207241"/>
                  </a:lnTo>
                  <a:lnTo>
                    <a:pt x="567569" y="188330"/>
                  </a:lnTo>
                  <a:lnTo>
                    <a:pt x="613625" y="170190"/>
                  </a:lnTo>
                  <a:lnTo>
                    <a:pt x="661083" y="152842"/>
                  </a:lnTo>
                  <a:lnTo>
                    <a:pt x="709898" y="136308"/>
                  </a:lnTo>
                  <a:lnTo>
                    <a:pt x="760025" y="120609"/>
                  </a:lnTo>
                  <a:lnTo>
                    <a:pt x="811417" y="105767"/>
                  </a:lnTo>
                  <a:lnTo>
                    <a:pt x="864029" y="91803"/>
                  </a:lnTo>
                  <a:lnTo>
                    <a:pt x="917815" y="78740"/>
                  </a:lnTo>
                  <a:lnTo>
                    <a:pt x="972731" y="66597"/>
                  </a:lnTo>
                  <a:lnTo>
                    <a:pt x="1028730" y="55398"/>
                  </a:lnTo>
                  <a:lnTo>
                    <a:pt x="1085767" y="45163"/>
                  </a:lnTo>
                  <a:lnTo>
                    <a:pt x="1143797" y="35914"/>
                  </a:lnTo>
                  <a:lnTo>
                    <a:pt x="1202773" y="27672"/>
                  </a:lnTo>
                  <a:lnTo>
                    <a:pt x="1262651" y="20459"/>
                  </a:lnTo>
                  <a:lnTo>
                    <a:pt x="1323385" y="14297"/>
                  </a:lnTo>
                  <a:lnTo>
                    <a:pt x="1384929" y="9208"/>
                  </a:lnTo>
                  <a:lnTo>
                    <a:pt x="1447238" y="5211"/>
                  </a:lnTo>
                  <a:lnTo>
                    <a:pt x="1510267" y="2330"/>
                  </a:lnTo>
                  <a:lnTo>
                    <a:pt x="1573969" y="586"/>
                  </a:lnTo>
                  <a:lnTo>
                    <a:pt x="1638300" y="0"/>
                  </a:lnTo>
                  <a:lnTo>
                    <a:pt x="1702626" y="586"/>
                  </a:lnTo>
                  <a:lnTo>
                    <a:pt x="1766324" y="2330"/>
                  </a:lnTo>
                  <a:lnTo>
                    <a:pt x="1829349" y="5211"/>
                  </a:lnTo>
                  <a:lnTo>
                    <a:pt x="1891655" y="9208"/>
                  </a:lnTo>
                  <a:lnTo>
                    <a:pt x="1953196" y="14297"/>
                  </a:lnTo>
                  <a:lnTo>
                    <a:pt x="2013928" y="20459"/>
                  </a:lnTo>
                  <a:lnTo>
                    <a:pt x="2073804" y="27672"/>
                  </a:lnTo>
                  <a:lnTo>
                    <a:pt x="2132779" y="35914"/>
                  </a:lnTo>
                  <a:lnTo>
                    <a:pt x="2190807" y="45163"/>
                  </a:lnTo>
                  <a:lnTo>
                    <a:pt x="2247843" y="55398"/>
                  </a:lnTo>
                  <a:lnTo>
                    <a:pt x="2303841" y="66597"/>
                  </a:lnTo>
                  <a:lnTo>
                    <a:pt x="2358756" y="78739"/>
                  </a:lnTo>
                  <a:lnTo>
                    <a:pt x="2412542" y="91803"/>
                  </a:lnTo>
                  <a:lnTo>
                    <a:pt x="2465154" y="105767"/>
                  </a:lnTo>
                  <a:lnTo>
                    <a:pt x="2516546" y="120609"/>
                  </a:lnTo>
                  <a:lnTo>
                    <a:pt x="2566673" y="136308"/>
                  </a:lnTo>
                  <a:lnTo>
                    <a:pt x="2615488" y="152842"/>
                  </a:lnTo>
                  <a:lnTo>
                    <a:pt x="2662947" y="170190"/>
                  </a:lnTo>
                  <a:lnTo>
                    <a:pt x="2709004" y="188330"/>
                  </a:lnTo>
                  <a:lnTo>
                    <a:pt x="2753614" y="207241"/>
                  </a:lnTo>
                  <a:lnTo>
                    <a:pt x="2796730" y="226901"/>
                  </a:lnTo>
                  <a:lnTo>
                    <a:pt x="2838308" y="247289"/>
                  </a:lnTo>
                  <a:lnTo>
                    <a:pt x="2878301" y="268382"/>
                  </a:lnTo>
                  <a:lnTo>
                    <a:pt x="2916664" y="290161"/>
                  </a:lnTo>
                  <a:lnTo>
                    <a:pt x="2953353" y="312602"/>
                  </a:lnTo>
                  <a:lnTo>
                    <a:pt x="2988320" y="335685"/>
                  </a:lnTo>
                  <a:lnTo>
                    <a:pt x="3021521" y="359388"/>
                  </a:lnTo>
                  <a:lnTo>
                    <a:pt x="3052910" y="383690"/>
                  </a:lnTo>
                  <a:lnTo>
                    <a:pt x="3082442" y="408569"/>
                  </a:lnTo>
                  <a:lnTo>
                    <a:pt x="3135750" y="459970"/>
                  </a:lnTo>
                  <a:lnTo>
                    <a:pt x="3181082" y="513422"/>
                  </a:lnTo>
                  <a:lnTo>
                    <a:pt x="3218074" y="568751"/>
                  </a:lnTo>
                  <a:lnTo>
                    <a:pt x="3246360" y="625785"/>
                  </a:lnTo>
                  <a:lnTo>
                    <a:pt x="3265577" y="684352"/>
                  </a:lnTo>
                  <a:lnTo>
                    <a:pt x="3275360" y="744279"/>
                  </a:lnTo>
                  <a:lnTo>
                    <a:pt x="3276600" y="774700"/>
                  </a:lnTo>
                  <a:lnTo>
                    <a:pt x="3276600" y="3873500"/>
                  </a:lnTo>
                  <a:lnTo>
                    <a:pt x="3271670" y="3934043"/>
                  </a:lnTo>
                  <a:lnTo>
                    <a:pt x="3257125" y="3993312"/>
                  </a:lnTo>
                  <a:lnTo>
                    <a:pt x="3233328" y="4051134"/>
                  </a:lnTo>
                  <a:lnTo>
                    <a:pt x="3200643" y="4107337"/>
                  </a:lnTo>
                  <a:lnTo>
                    <a:pt x="3159436" y="4161748"/>
                  </a:lnTo>
                  <a:lnTo>
                    <a:pt x="3110070" y="4214196"/>
                  </a:lnTo>
                  <a:lnTo>
                    <a:pt x="3052910" y="4264509"/>
                  </a:lnTo>
                  <a:lnTo>
                    <a:pt x="3021521" y="4288811"/>
                  </a:lnTo>
                  <a:lnTo>
                    <a:pt x="2988320" y="4312514"/>
                  </a:lnTo>
                  <a:lnTo>
                    <a:pt x="2953353" y="4335597"/>
                  </a:lnTo>
                  <a:lnTo>
                    <a:pt x="2916664" y="4358038"/>
                  </a:lnTo>
                  <a:lnTo>
                    <a:pt x="2878301" y="4379817"/>
                  </a:lnTo>
                  <a:lnTo>
                    <a:pt x="2838308" y="4400910"/>
                  </a:lnTo>
                  <a:lnTo>
                    <a:pt x="2796730" y="4421298"/>
                  </a:lnTo>
                  <a:lnTo>
                    <a:pt x="2753614" y="4440958"/>
                  </a:lnTo>
                  <a:lnTo>
                    <a:pt x="2709004" y="4459869"/>
                  </a:lnTo>
                  <a:lnTo>
                    <a:pt x="2662947" y="4478009"/>
                  </a:lnTo>
                  <a:lnTo>
                    <a:pt x="2615488" y="4495357"/>
                  </a:lnTo>
                  <a:lnTo>
                    <a:pt x="2566673" y="4511891"/>
                  </a:lnTo>
                  <a:lnTo>
                    <a:pt x="2516546" y="4527590"/>
                  </a:lnTo>
                  <a:lnTo>
                    <a:pt x="2465154" y="4542432"/>
                  </a:lnTo>
                  <a:lnTo>
                    <a:pt x="2412542" y="4556396"/>
                  </a:lnTo>
                  <a:lnTo>
                    <a:pt x="2358756" y="4569460"/>
                  </a:lnTo>
                  <a:lnTo>
                    <a:pt x="2303841" y="4581602"/>
                  </a:lnTo>
                  <a:lnTo>
                    <a:pt x="2247843" y="4592801"/>
                  </a:lnTo>
                  <a:lnTo>
                    <a:pt x="2190807" y="4603036"/>
                  </a:lnTo>
                  <a:lnTo>
                    <a:pt x="2132779" y="4612285"/>
                  </a:lnTo>
                  <a:lnTo>
                    <a:pt x="2073804" y="4620527"/>
                  </a:lnTo>
                  <a:lnTo>
                    <a:pt x="2013928" y="4627740"/>
                  </a:lnTo>
                  <a:lnTo>
                    <a:pt x="1953196" y="4633902"/>
                  </a:lnTo>
                  <a:lnTo>
                    <a:pt x="1891655" y="4638991"/>
                  </a:lnTo>
                  <a:lnTo>
                    <a:pt x="1829349" y="4642988"/>
                  </a:lnTo>
                  <a:lnTo>
                    <a:pt x="1766324" y="4645869"/>
                  </a:lnTo>
                  <a:lnTo>
                    <a:pt x="1702626" y="4647613"/>
                  </a:lnTo>
                  <a:lnTo>
                    <a:pt x="1638300" y="4648200"/>
                  </a:lnTo>
                  <a:lnTo>
                    <a:pt x="1573969" y="4647613"/>
                  </a:lnTo>
                  <a:lnTo>
                    <a:pt x="1510267" y="4645869"/>
                  </a:lnTo>
                  <a:lnTo>
                    <a:pt x="1447238" y="4642988"/>
                  </a:lnTo>
                  <a:lnTo>
                    <a:pt x="1384929" y="4638991"/>
                  </a:lnTo>
                  <a:lnTo>
                    <a:pt x="1323385" y="4633902"/>
                  </a:lnTo>
                  <a:lnTo>
                    <a:pt x="1262651" y="4627740"/>
                  </a:lnTo>
                  <a:lnTo>
                    <a:pt x="1202773" y="4620527"/>
                  </a:lnTo>
                  <a:lnTo>
                    <a:pt x="1143797" y="4612285"/>
                  </a:lnTo>
                  <a:lnTo>
                    <a:pt x="1085767" y="4603036"/>
                  </a:lnTo>
                  <a:lnTo>
                    <a:pt x="1028730" y="4592801"/>
                  </a:lnTo>
                  <a:lnTo>
                    <a:pt x="972731" y="4581602"/>
                  </a:lnTo>
                  <a:lnTo>
                    <a:pt x="917815" y="4569459"/>
                  </a:lnTo>
                  <a:lnTo>
                    <a:pt x="864029" y="4556396"/>
                  </a:lnTo>
                  <a:lnTo>
                    <a:pt x="811417" y="4542432"/>
                  </a:lnTo>
                  <a:lnTo>
                    <a:pt x="760025" y="4527590"/>
                  </a:lnTo>
                  <a:lnTo>
                    <a:pt x="709898" y="4511891"/>
                  </a:lnTo>
                  <a:lnTo>
                    <a:pt x="661083" y="4495357"/>
                  </a:lnTo>
                  <a:lnTo>
                    <a:pt x="613625" y="4478009"/>
                  </a:lnTo>
                  <a:lnTo>
                    <a:pt x="567569" y="4459869"/>
                  </a:lnTo>
                  <a:lnTo>
                    <a:pt x="522960" y="4440958"/>
                  </a:lnTo>
                  <a:lnTo>
                    <a:pt x="479845" y="4421298"/>
                  </a:lnTo>
                  <a:lnTo>
                    <a:pt x="438269" y="4400910"/>
                  </a:lnTo>
                  <a:lnTo>
                    <a:pt x="398277" y="4379817"/>
                  </a:lnTo>
                  <a:lnTo>
                    <a:pt x="359915" y="4358038"/>
                  </a:lnTo>
                  <a:lnTo>
                    <a:pt x="323228" y="4335597"/>
                  </a:lnTo>
                  <a:lnTo>
                    <a:pt x="288262" y="4312514"/>
                  </a:lnTo>
                  <a:lnTo>
                    <a:pt x="255062" y="4288811"/>
                  </a:lnTo>
                  <a:lnTo>
                    <a:pt x="223675" y="4264509"/>
                  </a:lnTo>
                  <a:lnTo>
                    <a:pt x="194145" y="4239630"/>
                  </a:lnTo>
                  <a:lnTo>
                    <a:pt x="140839" y="4188229"/>
                  </a:lnTo>
                  <a:lnTo>
                    <a:pt x="95510" y="4134777"/>
                  </a:lnTo>
                  <a:lnTo>
                    <a:pt x="58521" y="4079448"/>
                  </a:lnTo>
                  <a:lnTo>
                    <a:pt x="30237" y="4022414"/>
                  </a:lnTo>
                  <a:lnTo>
                    <a:pt x="11021" y="3963847"/>
                  </a:lnTo>
                  <a:lnTo>
                    <a:pt x="1239" y="3903920"/>
                  </a:lnTo>
                  <a:lnTo>
                    <a:pt x="0" y="3873500"/>
                  </a:lnTo>
                  <a:lnTo>
                    <a:pt x="0" y="774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447800" y="685800"/>
              <a:ext cx="1143000" cy="381000"/>
            </a:xfrm>
            <a:custGeom>
              <a:avLst/>
              <a:gdLst/>
              <a:ahLst/>
              <a:cxnLst/>
              <a:rect l="l" t="t" r="r" b="b"/>
              <a:pathLst>
                <a:path w="1143000" h="381000">
                  <a:moveTo>
                    <a:pt x="1143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143000" y="3810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447800" y="685800"/>
            <a:ext cx="11430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dirty="0" sz="1800" spc="-5">
                <a:latin typeface="Times New Roman"/>
                <a:cs typeface="Times New Roman"/>
              </a:rPr>
              <a:t>AMP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66712" y="1054100"/>
            <a:ext cx="8486775" cy="3075305"/>
            <a:chOff x="366712" y="1054100"/>
            <a:chExt cx="8486775" cy="3075305"/>
          </a:xfrm>
        </p:grpSpPr>
        <p:sp>
          <p:nvSpPr>
            <p:cNvPr id="14" name="object 14"/>
            <p:cNvSpPr/>
            <p:nvPr/>
          </p:nvSpPr>
          <p:spPr>
            <a:xfrm>
              <a:off x="5562600" y="4114800"/>
              <a:ext cx="3276600" cy="0"/>
            </a:xfrm>
            <a:custGeom>
              <a:avLst/>
              <a:gdLst/>
              <a:ahLst/>
              <a:cxnLst/>
              <a:rect l="l" t="t" r="r" b="b"/>
              <a:pathLst>
                <a:path w="3276600" h="0">
                  <a:moveTo>
                    <a:pt x="0" y="0"/>
                  </a:moveTo>
                  <a:lnTo>
                    <a:pt x="32766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828800" y="1066800"/>
              <a:ext cx="381000" cy="762000"/>
            </a:xfrm>
            <a:custGeom>
              <a:avLst/>
              <a:gdLst/>
              <a:ahLst/>
              <a:cxnLst/>
              <a:rect l="l" t="t" r="r" b="b"/>
              <a:pathLst>
                <a:path w="381000" h="762000">
                  <a:moveTo>
                    <a:pt x="381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381000" y="7620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828800" y="1066800"/>
              <a:ext cx="381000" cy="762000"/>
            </a:xfrm>
            <a:custGeom>
              <a:avLst/>
              <a:gdLst/>
              <a:ahLst/>
              <a:cxnLst/>
              <a:rect l="l" t="t" r="r" b="b"/>
              <a:pathLst>
                <a:path w="381000" h="762000">
                  <a:moveTo>
                    <a:pt x="0" y="762000"/>
                  </a:moveTo>
                  <a:lnTo>
                    <a:pt x="381000" y="7620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81000" y="4114800"/>
              <a:ext cx="3276600" cy="0"/>
            </a:xfrm>
            <a:custGeom>
              <a:avLst/>
              <a:gdLst/>
              <a:ahLst/>
              <a:cxnLst/>
              <a:rect l="l" t="t" r="r" b="b"/>
              <a:pathLst>
                <a:path w="3276600" h="0">
                  <a:moveTo>
                    <a:pt x="0" y="0"/>
                  </a:moveTo>
                  <a:lnTo>
                    <a:pt x="32766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993444" y="3069462"/>
            <a:ext cx="193103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000FF"/>
                </a:solidFill>
                <a:latin typeface="Times New Roman"/>
                <a:cs typeface="Times New Roman"/>
              </a:rPr>
              <a:t>PERM</a:t>
            </a:r>
            <a:r>
              <a:rPr dirty="0" sz="2800" spc="-6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Space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7244" y="4517516"/>
            <a:ext cx="207708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SPOOL</a:t>
            </a:r>
            <a:r>
              <a:rPr dirty="0" sz="2800" spc="-15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Space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28409" y="3145662"/>
            <a:ext cx="193103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000FF"/>
                </a:solidFill>
                <a:latin typeface="Times New Roman"/>
                <a:cs typeface="Times New Roman"/>
              </a:rPr>
              <a:t>PERM</a:t>
            </a:r>
            <a:r>
              <a:rPr dirty="0" sz="2800" spc="-6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Space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28409" y="4593716"/>
            <a:ext cx="207708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SPOOL</a:t>
            </a:r>
            <a:r>
              <a:rPr dirty="0" sz="2800" spc="-15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Space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6178702"/>
            <a:ext cx="886777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Convert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And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Store (CAST)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command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is used to give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columns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different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data</a:t>
            </a:r>
            <a:r>
              <a:rPr dirty="0" sz="2000" spc="-28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type  temporarily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for the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life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of the </a:t>
            </a:r>
            <a:r>
              <a:rPr dirty="0" sz="2000" spc="-20">
                <a:solidFill>
                  <a:srgbClr val="0000FF"/>
                </a:solidFill>
                <a:latin typeface="Times New Roman"/>
                <a:cs typeface="Times New Roman"/>
              </a:rPr>
              <a:t>query.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Notice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our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dates and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how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their</a:t>
            </a:r>
            <a:r>
              <a:rPr dirty="0" sz="2000" spc="-204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stored.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9183" y="40640"/>
            <a:ext cx="76752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60345" algn="l"/>
              </a:tabLst>
            </a:pPr>
            <a:r>
              <a:rPr dirty="0" spc="-5"/>
              <a:t>CAST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 spc="-5"/>
              <a:t>Date of	January 1, </a:t>
            </a:r>
            <a:r>
              <a:rPr dirty="0" spc="-30"/>
              <a:t>2011 </a:t>
            </a:r>
            <a:r>
              <a:rPr dirty="0" spc="-5"/>
              <a:t>and </a:t>
            </a:r>
            <a:r>
              <a:rPr dirty="0"/>
              <a:t>the </a:t>
            </a:r>
            <a:r>
              <a:rPr dirty="0" spc="-80"/>
              <a:t>Year</a:t>
            </a:r>
            <a:r>
              <a:rPr dirty="0" spc="-90"/>
              <a:t> </a:t>
            </a:r>
            <a:r>
              <a:rPr dirty="0" spc="-5"/>
              <a:t>1800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73632" y="1013205"/>
            <a:ext cx="3236595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SELECT</a:t>
            </a:r>
            <a:endParaRPr sz="2400">
              <a:latin typeface="Times New Roman"/>
              <a:cs typeface="Times New Roman"/>
            </a:endParaRPr>
          </a:p>
          <a:p>
            <a:pPr marL="108585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cast('2011-01-01' 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as</a:t>
            </a:r>
            <a:r>
              <a:rPr dirty="0" sz="2400" spc="-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date</a:t>
            </a:r>
            <a:r>
              <a:rPr dirty="0" sz="240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32384">
              <a:lnSpc>
                <a:spcPct val="100000"/>
              </a:lnSpc>
            </a:pPr>
            <a:r>
              <a:rPr dirty="0" sz="2400" spc="-15">
                <a:latin typeface="Times New Roman"/>
                <a:cs typeface="Times New Roman"/>
              </a:rPr>
              <a:t>,cast(1110101 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as</a:t>
            </a:r>
            <a:r>
              <a:rPr dirty="0" sz="2400" spc="-3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date</a:t>
            </a:r>
            <a:r>
              <a:rPr dirty="0" sz="240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32384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,cast('11-01-01'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as</a:t>
            </a:r>
            <a:r>
              <a:rPr dirty="0" sz="2400" spc="-1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date</a:t>
            </a:r>
            <a:r>
              <a:rPr dirty="0" sz="240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34634" y="1378965"/>
            <a:ext cx="267906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-14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ANSI_Literal</a:t>
            </a:r>
            <a:endParaRPr sz="2400">
              <a:latin typeface="Times New Roman"/>
              <a:cs typeface="Times New Roman"/>
            </a:endParaRPr>
          </a:p>
          <a:p>
            <a:pPr marL="12700" marR="5080" indent="5461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INTEGER_Literal 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-1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YY_Literal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444" y="2476627"/>
            <a:ext cx="6270625" cy="17995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,cast(Date </a:t>
            </a:r>
            <a:r>
              <a:rPr dirty="0" sz="2400" spc="-10">
                <a:latin typeface="Times New Roman"/>
                <a:cs typeface="Times New Roman"/>
              </a:rPr>
              <a:t>'2011-01-01' </a:t>
            </a:r>
            <a:r>
              <a:rPr dirty="0" sz="2400" spc="-5">
                <a:latin typeface="Times New Roman"/>
                <a:cs typeface="Times New Roman"/>
              </a:rPr>
              <a:t>as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Integer</a:t>
            </a:r>
            <a:r>
              <a:rPr dirty="0" sz="2400">
                <a:latin typeface="Times New Roman"/>
                <a:cs typeface="Times New Roman"/>
              </a:rPr>
              <a:t>) </a:t>
            </a: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Dates_Stored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,cast(Date </a:t>
            </a:r>
            <a:r>
              <a:rPr dirty="0" sz="2400" spc="-5">
                <a:latin typeface="Times New Roman"/>
                <a:cs typeface="Times New Roman"/>
              </a:rPr>
              <a:t>'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1800</a:t>
            </a:r>
            <a:r>
              <a:rPr dirty="0" sz="2400" spc="-5">
                <a:latin typeface="Times New Roman"/>
                <a:cs typeface="Times New Roman"/>
              </a:rPr>
              <a:t>-01-01' as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Integer</a:t>
            </a:r>
            <a:r>
              <a:rPr dirty="0" sz="2400">
                <a:latin typeface="Times New Roman"/>
                <a:cs typeface="Times New Roman"/>
              </a:rPr>
              <a:t>) </a:t>
            </a: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Dates_1800s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00">
              <a:latin typeface="Times New Roman"/>
              <a:cs typeface="Times New Roman"/>
            </a:endParaRPr>
          </a:p>
          <a:p>
            <a:pPr marL="3028315">
              <a:lnSpc>
                <a:spcPct val="100000"/>
              </a:lnSpc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Answer</a:t>
            </a:r>
            <a:r>
              <a:rPr dirty="0" sz="2000" spc="-3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Set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7128" y="925575"/>
            <a:ext cx="8160384" cy="2503805"/>
          </a:xfrm>
          <a:custGeom>
            <a:avLst/>
            <a:gdLst/>
            <a:ahLst/>
            <a:cxnLst/>
            <a:rect l="l" t="t" r="r" b="b"/>
            <a:pathLst>
              <a:path w="8160384" h="2503804">
                <a:moveTo>
                  <a:pt x="0" y="2503424"/>
                </a:moveTo>
                <a:lnTo>
                  <a:pt x="8160004" y="2503424"/>
                </a:lnTo>
                <a:lnTo>
                  <a:pt x="8160004" y="0"/>
                </a:lnTo>
                <a:lnTo>
                  <a:pt x="0" y="0"/>
                </a:lnTo>
                <a:lnTo>
                  <a:pt x="0" y="25034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01091" y="4412589"/>
            <a:ext cx="4778375" cy="942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165" marR="5080" indent="-50800">
              <a:lnSpc>
                <a:spcPct val="150400"/>
              </a:lnSpc>
              <a:spcBef>
                <a:spcPts val="100"/>
              </a:spcBef>
              <a:tabLst>
                <a:tab pos="1448435" algn="l"/>
                <a:tab pos="3555365" algn="l"/>
                <a:tab pos="3592195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SI</a:t>
            </a:r>
            <a:r>
              <a:rPr dirty="0" sz="2000">
                <a:latin typeface="Times New Roman"/>
                <a:cs typeface="Times New Roman"/>
              </a:rPr>
              <a:t>_Lit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ral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NTE</a:t>
            </a:r>
            <a:r>
              <a:rPr dirty="0" sz="2000" spc="5">
                <a:latin typeface="Times New Roman"/>
                <a:cs typeface="Times New Roman"/>
              </a:rPr>
              <a:t>G</a:t>
            </a:r>
            <a:r>
              <a:rPr dirty="0" sz="2000">
                <a:latin typeface="Times New Roman"/>
                <a:cs typeface="Times New Roman"/>
              </a:rPr>
              <a:t>ER_Li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eral</a:t>
            </a:r>
            <a:r>
              <a:rPr dirty="0" sz="2000">
                <a:latin typeface="Times New Roman"/>
                <a:cs typeface="Times New Roman"/>
              </a:rPr>
              <a:t>		</a:t>
            </a:r>
            <a:r>
              <a:rPr dirty="0" sz="2000">
                <a:latin typeface="Times New Roman"/>
                <a:cs typeface="Times New Roman"/>
              </a:rPr>
              <a:t>Y</a:t>
            </a:r>
            <a:r>
              <a:rPr dirty="0" sz="2000" spc="5">
                <a:latin typeface="Times New Roman"/>
                <a:cs typeface="Times New Roman"/>
              </a:rPr>
              <a:t>Y</a:t>
            </a:r>
            <a:r>
              <a:rPr dirty="0" sz="2000">
                <a:latin typeface="Times New Roman"/>
                <a:cs typeface="Times New Roman"/>
              </a:rPr>
              <a:t>_Lit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ral  </a:t>
            </a:r>
            <a:r>
              <a:rPr dirty="0" sz="2000" spc="-10">
                <a:latin typeface="Times New Roman"/>
                <a:cs typeface="Times New Roman"/>
              </a:rPr>
              <a:t>01/01/2011	01/01/2011	01/01/1911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43857" y="4412589"/>
            <a:ext cx="1384935" cy="942340"/>
          </a:xfrm>
          <a:prstGeom prst="rect">
            <a:avLst/>
          </a:prstGeom>
        </p:spPr>
        <p:txBody>
          <a:bodyPr wrap="square" lIns="0" tIns="1663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10"/>
              </a:spcBef>
            </a:pPr>
            <a:r>
              <a:rPr dirty="0" sz="2000" spc="5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es</a:t>
            </a:r>
            <a:r>
              <a:rPr dirty="0" sz="2000">
                <a:latin typeface="Times New Roman"/>
                <a:cs typeface="Times New Roman"/>
              </a:rPr>
              <a:t>_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tored</a:t>
            </a:r>
            <a:endParaRPr sz="2000">
              <a:latin typeface="Times New Roman"/>
              <a:cs typeface="Times New Roman"/>
            </a:endParaRPr>
          </a:p>
          <a:p>
            <a:pPr marL="511809">
              <a:lnSpc>
                <a:spcPct val="100000"/>
              </a:lnSpc>
              <a:spcBef>
                <a:spcPts val="1210"/>
              </a:spcBef>
            </a:pPr>
            <a:r>
              <a:rPr dirty="0" sz="2000" spc="-20">
                <a:latin typeface="Times New Roman"/>
                <a:cs typeface="Times New Roman"/>
              </a:rPr>
              <a:t>111010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27810" y="4412589"/>
            <a:ext cx="1329690" cy="942340"/>
          </a:xfrm>
          <a:prstGeom prst="rect">
            <a:avLst/>
          </a:prstGeom>
        </p:spPr>
        <p:txBody>
          <a:bodyPr wrap="square" lIns="0" tIns="1663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10"/>
              </a:spcBef>
            </a:pPr>
            <a:r>
              <a:rPr dirty="0" sz="2000">
                <a:latin typeface="Times New Roman"/>
                <a:cs typeface="Times New Roman"/>
              </a:rPr>
              <a:t>Dates_1800s</a:t>
            </a:r>
            <a:endParaRPr sz="2000">
              <a:latin typeface="Times New Roman"/>
              <a:cs typeface="Times New Roman"/>
            </a:endParaRPr>
          </a:p>
          <a:p>
            <a:pPr marL="334010">
              <a:lnSpc>
                <a:spcPct val="100000"/>
              </a:lnSpc>
              <a:spcBef>
                <a:spcPts val="1210"/>
              </a:spcBef>
            </a:pP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-999899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73430" y="4351286"/>
            <a:ext cx="8407400" cy="1179830"/>
            <a:chOff x="373430" y="4351286"/>
            <a:chExt cx="8407400" cy="1179830"/>
          </a:xfrm>
        </p:grpSpPr>
        <p:sp>
          <p:nvSpPr>
            <p:cNvPr id="13" name="object 13"/>
            <p:cNvSpPr/>
            <p:nvPr/>
          </p:nvSpPr>
          <p:spPr>
            <a:xfrm>
              <a:off x="527303" y="4942306"/>
              <a:ext cx="8000365" cy="0"/>
            </a:xfrm>
            <a:custGeom>
              <a:avLst/>
              <a:gdLst/>
              <a:ahLst/>
              <a:cxnLst/>
              <a:rect l="l" t="t" r="r" b="b"/>
              <a:pathLst>
                <a:path w="8000365" h="0">
                  <a:moveTo>
                    <a:pt x="0" y="0"/>
                  </a:moveTo>
                  <a:lnTo>
                    <a:pt x="1371600" y="0"/>
                  </a:lnTo>
                </a:path>
                <a:path w="8000365" h="0">
                  <a:moveTo>
                    <a:pt x="1428064" y="0"/>
                  </a:moveTo>
                  <a:lnTo>
                    <a:pt x="3371164" y="0"/>
                  </a:lnTo>
                </a:path>
                <a:path w="8000365" h="0">
                  <a:moveTo>
                    <a:pt x="3486378" y="0"/>
                  </a:moveTo>
                  <a:lnTo>
                    <a:pt x="4743678" y="0"/>
                  </a:lnTo>
                </a:path>
                <a:path w="8000365" h="0">
                  <a:moveTo>
                    <a:pt x="4914214" y="0"/>
                  </a:moveTo>
                  <a:lnTo>
                    <a:pt x="6400114" y="0"/>
                  </a:lnTo>
                </a:path>
                <a:path w="8000365" h="0">
                  <a:moveTo>
                    <a:pt x="6628257" y="0"/>
                  </a:moveTo>
                  <a:lnTo>
                    <a:pt x="7999857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86130" y="4363986"/>
              <a:ext cx="8382000" cy="1154430"/>
            </a:xfrm>
            <a:custGeom>
              <a:avLst/>
              <a:gdLst/>
              <a:ahLst/>
              <a:cxnLst/>
              <a:rect l="l" t="t" r="r" b="b"/>
              <a:pathLst>
                <a:path w="8382000" h="1154429">
                  <a:moveTo>
                    <a:pt x="0" y="1154163"/>
                  </a:moveTo>
                  <a:lnTo>
                    <a:pt x="8382000" y="1154163"/>
                  </a:lnTo>
                  <a:lnTo>
                    <a:pt x="8382000" y="0"/>
                  </a:lnTo>
                  <a:lnTo>
                    <a:pt x="0" y="0"/>
                  </a:lnTo>
                  <a:lnTo>
                    <a:pt x="0" y="1154163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0473" y="54051"/>
            <a:ext cx="30829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The System</a:t>
            </a:r>
            <a:r>
              <a:rPr dirty="0" spc="-50"/>
              <a:t> </a:t>
            </a:r>
            <a:r>
              <a:rPr dirty="0" spc="-5"/>
              <a:t>Calendar</a:t>
            </a:r>
          </a:p>
        </p:txBody>
      </p:sp>
      <p:sp>
        <p:nvSpPr>
          <p:cNvPr id="3" name="object 3"/>
          <p:cNvSpPr/>
          <p:nvPr/>
        </p:nvSpPr>
        <p:spPr>
          <a:xfrm>
            <a:off x="533400" y="946861"/>
            <a:ext cx="8153400" cy="4763135"/>
          </a:xfrm>
          <a:custGeom>
            <a:avLst/>
            <a:gdLst/>
            <a:ahLst/>
            <a:cxnLst/>
            <a:rect l="l" t="t" r="r" b="b"/>
            <a:pathLst>
              <a:path w="8153400" h="4763135">
                <a:moveTo>
                  <a:pt x="0" y="4763135"/>
                </a:moveTo>
                <a:lnTo>
                  <a:pt x="8153400" y="4763135"/>
                </a:lnTo>
                <a:lnTo>
                  <a:pt x="8153400" y="0"/>
                </a:lnTo>
                <a:lnTo>
                  <a:pt x="0" y="0"/>
                </a:lnTo>
                <a:lnTo>
                  <a:pt x="0" y="4763135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8739" y="1069594"/>
            <a:ext cx="8459470" cy="5744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1247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latin typeface="Times New Roman"/>
                <a:cs typeface="Times New Roman"/>
              </a:rPr>
              <a:t>Teradata </a:t>
            </a:r>
            <a:r>
              <a:rPr dirty="0" sz="2400" spc="-5">
                <a:latin typeface="Times New Roman"/>
                <a:cs typeface="Times New Roman"/>
              </a:rPr>
              <a:t>systems </a:t>
            </a:r>
            <a:r>
              <a:rPr dirty="0" sz="2400">
                <a:latin typeface="Times New Roman"/>
                <a:cs typeface="Times New Roman"/>
              </a:rPr>
              <a:t>have a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table </a:t>
            </a:r>
            <a:r>
              <a:rPr dirty="0" sz="2400">
                <a:latin typeface="Times New Roman"/>
                <a:cs typeface="Times New Roman"/>
              </a:rPr>
              <a:t>called</a:t>
            </a:r>
            <a:r>
              <a:rPr dirty="0" sz="2400" spc="-110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Caldates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  <a:spcBef>
                <a:spcPts val="1925"/>
              </a:spcBef>
            </a:pPr>
            <a:r>
              <a:rPr dirty="0" sz="2400">
                <a:latin typeface="Times New Roman"/>
                <a:cs typeface="Times New Roman"/>
              </a:rPr>
              <a:t>Caldates </a:t>
            </a:r>
            <a:r>
              <a:rPr dirty="0" sz="2400" spc="-5">
                <a:latin typeface="Times New Roman"/>
                <a:cs typeface="Times New Roman"/>
              </a:rPr>
              <a:t>has </a:t>
            </a:r>
            <a:r>
              <a:rPr dirty="0" sz="2400">
                <a:latin typeface="Times New Roman"/>
                <a:cs typeface="Times New Roman"/>
              </a:rPr>
              <a:t>only one </a:t>
            </a:r>
            <a:r>
              <a:rPr dirty="0" sz="2400" spc="-5">
                <a:latin typeface="Times New Roman"/>
                <a:cs typeface="Times New Roman"/>
              </a:rPr>
              <a:t>column </a:t>
            </a:r>
            <a:r>
              <a:rPr dirty="0" sz="2400">
                <a:latin typeface="Times New Roman"/>
                <a:cs typeface="Times New Roman"/>
              </a:rPr>
              <a:t>in it called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Cdates</a:t>
            </a:r>
            <a:r>
              <a:rPr dirty="0" sz="240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698500" marR="824230">
              <a:lnSpc>
                <a:spcPct val="100000"/>
              </a:lnSpc>
              <a:spcBef>
                <a:spcPts val="1795"/>
              </a:spcBef>
            </a:pPr>
            <a:r>
              <a:rPr dirty="0" sz="2400">
                <a:latin typeface="Times New Roman"/>
                <a:cs typeface="Times New Roman"/>
              </a:rPr>
              <a:t>Cdates </a:t>
            </a:r>
            <a:r>
              <a:rPr dirty="0" sz="2400" spc="-5">
                <a:latin typeface="Times New Roman"/>
                <a:cs typeface="Times New Roman"/>
              </a:rPr>
              <a:t>is </a:t>
            </a:r>
            <a:r>
              <a:rPr dirty="0" sz="2400">
                <a:latin typeface="Times New Roman"/>
                <a:cs typeface="Times New Roman"/>
              </a:rPr>
              <a:t>a date </a:t>
            </a:r>
            <a:r>
              <a:rPr dirty="0" sz="2400" spc="-5">
                <a:latin typeface="Times New Roman"/>
                <a:cs typeface="Times New Roman"/>
              </a:rPr>
              <a:t>column </a:t>
            </a:r>
            <a:r>
              <a:rPr dirty="0" sz="2400">
                <a:latin typeface="Times New Roman"/>
                <a:cs typeface="Times New Roman"/>
              </a:rPr>
              <a:t>that contains a row </a:t>
            </a:r>
            <a:r>
              <a:rPr dirty="0" sz="2400" spc="-5">
                <a:latin typeface="Times New Roman"/>
                <a:cs typeface="Times New Roman"/>
              </a:rPr>
              <a:t>for </a:t>
            </a:r>
            <a:r>
              <a:rPr dirty="0" sz="2400">
                <a:latin typeface="Times New Roman"/>
                <a:cs typeface="Times New Roman"/>
              </a:rPr>
              <a:t>each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date  starting from January 1,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1900 </a:t>
            </a:r>
            <a:r>
              <a:rPr dirty="0" sz="2400">
                <a:latin typeface="Times New Roman"/>
                <a:cs typeface="Times New Roman"/>
              </a:rPr>
              <a:t>to </a:t>
            </a:r>
            <a:r>
              <a:rPr dirty="0" sz="2400" spc="-5">
                <a:latin typeface="Times New Roman"/>
                <a:cs typeface="Times New Roman"/>
              </a:rPr>
              <a:t>December </a:t>
            </a:r>
            <a:r>
              <a:rPr dirty="0" sz="2400">
                <a:latin typeface="Times New Roman"/>
                <a:cs typeface="Times New Roman"/>
              </a:rPr>
              <a:t>31,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2100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</a:pP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No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user can access </a:t>
            </a:r>
            <a:r>
              <a:rPr dirty="0" sz="2400">
                <a:latin typeface="Times New Roman"/>
                <a:cs typeface="Times New Roman"/>
              </a:rPr>
              <a:t>the table Caldates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directly.</a:t>
            </a:r>
            <a:endParaRPr sz="240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  <a:spcBef>
                <a:spcPts val="1540"/>
              </a:spcBef>
            </a:pPr>
            <a:r>
              <a:rPr dirty="0" sz="2400" spc="-30">
                <a:latin typeface="Times New Roman"/>
                <a:cs typeface="Times New Roman"/>
              </a:rPr>
              <a:t>Views </a:t>
            </a:r>
            <a:r>
              <a:rPr dirty="0" sz="2400">
                <a:latin typeface="Times New Roman"/>
                <a:cs typeface="Times New Roman"/>
              </a:rPr>
              <a:t>in the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Sys_Calendar </a:t>
            </a:r>
            <a:r>
              <a:rPr dirty="0" sz="2400">
                <a:latin typeface="Times New Roman"/>
                <a:cs typeface="Times New Roman"/>
              </a:rPr>
              <a:t>database accesses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Caldates.</a:t>
            </a:r>
            <a:endParaRPr sz="2400">
              <a:latin typeface="Times New Roman"/>
              <a:cs typeface="Times New Roman"/>
            </a:endParaRPr>
          </a:p>
          <a:p>
            <a:pPr marL="712470" marR="5080">
              <a:lnSpc>
                <a:spcPct val="164200"/>
              </a:lnSpc>
              <a:spcBef>
                <a:spcPts val="350"/>
              </a:spcBef>
            </a:pPr>
            <a:r>
              <a:rPr dirty="0" sz="2400" spc="-5">
                <a:latin typeface="Times New Roman"/>
                <a:cs typeface="Times New Roman"/>
              </a:rPr>
              <a:t>A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view </a:t>
            </a:r>
            <a:r>
              <a:rPr dirty="0" sz="2400">
                <a:latin typeface="Times New Roman"/>
                <a:cs typeface="Times New Roman"/>
              </a:rPr>
              <a:t>called Calendar is how </a:t>
            </a:r>
            <a:r>
              <a:rPr dirty="0" sz="2400" spc="-70">
                <a:latin typeface="Times New Roman"/>
                <a:cs typeface="Times New Roman"/>
              </a:rPr>
              <a:t>USER‟s </a:t>
            </a:r>
            <a:r>
              <a:rPr dirty="0" sz="2400" spc="-5">
                <a:latin typeface="Times New Roman"/>
                <a:cs typeface="Times New Roman"/>
              </a:rPr>
              <a:t>work with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35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calendar.  </a:t>
            </a:r>
            <a:r>
              <a:rPr dirty="0" sz="2400">
                <a:latin typeface="Times New Roman"/>
                <a:cs typeface="Times New Roman"/>
              </a:rPr>
              <a:t>Users </a:t>
            </a:r>
            <a:r>
              <a:rPr dirty="0" sz="2400" spc="-5">
                <a:latin typeface="Times New Roman"/>
                <a:cs typeface="Times New Roman"/>
              </a:rPr>
              <a:t>use </a:t>
            </a:r>
            <a:r>
              <a:rPr dirty="0" sz="2400" spc="-10">
                <a:solidFill>
                  <a:srgbClr val="0000FF"/>
                </a:solidFill>
                <a:latin typeface="Times New Roman"/>
                <a:cs typeface="Times New Roman"/>
              </a:rPr>
              <a:t>Sys_Calendar.Calendar </a:t>
            </a:r>
            <a:r>
              <a:rPr dirty="0" sz="2400">
                <a:latin typeface="Times New Roman"/>
                <a:cs typeface="Times New Roman"/>
              </a:rPr>
              <a:t>for advanced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dates.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47625">
              <a:lnSpc>
                <a:spcPct val="100000"/>
              </a:lnSpc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In every </a:t>
            </a:r>
            <a:r>
              <a:rPr dirty="0" sz="2000" spc="-20">
                <a:solidFill>
                  <a:srgbClr val="0000FF"/>
                </a:solidFill>
                <a:latin typeface="Times New Roman"/>
                <a:cs typeface="Times New Roman"/>
              </a:rPr>
              <a:t>Teradata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system,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they have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something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known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as a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System Calendar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(or</a:t>
            </a:r>
            <a:r>
              <a:rPr dirty="0" sz="2000" spc="-17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as  </a:t>
            </a:r>
            <a:r>
              <a:rPr dirty="0" sz="2000" spc="-20">
                <a:solidFill>
                  <a:srgbClr val="0000FF"/>
                </a:solidFill>
                <a:latin typeface="Times New Roman"/>
                <a:cs typeface="Times New Roman"/>
              </a:rPr>
              <a:t>Teradata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calls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it </a:t>
            </a:r>
            <a:r>
              <a:rPr dirty="0" sz="2000" spc="-10">
                <a:solidFill>
                  <a:srgbClr val="FF0000"/>
                </a:solidFill>
                <a:latin typeface="Times New Roman"/>
                <a:cs typeface="Times New Roman"/>
              </a:rPr>
              <a:t>Sys_Calendar.Calendar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).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Get ready for</a:t>
            </a:r>
            <a:r>
              <a:rPr dirty="0" sz="2000" spc="-18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20">
                <a:solidFill>
                  <a:srgbClr val="0000FF"/>
                </a:solidFill>
                <a:latin typeface="Times New Roman"/>
                <a:cs typeface="Times New Roman"/>
              </a:rPr>
              <a:t>AWESOME!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292608"/>
            <a:ext cx="6699250" cy="762000"/>
          </a:xfrm>
          <a:prstGeom prst="rect"/>
          <a:ln w="25400">
            <a:solidFill>
              <a:srgbClr val="00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 marL="88265" marR="2192020">
              <a:lnSpc>
                <a:spcPts val="2400"/>
              </a:lnSpc>
              <a:spcBef>
                <a:spcPts val="45"/>
              </a:spcBef>
              <a:tabLst>
                <a:tab pos="1334770" algn="l"/>
              </a:tabLst>
            </a:pPr>
            <a:r>
              <a:rPr dirty="0" sz="2000">
                <a:solidFill>
                  <a:srgbClr val="000000"/>
                </a:solidFill>
              </a:rPr>
              <a:t>SELECT</a:t>
            </a:r>
            <a:r>
              <a:rPr dirty="0" sz="2000" spc="-30">
                <a:solidFill>
                  <a:srgbClr val="000000"/>
                </a:solidFill>
              </a:rPr>
              <a:t> </a:t>
            </a:r>
            <a:r>
              <a:rPr dirty="0" sz="2000">
                <a:solidFill>
                  <a:srgbClr val="000000"/>
                </a:solidFill>
              </a:rPr>
              <a:t>*	FROM</a:t>
            </a:r>
            <a:r>
              <a:rPr dirty="0" sz="2000" spc="-90">
                <a:solidFill>
                  <a:srgbClr val="000000"/>
                </a:solidFill>
              </a:rPr>
              <a:t> </a:t>
            </a:r>
            <a:r>
              <a:rPr dirty="0" sz="2000" spc="-5">
                <a:solidFill>
                  <a:srgbClr val="000000"/>
                </a:solidFill>
              </a:rPr>
              <a:t>Sys_Calendar.Calendar  </a:t>
            </a:r>
            <a:r>
              <a:rPr dirty="0" sz="2000">
                <a:solidFill>
                  <a:srgbClr val="000000"/>
                </a:solidFill>
              </a:rPr>
              <a:t>WHERE </a:t>
            </a:r>
            <a:r>
              <a:rPr dirty="0" sz="2000"/>
              <a:t>Calendar_Date </a:t>
            </a:r>
            <a:r>
              <a:rPr dirty="0" sz="2000">
                <a:solidFill>
                  <a:srgbClr val="000000"/>
                </a:solidFill>
              </a:rPr>
              <a:t>= </a:t>
            </a:r>
            <a:r>
              <a:rPr dirty="0" sz="2000" spc="-40">
                <a:solidFill>
                  <a:srgbClr val="000000"/>
                </a:solidFill>
              </a:rPr>
              <a:t>„1959-01-10‟</a:t>
            </a:r>
            <a:r>
              <a:rPr dirty="0" sz="2000" spc="-265">
                <a:solidFill>
                  <a:srgbClr val="000000"/>
                </a:solidFill>
              </a:rPr>
              <a:t> </a:t>
            </a:r>
            <a:r>
              <a:rPr dirty="0" sz="2000">
                <a:solidFill>
                  <a:srgbClr val="000000"/>
                </a:solidFill>
              </a:rPr>
              <a:t>;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6172200" y="368782"/>
            <a:ext cx="1295400" cy="64643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300"/>
              </a:spcBef>
            </a:pPr>
            <a:r>
              <a:rPr dirty="0" sz="1800">
                <a:latin typeface="Times New Roman"/>
                <a:cs typeface="Times New Roman"/>
              </a:rPr>
              <a:t>Birthday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endParaRPr sz="1800">
              <a:latin typeface="Times New Roman"/>
              <a:cs typeface="Times New Roman"/>
            </a:endParaRPr>
          </a:p>
          <a:p>
            <a:pPr marL="163195">
              <a:lnSpc>
                <a:spcPct val="100000"/>
              </a:lnSpc>
            </a:pPr>
            <a:r>
              <a:rPr dirty="0" sz="1800" spc="-30">
                <a:latin typeface="Times New Roman"/>
                <a:cs typeface="Times New Roman"/>
              </a:rPr>
              <a:t>Tera-Tom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767959" y="695833"/>
            <a:ext cx="417195" cy="177800"/>
            <a:chOff x="5767959" y="695833"/>
            <a:chExt cx="417195" cy="177800"/>
          </a:xfrm>
        </p:grpSpPr>
        <p:sp>
          <p:nvSpPr>
            <p:cNvPr id="5" name="object 5"/>
            <p:cNvSpPr/>
            <p:nvPr/>
          </p:nvSpPr>
          <p:spPr>
            <a:xfrm>
              <a:off x="5780659" y="708533"/>
              <a:ext cx="391795" cy="152400"/>
            </a:xfrm>
            <a:custGeom>
              <a:avLst/>
              <a:gdLst/>
              <a:ahLst/>
              <a:cxnLst/>
              <a:rect l="l" t="t" r="r" b="b"/>
              <a:pathLst>
                <a:path w="391795" h="152400">
                  <a:moveTo>
                    <a:pt x="76200" y="0"/>
                  </a:moveTo>
                  <a:lnTo>
                    <a:pt x="0" y="76200"/>
                  </a:lnTo>
                  <a:lnTo>
                    <a:pt x="76200" y="152400"/>
                  </a:lnTo>
                  <a:lnTo>
                    <a:pt x="76200" y="114300"/>
                  </a:lnTo>
                  <a:lnTo>
                    <a:pt x="391540" y="114300"/>
                  </a:lnTo>
                  <a:lnTo>
                    <a:pt x="391540" y="38100"/>
                  </a:lnTo>
                  <a:lnTo>
                    <a:pt x="76200" y="381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780659" y="708533"/>
              <a:ext cx="391795" cy="152400"/>
            </a:xfrm>
            <a:custGeom>
              <a:avLst/>
              <a:gdLst/>
              <a:ahLst/>
              <a:cxnLst/>
              <a:rect l="l" t="t" r="r" b="b"/>
              <a:pathLst>
                <a:path w="391795" h="152400">
                  <a:moveTo>
                    <a:pt x="0" y="76200"/>
                  </a:moveTo>
                  <a:lnTo>
                    <a:pt x="76200" y="0"/>
                  </a:lnTo>
                  <a:lnTo>
                    <a:pt x="76200" y="38100"/>
                  </a:lnTo>
                  <a:lnTo>
                    <a:pt x="391540" y="38100"/>
                  </a:lnTo>
                  <a:lnTo>
                    <a:pt x="391540" y="114300"/>
                  </a:lnTo>
                  <a:lnTo>
                    <a:pt x="76200" y="114300"/>
                  </a:lnTo>
                  <a:lnTo>
                    <a:pt x="76200" y="15240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78739" y="1307338"/>
            <a:ext cx="8827135" cy="5461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79400" marR="5318125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Calendar_Date = 01/10/1959' 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day_of_week </a:t>
            </a:r>
            <a:r>
              <a:rPr dirty="0" sz="2000">
                <a:latin typeface="Times New Roman"/>
                <a:cs typeface="Times New Roman"/>
              </a:rPr>
              <a:t>= 7 (Sunday =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1)</a:t>
            </a:r>
            <a:endParaRPr sz="200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day_of_month =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10</a:t>
            </a:r>
            <a:endParaRPr sz="200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day_of_year =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10</a:t>
            </a:r>
            <a:endParaRPr sz="200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day_of_Calendar = </a:t>
            </a:r>
            <a:r>
              <a:rPr dirty="0" sz="2000" spc="5">
                <a:latin typeface="Times New Roman"/>
                <a:cs typeface="Times New Roman"/>
              </a:rPr>
              <a:t>21559 </a:t>
            </a:r>
            <a:r>
              <a:rPr dirty="0" sz="2000">
                <a:latin typeface="Times New Roman"/>
                <a:cs typeface="Times New Roman"/>
              </a:rPr>
              <a:t>(since Jan 1,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1900)</a:t>
            </a:r>
            <a:endParaRPr sz="200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weekday_of_month =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week_of_month </a:t>
            </a:r>
            <a:r>
              <a:rPr dirty="0" sz="2000">
                <a:latin typeface="Times New Roman"/>
                <a:cs typeface="Times New Roman"/>
              </a:rPr>
              <a:t>= 1 (0 for partial week for any </a:t>
            </a:r>
            <a:r>
              <a:rPr dirty="0" sz="2000" spc="-5">
                <a:latin typeface="Times New Roman"/>
                <a:cs typeface="Times New Roman"/>
              </a:rPr>
              <a:t>month </a:t>
            </a:r>
            <a:r>
              <a:rPr dirty="0" sz="2000" spc="5">
                <a:latin typeface="Times New Roman"/>
                <a:cs typeface="Times New Roman"/>
              </a:rPr>
              <a:t>not </a:t>
            </a:r>
            <a:r>
              <a:rPr dirty="0" sz="2000">
                <a:latin typeface="Times New Roman"/>
                <a:cs typeface="Times New Roman"/>
              </a:rPr>
              <a:t>starting with</a:t>
            </a:r>
            <a:r>
              <a:rPr dirty="0" sz="2000" spc="-229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Sunday)</a:t>
            </a:r>
            <a:endParaRPr sz="200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week_of_year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week_of_calendar = </a:t>
            </a:r>
            <a:r>
              <a:rPr dirty="0" sz="2000" spc="5">
                <a:latin typeface="Times New Roman"/>
                <a:cs typeface="Times New Roman"/>
              </a:rPr>
              <a:t>3079 </a:t>
            </a:r>
            <a:r>
              <a:rPr dirty="0" sz="2000">
                <a:latin typeface="Times New Roman"/>
                <a:cs typeface="Times New Roman"/>
              </a:rPr>
              <a:t>(since Jan 1,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1900)</a:t>
            </a:r>
            <a:endParaRPr sz="200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</a:pP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month_of_quarter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month_of_year =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  <a:tabLst>
                <a:tab pos="2442210" algn="l"/>
              </a:tabLst>
            </a:pPr>
            <a:r>
              <a:rPr dirty="0" sz="2000" spc="-5">
                <a:latin typeface="Times New Roman"/>
                <a:cs typeface="Times New Roman"/>
              </a:rPr>
              <a:t>month_of_calendar	</a:t>
            </a:r>
            <a:r>
              <a:rPr dirty="0" sz="2000">
                <a:latin typeface="Times New Roman"/>
                <a:cs typeface="Times New Roman"/>
              </a:rPr>
              <a:t>= </a:t>
            </a:r>
            <a:r>
              <a:rPr dirty="0" sz="2000" spc="5">
                <a:latin typeface="Times New Roman"/>
                <a:cs typeface="Times New Roman"/>
              </a:rPr>
              <a:t>709 </a:t>
            </a:r>
            <a:r>
              <a:rPr dirty="0" sz="2000">
                <a:latin typeface="Times New Roman"/>
                <a:cs typeface="Times New Roman"/>
              </a:rPr>
              <a:t>(since Jan 1,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1900)</a:t>
            </a:r>
            <a:endParaRPr sz="200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  <a:spcBef>
                <a:spcPts val="5"/>
              </a:spcBef>
              <a:tabLst>
                <a:tab pos="2152650" algn="l"/>
              </a:tabLst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quarter_of_year	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quarter_of_calender </a:t>
            </a:r>
            <a:r>
              <a:rPr dirty="0" sz="2000">
                <a:latin typeface="Times New Roman"/>
                <a:cs typeface="Times New Roman"/>
              </a:rPr>
              <a:t>= 237 (since Jan 1,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1900)</a:t>
            </a:r>
            <a:endParaRPr sz="200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  <a:tabLst>
                <a:tab pos="2230755" algn="l"/>
              </a:tabLst>
            </a:pPr>
            <a:r>
              <a:rPr dirty="0" sz="2000">
                <a:latin typeface="Times New Roman"/>
                <a:cs typeface="Times New Roman"/>
              </a:rPr>
              <a:t>year_of_calendar	=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1959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000" spc="-35">
                <a:solidFill>
                  <a:srgbClr val="0000FF"/>
                </a:solidFill>
                <a:latin typeface="Times New Roman"/>
                <a:cs typeface="Times New Roman"/>
              </a:rPr>
              <a:t>Tera-Tom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was born on a Saturday! It was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first full week of the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month,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first full  week of the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year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and it was the first quarter of the</a:t>
            </a:r>
            <a:r>
              <a:rPr dirty="0" sz="2000" spc="-18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year!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8600" y="1207033"/>
            <a:ext cx="8534400" cy="4800600"/>
          </a:xfrm>
          <a:custGeom>
            <a:avLst/>
            <a:gdLst/>
            <a:ahLst/>
            <a:cxnLst/>
            <a:rect l="l" t="t" r="r" b="b"/>
            <a:pathLst>
              <a:path w="8534400" h="4800600">
                <a:moveTo>
                  <a:pt x="0" y="4800600"/>
                </a:moveTo>
                <a:lnTo>
                  <a:pt x="8534400" y="4800600"/>
                </a:lnTo>
                <a:lnTo>
                  <a:pt x="8534400" y="0"/>
                </a:lnTo>
                <a:lnTo>
                  <a:pt x="0" y="0"/>
                </a:lnTo>
                <a:lnTo>
                  <a:pt x="0" y="4800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6133287"/>
            <a:ext cx="886079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Above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is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perfect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example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of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how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you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can utilize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Sys_Calendar.Calendar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to</a:t>
            </a:r>
            <a:r>
              <a:rPr dirty="0" sz="2000" spc="-16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join  to any date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field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and then expand your search</a:t>
            </a:r>
            <a:r>
              <a:rPr dirty="0" sz="2000" spc="-1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options.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66800" y="638937"/>
            <a:ext cx="6699250" cy="25908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20955" rIns="0" bIns="0" rtlCol="0" vert="horz">
            <a:spAutoFit/>
          </a:bodyPr>
          <a:lstStyle/>
          <a:p>
            <a:pPr marL="169545">
              <a:lnSpc>
                <a:spcPct val="100000"/>
              </a:lnSpc>
              <a:spcBef>
                <a:spcPts val="165"/>
              </a:spcBef>
            </a:pPr>
            <a:r>
              <a:rPr dirty="0" sz="2000">
                <a:latin typeface="Times New Roman"/>
                <a:cs typeface="Times New Roman"/>
              </a:rPr>
              <a:t>SELECT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O.*</a:t>
            </a:r>
            <a:endParaRPr sz="2000">
              <a:latin typeface="Times New Roman"/>
              <a:cs typeface="Times New Roman"/>
            </a:endParaRPr>
          </a:p>
          <a:p>
            <a:pPr marL="169545" marR="3936365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FROM </a:t>
            </a:r>
            <a:r>
              <a:rPr dirty="0" sz="2000" spc="-15">
                <a:latin typeface="Times New Roman"/>
                <a:cs typeface="Times New Roman"/>
              </a:rPr>
              <a:t>Order_Table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  INNER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JOIN</a:t>
            </a:r>
            <a:endParaRPr sz="2000">
              <a:latin typeface="Times New Roman"/>
              <a:cs typeface="Times New Roman"/>
            </a:endParaRPr>
          </a:p>
          <a:p>
            <a:pPr marL="169545" marR="3094355" indent="761365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Sys_Calendar.Calendar  </a:t>
            </a:r>
            <a:r>
              <a:rPr dirty="0" sz="2000">
                <a:latin typeface="Times New Roman"/>
                <a:cs typeface="Times New Roman"/>
              </a:rPr>
              <a:t>ON Order_Date =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Calendar_Date  </a:t>
            </a:r>
            <a:r>
              <a:rPr dirty="0" sz="2000" spc="5">
                <a:latin typeface="Times New Roman"/>
                <a:cs typeface="Times New Roman"/>
              </a:rPr>
              <a:t>AND </a:t>
            </a:r>
            <a:r>
              <a:rPr dirty="0" sz="2000" spc="-15">
                <a:solidFill>
                  <a:srgbClr val="0000FF"/>
                </a:solidFill>
                <a:latin typeface="Times New Roman"/>
                <a:cs typeface="Times New Roman"/>
              </a:rPr>
              <a:t>Quarter_Of_Year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  <a:p>
            <a:pPr marL="169545">
              <a:lnSpc>
                <a:spcPct val="100000"/>
              </a:lnSpc>
            </a:pPr>
            <a:r>
              <a:rPr dirty="0" sz="2000" spc="5">
                <a:latin typeface="Times New Roman"/>
                <a:cs typeface="Times New Roman"/>
              </a:rPr>
              <a:t>AND </a:t>
            </a:r>
            <a:r>
              <a:rPr dirty="0" sz="2000" spc="-15">
                <a:solidFill>
                  <a:srgbClr val="0000FF"/>
                </a:solidFill>
                <a:latin typeface="Times New Roman"/>
                <a:cs typeface="Times New Roman"/>
              </a:rPr>
              <a:t>Day_of_Week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6</a:t>
            </a:r>
            <a:endParaRPr sz="2000">
              <a:latin typeface="Times New Roman"/>
              <a:cs typeface="Times New Roman"/>
            </a:endParaRPr>
          </a:p>
          <a:p>
            <a:pPr marL="16954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15">
                <a:solidFill>
                  <a:srgbClr val="0000FF"/>
                </a:solidFill>
                <a:latin typeface="Times New Roman"/>
                <a:cs typeface="Times New Roman"/>
              </a:rPr>
              <a:t>Week_of_Month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5" b="1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dirty="0" sz="2000" spc="5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2044" y="0"/>
            <a:ext cx="64757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How to really use the</a:t>
            </a:r>
            <a:r>
              <a:rPr dirty="0" spc="-30"/>
              <a:t> </a:t>
            </a:r>
            <a:r>
              <a:rPr dirty="0" spc="-10"/>
              <a:t>Sys_Calendar.Calendar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30697" y="1588300"/>
            <a:ext cx="2209800" cy="1031875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lIns="0" tIns="66675" rIns="0" bIns="0" rtlCol="0" vert="horz">
            <a:spAutoFit/>
          </a:bodyPr>
          <a:lstStyle/>
          <a:p>
            <a:pPr marL="509270" marR="372110" indent="-399415">
              <a:lnSpc>
                <a:spcPct val="100000"/>
              </a:lnSpc>
              <a:spcBef>
                <a:spcPts val="525"/>
              </a:spcBef>
            </a:pPr>
            <a:r>
              <a:rPr dirty="0" sz="1800" spc="-5">
                <a:latin typeface="Times New Roman"/>
                <a:cs typeface="Times New Roman"/>
              </a:rPr>
              <a:t>Join </a:t>
            </a:r>
            <a:r>
              <a:rPr dirty="0" sz="1800">
                <a:latin typeface="Times New Roman"/>
                <a:cs typeface="Times New Roman"/>
              </a:rPr>
              <a:t>a date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column  </a:t>
            </a:r>
            <a:r>
              <a:rPr dirty="0" sz="1800">
                <a:latin typeface="Times New Roman"/>
                <a:cs typeface="Times New Roman"/>
              </a:rPr>
              <a:t>with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  <a:p>
            <a:pPr marL="28067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Calendar_Date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37983" y="1997836"/>
            <a:ext cx="6254115" cy="1989455"/>
            <a:chOff x="937983" y="1997836"/>
            <a:chExt cx="6254115" cy="1989455"/>
          </a:xfrm>
        </p:grpSpPr>
        <p:sp>
          <p:nvSpPr>
            <p:cNvPr id="8" name="object 8"/>
            <p:cNvSpPr/>
            <p:nvPr/>
          </p:nvSpPr>
          <p:spPr>
            <a:xfrm>
              <a:off x="4800600" y="2010536"/>
              <a:ext cx="467995" cy="152400"/>
            </a:xfrm>
            <a:custGeom>
              <a:avLst/>
              <a:gdLst/>
              <a:ahLst/>
              <a:cxnLst/>
              <a:rect l="l" t="t" r="r" b="b"/>
              <a:pathLst>
                <a:path w="467995" h="152400">
                  <a:moveTo>
                    <a:pt x="76200" y="0"/>
                  </a:moveTo>
                  <a:lnTo>
                    <a:pt x="0" y="76200"/>
                  </a:lnTo>
                  <a:lnTo>
                    <a:pt x="76200" y="152400"/>
                  </a:lnTo>
                  <a:lnTo>
                    <a:pt x="76200" y="114300"/>
                  </a:lnTo>
                  <a:lnTo>
                    <a:pt x="467740" y="114300"/>
                  </a:lnTo>
                  <a:lnTo>
                    <a:pt x="467740" y="38100"/>
                  </a:lnTo>
                  <a:lnTo>
                    <a:pt x="76200" y="381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800600" y="2010536"/>
              <a:ext cx="467995" cy="152400"/>
            </a:xfrm>
            <a:custGeom>
              <a:avLst/>
              <a:gdLst/>
              <a:ahLst/>
              <a:cxnLst/>
              <a:rect l="l" t="t" r="r" b="b"/>
              <a:pathLst>
                <a:path w="467995" h="152400">
                  <a:moveTo>
                    <a:pt x="0" y="76200"/>
                  </a:moveTo>
                  <a:lnTo>
                    <a:pt x="76200" y="0"/>
                  </a:lnTo>
                  <a:lnTo>
                    <a:pt x="76200" y="38100"/>
                  </a:lnTo>
                  <a:lnTo>
                    <a:pt x="467740" y="38100"/>
                  </a:lnTo>
                  <a:lnTo>
                    <a:pt x="467740" y="114300"/>
                  </a:lnTo>
                  <a:lnTo>
                    <a:pt x="76200" y="114300"/>
                  </a:lnTo>
                  <a:lnTo>
                    <a:pt x="76200" y="15240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42746" y="3981932"/>
              <a:ext cx="6244590" cy="0"/>
            </a:xfrm>
            <a:custGeom>
              <a:avLst/>
              <a:gdLst/>
              <a:ahLst/>
              <a:cxnLst/>
              <a:rect l="l" t="t" r="r" b="b"/>
              <a:pathLst>
                <a:path w="6244590" h="0">
                  <a:moveTo>
                    <a:pt x="0" y="0"/>
                  </a:moveTo>
                  <a:lnTo>
                    <a:pt x="1375257" y="0"/>
                  </a:lnTo>
                </a:path>
                <a:path w="6244590" h="0">
                  <a:moveTo>
                    <a:pt x="1661388" y="0"/>
                  </a:moveTo>
                  <a:lnTo>
                    <a:pt x="3380460" y="0"/>
                  </a:lnTo>
                </a:path>
                <a:path w="6244590" h="0">
                  <a:moveTo>
                    <a:pt x="3665905" y="0"/>
                  </a:moveTo>
                  <a:lnTo>
                    <a:pt x="4811954" y="0"/>
                  </a:lnTo>
                </a:path>
                <a:path w="6244590" h="0">
                  <a:moveTo>
                    <a:pt x="5098085" y="0"/>
                  </a:moveTo>
                  <a:lnTo>
                    <a:pt x="6244133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958900" y="3511940"/>
            <a:ext cx="1408430" cy="76644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855"/>
              </a:spcBef>
            </a:pPr>
            <a:r>
              <a:rPr dirty="0" sz="1800">
                <a:latin typeface="Times New Roman"/>
                <a:cs typeface="Times New Roman"/>
              </a:rPr>
              <a:t>O</a:t>
            </a:r>
            <a:r>
              <a:rPr dirty="0" sz="1800" spc="-10">
                <a:latin typeface="Times New Roman"/>
                <a:cs typeface="Times New Roman"/>
              </a:rPr>
              <a:t>r</a:t>
            </a:r>
            <a:r>
              <a:rPr dirty="0" sz="1800">
                <a:latin typeface="Times New Roman"/>
                <a:cs typeface="Times New Roman"/>
              </a:rPr>
              <a:t>der_Nu</a:t>
            </a:r>
            <a:r>
              <a:rPr dirty="0" sz="1800" spc="-20">
                <a:latin typeface="Times New Roman"/>
                <a:cs typeface="Times New Roman"/>
              </a:rPr>
              <a:t>m</a:t>
            </a:r>
            <a:r>
              <a:rPr dirty="0" sz="1800">
                <a:latin typeface="Times New Roman"/>
                <a:cs typeface="Times New Roman"/>
              </a:rPr>
              <a:t>ber</a:t>
            </a:r>
            <a:endParaRPr sz="1800">
              <a:latin typeface="Times New Roman"/>
              <a:cs typeface="Times New Roman"/>
            </a:endParaRPr>
          </a:p>
          <a:p>
            <a:pPr algn="r" marR="39370">
              <a:lnSpc>
                <a:spcPct val="100000"/>
              </a:lnSpc>
              <a:spcBef>
                <a:spcPts val="760"/>
              </a:spcBef>
            </a:pPr>
            <a:r>
              <a:rPr dirty="0" sz="1800">
                <a:latin typeface="Times New Roman"/>
                <a:cs typeface="Times New Roman"/>
              </a:rPr>
              <a:t>123552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41243" y="3511940"/>
            <a:ext cx="3072765" cy="76644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55"/>
              </a:spcBef>
              <a:tabLst>
                <a:tab pos="1980564" algn="l"/>
              </a:tabLst>
            </a:pPr>
            <a:r>
              <a:rPr dirty="0" sz="1800">
                <a:latin typeface="Times New Roman"/>
                <a:cs typeface="Times New Roman"/>
              </a:rPr>
              <a:t>C</a:t>
            </a:r>
            <a:r>
              <a:rPr dirty="0" sz="1800" spc="-10">
                <a:latin typeface="Times New Roman"/>
                <a:cs typeface="Times New Roman"/>
              </a:rPr>
              <a:t>u</a:t>
            </a:r>
            <a:r>
              <a:rPr dirty="0" sz="1800">
                <a:latin typeface="Times New Roman"/>
                <a:cs typeface="Times New Roman"/>
              </a:rPr>
              <a:t>sto</a:t>
            </a:r>
            <a:r>
              <a:rPr dirty="0" sz="1800" spc="-15">
                <a:latin typeface="Times New Roman"/>
                <a:cs typeface="Times New Roman"/>
              </a:rPr>
              <a:t>m</a:t>
            </a:r>
            <a:r>
              <a:rPr dirty="0" sz="1800">
                <a:latin typeface="Times New Roman"/>
                <a:cs typeface="Times New Roman"/>
              </a:rPr>
              <a:t>er_Nu</a:t>
            </a:r>
            <a:r>
              <a:rPr dirty="0" sz="1800" spc="-15">
                <a:latin typeface="Times New Roman"/>
                <a:cs typeface="Times New Roman"/>
              </a:rPr>
              <a:t>m</a:t>
            </a:r>
            <a:r>
              <a:rPr dirty="0" sz="1800">
                <a:latin typeface="Times New Roman"/>
                <a:cs typeface="Times New Roman"/>
              </a:rPr>
              <a:t>ber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0">
                <a:latin typeface="Times New Roman"/>
                <a:cs typeface="Times New Roman"/>
              </a:rPr>
              <a:t>O</a:t>
            </a:r>
            <a:r>
              <a:rPr dirty="0" sz="1800">
                <a:latin typeface="Times New Roman"/>
                <a:cs typeface="Times New Roman"/>
              </a:rPr>
              <a:t>rder_Date</a:t>
            </a:r>
            <a:endParaRPr sz="1800">
              <a:latin typeface="Times New Roman"/>
              <a:cs typeface="Times New Roman"/>
            </a:endParaRPr>
          </a:p>
          <a:p>
            <a:pPr marL="762635">
              <a:lnSpc>
                <a:spcPct val="100000"/>
              </a:lnSpc>
              <a:spcBef>
                <a:spcPts val="760"/>
              </a:spcBef>
              <a:tabLst>
                <a:tab pos="1905000" algn="l"/>
              </a:tabLst>
            </a:pPr>
            <a:r>
              <a:rPr dirty="0" sz="1800">
                <a:latin typeface="Times New Roman"/>
                <a:cs typeface="Times New Roman"/>
              </a:rPr>
              <a:t>31323134	10/01/1999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44147" y="3511940"/>
            <a:ext cx="1137920" cy="76644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algn="r" marR="12700">
              <a:lnSpc>
                <a:spcPct val="100000"/>
              </a:lnSpc>
              <a:spcBef>
                <a:spcPts val="855"/>
              </a:spcBef>
            </a:pPr>
            <a:r>
              <a:rPr dirty="0" sz="1800">
                <a:latin typeface="Times New Roman"/>
                <a:cs typeface="Times New Roman"/>
              </a:rPr>
              <a:t>Order_</a:t>
            </a:r>
            <a:r>
              <a:rPr dirty="0" sz="1800" spc="-120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otal</a:t>
            </a:r>
            <a:endParaRPr sz="18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760"/>
              </a:spcBef>
            </a:pPr>
            <a:r>
              <a:rPr dirty="0" sz="1800">
                <a:latin typeface="Times New Roman"/>
                <a:cs typeface="Times New Roman"/>
              </a:rPr>
              <a:t>5</a:t>
            </a:r>
            <a:r>
              <a:rPr dirty="0" sz="1800" spc="-75">
                <a:latin typeface="Times New Roman"/>
                <a:cs typeface="Times New Roman"/>
              </a:rPr>
              <a:t>11</a:t>
            </a:r>
            <a:r>
              <a:rPr dirty="0" sz="1800">
                <a:latin typeface="Times New Roman"/>
                <a:cs typeface="Times New Roman"/>
              </a:rPr>
              <a:t>1.47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1000" y="4648200"/>
            <a:ext cx="8382000" cy="13716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112395" rIns="0" bIns="0" rtlCol="0" vert="horz">
            <a:spAutoFit/>
          </a:bodyPr>
          <a:lstStyle/>
          <a:p>
            <a:pPr marL="167640">
              <a:lnSpc>
                <a:spcPct val="100000"/>
              </a:lnSpc>
              <a:spcBef>
                <a:spcPts val="885"/>
              </a:spcBef>
            </a:pPr>
            <a:r>
              <a:rPr dirty="0" sz="2400" spc="-110">
                <a:latin typeface="Times New Roman"/>
                <a:cs typeface="Times New Roman"/>
              </a:rPr>
              <a:t>We </a:t>
            </a:r>
            <a:r>
              <a:rPr dirty="0" sz="2400">
                <a:latin typeface="Times New Roman"/>
                <a:cs typeface="Times New Roman"/>
              </a:rPr>
              <a:t>just brought back all Orders </a:t>
            </a:r>
            <a:r>
              <a:rPr dirty="0" sz="2400" spc="-5">
                <a:latin typeface="Times New Roman"/>
                <a:cs typeface="Times New Roman"/>
              </a:rPr>
              <a:t>from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15">
                <a:latin typeface="Times New Roman"/>
                <a:cs typeface="Times New Roman"/>
              </a:rPr>
              <a:t>Order_Table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were</a:t>
            </a:r>
            <a:endParaRPr sz="240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purchased on a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Friday </a:t>
            </a:r>
            <a:r>
              <a:rPr dirty="0" sz="2400">
                <a:latin typeface="Times New Roman"/>
                <a:cs typeface="Times New Roman"/>
              </a:rPr>
              <a:t>in the </a:t>
            </a:r>
            <a:r>
              <a:rPr dirty="0" sz="2400" spc="-5">
                <a:latin typeface="Times New Roman"/>
                <a:cs typeface="Times New Roman"/>
              </a:rPr>
              <a:t>4</a:t>
            </a:r>
            <a:r>
              <a:rPr dirty="0" baseline="24305" sz="2400" spc="-7">
                <a:latin typeface="Times New Roman"/>
                <a:cs typeface="Times New Roman"/>
              </a:rPr>
              <a:t>th </a:t>
            </a:r>
            <a:r>
              <a:rPr dirty="0" sz="2400" spc="-15">
                <a:solidFill>
                  <a:srgbClr val="FF0000"/>
                </a:solidFill>
                <a:latin typeface="Times New Roman"/>
                <a:cs typeface="Times New Roman"/>
              </a:rPr>
              <a:t>Quarter, </a:t>
            </a:r>
            <a:r>
              <a:rPr dirty="0" sz="2400">
                <a:latin typeface="Times New Roman"/>
                <a:cs typeface="Times New Roman"/>
              </a:rPr>
              <a:t>during</a:t>
            </a:r>
            <a:r>
              <a:rPr dirty="0" sz="2400" spc="-2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  <a:tabLst>
                <a:tab pos="2251075" algn="l"/>
              </a:tabLst>
            </a:pP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baseline="24305" sz="2400" spc="-7">
                <a:solidFill>
                  <a:srgbClr val="FF0000"/>
                </a:solidFill>
                <a:latin typeface="Times New Roman"/>
                <a:cs typeface="Times New Roman"/>
              </a:rPr>
              <a:t>st</a:t>
            </a:r>
            <a:r>
              <a:rPr dirty="0" baseline="24305" sz="2400" spc="322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partial</a:t>
            </a:r>
            <a:r>
              <a:rPr dirty="0" sz="2400" spc="-4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week.	</a:t>
            </a:r>
            <a:r>
              <a:rPr dirty="0" sz="2400">
                <a:latin typeface="Times New Roman"/>
                <a:cs typeface="Times New Roman"/>
              </a:rPr>
              <a:t>This </a:t>
            </a:r>
            <a:r>
              <a:rPr dirty="0" sz="2400" spc="-5">
                <a:latin typeface="Times New Roman"/>
                <a:cs typeface="Times New Roman"/>
              </a:rPr>
              <a:t>means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no Sunday seen yet </a:t>
            </a:r>
            <a:r>
              <a:rPr dirty="0" sz="2400">
                <a:latin typeface="Times New Roman"/>
                <a:cs typeface="Times New Roman"/>
              </a:rPr>
              <a:t>for that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month.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38200" y="3467353"/>
            <a:ext cx="7086600" cy="990600"/>
          </a:xfrm>
          <a:custGeom>
            <a:avLst/>
            <a:gdLst/>
            <a:ahLst/>
            <a:cxnLst/>
            <a:rect l="l" t="t" r="r" b="b"/>
            <a:pathLst>
              <a:path w="7086600" h="990600">
                <a:moveTo>
                  <a:pt x="0" y="990600"/>
                </a:moveTo>
                <a:lnTo>
                  <a:pt x="7086600" y="990600"/>
                </a:lnTo>
                <a:lnTo>
                  <a:pt x="70866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6485026"/>
            <a:ext cx="80352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4-bytes store Date_col internally because dates are considered a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4-byte</a:t>
            </a:r>
            <a:r>
              <a:rPr dirty="0" sz="2000" spc="-229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FF0000"/>
                </a:solidFill>
                <a:latin typeface="Times New Roman"/>
                <a:cs typeface="Times New Roman"/>
              </a:rPr>
              <a:t>integer</a:t>
            </a:r>
            <a:r>
              <a:rPr dirty="0" sz="2000" spc="-15">
                <a:solidFill>
                  <a:srgbClr val="0000FF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74394" y="905636"/>
            <a:ext cx="531622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180" marR="5080" indent="-285115">
              <a:lnSpc>
                <a:spcPct val="100000"/>
              </a:lnSpc>
              <a:spcBef>
                <a:spcPts val="100"/>
              </a:spcBef>
            </a:pPr>
            <a:r>
              <a:rPr dirty="0" sz="1800" spc="-35">
                <a:latin typeface="Times New Roman"/>
                <a:cs typeface="Times New Roman"/>
              </a:rPr>
              <a:t>CREATE </a:t>
            </a:r>
            <a:r>
              <a:rPr dirty="0" sz="1800">
                <a:latin typeface="Times New Roman"/>
                <a:cs typeface="Times New Roman"/>
              </a:rPr>
              <a:t>SET </a:t>
            </a:r>
            <a:r>
              <a:rPr dirty="0" sz="1800" spc="-30">
                <a:latin typeface="Times New Roman"/>
                <a:cs typeface="Times New Roman"/>
              </a:rPr>
              <a:t>TABLE </a:t>
            </a:r>
            <a:r>
              <a:rPr dirty="0" sz="1800">
                <a:latin typeface="Times New Roman"/>
                <a:cs typeface="Times New Roman"/>
              </a:rPr>
              <a:t>TIMEZONE_table </a:t>
            </a:r>
            <a:r>
              <a:rPr dirty="0" sz="1800" spc="-20">
                <a:latin typeface="Times New Roman"/>
                <a:cs typeface="Times New Roman"/>
              </a:rPr>
              <a:t>,FALLBACK</a:t>
            </a:r>
            <a:r>
              <a:rPr dirty="0" sz="1800" spc="-1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,  </a:t>
            </a:r>
            <a:r>
              <a:rPr dirty="0" sz="1800" spc="-5">
                <a:latin typeface="Times New Roman"/>
                <a:cs typeface="Times New Roman"/>
              </a:rPr>
              <a:t>NO BEFORE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JOURNAL,</a:t>
            </a:r>
            <a:endParaRPr sz="1800">
              <a:latin typeface="Times New Roman"/>
              <a:cs typeface="Times New Roman"/>
            </a:endParaRPr>
          </a:p>
          <a:p>
            <a:pPr marL="12700" marR="2706370" indent="28448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NO AFTER JOURNAL</a:t>
            </a:r>
            <a:r>
              <a:rPr dirty="0" sz="1800" spc="-1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,  </a:t>
            </a:r>
            <a:r>
              <a:rPr dirty="0" sz="1800" spc="-5">
                <a:latin typeface="Times New Roman"/>
                <a:cs typeface="Times New Roman"/>
              </a:rPr>
              <a:t>CHECKSUM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DEFAULT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9382" y="2002993"/>
            <a:ext cx="2200910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(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Date_col</a:t>
            </a:r>
            <a:endParaRPr sz="1800">
              <a:latin typeface="Times New Roman"/>
              <a:cs typeface="Times New Roman"/>
            </a:endParaRPr>
          </a:p>
          <a:p>
            <a:pPr marL="66040" marR="508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TIME_col  </a:t>
            </a:r>
            <a:r>
              <a:rPr dirty="0" sz="1800" spc="-5">
                <a:latin typeface="Times New Roman"/>
                <a:cs typeface="Times New Roman"/>
              </a:rPr>
              <a:t>TIME</a:t>
            </a: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sz="1800" spc="-5">
                <a:latin typeface="Times New Roman"/>
                <a:cs typeface="Times New Roman"/>
              </a:rPr>
              <a:t>IMEZONE_</a:t>
            </a:r>
            <a:r>
              <a:rPr dirty="0" sz="1800" spc="5">
                <a:latin typeface="Times New Roman"/>
                <a:cs typeface="Times New Roman"/>
              </a:rPr>
              <a:t>c</a:t>
            </a:r>
            <a:r>
              <a:rPr dirty="0" sz="1800">
                <a:latin typeface="Times New Roman"/>
                <a:cs typeface="Times New Roman"/>
              </a:rPr>
              <a:t>ol</a:t>
            </a:r>
            <a:endParaRPr sz="1800">
              <a:latin typeface="Times New Roman"/>
              <a:cs typeface="Times New Roman"/>
            </a:endParaRPr>
          </a:p>
          <a:p>
            <a:pPr marL="66040" marR="431165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TIMES</a:t>
            </a:r>
            <a:r>
              <a:rPr dirty="0" sz="1800" spc="-145">
                <a:latin typeface="Times New Roman"/>
                <a:cs typeface="Times New Roman"/>
              </a:rPr>
              <a:t>T</a:t>
            </a: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sz="1800" spc="-15">
                <a:latin typeface="Times New Roman"/>
                <a:cs typeface="Times New Roman"/>
              </a:rPr>
              <a:t>M</a:t>
            </a:r>
            <a:r>
              <a:rPr dirty="0" sz="1800" spc="-5">
                <a:latin typeface="Times New Roman"/>
                <a:cs typeface="Times New Roman"/>
              </a:rPr>
              <a:t>P_col  </a:t>
            </a:r>
            <a:r>
              <a:rPr dirty="0" sz="1800" spc="-5">
                <a:latin typeface="Times New Roman"/>
                <a:cs typeface="Times New Roman"/>
              </a:rPr>
              <a:t>TIMEZONE_col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47732" y="2002993"/>
            <a:ext cx="3637279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57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Date,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TIME(6),</a:t>
            </a:r>
            <a:endParaRPr sz="1800">
              <a:latin typeface="Times New Roman"/>
              <a:cs typeface="Times New Roman"/>
            </a:endParaRPr>
          </a:p>
          <a:p>
            <a:pPr marL="68580" marR="779780" indent="-3175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TIME(6) WITH TIME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ZONE,  </a:t>
            </a:r>
            <a:r>
              <a:rPr dirty="0" sz="1800" spc="-15">
                <a:latin typeface="Times New Roman"/>
                <a:cs typeface="Times New Roman"/>
              </a:rPr>
              <a:t>TIMESTAMP(6),</a:t>
            </a:r>
            <a:endParaRPr sz="1800">
              <a:latin typeface="Times New Roman"/>
              <a:cs typeface="Times New Roman"/>
            </a:endParaRPr>
          </a:p>
          <a:p>
            <a:pPr marL="50165">
              <a:lnSpc>
                <a:spcPct val="100000"/>
              </a:lnSpc>
            </a:pPr>
            <a:r>
              <a:rPr dirty="0" sz="1800" spc="-15">
                <a:latin typeface="Times New Roman"/>
                <a:cs typeface="Times New Roman"/>
              </a:rPr>
              <a:t>TIMESTAMP(6) </a:t>
            </a:r>
            <a:r>
              <a:rPr dirty="0" sz="1800" spc="-5">
                <a:latin typeface="Times New Roman"/>
                <a:cs typeface="Times New Roman"/>
              </a:rPr>
              <a:t>WITH </a:t>
            </a:r>
            <a:r>
              <a:rPr dirty="0" sz="1800">
                <a:latin typeface="Times New Roman"/>
                <a:cs typeface="Times New Roman"/>
              </a:rPr>
              <a:t>TIME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ZONE)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4394" y="3374897"/>
            <a:ext cx="47485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UNIQUE </a:t>
            </a:r>
            <a:r>
              <a:rPr dirty="0" sz="1800" spc="-20">
                <a:latin typeface="Times New Roman"/>
                <a:cs typeface="Times New Roman"/>
              </a:rPr>
              <a:t>PRIMARY </a:t>
            </a:r>
            <a:r>
              <a:rPr dirty="0" sz="1800" spc="-5">
                <a:latin typeface="Times New Roman"/>
                <a:cs typeface="Times New Roman"/>
              </a:rPr>
              <a:t>INDEX </a:t>
            </a:r>
            <a:r>
              <a:rPr dirty="0" sz="1800">
                <a:latin typeface="Times New Roman"/>
                <a:cs typeface="Times New Roman"/>
              </a:rPr>
              <a:t>( TIMEZONE_col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);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9200" y="4359528"/>
            <a:ext cx="6705600" cy="127952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41275" rIns="0" bIns="0" rtlCol="0" vert="horz">
            <a:spAutoFit/>
          </a:bodyPr>
          <a:lstStyle/>
          <a:p>
            <a:pPr algn="ctr" marR="143510">
              <a:lnSpc>
                <a:spcPct val="100000"/>
              </a:lnSpc>
              <a:spcBef>
                <a:spcPts val="325"/>
              </a:spcBef>
              <a:tabLst>
                <a:tab pos="930910" algn="l"/>
              </a:tabLst>
            </a:pPr>
            <a:r>
              <a:rPr dirty="0" sz="2400" spc="-70">
                <a:solidFill>
                  <a:srgbClr val="0000FF"/>
                </a:solidFill>
                <a:latin typeface="Times New Roman"/>
                <a:cs typeface="Times New Roman"/>
              </a:rPr>
              <a:t>DATE	</a:t>
            </a:r>
            <a:r>
              <a:rPr dirty="0" sz="2400" spc="-45">
                <a:solidFill>
                  <a:srgbClr val="0000FF"/>
                </a:solidFill>
                <a:latin typeface="Times New Roman"/>
                <a:cs typeface="Times New Roman"/>
              </a:rPr>
              <a:t>„1999-01-10‟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is 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stored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as</a:t>
            </a:r>
            <a:r>
              <a:rPr dirty="0" sz="2400" spc="-16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15">
                <a:solidFill>
                  <a:srgbClr val="0000FF"/>
                </a:solidFill>
                <a:latin typeface="Times New Roman"/>
                <a:cs typeface="Times New Roman"/>
              </a:rPr>
              <a:t>990110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algn="ctr" marR="143510">
              <a:lnSpc>
                <a:spcPct val="100000"/>
              </a:lnSpc>
            </a:pPr>
            <a:r>
              <a:rPr dirty="0" sz="2400" spc="-70">
                <a:solidFill>
                  <a:srgbClr val="0000FF"/>
                </a:solidFill>
                <a:latin typeface="Times New Roman"/>
                <a:cs typeface="Times New Roman"/>
              </a:rPr>
              <a:t>DATE </a:t>
            </a:r>
            <a:r>
              <a:rPr dirty="0" sz="2400" spc="-45">
                <a:solidFill>
                  <a:srgbClr val="0000FF"/>
                </a:solidFill>
                <a:latin typeface="Times New Roman"/>
                <a:cs typeface="Times New Roman"/>
              </a:rPr>
              <a:t>„2000-01-10‟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is 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stored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as</a:t>
            </a:r>
            <a:r>
              <a:rPr dirty="0" sz="2400" spc="-8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15">
                <a:solidFill>
                  <a:srgbClr val="0000FF"/>
                </a:solidFill>
                <a:latin typeface="Times New Roman"/>
                <a:cs typeface="Times New Roman"/>
              </a:rPr>
              <a:t>1000110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850642" y="23317"/>
            <a:ext cx="34410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Storing </a:t>
            </a:r>
            <a:r>
              <a:rPr dirty="0" spc="-5"/>
              <a:t>Dates</a:t>
            </a:r>
            <a:r>
              <a:rPr dirty="0" spc="-55"/>
              <a:t> </a:t>
            </a:r>
            <a:r>
              <a:rPr dirty="0" spc="-5"/>
              <a:t>Internally</a:t>
            </a:r>
          </a:p>
        </p:txBody>
      </p:sp>
      <p:sp>
        <p:nvSpPr>
          <p:cNvPr id="10" name="object 10"/>
          <p:cNvSpPr/>
          <p:nvPr/>
        </p:nvSpPr>
        <p:spPr>
          <a:xfrm>
            <a:off x="490969" y="838200"/>
            <a:ext cx="8242934" cy="2937510"/>
          </a:xfrm>
          <a:custGeom>
            <a:avLst/>
            <a:gdLst/>
            <a:ahLst/>
            <a:cxnLst/>
            <a:rect l="l" t="t" r="r" b="b"/>
            <a:pathLst>
              <a:path w="8242934" h="2937510">
                <a:moveTo>
                  <a:pt x="0" y="2937383"/>
                </a:moveTo>
                <a:lnTo>
                  <a:pt x="8242427" y="2937383"/>
                </a:lnTo>
                <a:lnTo>
                  <a:pt x="8242427" y="0"/>
                </a:lnTo>
                <a:lnTo>
                  <a:pt x="0" y="0"/>
                </a:lnTo>
                <a:lnTo>
                  <a:pt x="0" y="2937383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6500571"/>
            <a:ext cx="447421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It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takes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6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bytes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to store </a:t>
            </a:r>
            <a:r>
              <a:rPr dirty="0" sz="2000" spc="-15">
                <a:solidFill>
                  <a:srgbClr val="0000FF"/>
                </a:solidFill>
                <a:latin typeface="Times New Roman"/>
                <a:cs typeface="Times New Roman"/>
              </a:rPr>
              <a:t>Time_col</a:t>
            </a:r>
            <a:r>
              <a:rPr dirty="0" sz="2000" spc="-8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0000FF"/>
                </a:solidFill>
                <a:latin typeface="Times New Roman"/>
                <a:cs typeface="Times New Roman"/>
              </a:rPr>
              <a:t>internally.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90266" y="23317"/>
            <a:ext cx="3364229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Storing </a:t>
            </a:r>
            <a:r>
              <a:rPr dirty="0" spc="-35"/>
              <a:t>Time</a:t>
            </a:r>
            <a:r>
              <a:rPr dirty="0" spc="-85"/>
              <a:t> </a:t>
            </a:r>
            <a:r>
              <a:rPr dirty="0" spc="-5"/>
              <a:t>Internally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74394" y="1016253"/>
            <a:ext cx="531622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180" marR="5080" indent="-285115">
              <a:lnSpc>
                <a:spcPct val="100000"/>
              </a:lnSpc>
              <a:spcBef>
                <a:spcPts val="100"/>
              </a:spcBef>
            </a:pPr>
            <a:r>
              <a:rPr dirty="0" sz="1800" spc="-35">
                <a:latin typeface="Times New Roman"/>
                <a:cs typeface="Times New Roman"/>
              </a:rPr>
              <a:t>CREATE </a:t>
            </a:r>
            <a:r>
              <a:rPr dirty="0" sz="1800">
                <a:latin typeface="Times New Roman"/>
                <a:cs typeface="Times New Roman"/>
              </a:rPr>
              <a:t>SET </a:t>
            </a:r>
            <a:r>
              <a:rPr dirty="0" sz="1800" spc="-30">
                <a:latin typeface="Times New Roman"/>
                <a:cs typeface="Times New Roman"/>
              </a:rPr>
              <a:t>TABLE </a:t>
            </a:r>
            <a:r>
              <a:rPr dirty="0" sz="1800">
                <a:latin typeface="Times New Roman"/>
                <a:cs typeface="Times New Roman"/>
              </a:rPr>
              <a:t>TIMEZONE_table </a:t>
            </a:r>
            <a:r>
              <a:rPr dirty="0" sz="1800" spc="-20">
                <a:latin typeface="Times New Roman"/>
                <a:cs typeface="Times New Roman"/>
              </a:rPr>
              <a:t>,FALLBACK</a:t>
            </a:r>
            <a:r>
              <a:rPr dirty="0" sz="1800" spc="-1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,  </a:t>
            </a:r>
            <a:r>
              <a:rPr dirty="0" sz="1800" spc="-5">
                <a:latin typeface="Times New Roman"/>
                <a:cs typeface="Times New Roman"/>
              </a:rPr>
              <a:t>NO BEFORE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JOURNAL,</a:t>
            </a:r>
            <a:endParaRPr sz="1800">
              <a:latin typeface="Times New Roman"/>
              <a:cs typeface="Times New Roman"/>
            </a:endParaRPr>
          </a:p>
          <a:p>
            <a:pPr marL="12700" marR="2756535" indent="28448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NO AFTER</a:t>
            </a:r>
            <a:r>
              <a:rPr dirty="0" sz="1800" spc="-1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JOURNAL,  CHECKSUM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DEFAULT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9382" y="2113610"/>
            <a:ext cx="2200910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(Date_col</a:t>
            </a:r>
            <a:endParaRPr sz="1800">
              <a:latin typeface="Times New Roman"/>
              <a:cs typeface="Times New Roman"/>
            </a:endParaRPr>
          </a:p>
          <a:p>
            <a:pPr marL="66040" marR="508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TIME_col  </a:t>
            </a:r>
            <a:r>
              <a:rPr dirty="0" sz="1800" spc="-5">
                <a:latin typeface="Times New Roman"/>
                <a:cs typeface="Times New Roman"/>
              </a:rPr>
              <a:t>TIME</a:t>
            </a: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sz="1800" spc="-5">
                <a:latin typeface="Times New Roman"/>
                <a:cs typeface="Times New Roman"/>
              </a:rPr>
              <a:t>IMEZONE_</a:t>
            </a:r>
            <a:r>
              <a:rPr dirty="0" sz="1800" spc="5">
                <a:latin typeface="Times New Roman"/>
                <a:cs typeface="Times New Roman"/>
              </a:rPr>
              <a:t>c</a:t>
            </a:r>
            <a:r>
              <a:rPr dirty="0" sz="1800">
                <a:latin typeface="Times New Roman"/>
                <a:cs typeface="Times New Roman"/>
              </a:rPr>
              <a:t>ol</a:t>
            </a:r>
            <a:endParaRPr sz="1800">
              <a:latin typeface="Times New Roman"/>
              <a:cs typeface="Times New Roman"/>
            </a:endParaRPr>
          </a:p>
          <a:p>
            <a:pPr marL="66040" marR="431165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TIMES</a:t>
            </a:r>
            <a:r>
              <a:rPr dirty="0" sz="1800" spc="-145">
                <a:latin typeface="Times New Roman"/>
                <a:cs typeface="Times New Roman"/>
              </a:rPr>
              <a:t>T</a:t>
            </a: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sz="1800" spc="-15">
                <a:latin typeface="Times New Roman"/>
                <a:cs typeface="Times New Roman"/>
              </a:rPr>
              <a:t>M</a:t>
            </a:r>
            <a:r>
              <a:rPr dirty="0" sz="1800" spc="-5">
                <a:latin typeface="Times New Roman"/>
                <a:cs typeface="Times New Roman"/>
              </a:rPr>
              <a:t>P_col  </a:t>
            </a:r>
            <a:r>
              <a:rPr dirty="0" sz="1800" spc="-5">
                <a:latin typeface="Times New Roman"/>
                <a:cs typeface="Times New Roman"/>
              </a:rPr>
              <a:t>TIMEZONE_col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48454" y="2113610"/>
            <a:ext cx="3636645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94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Date,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TIME(6),</a:t>
            </a:r>
            <a:endParaRPr sz="1800">
              <a:latin typeface="Times New Roman"/>
              <a:cs typeface="Times New Roman"/>
            </a:endParaRPr>
          </a:p>
          <a:p>
            <a:pPr marL="67945" marR="780415" indent="-3175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TIME(6) WITH TIME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ZONE,  </a:t>
            </a:r>
            <a:r>
              <a:rPr dirty="0" sz="1800" spc="-15">
                <a:latin typeface="Times New Roman"/>
                <a:cs typeface="Times New Roman"/>
              </a:rPr>
              <a:t>TIMESTAMP(6),</a:t>
            </a:r>
            <a:endParaRPr sz="1800">
              <a:latin typeface="Times New Roman"/>
              <a:cs typeface="Times New Roman"/>
            </a:endParaRPr>
          </a:p>
          <a:p>
            <a:pPr marL="49530">
              <a:lnSpc>
                <a:spcPct val="100000"/>
              </a:lnSpc>
            </a:pPr>
            <a:r>
              <a:rPr dirty="0" sz="1800" spc="-15">
                <a:latin typeface="Times New Roman"/>
                <a:cs typeface="Times New Roman"/>
              </a:rPr>
              <a:t>TIMESTAMP(6) </a:t>
            </a:r>
            <a:r>
              <a:rPr dirty="0" sz="1800" spc="-5">
                <a:latin typeface="Times New Roman"/>
                <a:cs typeface="Times New Roman"/>
              </a:rPr>
              <a:t>WITH </a:t>
            </a:r>
            <a:r>
              <a:rPr dirty="0" sz="1800">
                <a:latin typeface="Times New Roman"/>
                <a:cs typeface="Times New Roman"/>
              </a:rPr>
              <a:t>TIME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ZONE)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4394" y="3485464"/>
            <a:ext cx="474916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UNIQUE </a:t>
            </a:r>
            <a:r>
              <a:rPr dirty="0" sz="1800" spc="-20">
                <a:latin typeface="Times New Roman"/>
                <a:cs typeface="Times New Roman"/>
              </a:rPr>
              <a:t>PRIMARY </a:t>
            </a:r>
            <a:r>
              <a:rPr dirty="0" sz="1800" spc="-5">
                <a:latin typeface="Times New Roman"/>
                <a:cs typeface="Times New Roman"/>
              </a:rPr>
              <a:t>INDEX </a:t>
            </a:r>
            <a:r>
              <a:rPr dirty="0" sz="1800">
                <a:latin typeface="Times New Roman"/>
                <a:cs typeface="Times New Roman"/>
              </a:rPr>
              <a:t>( TIMEZONE_col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);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33600" y="4408678"/>
            <a:ext cx="4724400" cy="6096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80010" rIns="0" bIns="0" rtlCol="0" vert="horz">
            <a:spAutoFit/>
          </a:bodyPr>
          <a:lstStyle/>
          <a:p>
            <a:pPr marL="99695">
              <a:lnSpc>
                <a:spcPct val="100000"/>
              </a:lnSpc>
              <a:spcBef>
                <a:spcPts val="630"/>
              </a:spcBef>
            </a:pPr>
            <a:r>
              <a:rPr dirty="0" sz="2400" spc="-15">
                <a:solidFill>
                  <a:srgbClr val="0000FF"/>
                </a:solidFill>
                <a:latin typeface="Times New Roman"/>
                <a:cs typeface="Times New Roman"/>
              </a:rPr>
              <a:t>Time(n)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stored as</a:t>
            </a:r>
            <a:r>
              <a:rPr dirty="0" sz="2400" spc="-4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HHMMSS.nnnnnn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9968" y="880744"/>
            <a:ext cx="8123555" cy="3005455"/>
          </a:xfrm>
          <a:custGeom>
            <a:avLst/>
            <a:gdLst/>
            <a:ahLst/>
            <a:cxnLst/>
            <a:rect l="l" t="t" r="r" b="b"/>
            <a:pathLst>
              <a:path w="8123555" h="3005454">
                <a:moveTo>
                  <a:pt x="0" y="3005454"/>
                </a:moveTo>
                <a:lnTo>
                  <a:pt x="8123428" y="3005454"/>
                </a:lnTo>
                <a:lnTo>
                  <a:pt x="8123428" y="0"/>
                </a:lnTo>
                <a:lnTo>
                  <a:pt x="0" y="0"/>
                </a:lnTo>
                <a:lnTo>
                  <a:pt x="0" y="300545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616" y="6500571"/>
            <a:ext cx="54819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It takes 8 bytes to store 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TimeTimezone_col</a:t>
            </a:r>
            <a:r>
              <a:rPr dirty="0" sz="2000" spc="-18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0000FF"/>
                </a:solidFill>
                <a:latin typeface="Times New Roman"/>
                <a:cs typeface="Times New Roman"/>
              </a:rPr>
              <a:t>internally.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74394" y="863853"/>
            <a:ext cx="531622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180" marR="5080" indent="-285115">
              <a:lnSpc>
                <a:spcPct val="100000"/>
              </a:lnSpc>
              <a:spcBef>
                <a:spcPts val="100"/>
              </a:spcBef>
            </a:pPr>
            <a:r>
              <a:rPr dirty="0" sz="1800" spc="-35">
                <a:latin typeface="Times New Roman"/>
                <a:cs typeface="Times New Roman"/>
              </a:rPr>
              <a:t>CREATE </a:t>
            </a:r>
            <a:r>
              <a:rPr dirty="0" sz="1800">
                <a:latin typeface="Times New Roman"/>
                <a:cs typeface="Times New Roman"/>
              </a:rPr>
              <a:t>SET </a:t>
            </a:r>
            <a:r>
              <a:rPr dirty="0" sz="1800" spc="-30">
                <a:latin typeface="Times New Roman"/>
                <a:cs typeface="Times New Roman"/>
              </a:rPr>
              <a:t>TABLE </a:t>
            </a:r>
            <a:r>
              <a:rPr dirty="0" sz="1800">
                <a:latin typeface="Times New Roman"/>
                <a:cs typeface="Times New Roman"/>
              </a:rPr>
              <a:t>TIMEZONE_table </a:t>
            </a:r>
            <a:r>
              <a:rPr dirty="0" sz="1800" spc="-20">
                <a:latin typeface="Times New Roman"/>
                <a:cs typeface="Times New Roman"/>
              </a:rPr>
              <a:t>,FALLBACK</a:t>
            </a:r>
            <a:r>
              <a:rPr dirty="0" sz="1800" spc="-1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,  </a:t>
            </a:r>
            <a:r>
              <a:rPr dirty="0" sz="1800" spc="-5">
                <a:latin typeface="Times New Roman"/>
                <a:cs typeface="Times New Roman"/>
              </a:rPr>
              <a:t>NO BEFORE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JOURNAL,</a:t>
            </a:r>
            <a:endParaRPr sz="1800">
              <a:latin typeface="Times New Roman"/>
              <a:cs typeface="Times New Roman"/>
            </a:endParaRPr>
          </a:p>
          <a:p>
            <a:pPr marL="12700" marR="2706370" indent="28448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NO AFTER JOURNAL</a:t>
            </a:r>
            <a:r>
              <a:rPr dirty="0" sz="1800" spc="-1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,  </a:t>
            </a:r>
            <a:r>
              <a:rPr dirty="0" sz="1800" spc="-5">
                <a:latin typeface="Times New Roman"/>
                <a:cs typeface="Times New Roman"/>
              </a:rPr>
              <a:t>CHECKSUM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DEFAULT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9382" y="1961210"/>
            <a:ext cx="2200910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(Date_col</a:t>
            </a:r>
            <a:endParaRPr sz="1800">
              <a:latin typeface="Times New Roman"/>
              <a:cs typeface="Times New Roman"/>
            </a:endParaRPr>
          </a:p>
          <a:p>
            <a:pPr marL="66040" marR="508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TIME_col  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TIME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IMEZONE_</a:t>
            </a:r>
            <a:r>
              <a:rPr dirty="0" sz="1800" spc="5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ol</a:t>
            </a:r>
            <a:endParaRPr sz="1800">
              <a:latin typeface="Times New Roman"/>
              <a:cs typeface="Times New Roman"/>
            </a:endParaRPr>
          </a:p>
          <a:p>
            <a:pPr marL="66040" marR="431165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TIMES</a:t>
            </a:r>
            <a:r>
              <a:rPr dirty="0" sz="1800" spc="-145">
                <a:latin typeface="Times New Roman"/>
                <a:cs typeface="Times New Roman"/>
              </a:rPr>
              <a:t>T</a:t>
            </a: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sz="1800" spc="-15">
                <a:latin typeface="Times New Roman"/>
                <a:cs typeface="Times New Roman"/>
              </a:rPr>
              <a:t>M</a:t>
            </a:r>
            <a:r>
              <a:rPr dirty="0" sz="1800" spc="-5">
                <a:latin typeface="Times New Roman"/>
                <a:cs typeface="Times New Roman"/>
              </a:rPr>
              <a:t>P_col  </a:t>
            </a:r>
            <a:r>
              <a:rPr dirty="0" sz="1800" spc="-5">
                <a:latin typeface="Times New Roman"/>
                <a:cs typeface="Times New Roman"/>
              </a:rPr>
              <a:t>TIMEZONE_col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47732" y="1961210"/>
            <a:ext cx="3637279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57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Date,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TIME(6),</a:t>
            </a:r>
            <a:endParaRPr sz="1800">
              <a:latin typeface="Times New Roman"/>
              <a:cs typeface="Times New Roman"/>
            </a:endParaRPr>
          </a:p>
          <a:p>
            <a:pPr marL="68580" marR="779780" indent="-3302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TIME(6) 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WITH TIME</a:t>
            </a:r>
            <a:r>
              <a:rPr dirty="0" sz="1800" spc="-9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ZONE,  </a:t>
            </a:r>
            <a:r>
              <a:rPr dirty="0" sz="1800" spc="-15">
                <a:latin typeface="Times New Roman"/>
                <a:cs typeface="Times New Roman"/>
              </a:rPr>
              <a:t>TIMESTAMP(6),</a:t>
            </a:r>
            <a:endParaRPr sz="1800">
              <a:latin typeface="Times New Roman"/>
              <a:cs typeface="Times New Roman"/>
            </a:endParaRPr>
          </a:p>
          <a:p>
            <a:pPr marL="50165">
              <a:lnSpc>
                <a:spcPct val="100000"/>
              </a:lnSpc>
            </a:pPr>
            <a:r>
              <a:rPr dirty="0" sz="1800" spc="-15">
                <a:latin typeface="Times New Roman"/>
                <a:cs typeface="Times New Roman"/>
              </a:rPr>
              <a:t>TIMESTAMP(6) </a:t>
            </a:r>
            <a:r>
              <a:rPr dirty="0" sz="1800" spc="-5">
                <a:latin typeface="Times New Roman"/>
                <a:cs typeface="Times New Roman"/>
              </a:rPr>
              <a:t>WITH </a:t>
            </a:r>
            <a:r>
              <a:rPr dirty="0" sz="1800">
                <a:latin typeface="Times New Roman"/>
                <a:cs typeface="Times New Roman"/>
              </a:rPr>
              <a:t>TIME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ZONE)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4394" y="3333115"/>
            <a:ext cx="47485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UNIQUE </a:t>
            </a:r>
            <a:r>
              <a:rPr dirty="0" sz="1800" spc="-20">
                <a:latin typeface="Times New Roman"/>
                <a:cs typeface="Times New Roman"/>
              </a:rPr>
              <a:t>PRIMARY </a:t>
            </a:r>
            <a:r>
              <a:rPr dirty="0" sz="1800" spc="-5">
                <a:latin typeface="Times New Roman"/>
                <a:cs typeface="Times New Roman"/>
              </a:rPr>
              <a:t>INDEX </a:t>
            </a:r>
            <a:r>
              <a:rPr dirty="0" sz="1800">
                <a:latin typeface="Times New Roman"/>
                <a:cs typeface="Times New Roman"/>
              </a:rPr>
              <a:t>( TIMEZONE_col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);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400" y="4191000"/>
            <a:ext cx="8001000" cy="762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220345" rIns="0" bIns="0" rtlCol="0" vert="horz">
            <a:spAutoFit/>
          </a:bodyPr>
          <a:lstStyle/>
          <a:p>
            <a:pPr marL="167640">
              <a:lnSpc>
                <a:spcPct val="100000"/>
              </a:lnSpc>
              <a:spcBef>
                <a:spcPts val="1735"/>
              </a:spcBef>
            </a:pPr>
            <a:r>
              <a:rPr dirty="0" sz="2400" spc="-15">
                <a:latin typeface="Times New Roman"/>
                <a:cs typeface="Times New Roman"/>
              </a:rPr>
              <a:t>Time(n) </a:t>
            </a:r>
            <a:r>
              <a:rPr dirty="0" sz="2400" spc="-10">
                <a:latin typeface="Times New Roman"/>
                <a:cs typeface="Times New Roman"/>
              </a:rPr>
              <a:t>WITH </a:t>
            </a:r>
            <a:r>
              <a:rPr dirty="0" sz="2400" spc="-5">
                <a:latin typeface="Times New Roman"/>
                <a:cs typeface="Times New Roman"/>
              </a:rPr>
              <a:t>ZONE </a:t>
            </a:r>
            <a:r>
              <a:rPr dirty="0" sz="2400">
                <a:latin typeface="Times New Roman"/>
                <a:cs typeface="Times New Roman"/>
              </a:rPr>
              <a:t>stored </a:t>
            </a: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HHMMSS.nnnnnn+HHMM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439036" y="0"/>
            <a:ext cx="62649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Storing </a:t>
            </a:r>
            <a:r>
              <a:rPr dirty="0" spc="-5"/>
              <a:t>TIME </a:t>
            </a:r>
            <a:r>
              <a:rPr dirty="0" spc="-30"/>
              <a:t>With </a:t>
            </a:r>
            <a:r>
              <a:rPr dirty="0" spc="-5"/>
              <a:t>TIME </a:t>
            </a:r>
            <a:r>
              <a:rPr dirty="0" spc="-10"/>
              <a:t>ZONE</a:t>
            </a:r>
            <a:r>
              <a:rPr dirty="0" spc="-90"/>
              <a:t> </a:t>
            </a:r>
            <a:r>
              <a:rPr dirty="0" spc="-5"/>
              <a:t>Internally</a:t>
            </a:r>
          </a:p>
        </p:txBody>
      </p:sp>
      <p:sp>
        <p:nvSpPr>
          <p:cNvPr id="10" name="object 10"/>
          <p:cNvSpPr/>
          <p:nvPr/>
        </p:nvSpPr>
        <p:spPr>
          <a:xfrm>
            <a:off x="1143000" y="796416"/>
            <a:ext cx="6858000" cy="3025775"/>
          </a:xfrm>
          <a:custGeom>
            <a:avLst/>
            <a:gdLst/>
            <a:ahLst/>
            <a:cxnLst/>
            <a:rect l="l" t="t" r="r" b="b"/>
            <a:pathLst>
              <a:path w="6858000" h="3025775">
                <a:moveTo>
                  <a:pt x="0" y="3025520"/>
                </a:moveTo>
                <a:lnTo>
                  <a:pt x="6858000" y="3025520"/>
                </a:lnTo>
                <a:lnTo>
                  <a:pt x="6858000" y="0"/>
                </a:lnTo>
                <a:lnTo>
                  <a:pt x="0" y="0"/>
                </a:lnTo>
                <a:lnTo>
                  <a:pt x="0" y="302552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147" y="6500571"/>
            <a:ext cx="52787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It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takes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10 bytes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to store 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TimeStamp_col</a:t>
            </a:r>
            <a:r>
              <a:rPr dirty="0" sz="2000" spc="-1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0000FF"/>
                </a:solidFill>
                <a:latin typeface="Times New Roman"/>
                <a:cs typeface="Times New Roman"/>
              </a:rPr>
              <a:t>internally.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65070" y="23317"/>
            <a:ext cx="42113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Storing </a:t>
            </a:r>
            <a:r>
              <a:rPr dirty="0" spc="-20"/>
              <a:t>Timestamp</a:t>
            </a:r>
            <a:r>
              <a:rPr dirty="0" spc="-60"/>
              <a:t> </a:t>
            </a:r>
            <a:r>
              <a:rPr dirty="0" spc="-5"/>
              <a:t>Internally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74394" y="787653"/>
            <a:ext cx="531622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180" marR="5080" indent="-285115">
              <a:lnSpc>
                <a:spcPct val="100000"/>
              </a:lnSpc>
              <a:spcBef>
                <a:spcPts val="100"/>
              </a:spcBef>
            </a:pPr>
            <a:r>
              <a:rPr dirty="0" sz="1800" spc="-35">
                <a:latin typeface="Times New Roman"/>
                <a:cs typeface="Times New Roman"/>
              </a:rPr>
              <a:t>CREATE </a:t>
            </a:r>
            <a:r>
              <a:rPr dirty="0" sz="1800">
                <a:latin typeface="Times New Roman"/>
                <a:cs typeface="Times New Roman"/>
              </a:rPr>
              <a:t>SET </a:t>
            </a:r>
            <a:r>
              <a:rPr dirty="0" sz="1800" spc="-30">
                <a:latin typeface="Times New Roman"/>
                <a:cs typeface="Times New Roman"/>
              </a:rPr>
              <a:t>TABLE </a:t>
            </a:r>
            <a:r>
              <a:rPr dirty="0" sz="1800">
                <a:latin typeface="Times New Roman"/>
                <a:cs typeface="Times New Roman"/>
              </a:rPr>
              <a:t>TIMEZONE_table </a:t>
            </a:r>
            <a:r>
              <a:rPr dirty="0" sz="1800" spc="-20">
                <a:latin typeface="Times New Roman"/>
                <a:cs typeface="Times New Roman"/>
              </a:rPr>
              <a:t>,FALLBACK</a:t>
            </a:r>
            <a:r>
              <a:rPr dirty="0" sz="1800" spc="-1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,  </a:t>
            </a:r>
            <a:r>
              <a:rPr dirty="0" sz="1800" spc="-5">
                <a:latin typeface="Times New Roman"/>
                <a:cs typeface="Times New Roman"/>
              </a:rPr>
              <a:t>NO BEFORE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JOURNAL,</a:t>
            </a:r>
            <a:endParaRPr sz="1800">
              <a:latin typeface="Times New Roman"/>
              <a:cs typeface="Times New Roman"/>
            </a:endParaRPr>
          </a:p>
          <a:p>
            <a:pPr marL="12700" marR="2706370" indent="28448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NO AFTER JOURNAL</a:t>
            </a:r>
            <a:r>
              <a:rPr dirty="0" sz="1800" spc="-1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,  </a:t>
            </a:r>
            <a:r>
              <a:rPr dirty="0" sz="1800" spc="-5">
                <a:latin typeface="Times New Roman"/>
                <a:cs typeface="Times New Roman"/>
              </a:rPr>
              <a:t>CHECKSUM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DEFAULT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9382" y="1884934"/>
            <a:ext cx="2200910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6040" marR="1173480" indent="-5334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(Date_col  TIME_</a:t>
            </a:r>
            <a:r>
              <a:rPr dirty="0" sz="1800" spc="5">
                <a:latin typeface="Times New Roman"/>
                <a:cs typeface="Times New Roman"/>
              </a:rPr>
              <a:t>c</a:t>
            </a:r>
            <a:r>
              <a:rPr dirty="0" sz="1800">
                <a:latin typeface="Times New Roman"/>
                <a:cs typeface="Times New Roman"/>
              </a:rPr>
              <a:t>ol</a:t>
            </a:r>
            <a:endParaRPr sz="1800">
              <a:latin typeface="Times New Roman"/>
              <a:cs typeface="Times New Roman"/>
            </a:endParaRPr>
          </a:p>
          <a:p>
            <a:pPr marL="6604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TIME</a:t>
            </a: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sz="1800" spc="-5">
                <a:latin typeface="Times New Roman"/>
                <a:cs typeface="Times New Roman"/>
              </a:rPr>
              <a:t>IMEZONE_</a:t>
            </a:r>
            <a:r>
              <a:rPr dirty="0" sz="1800" spc="5">
                <a:latin typeface="Times New Roman"/>
                <a:cs typeface="Times New Roman"/>
              </a:rPr>
              <a:t>c</a:t>
            </a:r>
            <a:r>
              <a:rPr dirty="0" sz="1800">
                <a:latin typeface="Times New Roman"/>
                <a:cs typeface="Times New Roman"/>
              </a:rPr>
              <a:t>ol</a:t>
            </a:r>
            <a:endParaRPr sz="1800">
              <a:latin typeface="Times New Roman"/>
              <a:cs typeface="Times New Roman"/>
            </a:endParaRPr>
          </a:p>
          <a:p>
            <a:pPr marL="66040" marR="431165">
              <a:lnSpc>
                <a:spcPct val="100000"/>
              </a:lnSpc>
            </a:pP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TIMES</a:t>
            </a:r>
            <a:r>
              <a:rPr dirty="0" sz="1800" spc="-145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dirty="0" sz="1800" spc="-15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P_col  </a:t>
            </a:r>
            <a:r>
              <a:rPr dirty="0" sz="1800" spc="-5">
                <a:latin typeface="Times New Roman"/>
                <a:cs typeface="Times New Roman"/>
              </a:rPr>
              <a:t>TIMEZONE_col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62754" y="1884934"/>
            <a:ext cx="3637915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734945" indent="1524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Date,  </a:t>
            </a:r>
            <a:r>
              <a:rPr dirty="0" sz="1800" spc="-5">
                <a:latin typeface="Times New Roman"/>
                <a:cs typeface="Times New Roman"/>
              </a:rPr>
              <a:t>TIME(6),</a:t>
            </a:r>
            <a:endParaRPr sz="1800">
              <a:latin typeface="Times New Roman"/>
              <a:cs typeface="Times New Roman"/>
            </a:endParaRPr>
          </a:p>
          <a:p>
            <a:pPr marL="12700" marR="783590" indent="22225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TIME(6) WITH TIME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ZONE,  </a:t>
            </a:r>
            <a:r>
              <a:rPr dirty="0" sz="1800" spc="-15">
                <a:solidFill>
                  <a:srgbClr val="0000FF"/>
                </a:solidFill>
                <a:latin typeface="Times New Roman"/>
                <a:cs typeface="Times New Roman"/>
              </a:rPr>
              <a:t>TIMESTAMP(6),</a:t>
            </a:r>
            <a:endParaRPr sz="18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dirty="0" sz="1800" spc="-15">
                <a:latin typeface="Times New Roman"/>
                <a:cs typeface="Times New Roman"/>
              </a:rPr>
              <a:t>TIMESTAMP(6) </a:t>
            </a:r>
            <a:r>
              <a:rPr dirty="0" sz="1800" spc="-5">
                <a:latin typeface="Times New Roman"/>
                <a:cs typeface="Times New Roman"/>
              </a:rPr>
              <a:t>WITH </a:t>
            </a:r>
            <a:r>
              <a:rPr dirty="0" sz="1800">
                <a:latin typeface="Times New Roman"/>
                <a:cs typeface="Times New Roman"/>
              </a:rPr>
              <a:t>TIME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ZONE)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4394" y="3256915"/>
            <a:ext cx="47485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UNIQUE </a:t>
            </a:r>
            <a:r>
              <a:rPr dirty="0" sz="1800" spc="-20">
                <a:latin typeface="Times New Roman"/>
                <a:cs typeface="Times New Roman"/>
              </a:rPr>
              <a:t>PRIMARY </a:t>
            </a:r>
            <a:r>
              <a:rPr dirty="0" sz="1800" spc="-5">
                <a:latin typeface="Times New Roman"/>
                <a:cs typeface="Times New Roman"/>
              </a:rPr>
              <a:t>INDEX </a:t>
            </a:r>
            <a:r>
              <a:rPr dirty="0" sz="1800">
                <a:latin typeface="Times New Roman"/>
                <a:cs typeface="Times New Roman"/>
              </a:rPr>
              <a:t>( TIMEZONE_col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);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400" y="4191000"/>
            <a:ext cx="7391400" cy="762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144145" rIns="0" bIns="0" rtlCol="0" vert="horz">
            <a:spAutoFit/>
          </a:bodyPr>
          <a:lstStyle/>
          <a:p>
            <a:pPr marL="339090">
              <a:lnSpc>
                <a:spcPct val="100000"/>
              </a:lnSpc>
              <a:spcBef>
                <a:spcPts val="1135"/>
              </a:spcBef>
            </a:pPr>
            <a:r>
              <a:rPr dirty="0" sz="2400" spc="-10">
                <a:latin typeface="Times New Roman"/>
                <a:cs typeface="Times New Roman"/>
              </a:rPr>
              <a:t>TimeStamp(n) </a:t>
            </a:r>
            <a:r>
              <a:rPr dirty="0" sz="2400">
                <a:latin typeface="Times New Roman"/>
                <a:cs typeface="Times New Roman"/>
              </a:rPr>
              <a:t>stored </a:t>
            </a: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YYMMDDHHMMSS.nnnnnn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66800" y="680719"/>
            <a:ext cx="7086600" cy="3053080"/>
          </a:xfrm>
          <a:custGeom>
            <a:avLst/>
            <a:gdLst/>
            <a:ahLst/>
            <a:cxnLst/>
            <a:rect l="l" t="t" r="r" b="b"/>
            <a:pathLst>
              <a:path w="7086600" h="3053079">
                <a:moveTo>
                  <a:pt x="0" y="3052825"/>
                </a:moveTo>
                <a:lnTo>
                  <a:pt x="7086600" y="3052825"/>
                </a:lnTo>
                <a:lnTo>
                  <a:pt x="7086600" y="0"/>
                </a:lnTo>
                <a:lnTo>
                  <a:pt x="0" y="0"/>
                </a:lnTo>
                <a:lnTo>
                  <a:pt x="0" y="3052825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6500571"/>
            <a:ext cx="54406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It will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take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12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bytes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to store 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Timezone_col</a:t>
            </a:r>
            <a:r>
              <a:rPr dirty="0" sz="2000" spc="-9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0000FF"/>
                </a:solidFill>
                <a:latin typeface="Times New Roman"/>
                <a:cs typeface="Times New Roman"/>
              </a:rPr>
              <a:t>internally.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09878" y="23317"/>
            <a:ext cx="69246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Storing </a:t>
            </a:r>
            <a:r>
              <a:rPr dirty="0" spc="-20"/>
              <a:t>Timestamp </a:t>
            </a:r>
            <a:r>
              <a:rPr dirty="0" spc="-5"/>
              <a:t>with TIME </a:t>
            </a:r>
            <a:r>
              <a:rPr dirty="0" spc="-10"/>
              <a:t>ZONE</a:t>
            </a:r>
            <a:r>
              <a:rPr dirty="0" spc="10"/>
              <a:t> </a:t>
            </a:r>
            <a:r>
              <a:rPr dirty="0" spc="-5"/>
              <a:t>Internally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74394" y="1017523"/>
            <a:ext cx="531622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180" marR="5080" indent="-285115">
              <a:lnSpc>
                <a:spcPct val="100000"/>
              </a:lnSpc>
              <a:spcBef>
                <a:spcPts val="100"/>
              </a:spcBef>
            </a:pPr>
            <a:r>
              <a:rPr dirty="0" sz="1800" spc="-35">
                <a:latin typeface="Times New Roman"/>
                <a:cs typeface="Times New Roman"/>
              </a:rPr>
              <a:t>CREATE </a:t>
            </a:r>
            <a:r>
              <a:rPr dirty="0" sz="1800">
                <a:latin typeface="Times New Roman"/>
                <a:cs typeface="Times New Roman"/>
              </a:rPr>
              <a:t>SET </a:t>
            </a:r>
            <a:r>
              <a:rPr dirty="0" sz="1800" spc="-30">
                <a:latin typeface="Times New Roman"/>
                <a:cs typeface="Times New Roman"/>
              </a:rPr>
              <a:t>TABLE </a:t>
            </a:r>
            <a:r>
              <a:rPr dirty="0" sz="1800">
                <a:latin typeface="Times New Roman"/>
                <a:cs typeface="Times New Roman"/>
              </a:rPr>
              <a:t>TIMEZONE_table </a:t>
            </a:r>
            <a:r>
              <a:rPr dirty="0" sz="1800" spc="-20">
                <a:latin typeface="Times New Roman"/>
                <a:cs typeface="Times New Roman"/>
              </a:rPr>
              <a:t>,FALLBACK</a:t>
            </a:r>
            <a:r>
              <a:rPr dirty="0" sz="1800" spc="-1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,  </a:t>
            </a:r>
            <a:r>
              <a:rPr dirty="0" sz="1800" spc="-5">
                <a:latin typeface="Times New Roman"/>
                <a:cs typeface="Times New Roman"/>
              </a:rPr>
              <a:t>NO BEFORE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JOURNAL,</a:t>
            </a:r>
            <a:endParaRPr sz="1800">
              <a:latin typeface="Times New Roman"/>
              <a:cs typeface="Times New Roman"/>
            </a:endParaRPr>
          </a:p>
          <a:p>
            <a:pPr marL="12700" marR="2706370" indent="28448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NO AFTER JOURNAL</a:t>
            </a:r>
            <a:r>
              <a:rPr dirty="0" sz="1800" spc="-1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,  </a:t>
            </a:r>
            <a:r>
              <a:rPr dirty="0" sz="1800" spc="-5">
                <a:latin typeface="Times New Roman"/>
                <a:cs typeface="Times New Roman"/>
              </a:rPr>
              <a:t>CHECKSUM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DEFAULT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9382" y="2115058"/>
            <a:ext cx="2200910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6040" marR="1173480" indent="-5334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(Date_col  TIME_</a:t>
            </a:r>
            <a:r>
              <a:rPr dirty="0" sz="1800" spc="5">
                <a:latin typeface="Times New Roman"/>
                <a:cs typeface="Times New Roman"/>
              </a:rPr>
              <a:t>c</a:t>
            </a:r>
            <a:r>
              <a:rPr dirty="0" sz="1800">
                <a:latin typeface="Times New Roman"/>
                <a:cs typeface="Times New Roman"/>
              </a:rPr>
              <a:t>ol</a:t>
            </a:r>
            <a:endParaRPr sz="1800">
              <a:latin typeface="Times New Roman"/>
              <a:cs typeface="Times New Roman"/>
            </a:endParaRPr>
          </a:p>
          <a:p>
            <a:pPr marL="6604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TIME</a:t>
            </a: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sz="1800" spc="-5">
                <a:latin typeface="Times New Roman"/>
                <a:cs typeface="Times New Roman"/>
              </a:rPr>
              <a:t>IMEZONE_</a:t>
            </a:r>
            <a:r>
              <a:rPr dirty="0" sz="1800" spc="5">
                <a:latin typeface="Times New Roman"/>
                <a:cs typeface="Times New Roman"/>
              </a:rPr>
              <a:t>c</a:t>
            </a:r>
            <a:r>
              <a:rPr dirty="0" sz="1800">
                <a:latin typeface="Times New Roman"/>
                <a:cs typeface="Times New Roman"/>
              </a:rPr>
              <a:t>ol</a:t>
            </a:r>
            <a:endParaRPr sz="1800">
              <a:latin typeface="Times New Roman"/>
              <a:cs typeface="Times New Roman"/>
            </a:endParaRPr>
          </a:p>
          <a:p>
            <a:pPr marL="66040" marR="431165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TIMES</a:t>
            </a:r>
            <a:r>
              <a:rPr dirty="0" sz="1800" spc="-145">
                <a:latin typeface="Times New Roman"/>
                <a:cs typeface="Times New Roman"/>
              </a:rPr>
              <a:t>T</a:t>
            </a: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sz="1800" spc="-15">
                <a:latin typeface="Times New Roman"/>
                <a:cs typeface="Times New Roman"/>
              </a:rPr>
              <a:t>M</a:t>
            </a:r>
            <a:r>
              <a:rPr dirty="0" sz="1800" spc="-5">
                <a:latin typeface="Times New Roman"/>
                <a:cs typeface="Times New Roman"/>
              </a:rPr>
              <a:t>P_col  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TIMEZONE_col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47732" y="2115058"/>
            <a:ext cx="3638550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734310" indent="1587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Date,  </a:t>
            </a:r>
            <a:r>
              <a:rPr dirty="0" sz="1800" spc="-5">
                <a:latin typeface="Times New Roman"/>
                <a:cs typeface="Times New Roman"/>
              </a:rPr>
              <a:t>TIME(6),</a:t>
            </a:r>
            <a:endParaRPr sz="1800">
              <a:latin typeface="Times New Roman"/>
              <a:cs typeface="Times New Roman"/>
            </a:endParaRPr>
          </a:p>
          <a:p>
            <a:pPr marL="68580" marR="781050" indent="-3175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TIME(6) WITH TIME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ZONE,  </a:t>
            </a:r>
            <a:r>
              <a:rPr dirty="0" sz="1800" spc="-15">
                <a:latin typeface="Times New Roman"/>
                <a:cs typeface="Times New Roman"/>
              </a:rPr>
              <a:t>TIMESTAMP(6),</a:t>
            </a:r>
            <a:endParaRPr sz="1800">
              <a:latin typeface="Times New Roman"/>
              <a:cs typeface="Times New Roman"/>
            </a:endParaRPr>
          </a:p>
          <a:p>
            <a:pPr marL="51435">
              <a:lnSpc>
                <a:spcPct val="100000"/>
              </a:lnSpc>
            </a:pPr>
            <a:r>
              <a:rPr dirty="0" sz="1800" spc="-15">
                <a:solidFill>
                  <a:srgbClr val="0000FF"/>
                </a:solidFill>
                <a:latin typeface="Times New Roman"/>
                <a:cs typeface="Times New Roman"/>
              </a:rPr>
              <a:t>TIMESTAMP(6) 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WITH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TIME</a:t>
            </a:r>
            <a:r>
              <a:rPr dirty="0" sz="1800" spc="-7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ZONE)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4394" y="3487039"/>
            <a:ext cx="47485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UNIQUE </a:t>
            </a:r>
            <a:r>
              <a:rPr dirty="0" sz="1800" spc="-20">
                <a:latin typeface="Times New Roman"/>
                <a:cs typeface="Times New Roman"/>
              </a:rPr>
              <a:t>PRIMARY </a:t>
            </a:r>
            <a:r>
              <a:rPr dirty="0" sz="1800" spc="-5">
                <a:latin typeface="Times New Roman"/>
                <a:cs typeface="Times New Roman"/>
              </a:rPr>
              <a:t>INDEX </a:t>
            </a:r>
            <a:r>
              <a:rPr dirty="0" sz="1800">
                <a:latin typeface="Times New Roman"/>
                <a:cs typeface="Times New Roman"/>
              </a:rPr>
              <a:t>( TIMEZONE_col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);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4454" y="4454144"/>
            <a:ext cx="8428990" cy="762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45720">
              <a:lnSpc>
                <a:spcPts val="2700"/>
              </a:lnSpc>
            </a:pPr>
            <a:r>
              <a:rPr dirty="0" sz="2400" spc="-10">
                <a:latin typeface="Times New Roman"/>
                <a:cs typeface="Times New Roman"/>
              </a:rPr>
              <a:t>TimeStamp(n) </a:t>
            </a:r>
            <a:r>
              <a:rPr dirty="0" sz="2400" spc="-30">
                <a:latin typeface="Times New Roman"/>
                <a:cs typeface="Times New Roman"/>
              </a:rPr>
              <a:t>With </a:t>
            </a:r>
            <a:r>
              <a:rPr dirty="0" sz="2400">
                <a:latin typeface="Times New Roman"/>
                <a:cs typeface="Times New Roman"/>
              </a:rPr>
              <a:t>Zone stored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as</a:t>
            </a:r>
            <a:endParaRPr sz="2400">
              <a:latin typeface="Times New Roman"/>
              <a:cs typeface="Times New Roman"/>
            </a:endParaRPr>
          </a:p>
          <a:p>
            <a:pPr algn="ctr" marL="43815">
              <a:lnSpc>
                <a:spcPct val="100000"/>
              </a:lnSpc>
            </a:pP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YYMMDDHHMMSS.nnnnnn+HHMM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19200" y="910716"/>
            <a:ext cx="7010400" cy="3053080"/>
          </a:xfrm>
          <a:custGeom>
            <a:avLst/>
            <a:gdLst/>
            <a:ahLst/>
            <a:cxnLst/>
            <a:rect l="l" t="t" r="r" b="b"/>
            <a:pathLst>
              <a:path w="7010400" h="3053079">
                <a:moveTo>
                  <a:pt x="0" y="3052825"/>
                </a:moveTo>
                <a:lnTo>
                  <a:pt x="7010400" y="3052825"/>
                </a:lnTo>
                <a:lnTo>
                  <a:pt x="7010400" y="0"/>
                </a:lnTo>
                <a:lnTo>
                  <a:pt x="0" y="0"/>
                </a:lnTo>
                <a:lnTo>
                  <a:pt x="0" y="3052825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939" y="6485026"/>
            <a:ext cx="574421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Each data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type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increase their internal storage by 2</a:t>
            </a:r>
            <a:r>
              <a:rPr dirty="0" sz="2000" spc="-15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bytes.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17270" y="54051"/>
            <a:ext cx="750633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Storing </a:t>
            </a:r>
            <a:r>
              <a:rPr dirty="0" spc="-5"/>
              <a:t>Date, </a:t>
            </a:r>
            <a:r>
              <a:rPr dirty="0" spc="-25"/>
              <a:t>Time, </a:t>
            </a:r>
            <a:r>
              <a:rPr dirty="0" spc="-20"/>
              <a:t>Timestamp </a:t>
            </a:r>
            <a:r>
              <a:rPr dirty="0" spc="-5"/>
              <a:t>with Zone</a:t>
            </a:r>
            <a:r>
              <a:rPr dirty="0" spc="-15"/>
              <a:t> </a:t>
            </a:r>
            <a:r>
              <a:rPr dirty="0" spc="-5"/>
              <a:t>Internally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74394" y="940053"/>
            <a:ext cx="531622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180" marR="5080" indent="-285115">
              <a:lnSpc>
                <a:spcPct val="100000"/>
              </a:lnSpc>
              <a:spcBef>
                <a:spcPts val="100"/>
              </a:spcBef>
            </a:pPr>
            <a:r>
              <a:rPr dirty="0" sz="1800" spc="-35">
                <a:latin typeface="Times New Roman"/>
                <a:cs typeface="Times New Roman"/>
              </a:rPr>
              <a:t>CREATE </a:t>
            </a:r>
            <a:r>
              <a:rPr dirty="0" sz="1800">
                <a:latin typeface="Times New Roman"/>
                <a:cs typeface="Times New Roman"/>
              </a:rPr>
              <a:t>SET </a:t>
            </a:r>
            <a:r>
              <a:rPr dirty="0" sz="1800" spc="-30">
                <a:latin typeface="Times New Roman"/>
                <a:cs typeface="Times New Roman"/>
              </a:rPr>
              <a:t>TABLE </a:t>
            </a:r>
            <a:r>
              <a:rPr dirty="0" sz="1800">
                <a:latin typeface="Times New Roman"/>
                <a:cs typeface="Times New Roman"/>
              </a:rPr>
              <a:t>TIMEZONE_table </a:t>
            </a:r>
            <a:r>
              <a:rPr dirty="0" sz="1800" spc="-20">
                <a:latin typeface="Times New Roman"/>
                <a:cs typeface="Times New Roman"/>
              </a:rPr>
              <a:t>,FALLBACK</a:t>
            </a:r>
            <a:r>
              <a:rPr dirty="0" sz="1800" spc="-1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,  </a:t>
            </a:r>
            <a:r>
              <a:rPr dirty="0" sz="1800" spc="-5">
                <a:latin typeface="Times New Roman"/>
                <a:cs typeface="Times New Roman"/>
              </a:rPr>
              <a:t>NO BEFORE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JOURNAL,</a:t>
            </a:r>
            <a:endParaRPr sz="1800">
              <a:latin typeface="Times New Roman"/>
              <a:cs typeface="Times New Roman"/>
            </a:endParaRPr>
          </a:p>
          <a:p>
            <a:pPr marL="12700" marR="2706370" indent="28448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NO AFTER JOURNAL</a:t>
            </a:r>
            <a:r>
              <a:rPr dirty="0" sz="1800" spc="-1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,  </a:t>
            </a:r>
            <a:r>
              <a:rPr dirty="0" sz="1800" spc="-5">
                <a:latin typeface="Times New Roman"/>
                <a:cs typeface="Times New Roman"/>
              </a:rPr>
              <a:t>CHECKSUM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DEFAULT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9382" y="2037410"/>
            <a:ext cx="2200910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(Date_col</a:t>
            </a:r>
            <a:endParaRPr sz="1800">
              <a:latin typeface="Times New Roman"/>
              <a:cs typeface="Times New Roman"/>
            </a:endParaRPr>
          </a:p>
          <a:p>
            <a:pPr marL="66040" marR="508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TIME_col  </a:t>
            </a:r>
            <a:r>
              <a:rPr dirty="0" sz="1800" spc="-5">
                <a:latin typeface="Times New Roman"/>
                <a:cs typeface="Times New Roman"/>
              </a:rPr>
              <a:t>TIME</a:t>
            </a: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sz="1800" spc="-5">
                <a:latin typeface="Times New Roman"/>
                <a:cs typeface="Times New Roman"/>
              </a:rPr>
              <a:t>IMEZONE_</a:t>
            </a:r>
            <a:r>
              <a:rPr dirty="0" sz="1800" spc="5">
                <a:latin typeface="Times New Roman"/>
                <a:cs typeface="Times New Roman"/>
              </a:rPr>
              <a:t>c</a:t>
            </a:r>
            <a:r>
              <a:rPr dirty="0" sz="1800">
                <a:latin typeface="Times New Roman"/>
                <a:cs typeface="Times New Roman"/>
              </a:rPr>
              <a:t>ol</a:t>
            </a:r>
            <a:endParaRPr sz="1800">
              <a:latin typeface="Times New Roman"/>
              <a:cs typeface="Times New Roman"/>
            </a:endParaRPr>
          </a:p>
          <a:p>
            <a:pPr marL="66040" marR="431165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TIMES</a:t>
            </a:r>
            <a:r>
              <a:rPr dirty="0" sz="1800" spc="-145">
                <a:latin typeface="Times New Roman"/>
                <a:cs typeface="Times New Roman"/>
              </a:rPr>
              <a:t>T</a:t>
            </a: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sz="1800" spc="-15">
                <a:latin typeface="Times New Roman"/>
                <a:cs typeface="Times New Roman"/>
              </a:rPr>
              <a:t>M</a:t>
            </a:r>
            <a:r>
              <a:rPr dirty="0" sz="1800" spc="-5">
                <a:latin typeface="Times New Roman"/>
                <a:cs typeface="Times New Roman"/>
              </a:rPr>
              <a:t>P_col  </a:t>
            </a:r>
            <a:r>
              <a:rPr dirty="0" sz="1800" spc="-5">
                <a:latin typeface="Times New Roman"/>
                <a:cs typeface="Times New Roman"/>
              </a:rPr>
              <a:t>TIMEZONE_col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04842" y="2037410"/>
            <a:ext cx="3637915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94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Date</a:t>
            </a:r>
            <a:r>
              <a:rPr dirty="0" sz="1800">
                <a:latin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TIME(6),</a:t>
            </a:r>
            <a:endParaRPr sz="1800">
              <a:latin typeface="Times New Roman"/>
              <a:cs typeface="Times New Roman"/>
            </a:endParaRPr>
          </a:p>
          <a:p>
            <a:pPr marL="13970" marR="779780" indent="24130">
              <a:lnSpc>
                <a:spcPct val="100000"/>
              </a:lnSpc>
            </a:pP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TIME(6) WITH TIME</a:t>
            </a:r>
            <a:r>
              <a:rPr dirty="0" sz="1800" spc="-7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ZONE,  </a:t>
            </a:r>
            <a:r>
              <a:rPr dirty="0" sz="1800" spc="-15">
                <a:solidFill>
                  <a:srgbClr val="0000FF"/>
                </a:solidFill>
                <a:latin typeface="Times New Roman"/>
                <a:cs typeface="Times New Roman"/>
              </a:rPr>
              <a:t>TIMESTAMP(6),</a:t>
            </a:r>
            <a:endParaRPr sz="18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dirty="0" sz="1800" spc="-15">
                <a:solidFill>
                  <a:srgbClr val="0000FF"/>
                </a:solidFill>
                <a:latin typeface="Times New Roman"/>
                <a:cs typeface="Times New Roman"/>
              </a:rPr>
              <a:t>TIMESTAMP(6) 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WITH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TIME</a:t>
            </a:r>
            <a:r>
              <a:rPr dirty="0" sz="1800" spc="-10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ZONE)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4394" y="3409264"/>
            <a:ext cx="474916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UNIQUE </a:t>
            </a:r>
            <a:r>
              <a:rPr dirty="0" sz="1800" spc="-20">
                <a:latin typeface="Times New Roman"/>
                <a:cs typeface="Times New Roman"/>
              </a:rPr>
              <a:t>PRIMARY </a:t>
            </a:r>
            <a:r>
              <a:rPr dirty="0" sz="1800" spc="-5">
                <a:latin typeface="Times New Roman"/>
                <a:cs typeface="Times New Roman"/>
              </a:rPr>
              <a:t>INDEX </a:t>
            </a:r>
            <a:r>
              <a:rPr dirty="0" sz="1800">
                <a:latin typeface="Times New Roman"/>
                <a:cs typeface="Times New Roman"/>
              </a:rPr>
              <a:t>( TIMEZONE_col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);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130300" y="4178300"/>
          <a:ext cx="7048500" cy="200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6600"/>
                <a:gridCol w="2362200"/>
                <a:gridCol w="1371600"/>
              </a:tblGrid>
              <a:tr h="1981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0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Date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2000" spc="-1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Time(n)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1440" marR="692150">
                        <a:lnSpc>
                          <a:spcPct val="125000"/>
                        </a:lnSpc>
                      </a:pPr>
                      <a:r>
                        <a:rPr dirty="0" sz="2000" spc="-1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Time(n) </a:t>
                      </a:r>
                      <a:r>
                        <a:rPr dirty="0" sz="2000" spc="-2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With </a:t>
                      </a:r>
                      <a:r>
                        <a:rPr dirty="0" sz="20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Zone  </a:t>
                      </a:r>
                      <a:r>
                        <a:rPr dirty="0" sz="2000" spc="-1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Timestamp(n)  Timestamp(n) </a:t>
                      </a:r>
                      <a:r>
                        <a:rPr dirty="0" sz="20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dirty="0" sz="2000" spc="-9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zone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16827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Stored</a:t>
                      </a:r>
                      <a:r>
                        <a:rPr dirty="0" sz="1800" spc="-9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Internally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just" marL="168275" marR="640715">
                        <a:lnSpc>
                          <a:spcPct val="138900"/>
                        </a:lnSpc>
                      </a:pPr>
                      <a:r>
                        <a:rPr dirty="0" sz="1800" spc="-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Stored</a:t>
                      </a:r>
                      <a:r>
                        <a:rPr dirty="0" sz="1800" spc="-6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Internally  Stored</a:t>
                      </a:r>
                      <a:r>
                        <a:rPr dirty="0" sz="1800" spc="-9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Internally  Stored</a:t>
                      </a:r>
                      <a:r>
                        <a:rPr dirty="0" sz="1800" spc="-9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Internally  Stored</a:t>
                      </a:r>
                      <a:r>
                        <a:rPr dirty="0" sz="1800" spc="-9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Internally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8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dirty="0" sz="1800" spc="-9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Bytes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68275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dirty="0" sz="1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dirty="0" sz="1800" spc="-11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Bytes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6827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dirty="0" sz="1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dirty="0" sz="1800" spc="-9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Bytes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6827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dirty="0" sz="1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800" spc="-9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Bytes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6827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dirty="0" sz="1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r>
                        <a:rPr dirty="0" sz="1800" spc="-9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Bytes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8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1066800" y="833119"/>
            <a:ext cx="7162800" cy="3053080"/>
          </a:xfrm>
          <a:custGeom>
            <a:avLst/>
            <a:gdLst/>
            <a:ahLst/>
            <a:cxnLst/>
            <a:rect l="l" t="t" r="r" b="b"/>
            <a:pathLst>
              <a:path w="7162800" h="3053079">
                <a:moveTo>
                  <a:pt x="0" y="3052825"/>
                </a:moveTo>
                <a:lnTo>
                  <a:pt x="7162800" y="3052825"/>
                </a:lnTo>
                <a:lnTo>
                  <a:pt x="7162800" y="0"/>
                </a:lnTo>
                <a:lnTo>
                  <a:pt x="0" y="0"/>
                </a:lnTo>
                <a:lnTo>
                  <a:pt x="0" y="3052825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3773" y="23317"/>
            <a:ext cx="51542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Perm Space is for Permanent</a:t>
            </a:r>
            <a:r>
              <a:rPr dirty="0" spc="-60"/>
              <a:t> </a:t>
            </a:r>
            <a:r>
              <a:rPr dirty="0" spc="-35"/>
              <a:t>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5872378"/>
            <a:ext cx="8767445" cy="9410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PERM Space is where an AMP keeps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its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tables. That is what you need to understand.  </a:t>
            </a:r>
            <a:r>
              <a:rPr dirty="0" sz="2000" spc="-65">
                <a:solidFill>
                  <a:srgbClr val="0000FF"/>
                </a:solidFill>
                <a:latin typeface="Times New Roman"/>
                <a:cs typeface="Times New Roman"/>
              </a:rPr>
              <a:t>You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will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also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find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out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that PERM spaces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also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houses Secondary Indexes, Join</a:t>
            </a:r>
            <a:r>
              <a:rPr dirty="0" sz="2000" spc="-15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Indexes  and Permanent Journals. Just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remember that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PERM is for the tables and</a:t>
            </a:r>
            <a:r>
              <a:rPr dirty="0" sz="2000" spc="-22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indexes!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702300" y="685800"/>
            <a:ext cx="3302000" cy="4889500"/>
            <a:chOff x="5702300" y="685800"/>
            <a:chExt cx="3302000" cy="4889500"/>
          </a:xfrm>
        </p:grpSpPr>
        <p:sp>
          <p:nvSpPr>
            <p:cNvPr id="5" name="object 5"/>
            <p:cNvSpPr/>
            <p:nvPr/>
          </p:nvSpPr>
          <p:spPr>
            <a:xfrm>
              <a:off x="5715000" y="914400"/>
              <a:ext cx="3276600" cy="4648200"/>
            </a:xfrm>
            <a:custGeom>
              <a:avLst/>
              <a:gdLst/>
              <a:ahLst/>
              <a:cxnLst/>
              <a:rect l="l" t="t" r="r" b="b"/>
              <a:pathLst>
                <a:path w="3276600" h="4648200">
                  <a:moveTo>
                    <a:pt x="3276600" y="774700"/>
                  </a:moveTo>
                  <a:lnTo>
                    <a:pt x="3271670" y="835243"/>
                  </a:lnTo>
                  <a:lnTo>
                    <a:pt x="3257125" y="894512"/>
                  </a:lnTo>
                  <a:lnTo>
                    <a:pt x="3233328" y="952334"/>
                  </a:lnTo>
                  <a:lnTo>
                    <a:pt x="3200643" y="1008537"/>
                  </a:lnTo>
                  <a:lnTo>
                    <a:pt x="3159436" y="1062948"/>
                  </a:lnTo>
                  <a:lnTo>
                    <a:pt x="3110070" y="1115396"/>
                  </a:lnTo>
                  <a:lnTo>
                    <a:pt x="3052910" y="1165709"/>
                  </a:lnTo>
                  <a:lnTo>
                    <a:pt x="3021521" y="1190011"/>
                  </a:lnTo>
                  <a:lnTo>
                    <a:pt x="2988320" y="1213714"/>
                  </a:lnTo>
                  <a:lnTo>
                    <a:pt x="2953353" y="1236797"/>
                  </a:lnTo>
                  <a:lnTo>
                    <a:pt x="2916664" y="1259238"/>
                  </a:lnTo>
                  <a:lnTo>
                    <a:pt x="2878301" y="1281017"/>
                  </a:lnTo>
                  <a:lnTo>
                    <a:pt x="2838308" y="1302110"/>
                  </a:lnTo>
                  <a:lnTo>
                    <a:pt x="2796730" y="1322498"/>
                  </a:lnTo>
                  <a:lnTo>
                    <a:pt x="2753614" y="1342158"/>
                  </a:lnTo>
                  <a:lnTo>
                    <a:pt x="2709004" y="1361069"/>
                  </a:lnTo>
                  <a:lnTo>
                    <a:pt x="2662947" y="1379209"/>
                  </a:lnTo>
                  <a:lnTo>
                    <a:pt x="2615488" y="1396557"/>
                  </a:lnTo>
                  <a:lnTo>
                    <a:pt x="2566673" y="1413091"/>
                  </a:lnTo>
                  <a:lnTo>
                    <a:pt x="2516546" y="1428790"/>
                  </a:lnTo>
                  <a:lnTo>
                    <a:pt x="2465154" y="1443632"/>
                  </a:lnTo>
                  <a:lnTo>
                    <a:pt x="2412542" y="1457596"/>
                  </a:lnTo>
                  <a:lnTo>
                    <a:pt x="2358756" y="1470659"/>
                  </a:lnTo>
                  <a:lnTo>
                    <a:pt x="2303841" y="1482802"/>
                  </a:lnTo>
                  <a:lnTo>
                    <a:pt x="2247843" y="1494001"/>
                  </a:lnTo>
                  <a:lnTo>
                    <a:pt x="2190807" y="1504236"/>
                  </a:lnTo>
                  <a:lnTo>
                    <a:pt x="2132779" y="1513485"/>
                  </a:lnTo>
                  <a:lnTo>
                    <a:pt x="2073804" y="1521727"/>
                  </a:lnTo>
                  <a:lnTo>
                    <a:pt x="2013928" y="1528940"/>
                  </a:lnTo>
                  <a:lnTo>
                    <a:pt x="1953196" y="1535102"/>
                  </a:lnTo>
                  <a:lnTo>
                    <a:pt x="1891655" y="1540191"/>
                  </a:lnTo>
                  <a:lnTo>
                    <a:pt x="1829349" y="1544188"/>
                  </a:lnTo>
                  <a:lnTo>
                    <a:pt x="1766324" y="1547069"/>
                  </a:lnTo>
                  <a:lnTo>
                    <a:pt x="1702626" y="1548813"/>
                  </a:lnTo>
                  <a:lnTo>
                    <a:pt x="1638300" y="1549400"/>
                  </a:lnTo>
                  <a:lnTo>
                    <a:pt x="1573973" y="1548813"/>
                  </a:lnTo>
                  <a:lnTo>
                    <a:pt x="1510275" y="1547069"/>
                  </a:lnTo>
                  <a:lnTo>
                    <a:pt x="1447250" y="1544188"/>
                  </a:lnTo>
                  <a:lnTo>
                    <a:pt x="1384944" y="1540191"/>
                  </a:lnTo>
                  <a:lnTo>
                    <a:pt x="1323403" y="1535102"/>
                  </a:lnTo>
                  <a:lnTo>
                    <a:pt x="1262671" y="1528940"/>
                  </a:lnTo>
                  <a:lnTo>
                    <a:pt x="1202795" y="1521727"/>
                  </a:lnTo>
                  <a:lnTo>
                    <a:pt x="1143820" y="1513485"/>
                  </a:lnTo>
                  <a:lnTo>
                    <a:pt x="1085792" y="1504236"/>
                  </a:lnTo>
                  <a:lnTo>
                    <a:pt x="1028756" y="1494001"/>
                  </a:lnTo>
                  <a:lnTo>
                    <a:pt x="972758" y="1482802"/>
                  </a:lnTo>
                  <a:lnTo>
                    <a:pt x="917843" y="1470660"/>
                  </a:lnTo>
                  <a:lnTo>
                    <a:pt x="864057" y="1457596"/>
                  </a:lnTo>
                  <a:lnTo>
                    <a:pt x="811445" y="1443632"/>
                  </a:lnTo>
                  <a:lnTo>
                    <a:pt x="760053" y="1428790"/>
                  </a:lnTo>
                  <a:lnTo>
                    <a:pt x="709926" y="1413091"/>
                  </a:lnTo>
                  <a:lnTo>
                    <a:pt x="661111" y="1396557"/>
                  </a:lnTo>
                  <a:lnTo>
                    <a:pt x="613652" y="1379209"/>
                  </a:lnTo>
                  <a:lnTo>
                    <a:pt x="567595" y="1361069"/>
                  </a:lnTo>
                  <a:lnTo>
                    <a:pt x="522985" y="1342158"/>
                  </a:lnTo>
                  <a:lnTo>
                    <a:pt x="479869" y="1322498"/>
                  </a:lnTo>
                  <a:lnTo>
                    <a:pt x="438291" y="1302110"/>
                  </a:lnTo>
                  <a:lnTo>
                    <a:pt x="398298" y="1281017"/>
                  </a:lnTo>
                  <a:lnTo>
                    <a:pt x="359935" y="1259238"/>
                  </a:lnTo>
                  <a:lnTo>
                    <a:pt x="323246" y="1236797"/>
                  </a:lnTo>
                  <a:lnTo>
                    <a:pt x="288279" y="1213714"/>
                  </a:lnTo>
                  <a:lnTo>
                    <a:pt x="255078" y="1190011"/>
                  </a:lnTo>
                  <a:lnTo>
                    <a:pt x="223689" y="1165709"/>
                  </a:lnTo>
                  <a:lnTo>
                    <a:pt x="194157" y="1140830"/>
                  </a:lnTo>
                  <a:lnTo>
                    <a:pt x="140849" y="1089429"/>
                  </a:lnTo>
                  <a:lnTo>
                    <a:pt x="95517" y="1035977"/>
                  </a:lnTo>
                  <a:lnTo>
                    <a:pt x="58525" y="980648"/>
                  </a:lnTo>
                  <a:lnTo>
                    <a:pt x="30239" y="923614"/>
                  </a:lnTo>
                  <a:lnTo>
                    <a:pt x="11022" y="865047"/>
                  </a:lnTo>
                  <a:lnTo>
                    <a:pt x="1239" y="805120"/>
                  </a:lnTo>
                  <a:lnTo>
                    <a:pt x="0" y="774700"/>
                  </a:lnTo>
                </a:path>
                <a:path w="3276600" h="4648200">
                  <a:moveTo>
                    <a:pt x="0" y="774700"/>
                  </a:moveTo>
                  <a:lnTo>
                    <a:pt x="4929" y="714156"/>
                  </a:lnTo>
                  <a:lnTo>
                    <a:pt x="19474" y="654887"/>
                  </a:lnTo>
                  <a:lnTo>
                    <a:pt x="43271" y="597065"/>
                  </a:lnTo>
                  <a:lnTo>
                    <a:pt x="75956" y="540862"/>
                  </a:lnTo>
                  <a:lnTo>
                    <a:pt x="117163" y="486451"/>
                  </a:lnTo>
                  <a:lnTo>
                    <a:pt x="166529" y="434003"/>
                  </a:lnTo>
                  <a:lnTo>
                    <a:pt x="223689" y="383690"/>
                  </a:lnTo>
                  <a:lnTo>
                    <a:pt x="255078" y="359388"/>
                  </a:lnTo>
                  <a:lnTo>
                    <a:pt x="288279" y="335685"/>
                  </a:lnTo>
                  <a:lnTo>
                    <a:pt x="323246" y="312602"/>
                  </a:lnTo>
                  <a:lnTo>
                    <a:pt x="359935" y="290161"/>
                  </a:lnTo>
                  <a:lnTo>
                    <a:pt x="398298" y="268382"/>
                  </a:lnTo>
                  <a:lnTo>
                    <a:pt x="438291" y="247289"/>
                  </a:lnTo>
                  <a:lnTo>
                    <a:pt x="479869" y="226901"/>
                  </a:lnTo>
                  <a:lnTo>
                    <a:pt x="522985" y="207241"/>
                  </a:lnTo>
                  <a:lnTo>
                    <a:pt x="567595" y="188330"/>
                  </a:lnTo>
                  <a:lnTo>
                    <a:pt x="613652" y="170190"/>
                  </a:lnTo>
                  <a:lnTo>
                    <a:pt x="661111" y="152842"/>
                  </a:lnTo>
                  <a:lnTo>
                    <a:pt x="709926" y="136308"/>
                  </a:lnTo>
                  <a:lnTo>
                    <a:pt x="760053" y="120609"/>
                  </a:lnTo>
                  <a:lnTo>
                    <a:pt x="811445" y="105767"/>
                  </a:lnTo>
                  <a:lnTo>
                    <a:pt x="864057" y="91803"/>
                  </a:lnTo>
                  <a:lnTo>
                    <a:pt x="917843" y="78740"/>
                  </a:lnTo>
                  <a:lnTo>
                    <a:pt x="972758" y="66597"/>
                  </a:lnTo>
                  <a:lnTo>
                    <a:pt x="1028756" y="55398"/>
                  </a:lnTo>
                  <a:lnTo>
                    <a:pt x="1085792" y="45163"/>
                  </a:lnTo>
                  <a:lnTo>
                    <a:pt x="1143820" y="35914"/>
                  </a:lnTo>
                  <a:lnTo>
                    <a:pt x="1202795" y="27672"/>
                  </a:lnTo>
                  <a:lnTo>
                    <a:pt x="1262671" y="20459"/>
                  </a:lnTo>
                  <a:lnTo>
                    <a:pt x="1323403" y="14297"/>
                  </a:lnTo>
                  <a:lnTo>
                    <a:pt x="1384944" y="9208"/>
                  </a:lnTo>
                  <a:lnTo>
                    <a:pt x="1447250" y="5211"/>
                  </a:lnTo>
                  <a:lnTo>
                    <a:pt x="1510275" y="2330"/>
                  </a:lnTo>
                  <a:lnTo>
                    <a:pt x="1573973" y="586"/>
                  </a:lnTo>
                  <a:lnTo>
                    <a:pt x="1638300" y="0"/>
                  </a:lnTo>
                  <a:lnTo>
                    <a:pt x="1702626" y="586"/>
                  </a:lnTo>
                  <a:lnTo>
                    <a:pt x="1766324" y="2330"/>
                  </a:lnTo>
                  <a:lnTo>
                    <a:pt x="1829349" y="5211"/>
                  </a:lnTo>
                  <a:lnTo>
                    <a:pt x="1891655" y="9208"/>
                  </a:lnTo>
                  <a:lnTo>
                    <a:pt x="1953196" y="14297"/>
                  </a:lnTo>
                  <a:lnTo>
                    <a:pt x="2013928" y="20459"/>
                  </a:lnTo>
                  <a:lnTo>
                    <a:pt x="2073804" y="27672"/>
                  </a:lnTo>
                  <a:lnTo>
                    <a:pt x="2132779" y="35914"/>
                  </a:lnTo>
                  <a:lnTo>
                    <a:pt x="2190807" y="45163"/>
                  </a:lnTo>
                  <a:lnTo>
                    <a:pt x="2247843" y="55398"/>
                  </a:lnTo>
                  <a:lnTo>
                    <a:pt x="2303841" y="66597"/>
                  </a:lnTo>
                  <a:lnTo>
                    <a:pt x="2358756" y="78739"/>
                  </a:lnTo>
                  <a:lnTo>
                    <a:pt x="2412542" y="91803"/>
                  </a:lnTo>
                  <a:lnTo>
                    <a:pt x="2465154" y="105767"/>
                  </a:lnTo>
                  <a:lnTo>
                    <a:pt x="2516546" y="120609"/>
                  </a:lnTo>
                  <a:lnTo>
                    <a:pt x="2566673" y="136308"/>
                  </a:lnTo>
                  <a:lnTo>
                    <a:pt x="2615488" y="152842"/>
                  </a:lnTo>
                  <a:lnTo>
                    <a:pt x="2662947" y="170190"/>
                  </a:lnTo>
                  <a:lnTo>
                    <a:pt x="2709004" y="188330"/>
                  </a:lnTo>
                  <a:lnTo>
                    <a:pt x="2753614" y="207241"/>
                  </a:lnTo>
                  <a:lnTo>
                    <a:pt x="2796730" y="226901"/>
                  </a:lnTo>
                  <a:lnTo>
                    <a:pt x="2838308" y="247289"/>
                  </a:lnTo>
                  <a:lnTo>
                    <a:pt x="2878301" y="268382"/>
                  </a:lnTo>
                  <a:lnTo>
                    <a:pt x="2916664" y="290161"/>
                  </a:lnTo>
                  <a:lnTo>
                    <a:pt x="2953353" y="312602"/>
                  </a:lnTo>
                  <a:lnTo>
                    <a:pt x="2988320" y="335685"/>
                  </a:lnTo>
                  <a:lnTo>
                    <a:pt x="3021521" y="359388"/>
                  </a:lnTo>
                  <a:lnTo>
                    <a:pt x="3052910" y="383690"/>
                  </a:lnTo>
                  <a:lnTo>
                    <a:pt x="3082442" y="408569"/>
                  </a:lnTo>
                  <a:lnTo>
                    <a:pt x="3135750" y="459970"/>
                  </a:lnTo>
                  <a:lnTo>
                    <a:pt x="3181082" y="513422"/>
                  </a:lnTo>
                  <a:lnTo>
                    <a:pt x="3218074" y="568751"/>
                  </a:lnTo>
                  <a:lnTo>
                    <a:pt x="3246360" y="625785"/>
                  </a:lnTo>
                  <a:lnTo>
                    <a:pt x="3265577" y="684352"/>
                  </a:lnTo>
                  <a:lnTo>
                    <a:pt x="3275360" y="744279"/>
                  </a:lnTo>
                  <a:lnTo>
                    <a:pt x="3276600" y="774700"/>
                  </a:lnTo>
                  <a:lnTo>
                    <a:pt x="3276600" y="3873500"/>
                  </a:lnTo>
                  <a:lnTo>
                    <a:pt x="3271670" y="3934043"/>
                  </a:lnTo>
                  <a:lnTo>
                    <a:pt x="3257125" y="3993312"/>
                  </a:lnTo>
                  <a:lnTo>
                    <a:pt x="3233328" y="4051134"/>
                  </a:lnTo>
                  <a:lnTo>
                    <a:pt x="3200643" y="4107337"/>
                  </a:lnTo>
                  <a:lnTo>
                    <a:pt x="3159436" y="4161748"/>
                  </a:lnTo>
                  <a:lnTo>
                    <a:pt x="3110070" y="4214196"/>
                  </a:lnTo>
                  <a:lnTo>
                    <a:pt x="3052910" y="4264509"/>
                  </a:lnTo>
                  <a:lnTo>
                    <a:pt x="3021521" y="4288811"/>
                  </a:lnTo>
                  <a:lnTo>
                    <a:pt x="2988320" y="4312514"/>
                  </a:lnTo>
                  <a:lnTo>
                    <a:pt x="2953353" y="4335597"/>
                  </a:lnTo>
                  <a:lnTo>
                    <a:pt x="2916664" y="4358038"/>
                  </a:lnTo>
                  <a:lnTo>
                    <a:pt x="2878301" y="4379817"/>
                  </a:lnTo>
                  <a:lnTo>
                    <a:pt x="2838308" y="4400910"/>
                  </a:lnTo>
                  <a:lnTo>
                    <a:pt x="2796730" y="4421298"/>
                  </a:lnTo>
                  <a:lnTo>
                    <a:pt x="2753614" y="4440958"/>
                  </a:lnTo>
                  <a:lnTo>
                    <a:pt x="2709004" y="4459869"/>
                  </a:lnTo>
                  <a:lnTo>
                    <a:pt x="2662947" y="4478009"/>
                  </a:lnTo>
                  <a:lnTo>
                    <a:pt x="2615488" y="4495357"/>
                  </a:lnTo>
                  <a:lnTo>
                    <a:pt x="2566673" y="4511891"/>
                  </a:lnTo>
                  <a:lnTo>
                    <a:pt x="2516546" y="4527590"/>
                  </a:lnTo>
                  <a:lnTo>
                    <a:pt x="2465154" y="4542432"/>
                  </a:lnTo>
                  <a:lnTo>
                    <a:pt x="2412542" y="4556396"/>
                  </a:lnTo>
                  <a:lnTo>
                    <a:pt x="2358756" y="4569460"/>
                  </a:lnTo>
                  <a:lnTo>
                    <a:pt x="2303841" y="4581602"/>
                  </a:lnTo>
                  <a:lnTo>
                    <a:pt x="2247843" y="4592801"/>
                  </a:lnTo>
                  <a:lnTo>
                    <a:pt x="2190807" y="4603036"/>
                  </a:lnTo>
                  <a:lnTo>
                    <a:pt x="2132779" y="4612285"/>
                  </a:lnTo>
                  <a:lnTo>
                    <a:pt x="2073804" y="4620527"/>
                  </a:lnTo>
                  <a:lnTo>
                    <a:pt x="2013928" y="4627740"/>
                  </a:lnTo>
                  <a:lnTo>
                    <a:pt x="1953196" y="4633902"/>
                  </a:lnTo>
                  <a:lnTo>
                    <a:pt x="1891655" y="4638991"/>
                  </a:lnTo>
                  <a:lnTo>
                    <a:pt x="1829349" y="4642988"/>
                  </a:lnTo>
                  <a:lnTo>
                    <a:pt x="1766324" y="4645869"/>
                  </a:lnTo>
                  <a:lnTo>
                    <a:pt x="1702626" y="4647613"/>
                  </a:lnTo>
                  <a:lnTo>
                    <a:pt x="1638300" y="4648200"/>
                  </a:lnTo>
                  <a:lnTo>
                    <a:pt x="1573973" y="4647613"/>
                  </a:lnTo>
                  <a:lnTo>
                    <a:pt x="1510275" y="4645869"/>
                  </a:lnTo>
                  <a:lnTo>
                    <a:pt x="1447250" y="4642988"/>
                  </a:lnTo>
                  <a:lnTo>
                    <a:pt x="1384944" y="4638991"/>
                  </a:lnTo>
                  <a:lnTo>
                    <a:pt x="1323403" y="4633902"/>
                  </a:lnTo>
                  <a:lnTo>
                    <a:pt x="1262671" y="4627740"/>
                  </a:lnTo>
                  <a:lnTo>
                    <a:pt x="1202795" y="4620527"/>
                  </a:lnTo>
                  <a:lnTo>
                    <a:pt x="1143820" y="4612285"/>
                  </a:lnTo>
                  <a:lnTo>
                    <a:pt x="1085792" y="4603036"/>
                  </a:lnTo>
                  <a:lnTo>
                    <a:pt x="1028756" y="4592801"/>
                  </a:lnTo>
                  <a:lnTo>
                    <a:pt x="972758" y="4581602"/>
                  </a:lnTo>
                  <a:lnTo>
                    <a:pt x="917843" y="4569459"/>
                  </a:lnTo>
                  <a:lnTo>
                    <a:pt x="864057" y="4556396"/>
                  </a:lnTo>
                  <a:lnTo>
                    <a:pt x="811445" y="4542432"/>
                  </a:lnTo>
                  <a:lnTo>
                    <a:pt x="760053" y="4527590"/>
                  </a:lnTo>
                  <a:lnTo>
                    <a:pt x="709926" y="4511891"/>
                  </a:lnTo>
                  <a:lnTo>
                    <a:pt x="661111" y="4495357"/>
                  </a:lnTo>
                  <a:lnTo>
                    <a:pt x="613652" y="4478009"/>
                  </a:lnTo>
                  <a:lnTo>
                    <a:pt x="567595" y="4459869"/>
                  </a:lnTo>
                  <a:lnTo>
                    <a:pt x="522985" y="4440958"/>
                  </a:lnTo>
                  <a:lnTo>
                    <a:pt x="479869" y="4421298"/>
                  </a:lnTo>
                  <a:lnTo>
                    <a:pt x="438291" y="4400910"/>
                  </a:lnTo>
                  <a:lnTo>
                    <a:pt x="398298" y="4379817"/>
                  </a:lnTo>
                  <a:lnTo>
                    <a:pt x="359935" y="4358038"/>
                  </a:lnTo>
                  <a:lnTo>
                    <a:pt x="323246" y="4335597"/>
                  </a:lnTo>
                  <a:lnTo>
                    <a:pt x="288279" y="4312514"/>
                  </a:lnTo>
                  <a:lnTo>
                    <a:pt x="255078" y="4288811"/>
                  </a:lnTo>
                  <a:lnTo>
                    <a:pt x="223689" y="4264509"/>
                  </a:lnTo>
                  <a:lnTo>
                    <a:pt x="194157" y="4239630"/>
                  </a:lnTo>
                  <a:lnTo>
                    <a:pt x="140849" y="4188229"/>
                  </a:lnTo>
                  <a:lnTo>
                    <a:pt x="95517" y="4134777"/>
                  </a:lnTo>
                  <a:lnTo>
                    <a:pt x="58525" y="4079448"/>
                  </a:lnTo>
                  <a:lnTo>
                    <a:pt x="30239" y="4022414"/>
                  </a:lnTo>
                  <a:lnTo>
                    <a:pt x="11022" y="3963847"/>
                  </a:lnTo>
                  <a:lnTo>
                    <a:pt x="1239" y="3903920"/>
                  </a:lnTo>
                  <a:lnTo>
                    <a:pt x="0" y="3873500"/>
                  </a:lnTo>
                  <a:lnTo>
                    <a:pt x="0" y="774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781800" y="685800"/>
              <a:ext cx="1143000" cy="381000"/>
            </a:xfrm>
            <a:custGeom>
              <a:avLst/>
              <a:gdLst/>
              <a:ahLst/>
              <a:cxnLst/>
              <a:rect l="l" t="t" r="r" b="b"/>
              <a:pathLst>
                <a:path w="1143000" h="381000">
                  <a:moveTo>
                    <a:pt x="1143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143000" y="3810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781800" y="685800"/>
            <a:ext cx="11430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242570">
              <a:lnSpc>
                <a:spcPct val="100000"/>
              </a:lnSpc>
              <a:spcBef>
                <a:spcPts val="300"/>
              </a:spcBef>
            </a:pPr>
            <a:r>
              <a:rPr dirty="0" sz="1800" spc="-5">
                <a:latin typeface="Times New Roman"/>
                <a:cs typeface="Times New Roman"/>
              </a:rPr>
              <a:t>AMP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9700" y="685800"/>
            <a:ext cx="3302000" cy="4889500"/>
            <a:chOff x="139700" y="685800"/>
            <a:chExt cx="3302000" cy="4889500"/>
          </a:xfrm>
        </p:grpSpPr>
        <p:sp>
          <p:nvSpPr>
            <p:cNvPr id="9" name="object 9"/>
            <p:cNvSpPr/>
            <p:nvPr/>
          </p:nvSpPr>
          <p:spPr>
            <a:xfrm>
              <a:off x="152400" y="914400"/>
              <a:ext cx="3276600" cy="4648200"/>
            </a:xfrm>
            <a:custGeom>
              <a:avLst/>
              <a:gdLst/>
              <a:ahLst/>
              <a:cxnLst/>
              <a:rect l="l" t="t" r="r" b="b"/>
              <a:pathLst>
                <a:path w="3276600" h="4648200">
                  <a:moveTo>
                    <a:pt x="3276600" y="774700"/>
                  </a:moveTo>
                  <a:lnTo>
                    <a:pt x="3271670" y="835243"/>
                  </a:lnTo>
                  <a:lnTo>
                    <a:pt x="3257125" y="894512"/>
                  </a:lnTo>
                  <a:lnTo>
                    <a:pt x="3233328" y="952334"/>
                  </a:lnTo>
                  <a:lnTo>
                    <a:pt x="3200643" y="1008537"/>
                  </a:lnTo>
                  <a:lnTo>
                    <a:pt x="3159436" y="1062948"/>
                  </a:lnTo>
                  <a:lnTo>
                    <a:pt x="3110070" y="1115396"/>
                  </a:lnTo>
                  <a:lnTo>
                    <a:pt x="3052910" y="1165709"/>
                  </a:lnTo>
                  <a:lnTo>
                    <a:pt x="3021521" y="1190011"/>
                  </a:lnTo>
                  <a:lnTo>
                    <a:pt x="2988320" y="1213714"/>
                  </a:lnTo>
                  <a:lnTo>
                    <a:pt x="2953353" y="1236797"/>
                  </a:lnTo>
                  <a:lnTo>
                    <a:pt x="2916664" y="1259238"/>
                  </a:lnTo>
                  <a:lnTo>
                    <a:pt x="2878301" y="1281017"/>
                  </a:lnTo>
                  <a:lnTo>
                    <a:pt x="2838308" y="1302110"/>
                  </a:lnTo>
                  <a:lnTo>
                    <a:pt x="2796730" y="1322498"/>
                  </a:lnTo>
                  <a:lnTo>
                    <a:pt x="2753614" y="1342158"/>
                  </a:lnTo>
                  <a:lnTo>
                    <a:pt x="2709004" y="1361069"/>
                  </a:lnTo>
                  <a:lnTo>
                    <a:pt x="2662947" y="1379209"/>
                  </a:lnTo>
                  <a:lnTo>
                    <a:pt x="2615488" y="1396557"/>
                  </a:lnTo>
                  <a:lnTo>
                    <a:pt x="2566673" y="1413091"/>
                  </a:lnTo>
                  <a:lnTo>
                    <a:pt x="2516546" y="1428790"/>
                  </a:lnTo>
                  <a:lnTo>
                    <a:pt x="2465154" y="1443632"/>
                  </a:lnTo>
                  <a:lnTo>
                    <a:pt x="2412542" y="1457596"/>
                  </a:lnTo>
                  <a:lnTo>
                    <a:pt x="2358756" y="1470659"/>
                  </a:lnTo>
                  <a:lnTo>
                    <a:pt x="2303841" y="1482802"/>
                  </a:lnTo>
                  <a:lnTo>
                    <a:pt x="2247843" y="1494001"/>
                  </a:lnTo>
                  <a:lnTo>
                    <a:pt x="2190807" y="1504236"/>
                  </a:lnTo>
                  <a:lnTo>
                    <a:pt x="2132779" y="1513485"/>
                  </a:lnTo>
                  <a:lnTo>
                    <a:pt x="2073804" y="1521727"/>
                  </a:lnTo>
                  <a:lnTo>
                    <a:pt x="2013928" y="1528940"/>
                  </a:lnTo>
                  <a:lnTo>
                    <a:pt x="1953196" y="1535102"/>
                  </a:lnTo>
                  <a:lnTo>
                    <a:pt x="1891655" y="1540191"/>
                  </a:lnTo>
                  <a:lnTo>
                    <a:pt x="1829349" y="1544188"/>
                  </a:lnTo>
                  <a:lnTo>
                    <a:pt x="1766324" y="1547069"/>
                  </a:lnTo>
                  <a:lnTo>
                    <a:pt x="1702626" y="1548813"/>
                  </a:lnTo>
                  <a:lnTo>
                    <a:pt x="1638300" y="1549400"/>
                  </a:lnTo>
                  <a:lnTo>
                    <a:pt x="1573969" y="1548813"/>
                  </a:lnTo>
                  <a:lnTo>
                    <a:pt x="1510267" y="1547069"/>
                  </a:lnTo>
                  <a:lnTo>
                    <a:pt x="1447238" y="1544188"/>
                  </a:lnTo>
                  <a:lnTo>
                    <a:pt x="1384929" y="1540191"/>
                  </a:lnTo>
                  <a:lnTo>
                    <a:pt x="1323385" y="1535102"/>
                  </a:lnTo>
                  <a:lnTo>
                    <a:pt x="1262651" y="1528940"/>
                  </a:lnTo>
                  <a:lnTo>
                    <a:pt x="1202773" y="1521727"/>
                  </a:lnTo>
                  <a:lnTo>
                    <a:pt x="1143797" y="1513485"/>
                  </a:lnTo>
                  <a:lnTo>
                    <a:pt x="1085767" y="1504236"/>
                  </a:lnTo>
                  <a:lnTo>
                    <a:pt x="1028730" y="1494001"/>
                  </a:lnTo>
                  <a:lnTo>
                    <a:pt x="972731" y="1482802"/>
                  </a:lnTo>
                  <a:lnTo>
                    <a:pt x="917815" y="1470660"/>
                  </a:lnTo>
                  <a:lnTo>
                    <a:pt x="864029" y="1457596"/>
                  </a:lnTo>
                  <a:lnTo>
                    <a:pt x="811417" y="1443632"/>
                  </a:lnTo>
                  <a:lnTo>
                    <a:pt x="760025" y="1428790"/>
                  </a:lnTo>
                  <a:lnTo>
                    <a:pt x="709898" y="1413091"/>
                  </a:lnTo>
                  <a:lnTo>
                    <a:pt x="661083" y="1396557"/>
                  </a:lnTo>
                  <a:lnTo>
                    <a:pt x="613625" y="1379209"/>
                  </a:lnTo>
                  <a:lnTo>
                    <a:pt x="567569" y="1361069"/>
                  </a:lnTo>
                  <a:lnTo>
                    <a:pt x="522960" y="1342158"/>
                  </a:lnTo>
                  <a:lnTo>
                    <a:pt x="479845" y="1322498"/>
                  </a:lnTo>
                  <a:lnTo>
                    <a:pt x="438269" y="1302110"/>
                  </a:lnTo>
                  <a:lnTo>
                    <a:pt x="398277" y="1281017"/>
                  </a:lnTo>
                  <a:lnTo>
                    <a:pt x="359915" y="1259238"/>
                  </a:lnTo>
                  <a:lnTo>
                    <a:pt x="323228" y="1236797"/>
                  </a:lnTo>
                  <a:lnTo>
                    <a:pt x="288262" y="1213714"/>
                  </a:lnTo>
                  <a:lnTo>
                    <a:pt x="255062" y="1190011"/>
                  </a:lnTo>
                  <a:lnTo>
                    <a:pt x="223675" y="1165709"/>
                  </a:lnTo>
                  <a:lnTo>
                    <a:pt x="194145" y="1140830"/>
                  </a:lnTo>
                  <a:lnTo>
                    <a:pt x="140839" y="1089429"/>
                  </a:lnTo>
                  <a:lnTo>
                    <a:pt x="95510" y="1035977"/>
                  </a:lnTo>
                  <a:lnTo>
                    <a:pt x="58521" y="980648"/>
                  </a:lnTo>
                  <a:lnTo>
                    <a:pt x="30237" y="923614"/>
                  </a:lnTo>
                  <a:lnTo>
                    <a:pt x="11021" y="865047"/>
                  </a:lnTo>
                  <a:lnTo>
                    <a:pt x="1239" y="805120"/>
                  </a:lnTo>
                  <a:lnTo>
                    <a:pt x="0" y="774700"/>
                  </a:lnTo>
                </a:path>
                <a:path w="3276600" h="4648200">
                  <a:moveTo>
                    <a:pt x="0" y="774700"/>
                  </a:moveTo>
                  <a:lnTo>
                    <a:pt x="4929" y="714156"/>
                  </a:lnTo>
                  <a:lnTo>
                    <a:pt x="19473" y="654887"/>
                  </a:lnTo>
                  <a:lnTo>
                    <a:pt x="43268" y="597065"/>
                  </a:lnTo>
                  <a:lnTo>
                    <a:pt x="75950" y="540862"/>
                  </a:lnTo>
                  <a:lnTo>
                    <a:pt x="117155" y="486451"/>
                  </a:lnTo>
                  <a:lnTo>
                    <a:pt x="166518" y="434003"/>
                  </a:lnTo>
                  <a:lnTo>
                    <a:pt x="223675" y="383690"/>
                  </a:lnTo>
                  <a:lnTo>
                    <a:pt x="255062" y="359388"/>
                  </a:lnTo>
                  <a:lnTo>
                    <a:pt x="288262" y="335685"/>
                  </a:lnTo>
                  <a:lnTo>
                    <a:pt x="323228" y="312602"/>
                  </a:lnTo>
                  <a:lnTo>
                    <a:pt x="359915" y="290161"/>
                  </a:lnTo>
                  <a:lnTo>
                    <a:pt x="398277" y="268382"/>
                  </a:lnTo>
                  <a:lnTo>
                    <a:pt x="438269" y="247289"/>
                  </a:lnTo>
                  <a:lnTo>
                    <a:pt x="479845" y="226901"/>
                  </a:lnTo>
                  <a:lnTo>
                    <a:pt x="522960" y="207241"/>
                  </a:lnTo>
                  <a:lnTo>
                    <a:pt x="567569" y="188330"/>
                  </a:lnTo>
                  <a:lnTo>
                    <a:pt x="613625" y="170190"/>
                  </a:lnTo>
                  <a:lnTo>
                    <a:pt x="661083" y="152842"/>
                  </a:lnTo>
                  <a:lnTo>
                    <a:pt x="709898" y="136308"/>
                  </a:lnTo>
                  <a:lnTo>
                    <a:pt x="760025" y="120609"/>
                  </a:lnTo>
                  <a:lnTo>
                    <a:pt x="811417" y="105767"/>
                  </a:lnTo>
                  <a:lnTo>
                    <a:pt x="864029" y="91803"/>
                  </a:lnTo>
                  <a:lnTo>
                    <a:pt x="917815" y="78740"/>
                  </a:lnTo>
                  <a:lnTo>
                    <a:pt x="972731" y="66597"/>
                  </a:lnTo>
                  <a:lnTo>
                    <a:pt x="1028730" y="55398"/>
                  </a:lnTo>
                  <a:lnTo>
                    <a:pt x="1085767" y="45163"/>
                  </a:lnTo>
                  <a:lnTo>
                    <a:pt x="1143797" y="35914"/>
                  </a:lnTo>
                  <a:lnTo>
                    <a:pt x="1202773" y="27672"/>
                  </a:lnTo>
                  <a:lnTo>
                    <a:pt x="1262651" y="20459"/>
                  </a:lnTo>
                  <a:lnTo>
                    <a:pt x="1323385" y="14297"/>
                  </a:lnTo>
                  <a:lnTo>
                    <a:pt x="1384929" y="9208"/>
                  </a:lnTo>
                  <a:lnTo>
                    <a:pt x="1447238" y="5211"/>
                  </a:lnTo>
                  <a:lnTo>
                    <a:pt x="1510267" y="2330"/>
                  </a:lnTo>
                  <a:lnTo>
                    <a:pt x="1573969" y="586"/>
                  </a:lnTo>
                  <a:lnTo>
                    <a:pt x="1638300" y="0"/>
                  </a:lnTo>
                  <a:lnTo>
                    <a:pt x="1702626" y="586"/>
                  </a:lnTo>
                  <a:lnTo>
                    <a:pt x="1766324" y="2330"/>
                  </a:lnTo>
                  <a:lnTo>
                    <a:pt x="1829349" y="5211"/>
                  </a:lnTo>
                  <a:lnTo>
                    <a:pt x="1891655" y="9208"/>
                  </a:lnTo>
                  <a:lnTo>
                    <a:pt x="1953196" y="14297"/>
                  </a:lnTo>
                  <a:lnTo>
                    <a:pt x="2013928" y="20459"/>
                  </a:lnTo>
                  <a:lnTo>
                    <a:pt x="2073804" y="27672"/>
                  </a:lnTo>
                  <a:lnTo>
                    <a:pt x="2132779" y="35914"/>
                  </a:lnTo>
                  <a:lnTo>
                    <a:pt x="2190807" y="45163"/>
                  </a:lnTo>
                  <a:lnTo>
                    <a:pt x="2247843" y="55398"/>
                  </a:lnTo>
                  <a:lnTo>
                    <a:pt x="2303841" y="66597"/>
                  </a:lnTo>
                  <a:lnTo>
                    <a:pt x="2358756" y="78739"/>
                  </a:lnTo>
                  <a:lnTo>
                    <a:pt x="2412542" y="91803"/>
                  </a:lnTo>
                  <a:lnTo>
                    <a:pt x="2465154" y="105767"/>
                  </a:lnTo>
                  <a:lnTo>
                    <a:pt x="2516546" y="120609"/>
                  </a:lnTo>
                  <a:lnTo>
                    <a:pt x="2566673" y="136308"/>
                  </a:lnTo>
                  <a:lnTo>
                    <a:pt x="2615488" y="152842"/>
                  </a:lnTo>
                  <a:lnTo>
                    <a:pt x="2662947" y="170190"/>
                  </a:lnTo>
                  <a:lnTo>
                    <a:pt x="2709004" y="188330"/>
                  </a:lnTo>
                  <a:lnTo>
                    <a:pt x="2753614" y="207241"/>
                  </a:lnTo>
                  <a:lnTo>
                    <a:pt x="2796730" y="226901"/>
                  </a:lnTo>
                  <a:lnTo>
                    <a:pt x="2838308" y="247289"/>
                  </a:lnTo>
                  <a:lnTo>
                    <a:pt x="2878301" y="268382"/>
                  </a:lnTo>
                  <a:lnTo>
                    <a:pt x="2916664" y="290161"/>
                  </a:lnTo>
                  <a:lnTo>
                    <a:pt x="2953353" y="312602"/>
                  </a:lnTo>
                  <a:lnTo>
                    <a:pt x="2988320" y="335685"/>
                  </a:lnTo>
                  <a:lnTo>
                    <a:pt x="3021521" y="359388"/>
                  </a:lnTo>
                  <a:lnTo>
                    <a:pt x="3052910" y="383690"/>
                  </a:lnTo>
                  <a:lnTo>
                    <a:pt x="3082442" y="408569"/>
                  </a:lnTo>
                  <a:lnTo>
                    <a:pt x="3135750" y="459970"/>
                  </a:lnTo>
                  <a:lnTo>
                    <a:pt x="3181082" y="513422"/>
                  </a:lnTo>
                  <a:lnTo>
                    <a:pt x="3218074" y="568751"/>
                  </a:lnTo>
                  <a:lnTo>
                    <a:pt x="3246360" y="625785"/>
                  </a:lnTo>
                  <a:lnTo>
                    <a:pt x="3265577" y="684352"/>
                  </a:lnTo>
                  <a:lnTo>
                    <a:pt x="3275360" y="744279"/>
                  </a:lnTo>
                  <a:lnTo>
                    <a:pt x="3276600" y="774700"/>
                  </a:lnTo>
                  <a:lnTo>
                    <a:pt x="3276600" y="3873500"/>
                  </a:lnTo>
                  <a:lnTo>
                    <a:pt x="3271670" y="3934043"/>
                  </a:lnTo>
                  <a:lnTo>
                    <a:pt x="3257125" y="3993312"/>
                  </a:lnTo>
                  <a:lnTo>
                    <a:pt x="3233328" y="4051134"/>
                  </a:lnTo>
                  <a:lnTo>
                    <a:pt x="3200643" y="4107337"/>
                  </a:lnTo>
                  <a:lnTo>
                    <a:pt x="3159436" y="4161748"/>
                  </a:lnTo>
                  <a:lnTo>
                    <a:pt x="3110070" y="4214196"/>
                  </a:lnTo>
                  <a:lnTo>
                    <a:pt x="3052910" y="4264509"/>
                  </a:lnTo>
                  <a:lnTo>
                    <a:pt x="3021521" y="4288811"/>
                  </a:lnTo>
                  <a:lnTo>
                    <a:pt x="2988320" y="4312514"/>
                  </a:lnTo>
                  <a:lnTo>
                    <a:pt x="2953353" y="4335597"/>
                  </a:lnTo>
                  <a:lnTo>
                    <a:pt x="2916664" y="4358038"/>
                  </a:lnTo>
                  <a:lnTo>
                    <a:pt x="2878301" y="4379817"/>
                  </a:lnTo>
                  <a:lnTo>
                    <a:pt x="2838308" y="4400910"/>
                  </a:lnTo>
                  <a:lnTo>
                    <a:pt x="2796730" y="4421298"/>
                  </a:lnTo>
                  <a:lnTo>
                    <a:pt x="2753614" y="4440958"/>
                  </a:lnTo>
                  <a:lnTo>
                    <a:pt x="2709004" y="4459869"/>
                  </a:lnTo>
                  <a:lnTo>
                    <a:pt x="2662947" y="4478009"/>
                  </a:lnTo>
                  <a:lnTo>
                    <a:pt x="2615488" y="4495357"/>
                  </a:lnTo>
                  <a:lnTo>
                    <a:pt x="2566673" y="4511891"/>
                  </a:lnTo>
                  <a:lnTo>
                    <a:pt x="2516546" y="4527590"/>
                  </a:lnTo>
                  <a:lnTo>
                    <a:pt x="2465154" y="4542432"/>
                  </a:lnTo>
                  <a:lnTo>
                    <a:pt x="2412542" y="4556396"/>
                  </a:lnTo>
                  <a:lnTo>
                    <a:pt x="2358756" y="4569460"/>
                  </a:lnTo>
                  <a:lnTo>
                    <a:pt x="2303841" y="4581602"/>
                  </a:lnTo>
                  <a:lnTo>
                    <a:pt x="2247843" y="4592801"/>
                  </a:lnTo>
                  <a:lnTo>
                    <a:pt x="2190807" y="4603036"/>
                  </a:lnTo>
                  <a:lnTo>
                    <a:pt x="2132779" y="4612285"/>
                  </a:lnTo>
                  <a:lnTo>
                    <a:pt x="2073804" y="4620527"/>
                  </a:lnTo>
                  <a:lnTo>
                    <a:pt x="2013928" y="4627740"/>
                  </a:lnTo>
                  <a:lnTo>
                    <a:pt x="1953196" y="4633902"/>
                  </a:lnTo>
                  <a:lnTo>
                    <a:pt x="1891655" y="4638991"/>
                  </a:lnTo>
                  <a:lnTo>
                    <a:pt x="1829349" y="4642988"/>
                  </a:lnTo>
                  <a:lnTo>
                    <a:pt x="1766324" y="4645869"/>
                  </a:lnTo>
                  <a:lnTo>
                    <a:pt x="1702626" y="4647613"/>
                  </a:lnTo>
                  <a:lnTo>
                    <a:pt x="1638300" y="4648200"/>
                  </a:lnTo>
                  <a:lnTo>
                    <a:pt x="1573969" y="4647613"/>
                  </a:lnTo>
                  <a:lnTo>
                    <a:pt x="1510267" y="4645869"/>
                  </a:lnTo>
                  <a:lnTo>
                    <a:pt x="1447238" y="4642988"/>
                  </a:lnTo>
                  <a:lnTo>
                    <a:pt x="1384929" y="4638991"/>
                  </a:lnTo>
                  <a:lnTo>
                    <a:pt x="1323385" y="4633902"/>
                  </a:lnTo>
                  <a:lnTo>
                    <a:pt x="1262651" y="4627740"/>
                  </a:lnTo>
                  <a:lnTo>
                    <a:pt x="1202773" y="4620527"/>
                  </a:lnTo>
                  <a:lnTo>
                    <a:pt x="1143797" y="4612285"/>
                  </a:lnTo>
                  <a:lnTo>
                    <a:pt x="1085767" y="4603036"/>
                  </a:lnTo>
                  <a:lnTo>
                    <a:pt x="1028730" y="4592801"/>
                  </a:lnTo>
                  <a:lnTo>
                    <a:pt x="972731" y="4581602"/>
                  </a:lnTo>
                  <a:lnTo>
                    <a:pt x="917815" y="4569459"/>
                  </a:lnTo>
                  <a:lnTo>
                    <a:pt x="864029" y="4556396"/>
                  </a:lnTo>
                  <a:lnTo>
                    <a:pt x="811417" y="4542432"/>
                  </a:lnTo>
                  <a:lnTo>
                    <a:pt x="760025" y="4527590"/>
                  </a:lnTo>
                  <a:lnTo>
                    <a:pt x="709898" y="4511891"/>
                  </a:lnTo>
                  <a:lnTo>
                    <a:pt x="661083" y="4495357"/>
                  </a:lnTo>
                  <a:lnTo>
                    <a:pt x="613625" y="4478009"/>
                  </a:lnTo>
                  <a:lnTo>
                    <a:pt x="567569" y="4459869"/>
                  </a:lnTo>
                  <a:lnTo>
                    <a:pt x="522960" y="4440958"/>
                  </a:lnTo>
                  <a:lnTo>
                    <a:pt x="479845" y="4421298"/>
                  </a:lnTo>
                  <a:lnTo>
                    <a:pt x="438269" y="4400910"/>
                  </a:lnTo>
                  <a:lnTo>
                    <a:pt x="398277" y="4379817"/>
                  </a:lnTo>
                  <a:lnTo>
                    <a:pt x="359915" y="4358038"/>
                  </a:lnTo>
                  <a:lnTo>
                    <a:pt x="323228" y="4335597"/>
                  </a:lnTo>
                  <a:lnTo>
                    <a:pt x="288262" y="4312514"/>
                  </a:lnTo>
                  <a:lnTo>
                    <a:pt x="255062" y="4288811"/>
                  </a:lnTo>
                  <a:lnTo>
                    <a:pt x="223675" y="4264509"/>
                  </a:lnTo>
                  <a:lnTo>
                    <a:pt x="194145" y="4239630"/>
                  </a:lnTo>
                  <a:lnTo>
                    <a:pt x="140839" y="4188229"/>
                  </a:lnTo>
                  <a:lnTo>
                    <a:pt x="95510" y="4134777"/>
                  </a:lnTo>
                  <a:lnTo>
                    <a:pt x="58521" y="4079448"/>
                  </a:lnTo>
                  <a:lnTo>
                    <a:pt x="30237" y="4022414"/>
                  </a:lnTo>
                  <a:lnTo>
                    <a:pt x="11021" y="3963847"/>
                  </a:lnTo>
                  <a:lnTo>
                    <a:pt x="1239" y="3903920"/>
                  </a:lnTo>
                  <a:lnTo>
                    <a:pt x="0" y="3873500"/>
                  </a:lnTo>
                  <a:lnTo>
                    <a:pt x="0" y="774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19200" y="685800"/>
              <a:ext cx="1143000" cy="381000"/>
            </a:xfrm>
            <a:custGeom>
              <a:avLst/>
              <a:gdLst/>
              <a:ahLst/>
              <a:cxnLst/>
              <a:rect l="l" t="t" r="r" b="b"/>
              <a:pathLst>
                <a:path w="1143000" h="381000">
                  <a:moveTo>
                    <a:pt x="1143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143000" y="3810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5700712" y="1054100"/>
            <a:ext cx="3305175" cy="3151505"/>
            <a:chOff x="5700712" y="1054100"/>
            <a:chExt cx="3305175" cy="3151505"/>
          </a:xfrm>
        </p:grpSpPr>
        <p:sp>
          <p:nvSpPr>
            <p:cNvPr id="12" name="object 12"/>
            <p:cNvSpPr/>
            <p:nvPr/>
          </p:nvSpPr>
          <p:spPr>
            <a:xfrm>
              <a:off x="7162800" y="1066800"/>
              <a:ext cx="381000" cy="762000"/>
            </a:xfrm>
            <a:custGeom>
              <a:avLst/>
              <a:gdLst/>
              <a:ahLst/>
              <a:cxnLst/>
              <a:rect l="l" t="t" r="r" b="b"/>
              <a:pathLst>
                <a:path w="381000" h="762000">
                  <a:moveTo>
                    <a:pt x="381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381000" y="7620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162800" y="1066800"/>
              <a:ext cx="381000" cy="762000"/>
            </a:xfrm>
            <a:custGeom>
              <a:avLst/>
              <a:gdLst/>
              <a:ahLst/>
              <a:cxnLst/>
              <a:rect l="l" t="t" r="r" b="b"/>
              <a:pathLst>
                <a:path w="381000" h="762000">
                  <a:moveTo>
                    <a:pt x="0" y="762000"/>
                  </a:moveTo>
                  <a:lnTo>
                    <a:pt x="381000" y="7620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715000" y="4191000"/>
              <a:ext cx="3276600" cy="0"/>
            </a:xfrm>
            <a:custGeom>
              <a:avLst/>
              <a:gdLst/>
              <a:ahLst/>
              <a:cxnLst/>
              <a:rect l="l" t="t" r="r" b="b"/>
              <a:pathLst>
                <a:path w="3276600" h="0">
                  <a:moveTo>
                    <a:pt x="0" y="0"/>
                  </a:moveTo>
                  <a:lnTo>
                    <a:pt x="32766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219200" y="685800"/>
            <a:ext cx="11430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dirty="0" sz="1800" spc="-5">
                <a:latin typeface="Times New Roman"/>
                <a:cs typeface="Times New Roman"/>
              </a:rPr>
              <a:t>AMP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38112" y="1054100"/>
            <a:ext cx="3305175" cy="3227705"/>
            <a:chOff x="138112" y="1054100"/>
            <a:chExt cx="3305175" cy="3227705"/>
          </a:xfrm>
        </p:grpSpPr>
        <p:sp>
          <p:nvSpPr>
            <p:cNvPr id="17" name="object 17"/>
            <p:cNvSpPr/>
            <p:nvPr/>
          </p:nvSpPr>
          <p:spPr>
            <a:xfrm>
              <a:off x="1600200" y="1066800"/>
              <a:ext cx="381000" cy="762000"/>
            </a:xfrm>
            <a:custGeom>
              <a:avLst/>
              <a:gdLst/>
              <a:ahLst/>
              <a:cxnLst/>
              <a:rect l="l" t="t" r="r" b="b"/>
              <a:pathLst>
                <a:path w="381000" h="762000">
                  <a:moveTo>
                    <a:pt x="381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381000" y="7620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600200" y="1066800"/>
              <a:ext cx="381000" cy="762000"/>
            </a:xfrm>
            <a:custGeom>
              <a:avLst/>
              <a:gdLst/>
              <a:ahLst/>
              <a:cxnLst/>
              <a:rect l="l" t="t" r="r" b="b"/>
              <a:pathLst>
                <a:path w="381000" h="762000">
                  <a:moveTo>
                    <a:pt x="0" y="762000"/>
                  </a:moveTo>
                  <a:lnTo>
                    <a:pt x="381000" y="7620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52400" y="4267200"/>
              <a:ext cx="3276600" cy="0"/>
            </a:xfrm>
            <a:custGeom>
              <a:avLst/>
              <a:gdLst/>
              <a:ahLst/>
              <a:cxnLst/>
              <a:rect l="l" t="t" r="r" b="b"/>
              <a:pathLst>
                <a:path w="3276600" h="0">
                  <a:moveTo>
                    <a:pt x="0" y="0"/>
                  </a:moveTo>
                  <a:lnTo>
                    <a:pt x="32766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3657600" y="1828800"/>
            <a:ext cx="1905000" cy="251460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 lIns="0" tIns="186055" rIns="0" bIns="0" rtlCol="0" vert="horz">
            <a:spAutoFit/>
          </a:bodyPr>
          <a:lstStyle/>
          <a:p>
            <a:pPr algn="ctr" marR="142875">
              <a:lnSpc>
                <a:spcPct val="100000"/>
              </a:lnSpc>
              <a:spcBef>
                <a:spcPts val="1465"/>
              </a:spcBef>
            </a:pPr>
            <a:r>
              <a:rPr dirty="0" sz="2800" spc="-5">
                <a:solidFill>
                  <a:srgbClr val="0000FF"/>
                </a:solidFill>
                <a:latin typeface="Times New Roman"/>
                <a:cs typeface="Times New Roman"/>
              </a:rPr>
              <a:t>PERM</a:t>
            </a:r>
            <a:endParaRPr sz="2800">
              <a:latin typeface="Times New Roman"/>
              <a:cs typeface="Times New Roman"/>
            </a:endParaRPr>
          </a:p>
          <a:p>
            <a:pPr algn="ctr" marL="452120" marR="596900">
              <a:lnSpc>
                <a:spcPct val="100000"/>
              </a:lnSpc>
            </a:pPr>
            <a:r>
              <a:rPr dirty="0" sz="2800" spc="-5">
                <a:latin typeface="Times New Roman"/>
                <a:cs typeface="Times New Roman"/>
              </a:rPr>
              <a:t>S</a:t>
            </a:r>
            <a:r>
              <a:rPr dirty="0" sz="2800">
                <a:latin typeface="Times New Roman"/>
                <a:cs typeface="Times New Roman"/>
              </a:rPr>
              <a:t>p</a:t>
            </a:r>
            <a:r>
              <a:rPr dirty="0" sz="2800" spc="-5">
                <a:latin typeface="Times New Roman"/>
                <a:cs typeface="Times New Roman"/>
              </a:rPr>
              <a:t>a</a:t>
            </a:r>
            <a:r>
              <a:rPr dirty="0" sz="2800" spc="-20">
                <a:latin typeface="Times New Roman"/>
                <a:cs typeface="Times New Roman"/>
              </a:rPr>
              <a:t>c</a:t>
            </a:r>
            <a:r>
              <a:rPr dirty="0" sz="2800" spc="-5">
                <a:latin typeface="Times New Roman"/>
                <a:cs typeface="Times New Roman"/>
              </a:rPr>
              <a:t>e 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endParaRPr sz="2800">
              <a:latin typeface="Times New Roman"/>
              <a:cs typeface="Times New Roman"/>
            </a:endParaRPr>
          </a:p>
          <a:p>
            <a:pPr algn="ctr" marL="116839" marR="262255">
              <a:lnSpc>
                <a:spcPct val="100000"/>
              </a:lnSpc>
            </a:pPr>
            <a:r>
              <a:rPr dirty="0" sz="2800" spc="-5">
                <a:solidFill>
                  <a:srgbClr val="0000FF"/>
                </a:solidFill>
                <a:latin typeface="Times New Roman"/>
                <a:cs typeface="Times New Roman"/>
              </a:rPr>
              <a:t>Per</a:t>
            </a:r>
            <a:r>
              <a:rPr dirty="0" sz="2800" spc="-15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anent  </a:t>
            </a:r>
            <a:r>
              <a:rPr dirty="0" sz="2800" spc="-40">
                <a:latin typeface="Times New Roman"/>
                <a:cs typeface="Times New Roman"/>
              </a:rPr>
              <a:t>Tables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8340" y="4517516"/>
            <a:ext cx="207772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SPOOL</a:t>
            </a:r>
            <a:r>
              <a:rPr dirty="0" sz="2800" spc="-15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Space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80809" y="4593716"/>
            <a:ext cx="207708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SPOOL</a:t>
            </a:r>
            <a:r>
              <a:rPr dirty="0" sz="2800" spc="-15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Space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1140" y="2542158"/>
            <a:ext cx="9258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0000FF"/>
                </a:solidFill>
                <a:latin typeface="Times New Roman"/>
                <a:cs typeface="Times New Roman"/>
              </a:rPr>
              <a:t>Order_Table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15900" y="2806700"/>
            <a:ext cx="2006600" cy="254000"/>
            <a:chOff x="215900" y="2806700"/>
            <a:chExt cx="2006600" cy="254000"/>
          </a:xfrm>
        </p:grpSpPr>
        <p:sp>
          <p:nvSpPr>
            <p:cNvPr id="25" name="object 25"/>
            <p:cNvSpPr/>
            <p:nvPr/>
          </p:nvSpPr>
          <p:spPr>
            <a:xfrm>
              <a:off x="228600" y="281940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28600" y="281940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228600"/>
                  </a:moveTo>
                  <a:lnTo>
                    <a:pt x="914400" y="228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295400" y="281940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295400" y="281940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228600"/>
                  </a:moveTo>
                  <a:lnTo>
                    <a:pt x="914400" y="228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1298194" y="2542158"/>
            <a:ext cx="2044064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02665" algn="l"/>
              </a:tabLst>
            </a:pPr>
            <a:r>
              <a:rPr dirty="0" sz="1400" spc="-10">
                <a:solidFill>
                  <a:srgbClr val="0000FF"/>
                </a:solidFill>
                <a:latin typeface="Times New Roman"/>
                <a:cs typeface="Times New Roman"/>
              </a:rPr>
              <a:t>Sales_Table	Student_Table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15900" y="2806700"/>
            <a:ext cx="3073400" cy="1244600"/>
            <a:chOff x="215900" y="2806700"/>
            <a:chExt cx="3073400" cy="1244600"/>
          </a:xfrm>
        </p:grpSpPr>
        <p:sp>
          <p:nvSpPr>
            <p:cNvPr id="31" name="object 31"/>
            <p:cNvSpPr/>
            <p:nvPr/>
          </p:nvSpPr>
          <p:spPr>
            <a:xfrm>
              <a:off x="2362200" y="281940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362200" y="281940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228600"/>
                  </a:moveTo>
                  <a:lnTo>
                    <a:pt x="914400" y="228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28600" y="3429000"/>
              <a:ext cx="914400" cy="381000"/>
            </a:xfrm>
            <a:custGeom>
              <a:avLst/>
              <a:gdLst/>
              <a:ahLst/>
              <a:cxnLst/>
              <a:rect l="l" t="t" r="r" b="b"/>
              <a:pathLst>
                <a:path w="914400" h="381000">
                  <a:moveTo>
                    <a:pt x="9144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914400" y="3810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28600" y="3429000"/>
              <a:ext cx="914400" cy="381000"/>
            </a:xfrm>
            <a:custGeom>
              <a:avLst/>
              <a:gdLst/>
              <a:ahLst/>
              <a:cxnLst/>
              <a:rect l="l" t="t" r="r" b="b"/>
              <a:pathLst>
                <a:path w="914400" h="381000">
                  <a:moveTo>
                    <a:pt x="0" y="381000"/>
                  </a:moveTo>
                  <a:lnTo>
                    <a:pt x="914400" y="3810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295400" y="342900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4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14400" y="609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295400" y="342900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0" y="609600"/>
                  </a:moveTo>
                  <a:lnTo>
                    <a:pt x="914400" y="609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231140" y="3151758"/>
            <a:ext cx="319151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0000FF"/>
                </a:solidFill>
                <a:latin typeface="Times New Roman"/>
                <a:cs typeface="Times New Roman"/>
              </a:rPr>
              <a:t>Course_TableCustomer_TableClaims_Table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349500" y="3416300"/>
            <a:ext cx="939800" cy="254000"/>
            <a:chOff x="2349500" y="3416300"/>
            <a:chExt cx="939800" cy="254000"/>
          </a:xfrm>
        </p:grpSpPr>
        <p:sp>
          <p:nvSpPr>
            <p:cNvPr id="39" name="object 39"/>
            <p:cNvSpPr/>
            <p:nvPr/>
          </p:nvSpPr>
          <p:spPr>
            <a:xfrm>
              <a:off x="2362200" y="342900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00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362200" y="342900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228600"/>
                  </a:moveTo>
                  <a:lnTo>
                    <a:pt x="914400" y="228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5870828" y="2542158"/>
            <a:ext cx="9258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0000FF"/>
                </a:solidFill>
                <a:latin typeface="Times New Roman"/>
                <a:cs typeface="Times New Roman"/>
              </a:rPr>
              <a:t>Order_Table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854700" y="2806700"/>
            <a:ext cx="939800" cy="254000"/>
            <a:chOff x="5854700" y="2806700"/>
            <a:chExt cx="939800" cy="254000"/>
          </a:xfrm>
        </p:grpSpPr>
        <p:sp>
          <p:nvSpPr>
            <p:cNvPr id="43" name="object 43"/>
            <p:cNvSpPr/>
            <p:nvPr/>
          </p:nvSpPr>
          <p:spPr>
            <a:xfrm>
              <a:off x="5867400" y="281940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5867400" y="281940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228600"/>
                  </a:moveTo>
                  <a:lnTo>
                    <a:pt x="914400" y="228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6938009" y="2542158"/>
            <a:ext cx="887094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0000FF"/>
                </a:solidFill>
                <a:latin typeface="Times New Roman"/>
                <a:cs typeface="Times New Roman"/>
              </a:rPr>
              <a:t>Sales_Table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6921500" y="2806700"/>
            <a:ext cx="939800" cy="254000"/>
            <a:chOff x="6921500" y="2806700"/>
            <a:chExt cx="939800" cy="254000"/>
          </a:xfrm>
        </p:grpSpPr>
        <p:sp>
          <p:nvSpPr>
            <p:cNvPr id="47" name="object 47"/>
            <p:cNvSpPr/>
            <p:nvPr/>
          </p:nvSpPr>
          <p:spPr>
            <a:xfrm>
              <a:off x="6934200" y="281940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6934200" y="281940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228600"/>
                  </a:moveTo>
                  <a:lnTo>
                    <a:pt x="914400" y="228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7928864" y="2542158"/>
            <a:ext cx="105346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0000FF"/>
                </a:solidFill>
                <a:latin typeface="Times New Roman"/>
                <a:cs typeface="Times New Roman"/>
              </a:rPr>
              <a:t>Student_Table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5854700" y="2806700"/>
            <a:ext cx="3073400" cy="1244600"/>
            <a:chOff x="5854700" y="2806700"/>
            <a:chExt cx="3073400" cy="1244600"/>
          </a:xfrm>
        </p:grpSpPr>
        <p:sp>
          <p:nvSpPr>
            <p:cNvPr id="51" name="object 51"/>
            <p:cNvSpPr/>
            <p:nvPr/>
          </p:nvSpPr>
          <p:spPr>
            <a:xfrm>
              <a:off x="8001000" y="281940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8001000" y="281940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228600"/>
                  </a:moveTo>
                  <a:lnTo>
                    <a:pt x="914400" y="228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5867400" y="3429000"/>
              <a:ext cx="914400" cy="381000"/>
            </a:xfrm>
            <a:custGeom>
              <a:avLst/>
              <a:gdLst/>
              <a:ahLst/>
              <a:cxnLst/>
              <a:rect l="l" t="t" r="r" b="b"/>
              <a:pathLst>
                <a:path w="914400" h="381000">
                  <a:moveTo>
                    <a:pt x="9144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914400" y="3810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5867400" y="3429000"/>
              <a:ext cx="914400" cy="381000"/>
            </a:xfrm>
            <a:custGeom>
              <a:avLst/>
              <a:gdLst/>
              <a:ahLst/>
              <a:cxnLst/>
              <a:rect l="l" t="t" r="r" b="b"/>
              <a:pathLst>
                <a:path w="914400" h="381000">
                  <a:moveTo>
                    <a:pt x="0" y="381000"/>
                  </a:moveTo>
                  <a:lnTo>
                    <a:pt x="914400" y="3810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6934200" y="342900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4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14400" y="609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6934200" y="342900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0" y="609600"/>
                  </a:moveTo>
                  <a:lnTo>
                    <a:pt x="914400" y="609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 txBox="1"/>
          <p:nvPr/>
        </p:nvSpPr>
        <p:spPr>
          <a:xfrm>
            <a:off x="5870828" y="3151758"/>
            <a:ext cx="319214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0000FF"/>
                </a:solidFill>
                <a:latin typeface="Times New Roman"/>
                <a:cs typeface="Times New Roman"/>
              </a:rPr>
              <a:t>Course_TableCustomer_TableClaims_Table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-12700" y="0"/>
            <a:ext cx="9169400" cy="6883400"/>
            <a:chOff x="-12700" y="0"/>
            <a:chExt cx="9169400" cy="6883400"/>
          </a:xfrm>
        </p:grpSpPr>
        <p:sp>
          <p:nvSpPr>
            <p:cNvPr id="59" name="object 59"/>
            <p:cNvSpPr/>
            <p:nvPr/>
          </p:nvSpPr>
          <p:spPr>
            <a:xfrm>
              <a:off x="8001000" y="3428999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00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8001000" y="3428999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228600"/>
                  </a:moveTo>
                  <a:lnTo>
                    <a:pt x="914400" y="228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0" y="6858000"/>
                  </a:moveTo>
                  <a:lnTo>
                    <a:pt x="9144000" y="6858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1702" y="54051"/>
            <a:ext cx="172021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5"/>
              <a:t>Time</a:t>
            </a:r>
            <a:r>
              <a:rPr dirty="0" spc="-45"/>
              <a:t> </a:t>
            </a:r>
            <a:r>
              <a:rPr dirty="0" spc="-5"/>
              <a:t>Zones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7800" y="762000"/>
            <a:ext cx="6172200" cy="3048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114300" rIns="0" bIns="0" rtlCol="0" vert="horz">
            <a:spAutoFit/>
          </a:bodyPr>
          <a:lstStyle/>
          <a:p>
            <a:pPr marL="363855">
              <a:lnSpc>
                <a:spcPct val="100000"/>
              </a:lnSpc>
              <a:spcBef>
                <a:spcPts val="900"/>
              </a:spcBef>
            </a:pPr>
            <a:r>
              <a:rPr dirty="0" sz="1800" spc="-5">
                <a:latin typeface="Times New Roman"/>
                <a:cs typeface="Times New Roman"/>
              </a:rPr>
              <a:t>A time </a:t>
            </a:r>
            <a:r>
              <a:rPr dirty="0" sz="1800">
                <a:latin typeface="Times New Roman"/>
                <a:cs typeface="Times New Roman"/>
              </a:rPr>
              <a:t>zone relative to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London </a:t>
            </a:r>
            <a:r>
              <a:rPr dirty="0" sz="1800">
                <a:latin typeface="Times New Roman"/>
                <a:cs typeface="Times New Roman"/>
              </a:rPr>
              <a:t>(UTC) </a:t>
            </a:r>
            <a:r>
              <a:rPr dirty="0" sz="1800" spc="-5">
                <a:latin typeface="Times New Roman"/>
                <a:cs typeface="Times New Roman"/>
              </a:rPr>
              <a:t>might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Times New Roman"/>
                <a:cs typeface="Times New Roman"/>
              </a:rPr>
              <a:t>LA----------Miami-----------Frankfurt------------Hong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Kong</a:t>
            </a:r>
            <a:endParaRPr sz="18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  <a:tabLst>
                <a:tab pos="1312545" algn="l"/>
                <a:tab pos="2988310" algn="l"/>
                <a:tab pos="4826000" algn="l"/>
              </a:tabLst>
            </a:pPr>
            <a:r>
              <a:rPr dirty="0" sz="1800">
                <a:latin typeface="Times New Roman"/>
                <a:cs typeface="Times New Roman"/>
              </a:rPr>
              <a:t>+8:00	+05:00	00:00	-08:00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A time </a:t>
            </a:r>
            <a:r>
              <a:rPr dirty="0" sz="1800">
                <a:latin typeface="Times New Roman"/>
                <a:cs typeface="Times New Roman"/>
              </a:rPr>
              <a:t>zone relative to 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New </a:t>
            </a:r>
            <a:r>
              <a:rPr dirty="0" sz="1800" spc="-50">
                <a:solidFill>
                  <a:srgbClr val="0000FF"/>
                </a:solidFill>
                <a:latin typeface="Times New Roman"/>
                <a:cs typeface="Times New Roman"/>
              </a:rPr>
              <a:t>York </a:t>
            </a:r>
            <a:r>
              <a:rPr dirty="0" sz="1800">
                <a:latin typeface="Times New Roman"/>
                <a:cs typeface="Times New Roman"/>
              </a:rPr>
              <a:t>(EST) </a:t>
            </a:r>
            <a:r>
              <a:rPr dirty="0" sz="1800" spc="-5">
                <a:latin typeface="Times New Roman"/>
                <a:cs typeface="Times New Roman"/>
              </a:rPr>
              <a:t>might</a:t>
            </a:r>
            <a:r>
              <a:rPr dirty="0" sz="1800" spc="-1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LA----------Miami-----------Frankfurt------------Hong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Kong</a:t>
            </a:r>
            <a:endParaRPr sz="18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  <a:tabLst>
                <a:tab pos="1482725" algn="l"/>
                <a:tab pos="2976880" algn="l"/>
                <a:tab pos="4888230" algn="l"/>
              </a:tabLst>
            </a:pPr>
            <a:r>
              <a:rPr dirty="0" sz="1800">
                <a:latin typeface="Times New Roman"/>
                <a:cs typeface="Times New Roman"/>
              </a:rPr>
              <a:t>+3:00	00:00	-05:00	-13:00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3987165"/>
            <a:ext cx="8950960" cy="282194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5080">
              <a:lnSpc>
                <a:spcPts val="2350"/>
              </a:lnSpc>
              <a:spcBef>
                <a:spcPts val="220"/>
              </a:spcBef>
            </a:pPr>
            <a:r>
              <a:rPr dirty="0" sz="2000" spc="-25">
                <a:solidFill>
                  <a:srgbClr val="0000FF"/>
                </a:solidFill>
                <a:latin typeface="Times New Roman"/>
                <a:cs typeface="Times New Roman"/>
              </a:rPr>
              <a:t>Time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zones are set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either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at the system level (DBS Control), the user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level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(when user</a:t>
            </a:r>
            <a:r>
              <a:rPr dirty="0" sz="2000" spc="-18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is  created or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modified),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or at the session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level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as an</a:t>
            </a:r>
            <a:r>
              <a:rPr dirty="0" sz="2000" spc="-14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override.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 marR="13970">
              <a:lnSpc>
                <a:spcPct val="100000"/>
              </a:lnSpc>
            </a:pPr>
            <a:r>
              <a:rPr dirty="0" sz="2000" spc="-20">
                <a:solidFill>
                  <a:srgbClr val="0000FF"/>
                </a:solidFill>
                <a:latin typeface="Times New Roman"/>
                <a:cs typeface="Times New Roman"/>
              </a:rPr>
              <a:t>Teradata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has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the ability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to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access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and store both the hours and the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minutes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reflecting the 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difference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between the </a:t>
            </a:r>
            <a:r>
              <a:rPr dirty="0" sz="2000" spc="-45">
                <a:solidFill>
                  <a:srgbClr val="0000FF"/>
                </a:solidFill>
                <a:latin typeface="Times New Roman"/>
                <a:cs typeface="Times New Roman"/>
              </a:rPr>
              <a:t>user‟s 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time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zone and the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system 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time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zone. From a </a:t>
            </a:r>
            <a:r>
              <a:rPr dirty="0" sz="2000" spc="-25">
                <a:solidFill>
                  <a:srgbClr val="0000FF"/>
                </a:solidFill>
                <a:latin typeface="Times New Roman"/>
                <a:cs typeface="Times New Roman"/>
              </a:rPr>
              <a:t>World 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perspective,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this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difference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is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normally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number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of hours between a specific location  on Earth and the United Kingdom location that was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historically called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Greenwich</a:t>
            </a:r>
            <a:r>
              <a:rPr dirty="0" sz="2000" spc="-16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Mean  </a:t>
            </a:r>
            <a:r>
              <a:rPr dirty="0" sz="2000" spc="-25">
                <a:solidFill>
                  <a:srgbClr val="0000FF"/>
                </a:solidFill>
                <a:latin typeface="Times New Roman"/>
                <a:cs typeface="Times New Roman"/>
              </a:rPr>
              <a:t>Time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(GMT).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Since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Greenwich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observatory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has been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“decommissioned,”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new  reference to this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same 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time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zone is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called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Universal </a:t>
            </a:r>
            <a:r>
              <a:rPr dirty="0" sz="2000" spc="-25">
                <a:solidFill>
                  <a:srgbClr val="0000FF"/>
                </a:solidFill>
                <a:latin typeface="Times New Roman"/>
                <a:cs typeface="Times New Roman"/>
              </a:rPr>
              <a:t>Time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Coordinate</a:t>
            </a:r>
            <a:r>
              <a:rPr dirty="0" sz="2000" spc="-16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(UTC).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7633" y="54051"/>
            <a:ext cx="28079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Setting </a:t>
            </a:r>
            <a:r>
              <a:rPr dirty="0" spc="-35"/>
              <a:t>Time</a:t>
            </a:r>
            <a:r>
              <a:rPr dirty="0" spc="-120"/>
              <a:t> </a:t>
            </a:r>
            <a:r>
              <a:rPr dirty="0" spc="-5"/>
              <a:t>Zones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711453"/>
            <a:ext cx="8592820" cy="2769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651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A </a:t>
            </a:r>
            <a:r>
              <a:rPr dirty="0" sz="1800" spc="-15">
                <a:latin typeface="Times New Roman"/>
                <a:cs typeface="Times New Roman"/>
              </a:rPr>
              <a:t>Time </a:t>
            </a:r>
            <a:r>
              <a:rPr dirty="0" sz="1800">
                <a:latin typeface="Times New Roman"/>
                <a:cs typeface="Times New Roman"/>
              </a:rPr>
              <a:t>Zone should be established for the system and every </a:t>
            </a:r>
            <a:r>
              <a:rPr dirty="0" sz="1800" spc="-5">
                <a:latin typeface="Times New Roman"/>
                <a:cs typeface="Times New Roman"/>
              </a:rPr>
              <a:t>user </a:t>
            </a:r>
            <a:r>
              <a:rPr dirty="0" sz="1800">
                <a:latin typeface="Times New Roman"/>
                <a:cs typeface="Times New Roman"/>
              </a:rPr>
              <a:t>in each </a:t>
            </a:r>
            <a:r>
              <a:rPr dirty="0" sz="1800" spc="-5">
                <a:latin typeface="Times New Roman"/>
                <a:cs typeface="Times New Roman"/>
              </a:rPr>
              <a:t>different </a:t>
            </a:r>
            <a:r>
              <a:rPr dirty="0" sz="1800">
                <a:latin typeface="Times New Roman"/>
                <a:cs typeface="Times New Roman"/>
              </a:rPr>
              <a:t>time</a:t>
            </a:r>
            <a:r>
              <a:rPr dirty="0" sz="1800" spc="-2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zone.</a:t>
            </a:r>
            <a:endParaRPr sz="1800">
              <a:latin typeface="Times New Roman"/>
              <a:cs typeface="Times New Roman"/>
            </a:endParaRPr>
          </a:p>
          <a:p>
            <a:pPr marL="12700" marR="911225">
              <a:lnSpc>
                <a:spcPct val="200000"/>
              </a:lnSpc>
              <a:tabLst>
                <a:tab pos="2948305" algn="l"/>
                <a:tab pos="4084320" algn="l"/>
                <a:tab pos="5440680" algn="l"/>
              </a:tabLst>
            </a:pPr>
            <a:r>
              <a:rPr dirty="0" sz="1800">
                <a:latin typeface="Times New Roman"/>
                <a:cs typeface="Times New Roman"/>
              </a:rPr>
              <a:t>Setting the </a:t>
            </a: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system default </a:t>
            </a:r>
            <a:r>
              <a:rPr dirty="0" sz="1800" spc="-5">
                <a:latin typeface="Times New Roman"/>
                <a:cs typeface="Times New Roman"/>
              </a:rPr>
              <a:t>time </a:t>
            </a:r>
            <a:r>
              <a:rPr dirty="0" sz="1800">
                <a:latin typeface="Times New Roman"/>
                <a:cs typeface="Times New Roman"/>
              </a:rPr>
              <a:t>zone </a:t>
            </a:r>
            <a:r>
              <a:rPr dirty="0" sz="1800" spc="-5">
                <a:latin typeface="Times New Roman"/>
                <a:cs typeface="Times New Roman"/>
              </a:rPr>
              <a:t>is </a:t>
            </a:r>
            <a:r>
              <a:rPr dirty="0" sz="1800">
                <a:latin typeface="Times New Roman"/>
                <a:cs typeface="Times New Roman"/>
              </a:rPr>
              <a:t>done by the </a:t>
            </a:r>
            <a:r>
              <a:rPr dirty="0" sz="1800" spc="-5">
                <a:latin typeface="Times New Roman"/>
                <a:cs typeface="Times New Roman"/>
              </a:rPr>
              <a:t>DBA </a:t>
            </a:r>
            <a:r>
              <a:rPr dirty="0" sz="1800">
                <a:latin typeface="Times New Roman"/>
                <a:cs typeface="Times New Roman"/>
              </a:rPr>
              <a:t>in the 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DBSControl</a:t>
            </a:r>
            <a:r>
              <a:rPr dirty="0" sz="1800" spc="-12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record</a:t>
            </a:r>
            <a:r>
              <a:rPr dirty="0" sz="1800">
                <a:latin typeface="Times New Roman"/>
                <a:cs typeface="Times New Roman"/>
              </a:rPr>
              <a:t>:  </a:t>
            </a:r>
            <a:r>
              <a:rPr dirty="0" sz="1800" spc="-5">
                <a:latin typeface="Times New Roman"/>
                <a:cs typeface="Times New Roman"/>
              </a:rPr>
              <a:t>MODIFY GENERAL </a:t>
            </a:r>
            <a:r>
              <a:rPr dirty="0" sz="1800">
                <a:latin typeface="Times New Roman"/>
                <a:cs typeface="Times New Roman"/>
              </a:rPr>
              <a:t>16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x	/* 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Hours,	</a:t>
            </a:r>
            <a:r>
              <a:rPr dirty="0" sz="1800">
                <a:latin typeface="Times New Roman"/>
                <a:cs typeface="Times New Roman"/>
              </a:rPr>
              <a:t>n= -12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13	*/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948940" algn="l"/>
                <a:tab pos="5459730" algn="l"/>
              </a:tabLst>
            </a:pPr>
            <a:r>
              <a:rPr dirty="0" sz="1800" spc="-5">
                <a:latin typeface="Times New Roman"/>
                <a:cs typeface="Times New Roman"/>
              </a:rPr>
              <a:t>MODIFY </a:t>
            </a:r>
            <a:r>
              <a:rPr dirty="0" sz="1800">
                <a:latin typeface="Times New Roman"/>
                <a:cs typeface="Times New Roman"/>
              </a:rPr>
              <a:t>GENERAL 17</a:t>
            </a:r>
            <a:r>
              <a:rPr dirty="0" sz="1800" spc="-1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x	/*  Minutes, n = </a:t>
            </a:r>
            <a:r>
              <a:rPr dirty="0" sz="1800" spc="-5">
                <a:latin typeface="Times New Roman"/>
                <a:cs typeface="Times New Roman"/>
              </a:rPr>
              <a:t>-59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59	*/</a:t>
            </a:r>
            <a:endParaRPr sz="1800">
              <a:latin typeface="Times New Roman"/>
              <a:cs typeface="Times New Roman"/>
            </a:endParaRPr>
          </a:p>
          <a:p>
            <a:pPr marL="12700" marR="426720">
              <a:lnSpc>
                <a:spcPct val="200000"/>
              </a:lnSpc>
              <a:tabLst>
                <a:tab pos="1683385" algn="l"/>
              </a:tabLst>
            </a:pPr>
            <a:r>
              <a:rPr dirty="0" sz="1800">
                <a:latin typeface="Times New Roman"/>
                <a:cs typeface="Times New Roman"/>
              </a:rPr>
              <a:t>Setting a </a:t>
            </a:r>
            <a:r>
              <a:rPr dirty="0" sz="1800" spc="-40">
                <a:solidFill>
                  <a:srgbClr val="FF0000"/>
                </a:solidFill>
                <a:latin typeface="Times New Roman"/>
                <a:cs typeface="Times New Roman"/>
              </a:rPr>
              <a:t>User‟s </a:t>
            </a:r>
            <a:r>
              <a:rPr dirty="0" sz="1800" spc="-5">
                <a:latin typeface="Times New Roman"/>
                <a:cs typeface="Times New Roman"/>
              </a:rPr>
              <a:t>time </a:t>
            </a:r>
            <a:r>
              <a:rPr dirty="0" sz="1800">
                <a:latin typeface="Times New Roman"/>
                <a:cs typeface="Times New Roman"/>
              </a:rPr>
              <a:t>zone requires choosing either 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LOCAL</a:t>
            </a:r>
            <a:r>
              <a:rPr dirty="0" sz="1800" spc="-5">
                <a:latin typeface="Times New Roman"/>
                <a:cs typeface="Times New Roman"/>
              </a:rPr>
              <a:t>, 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NULL</a:t>
            </a:r>
            <a:r>
              <a:rPr dirty="0" sz="1800" spc="-5">
                <a:latin typeface="Times New Roman"/>
                <a:cs typeface="Times New Roman"/>
              </a:rPr>
              <a:t>, </a:t>
            </a:r>
            <a:r>
              <a:rPr dirty="0" sz="1800">
                <a:latin typeface="Times New Roman"/>
                <a:cs typeface="Times New Roman"/>
              </a:rPr>
              <a:t>or an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explicit value</a:t>
            </a:r>
            <a:r>
              <a:rPr dirty="0" sz="1800">
                <a:latin typeface="Times New Roman"/>
                <a:cs typeface="Times New Roman"/>
              </a:rPr>
              <a:t>:  </a:t>
            </a:r>
            <a:r>
              <a:rPr dirty="0" sz="1800" spc="-35">
                <a:latin typeface="Times New Roman"/>
                <a:cs typeface="Times New Roman"/>
              </a:rPr>
              <a:t>CREATE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USER	</a:t>
            </a:r>
            <a:r>
              <a:rPr dirty="0" sz="1800" spc="-30">
                <a:latin typeface="Times New Roman"/>
                <a:cs typeface="Times New Roman"/>
              </a:rPr>
              <a:t>Tera-Tom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3454984"/>
            <a:ext cx="125095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TIME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ZONE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22575" y="3454984"/>
            <a:ext cx="497649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02815" algn="l"/>
              </a:tabLst>
            </a:pPr>
            <a:r>
              <a:rPr dirty="0" sz="1800">
                <a:latin typeface="Times New Roman"/>
                <a:cs typeface="Times New Roman"/>
              </a:rPr>
              <a:t>/* </a:t>
            </a:r>
            <a:r>
              <a:rPr dirty="0" sz="1800" spc="-5">
                <a:latin typeface="Times New Roman"/>
                <a:cs typeface="Times New Roman"/>
              </a:rPr>
              <a:t>use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system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level	*/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/* no default, </a:t>
            </a:r>
            <a:r>
              <a:rPr dirty="0" sz="1800" spc="-5">
                <a:latin typeface="Times New Roman"/>
                <a:cs typeface="Times New Roman"/>
              </a:rPr>
              <a:t>set </a:t>
            </a:r>
            <a:r>
              <a:rPr dirty="0" sz="1800">
                <a:latin typeface="Times New Roman"/>
                <a:cs typeface="Times New Roman"/>
              </a:rPr>
              <a:t>to system or </a:t>
            </a:r>
            <a:r>
              <a:rPr dirty="0" sz="1800" spc="-5">
                <a:latin typeface="Times New Roman"/>
                <a:cs typeface="Times New Roman"/>
              </a:rPr>
              <a:t>session </a:t>
            </a:r>
            <a:r>
              <a:rPr dirty="0" sz="1800">
                <a:latin typeface="Times New Roman"/>
                <a:cs typeface="Times New Roman"/>
              </a:rPr>
              <a:t>level at logon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*/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21282" y="3454984"/>
            <a:ext cx="105727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3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LOCAL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4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NULL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370">
                <a:latin typeface="Times New Roman"/>
                <a:cs typeface="Times New Roman"/>
              </a:rPr>
              <a:t> </a:t>
            </a:r>
            <a:r>
              <a:rPr dirty="0" sz="1800" spc="-60">
                <a:latin typeface="Times New Roman"/>
                <a:cs typeface="Times New Roman"/>
              </a:rPr>
              <a:t>„16:00‟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-„06:30‟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22575" y="4003929"/>
            <a:ext cx="16135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/* explicit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setting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/* explicit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setting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79799" y="4003929"/>
            <a:ext cx="2038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*/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*/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39" y="4826889"/>
            <a:ext cx="27571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Setting a </a:t>
            </a:r>
            <a:r>
              <a:rPr dirty="0" sz="1800" spc="-40">
                <a:solidFill>
                  <a:srgbClr val="FF0000"/>
                </a:solidFill>
                <a:latin typeface="Times New Roman"/>
                <a:cs typeface="Times New Roman"/>
              </a:rPr>
              <a:t>Session‟s </a:t>
            </a:r>
            <a:r>
              <a:rPr dirty="0" sz="1800" spc="-5">
                <a:latin typeface="Times New Roman"/>
                <a:cs typeface="Times New Roman"/>
              </a:rPr>
              <a:t>time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zone: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39" y="5375859"/>
            <a:ext cx="29876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SET TIME ZONE LOCAL </a:t>
            </a:r>
            <a:r>
              <a:rPr dirty="0" sz="1800">
                <a:latin typeface="Times New Roman"/>
                <a:cs typeface="Times New Roman"/>
              </a:rPr>
              <a:t>;</a:t>
            </a:r>
            <a:r>
              <a:rPr dirty="0" sz="1800" spc="3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/*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39" y="5650179"/>
            <a:ext cx="29476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55900" algn="l"/>
              </a:tabLst>
            </a:pPr>
            <a:r>
              <a:rPr dirty="0" sz="1800" spc="-5">
                <a:latin typeface="Times New Roman"/>
                <a:cs typeface="Times New Roman"/>
              </a:rPr>
              <a:t>SET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TIME ZONE 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</a:t>
            </a:r>
            <a:r>
              <a:rPr dirty="0" sz="1800" spc="-15">
                <a:latin typeface="Times New Roman"/>
                <a:cs typeface="Times New Roman"/>
              </a:rPr>
              <a:t>S</a:t>
            </a:r>
            <a:r>
              <a:rPr dirty="0" sz="1800">
                <a:latin typeface="Times New Roman"/>
                <a:cs typeface="Times New Roman"/>
              </a:rPr>
              <a:t>ER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;	/*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29064" y="5375859"/>
            <a:ext cx="19685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9370">
              <a:lnSpc>
                <a:spcPct val="100000"/>
              </a:lnSpc>
              <a:spcBef>
                <a:spcPts val="100"/>
              </a:spcBef>
              <a:tabLst>
                <a:tab pos="1713230" algn="l"/>
                <a:tab pos="1777364" algn="l"/>
              </a:tabLst>
            </a:pPr>
            <a:r>
              <a:rPr dirty="0" sz="1800" spc="-5">
                <a:latin typeface="Times New Roman"/>
                <a:cs typeface="Times New Roman"/>
              </a:rPr>
              <a:t>use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s</a:t>
            </a:r>
            <a:r>
              <a:rPr dirty="0" sz="1800" spc="20">
                <a:latin typeface="Times New Roman"/>
                <a:cs typeface="Times New Roman"/>
              </a:rPr>
              <a:t>y</a:t>
            </a:r>
            <a:r>
              <a:rPr dirty="0" sz="1800">
                <a:latin typeface="Times New Roman"/>
                <a:cs typeface="Times New Roman"/>
              </a:rPr>
              <a:t>stem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sz="1800" spc="5">
                <a:latin typeface="Times New Roman"/>
                <a:cs typeface="Times New Roman"/>
              </a:rPr>
              <a:t>e</a:t>
            </a:r>
            <a:r>
              <a:rPr dirty="0" sz="1800">
                <a:latin typeface="Times New Roman"/>
                <a:cs typeface="Times New Roman"/>
              </a:rPr>
              <a:t>vel		*/  </a:t>
            </a:r>
            <a:r>
              <a:rPr dirty="0" sz="1800" spc="-5">
                <a:latin typeface="Times New Roman"/>
                <a:cs typeface="Times New Roman"/>
              </a:rPr>
              <a:t>use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user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level	*/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685800"/>
            <a:ext cx="9144000" cy="5715000"/>
          </a:xfrm>
          <a:custGeom>
            <a:avLst/>
            <a:gdLst/>
            <a:ahLst/>
            <a:cxnLst/>
            <a:rect l="l" t="t" r="r" b="b"/>
            <a:pathLst>
              <a:path w="9144000" h="5715000">
                <a:moveTo>
                  <a:pt x="0" y="5715000"/>
                </a:moveTo>
                <a:lnTo>
                  <a:pt x="9144000" y="5715000"/>
                </a:lnTo>
                <a:lnTo>
                  <a:pt x="9144000" y="0"/>
                </a:lnTo>
                <a:lnTo>
                  <a:pt x="0" y="0"/>
                </a:lnTo>
                <a:lnTo>
                  <a:pt x="0" y="5715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8739" y="5924499"/>
            <a:ext cx="8317230" cy="891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46445" algn="l"/>
                <a:tab pos="7718425" algn="l"/>
              </a:tabLst>
            </a:pPr>
            <a:r>
              <a:rPr dirty="0" sz="1800" spc="-5">
                <a:latin typeface="Times New Roman"/>
                <a:cs typeface="Times New Roman"/>
              </a:rPr>
              <a:t>SET </a:t>
            </a:r>
            <a:r>
              <a:rPr dirty="0" sz="1800">
                <a:latin typeface="Times New Roman"/>
                <a:cs typeface="Times New Roman"/>
              </a:rPr>
              <a:t>TIME ZONE </a:t>
            </a:r>
            <a:r>
              <a:rPr dirty="0" sz="1800" spc="-50">
                <a:latin typeface="Times New Roman"/>
                <a:cs typeface="Times New Roman"/>
              </a:rPr>
              <a:t>INTERVAL </a:t>
            </a:r>
            <a:r>
              <a:rPr dirty="0" sz="1800" spc="-60">
                <a:latin typeface="Times New Roman"/>
                <a:cs typeface="Times New Roman"/>
              </a:rPr>
              <a:t>„08:00‟ </a:t>
            </a:r>
            <a:r>
              <a:rPr dirty="0" sz="1800" spc="-5">
                <a:latin typeface="Times New Roman"/>
                <a:cs typeface="Times New Roman"/>
              </a:rPr>
              <a:t>HOUR </a:t>
            </a:r>
            <a:r>
              <a:rPr dirty="0" sz="1800" spc="-20">
                <a:latin typeface="Times New Roman"/>
                <a:cs typeface="Times New Roman"/>
              </a:rPr>
              <a:t>TO</a:t>
            </a:r>
            <a:r>
              <a:rPr dirty="0" sz="1800" spc="-1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MINUTE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;	/* 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explicit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setting	</a:t>
            </a:r>
            <a:r>
              <a:rPr dirty="0" sz="1800">
                <a:latin typeface="Times New Roman"/>
                <a:cs typeface="Times New Roman"/>
              </a:rPr>
              <a:t>*/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 </a:t>
            </a:r>
            <a:r>
              <a:rPr dirty="0" sz="2000" spc="-20">
                <a:solidFill>
                  <a:srgbClr val="0000FF"/>
                </a:solidFill>
                <a:latin typeface="Times New Roman"/>
                <a:cs typeface="Times New Roman"/>
              </a:rPr>
              <a:t>Teradata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session can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modify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time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zone without requiring a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logoff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and</a:t>
            </a:r>
            <a:r>
              <a:rPr dirty="0" sz="2000" spc="-28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logon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5694" y="54051"/>
            <a:ext cx="33718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Seeing </a:t>
            </a:r>
            <a:r>
              <a:rPr dirty="0"/>
              <a:t>your </a:t>
            </a:r>
            <a:r>
              <a:rPr dirty="0" spc="-35"/>
              <a:t>Time</a:t>
            </a:r>
            <a:r>
              <a:rPr dirty="0" spc="-90"/>
              <a:t> </a:t>
            </a:r>
            <a:r>
              <a:rPr dirty="0" spc="-5"/>
              <a:t>Zone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128" y="2337942"/>
            <a:ext cx="29654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82625" algn="l"/>
                <a:tab pos="1403350" algn="l"/>
              </a:tabLst>
            </a:pPr>
            <a:r>
              <a:rPr dirty="0" sz="1600" spc="-5">
                <a:solidFill>
                  <a:srgbClr val="0000FF"/>
                </a:solidFill>
                <a:latin typeface="Times New Roman"/>
                <a:cs typeface="Times New Roman"/>
              </a:rPr>
              <a:t>DBC	DBC	12/06/17</a:t>
            </a:r>
            <a:r>
              <a:rPr dirty="0" sz="1600" spc="35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Times New Roman"/>
                <a:cs typeface="Times New Roman"/>
              </a:rPr>
              <a:t>15:55:39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26174" y="2337942"/>
            <a:ext cx="11410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0000FF"/>
                </a:solidFill>
                <a:latin typeface="Times New Roman"/>
                <a:cs typeface="Times New Roman"/>
              </a:rPr>
              <a:t>SQL_CLASS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31979" y="2337942"/>
            <a:ext cx="5549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0000FF"/>
                </a:solidFill>
                <a:latin typeface="Times New Roman"/>
                <a:cs typeface="Times New Roman"/>
              </a:rPr>
              <a:t>ASCII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04437" y="2337942"/>
            <a:ext cx="5549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0000FF"/>
                </a:solidFill>
                <a:latin typeface="Times New Roman"/>
                <a:cs typeface="Times New Roman"/>
              </a:rPr>
              <a:t>ASCII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4127" y="2337942"/>
            <a:ext cx="7207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>
                <a:solidFill>
                  <a:srgbClr val="0000FF"/>
                </a:solidFill>
                <a:latin typeface="Times New Roman"/>
                <a:cs typeface="Times New Roman"/>
              </a:rPr>
              <a:t>Teradata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86619" y="2337942"/>
            <a:ext cx="98234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5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dirty="0" sz="1600" spc="-5">
                <a:solidFill>
                  <a:srgbClr val="0000FF"/>
                </a:solidFill>
                <a:latin typeface="Times New Roman"/>
                <a:cs typeface="Times New Roman"/>
              </a:rPr>
              <a:t>ntegerD</a:t>
            </a:r>
            <a:r>
              <a:rPr dirty="0" sz="1600" spc="-1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dirty="0" sz="1600" spc="-5">
                <a:solidFill>
                  <a:srgbClr val="0000FF"/>
                </a:solidFill>
                <a:latin typeface="Times New Roman"/>
                <a:cs typeface="Times New Roman"/>
              </a:rPr>
              <a:t>te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58047" y="2337942"/>
            <a:ext cx="48958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FF0000"/>
                </a:solidFill>
                <a:latin typeface="Times New Roman"/>
                <a:cs typeface="Times New Roman"/>
              </a:rPr>
              <a:t>00:00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838200"/>
            <a:ext cx="9144000" cy="1981200"/>
          </a:xfrm>
          <a:custGeom>
            <a:avLst/>
            <a:gdLst/>
            <a:ahLst/>
            <a:cxnLst/>
            <a:rect l="l" t="t" r="r" b="b"/>
            <a:pathLst>
              <a:path w="9144000" h="1981200">
                <a:moveTo>
                  <a:pt x="0" y="1981200"/>
                </a:moveTo>
                <a:lnTo>
                  <a:pt x="9144000" y="1981200"/>
                </a:lnTo>
                <a:lnTo>
                  <a:pt x="91440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739" y="4953380"/>
            <a:ext cx="8947150" cy="1855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3185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 </a:t>
            </a:r>
            <a:r>
              <a:rPr dirty="0" sz="2000" spc="-45">
                <a:solidFill>
                  <a:srgbClr val="0000FF"/>
                </a:solidFill>
                <a:latin typeface="Times New Roman"/>
                <a:cs typeface="Times New Roman"/>
              </a:rPr>
              <a:t>user‟s 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time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zone is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now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part of the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information maintained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by </a:t>
            </a:r>
            <a:r>
              <a:rPr dirty="0" sz="2000" spc="-15">
                <a:solidFill>
                  <a:srgbClr val="0000FF"/>
                </a:solidFill>
                <a:latin typeface="Times New Roman"/>
                <a:cs typeface="Times New Roman"/>
              </a:rPr>
              <a:t>Teradata.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dirty="0" sz="2000" spc="-20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settings 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can be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seen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in the extended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information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available in the HELP SESSION</a:t>
            </a:r>
            <a:r>
              <a:rPr dirty="0" sz="2000" spc="-2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request.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2000" spc="-20">
                <a:solidFill>
                  <a:srgbClr val="0000FF"/>
                </a:solidFill>
                <a:latin typeface="Times New Roman"/>
                <a:cs typeface="Times New Roman"/>
              </a:rPr>
              <a:t>Teradata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converts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all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TIME and </a:t>
            </a:r>
            <a:r>
              <a:rPr dirty="0" sz="2000" spc="-20">
                <a:solidFill>
                  <a:srgbClr val="0000FF"/>
                </a:solidFill>
                <a:latin typeface="Times New Roman"/>
                <a:cs typeface="Times New Roman"/>
              </a:rPr>
              <a:t>TIMESTAMP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values to Universal </a:t>
            </a:r>
            <a:r>
              <a:rPr dirty="0" sz="2000" spc="-25">
                <a:solidFill>
                  <a:srgbClr val="0000FF"/>
                </a:solidFill>
                <a:latin typeface="Times New Roman"/>
                <a:cs typeface="Times New Roman"/>
              </a:rPr>
              <a:t>Time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Coordinate  (UTC) prior to storing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them.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All operations, including hashing, collation, and  comparisons that act on TIME and </a:t>
            </a:r>
            <a:r>
              <a:rPr dirty="0" sz="2000" spc="-20">
                <a:solidFill>
                  <a:srgbClr val="0000FF"/>
                </a:solidFill>
                <a:latin typeface="Times New Roman"/>
                <a:cs typeface="Times New Roman"/>
              </a:rPr>
              <a:t>TIMESTAMP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values are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performed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using their</a:t>
            </a:r>
            <a:r>
              <a:rPr dirty="0" sz="2000" spc="-30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UTC 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forms.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This will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allow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users to CAST the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information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to their local</a:t>
            </a:r>
            <a:r>
              <a:rPr dirty="0" sz="2000" spc="-254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times.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439" y="2263938"/>
            <a:ext cx="407670" cy="0"/>
          </a:xfrm>
          <a:custGeom>
            <a:avLst/>
            <a:gdLst/>
            <a:ahLst/>
            <a:cxnLst/>
            <a:rect l="l" t="t" r="r" b="b"/>
            <a:pathLst>
              <a:path w="407670" h="0">
                <a:moveTo>
                  <a:pt x="0" y="0"/>
                </a:moveTo>
                <a:lnTo>
                  <a:pt x="407211" y="0"/>
                </a:lnTo>
              </a:path>
            </a:pathLst>
          </a:custGeom>
          <a:ln w="81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53973" y="2263938"/>
            <a:ext cx="509270" cy="0"/>
          </a:xfrm>
          <a:custGeom>
            <a:avLst/>
            <a:gdLst/>
            <a:ahLst/>
            <a:cxnLst/>
            <a:rect l="l" t="t" r="r" b="b"/>
            <a:pathLst>
              <a:path w="509269" h="0">
                <a:moveTo>
                  <a:pt x="0" y="0"/>
                </a:moveTo>
                <a:lnTo>
                  <a:pt x="305307" y="0"/>
                </a:lnTo>
              </a:path>
              <a:path w="509269" h="0">
                <a:moveTo>
                  <a:pt x="305713" y="0"/>
                </a:moveTo>
                <a:lnTo>
                  <a:pt x="509115" y="0"/>
                </a:lnTo>
              </a:path>
            </a:pathLst>
          </a:custGeom>
          <a:ln w="81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664259" y="2263938"/>
            <a:ext cx="611505" cy="0"/>
          </a:xfrm>
          <a:custGeom>
            <a:avLst/>
            <a:gdLst/>
            <a:ahLst/>
            <a:cxnLst/>
            <a:rect l="l" t="t" r="r" b="b"/>
            <a:pathLst>
              <a:path w="611505" h="0">
                <a:moveTo>
                  <a:pt x="0" y="0"/>
                </a:moveTo>
                <a:lnTo>
                  <a:pt x="611020" y="0"/>
                </a:lnTo>
              </a:path>
            </a:pathLst>
          </a:custGeom>
          <a:ln w="81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525371" y="2263938"/>
            <a:ext cx="611505" cy="0"/>
          </a:xfrm>
          <a:custGeom>
            <a:avLst/>
            <a:gdLst/>
            <a:ahLst/>
            <a:cxnLst/>
            <a:rect l="l" t="t" r="r" b="b"/>
            <a:pathLst>
              <a:path w="611505" h="0">
                <a:moveTo>
                  <a:pt x="0" y="0"/>
                </a:moveTo>
                <a:lnTo>
                  <a:pt x="305307" y="0"/>
                </a:lnTo>
              </a:path>
              <a:path w="611505" h="0">
                <a:moveTo>
                  <a:pt x="305713" y="0"/>
                </a:moveTo>
                <a:lnTo>
                  <a:pt x="611020" y="0"/>
                </a:lnTo>
              </a:path>
            </a:pathLst>
          </a:custGeom>
          <a:ln w="81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286406" y="2263938"/>
            <a:ext cx="509270" cy="0"/>
          </a:xfrm>
          <a:custGeom>
            <a:avLst/>
            <a:gdLst/>
            <a:ahLst/>
            <a:cxnLst/>
            <a:rect l="l" t="t" r="r" b="b"/>
            <a:pathLst>
              <a:path w="509270" h="0">
                <a:moveTo>
                  <a:pt x="0" y="0"/>
                </a:moveTo>
                <a:lnTo>
                  <a:pt x="202996" y="0"/>
                </a:lnTo>
              </a:path>
              <a:path w="509270" h="0">
                <a:moveTo>
                  <a:pt x="203605" y="0"/>
                </a:moveTo>
                <a:lnTo>
                  <a:pt x="508913" y="0"/>
                </a:lnTo>
              </a:path>
            </a:pathLst>
          </a:custGeom>
          <a:ln w="81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97630" y="2263938"/>
            <a:ext cx="509270" cy="0"/>
          </a:xfrm>
          <a:custGeom>
            <a:avLst/>
            <a:gdLst/>
            <a:ahLst/>
            <a:cxnLst/>
            <a:rect l="l" t="t" r="r" b="b"/>
            <a:pathLst>
              <a:path w="509270" h="0">
                <a:moveTo>
                  <a:pt x="0" y="0"/>
                </a:moveTo>
                <a:lnTo>
                  <a:pt x="509115" y="0"/>
                </a:lnTo>
              </a:path>
            </a:pathLst>
          </a:custGeom>
          <a:ln w="81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503169" y="2263938"/>
            <a:ext cx="713105" cy="0"/>
          </a:xfrm>
          <a:custGeom>
            <a:avLst/>
            <a:gdLst/>
            <a:ahLst/>
            <a:cxnLst/>
            <a:rect l="l" t="t" r="r" b="b"/>
            <a:pathLst>
              <a:path w="713104" h="0">
                <a:moveTo>
                  <a:pt x="0" y="0"/>
                </a:moveTo>
                <a:lnTo>
                  <a:pt x="712924" y="0"/>
                </a:lnTo>
              </a:path>
            </a:pathLst>
          </a:custGeom>
          <a:ln w="81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314548" y="2263938"/>
            <a:ext cx="610870" cy="0"/>
          </a:xfrm>
          <a:custGeom>
            <a:avLst/>
            <a:gdLst/>
            <a:ahLst/>
            <a:cxnLst/>
            <a:rect l="l" t="t" r="r" b="b"/>
            <a:pathLst>
              <a:path w="610870" h="0">
                <a:moveTo>
                  <a:pt x="0" y="0"/>
                </a:moveTo>
                <a:lnTo>
                  <a:pt x="202996" y="0"/>
                </a:lnTo>
              </a:path>
              <a:path w="610870" h="0">
                <a:moveTo>
                  <a:pt x="203605" y="0"/>
                </a:moveTo>
                <a:lnTo>
                  <a:pt x="610817" y="0"/>
                </a:lnTo>
              </a:path>
            </a:pathLst>
          </a:custGeom>
          <a:ln w="81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074974" y="2263938"/>
            <a:ext cx="203835" cy="0"/>
          </a:xfrm>
          <a:custGeom>
            <a:avLst/>
            <a:gdLst/>
            <a:ahLst/>
            <a:cxnLst/>
            <a:rect l="l" t="t" r="r" b="b"/>
            <a:pathLst>
              <a:path w="203835" h="0">
                <a:moveTo>
                  <a:pt x="0" y="0"/>
                </a:moveTo>
                <a:lnTo>
                  <a:pt x="203402" y="0"/>
                </a:lnTo>
              </a:path>
            </a:pathLst>
          </a:custGeom>
          <a:ln w="81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380687" y="2263938"/>
            <a:ext cx="611505" cy="0"/>
          </a:xfrm>
          <a:custGeom>
            <a:avLst/>
            <a:gdLst/>
            <a:ahLst/>
            <a:cxnLst/>
            <a:rect l="l" t="t" r="r" b="b"/>
            <a:pathLst>
              <a:path w="611504" h="0">
                <a:moveTo>
                  <a:pt x="0" y="0"/>
                </a:moveTo>
                <a:lnTo>
                  <a:pt x="611020" y="0"/>
                </a:lnTo>
              </a:path>
            </a:pathLst>
          </a:custGeom>
          <a:ln w="81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090161" y="2263938"/>
            <a:ext cx="407034" cy="0"/>
          </a:xfrm>
          <a:custGeom>
            <a:avLst/>
            <a:gdLst/>
            <a:ahLst/>
            <a:cxnLst/>
            <a:rect l="l" t="t" r="r" b="b"/>
            <a:pathLst>
              <a:path w="407034" h="0">
                <a:moveTo>
                  <a:pt x="0" y="0"/>
                </a:moveTo>
                <a:lnTo>
                  <a:pt x="202996" y="0"/>
                </a:lnTo>
              </a:path>
              <a:path w="407034" h="0">
                <a:moveTo>
                  <a:pt x="203605" y="0"/>
                </a:moveTo>
                <a:lnTo>
                  <a:pt x="407008" y="0"/>
                </a:lnTo>
              </a:path>
            </a:pathLst>
          </a:custGeom>
          <a:ln w="81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0" y="1762732"/>
          <a:ext cx="8970010" cy="5054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2940"/>
                <a:gridCol w="825500"/>
                <a:gridCol w="760729"/>
                <a:gridCol w="885190"/>
                <a:gridCol w="1139189"/>
                <a:gridCol w="1001395"/>
                <a:gridCol w="572135"/>
                <a:gridCol w="1169669"/>
                <a:gridCol w="954404"/>
                <a:gridCol w="1005204"/>
              </a:tblGrid>
              <a:tr h="237255">
                <a:tc>
                  <a:txBody>
                    <a:bodyPr/>
                    <a:lstStyle/>
                    <a:p>
                      <a:pPr algn="ctr" marL="15240">
                        <a:lnSpc>
                          <a:spcPts val="1739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User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739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Account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739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Logon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ts val="1739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Logon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ts val="1739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Current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ts val="1739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Collation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66040">
                        <a:lnSpc>
                          <a:spcPts val="1739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Char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1739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Transaction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739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Current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10489">
                        <a:lnSpc>
                          <a:spcPts val="1739"/>
                        </a:lnSpc>
                      </a:pPr>
                      <a:r>
                        <a:rPr dirty="0" sz="1600" spc="-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Session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68073">
                <a:tc>
                  <a:txBody>
                    <a:bodyPr/>
                    <a:lstStyle/>
                    <a:p>
                      <a:pPr algn="ctr" marL="29209">
                        <a:lnSpc>
                          <a:spcPts val="1845"/>
                        </a:lnSpc>
                      </a:pPr>
                      <a:r>
                        <a:rPr dirty="0" sz="1600" spc="-125">
                          <a:latin typeface="Times New Roman"/>
                          <a:cs typeface="Times New Roman"/>
                        </a:rPr>
                        <a:t>Name</a:t>
                      </a:r>
                      <a:r>
                        <a:rPr dirty="0" baseline="-8680" sz="2400" spc="-187">
                          <a:latin typeface="Times New Roman"/>
                          <a:cs typeface="Times New Roman"/>
                        </a:rPr>
                        <a:t>_</a:t>
                      </a:r>
                      <a:endParaRPr baseline="-8680"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1845"/>
                        </a:lnSpc>
                      </a:pPr>
                      <a:r>
                        <a:rPr dirty="0" baseline="-8680" sz="2400" spc="-359"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dirty="0" sz="1600" spc="-24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baseline="-8680" sz="2400" spc="-359"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dirty="0" sz="1600" spc="-240">
                          <a:latin typeface="Times New Roman"/>
                          <a:cs typeface="Times New Roman"/>
                        </a:rPr>
                        <a:t>ame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45"/>
                        </a:lnSpc>
                      </a:pPr>
                      <a:r>
                        <a:rPr dirty="0" baseline="-8680" sz="2400" spc="-225"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dirty="0" sz="1600" spc="-150">
                          <a:latin typeface="Times New Roman"/>
                          <a:cs typeface="Times New Roman"/>
                        </a:rPr>
                        <a:t>Date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1845"/>
                        </a:lnSpc>
                      </a:pPr>
                      <a:r>
                        <a:rPr dirty="0" sz="1600" spc="-18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8680" sz="2400" spc="-277"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dirty="0" sz="1600" spc="-185">
                          <a:latin typeface="Times New Roman"/>
                          <a:cs typeface="Times New Roman"/>
                        </a:rPr>
                        <a:t>ime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ts val="1845"/>
                        </a:lnSpc>
                      </a:pPr>
                      <a:r>
                        <a:rPr dirty="0" sz="1600" spc="-95">
                          <a:latin typeface="Times New Roman"/>
                          <a:cs typeface="Times New Roman"/>
                        </a:rPr>
                        <a:t>Datab</a:t>
                      </a:r>
                      <a:r>
                        <a:rPr dirty="0" baseline="-8680" sz="2400" spc="-142"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dirty="0" sz="1600" spc="-95">
                          <a:latin typeface="Times New Roman"/>
                          <a:cs typeface="Times New Roman"/>
                        </a:rPr>
                        <a:t>ase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49530">
                        <a:lnSpc>
                          <a:spcPts val="184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Set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1845"/>
                        </a:lnSpc>
                      </a:pPr>
                      <a:r>
                        <a:rPr dirty="0" sz="1600" spc="-90">
                          <a:latin typeface="Times New Roman"/>
                          <a:cs typeface="Times New Roman"/>
                        </a:rPr>
                        <a:t>Sem</a:t>
                      </a:r>
                      <a:r>
                        <a:rPr dirty="0" baseline="-8680" sz="2400" spc="-135"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dirty="0" sz="1600" spc="-90">
                          <a:latin typeface="Times New Roman"/>
                          <a:cs typeface="Times New Roman"/>
                        </a:rPr>
                        <a:t>antics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1845"/>
                        </a:lnSpc>
                      </a:pPr>
                      <a:r>
                        <a:rPr dirty="0" sz="1600" spc="-165">
                          <a:latin typeface="Times New Roman"/>
                          <a:cs typeface="Times New Roman"/>
                        </a:rPr>
                        <a:t>Datef</a:t>
                      </a:r>
                      <a:r>
                        <a:rPr dirty="0" baseline="-8680" sz="2400" spc="-247"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dirty="0" sz="1600" spc="-16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baseline="-8680" sz="2400" spc="-247"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dirty="0" sz="1600" spc="-165">
                          <a:latin typeface="Times New Roman"/>
                          <a:cs typeface="Times New Roman"/>
                        </a:rPr>
                        <a:t>rm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8895">
                        <a:lnSpc>
                          <a:spcPts val="1845"/>
                        </a:lnSpc>
                      </a:pPr>
                      <a:r>
                        <a:rPr dirty="0" sz="1600" spc="-3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dirty="0" sz="1600" spc="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Zone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7701384" y="2263938"/>
            <a:ext cx="203835" cy="0"/>
          </a:xfrm>
          <a:custGeom>
            <a:avLst/>
            <a:gdLst/>
            <a:ahLst/>
            <a:cxnLst/>
            <a:rect l="l" t="t" r="r" b="b"/>
            <a:pathLst>
              <a:path w="203834" h="0">
                <a:moveTo>
                  <a:pt x="0" y="0"/>
                </a:moveTo>
                <a:lnTo>
                  <a:pt x="203402" y="0"/>
                </a:lnTo>
              </a:path>
            </a:pathLst>
          </a:custGeom>
          <a:ln w="81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003240" y="2263938"/>
            <a:ext cx="916940" cy="0"/>
          </a:xfrm>
          <a:custGeom>
            <a:avLst/>
            <a:gdLst/>
            <a:ahLst/>
            <a:cxnLst/>
            <a:rect l="l" t="t" r="r" b="b"/>
            <a:pathLst>
              <a:path w="916940" h="0">
                <a:moveTo>
                  <a:pt x="0" y="0"/>
                </a:moveTo>
                <a:lnTo>
                  <a:pt x="202996" y="0"/>
                </a:lnTo>
              </a:path>
              <a:path w="916940" h="0">
                <a:moveTo>
                  <a:pt x="203605" y="0"/>
                </a:moveTo>
                <a:lnTo>
                  <a:pt x="407008" y="0"/>
                </a:lnTo>
              </a:path>
              <a:path w="916940" h="0">
                <a:moveTo>
                  <a:pt x="407414" y="0"/>
                </a:moveTo>
                <a:lnTo>
                  <a:pt x="610817" y="0"/>
                </a:lnTo>
              </a:path>
              <a:path w="916940" h="0">
                <a:moveTo>
                  <a:pt x="611223" y="0"/>
                </a:moveTo>
                <a:lnTo>
                  <a:pt x="916530" y="0"/>
                </a:lnTo>
              </a:path>
            </a:pathLst>
          </a:custGeom>
          <a:ln w="81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78739" y="862330"/>
            <a:ext cx="14922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Help Session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57600" y="3200400"/>
            <a:ext cx="1600200" cy="12192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algn="ctr" marL="98425" marR="109855" indent="1905">
              <a:lnSpc>
                <a:spcPct val="100000"/>
              </a:lnSpc>
              <a:spcBef>
                <a:spcPts val="305"/>
              </a:spcBef>
            </a:pPr>
            <a:r>
              <a:rPr dirty="0" sz="1800" spc="-5">
                <a:latin typeface="Times New Roman"/>
                <a:cs typeface="Times New Roman"/>
              </a:rPr>
              <a:t>Not </a:t>
            </a:r>
            <a:r>
              <a:rPr dirty="0" sz="1800">
                <a:latin typeface="Times New Roman"/>
                <a:cs typeface="Times New Roman"/>
              </a:rPr>
              <a:t>all output  is displayed  above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from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 </a:t>
            </a:r>
            <a:r>
              <a:rPr dirty="0" sz="1800" spc="-5">
                <a:latin typeface="Times New Roman"/>
                <a:cs typeface="Times New Roman"/>
              </a:rPr>
              <a:t>HELP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Session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8140700" y="901700"/>
            <a:ext cx="635000" cy="787400"/>
            <a:chOff x="8140700" y="901700"/>
            <a:chExt cx="635000" cy="787400"/>
          </a:xfrm>
        </p:grpSpPr>
        <p:sp>
          <p:nvSpPr>
            <p:cNvPr id="29" name="object 29"/>
            <p:cNvSpPr/>
            <p:nvPr/>
          </p:nvSpPr>
          <p:spPr>
            <a:xfrm>
              <a:off x="8153400" y="914400"/>
              <a:ext cx="609600" cy="762000"/>
            </a:xfrm>
            <a:custGeom>
              <a:avLst/>
              <a:gdLst/>
              <a:ahLst/>
              <a:cxnLst/>
              <a:rect l="l" t="t" r="r" b="b"/>
              <a:pathLst>
                <a:path w="609600" h="762000">
                  <a:moveTo>
                    <a:pt x="457200" y="0"/>
                  </a:moveTo>
                  <a:lnTo>
                    <a:pt x="152400" y="0"/>
                  </a:lnTo>
                  <a:lnTo>
                    <a:pt x="152400" y="457200"/>
                  </a:lnTo>
                  <a:lnTo>
                    <a:pt x="0" y="457200"/>
                  </a:lnTo>
                  <a:lnTo>
                    <a:pt x="304800" y="762000"/>
                  </a:lnTo>
                  <a:lnTo>
                    <a:pt x="60960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153400" y="914400"/>
              <a:ext cx="609600" cy="762000"/>
            </a:xfrm>
            <a:custGeom>
              <a:avLst/>
              <a:gdLst/>
              <a:ahLst/>
              <a:cxnLst/>
              <a:rect l="l" t="t" r="r" b="b"/>
              <a:pathLst>
                <a:path w="609600" h="762000">
                  <a:moveTo>
                    <a:pt x="0" y="457200"/>
                  </a:moveTo>
                  <a:lnTo>
                    <a:pt x="152400" y="457200"/>
                  </a:lnTo>
                  <a:lnTo>
                    <a:pt x="15240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609600" y="457200"/>
                  </a:lnTo>
                  <a:lnTo>
                    <a:pt x="304800" y="76200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8626" y="54051"/>
            <a:ext cx="71450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Creating a Sample </a:t>
            </a:r>
            <a:r>
              <a:rPr dirty="0" spc="-45"/>
              <a:t>Table </a:t>
            </a:r>
            <a:r>
              <a:rPr dirty="0"/>
              <a:t>for </a:t>
            </a:r>
            <a:r>
              <a:rPr dirty="0" spc="-35"/>
              <a:t>Time </a:t>
            </a:r>
            <a:r>
              <a:rPr dirty="0" spc="-5"/>
              <a:t>Zone 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6180226"/>
            <a:ext cx="886904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 </a:t>
            </a:r>
            <a:r>
              <a:rPr dirty="0" sz="2000" spc="-45">
                <a:solidFill>
                  <a:srgbClr val="0000FF"/>
                </a:solidFill>
                <a:latin typeface="Times New Roman"/>
                <a:cs typeface="Times New Roman"/>
              </a:rPr>
              <a:t>user‟s 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time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zone is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now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part of the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information maintained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by </a:t>
            </a:r>
            <a:r>
              <a:rPr dirty="0" sz="2000" spc="-15">
                <a:solidFill>
                  <a:srgbClr val="0000FF"/>
                </a:solidFill>
                <a:latin typeface="Times New Roman"/>
                <a:cs typeface="Times New Roman"/>
              </a:rPr>
              <a:t>Teradata.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dirty="0" sz="2000" spc="-20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settings 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can be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seen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in the extended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information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available in the HELP SESSION</a:t>
            </a:r>
            <a:r>
              <a:rPr dirty="0" sz="2000" spc="-2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request.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7800" y="1066800"/>
            <a:ext cx="6096000" cy="24384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113665" rIns="0" bIns="0" rtlCol="0" vert="horz">
            <a:spAutoFit/>
          </a:bodyPr>
          <a:lstStyle/>
          <a:p>
            <a:pPr marL="231775" marR="2750185" indent="-64135">
              <a:lnSpc>
                <a:spcPct val="100000"/>
              </a:lnSpc>
              <a:spcBef>
                <a:spcPts val="895"/>
              </a:spcBef>
            </a:pPr>
            <a:r>
              <a:rPr dirty="0" sz="2000" spc="-35">
                <a:latin typeface="Times New Roman"/>
                <a:cs typeface="Times New Roman"/>
              </a:rPr>
              <a:t>CREATE </a:t>
            </a:r>
            <a:r>
              <a:rPr dirty="0" sz="2000" spc="-30">
                <a:latin typeface="Times New Roman"/>
                <a:cs typeface="Times New Roman"/>
              </a:rPr>
              <a:t>TABLE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Tstamp_Test  </a:t>
            </a:r>
            <a:r>
              <a:rPr dirty="0" sz="2000">
                <a:latin typeface="Times New Roman"/>
                <a:cs typeface="Times New Roman"/>
              </a:rPr>
              <a:t>(</a:t>
            </a:r>
            <a:endParaRPr sz="2000">
              <a:latin typeface="Times New Roman"/>
              <a:cs typeface="Times New Roman"/>
            </a:endParaRPr>
          </a:p>
          <a:p>
            <a:pPr marL="41783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TS_Zone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CHAR(3)</a:t>
            </a:r>
            <a:endParaRPr sz="2000">
              <a:latin typeface="Times New Roman"/>
              <a:cs typeface="Times New Roman"/>
            </a:endParaRPr>
          </a:p>
          <a:p>
            <a:pPr marL="35814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,TS_with_Zone </a:t>
            </a:r>
            <a:r>
              <a:rPr dirty="0" sz="2000" spc="-15">
                <a:latin typeface="Times New Roman"/>
                <a:cs typeface="Times New Roman"/>
              </a:rPr>
              <a:t>TIMESTAMP(6) </a:t>
            </a:r>
            <a:r>
              <a:rPr dirty="0" sz="2000" spc="5">
                <a:latin typeface="Times New Roman"/>
                <a:cs typeface="Times New Roman"/>
              </a:rPr>
              <a:t>WITH </a:t>
            </a:r>
            <a:r>
              <a:rPr dirty="0" sz="2000">
                <a:latin typeface="Times New Roman"/>
                <a:cs typeface="Times New Roman"/>
              </a:rPr>
              <a:t>TIME</a:t>
            </a:r>
            <a:r>
              <a:rPr dirty="0" sz="2000" spc="-2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ZONE</a:t>
            </a:r>
            <a:endParaRPr sz="2000">
              <a:latin typeface="Times New Roman"/>
              <a:cs typeface="Times New Roman"/>
            </a:endParaRPr>
          </a:p>
          <a:p>
            <a:pPr marL="35814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,TS_Without_Zone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TIMESTAMP(6)</a:t>
            </a:r>
            <a:endParaRPr sz="2000">
              <a:latin typeface="Times New Roman"/>
              <a:cs typeface="Times New Roman"/>
            </a:endParaRPr>
          </a:p>
          <a:p>
            <a:pPr marL="23177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UNIQUE </a:t>
            </a:r>
            <a:r>
              <a:rPr dirty="0" sz="2000" spc="-15">
                <a:latin typeface="Times New Roman"/>
                <a:cs typeface="Times New Roman"/>
              </a:rPr>
              <a:t>PRIMARY </a:t>
            </a:r>
            <a:r>
              <a:rPr dirty="0" sz="2000">
                <a:latin typeface="Times New Roman"/>
                <a:cs typeface="Times New Roman"/>
              </a:rPr>
              <a:t>INDEX ( TS_Zone</a:t>
            </a:r>
            <a:r>
              <a:rPr dirty="0" sz="2000" spc="-1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);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05200" y="4572000"/>
            <a:ext cx="1600200" cy="12192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algn="ctr" marL="98425" marR="109855" indent="1905">
              <a:lnSpc>
                <a:spcPct val="100000"/>
              </a:lnSpc>
              <a:spcBef>
                <a:spcPts val="305"/>
              </a:spcBef>
            </a:pPr>
            <a:r>
              <a:rPr dirty="0" sz="1800" spc="-5">
                <a:latin typeface="Times New Roman"/>
                <a:cs typeface="Times New Roman"/>
              </a:rPr>
              <a:t>Not </a:t>
            </a:r>
            <a:r>
              <a:rPr dirty="0" sz="1800">
                <a:latin typeface="Times New Roman"/>
                <a:cs typeface="Times New Roman"/>
              </a:rPr>
              <a:t>all output  is displayed  above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from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 </a:t>
            </a:r>
            <a:r>
              <a:rPr dirty="0" sz="1800" spc="-5">
                <a:latin typeface="Times New Roman"/>
                <a:cs typeface="Times New Roman"/>
              </a:rPr>
              <a:t>HELP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Session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889" y="54051"/>
            <a:ext cx="87236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Inserting </a:t>
            </a:r>
            <a:r>
              <a:rPr dirty="0" spc="-5"/>
              <a:t>Rows in the Sample </a:t>
            </a:r>
            <a:r>
              <a:rPr dirty="0" spc="-45"/>
              <a:t>Table </a:t>
            </a:r>
            <a:r>
              <a:rPr dirty="0"/>
              <a:t>for </a:t>
            </a:r>
            <a:r>
              <a:rPr dirty="0" spc="-35"/>
              <a:t>Time </a:t>
            </a:r>
            <a:r>
              <a:rPr dirty="0" spc="-5"/>
              <a:t>Zone</a:t>
            </a:r>
            <a:r>
              <a:rPr dirty="0" spc="15"/>
              <a:t> </a:t>
            </a:r>
            <a:r>
              <a:rPr dirty="0" spc="-1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757173"/>
            <a:ext cx="7484745" cy="557403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800">
                <a:latin typeface="Times New Roman"/>
                <a:cs typeface="Times New Roman"/>
              </a:rPr>
              <a:t>Enter </a:t>
            </a:r>
            <a:r>
              <a:rPr dirty="0" sz="1800" spc="5">
                <a:latin typeface="Times New Roman"/>
                <a:cs typeface="Times New Roman"/>
              </a:rPr>
              <a:t>your </a:t>
            </a:r>
            <a:r>
              <a:rPr dirty="0" sz="1800">
                <a:latin typeface="Times New Roman"/>
                <a:cs typeface="Times New Roman"/>
              </a:rPr>
              <a:t>logon or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BTEQ</a:t>
            </a:r>
            <a:r>
              <a:rPr dirty="0" sz="1800" spc="-4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Command:</a:t>
            </a:r>
            <a:endParaRPr sz="1800">
              <a:latin typeface="Times New Roman"/>
              <a:cs typeface="Times New Roman"/>
            </a:endParaRPr>
          </a:p>
          <a:p>
            <a:pPr marL="12700" marR="5209540">
              <a:lnSpc>
                <a:spcPct val="100000"/>
              </a:lnSpc>
              <a:spcBef>
                <a:spcPts val="240"/>
              </a:spcBef>
            </a:pPr>
            <a:r>
              <a:rPr dirty="0" sz="1800">
                <a:latin typeface="Times New Roman"/>
                <a:cs typeface="Times New Roman"/>
              </a:rPr>
              <a:t>.logon localtd/dbc  </a:t>
            </a:r>
            <a:r>
              <a:rPr dirty="0" sz="1800" spc="-5">
                <a:latin typeface="Times New Roman"/>
                <a:cs typeface="Times New Roman"/>
              </a:rPr>
              <a:t>Password: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***********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Logon </a:t>
            </a:r>
            <a:r>
              <a:rPr dirty="0" sz="1800" spc="-5">
                <a:latin typeface="Times New Roman"/>
                <a:cs typeface="Times New Roman"/>
              </a:rPr>
              <a:t>successfully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completed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BTEQ – Enter </a:t>
            </a:r>
            <a:r>
              <a:rPr dirty="0" sz="1800" spc="5">
                <a:latin typeface="Times New Roman"/>
                <a:cs typeface="Times New Roman"/>
              </a:rPr>
              <a:t>your </a:t>
            </a:r>
            <a:r>
              <a:rPr dirty="0" sz="1800" spc="-5">
                <a:latin typeface="Times New Roman"/>
                <a:cs typeface="Times New Roman"/>
              </a:rPr>
              <a:t>DBC/SQL </a:t>
            </a:r>
            <a:r>
              <a:rPr dirty="0" sz="1800">
                <a:latin typeface="Times New Roman"/>
                <a:cs typeface="Times New Roman"/>
              </a:rPr>
              <a:t>request or BTEQ</a:t>
            </a:r>
            <a:r>
              <a:rPr dirty="0" sz="1800" spc="-1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command: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983615">
              <a:lnSpc>
                <a:spcPct val="100000"/>
              </a:lnSpc>
            </a:pPr>
            <a:r>
              <a:rPr dirty="0" sz="1800" spc="-20">
                <a:latin typeface="Times New Roman"/>
                <a:cs typeface="Times New Roman"/>
              </a:rPr>
              <a:t>INSERT </a:t>
            </a:r>
            <a:r>
              <a:rPr dirty="0" sz="1800" spc="-10">
                <a:latin typeface="Times New Roman"/>
                <a:cs typeface="Times New Roman"/>
              </a:rPr>
              <a:t>INTO </a:t>
            </a:r>
            <a:r>
              <a:rPr dirty="0" sz="1800" spc="-25">
                <a:latin typeface="Times New Roman"/>
                <a:cs typeface="Times New Roman"/>
              </a:rPr>
              <a:t>Tstamp_Test </a:t>
            </a:r>
            <a:r>
              <a:rPr dirty="0" sz="1800">
                <a:latin typeface="Times New Roman"/>
                <a:cs typeface="Times New Roman"/>
              </a:rPr>
              <a:t>('</a:t>
            </a: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EST</a:t>
            </a:r>
            <a:r>
              <a:rPr dirty="0" sz="1800">
                <a:latin typeface="Times New Roman"/>
                <a:cs typeface="Times New Roman"/>
              </a:rPr>
              <a:t>', </a:t>
            </a:r>
            <a:r>
              <a:rPr dirty="0" sz="1800" spc="-5">
                <a:latin typeface="Times New Roman"/>
                <a:cs typeface="Times New Roman"/>
              </a:rPr>
              <a:t>timestamp </a:t>
            </a:r>
            <a:r>
              <a:rPr dirty="0" sz="1800">
                <a:latin typeface="Times New Roman"/>
                <a:cs typeface="Times New Roman"/>
              </a:rPr>
              <a:t>'2000-10-01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08:12:00',</a:t>
            </a:r>
            <a:endParaRPr sz="1800">
              <a:latin typeface="Times New Roman"/>
              <a:cs typeface="Times New Roman"/>
            </a:endParaRPr>
          </a:p>
          <a:p>
            <a:pPr marL="430022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timestamp </a:t>
            </a:r>
            <a:r>
              <a:rPr dirty="0" sz="1800">
                <a:latin typeface="Times New Roman"/>
                <a:cs typeface="Times New Roman"/>
              </a:rPr>
              <a:t>'2000-10-01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08:12:00');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SET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TIME ZONE </a:t>
            </a:r>
            <a:r>
              <a:rPr dirty="0" sz="1800" spc="-50">
                <a:solidFill>
                  <a:srgbClr val="0000FF"/>
                </a:solidFill>
                <a:latin typeface="Times New Roman"/>
                <a:cs typeface="Times New Roman"/>
              </a:rPr>
              <a:t>INTERVAL </a:t>
            </a:r>
            <a:r>
              <a:rPr dirty="0" sz="1800" spc="-60">
                <a:solidFill>
                  <a:srgbClr val="0000FF"/>
                </a:solidFill>
                <a:latin typeface="Times New Roman"/>
                <a:cs typeface="Times New Roman"/>
              </a:rPr>
              <a:t>„05:00‟ 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HOUR </a:t>
            </a:r>
            <a:r>
              <a:rPr dirty="0" sz="1800" spc="-20">
                <a:solidFill>
                  <a:srgbClr val="0000FF"/>
                </a:solidFill>
                <a:latin typeface="Times New Roman"/>
                <a:cs typeface="Times New Roman"/>
              </a:rPr>
              <a:t>TO 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MINUTE</a:t>
            </a:r>
            <a:r>
              <a:rPr dirty="0" sz="1800" spc="-17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;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dirty="0" sz="1800" spc="-25">
                <a:latin typeface="Times New Roman"/>
                <a:cs typeface="Times New Roman"/>
              </a:rPr>
              <a:t>INSERT </a:t>
            </a:r>
            <a:r>
              <a:rPr dirty="0" sz="1800" spc="-10">
                <a:latin typeface="Times New Roman"/>
                <a:cs typeface="Times New Roman"/>
              </a:rPr>
              <a:t>INTO </a:t>
            </a:r>
            <a:r>
              <a:rPr dirty="0" sz="1800" spc="-25">
                <a:latin typeface="Times New Roman"/>
                <a:cs typeface="Times New Roman"/>
              </a:rPr>
              <a:t>Tstamp_Test </a:t>
            </a:r>
            <a:r>
              <a:rPr dirty="0" sz="1800">
                <a:latin typeface="Times New Roman"/>
                <a:cs typeface="Times New Roman"/>
              </a:rPr>
              <a:t>('</a:t>
            </a: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UTC</a:t>
            </a:r>
            <a:r>
              <a:rPr dirty="0" sz="1800">
                <a:latin typeface="Times New Roman"/>
                <a:cs typeface="Times New Roman"/>
              </a:rPr>
              <a:t>', </a:t>
            </a:r>
            <a:r>
              <a:rPr dirty="0" sz="1800" spc="-5">
                <a:latin typeface="Times New Roman"/>
                <a:cs typeface="Times New Roman"/>
              </a:rPr>
              <a:t>timestamp </a:t>
            </a:r>
            <a:r>
              <a:rPr dirty="0" sz="1800">
                <a:latin typeface="Times New Roman"/>
                <a:cs typeface="Times New Roman"/>
              </a:rPr>
              <a:t>'2000-10-01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08:12:00',</a:t>
            </a:r>
            <a:endParaRPr sz="1800">
              <a:latin typeface="Times New Roman"/>
              <a:cs typeface="Times New Roman"/>
            </a:endParaRPr>
          </a:p>
          <a:p>
            <a:pPr marL="430022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timestamp </a:t>
            </a:r>
            <a:r>
              <a:rPr dirty="0" sz="1800">
                <a:latin typeface="Times New Roman"/>
                <a:cs typeface="Times New Roman"/>
              </a:rPr>
              <a:t>'2000-10-01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08:12:00');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SET TIME ZONE </a:t>
            </a:r>
            <a:r>
              <a:rPr dirty="0" sz="1800" spc="-50">
                <a:solidFill>
                  <a:srgbClr val="0000FF"/>
                </a:solidFill>
                <a:latin typeface="Times New Roman"/>
                <a:cs typeface="Times New Roman"/>
              </a:rPr>
              <a:t>INTERVAL -„03:00‟ 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HOUR </a:t>
            </a:r>
            <a:r>
              <a:rPr dirty="0" sz="1800" spc="-20">
                <a:solidFill>
                  <a:srgbClr val="0000FF"/>
                </a:solidFill>
                <a:latin typeface="Times New Roman"/>
                <a:cs typeface="Times New Roman"/>
              </a:rPr>
              <a:t>TO 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MINUTE</a:t>
            </a:r>
            <a:r>
              <a:rPr dirty="0" sz="1800" spc="-17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;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dirty="0" sz="1800" spc="-20">
                <a:latin typeface="Times New Roman"/>
                <a:cs typeface="Times New Roman"/>
              </a:rPr>
              <a:t>INSERT </a:t>
            </a:r>
            <a:r>
              <a:rPr dirty="0" sz="1800" spc="-10">
                <a:latin typeface="Times New Roman"/>
                <a:cs typeface="Times New Roman"/>
              </a:rPr>
              <a:t>INTO </a:t>
            </a:r>
            <a:r>
              <a:rPr dirty="0" sz="1800" spc="-25">
                <a:latin typeface="Times New Roman"/>
                <a:cs typeface="Times New Roman"/>
              </a:rPr>
              <a:t>Tstamp_Test </a:t>
            </a:r>
            <a:r>
              <a:rPr dirty="0" sz="1800">
                <a:latin typeface="Times New Roman"/>
                <a:cs typeface="Times New Roman"/>
              </a:rPr>
              <a:t>('</a:t>
            </a: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PST</a:t>
            </a:r>
            <a:r>
              <a:rPr dirty="0" sz="1800">
                <a:latin typeface="Times New Roman"/>
                <a:cs typeface="Times New Roman"/>
              </a:rPr>
              <a:t>', </a:t>
            </a:r>
            <a:r>
              <a:rPr dirty="0" sz="1800" spc="-5">
                <a:latin typeface="Times New Roman"/>
                <a:cs typeface="Times New Roman"/>
              </a:rPr>
              <a:t>timestamp </a:t>
            </a:r>
            <a:r>
              <a:rPr dirty="0" sz="1800">
                <a:latin typeface="Times New Roman"/>
                <a:cs typeface="Times New Roman"/>
              </a:rPr>
              <a:t>'2000-10-01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08:12:00',</a:t>
            </a:r>
            <a:endParaRPr sz="1800">
              <a:latin typeface="Times New Roman"/>
              <a:cs typeface="Times New Roman"/>
            </a:endParaRPr>
          </a:p>
          <a:p>
            <a:pPr marL="4242435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Times New Roman"/>
                <a:cs typeface="Times New Roman"/>
              </a:rPr>
              <a:t>timestamp </a:t>
            </a:r>
            <a:r>
              <a:rPr dirty="0" sz="1800">
                <a:latin typeface="Times New Roman"/>
                <a:cs typeface="Times New Roman"/>
              </a:rPr>
              <a:t>'2000-10-01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08:12:00');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SET TIME ZONE </a:t>
            </a:r>
            <a:r>
              <a:rPr dirty="0" sz="1800" spc="-50">
                <a:solidFill>
                  <a:srgbClr val="0000FF"/>
                </a:solidFill>
                <a:latin typeface="Times New Roman"/>
                <a:cs typeface="Times New Roman"/>
              </a:rPr>
              <a:t>INTERVAL </a:t>
            </a:r>
            <a:r>
              <a:rPr dirty="0" sz="1800" spc="-60">
                <a:solidFill>
                  <a:srgbClr val="0000FF"/>
                </a:solidFill>
                <a:latin typeface="Times New Roman"/>
                <a:cs typeface="Times New Roman"/>
              </a:rPr>
              <a:t>-„11:00‟ 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HOUR </a:t>
            </a:r>
            <a:r>
              <a:rPr dirty="0" sz="1800" spc="-20">
                <a:solidFill>
                  <a:srgbClr val="0000FF"/>
                </a:solidFill>
                <a:latin typeface="Times New Roman"/>
                <a:cs typeface="Times New Roman"/>
              </a:rPr>
              <a:t>TO 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MINUTE</a:t>
            </a:r>
            <a:r>
              <a:rPr dirty="0" sz="1800" spc="-15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;</a:t>
            </a:r>
            <a:endParaRPr sz="1800">
              <a:latin typeface="Times New Roman"/>
              <a:cs typeface="Times New Roman"/>
            </a:endParaRPr>
          </a:p>
          <a:p>
            <a:pPr algn="r" marR="62865">
              <a:lnSpc>
                <a:spcPct val="100000"/>
              </a:lnSpc>
            </a:pPr>
            <a:r>
              <a:rPr dirty="0" sz="1800" spc="-20">
                <a:latin typeface="Times New Roman"/>
                <a:cs typeface="Times New Roman"/>
              </a:rPr>
              <a:t>INSERT </a:t>
            </a:r>
            <a:r>
              <a:rPr dirty="0" sz="1800" spc="-10">
                <a:latin typeface="Times New Roman"/>
                <a:cs typeface="Times New Roman"/>
              </a:rPr>
              <a:t>INTO </a:t>
            </a:r>
            <a:r>
              <a:rPr dirty="0" sz="1800" spc="-25">
                <a:latin typeface="Times New Roman"/>
                <a:cs typeface="Times New Roman"/>
              </a:rPr>
              <a:t>Tstamp_Test </a:t>
            </a:r>
            <a:r>
              <a:rPr dirty="0" sz="1800">
                <a:latin typeface="Times New Roman"/>
                <a:cs typeface="Times New Roman"/>
              </a:rPr>
              <a:t>('</a:t>
            </a: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HKT</a:t>
            </a:r>
            <a:r>
              <a:rPr dirty="0" sz="1800">
                <a:latin typeface="Times New Roman"/>
                <a:cs typeface="Times New Roman"/>
              </a:rPr>
              <a:t>', </a:t>
            </a:r>
            <a:r>
              <a:rPr dirty="0" sz="1800" spc="-5">
                <a:latin typeface="Times New Roman"/>
                <a:cs typeface="Times New Roman"/>
              </a:rPr>
              <a:t>timestamp </a:t>
            </a:r>
            <a:r>
              <a:rPr dirty="0" sz="1800">
                <a:latin typeface="Times New Roman"/>
                <a:cs typeface="Times New Roman"/>
              </a:rPr>
              <a:t>'2000-10-01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08:12:00',</a:t>
            </a:r>
            <a:endParaRPr sz="18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timestamp </a:t>
            </a:r>
            <a:r>
              <a:rPr dirty="0" sz="1800">
                <a:latin typeface="Times New Roman"/>
                <a:cs typeface="Times New Roman"/>
              </a:rPr>
              <a:t>'2000-10-01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08:12:00');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" y="762000"/>
            <a:ext cx="7924800" cy="5715000"/>
          </a:xfrm>
          <a:custGeom>
            <a:avLst/>
            <a:gdLst/>
            <a:ahLst/>
            <a:cxnLst/>
            <a:rect l="l" t="t" r="r" b="b"/>
            <a:pathLst>
              <a:path w="7924800" h="5715000">
                <a:moveTo>
                  <a:pt x="0" y="5715000"/>
                </a:moveTo>
                <a:lnTo>
                  <a:pt x="7924800" y="5715000"/>
                </a:lnTo>
                <a:lnTo>
                  <a:pt x="7924800" y="0"/>
                </a:lnTo>
                <a:lnTo>
                  <a:pt x="0" y="0"/>
                </a:lnTo>
                <a:lnTo>
                  <a:pt x="0" y="5715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3880" y="54051"/>
            <a:ext cx="64757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Selecting the Data </a:t>
            </a:r>
            <a:r>
              <a:rPr dirty="0"/>
              <a:t>from our </a:t>
            </a:r>
            <a:r>
              <a:rPr dirty="0" spc="-35"/>
              <a:t>Time </a:t>
            </a:r>
            <a:r>
              <a:rPr dirty="0" spc="-5"/>
              <a:t>Zone</a:t>
            </a:r>
            <a:r>
              <a:rPr dirty="0" spc="-70"/>
              <a:t> </a:t>
            </a:r>
            <a:r>
              <a:rPr dirty="0" spc="-45"/>
              <a:t>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4953380"/>
            <a:ext cx="8947150" cy="1855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Our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Insert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statements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were done at 08:12:00 </a:t>
            </a:r>
            <a:r>
              <a:rPr dirty="0" sz="2000" spc="-20">
                <a:solidFill>
                  <a:srgbClr val="0000FF"/>
                </a:solidFill>
                <a:latin typeface="Times New Roman"/>
                <a:cs typeface="Times New Roman"/>
              </a:rPr>
              <a:t>exactly.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Notice the </a:t>
            </a:r>
            <a:r>
              <a:rPr dirty="0" sz="2000" spc="-25">
                <a:solidFill>
                  <a:srgbClr val="0000FF"/>
                </a:solidFill>
                <a:latin typeface="Times New Roman"/>
                <a:cs typeface="Times New Roman"/>
              </a:rPr>
              <a:t>Time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Zone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offsets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in  the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column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TS_with_Zone and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how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their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not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there for the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column TS_Without_Zone.  </a:t>
            </a:r>
            <a:r>
              <a:rPr dirty="0" sz="2000" spc="-20">
                <a:solidFill>
                  <a:srgbClr val="0000FF"/>
                </a:solidFill>
                <a:latin typeface="Times New Roman"/>
                <a:cs typeface="Times New Roman"/>
              </a:rPr>
              <a:t>Teradata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converts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all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TIME and </a:t>
            </a:r>
            <a:r>
              <a:rPr dirty="0" sz="2000" spc="-20">
                <a:solidFill>
                  <a:srgbClr val="0000FF"/>
                </a:solidFill>
                <a:latin typeface="Times New Roman"/>
                <a:cs typeface="Times New Roman"/>
              </a:rPr>
              <a:t>TIMESTAMP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values to Universal </a:t>
            </a:r>
            <a:r>
              <a:rPr dirty="0" sz="2000" spc="-25">
                <a:solidFill>
                  <a:srgbClr val="0000FF"/>
                </a:solidFill>
                <a:latin typeface="Times New Roman"/>
                <a:cs typeface="Times New Roman"/>
              </a:rPr>
              <a:t>Time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Coordinate  (UTC) prior to storing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them.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All operations, including hashing, collation, and  comparisons that act on TIME and </a:t>
            </a:r>
            <a:r>
              <a:rPr dirty="0" sz="2000" spc="-20">
                <a:solidFill>
                  <a:srgbClr val="0000FF"/>
                </a:solidFill>
                <a:latin typeface="Times New Roman"/>
                <a:cs typeface="Times New Roman"/>
              </a:rPr>
              <a:t>TIMESTAMP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values are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performed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using their</a:t>
            </a:r>
            <a:r>
              <a:rPr dirty="0" sz="2000" spc="-30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UTC 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forms.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This will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allow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users to CAST the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information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to their local</a:t>
            </a:r>
            <a:r>
              <a:rPr dirty="0" sz="2000" spc="-254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times.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19400" y="685800"/>
            <a:ext cx="4038600" cy="6096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113665" rIns="0" bIns="0" rtlCol="0" vert="horz">
            <a:spAutoFit/>
          </a:bodyPr>
          <a:lstStyle/>
          <a:p>
            <a:pPr marL="168275">
              <a:lnSpc>
                <a:spcPct val="100000"/>
              </a:lnSpc>
              <a:spcBef>
                <a:spcPts val="895"/>
              </a:spcBef>
            </a:pPr>
            <a:r>
              <a:rPr dirty="0" sz="2000">
                <a:latin typeface="Times New Roman"/>
                <a:cs typeface="Times New Roman"/>
              </a:rPr>
              <a:t>SELECT * FROM </a:t>
            </a:r>
            <a:r>
              <a:rPr dirty="0" sz="2000" spc="-30">
                <a:latin typeface="Times New Roman"/>
                <a:cs typeface="Times New Roman"/>
              </a:rPr>
              <a:t>Tstamp_Test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0" y="2017621"/>
          <a:ext cx="8858250" cy="1301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1885"/>
                <a:gridCol w="312420"/>
                <a:gridCol w="3813810"/>
                <a:gridCol w="567054"/>
                <a:gridCol w="3051810"/>
              </a:tblGrid>
              <a:tr h="398058">
                <a:tc>
                  <a:txBody>
                    <a:bodyPr/>
                    <a:lstStyle/>
                    <a:p>
                      <a:pPr algn="ctr" marL="3746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UTC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747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2000-10-01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08:12:00.000000+05:00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747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2000-10-01</a:t>
                      </a:r>
                      <a:r>
                        <a:rPr dirty="0" sz="20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08:12:00.000000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747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04767">
                <a:tc>
                  <a:txBody>
                    <a:bodyPr/>
                    <a:lstStyle/>
                    <a:p>
                      <a:pPr algn="ctr" marR="11430">
                        <a:lnSpc>
                          <a:spcPts val="2275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EST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2275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2000-10-01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08:12:00.000000+00:00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">
                        <a:lnSpc>
                          <a:spcPts val="2275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2000-10-01</a:t>
                      </a:r>
                      <a:r>
                        <a:rPr dirty="0" sz="20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08:12:00.000000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04800">
                <a:tc>
                  <a:txBody>
                    <a:bodyPr/>
                    <a:lstStyle/>
                    <a:p>
                      <a:pPr algn="ctr" marR="24765">
                        <a:lnSpc>
                          <a:spcPts val="2275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PST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2275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2000-10-01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08:12:00.000000-03:00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">
                        <a:lnSpc>
                          <a:spcPts val="2275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2000-10-01</a:t>
                      </a:r>
                      <a:r>
                        <a:rPr dirty="0" sz="20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08:12:00.000000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93323">
                <a:tc>
                  <a:txBody>
                    <a:bodyPr/>
                    <a:lstStyle/>
                    <a:p>
                      <a:pPr algn="ctr" marL="52705">
                        <a:lnSpc>
                          <a:spcPts val="2210"/>
                        </a:lnSpc>
                      </a:pPr>
                      <a:r>
                        <a:rPr dirty="0" sz="2000" spc="5">
                          <a:latin typeface="Times New Roman"/>
                          <a:cs typeface="Times New Roman"/>
                        </a:rPr>
                        <a:t>HKT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221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2000-10-01</a:t>
                      </a: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08:12:00.000000-11:00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">
                        <a:lnSpc>
                          <a:spcPts val="221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2000-10-01</a:t>
                      </a:r>
                      <a:r>
                        <a:rPr dirty="0" sz="20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08:12:00.000000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8739" y="1624330"/>
            <a:ext cx="97472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TS</a:t>
            </a:r>
            <a:r>
              <a:rPr dirty="0" sz="2000" spc="5">
                <a:latin typeface="Times New Roman"/>
                <a:cs typeface="Times New Roman"/>
              </a:rPr>
              <a:t>_</a:t>
            </a:r>
            <a:r>
              <a:rPr dirty="0" sz="2000">
                <a:latin typeface="Times New Roman"/>
                <a:cs typeface="Times New Roman"/>
              </a:rPr>
              <a:t>Zo</a:t>
            </a:r>
            <a:r>
              <a:rPr dirty="0" sz="2000" spc="10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7949" y="1624330"/>
            <a:ext cx="61734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262755" algn="l"/>
              </a:tabLst>
            </a:pPr>
            <a:r>
              <a:rPr dirty="0" sz="2000">
                <a:latin typeface="Times New Roman"/>
                <a:cs typeface="Times New Roman"/>
              </a:rPr>
              <a:t>TS</a:t>
            </a:r>
            <a:r>
              <a:rPr dirty="0" sz="2000" spc="5">
                <a:latin typeface="Times New Roman"/>
                <a:cs typeface="Times New Roman"/>
              </a:rPr>
              <a:t>_</a:t>
            </a:r>
            <a:r>
              <a:rPr dirty="0" sz="2000">
                <a:latin typeface="Times New Roman"/>
                <a:cs typeface="Times New Roman"/>
              </a:rPr>
              <a:t>with_Zone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TS</a:t>
            </a:r>
            <a:r>
              <a:rPr dirty="0" sz="2000" spc="5">
                <a:latin typeface="Times New Roman"/>
                <a:cs typeface="Times New Roman"/>
              </a:rPr>
              <a:t>_</a:t>
            </a:r>
            <a:r>
              <a:rPr dirty="0" sz="2000" spc="-70">
                <a:latin typeface="Times New Roman"/>
                <a:cs typeface="Times New Roman"/>
              </a:rPr>
              <a:t>W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hou</a:t>
            </a:r>
            <a:r>
              <a:rPr dirty="0" sz="2000" spc="-15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_</a:t>
            </a:r>
            <a:r>
              <a:rPr dirty="0" sz="2000" spc="-10">
                <a:latin typeface="Times New Roman"/>
                <a:cs typeface="Times New Roman"/>
              </a:rPr>
              <a:t>Z</a:t>
            </a:r>
            <a:r>
              <a:rPr dirty="0" sz="2000">
                <a:latin typeface="Times New Roman"/>
                <a:cs typeface="Times New Roman"/>
              </a:rPr>
              <a:t>one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0000" y="3733800"/>
            <a:ext cx="1905000" cy="9144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algn="ctr" marL="115570" marR="66675" indent="-59055">
              <a:lnSpc>
                <a:spcPct val="100000"/>
              </a:lnSpc>
              <a:spcBef>
                <a:spcPts val="305"/>
              </a:spcBef>
            </a:pPr>
            <a:r>
              <a:rPr dirty="0" sz="1800">
                <a:latin typeface="Times New Roman"/>
                <a:cs typeface="Times New Roman"/>
              </a:rPr>
              <a:t>Notice </a:t>
            </a:r>
            <a:r>
              <a:rPr dirty="0" sz="1800" spc="-5">
                <a:latin typeface="Times New Roman"/>
                <a:cs typeface="Times New Roman"/>
              </a:rPr>
              <a:t>the  </a:t>
            </a:r>
            <a:r>
              <a:rPr dirty="0" sz="1800">
                <a:latin typeface="Times New Roman"/>
                <a:cs typeface="Times New Roman"/>
              </a:rPr>
              <a:t>Accompanying  </a:t>
            </a:r>
            <a:r>
              <a:rPr dirty="0" sz="1800" spc="-20">
                <a:latin typeface="Times New Roman"/>
                <a:cs typeface="Times New Roman"/>
              </a:rPr>
              <a:t>Time </a:t>
            </a:r>
            <a:r>
              <a:rPr dirty="0" sz="1800" spc="-5">
                <a:latin typeface="Times New Roman"/>
                <a:cs typeface="Times New Roman"/>
              </a:rPr>
              <a:t>Zone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Offsets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559300" y="3416300"/>
            <a:ext cx="330200" cy="330200"/>
            <a:chOff x="4559300" y="3416300"/>
            <a:chExt cx="330200" cy="330200"/>
          </a:xfrm>
        </p:grpSpPr>
        <p:sp>
          <p:nvSpPr>
            <p:cNvPr id="10" name="object 10"/>
            <p:cNvSpPr/>
            <p:nvPr/>
          </p:nvSpPr>
          <p:spPr>
            <a:xfrm>
              <a:off x="4572000" y="3429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0" y="152400"/>
                  </a:lnTo>
                  <a:lnTo>
                    <a:pt x="76200" y="152400"/>
                  </a:lnTo>
                  <a:lnTo>
                    <a:pt x="76200" y="304800"/>
                  </a:lnTo>
                  <a:lnTo>
                    <a:pt x="228600" y="304800"/>
                  </a:lnTo>
                  <a:lnTo>
                    <a:pt x="228600" y="152400"/>
                  </a:lnTo>
                  <a:lnTo>
                    <a:pt x="3048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572000" y="3429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152400" y="0"/>
                  </a:lnTo>
                  <a:lnTo>
                    <a:pt x="304800" y="152400"/>
                  </a:lnTo>
                  <a:lnTo>
                    <a:pt x="228600" y="152400"/>
                  </a:lnTo>
                  <a:lnTo>
                    <a:pt x="228600" y="304800"/>
                  </a:lnTo>
                  <a:lnTo>
                    <a:pt x="76200" y="304800"/>
                  </a:lnTo>
                  <a:lnTo>
                    <a:pt x="76200" y="152400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00" y="685800"/>
            <a:ext cx="7467600" cy="10668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95"/>
              </a:spcBef>
            </a:pPr>
            <a:r>
              <a:rPr dirty="0" sz="2000">
                <a:latin typeface="Times New Roman"/>
                <a:cs typeface="Times New Roman"/>
              </a:rPr>
              <a:t>SELECT TS_Zone,</a:t>
            </a:r>
            <a:r>
              <a:rPr dirty="0" sz="2000" spc="-1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TS_with_Zone</a:t>
            </a:r>
            <a:endParaRPr sz="2000">
              <a:latin typeface="Times New Roman"/>
              <a:cs typeface="Times New Roman"/>
            </a:endParaRPr>
          </a:p>
          <a:p>
            <a:pPr marL="91440" marR="274320" indent="951865">
              <a:lnSpc>
                <a:spcPct val="100000"/>
              </a:lnSpc>
              <a:tabLst>
                <a:tab pos="2350770" algn="l"/>
              </a:tabLst>
            </a:pP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CAST(TS_with_Zone AS </a:t>
            </a:r>
            <a:r>
              <a:rPr dirty="0" sz="2000" spc="-15">
                <a:solidFill>
                  <a:srgbClr val="0000FF"/>
                </a:solidFill>
                <a:latin typeface="Times New Roman"/>
                <a:cs typeface="Times New Roman"/>
              </a:rPr>
              <a:t>TIMESTAMP(6)) </a:t>
            </a:r>
            <a:r>
              <a:rPr dirty="0" sz="2000">
                <a:latin typeface="Times New Roman"/>
                <a:cs typeface="Times New Roman"/>
              </a:rPr>
              <a:t>AS T_Normal  FROM</a:t>
            </a:r>
            <a:r>
              <a:rPr dirty="0" sz="2000" spc="-30">
                <a:latin typeface="Times New Roman"/>
                <a:cs typeface="Times New Roman"/>
              </a:rPr>
              <a:t> Tstamp_Test	</a:t>
            </a:r>
            <a:r>
              <a:rPr dirty="0" sz="2000">
                <a:latin typeface="Times New Roman"/>
                <a:cs typeface="Times New Roman"/>
              </a:rPr>
              <a:t>ORDER </a:t>
            </a:r>
            <a:r>
              <a:rPr dirty="0" sz="2000" spc="-5">
                <a:latin typeface="Times New Roman"/>
                <a:cs typeface="Times New Roman"/>
              </a:rPr>
              <a:t>BY </a:t>
            </a:r>
            <a:r>
              <a:rPr dirty="0" sz="2000">
                <a:latin typeface="Times New Roman"/>
                <a:cs typeface="Times New Roman"/>
              </a:rPr>
              <a:t>3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46454" y="54051"/>
            <a:ext cx="685228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Normalizing our </a:t>
            </a:r>
            <a:r>
              <a:rPr dirty="0" spc="-35"/>
              <a:t>Time </a:t>
            </a:r>
            <a:r>
              <a:rPr dirty="0" spc="-5"/>
              <a:t>Zone </a:t>
            </a:r>
            <a:r>
              <a:rPr dirty="0" spc="-45"/>
              <a:t>Table </a:t>
            </a:r>
            <a:r>
              <a:rPr dirty="0" spc="-5"/>
              <a:t>with a</a:t>
            </a:r>
            <a:r>
              <a:rPr dirty="0" spc="20"/>
              <a:t> </a:t>
            </a:r>
            <a:r>
              <a:rPr dirty="0" spc="-5"/>
              <a:t>CAST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4647057"/>
            <a:ext cx="8954770" cy="2160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Notice that the </a:t>
            </a:r>
            <a:r>
              <a:rPr dirty="0" sz="2000" spc="-25">
                <a:solidFill>
                  <a:srgbClr val="0000FF"/>
                </a:solidFill>
                <a:latin typeface="Times New Roman"/>
                <a:cs typeface="Times New Roman"/>
              </a:rPr>
              <a:t>Time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Zone value was added to or subtracted from the 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time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portion of</a:t>
            </a:r>
            <a:r>
              <a:rPr dirty="0" sz="2000" spc="-22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 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time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stamp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to adjust them to a perspective of the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same 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time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zone. As a result, at that 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moment,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it has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normalized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different </a:t>
            </a:r>
            <a:r>
              <a:rPr dirty="0" sz="2000" spc="-20">
                <a:solidFill>
                  <a:srgbClr val="0000FF"/>
                </a:solidFill>
                <a:latin typeface="Times New Roman"/>
                <a:cs typeface="Times New Roman"/>
              </a:rPr>
              <a:t>Times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Zones in respect to the system</a:t>
            </a:r>
            <a:r>
              <a:rPr dirty="0" sz="2000" spc="-18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time.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32766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As an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illustration,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when the transaction occurred at 8:12 AM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locally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in the PST</a:t>
            </a:r>
            <a:r>
              <a:rPr dirty="0" sz="2000" spc="-34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0000FF"/>
                </a:solidFill>
                <a:latin typeface="Times New Roman"/>
                <a:cs typeface="Times New Roman"/>
              </a:rPr>
              <a:t>Time 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Zone, it was already </a:t>
            </a:r>
            <a:r>
              <a:rPr dirty="0" sz="2000" spc="-15">
                <a:solidFill>
                  <a:srgbClr val="0000FF"/>
                </a:solidFill>
                <a:latin typeface="Times New Roman"/>
                <a:cs typeface="Times New Roman"/>
              </a:rPr>
              <a:t>11:12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AM in </a:t>
            </a:r>
            <a:r>
              <a:rPr dirty="0" sz="2000" spc="-35">
                <a:solidFill>
                  <a:srgbClr val="0000FF"/>
                </a:solidFill>
                <a:latin typeface="Times New Roman"/>
                <a:cs typeface="Times New Roman"/>
              </a:rPr>
              <a:t>EST,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the location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of the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system.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times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in the 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columns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have been </a:t>
            </a: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normalized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in respect to the 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time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zone of the</a:t>
            </a:r>
            <a:r>
              <a:rPr dirty="0" sz="2000" spc="-12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system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0" y="1969542"/>
          <a:ext cx="8863965" cy="1654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4940"/>
                <a:gridCol w="4366260"/>
                <a:gridCol w="3072129"/>
              </a:tblGrid>
              <a:tr h="358494">
                <a:tc>
                  <a:txBody>
                    <a:bodyPr/>
                    <a:lstStyle/>
                    <a:p>
                      <a:pPr algn="ctr" marR="213995">
                        <a:lnSpc>
                          <a:spcPts val="2185"/>
                        </a:lnSpc>
                      </a:pPr>
                      <a:r>
                        <a:rPr dirty="0" u="sng" sz="2000" spc="-5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TS_Zone</a:t>
                      </a:r>
                      <a:r>
                        <a:rPr dirty="0" baseline="-16666" sz="3000" spc="-82">
                          <a:latin typeface="Times New Roman"/>
                          <a:cs typeface="Times New Roman"/>
                        </a:rPr>
                        <a:t>_</a:t>
                      </a:r>
                      <a:endParaRPr baseline="-16666" sz="3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ts val="2185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TS_with_Zone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185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T_Normal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2410">
                <a:tc>
                  <a:txBody>
                    <a:bodyPr/>
                    <a:lstStyle/>
                    <a:p>
                      <a:pPr algn="ctr" marR="26797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UTC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1755"/>
                </a:tc>
                <a:tc>
                  <a:txBody>
                    <a:bodyPr/>
                    <a:lstStyle/>
                    <a:p>
                      <a:pPr algn="r" marR="46672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2000-10-01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08:12:00.000000</a:t>
                      </a:r>
                      <a:r>
                        <a:rPr dirty="0" sz="2000" spc="-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+05:00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835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2000-10-01</a:t>
                      </a:r>
                      <a:r>
                        <a:rPr dirty="0" sz="2000" spc="-11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03:12:00.000000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835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marR="324485">
                        <a:lnSpc>
                          <a:spcPts val="2275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EST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66725">
                        <a:lnSpc>
                          <a:spcPts val="2275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2000-10-01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08:12:00.000000</a:t>
                      </a:r>
                      <a:r>
                        <a:rPr dirty="0" sz="2000" spc="-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+00:00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75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2000-10-01</a:t>
                      </a:r>
                      <a:r>
                        <a:rPr dirty="0" sz="2000" spc="-11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08:12:00.000000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04800">
                <a:tc>
                  <a:txBody>
                    <a:bodyPr/>
                    <a:lstStyle/>
                    <a:p>
                      <a:pPr algn="ctr" marR="337820">
                        <a:lnSpc>
                          <a:spcPts val="2275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PST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2275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2000-10-01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08:12:00.000000</a:t>
                      </a:r>
                      <a:r>
                        <a:rPr dirty="0" sz="2000" spc="-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-03:00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75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2000-10-01</a:t>
                      </a:r>
                      <a:r>
                        <a:rPr dirty="0" sz="2000" spc="-1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11:12:00.000000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93323">
                <a:tc>
                  <a:txBody>
                    <a:bodyPr/>
                    <a:lstStyle/>
                    <a:p>
                      <a:pPr algn="ctr" marR="252095">
                        <a:lnSpc>
                          <a:spcPts val="2210"/>
                        </a:lnSpc>
                      </a:pPr>
                      <a:r>
                        <a:rPr dirty="0" sz="2000" spc="5">
                          <a:latin typeface="Times New Roman"/>
                          <a:cs typeface="Times New Roman"/>
                        </a:rPr>
                        <a:t>HKT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221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2000-10-01</a:t>
                      </a:r>
                      <a:r>
                        <a:rPr dirty="0" sz="2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08:12:00.000000</a:t>
                      </a:r>
                      <a:r>
                        <a:rPr dirty="0" sz="2000" spc="-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-11:00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1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2000-10-01</a:t>
                      </a:r>
                      <a:r>
                        <a:rPr dirty="0" sz="2000" spc="-11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19:12:00.000000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52400" y="3962400"/>
            <a:ext cx="8839200" cy="3810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marL="125095">
              <a:lnSpc>
                <a:spcPct val="100000"/>
              </a:lnSpc>
              <a:spcBef>
                <a:spcPts val="305"/>
              </a:spcBef>
            </a:pPr>
            <a:r>
              <a:rPr dirty="0" sz="1800">
                <a:latin typeface="Times New Roman"/>
                <a:cs typeface="Times New Roman"/>
              </a:rPr>
              <a:t>The System </a:t>
            </a:r>
            <a:r>
              <a:rPr dirty="0" sz="1800" spc="-5">
                <a:latin typeface="Times New Roman"/>
                <a:cs typeface="Times New Roman"/>
              </a:rPr>
              <a:t>is </a:t>
            </a:r>
            <a:r>
              <a:rPr dirty="0" sz="1800">
                <a:latin typeface="Times New Roman"/>
                <a:cs typeface="Times New Roman"/>
              </a:rPr>
              <a:t>on EST </a:t>
            </a:r>
            <a:r>
              <a:rPr dirty="0" sz="1800" spc="-15">
                <a:latin typeface="Times New Roman"/>
                <a:cs typeface="Times New Roman"/>
              </a:rPr>
              <a:t>Time. </a:t>
            </a: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New </a:t>
            </a:r>
            <a:r>
              <a:rPr dirty="0" sz="1800" spc="-15">
                <a:latin typeface="Times New Roman"/>
                <a:cs typeface="Times New Roman"/>
              </a:rPr>
              <a:t>Times </a:t>
            </a:r>
            <a:r>
              <a:rPr dirty="0" sz="1800">
                <a:latin typeface="Times New Roman"/>
                <a:cs typeface="Times New Roman"/>
              </a:rPr>
              <a:t>are </a:t>
            </a:r>
            <a:r>
              <a:rPr dirty="0" sz="1800" spc="-5">
                <a:latin typeface="Times New Roman"/>
                <a:cs typeface="Times New Roman"/>
              </a:rPr>
              <a:t>Normalized </a:t>
            </a:r>
            <a:r>
              <a:rPr dirty="0" sz="1800">
                <a:latin typeface="Times New Roman"/>
                <a:cs typeface="Times New Roman"/>
              </a:rPr>
              <a:t>to the </a:t>
            </a:r>
            <a:r>
              <a:rPr dirty="0" sz="1800" spc="-5">
                <a:latin typeface="Times New Roman"/>
                <a:cs typeface="Times New Roman"/>
              </a:rPr>
              <a:t>time </a:t>
            </a:r>
            <a:r>
              <a:rPr dirty="0" sz="1800">
                <a:latin typeface="Times New Roman"/>
                <a:cs typeface="Times New Roman"/>
              </a:rPr>
              <a:t>zone of the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System!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073900" y="3644900"/>
            <a:ext cx="406400" cy="330200"/>
            <a:chOff x="7073900" y="3644900"/>
            <a:chExt cx="406400" cy="330200"/>
          </a:xfrm>
        </p:grpSpPr>
        <p:sp>
          <p:nvSpPr>
            <p:cNvPr id="9" name="object 9"/>
            <p:cNvSpPr/>
            <p:nvPr/>
          </p:nvSpPr>
          <p:spPr>
            <a:xfrm>
              <a:off x="7086600" y="3657600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190500" y="0"/>
                  </a:moveTo>
                  <a:lnTo>
                    <a:pt x="0" y="152400"/>
                  </a:lnTo>
                  <a:lnTo>
                    <a:pt x="95250" y="152400"/>
                  </a:lnTo>
                  <a:lnTo>
                    <a:pt x="95250" y="304800"/>
                  </a:lnTo>
                  <a:lnTo>
                    <a:pt x="285750" y="304800"/>
                  </a:lnTo>
                  <a:lnTo>
                    <a:pt x="285750" y="152400"/>
                  </a:lnTo>
                  <a:lnTo>
                    <a:pt x="381000" y="15240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086600" y="3657600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381000" y="152400"/>
                  </a:moveTo>
                  <a:lnTo>
                    <a:pt x="285750" y="152400"/>
                  </a:lnTo>
                  <a:lnTo>
                    <a:pt x="285750" y="304800"/>
                  </a:lnTo>
                  <a:lnTo>
                    <a:pt x="95250" y="304800"/>
                  </a:lnTo>
                  <a:lnTo>
                    <a:pt x="95250" y="152400"/>
                  </a:lnTo>
                  <a:lnTo>
                    <a:pt x="0" y="152400"/>
                  </a:lnTo>
                  <a:lnTo>
                    <a:pt x="190500" y="0"/>
                  </a:lnTo>
                  <a:lnTo>
                    <a:pt x="381000" y="152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929" y="54051"/>
            <a:ext cx="57061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Intervals </a:t>
            </a:r>
            <a:r>
              <a:rPr dirty="0"/>
              <a:t>for </a:t>
            </a:r>
            <a:r>
              <a:rPr dirty="0" spc="-5"/>
              <a:t>Date, </a:t>
            </a:r>
            <a:r>
              <a:rPr dirty="0" spc="-35"/>
              <a:t>Time </a:t>
            </a:r>
            <a:r>
              <a:rPr dirty="0" spc="-5"/>
              <a:t>and</a:t>
            </a:r>
            <a:r>
              <a:rPr dirty="0" spc="-55"/>
              <a:t> </a:t>
            </a:r>
            <a:r>
              <a:rPr dirty="0" spc="-20"/>
              <a:t>Timestamp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4340733"/>
            <a:ext cx="8963660" cy="2465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75">
                <a:solidFill>
                  <a:srgbClr val="0000FF"/>
                </a:solidFill>
                <a:latin typeface="Times New Roman"/>
                <a:cs typeface="Times New Roman"/>
              </a:rPr>
              <a:t>To 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make </a:t>
            </a:r>
            <a:r>
              <a:rPr dirty="0" sz="2000" spc="-20">
                <a:solidFill>
                  <a:srgbClr val="0000FF"/>
                </a:solidFill>
                <a:latin typeface="Times New Roman"/>
                <a:cs typeface="Times New Roman"/>
              </a:rPr>
              <a:t>Teradata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SQL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more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ANSI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compliant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and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compatible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with other RDBMS SQL,  </a:t>
            </a:r>
            <a:r>
              <a:rPr dirty="0" sz="2000" spc="-20">
                <a:solidFill>
                  <a:srgbClr val="0000FF"/>
                </a:solidFill>
                <a:latin typeface="Times New Roman"/>
                <a:cs typeface="Times New Roman"/>
              </a:rPr>
              <a:t>Teradata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has added </a:t>
            </a:r>
            <a:r>
              <a:rPr dirty="0" sz="2000" spc="-50">
                <a:solidFill>
                  <a:srgbClr val="0000FF"/>
                </a:solidFill>
                <a:latin typeface="Times New Roman"/>
                <a:cs typeface="Times New Roman"/>
              </a:rPr>
              <a:t>INTERVAL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processing. Intervals are used to perform </a:t>
            </a:r>
            <a:r>
              <a:rPr dirty="0" sz="2000" spc="-40">
                <a:solidFill>
                  <a:srgbClr val="0000FF"/>
                </a:solidFill>
                <a:latin typeface="Times New Roman"/>
                <a:cs typeface="Times New Roman"/>
              </a:rPr>
              <a:t>DATE,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TIME  and </a:t>
            </a:r>
            <a:r>
              <a:rPr dirty="0" sz="2000" spc="-20">
                <a:solidFill>
                  <a:srgbClr val="0000FF"/>
                </a:solidFill>
                <a:latin typeface="Times New Roman"/>
                <a:cs typeface="Times New Roman"/>
              </a:rPr>
              <a:t>TIMESTAMP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arithmetic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and</a:t>
            </a:r>
            <a:r>
              <a:rPr dirty="0" sz="2000" spc="-15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conversion.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161925">
              <a:lnSpc>
                <a:spcPct val="100000"/>
              </a:lnSpc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Although </a:t>
            </a:r>
            <a:r>
              <a:rPr dirty="0" sz="2000" spc="-20">
                <a:solidFill>
                  <a:srgbClr val="0000FF"/>
                </a:solidFill>
                <a:latin typeface="Times New Roman"/>
                <a:cs typeface="Times New Roman"/>
              </a:rPr>
              <a:t>Teradata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allowed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arithmetic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on </a:t>
            </a:r>
            <a:r>
              <a:rPr dirty="0" sz="2000" spc="-50">
                <a:solidFill>
                  <a:srgbClr val="0000FF"/>
                </a:solidFill>
                <a:latin typeface="Times New Roman"/>
                <a:cs typeface="Times New Roman"/>
              </a:rPr>
              <a:t>DATE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and TIME, it was not performed in  accordance to ANSI standards and therefore, an extension instead of a standard. </a:t>
            </a:r>
            <a:r>
              <a:rPr dirty="0" sz="2000" spc="-20">
                <a:solidFill>
                  <a:srgbClr val="0000FF"/>
                </a:solidFill>
                <a:latin typeface="Times New Roman"/>
                <a:cs typeface="Times New Roman"/>
              </a:rPr>
              <a:t>With  </a:t>
            </a:r>
            <a:r>
              <a:rPr dirty="0" sz="2000" spc="-50">
                <a:solidFill>
                  <a:srgbClr val="0000FF"/>
                </a:solidFill>
                <a:latin typeface="Times New Roman"/>
                <a:cs typeface="Times New Roman"/>
              </a:rPr>
              <a:t>INTERVAL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being a standard instead of an extension,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more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SQL can be ported</a:t>
            </a:r>
            <a:r>
              <a:rPr dirty="0" sz="2000" spc="-30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directly  from an ANSI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compliant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database to </a:t>
            </a:r>
            <a:r>
              <a:rPr dirty="0" sz="2000" spc="-20">
                <a:solidFill>
                  <a:srgbClr val="0000FF"/>
                </a:solidFill>
                <a:latin typeface="Times New Roman"/>
                <a:cs typeface="Times New Roman"/>
              </a:rPr>
              <a:t>Teradata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without</a:t>
            </a:r>
            <a:r>
              <a:rPr dirty="0" sz="2000" spc="-28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conversion.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73300" y="1282700"/>
          <a:ext cx="4152900" cy="276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  <a:gridCol w="2667000"/>
              </a:tblGrid>
              <a:tr h="762000">
                <a:tc>
                  <a:txBody>
                    <a:bodyPr/>
                    <a:lstStyle/>
                    <a:p>
                      <a:pPr marL="392430" marR="154305" indent="863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Simple 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2000" spc="1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ter</a:t>
                      </a:r>
                      <a:r>
                        <a:rPr dirty="0" sz="2000" spc="5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als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8365" marR="572135" indent="-3067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More</a:t>
                      </a:r>
                      <a:r>
                        <a:rPr dirty="0" sz="20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involved  Intervals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8280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YEAR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55">
                          <a:latin typeface="Times New Roman"/>
                          <a:cs typeface="Times New Roman"/>
                        </a:rPr>
                        <a:t>DAY 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20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HOUR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04767">
                <a:tc>
                  <a:txBody>
                    <a:bodyPr/>
                    <a:lstStyle/>
                    <a:p>
                      <a:pPr marL="129539">
                        <a:lnSpc>
                          <a:spcPts val="2275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MONTH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275"/>
                        </a:lnSpc>
                      </a:pPr>
                      <a:r>
                        <a:rPr dirty="0" sz="2000" spc="-60">
                          <a:latin typeface="Times New Roman"/>
                          <a:cs typeface="Times New Roman"/>
                        </a:rPr>
                        <a:t>DAY 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20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MINUTE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29539">
                        <a:lnSpc>
                          <a:spcPts val="2275"/>
                        </a:lnSpc>
                      </a:pPr>
                      <a:r>
                        <a:rPr dirty="0" sz="2000" spc="-60">
                          <a:latin typeface="Times New Roman"/>
                          <a:cs typeface="Times New Roman"/>
                        </a:rPr>
                        <a:t>DAY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275"/>
                        </a:lnSpc>
                      </a:pPr>
                      <a:r>
                        <a:rPr dirty="0" sz="2000" spc="-60">
                          <a:latin typeface="Times New Roman"/>
                          <a:cs typeface="Times New Roman"/>
                        </a:rPr>
                        <a:t>DAY 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20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SECOND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29539">
                        <a:lnSpc>
                          <a:spcPts val="2275"/>
                        </a:lnSpc>
                      </a:pPr>
                      <a:r>
                        <a:rPr dirty="0" sz="2000" spc="5">
                          <a:latin typeface="Times New Roman"/>
                          <a:cs typeface="Times New Roman"/>
                        </a:rPr>
                        <a:t>HOUR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275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HOUR 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20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MINUTE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04926">
                <a:tc>
                  <a:txBody>
                    <a:bodyPr/>
                    <a:lstStyle/>
                    <a:p>
                      <a:pPr marL="129539">
                        <a:lnSpc>
                          <a:spcPts val="2275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MINUTE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275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HOUR 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20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SECOND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03625">
                <a:tc>
                  <a:txBody>
                    <a:bodyPr/>
                    <a:lstStyle/>
                    <a:p>
                      <a:pPr marL="129539">
                        <a:lnSpc>
                          <a:spcPts val="2275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SECOND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275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MINUTE 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20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SECOND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584575" y="708405"/>
            <a:ext cx="1724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Interval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Chart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7686" y="54051"/>
            <a:ext cx="69500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Interval </a:t>
            </a:r>
            <a:r>
              <a:rPr dirty="0" spc="-5"/>
              <a:t>Data </a:t>
            </a:r>
            <a:r>
              <a:rPr dirty="0" spc="-40"/>
              <a:t>Types </a:t>
            </a:r>
            <a:r>
              <a:rPr dirty="0" spc="-10"/>
              <a:t>and </a:t>
            </a:r>
            <a:r>
              <a:rPr dirty="0" spc="-5"/>
              <a:t>the Bytes to </a:t>
            </a:r>
            <a:r>
              <a:rPr dirty="0"/>
              <a:t>Store</a:t>
            </a:r>
            <a:r>
              <a:rPr dirty="0" spc="-110"/>
              <a:t> </a:t>
            </a:r>
            <a:r>
              <a:rPr dirty="0" spc="-5"/>
              <a:t>Them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0805" y="708405"/>
            <a:ext cx="5405120" cy="942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9618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Interval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Chart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35"/>
              </a:spcBef>
              <a:tabLst>
                <a:tab pos="4294505" algn="l"/>
              </a:tabLst>
            </a:pPr>
            <a:r>
              <a:rPr dirty="0" sz="2000" spc="10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45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ype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Co</a:t>
            </a:r>
            <a:r>
              <a:rPr dirty="0" sz="2000" spc="-25">
                <a:latin typeface="Times New Roman"/>
                <a:cs typeface="Times New Roman"/>
              </a:rPr>
              <a:t>mm</a:t>
            </a:r>
            <a:r>
              <a:rPr dirty="0" sz="2000">
                <a:latin typeface="Times New Roman"/>
                <a:cs typeface="Times New Roman"/>
              </a:rPr>
              <a:t>ents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295400"/>
            <a:ext cx="4953000" cy="4648200"/>
          </a:xfrm>
          <a:custGeom>
            <a:avLst/>
            <a:gdLst/>
            <a:ahLst/>
            <a:cxnLst/>
            <a:rect l="l" t="t" r="r" b="b"/>
            <a:pathLst>
              <a:path w="4953000" h="4648200">
                <a:moveTo>
                  <a:pt x="0" y="4648200"/>
                </a:moveTo>
                <a:lnTo>
                  <a:pt x="4953000" y="4648200"/>
                </a:lnTo>
                <a:lnTo>
                  <a:pt x="4953000" y="0"/>
                </a:lnTo>
                <a:lnTo>
                  <a:pt x="0" y="0"/>
                </a:lnTo>
                <a:lnTo>
                  <a:pt x="0" y="46482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101166" y="3549472"/>
            <a:ext cx="35947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latin typeface="Times New Roman"/>
                <a:cs typeface="Times New Roman"/>
              </a:rPr>
              <a:t>10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5">
                <a:latin typeface="Times New Roman"/>
                <a:cs typeface="Times New Roman"/>
              </a:rPr>
              <a:t>32-bit </a:t>
            </a:r>
            <a:r>
              <a:rPr dirty="0" sz="2000" spc="-5">
                <a:latin typeface="Times New Roman"/>
                <a:cs typeface="Times New Roman"/>
              </a:rPr>
              <a:t>systems; </a:t>
            </a:r>
            <a:r>
              <a:rPr dirty="0" sz="2000" spc="5">
                <a:latin typeface="Times New Roman"/>
                <a:cs typeface="Times New Roman"/>
              </a:rPr>
              <a:t>12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9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64-bit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16656" y="5073853"/>
            <a:ext cx="335343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6 for </a:t>
            </a:r>
            <a:r>
              <a:rPr dirty="0" sz="2000" spc="5">
                <a:latin typeface="Times New Roman"/>
                <a:cs typeface="Times New Roman"/>
              </a:rPr>
              <a:t>32-bit </a:t>
            </a:r>
            <a:r>
              <a:rPr dirty="0" sz="2000" spc="-5">
                <a:latin typeface="Times New Roman"/>
                <a:cs typeface="Times New Roman"/>
              </a:rPr>
              <a:t>systems; </a:t>
            </a:r>
            <a:r>
              <a:rPr dirty="0" sz="2000">
                <a:latin typeface="Times New Roman"/>
                <a:cs typeface="Times New Roman"/>
              </a:rPr>
              <a:t>8 for</a:t>
            </a:r>
            <a:r>
              <a:rPr dirty="0" sz="2000" spc="-17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64-bit</a:t>
            </a:r>
            <a:endParaRPr sz="2000">
              <a:latin typeface="Times New Roman"/>
              <a:cs typeface="Times New Roman"/>
            </a:endParaRPr>
          </a:p>
          <a:p>
            <a:pPr marL="2667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6 for </a:t>
            </a:r>
            <a:r>
              <a:rPr dirty="0" sz="2000" spc="5">
                <a:latin typeface="Times New Roman"/>
                <a:cs typeface="Times New Roman"/>
              </a:rPr>
              <a:t>32-bit </a:t>
            </a:r>
            <a:r>
              <a:rPr dirty="0" sz="2000" spc="-5">
                <a:latin typeface="Times New Roman"/>
                <a:cs typeface="Times New Roman"/>
              </a:rPr>
              <a:t>systems; </a:t>
            </a:r>
            <a:r>
              <a:rPr dirty="0" sz="2000">
                <a:latin typeface="Times New Roman"/>
                <a:cs typeface="Times New Roman"/>
              </a:rPr>
              <a:t>8 for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64-bit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747" y="1720342"/>
            <a:ext cx="4690745" cy="398970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93700">
              <a:lnSpc>
                <a:spcPct val="100000"/>
              </a:lnSpc>
              <a:spcBef>
                <a:spcPts val="105"/>
              </a:spcBef>
              <a:tabLst>
                <a:tab pos="939165" algn="l"/>
              </a:tabLst>
            </a:pPr>
            <a:r>
              <a:rPr dirty="0" sz="2000">
                <a:latin typeface="Times New Roman"/>
                <a:cs typeface="Times New Roman"/>
              </a:rPr>
              <a:t>2	</a:t>
            </a:r>
            <a:r>
              <a:rPr dirty="0" sz="2000" spc="-50">
                <a:latin typeface="Times New Roman"/>
                <a:cs typeface="Times New Roman"/>
              </a:rPr>
              <a:t>INTERVAL</a:t>
            </a:r>
            <a:r>
              <a:rPr dirty="0" sz="2000" spc="-1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YEAR</a:t>
            </a:r>
            <a:endParaRPr sz="20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tabLst>
                <a:tab pos="939165" algn="l"/>
              </a:tabLst>
            </a:pPr>
            <a:r>
              <a:rPr dirty="0" sz="2000">
                <a:latin typeface="Times New Roman"/>
                <a:cs typeface="Times New Roman"/>
              </a:rPr>
              <a:t>4	</a:t>
            </a:r>
            <a:r>
              <a:rPr dirty="0" sz="2000" spc="-50">
                <a:latin typeface="Times New Roman"/>
                <a:cs typeface="Times New Roman"/>
              </a:rPr>
              <a:t>INTERVAL </a:t>
            </a:r>
            <a:r>
              <a:rPr dirty="0" sz="2000">
                <a:latin typeface="Times New Roman"/>
                <a:cs typeface="Times New Roman"/>
              </a:rPr>
              <a:t>YEAR </a:t>
            </a:r>
            <a:r>
              <a:rPr dirty="0" sz="2000" spc="-20">
                <a:latin typeface="Times New Roman"/>
                <a:cs typeface="Times New Roman"/>
              </a:rPr>
              <a:t>TO</a:t>
            </a:r>
            <a:r>
              <a:rPr dirty="0" sz="2000" spc="-1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MONTH</a:t>
            </a:r>
            <a:endParaRPr sz="20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tabLst>
                <a:tab pos="939165" algn="l"/>
              </a:tabLst>
            </a:pPr>
            <a:r>
              <a:rPr dirty="0" sz="2000">
                <a:latin typeface="Times New Roman"/>
                <a:cs typeface="Times New Roman"/>
              </a:rPr>
              <a:t>2	</a:t>
            </a:r>
            <a:r>
              <a:rPr dirty="0" sz="2000" spc="-50">
                <a:latin typeface="Times New Roman"/>
                <a:cs typeface="Times New Roman"/>
              </a:rPr>
              <a:t>INTERVAL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MONTH</a:t>
            </a:r>
            <a:endParaRPr sz="20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tabLst>
                <a:tab pos="939165" algn="l"/>
              </a:tabLst>
            </a:pPr>
            <a:r>
              <a:rPr dirty="0" sz="2000">
                <a:latin typeface="Times New Roman"/>
                <a:cs typeface="Times New Roman"/>
              </a:rPr>
              <a:t>2	</a:t>
            </a:r>
            <a:r>
              <a:rPr dirty="0" sz="2000" spc="-50">
                <a:latin typeface="Times New Roman"/>
                <a:cs typeface="Times New Roman"/>
              </a:rPr>
              <a:t>INTERVAL </a:t>
            </a:r>
            <a:r>
              <a:rPr dirty="0" sz="2000">
                <a:latin typeface="Times New Roman"/>
                <a:cs typeface="Times New Roman"/>
              </a:rPr>
              <a:t>MONTH </a:t>
            </a:r>
            <a:r>
              <a:rPr dirty="0" sz="2000" spc="-20">
                <a:latin typeface="Times New Roman"/>
                <a:cs typeface="Times New Roman"/>
              </a:rPr>
              <a:t>TO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-60">
                <a:latin typeface="Times New Roman"/>
                <a:cs typeface="Times New Roman"/>
              </a:rPr>
              <a:t>DAY</a:t>
            </a:r>
            <a:endParaRPr sz="20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tabLst>
                <a:tab pos="939165" algn="l"/>
              </a:tabLst>
            </a:pPr>
            <a:r>
              <a:rPr dirty="0" sz="2000">
                <a:latin typeface="Times New Roman"/>
                <a:cs typeface="Times New Roman"/>
              </a:rPr>
              <a:t>2	</a:t>
            </a:r>
            <a:r>
              <a:rPr dirty="0" sz="2000" spc="-50">
                <a:latin typeface="Times New Roman"/>
                <a:cs typeface="Times New Roman"/>
              </a:rPr>
              <a:t>INTERVAL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-60">
                <a:latin typeface="Times New Roman"/>
                <a:cs typeface="Times New Roman"/>
              </a:rPr>
              <a:t>DAY</a:t>
            </a:r>
            <a:endParaRPr sz="20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tabLst>
                <a:tab pos="939165" algn="l"/>
              </a:tabLst>
            </a:pPr>
            <a:r>
              <a:rPr dirty="0" sz="2000">
                <a:latin typeface="Times New Roman"/>
                <a:cs typeface="Times New Roman"/>
              </a:rPr>
              <a:t>8	</a:t>
            </a:r>
            <a:r>
              <a:rPr dirty="0" sz="2000" spc="-50">
                <a:latin typeface="Times New Roman"/>
                <a:cs typeface="Times New Roman"/>
              </a:rPr>
              <a:t>INTERVAL </a:t>
            </a:r>
            <a:r>
              <a:rPr dirty="0" sz="2000" spc="-60">
                <a:latin typeface="Times New Roman"/>
                <a:cs typeface="Times New Roman"/>
              </a:rPr>
              <a:t>DAY </a:t>
            </a:r>
            <a:r>
              <a:rPr dirty="0" sz="2000" spc="-20">
                <a:latin typeface="Times New Roman"/>
                <a:cs typeface="Times New Roman"/>
              </a:rPr>
              <a:t>TO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MINUTE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939165" algn="l"/>
              </a:tabLst>
            </a:pPr>
            <a:r>
              <a:rPr dirty="0" sz="2000">
                <a:latin typeface="Times New Roman"/>
                <a:cs typeface="Times New Roman"/>
              </a:rPr>
              <a:t>10/12	</a:t>
            </a:r>
            <a:r>
              <a:rPr dirty="0" sz="2000" spc="-50">
                <a:latin typeface="Times New Roman"/>
                <a:cs typeface="Times New Roman"/>
              </a:rPr>
              <a:t>INTERVAL </a:t>
            </a:r>
            <a:r>
              <a:rPr dirty="0" sz="2000" spc="-55">
                <a:latin typeface="Times New Roman"/>
                <a:cs typeface="Times New Roman"/>
              </a:rPr>
              <a:t>DAY </a:t>
            </a:r>
            <a:r>
              <a:rPr dirty="0" sz="2000" spc="-20">
                <a:latin typeface="Times New Roman"/>
                <a:cs typeface="Times New Roman"/>
              </a:rPr>
              <a:t>TO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SECOND</a:t>
            </a:r>
            <a:endParaRPr sz="20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tabLst>
                <a:tab pos="939165" algn="l"/>
              </a:tabLst>
            </a:pPr>
            <a:r>
              <a:rPr dirty="0" sz="2000">
                <a:latin typeface="Times New Roman"/>
                <a:cs typeface="Times New Roman"/>
              </a:rPr>
              <a:t>2	</a:t>
            </a:r>
            <a:r>
              <a:rPr dirty="0" sz="2000" spc="-50">
                <a:latin typeface="Times New Roman"/>
                <a:cs typeface="Times New Roman"/>
              </a:rPr>
              <a:t>INTERVAL </a:t>
            </a:r>
            <a:r>
              <a:rPr dirty="0" sz="2000">
                <a:latin typeface="Times New Roman"/>
                <a:cs typeface="Times New Roman"/>
              </a:rPr>
              <a:t>HOUR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tabLst>
                <a:tab pos="939165" algn="l"/>
              </a:tabLst>
            </a:pPr>
            <a:r>
              <a:rPr dirty="0" sz="2000">
                <a:latin typeface="Times New Roman"/>
                <a:cs typeface="Times New Roman"/>
              </a:rPr>
              <a:t>4	</a:t>
            </a:r>
            <a:r>
              <a:rPr dirty="0" sz="2000" spc="-50">
                <a:latin typeface="Times New Roman"/>
                <a:cs typeface="Times New Roman"/>
              </a:rPr>
              <a:t>INTERVAL </a:t>
            </a:r>
            <a:r>
              <a:rPr dirty="0" sz="2000">
                <a:latin typeface="Times New Roman"/>
                <a:cs typeface="Times New Roman"/>
              </a:rPr>
              <a:t>HOUR </a:t>
            </a:r>
            <a:r>
              <a:rPr dirty="0" sz="2000" spc="-20">
                <a:latin typeface="Times New Roman"/>
                <a:cs typeface="Times New Roman"/>
              </a:rPr>
              <a:t>TO </a:t>
            </a:r>
            <a:r>
              <a:rPr dirty="0" sz="2000">
                <a:latin typeface="Times New Roman"/>
                <a:cs typeface="Times New Roman"/>
              </a:rPr>
              <a:t>MINUTE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tabLst>
                <a:tab pos="939165" algn="l"/>
              </a:tabLst>
            </a:pPr>
            <a:r>
              <a:rPr dirty="0" sz="2000">
                <a:latin typeface="Times New Roman"/>
                <a:cs typeface="Times New Roman"/>
              </a:rPr>
              <a:t>8	</a:t>
            </a:r>
            <a:r>
              <a:rPr dirty="0" sz="2000" spc="-50">
                <a:latin typeface="Times New Roman"/>
                <a:cs typeface="Times New Roman"/>
              </a:rPr>
              <a:t>INTERVAL </a:t>
            </a:r>
            <a:r>
              <a:rPr dirty="0" sz="2000">
                <a:latin typeface="Times New Roman"/>
                <a:cs typeface="Times New Roman"/>
              </a:rPr>
              <a:t>HOUR </a:t>
            </a:r>
            <a:r>
              <a:rPr dirty="0" sz="2000" spc="-20">
                <a:latin typeface="Times New Roman"/>
                <a:cs typeface="Times New Roman"/>
              </a:rPr>
              <a:t>TO </a:t>
            </a:r>
            <a:r>
              <a:rPr dirty="0" sz="2000">
                <a:latin typeface="Times New Roman"/>
                <a:cs typeface="Times New Roman"/>
              </a:rPr>
              <a:t>SECOND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8</a:t>
            </a:r>
            <a:endParaRPr sz="20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tabLst>
                <a:tab pos="939165" algn="l"/>
              </a:tabLst>
            </a:pPr>
            <a:r>
              <a:rPr dirty="0" sz="2000">
                <a:latin typeface="Times New Roman"/>
                <a:cs typeface="Times New Roman"/>
              </a:rPr>
              <a:t>2	</a:t>
            </a:r>
            <a:r>
              <a:rPr dirty="0" sz="2000" spc="-50">
                <a:latin typeface="Times New Roman"/>
                <a:cs typeface="Times New Roman"/>
              </a:rPr>
              <a:t>INTERVAL </a:t>
            </a:r>
            <a:r>
              <a:rPr dirty="0" sz="2000">
                <a:latin typeface="Times New Roman"/>
                <a:cs typeface="Times New Roman"/>
              </a:rPr>
              <a:t>MINUTE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  <a:p>
            <a:pPr marL="202565">
              <a:lnSpc>
                <a:spcPct val="100000"/>
              </a:lnSpc>
              <a:tabLst>
                <a:tab pos="939165" algn="l"/>
              </a:tabLst>
            </a:pPr>
            <a:r>
              <a:rPr dirty="0" sz="2000">
                <a:latin typeface="Times New Roman"/>
                <a:cs typeface="Times New Roman"/>
              </a:rPr>
              <a:t>6/8	</a:t>
            </a:r>
            <a:r>
              <a:rPr dirty="0" sz="2000" spc="-50">
                <a:latin typeface="Times New Roman"/>
                <a:cs typeface="Times New Roman"/>
              </a:rPr>
              <a:t>INTERVAL </a:t>
            </a:r>
            <a:r>
              <a:rPr dirty="0" sz="2000">
                <a:latin typeface="Times New Roman"/>
                <a:cs typeface="Times New Roman"/>
              </a:rPr>
              <a:t>MINUTE </a:t>
            </a:r>
            <a:r>
              <a:rPr dirty="0" sz="2000" spc="-20">
                <a:latin typeface="Times New Roman"/>
                <a:cs typeface="Times New Roman"/>
              </a:rPr>
              <a:t>TO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SECOND</a:t>
            </a:r>
            <a:endParaRPr sz="2000">
              <a:latin typeface="Times New Roman"/>
              <a:cs typeface="Times New Roman"/>
            </a:endParaRPr>
          </a:p>
          <a:p>
            <a:pPr marL="202565">
              <a:lnSpc>
                <a:spcPct val="100000"/>
              </a:lnSpc>
              <a:tabLst>
                <a:tab pos="939165" algn="l"/>
              </a:tabLst>
            </a:pPr>
            <a:r>
              <a:rPr dirty="0" sz="2000">
                <a:latin typeface="Times New Roman"/>
                <a:cs typeface="Times New Roman"/>
              </a:rPr>
              <a:t>6/8	</a:t>
            </a:r>
            <a:r>
              <a:rPr dirty="0" sz="2000" spc="-50">
                <a:latin typeface="Times New Roman"/>
                <a:cs typeface="Times New Roman"/>
              </a:rPr>
              <a:t>INTERVAL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SECOND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38200" y="1295400"/>
            <a:ext cx="8305800" cy="4648200"/>
          </a:xfrm>
          <a:custGeom>
            <a:avLst/>
            <a:gdLst/>
            <a:ahLst/>
            <a:cxnLst/>
            <a:rect l="l" t="t" r="r" b="b"/>
            <a:pathLst>
              <a:path w="8305800" h="4648200">
                <a:moveTo>
                  <a:pt x="0" y="4648200"/>
                </a:moveTo>
                <a:lnTo>
                  <a:pt x="8305800" y="4648200"/>
                </a:lnTo>
                <a:lnTo>
                  <a:pt x="8305800" y="0"/>
                </a:lnTo>
                <a:lnTo>
                  <a:pt x="0" y="0"/>
                </a:lnTo>
                <a:lnTo>
                  <a:pt x="0" y="46482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1439" y="1712821"/>
            <a:ext cx="510540" cy="0"/>
          </a:xfrm>
          <a:custGeom>
            <a:avLst/>
            <a:gdLst/>
            <a:ahLst/>
            <a:cxnLst/>
            <a:rect l="l" t="t" r="r" b="b"/>
            <a:pathLst>
              <a:path w="510540" h="0">
                <a:moveTo>
                  <a:pt x="0" y="0"/>
                </a:moveTo>
                <a:lnTo>
                  <a:pt x="254508" y="0"/>
                </a:lnTo>
              </a:path>
              <a:path w="510540" h="0">
                <a:moveTo>
                  <a:pt x="255780" y="0"/>
                </a:moveTo>
                <a:lnTo>
                  <a:pt x="510288" y="0"/>
                </a:lnTo>
              </a:path>
            </a:pathLst>
          </a:custGeom>
          <a:ln w="10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3339" y="1319530"/>
            <a:ext cx="7150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90">
                <a:latin typeface="Times New Roman"/>
                <a:cs typeface="Times New Roman"/>
              </a:rPr>
              <a:t>Bytes</a:t>
            </a:r>
            <a:r>
              <a:rPr dirty="0" baseline="-16666" sz="3000" spc="-135">
                <a:latin typeface="Times New Roman"/>
                <a:cs typeface="Times New Roman"/>
              </a:rPr>
              <a:t>_</a:t>
            </a:r>
            <a:endParaRPr baseline="-16666" sz="3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07181" y="1712821"/>
            <a:ext cx="3433445" cy="0"/>
          </a:xfrm>
          <a:custGeom>
            <a:avLst/>
            <a:gdLst/>
            <a:ahLst/>
            <a:cxnLst/>
            <a:rect l="l" t="t" r="r" b="b"/>
            <a:pathLst>
              <a:path w="3433445" h="0">
                <a:moveTo>
                  <a:pt x="0" y="0"/>
                </a:moveTo>
                <a:lnTo>
                  <a:pt x="382525" y="0"/>
                </a:lnTo>
              </a:path>
              <a:path w="3433445" h="0">
                <a:moveTo>
                  <a:pt x="383798" y="0"/>
                </a:moveTo>
                <a:lnTo>
                  <a:pt x="3433313" y="0"/>
                </a:lnTo>
              </a:path>
            </a:pathLst>
          </a:custGeom>
          <a:ln w="10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170147" y="1712821"/>
            <a:ext cx="3815715" cy="0"/>
          </a:xfrm>
          <a:custGeom>
            <a:avLst/>
            <a:gdLst/>
            <a:ahLst/>
            <a:cxnLst/>
            <a:rect l="l" t="t" r="r" b="b"/>
            <a:pathLst>
              <a:path w="3815715" h="0">
                <a:moveTo>
                  <a:pt x="0" y="0"/>
                </a:moveTo>
                <a:lnTo>
                  <a:pt x="254508" y="0"/>
                </a:lnTo>
              </a:path>
              <a:path w="3815715" h="0">
                <a:moveTo>
                  <a:pt x="255780" y="0"/>
                </a:moveTo>
                <a:lnTo>
                  <a:pt x="510288" y="0"/>
                </a:lnTo>
              </a:path>
              <a:path w="3815715" h="0">
                <a:moveTo>
                  <a:pt x="511561" y="0"/>
                </a:moveTo>
                <a:lnTo>
                  <a:pt x="3815584" y="0"/>
                </a:lnTo>
              </a:path>
            </a:pathLst>
          </a:custGeom>
          <a:ln w="10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4194" y="54051"/>
            <a:ext cx="45135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The Basics of a Simple</a:t>
            </a:r>
            <a:r>
              <a:rPr dirty="0" spc="-50"/>
              <a:t> </a:t>
            </a:r>
            <a:r>
              <a:rPr dirty="0"/>
              <a:t>Interval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6178702"/>
            <a:ext cx="879411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In the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example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SQL above we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take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simple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date and add 1 </a:t>
            </a:r>
            <a:r>
              <a:rPr dirty="0" sz="2000" spc="-35">
                <a:solidFill>
                  <a:srgbClr val="0000FF"/>
                </a:solidFill>
                <a:latin typeface="Times New Roman"/>
                <a:cs typeface="Times New Roman"/>
              </a:rPr>
              <a:t>day,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3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months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and 5</a:t>
            </a:r>
            <a:r>
              <a:rPr dirty="0" sz="2000" spc="-9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years. 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Notice that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our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current_date is 06/18/2012 and that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our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intervals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come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out</a:t>
            </a:r>
            <a:r>
              <a:rPr dirty="0" sz="2000" spc="-27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0000FF"/>
                </a:solidFill>
                <a:latin typeface="Times New Roman"/>
                <a:cs typeface="Times New Roman"/>
              </a:rPr>
              <a:t>perfectly.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840" y="1013205"/>
            <a:ext cx="5311775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SELECT </a:t>
            </a:r>
            <a:r>
              <a:rPr dirty="0" sz="2400">
                <a:latin typeface="Times New Roman"/>
                <a:cs typeface="Times New Roman"/>
              </a:rPr>
              <a:t>Current_Date </a:t>
            </a: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Our_Date</a:t>
            </a:r>
            <a:endParaRPr sz="2400">
              <a:latin typeface="Times New Roman"/>
              <a:cs typeface="Times New Roman"/>
            </a:endParaRPr>
          </a:p>
          <a:p>
            <a:pPr marL="10668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,Current_Date + Interval </a:t>
            </a:r>
            <a:r>
              <a:rPr dirty="0" sz="2400" spc="-10">
                <a:latin typeface="Times New Roman"/>
                <a:cs typeface="Times New Roman"/>
              </a:rPr>
              <a:t>'1'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Day</a:t>
            </a:r>
            <a:endParaRPr sz="2400">
              <a:latin typeface="Times New Roman"/>
              <a:cs typeface="Times New Roman"/>
            </a:endParaRPr>
          </a:p>
          <a:p>
            <a:pPr marL="10668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,Current_Date + Interval </a:t>
            </a:r>
            <a:r>
              <a:rPr dirty="0" sz="2400" spc="-10">
                <a:latin typeface="Times New Roman"/>
                <a:cs typeface="Times New Roman"/>
              </a:rPr>
              <a:t>'3'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Month</a:t>
            </a:r>
            <a:endParaRPr sz="2400">
              <a:latin typeface="Times New Roman"/>
              <a:cs typeface="Times New Roman"/>
            </a:endParaRPr>
          </a:p>
          <a:p>
            <a:pPr marL="10668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,Current_Date + Interval </a:t>
            </a:r>
            <a:r>
              <a:rPr dirty="0" sz="2400" spc="-5">
                <a:latin typeface="Times New Roman"/>
                <a:cs typeface="Times New Roman"/>
              </a:rPr>
              <a:t>'5'</a:t>
            </a:r>
            <a:r>
              <a:rPr dirty="0" sz="2400" spc="-185">
                <a:latin typeface="Times New Roman"/>
                <a:cs typeface="Times New Roman"/>
              </a:rPr>
              <a:t> </a:t>
            </a:r>
            <a:r>
              <a:rPr dirty="0" sz="2400" spc="-65">
                <a:latin typeface="Times New Roman"/>
                <a:cs typeface="Times New Roman"/>
              </a:rPr>
              <a:t>Year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93999" y="1378965"/>
            <a:ext cx="229108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02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Plus_1_Day</a:t>
            </a:r>
            <a:endParaRPr sz="2400">
              <a:latin typeface="Times New Roman"/>
              <a:cs typeface="Times New Roman"/>
            </a:endParaRPr>
          </a:p>
          <a:p>
            <a:pPr marR="5080" indent="32384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Plus_3_Months 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-20">
                <a:latin typeface="Times New Roman"/>
                <a:cs typeface="Times New Roman"/>
              </a:rPr>
              <a:t> Plus_5_Years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3400" y="914400"/>
            <a:ext cx="8153400" cy="1752600"/>
          </a:xfrm>
          <a:custGeom>
            <a:avLst/>
            <a:gdLst/>
            <a:ahLst/>
            <a:cxnLst/>
            <a:rect l="l" t="t" r="r" b="b"/>
            <a:pathLst>
              <a:path w="8153400" h="1752600">
                <a:moveTo>
                  <a:pt x="0" y="1752600"/>
                </a:moveTo>
                <a:lnTo>
                  <a:pt x="8153400" y="1752600"/>
                </a:lnTo>
                <a:lnTo>
                  <a:pt x="8153400" y="0"/>
                </a:lnTo>
                <a:lnTo>
                  <a:pt x="0" y="0"/>
                </a:lnTo>
                <a:lnTo>
                  <a:pt x="0" y="1752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48640" y="3295827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 h="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01240" y="3295827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 h="0">
                <a:moveTo>
                  <a:pt x="0" y="0"/>
                </a:moveTo>
                <a:lnTo>
                  <a:pt x="15240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282440" y="3295827"/>
            <a:ext cx="1981200" cy="0"/>
          </a:xfrm>
          <a:custGeom>
            <a:avLst/>
            <a:gdLst/>
            <a:ahLst/>
            <a:cxnLst/>
            <a:rect l="l" t="t" r="r" b="b"/>
            <a:pathLst>
              <a:path w="1981200" h="0">
                <a:moveTo>
                  <a:pt x="0" y="0"/>
                </a:moveTo>
                <a:lnTo>
                  <a:pt x="19812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797040" y="3295827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 h="0">
                <a:moveTo>
                  <a:pt x="0" y="0"/>
                </a:moveTo>
                <a:lnTo>
                  <a:pt x="1676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35940" y="2751089"/>
            <a:ext cx="7894955" cy="9404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5099"/>
              </a:lnSpc>
              <a:spcBef>
                <a:spcPts val="95"/>
              </a:spcBef>
              <a:tabLst>
                <a:tab pos="1747520" algn="l"/>
                <a:tab pos="1780539" algn="l"/>
                <a:tab pos="3702050" algn="l"/>
                <a:tab pos="3771265" algn="l"/>
                <a:tab pos="6218555" algn="l"/>
              </a:tabLst>
            </a:pPr>
            <a:r>
              <a:rPr dirty="0" sz="2400" spc="-5">
                <a:latin typeface="Times New Roman"/>
                <a:cs typeface="Times New Roman"/>
              </a:rPr>
              <a:t>Our</a:t>
            </a:r>
            <a:r>
              <a:rPr dirty="0" sz="2400" spc="-5">
                <a:latin typeface="Times New Roman"/>
                <a:cs typeface="Times New Roman"/>
              </a:rPr>
              <a:t>_Date	</a:t>
            </a:r>
            <a:r>
              <a:rPr dirty="0" sz="2400" spc="-5">
                <a:latin typeface="Times New Roman"/>
                <a:cs typeface="Times New Roman"/>
              </a:rPr>
              <a:t>Plus</a:t>
            </a:r>
            <a:r>
              <a:rPr dirty="0" sz="2400" spc="-5">
                <a:latin typeface="Times New Roman"/>
                <a:cs typeface="Times New Roman"/>
              </a:rPr>
              <a:t>_1_</a:t>
            </a:r>
            <a:r>
              <a:rPr dirty="0" sz="2400" spc="-5">
                <a:latin typeface="Times New Roman"/>
                <a:cs typeface="Times New Roman"/>
              </a:rPr>
              <a:t>Day</a:t>
            </a:r>
            <a:r>
              <a:rPr dirty="0" sz="2400" spc="-5">
                <a:latin typeface="Times New Roman"/>
                <a:cs typeface="Times New Roman"/>
              </a:rPr>
              <a:t>		</a:t>
            </a:r>
            <a:r>
              <a:rPr dirty="0" sz="2400" spc="-5">
                <a:latin typeface="Times New Roman"/>
                <a:cs typeface="Times New Roman"/>
              </a:rPr>
              <a:t>Plus</a:t>
            </a:r>
            <a:r>
              <a:rPr dirty="0" sz="2400" spc="-5">
                <a:latin typeface="Times New Roman"/>
                <a:cs typeface="Times New Roman"/>
              </a:rPr>
              <a:t>_3_</a:t>
            </a:r>
            <a:r>
              <a:rPr dirty="0" sz="2400" spc="-5">
                <a:latin typeface="Times New Roman"/>
                <a:cs typeface="Times New Roman"/>
              </a:rPr>
              <a:t>M</a:t>
            </a:r>
            <a:r>
              <a:rPr dirty="0" sz="2400" spc="-5">
                <a:latin typeface="Times New Roman"/>
                <a:cs typeface="Times New Roman"/>
              </a:rPr>
              <a:t>onths	</a:t>
            </a:r>
            <a:r>
              <a:rPr dirty="0" sz="2400" spc="-5">
                <a:latin typeface="Times New Roman"/>
                <a:cs typeface="Times New Roman"/>
              </a:rPr>
              <a:t>Plus</a:t>
            </a:r>
            <a:r>
              <a:rPr dirty="0" sz="2400" spc="-5">
                <a:latin typeface="Times New Roman"/>
                <a:cs typeface="Times New Roman"/>
              </a:rPr>
              <a:t>_5_</a:t>
            </a:r>
            <a:r>
              <a:rPr dirty="0" sz="2400" spc="-245">
                <a:latin typeface="Times New Roman"/>
                <a:cs typeface="Times New Roman"/>
              </a:rPr>
              <a:t>Y</a:t>
            </a:r>
            <a:r>
              <a:rPr dirty="0" sz="2400">
                <a:latin typeface="Times New Roman"/>
                <a:cs typeface="Times New Roman"/>
              </a:rPr>
              <a:t>ea</a:t>
            </a:r>
            <a:r>
              <a:rPr dirty="0" sz="2400" spc="5">
                <a:latin typeface="Times New Roman"/>
                <a:cs typeface="Times New Roman"/>
              </a:rPr>
              <a:t>r</a:t>
            </a:r>
            <a:r>
              <a:rPr dirty="0" sz="2400" spc="-5">
                <a:latin typeface="Times New Roman"/>
                <a:cs typeface="Times New Roman"/>
              </a:rPr>
              <a:t>s  </a:t>
            </a:r>
            <a:r>
              <a:rPr dirty="0" sz="2400">
                <a:latin typeface="Times New Roman"/>
                <a:cs typeface="Times New Roman"/>
              </a:rPr>
              <a:t>06/18/2012		06/19/2012	09/18/2012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55193" y="3299536"/>
            <a:ext cx="141541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06/18/2017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093" y="23317"/>
            <a:ext cx="85026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Spool </a:t>
            </a:r>
            <a:r>
              <a:rPr dirty="0" spc="-5"/>
              <a:t>Space is work space that </a:t>
            </a:r>
            <a:r>
              <a:rPr dirty="0"/>
              <a:t>builds </a:t>
            </a:r>
            <a:r>
              <a:rPr dirty="0" spc="-5"/>
              <a:t>a </a:t>
            </a:r>
            <a:r>
              <a:rPr dirty="0" spc="-65"/>
              <a:t>User‟s </a:t>
            </a:r>
            <a:r>
              <a:rPr dirty="0" spc="-5"/>
              <a:t>Answer</a:t>
            </a:r>
            <a:r>
              <a:rPr dirty="0" spc="-150"/>
              <a:t> </a:t>
            </a:r>
            <a:r>
              <a:rPr dirty="0" spc="-10"/>
              <a:t>Sets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6485026"/>
            <a:ext cx="79146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Spool</a:t>
            </a:r>
            <a:r>
              <a:rPr dirty="0" sz="2000" spc="-4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space</a:t>
            </a:r>
            <a:r>
              <a:rPr dirty="0" sz="2000" spc="-1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is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used</a:t>
            </a:r>
            <a:r>
              <a:rPr dirty="0" sz="2000" spc="-1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by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each</a:t>
            </a:r>
            <a:r>
              <a:rPr dirty="0" sz="2000" spc="-1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AMP</a:t>
            </a:r>
            <a:r>
              <a:rPr dirty="0" sz="2000" spc="-8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dirty="0" sz="2000" spc="-2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order</a:t>
            </a:r>
            <a:r>
              <a:rPr dirty="0" sz="2000" spc="-2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to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build</a:t>
            </a:r>
            <a:r>
              <a:rPr dirty="0" sz="2000" spc="-2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answer</a:t>
            </a:r>
            <a:r>
              <a:rPr dirty="0" sz="2000" spc="-2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set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for</a:t>
            </a:r>
            <a:r>
              <a:rPr dirty="0" sz="2000" spc="-3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20">
                <a:solidFill>
                  <a:srgbClr val="0000FF"/>
                </a:solidFill>
                <a:latin typeface="Times New Roman"/>
                <a:cs typeface="Times New Roman"/>
              </a:rPr>
              <a:t>user.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702300" y="1219200"/>
            <a:ext cx="3302000" cy="4889500"/>
            <a:chOff x="5702300" y="1219200"/>
            <a:chExt cx="3302000" cy="4889500"/>
          </a:xfrm>
        </p:grpSpPr>
        <p:sp>
          <p:nvSpPr>
            <p:cNvPr id="5" name="object 5"/>
            <p:cNvSpPr/>
            <p:nvPr/>
          </p:nvSpPr>
          <p:spPr>
            <a:xfrm>
              <a:off x="5715000" y="1447800"/>
              <a:ext cx="3276600" cy="4648200"/>
            </a:xfrm>
            <a:custGeom>
              <a:avLst/>
              <a:gdLst/>
              <a:ahLst/>
              <a:cxnLst/>
              <a:rect l="l" t="t" r="r" b="b"/>
              <a:pathLst>
                <a:path w="3276600" h="4648200">
                  <a:moveTo>
                    <a:pt x="3276600" y="774700"/>
                  </a:moveTo>
                  <a:lnTo>
                    <a:pt x="3271670" y="835243"/>
                  </a:lnTo>
                  <a:lnTo>
                    <a:pt x="3257125" y="894512"/>
                  </a:lnTo>
                  <a:lnTo>
                    <a:pt x="3233328" y="952334"/>
                  </a:lnTo>
                  <a:lnTo>
                    <a:pt x="3200643" y="1008537"/>
                  </a:lnTo>
                  <a:lnTo>
                    <a:pt x="3159436" y="1062948"/>
                  </a:lnTo>
                  <a:lnTo>
                    <a:pt x="3110070" y="1115396"/>
                  </a:lnTo>
                  <a:lnTo>
                    <a:pt x="3052910" y="1165709"/>
                  </a:lnTo>
                  <a:lnTo>
                    <a:pt x="3021521" y="1190011"/>
                  </a:lnTo>
                  <a:lnTo>
                    <a:pt x="2988320" y="1213714"/>
                  </a:lnTo>
                  <a:lnTo>
                    <a:pt x="2953353" y="1236797"/>
                  </a:lnTo>
                  <a:lnTo>
                    <a:pt x="2916664" y="1259238"/>
                  </a:lnTo>
                  <a:lnTo>
                    <a:pt x="2878301" y="1281017"/>
                  </a:lnTo>
                  <a:lnTo>
                    <a:pt x="2838308" y="1302110"/>
                  </a:lnTo>
                  <a:lnTo>
                    <a:pt x="2796730" y="1322498"/>
                  </a:lnTo>
                  <a:lnTo>
                    <a:pt x="2753614" y="1342158"/>
                  </a:lnTo>
                  <a:lnTo>
                    <a:pt x="2709004" y="1361069"/>
                  </a:lnTo>
                  <a:lnTo>
                    <a:pt x="2662947" y="1379209"/>
                  </a:lnTo>
                  <a:lnTo>
                    <a:pt x="2615488" y="1396557"/>
                  </a:lnTo>
                  <a:lnTo>
                    <a:pt x="2566673" y="1413091"/>
                  </a:lnTo>
                  <a:lnTo>
                    <a:pt x="2516546" y="1428790"/>
                  </a:lnTo>
                  <a:lnTo>
                    <a:pt x="2465154" y="1443632"/>
                  </a:lnTo>
                  <a:lnTo>
                    <a:pt x="2412542" y="1457596"/>
                  </a:lnTo>
                  <a:lnTo>
                    <a:pt x="2358756" y="1470659"/>
                  </a:lnTo>
                  <a:lnTo>
                    <a:pt x="2303841" y="1482802"/>
                  </a:lnTo>
                  <a:lnTo>
                    <a:pt x="2247843" y="1494001"/>
                  </a:lnTo>
                  <a:lnTo>
                    <a:pt x="2190807" y="1504236"/>
                  </a:lnTo>
                  <a:lnTo>
                    <a:pt x="2132779" y="1513485"/>
                  </a:lnTo>
                  <a:lnTo>
                    <a:pt x="2073804" y="1521727"/>
                  </a:lnTo>
                  <a:lnTo>
                    <a:pt x="2013928" y="1528940"/>
                  </a:lnTo>
                  <a:lnTo>
                    <a:pt x="1953196" y="1535102"/>
                  </a:lnTo>
                  <a:lnTo>
                    <a:pt x="1891655" y="1540191"/>
                  </a:lnTo>
                  <a:lnTo>
                    <a:pt x="1829349" y="1544188"/>
                  </a:lnTo>
                  <a:lnTo>
                    <a:pt x="1766324" y="1547069"/>
                  </a:lnTo>
                  <a:lnTo>
                    <a:pt x="1702626" y="1548813"/>
                  </a:lnTo>
                  <a:lnTo>
                    <a:pt x="1638300" y="1549400"/>
                  </a:lnTo>
                  <a:lnTo>
                    <a:pt x="1573973" y="1548813"/>
                  </a:lnTo>
                  <a:lnTo>
                    <a:pt x="1510275" y="1547069"/>
                  </a:lnTo>
                  <a:lnTo>
                    <a:pt x="1447250" y="1544188"/>
                  </a:lnTo>
                  <a:lnTo>
                    <a:pt x="1384944" y="1540191"/>
                  </a:lnTo>
                  <a:lnTo>
                    <a:pt x="1323403" y="1535102"/>
                  </a:lnTo>
                  <a:lnTo>
                    <a:pt x="1262671" y="1528940"/>
                  </a:lnTo>
                  <a:lnTo>
                    <a:pt x="1202795" y="1521727"/>
                  </a:lnTo>
                  <a:lnTo>
                    <a:pt x="1143820" y="1513485"/>
                  </a:lnTo>
                  <a:lnTo>
                    <a:pt x="1085792" y="1504236"/>
                  </a:lnTo>
                  <a:lnTo>
                    <a:pt x="1028756" y="1494001"/>
                  </a:lnTo>
                  <a:lnTo>
                    <a:pt x="972758" y="1482802"/>
                  </a:lnTo>
                  <a:lnTo>
                    <a:pt x="917843" y="1470660"/>
                  </a:lnTo>
                  <a:lnTo>
                    <a:pt x="864057" y="1457596"/>
                  </a:lnTo>
                  <a:lnTo>
                    <a:pt x="811445" y="1443632"/>
                  </a:lnTo>
                  <a:lnTo>
                    <a:pt x="760053" y="1428790"/>
                  </a:lnTo>
                  <a:lnTo>
                    <a:pt x="709926" y="1413091"/>
                  </a:lnTo>
                  <a:lnTo>
                    <a:pt x="661111" y="1396557"/>
                  </a:lnTo>
                  <a:lnTo>
                    <a:pt x="613652" y="1379209"/>
                  </a:lnTo>
                  <a:lnTo>
                    <a:pt x="567595" y="1361069"/>
                  </a:lnTo>
                  <a:lnTo>
                    <a:pt x="522985" y="1342158"/>
                  </a:lnTo>
                  <a:lnTo>
                    <a:pt x="479869" y="1322498"/>
                  </a:lnTo>
                  <a:lnTo>
                    <a:pt x="438291" y="1302110"/>
                  </a:lnTo>
                  <a:lnTo>
                    <a:pt x="398298" y="1281017"/>
                  </a:lnTo>
                  <a:lnTo>
                    <a:pt x="359935" y="1259238"/>
                  </a:lnTo>
                  <a:lnTo>
                    <a:pt x="323246" y="1236797"/>
                  </a:lnTo>
                  <a:lnTo>
                    <a:pt x="288279" y="1213714"/>
                  </a:lnTo>
                  <a:lnTo>
                    <a:pt x="255078" y="1190011"/>
                  </a:lnTo>
                  <a:lnTo>
                    <a:pt x="223689" y="1165709"/>
                  </a:lnTo>
                  <a:lnTo>
                    <a:pt x="194157" y="1140830"/>
                  </a:lnTo>
                  <a:lnTo>
                    <a:pt x="140849" y="1089429"/>
                  </a:lnTo>
                  <a:lnTo>
                    <a:pt x="95517" y="1035977"/>
                  </a:lnTo>
                  <a:lnTo>
                    <a:pt x="58525" y="980648"/>
                  </a:lnTo>
                  <a:lnTo>
                    <a:pt x="30239" y="923614"/>
                  </a:lnTo>
                  <a:lnTo>
                    <a:pt x="11022" y="865047"/>
                  </a:lnTo>
                  <a:lnTo>
                    <a:pt x="1239" y="805120"/>
                  </a:lnTo>
                  <a:lnTo>
                    <a:pt x="0" y="774700"/>
                  </a:lnTo>
                </a:path>
                <a:path w="3276600" h="4648200">
                  <a:moveTo>
                    <a:pt x="0" y="774700"/>
                  </a:moveTo>
                  <a:lnTo>
                    <a:pt x="4929" y="714156"/>
                  </a:lnTo>
                  <a:lnTo>
                    <a:pt x="19474" y="654887"/>
                  </a:lnTo>
                  <a:lnTo>
                    <a:pt x="43271" y="597065"/>
                  </a:lnTo>
                  <a:lnTo>
                    <a:pt x="75956" y="540862"/>
                  </a:lnTo>
                  <a:lnTo>
                    <a:pt x="117163" y="486451"/>
                  </a:lnTo>
                  <a:lnTo>
                    <a:pt x="166529" y="434003"/>
                  </a:lnTo>
                  <a:lnTo>
                    <a:pt x="223689" y="383690"/>
                  </a:lnTo>
                  <a:lnTo>
                    <a:pt x="255078" y="359388"/>
                  </a:lnTo>
                  <a:lnTo>
                    <a:pt x="288279" y="335685"/>
                  </a:lnTo>
                  <a:lnTo>
                    <a:pt x="323246" y="312602"/>
                  </a:lnTo>
                  <a:lnTo>
                    <a:pt x="359935" y="290161"/>
                  </a:lnTo>
                  <a:lnTo>
                    <a:pt x="398298" y="268382"/>
                  </a:lnTo>
                  <a:lnTo>
                    <a:pt x="438291" y="247289"/>
                  </a:lnTo>
                  <a:lnTo>
                    <a:pt x="479869" y="226901"/>
                  </a:lnTo>
                  <a:lnTo>
                    <a:pt x="522985" y="207241"/>
                  </a:lnTo>
                  <a:lnTo>
                    <a:pt x="567595" y="188330"/>
                  </a:lnTo>
                  <a:lnTo>
                    <a:pt x="613652" y="170190"/>
                  </a:lnTo>
                  <a:lnTo>
                    <a:pt x="661111" y="152842"/>
                  </a:lnTo>
                  <a:lnTo>
                    <a:pt x="709926" y="136308"/>
                  </a:lnTo>
                  <a:lnTo>
                    <a:pt x="760053" y="120609"/>
                  </a:lnTo>
                  <a:lnTo>
                    <a:pt x="811445" y="105767"/>
                  </a:lnTo>
                  <a:lnTo>
                    <a:pt x="864057" y="91803"/>
                  </a:lnTo>
                  <a:lnTo>
                    <a:pt x="917843" y="78740"/>
                  </a:lnTo>
                  <a:lnTo>
                    <a:pt x="972758" y="66597"/>
                  </a:lnTo>
                  <a:lnTo>
                    <a:pt x="1028756" y="55398"/>
                  </a:lnTo>
                  <a:lnTo>
                    <a:pt x="1085792" y="45163"/>
                  </a:lnTo>
                  <a:lnTo>
                    <a:pt x="1143820" y="35914"/>
                  </a:lnTo>
                  <a:lnTo>
                    <a:pt x="1202795" y="27672"/>
                  </a:lnTo>
                  <a:lnTo>
                    <a:pt x="1262671" y="20459"/>
                  </a:lnTo>
                  <a:lnTo>
                    <a:pt x="1323403" y="14297"/>
                  </a:lnTo>
                  <a:lnTo>
                    <a:pt x="1384944" y="9208"/>
                  </a:lnTo>
                  <a:lnTo>
                    <a:pt x="1447250" y="5211"/>
                  </a:lnTo>
                  <a:lnTo>
                    <a:pt x="1510275" y="2330"/>
                  </a:lnTo>
                  <a:lnTo>
                    <a:pt x="1573973" y="586"/>
                  </a:lnTo>
                  <a:lnTo>
                    <a:pt x="1638300" y="0"/>
                  </a:lnTo>
                  <a:lnTo>
                    <a:pt x="1702626" y="586"/>
                  </a:lnTo>
                  <a:lnTo>
                    <a:pt x="1766324" y="2330"/>
                  </a:lnTo>
                  <a:lnTo>
                    <a:pt x="1829349" y="5211"/>
                  </a:lnTo>
                  <a:lnTo>
                    <a:pt x="1891655" y="9208"/>
                  </a:lnTo>
                  <a:lnTo>
                    <a:pt x="1953196" y="14297"/>
                  </a:lnTo>
                  <a:lnTo>
                    <a:pt x="2013928" y="20459"/>
                  </a:lnTo>
                  <a:lnTo>
                    <a:pt x="2073804" y="27672"/>
                  </a:lnTo>
                  <a:lnTo>
                    <a:pt x="2132779" y="35914"/>
                  </a:lnTo>
                  <a:lnTo>
                    <a:pt x="2190807" y="45163"/>
                  </a:lnTo>
                  <a:lnTo>
                    <a:pt x="2247843" y="55398"/>
                  </a:lnTo>
                  <a:lnTo>
                    <a:pt x="2303841" y="66597"/>
                  </a:lnTo>
                  <a:lnTo>
                    <a:pt x="2358756" y="78739"/>
                  </a:lnTo>
                  <a:lnTo>
                    <a:pt x="2412542" y="91803"/>
                  </a:lnTo>
                  <a:lnTo>
                    <a:pt x="2465154" y="105767"/>
                  </a:lnTo>
                  <a:lnTo>
                    <a:pt x="2516546" y="120609"/>
                  </a:lnTo>
                  <a:lnTo>
                    <a:pt x="2566673" y="136308"/>
                  </a:lnTo>
                  <a:lnTo>
                    <a:pt x="2615488" y="152842"/>
                  </a:lnTo>
                  <a:lnTo>
                    <a:pt x="2662947" y="170190"/>
                  </a:lnTo>
                  <a:lnTo>
                    <a:pt x="2709004" y="188330"/>
                  </a:lnTo>
                  <a:lnTo>
                    <a:pt x="2753614" y="207241"/>
                  </a:lnTo>
                  <a:lnTo>
                    <a:pt x="2796730" y="226901"/>
                  </a:lnTo>
                  <a:lnTo>
                    <a:pt x="2838308" y="247289"/>
                  </a:lnTo>
                  <a:lnTo>
                    <a:pt x="2878301" y="268382"/>
                  </a:lnTo>
                  <a:lnTo>
                    <a:pt x="2916664" y="290161"/>
                  </a:lnTo>
                  <a:lnTo>
                    <a:pt x="2953353" y="312602"/>
                  </a:lnTo>
                  <a:lnTo>
                    <a:pt x="2988320" y="335685"/>
                  </a:lnTo>
                  <a:lnTo>
                    <a:pt x="3021521" y="359388"/>
                  </a:lnTo>
                  <a:lnTo>
                    <a:pt x="3052910" y="383690"/>
                  </a:lnTo>
                  <a:lnTo>
                    <a:pt x="3082442" y="408569"/>
                  </a:lnTo>
                  <a:lnTo>
                    <a:pt x="3135750" y="459970"/>
                  </a:lnTo>
                  <a:lnTo>
                    <a:pt x="3181082" y="513422"/>
                  </a:lnTo>
                  <a:lnTo>
                    <a:pt x="3218074" y="568751"/>
                  </a:lnTo>
                  <a:lnTo>
                    <a:pt x="3246360" y="625785"/>
                  </a:lnTo>
                  <a:lnTo>
                    <a:pt x="3265577" y="684352"/>
                  </a:lnTo>
                  <a:lnTo>
                    <a:pt x="3275360" y="744279"/>
                  </a:lnTo>
                  <a:lnTo>
                    <a:pt x="3276600" y="774700"/>
                  </a:lnTo>
                  <a:lnTo>
                    <a:pt x="3276600" y="3873500"/>
                  </a:lnTo>
                  <a:lnTo>
                    <a:pt x="3271670" y="3934041"/>
                  </a:lnTo>
                  <a:lnTo>
                    <a:pt x="3257125" y="3993309"/>
                  </a:lnTo>
                  <a:lnTo>
                    <a:pt x="3233328" y="4051130"/>
                  </a:lnTo>
                  <a:lnTo>
                    <a:pt x="3200643" y="4107332"/>
                  </a:lnTo>
                  <a:lnTo>
                    <a:pt x="3159436" y="4161743"/>
                  </a:lnTo>
                  <a:lnTo>
                    <a:pt x="3110070" y="4214191"/>
                  </a:lnTo>
                  <a:lnTo>
                    <a:pt x="3052910" y="4264503"/>
                  </a:lnTo>
                  <a:lnTo>
                    <a:pt x="3021521" y="4288805"/>
                  </a:lnTo>
                  <a:lnTo>
                    <a:pt x="2988320" y="4312508"/>
                  </a:lnTo>
                  <a:lnTo>
                    <a:pt x="2953353" y="4335591"/>
                  </a:lnTo>
                  <a:lnTo>
                    <a:pt x="2916664" y="4358033"/>
                  </a:lnTo>
                  <a:lnTo>
                    <a:pt x="2878301" y="4379811"/>
                  </a:lnTo>
                  <a:lnTo>
                    <a:pt x="2838308" y="4400905"/>
                  </a:lnTo>
                  <a:lnTo>
                    <a:pt x="2796730" y="4421293"/>
                  </a:lnTo>
                  <a:lnTo>
                    <a:pt x="2753614" y="4440954"/>
                  </a:lnTo>
                  <a:lnTo>
                    <a:pt x="2709004" y="4459865"/>
                  </a:lnTo>
                  <a:lnTo>
                    <a:pt x="2662947" y="4478005"/>
                  </a:lnTo>
                  <a:lnTo>
                    <a:pt x="2615488" y="4495353"/>
                  </a:lnTo>
                  <a:lnTo>
                    <a:pt x="2566673" y="4511888"/>
                  </a:lnTo>
                  <a:lnTo>
                    <a:pt x="2516546" y="4527587"/>
                  </a:lnTo>
                  <a:lnTo>
                    <a:pt x="2465154" y="4542429"/>
                  </a:lnTo>
                  <a:lnTo>
                    <a:pt x="2412542" y="4556393"/>
                  </a:lnTo>
                  <a:lnTo>
                    <a:pt x="2358756" y="4569457"/>
                  </a:lnTo>
                  <a:lnTo>
                    <a:pt x="2303841" y="4581600"/>
                  </a:lnTo>
                  <a:lnTo>
                    <a:pt x="2247843" y="4592800"/>
                  </a:lnTo>
                  <a:lnTo>
                    <a:pt x="2190807" y="4603035"/>
                  </a:lnTo>
                  <a:lnTo>
                    <a:pt x="2132779" y="4612284"/>
                  </a:lnTo>
                  <a:lnTo>
                    <a:pt x="2073804" y="4620526"/>
                  </a:lnTo>
                  <a:lnTo>
                    <a:pt x="2013928" y="4627739"/>
                  </a:lnTo>
                  <a:lnTo>
                    <a:pt x="1953196" y="4633901"/>
                  </a:lnTo>
                  <a:lnTo>
                    <a:pt x="1891655" y="4638991"/>
                  </a:lnTo>
                  <a:lnTo>
                    <a:pt x="1829349" y="4642987"/>
                  </a:lnTo>
                  <a:lnTo>
                    <a:pt x="1766324" y="4645869"/>
                  </a:lnTo>
                  <a:lnTo>
                    <a:pt x="1702626" y="4647613"/>
                  </a:lnTo>
                  <a:lnTo>
                    <a:pt x="1638300" y="4648200"/>
                  </a:lnTo>
                  <a:lnTo>
                    <a:pt x="1573973" y="4647613"/>
                  </a:lnTo>
                  <a:lnTo>
                    <a:pt x="1510275" y="4645869"/>
                  </a:lnTo>
                  <a:lnTo>
                    <a:pt x="1447250" y="4642987"/>
                  </a:lnTo>
                  <a:lnTo>
                    <a:pt x="1384944" y="4638991"/>
                  </a:lnTo>
                  <a:lnTo>
                    <a:pt x="1323403" y="4633901"/>
                  </a:lnTo>
                  <a:lnTo>
                    <a:pt x="1262671" y="4627739"/>
                  </a:lnTo>
                  <a:lnTo>
                    <a:pt x="1202795" y="4620526"/>
                  </a:lnTo>
                  <a:lnTo>
                    <a:pt x="1143820" y="4612284"/>
                  </a:lnTo>
                  <a:lnTo>
                    <a:pt x="1085792" y="4603035"/>
                  </a:lnTo>
                  <a:lnTo>
                    <a:pt x="1028756" y="4592800"/>
                  </a:lnTo>
                  <a:lnTo>
                    <a:pt x="972758" y="4581600"/>
                  </a:lnTo>
                  <a:lnTo>
                    <a:pt x="917843" y="4569457"/>
                  </a:lnTo>
                  <a:lnTo>
                    <a:pt x="864057" y="4556393"/>
                  </a:lnTo>
                  <a:lnTo>
                    <a:pt x="811445" y="4542429"/>
                  </a:lnTo>
                  <a:lnTo>
                    <a:pt x="760053" y="4527587"/>
                  </a:lnTo>
                  <a:lnTo>
                    <a:pt x="709926" y="4511888"/>
                  </a:lnTo>
                  <a:lnTo>
                    <a:pt x="661111" y="4495353"/>
                  </a:lnTo>
                  <a:lnTo>
                    <a:pt x="613652" y="4478005"/>
                  </a:lnTo>
                  <a:lnTo>
                    <a:pt x="567595" y="4459865"/>
                  </a:lnTo>
                  <a:lnTo>
                    <a:pt x="522985" y="4440954"/>
                  </a:lnTo>
                  <a:lnTo>
                    <a:pt x="479869" y="4421293"/>
                  </a:lnTo>
                  <a:lnTo>
                    <a:pt x="438291" y="4400905"/>
                  </a:lnTo>
                  <a:lnTo>
                    <a:pt x="398298" y="4379811"/>
                  </a:lnTo>
                  <a:lnTo>
                    <a:pt x="359935" y="4358033"/>
                  </a:lnTo>
                  <a:lnTo>
                    <a:pt x="323246" y="4335591"/>
                  </a:lnTo>
                  <a:lnTo>
                    <a:pt x="288279" y="4312508"/>
                  </a:lnTo>
                  <a:lnTo>
                    <a:pt x="255078" y="4288805"/>
                  </a:lnTo>
                  <a:lnTo>
                    <a:pt x="223689" y="4264503"/>
                  </a:lnTo>
                  <a:lnTo>
                    <a:pt x="194157" y="4239625"/>
                  </a:lnTo>
                  <a:lnTo>
                    <a:pt x="140849" y="4188223"/>
                  </a:lnTo>
                  <a:lnTo>
                    <a:pt x="95517" y="4134772"/>
                  </a:lnTo>
                  <a:lnTo>
                    <a:pt x="58525" y="4079444"/>
                  </a:lnTo>
                  <a:lnTo>
                    <a:pt x="30239" y="4022411"/>
                  </a:lnTo>
                  <a:lnTo>
                    <a:pt x="11022" y="3963845"/>
                  </a:lnTo>
                  <a:lnTo>
                    <a:pt x="1239" y="3903919"/>
                  </a:lnTo>
                  <a:lnTo>
                    <a:pt x="0" y="3873500"/>
                  </a:lnTo>
                  <a:lnTo>
                    <a:pt x="0" y="774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781800" y="1219200"/>
              <a:ext cx="1143000" cy="381000"/>
            </a:xfrm>
            <a:custGeom>
              <a:avLst/>
              <a:gdLst/>
              <a:ahLst/>
              <a:cxnLst/>
              <a:rect l="l" t="t" r="r" b="b"/>
              <a:pathLst>
                <a:path w="1143000" h="381000">
                  <a:moveTo>
                    <a:pt x="1143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143000" y="3810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781800" y="1219200"/>
            <a:ext cx="11430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242570">
              <a:lnSpc>
                <a:spcPct val="100000"/>
              </a:lnSpc>
              <a:spcBef>
                <a:spcPts val="300"/>
              </a:spcBef>
            </a:pPr>
            <a:r>
              <a:rPr dirty="0" sz="1800" spc="-5">
                <a:latin typeface="Times New Roman"/>
                <a:cs typeface="Times New Roman"/>
              </a:rPr>
              <a:t>AMP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9700" y="1219200"/>
            <a:ext cx="7416800" cy="4889500"/>
            <a:chOff x="139700" y="1219200"/>
            <a:chExt cx="7416800" cy="4889500"/>
          </a:xfrm>
        </p:grpSpPr>
        <p:sp>
          <p:nvSpPr>
            <p:cNvPr id="9" name="object 9"/>
            <p:cNvSpPr/>
            <p:nvPr/>
          </p:nvSpPr>
          <p:spPr>
            <a:xfrm>
              <a:off x="7162800" y="1600200"/>
              <a:ext cx="381000" cy="762000"/>
            </a:xfrm>
            <a:custGeom>
              <a:avLst/>
              <a:gdLst/>
              <a:ahLst/>
              <a:cxnLst/>
              <a:rect l="l" t="t" r="r" b="b"/>
              <a:pathLst>
                <a:path w="381000" h="762000">
                  <a:moveTo>
                    <a:pt x="381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381000" y="7620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2400" y="1447800"/>
              <a:ext cx="7391400" cy="4648200"/>
            </a:xfrm>
            <a:custGeom>
              <a:avLst/>
              <a:gdLst/>
              <a:ahLst/>
              <a:cxnLst/>
              <a:rect l="l" t="t" r="r" b="b"/>
              <a:pathLst>
                <a:path w="7391400" h="4648200">
                  <a:moveTo>
                    <a:pt x="7010400" y="914400"/>
                  </a:moveTo>
                  <a:lnTo>
                    <a:pt x="7391400" y="914400"/>
                  </a:lnTo>
                  <a:lnTo>
                    <a:pt x="7391400" y="152400"/>
                  </a:lnTo>
                  <a:lnTo>
                    <a:pt x="7010400" y="152400"/>
                  </a:lnTo>
                  <a:lnTo>
                    <a:pt x="7010400" y="914400"/>
                  </a:lnTo>
                  <a:close/>
                </a:path>
                <a:path w="7391400" h="4648200">
                  <a:moveTo>
                    <a:pt x="3276600" y="774700"/>
                  </a:moveTo>
                  <a:lnTo>
                    <a:pt x="3271670" y="835243"/>
                  </a:lnTo>
                  <a:lnTo>
                    <a:pt x="3257125" y="894512"/>
                  </a:lnTo>
                  <a:lnTo>
                    <a:pt x="3233328" y="952334"/>
                  </a:lnTo>
                  <a:lnTo>
                    <a:pt x="3200643" y="1008537"/>
                  </a:lnTo>
                  <a:lnTo>
                    <a:pt x="3159436" y="1062948"/>
                  </a:lnTo>
                  <a:lnTo>
                    <a:pt x="3110070" y="1115396"/>
                  </a:lnTo>
                  <a:lnTo>
                    <a:pt x="3052910" y="1165709"/>
                  </a:lnTo>
                  <a:lnTo>
                    <a:pt x="3021521" y="1190011"/>
                  </a:lnTo>
                  <a:lnTo>
                    <a:pt x="2988320" y="1213714"/>
                  </a:lnTo>
                  <a:lnTo>
                    <a:pt x="2953353" y="1236797"/>
                  </a:lnTo>
                  <a:lnTo>
                    <a:pt x="2916664" y="1259238"/>
                  </a:lnTo>
                  <a:lnTo>
                    <a:pt x="2878301" y="1281017"/>
                  </a:lnTo>
                  <a:lnTo>
                    <a:pt x="2838308" y="1302110"/>
                  </a:lnTo>
                  <a:lnTo>
                    <a:pt x="2796730" y="1322498"/>
                  </a:lnTo>
                  <a:lnTo>
                    <a:pt x="2753614" y="1342158"/>
                  </a:lnTo>
                  <a:lnTo>
                    <a:pt x="2709004" y="1361069"/>
                  </a:lnTo>
                  <a:lnTo>
                    <a:pt x="2662947" y="1379209"/>
                  </a:lnTo>
                  <a:lnTo>
                    <a:pt x="2615488" y="1396557"/>
                  </a:lnTo>
                  <a:lnTo>
                    <a:pt x="2566673" y="1413091"/>
                  </a:lnTo>
                  <a:lnTo>
                    <a:pt x="2516546" y="1428790"/>
                  </a:lnTo>
                  <a:lnTo>
                    <a:pt x="2465154" y="1443632"/>
                  </a:lnTo>
                  <a:lnTo>
                    <a:pt x="2412542" y="1457596"/>
                  </a:lnTo>
                  <a:lnTo>
                    <a:pt x="2358756" y="1470659"/>
                  </a:lnTo>
                  <a:lnTo>
                    <a:pt x="2303841" y="1482802"/>
                  </a:lnTo>
                  <a:lnTo>
                    <a:pt x="2247843" y="1494001"/>
                  </a:lnTo>
                  <a:lnTo>
                    <a:pt x="2190807" y="1504236"/>
                  </a:lnTo>
                  <a:lnTo>
                    <a:pt x="2132779" y="1513485"/>
                  </a:lnTo>
                  <a:lnTo>
                    <a:pt x="2073804" y="1521727"/>
                  </a:lnTo>
                  <a:lnTo>
                    <a:pt x="2013928" y="1528940"/>
                  </a:lnTo>
                  <a:lnTo>
                    <a:pt x="1953196" y="1535102"/>
                  </a:lnTo>
                  <a:lnTo>
                    <a:pt x="1891655" y="1540191"/>
                  </a:lnTo>
                  <a:lnTo>
                    <a:pt x="1829349" y="1544188"/>
                  </a:lnTo>
                  <a:lnTo>
                    <a:pt x="1766324" y="1547069"/>
                  </a:lnTo>
                  <a:lnTo>
                    <a:pt x="1702626" y="1548813"/>
                  </a:lnTo>
                  <a:lnTo>
                    <a:pt x="1638300" y="1549400"/>
                  </a:lnTo>
                  <a:lnTo>
                    <a:pt x="1573969" y="1548813"/>
                  </a:lnTo>
                  <a:lnTo>
                    <a:pt x="1510267" y="1547069"/>
                  </a:lnTo>
                  <a:lnTo>
                    <a:pt x="1447238" y="1544188"/>
                  </a:lnTo>
                  <a:lnTo>
                    <a:pt x="1384929" y="1540191"/>
                  </a:lnTo>
                  <a:lnTo>
                    <a:pt x="1323385" y="1535102"/>
                  </a:lnTo>
                  <a:lnTo>
                    <a:pt x="1262651" y="1528940"/>
                  </a:lnTo>
                  <a:lnTo>
                    <a:pt x="1202773" y="1521727"/>
                  </a:lnTo>
                  <a:lnTo>
                    <a:pt x="1143797" y="1513485"/>
                  </a:lnTo>
                  <a:lnTo>
                    <a:pt x="1085767" y="1504236"/>
                  </a:lnTo>
                  <a:lnTo>
                    <a:pt x="1028730" y="1494001"/>
                  </a:lnTo>
                  <a:lnTo>
                    <a:pt x="972731" y="1482802"/>
                  </a:lnTo>
                  <a:lnTo>
                    <a:pt x="917815" y="1470660"/>
                  </a:lnTo>
                  <a:lnTo>
                    <a:pt x="864029" y="1457596"/>
                  </a:lnTo>
                  <a:lnTo>
                    <a:pt x="811417" y="1443632"/>
                  </a:lnTo>
                  <a:lnTo>
                    <a:pt x="760025" y="1428790"/>
                  </a:lnTo>
                  <a:lnTo>
                    <a:pt x="709898" y="1413091"/>
                  </a:lnTo>
                  <a:lnTo>
                    <a:pt x="661083" y="1396557"/>
                  </a:lnTo>
                  <a:lnTo>
                    <a:pt x="613625" y="1379209"/>
                  </a:lnTo>
                  <a:lnTo>
                    <a:pt x="567569" y="1361069"/>
                  </a:lnTo>
                  <a:lnTo>
                    <a:pt x="522960" y="1342158"/>
                  </a:lnTo>
                  <a:lnTo>
                    <a:pt x="479845" y="1322498"/>
                  </a:lnTo>
                  <a:lnTo>
                    <a:pt x="438269" y="1302110"/>
                  </a:lnTo>
                  <a:lnTo>
                    <a:pt x="398277" y="1281017"/>
                  </a:lnTo>
                  <a:lnTo>
                    <a:pt x="359915" y="1259238"/>
                  </a:lnTo>
                  <a:lnTo>
                    <a:pt x="323228" y="1236797"/>
                  </a:lnTo>
                  <a:lnTo>
                    <a:pt x="288262" y="1213714"/>
                  </a:lnTo>
                  <a:lnTo>
                    <a:pt x="255062" y="1190011"/>
                  </a:lnTo>
                  <a:lnTo>
                    <a:pt x="223675" y="1165709"/>
                  </a:lnTo>
                  <a:lnTo>
                    <a:pt x="194145" y="1140830"/>
                  </a:lnTo>
                  <a:lnTo>
                    <a:pt x="140839" y="1089429"/>
                  </a:lnTo>
                  <a:lnTo>
                    <a:pt x="95510" y="1035977"/>
                  </a:lnTo>
                  <a:lnTo>
                    <a:pt x="58521" y="980648"/>
                  </a:lnTo>
                  <a:lnTo>
                    <a:pt x="30237" y="923614"/>
                  </a:lnTo>
                  <a:lnTo>
                    <a:pt x="11021" y="865047"/>
                  </a:lnTo>
                  <a:lnTo>
                    <a:pt x="1239" y="805120"/>
                  </a:lnTo>
                  <a:lnTo>
                    <a:pt x="0" y="774700"/>
                  </a:lnTo>
                </a:path>
                <a:path w="7391400" h="4648200">
                  <a:moveTo>
                    <a:pt x="0" y="774700"/>
                  </a:moveTo>
                  <a:lnTo>
                    <a:pt x="4929" y="714156"/>
                  </a:lnTo>
                  <a:lnTo>
                    <a:pt x="19473" y="654887"/>
                  </a:lnTo>
                  <a:lnTo>
                    <a:pt x="43268" y="597065"/>
                  </a:lnTo>
                  <a:lnTo>
                    <a:pt x="75950" y="540862"/>
                  </a:lnTo>
                  <a:lnTo>
                    <a:pt x="117155" y="486451"/>
                  </a:lnTo>
                  <a:lnTo>
                    <a:pt x="166518" y="434003"/>
                  </a:lnTo>
                  <a:lnTo>
                    <a:pt x="223675" y="383690"/>
                  </a:lnTo>
                  <a:lnTo>
                    <a:pt x="255062" y="359388"/>
                  </a:lnTo>
                  <a:lnTo>
                    <a:pt x="288262" y="335685"/>
                  </a:lnTo>
                  <a:lnTo>
                    <a:pt x="323228" y="312602"/>
                  </a:lnTo>
                  <a:lnTo>
                    <a:pt x="359915" y="290161"/>
                  </a:lnTo>
                  <a:lnTo>
                    <a:pt x="398277" y="268382"/>
                  </a:lnTo>
                  <a:lnTo>
                    <a:pt x="438269" y="247289"/>
                  </a:lnTo>
                  <a:lnTo>
                    <a:pt x="479845" y="226901"/>
                  </a:lnTo>
                  <a:lnTo>
                    <a:pt x="522960" y="207241"/>
                  </a:lnTo>
                  <a:lnTo>
                    <a:pt x="567569" y="188330"/>
                  </a:lnTo>
                  <a:lnTo>
                    <a:pt x="613625" y="170190"/>
                  </a:lnTo>
                  <a:lnTo>
                    <a:pt x="661083" y="152842"/>
                  </a:lnTo>
                  <a:lnTo>
                    <a:pt x="709898" y="136308"/>
                  </a:lnTo>
                  <a:lnTo>
                    <a:pt x="760025" y="120609"/>
                  </a:lnTo>
                  <a:lnTo>
                    <a:pt x="811417" y="105767"/>
                  </a:lnTo>
                  <a:lnTo>
                    <a:pt x="864029" y="91803"/>
                  </a:lnTo>
                  <a:lnTo>
                    <a:pt x="917815" y="78740"/>
                  </a:lnTo>
                  <a:lnTo>
                    <a:pt x="972731" y="66597"/>
                  </a:lnTo>
                  <a:lnTo>
                    <a:pt x="1028730" y="55398"/>
                  </a:lnTo>
                  <a:lnTo>
                    <a:pt x="1085767" y="45163"/>
                  </a:lnTo>
                  <a:lnTo>
                    <a:pt x="1143797" y="35914"/>
                  </a:lnTo>
                  <a:lnTo>
                    <a:pt x="1202773" y="27672"/>
                  </a:lnTo>
                  <a:lnTo>
                    <a:pt x="1262651" y="20459"/>
                  </a:lnTo>
                  <a:lnTo>
                    <a:pt x="1323385" y="14297"/>
                  </a:lnTo>
                  <a:lnTo>
                    <a:pt x="1384929" y="9208"/>
                  </a:lnTo>
                  <a:lnTo>
                    <a:pt x="1447238" y="5211"/>
                  </a:lnTo>
                  <a:lnTo>
                    <a:pt x="1510267" y="2330"/>
                  </a:lnTo>
                  <a:lnTo>
                    <a:pt x="1573969" y="586"/>
                  </a:lnTo>
                  <a:lnTo>
                    <a:pt x="1638300" y="0"/>
                  </a:lnTo>
                  <a:lnTo>
                    <a:pt x="1702626" y="586"/>
                  </a:lnTo>
                  <a:lnTo>
                    <a:pt x="1766324" y="2330"/>
                  </a:lnTo>
                  <a:lnTo>
                    <a:pt x="1829349" y="5211"/>
                  </a:lnTo>
                  <a:lnTo>
                    <a:pt x="1891655" y="9208"/>
                  </a:lnTo>
                  <a:lnTo>
                    <a:pt x="1953196" y="14297"/>
                  </a:lnTo>
                  <a:lnTo>
                    <a:pt x="2013928" y="20459"/>
                  </a:lnTo>
                  <a:lnTo>
                    <a:pt x="2073804" y="27672"/>
                  </a:lnTo>
                  <a:lnTo>
                    <a:pt x="2132779" y="35914"/>
                  </a:lnTo>
                  <a:lnTo>
                    <a:pt x="2190807" y="45163"/>
                  </a:lnTo>
                  <a:lnTo>
                    <a:pt x="2247843" y="55398"/>
                  </a:lnTo>
                  <a:lnTo>
                    <a:pt x="2303841" y="66597"/>
                  </a:lnTo>
                  <a:lnTo>
                    <a:pt x="2358756" y="78739"/>
                  </a:lnTo>
                  <a:lnTo>
                    <a:pt x="2412542" y="91803"/>
                  </a:lnTo>
                  <a:lnTo>
                    <a:pt x="2465154" y="105767"/>
                  </a:lnTo>
                  <a:lnTo>
                    <a:pt x="2516546" y="120609"/>
                  </a:lnTo>
                  <a:lnTo>
                    <a:pt x="2566673" y="136308"/>
                  </a:lnTo>
                  <a:lnTo>
                    <a:pt x="2615488" y="152842"/>
                  </a:lnTo>
                  <a:lnTo>
                    <a:pt x="2662947" y="170190"/>
                  </a:lnTo>
                  <a:lnTo>
                    <a:pt x="2709004" y="188330"/>
                  </a:lnTo>
                  <a:lnTo>
                    <a:pt x="2753614" y="207241"/>
                  </a:lnTo>
                  <a:lnTo>
                    <a:pt x="2796730" y="226901"/>
                  </a:lnTo>
                  <a:lnTo>
                    <a:pt x="2838308" y="247289"/>
                  </a:lnTo>
                  <a:lnTo>
                    <a:pt x="2878301" y="268382"/>
                  </a:lnTo>
                  <a:lnTo>
                    <a:pt x="2916664" y="290161"/>
                  </a:lnTo>
                  <a:lnTo>
                    <a:pt x="2953353" y="312602"/>
                  </a:lnTo>
                  <a:lnTo>
                    <a:pt x="2988320" y="335685"/>
                  </a:lnTo>
                  <a:lnTo>
                    <a:pt x="3021521" y="359388"/>
                  </a:lnTo>
                  <a:lnTo>
                    <a:pt x="3052910" y="383690"/>
                  </a:lnTo>
                  <a:lnTo>
                    <a:pt x="3082442" y="408569"/>
                  </a:lnTo>
                  <a:lnTo>
                    <a:pt x="3135750" y="459970"/>
                  </a:lnTo>
                  <a:lnTo>
                    <a:pt x="3181082" y="513422"/>
                  </a:lnTo>
                  <a:lnTo>
                    <a:pt x="3218074" y="568751"/>
                  </a:lnTo>
                  <a:lnTo>
                    <a:pt x="3246360" y="625785"/>
                  </a:lnTo>
                  <a:lnTo>
                    <a:pt x="3265577" y="684352"/>
                  </a:lnTo>
                  <a:lnTo>
                    <a:pt x="3275360" y="744279"/>
                  </a:lnTo>
                  <a:lnTo>
                    <a:pt x="3276600" y="774700"/>
                  </a:lnTo>
                  <a:lnTo>
                    <a:pt x="3276600" y="3873500"/>
                  </a:lnTo>
                  <a:lnTo>
                    <a:pt x="3271670" y="3934041"/>
                  </a:lnTo>
                  <a:lnTo>
                    <a:pt x="3257125" y="3993309"/>
                  </a:lnTo>
                  <a:lnTo>
                    <a:pt x="3233328" y="4051130"/>
                  </a:lnTo>
                  <a:lnTo>
                    <a:pt x="3200643" y="4107332"/>
                  </a:lnTo>
                  <a:lnTo>
                    <a:pt x="3159436" y="4161743"/>
                  </a:lnTo>
                  <a:lnTo>
                    <a:pt x="3110070" y="4214191"/>
                  </a:lnTo>
                  <a:lnTo>
                    <a:pt x="3052910" y="4264503"/>
                  </a:lnTo>
                  <a:lnTo>
                    <a:pt x="3021521" y="4288805"/>
                  </a:lnTo>
                  <a:lnTo>
                    <a:pt x="2988320" y="4312508"/>
                  </a:lnTo>
                  <a:lnTo>
                    <a:pt x="2953353" y="4335591"/>
                  </a:lnTo>
                  <a:lnTo>
                    <a:pt x="2916664" y="4358033"/>
                  </a:lnTo>
                  <a:lnTo>
                    <a:pt x="2878301" y="4379811"/>
                  </a:lnTo>
                  <a:lnTo>
                    <a:pt x="2838308" y="4400905"/>
                  </a:lnTo>
                  <a:lnTo>
                    <a:pt x="2796730" y="4421293"/>
                  </a:lnTo>
                  <a:lnTo>
                    <a:pt x="2753614" y="4440954"/>
                  </a:lnTo>
                  <a:lnTo>
                    <a:pt x="2709004" y="4459865"/>
                  </a:lnTo>
                  <a:lnTo>
                    <a:pt x="2662947" y="4478005"/>
                  </a:lnTo>
                  <a:lnTo>
                    <a:pt x="2615488" y="4495353"/>
                  </a:lnTo>
                  <a:lnTo>
                    <a:pt x="2566673" y="4511888"/>
                  </a:lnTo>
                  <a:lnTo>
                    <a:pt x="2516546" y="4527587"/>
                  </a:lnTo>
                  <a:lnTo>
                    <a:pt x="2465154" y="4542429"/>
                  </a:lnTo>
                  <a:lnTo>
                    <a:pt x="2412542" y="4556393"/>
                  </a:lnTo>
                  <a:lnTo>
                    <a:pt x="2358756" y="4569457"/>
                  </a:lnTo>
                  <a:lnTo>
                    <a:pt x="2303841" y="4581600"/>
                  </a:lnTo>
                  <a:lnTo>
                    <a:pt x="2247843" y="4592800"/>
                  </a:lnTo>
                  <a:lnTo>
                    <a:pt x="2190807" y="4603035"/>
                  </a:lnTo>
                  <a:lnTo>
                    <a:pt x="2132779" y="4612284"/>
                  </a:lnTo>
                  <a:lnTo>
                    <a:pt x="2073804" y="4620526"/>
                  </a:lnTo>
                  <a:lnTo>
                    <a:pt x="2013928" y="4627739"/>
                  </a:lnTo>
                  <a:lnTo>
                    <a:pt x="1953196" y="4633901"/>
                  </a:lnTo>
                  <a:lnTo>
                    <a:pt x="1891655" y="4638991"/>
                  </a:lnTo>
                  <a:lnTo>
                    <a:pt x="1829349" y="4642987"/>
                  </a:lnTo>
                  <a:lnTo>
                    <a:pt x="1766324" y="4645869"/>
                  </a:lnTo>
                  <a:lnTo>
                    <a:pt x="1702626" y="4647613"/>
                  </a:lnTo>
                  <a:lnTo>
                    <a:pt x="1638300" y="4648200"/>
                  </a:lnTo>
                  <a:lnTo>
                    <a:pt x="1573969" y="4647613"/>
                  </a:lnTo>
                  <a:lnTo>
                    <a:pt x="1510267" y="4645869"/>
                  </a:lnTo>
                  <a:lnTo>
                    <a:pt x="1447238" y="4642987"/>
                  </a:lnTo>
                  <a:lnTo>
                    <a:pt x="1384929" y="4638991"/>
                  </a:lnTo>
                  <a:lnTo>
                    <a:pt x="1323385" y="4633901"/>
                  </a:lnTo>
                  <a:lnTo>
                    <a:pt x="1262651" y="4627739"/>
                  </a:lnTo>
                  <a:lnTo>
                    <a:pt x="1202773" y="4620526"/>
                  </a:lnTo>
                  <a:lnTo>
                    <a:pt x="1143797" y="4612284"/>
                  </a:lnTo>
                  <a:lnTo>
                    <a:pt x="1085767" y="4603035"/>
                  </a:lnTo>
                  <a:lnTo>
                    <a:pt x="1028730" y="4592800"/>
                  </a:lnTo>
                  <a:lnTo>
                    <a:pt x="972731" y="4581600"/>
                  </a:lnTo>
                  <a:lnTo>
                    <a:pt x="917815" y="4569457"/>
                  </a:lnTo>
                  <a:lnTo>
                    <a:pt x="864029" y="4556393"/>
                  </a:lnTo>
                  <a:lnTo>
                    <a:pt x="811417" y="4542429"/>
                  </a:lnTo>
                  <a:lnTo>
                    <a:pt x="760025" y="4527587"/>
                  </a:lnTo>
                  <a:lnTo>
                    <a:pt x="709898" y="4511888"/>
                  </a:lnTo>
                  <a:lnTo>
                    <a:pt x="661083" y="4495353"/>
                  </a:lnTo>
                  <a:lnTo>
                    <a:pt x="613625" y="4478005"/>
                  </a:lnTo>
                  <a:lnTo>
                    <a:pt x="567569" y="4459865"/>
                  </a:lnTo>
                  <a:lnTo>
                    <a:pt x="522960" y="4440954"/>
                  </a:lnTo>
                  <a:lnTo>
                    <a:pt x="479845" y="4421293"/>
                  </a:lnTo>
                  <a:lnTo>
                    <a:pt x="438269" y="4400905"/>
                  </a:lnTo>
                  <a:lnTo>
                    <a:pt x="398277" y="4379811"/>
                  </a:lnTo>
                  <a:lnTo>
                    <a:pt x="359915" y="4358033"/>
                  </a:lnTo>
                  <a:lnTo>
                    <a:pt x="323228" y="4335591"/>
                  </a:lnTo>
                  <a:lnTo>
                    <a:pt x="288262" y="4312508"/>
                  </a:lnTo>
                  <a:lnTo>
                    <a:pt x="255062" y="4288805"/>
                  </a:lnTo>
                  <a:lnTo>
                    <a:pt x="223675" y="4264503"/>
                  </a:lnTo>
                  <a:lnTo>
                    <a:pt x="194145" y="4239625"/>
                  </a:lnTo>
                  <a:lnTo>
                    <a:pt x="140839" y="4188223"/>
                  </a:lnTo>
                  <a:lnTo>
                    <a:pt x="95510" y="4134772"/>
                  </a:lnTo>
                  <a:lnTo>
                    <a:pt x="58521" y="4079444"/>
                  </a:lnTo>
                  <a:lnTo>
                    <a:pt x="30237" y="4022411"/>
                  </a:lnTo>
                  <a:lnTo>
                    <a:pt x="11021" y="3963845"/>
                  </a:lnTo>
                  <a:lnTo>
                    <a:pt x="1239" y="3903919"/>
                  </a:lnTo>
                  <a:lnTo>
                    <a:pt x="0" y="3873500"/>
                  </a:lnTo>
                  <a:lnTo>
                    <a:pt x="0" y="774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219200" y="1219200"/>
              <a:ext cx="1143000" cy="381000"/>
            </a:xfrm>
            <a:custGeom>
              <a:avLst/>
              <a:gdLst/>
              <a:ahLst/>
              <a:cxnLst/>
              <a:rect l="l" t="t" r="r" b="b"/>
              <a:pathLst>
                <a:path w="1143000" h="381000">
                  <a:moveTo>
                    <a:pt x="1143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143000" y="3810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219200" y="1219200"/>
            <a:ext cx="11430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dirty="0" sz="1800" spc="-5">
                <a:latin typeface="Times New Roman"/>
                <a:cs typeface="Times New Roman"/>
              </a:rPr>
              <a:t>AMP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8112" y="1587500"/>
            <a:ext cx="8867775" cy="3227705"/>
            <a:chOff x="138112" y="1587500"/>
            <a:chExt cx="8867775" cy="3227705"/>
          </a:xfrm>
        </p:grpSpPr>
        <p:sp>
          <p:nvSpPr>
            <p:cNvPr id="14" name="object 14"/>
            <p:cNvSpPr/>
            <p:nvPr/>
          </p:nvSpPr>
          <p:spPr>
            <a:xfrm>
              <a:off x="5715000" y="4724400"/>
              <a:ext cx="3276600" cy="0"/>
            </a:xfrm>
            <a:custGeom>
              <a:avLst/>
              <a:gdLst/>
              <a:ahLst/>
              <a:cxnLst/>
              <a:rect l="l" t="t" r="r" b="b"/>
              <a:pathLst>
                <a:path w="3276600" h="0">
                  <a:moveTo>
                    <a:pt x="0" y="0"/>
                  </a:moveTo>
                  <a:lnTo>
                    <a:pt x="32766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600200" y="1600200"/>
              <a:ext cx="381000" cy="762000"/>
            </a:xfrm>
            <a:custGeom>
              <a:avLst/>
              <a:gdLst/>
              <a:ahLst/>
              <a:cxnLst/>
              <a:rect l="l" t="t" r="r" b="b"/>
              <a:pathLst>
                <a:path w="381000" h="762000">
                  <a:moveTo>
                    <a:pt x="381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381000" y="7620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600200" y="1600200"/>
              <a:ext cx="381000" cy="762000"/>
            </a:xfrm>
            <a:custGeom>
              <a:avLst/>
              <a:gdLst/>
              <a:ahLst/>
              <a:cxnLst/>
              <a:rect l="l" t="t" r="r" b="b"/>
              <a:pathLst>
                <a:path w="381000" h="762000">
                  <a:moveTo>
                    <a:pt x="0" y="762000"/>
                  </a:moveTo>
                  <a:lnTo>
                    <a:pt x="381000" y="7620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52400" y="4800600"/>
              <a:ext cx="3276600" cy="0"/>
            </a:xfrm>
            <a:custGeom>
              <a:avLst/>
              <a:gdLst/>
              <a:ahLst/>
              <a:cxnLst/>
              <a:rect l="l" t="t" r="r" b="b"/>
              <a:pathLst>
                <a:path w="3276600" h="0">
                  <a:moveTo>
                    <a:pt x="0" y="0"/>
                  </a:moveTo>
                  <a:lnTo>
                    <a:pt x="32766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3657600" y="2362200"/>
            <a:ext cx="1905000" cy="350520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algn="ctr" marL="98425" marR="92075" indent="635">
              <a:lnSpc>
                <a:spcPct val="100000"/>
              </a:lnSpc>
              <a:spcBef>
                <a:spcPts val="265"/>
              </a:spcBef>
              <a:tabLst>
                <a:tab pos="927100" algn="l"/>
              </a:tabLst>
            </a:pPr>
            <a:r>
              <a:rPr dirty="0" sz="2800">
                <a:solidFill>
                  <a:srgbClr val="0000FF"/>
                </a:solidFill>
                <a:latin typeface="Times New Roman"/>
                <a:cs typeface="Times New Roman"/>
              </a:rPr>
              <a:t>Spool </a:t>
            </a:r>
            <a:r>
              <a:rPr dirty="0" sz="2800" spc="-5">
                <a:solidFill>
                  <a:srgbClr val="0000FF"/>
                </a:solidFill>
                <a:latin typeface="Times New Roman"/>
                <a:cs typeface="Times New Roman"/>
              </a:rPr>
              <a:t>is  used	by</a:t>
            </a:r>
            <a:r>
              <a:rPr dirty="0" sz="2800" spc="-10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dirty="0" sz="2800" spc="-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000FF"/>
                </a:solidFill>
                <a:latin typeface="Times New Roman"/>
                <a:cs typeface="Times New Roman"/>
              </a:rPr>
              <a:t>AMPS as  workspace  to build a  </a:t>
            </a:r>
            <a:r>
              <a:rPr dirty="0" sz="2800" spc="-65">
                <a:solidFill>
                  <a:srgbClr val="0000FF"/>
                </a:solidFill>
                <a:latin typeface="Times New Roman"/>
                <a:cs typeface="Times New Roman"/>
              </a:rPr>
              <a:t>User‟s  </a:t>
            </a:r>
            <a:r>
              <a:rPr dirty="0" sz="2800" spc="-5">
                <a:solidFill>
                  <a:srgbClr val="0000FF"/>
                </a:solidFill>
                <a:latin typeface="Times New Roman"/>
                <a:cs typeface="Times New Roman"/>
              </a:rPr>
              <a:t>Answer  Sets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1140" y="3075558"/>
            <a:ext cx="9258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0000FF"/>
                </a:solidFill>
                <a:latin typeface="Times New Roman"/>
                <a:cs typeface="Times New Roman"/>
              </a:rPr>
              <a:t>Order_Table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15900" y="3340100"/>
            <a:ext cx="2006600" cy="254000"/>
            <a:chOff x="215900" y="3340100"/>
            <a:chExt cx="2006600" cy="254000"/>
          </a:xfrm>
        </p:grpSpPr>
        <p:sp>
          <p:nvSpPr>
            <p:cNvPr id="21" name="object 21"/>
            <p:cNvSpPr/>
            <p:nvPr/>
          </p:nvSpPr>
          <p:spPr>
            <a:xfrm>
              <a:off x="228600" y="335280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28600" y="335280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228600"/>
                  </a:moveTo>
                  <a:lnTo>
                    <a:pt x="914400" y="228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295400" y="335280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295400" y="335280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228600"/>
                  </a:moveTo>
                  <a:lnTo>
                    <a:pt x="914400" y="228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1298194" y="3075558"/>
            <a:ext cx="2044064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02665" algn="l"/>
              </a:tabLst>
            </a:pPr>
            <a:r>
              <a:rPr dirty="0" sz="1400" spc="-10">
                <a:solidFill>
                  <a:srgbClr val="0000FF"/>
                </a:solidFill>
                <a:latin typeface="Times New Roman"/>
                <a:cs typeface="Times New Roman"/>
              </a:rPr>
              <a:t>Sales_Table	Student_Table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15900" y="3340100"/>
            <a:ext cx="3073400" cy="1244600"/>
            <a:chOff x="215900" y="3340100"/>
            <a:chExt cx="3073400" cy="1244600"/>
          </a:xfrm>
        </p:grpSpPr>
        <p:sp>
          <p:nvSpPr>
            <p:cNvPr id="27" name="object 27"/>
            <p:cNvSpPr/>
            <p:nvPr/>
          </p:nvSpPr>
          <p:spPr>
            <a:xfrm>
              <a:off x="2362200" y="335280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362200" y="335280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228600"/>
                  </a:moveTo>
                  <a:lnTo>
                    <a:pt x="914400" y="228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28600" y="3962400"/>
              <a:ext cx="914400" cy="381000"/>
            </a:xfrm>
            <a:custGeom>
              <a:avLst/>
              <a:gdLst/>
              <a:ahLst/>
              <a:cxnLst/>
              <a:rect l="l" t="t" r="r" b="b"/>
              <a:pathLst>
                <a:path w="914400" h="381000">
                  <a:moveTo>
                    <a:pt x="9144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914400" y="3810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28600" y="3962400"/>
              <a:ext cx="914400" cy="381000"/>
            </a:xfrm>
            <a:custGeom>
              <a:avLst/>
              <a:gdLst/>
              <a:ahLst/>
              <a:cxnLst/>
              <a:rect l="l" t="t" r="r" b="b"/>
              <a:pathLst>
                <a:path w="914400" h="381000">
                  <a:moveTo>
                    <a:pt x="0" y="381000"/>
                  </a:moveTo>
                  <a:lnTo>
                    <a:pt x="914400" y="3810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295400" y="396240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4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14400" y="609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295400" y="396240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0" y="609600"/>
                  </a:moveTo>
                  <a:lnTo>
                    <a:pt x="914400" y="609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211327" y="3685413"/>
            <a:ext cx="32111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0000FF"/>
                </a:solidFill>
                <a:latin typeface="Times New Roman"/>
                <a:cs typeface="Times New Roman"/>
              </a:rPr>
              <a:t>Course_Table</a:t>
            </a:r>
            <a:r>
              <a:rPr dirty="0" sz="1400" spc="-2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0000FF"/>
                </a:solidFill>
                <a:latin typeface="Times New Roman"/>
                <a:cs typeface="Times New Roman"/>
              </a:rPr>
              <a:t>Customer_TableClaims_Table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349500" y="3949700"/>
            <a:ext cx="939800" cy="254000"/>
            <a:chOff x="2349500" y="3949700"/>
            <a:chExt cx="939800" cy="254000"/>
          </a:xfrm>
        </p:grpSpPr>
        <p:sp>
          <p:nvSpPr>
            <p:cNvPr id="35" name="object 35"/>
            <p:cNvSpPr/>
            <p:nvPr/>
          </p:nvSpPr>
          <p:spPr>
            <a:xfrm>
              <a:off x="2362200" y="396240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00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362200" y="396240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228600"/>
                  </a:moveTo>
                  <a:lnTo>
                    <a:pt x="914400" y="228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5870828" y="3075558"/>
            <a:ext cx="9258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0000FF"/>
                </a:solidFill>
                <a:latin typeface="Times New Roman"/>
                <a:cs typeface="Times New Roman"/>
              </a:rPr>
              <a:t>Order_Table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854700" y="3340100"/>
            <a:ext cx="2006600" cy="254000"/>
            <a:chOff x="5854700" y="3340100"/>
            <a:chExt cx="2006600" cy="254000"/>
          </a:xfrm>
        </p:grpSpPr>
        <p:sp>
          <p:nvSpPr>
            <p:cNvPr id="39" name="object 39"/>
            <p:cNvSpPr/>
            <p:nvPr/>
          </p:nvSpPr>
          <p:spPr>
            <a:xfrm>
              <a:off x="5867400" y="335280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5867400" y="335280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228600"/>
                  </a:moveTo>
                  <a:lnTo>
                    <a:pt x="914400" y="228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934200" y="335280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6934200" y="335280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228600"/>
                  </a:moveTo>
                  <a:lnTo>
                    <a:pt x="914400" y="228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6938009" y="3075558"/>
            <a:ext cx="2044064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03300" algn="l"/>
              </a:tabLst>
            </a:pPr>
            <a:r>
              <a:rPr dirty="0" sz="1400" spc="-10">
                <a:solidFill>
                  <a:srgbClr val="0000FF"/>
                </a:solidFill>
                <a:latin typeface="Times New Roman"/>
                <a:cs typeface="Times New Roman"/>
              </a:rPr>
              <a:t>Sales_Table	Student_Table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854700" y="3340100"/>
            <a:ext cx="3073400" cy="1244600"/>
            <a:chOff x="5854700" y="3340100"/>
            <a:chExt cx="3073400" cy="1244600"/>
          </a:xfrm>
        </p:grpSpPr>
        <p:sp>
          <p:nvSpPr>
            <p:cNvPr id="45" name="object 45"/>
            <p:cNvSpPr/>
            <p:nvPr/>
          </p:nvSpPr>
          <p:spPr>
            <a:xfrm>
              <a:off x="8001000" y="335280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8001000" y="335280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228600"/>
                  </a:moveTo>
                  <a:lnTo>
                    <a:pt x="914400" y="228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5867400" y="3962400"/>
              <a:ext cx="914400" cy="381000"/>
            </a:xfrm>
            <a:custGeom>
              <a:avLst/>
              <a:gdLst/>
              <a:ahLst/>
              <a:cxnLst/>
              <a:rect l="l" t="t" r="r" b="b"/>
              <a:pathLst>
                <a:path w="914400" h="381000">
                  <a:moveTo>
                    <a:pt x="9144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914400" y="3810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5867400" y="3962400"/>
              <a:ext cx="914400" cy="381000"/>
            </a:xfrm>
            <a:custGeom>
              <a:avLst/>
              <a:gdLst/>
              <a:ahLst/>
              <a:cxnLst/>
              <a:rect l="l" t="t" r="r" b="b"/>
              <a:pathLst>
                <a:path w="914400" h="381000">
                  <a:moveTo>
                    <a:pt x="0" y="381000"/>
                  </a:moveTo>
                  <a:lnTo>
                    <a:pt x="914400" y="3810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6934200" y="396240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4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14400" y="609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6934200" y="396240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0" y="609600"/>
                  </a:moveTo>
                  <a:lnTo>
                    <a:pt x="914400" y="609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/>
          <p:nvPr/>
        </p:nvSpPr>
        <p:spPr>
          <a:xfrm>
            <a:off x="5806821" y="3685413"/>
            <a:ext cx="32556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0000FF"/>
                </a:solidFill>
                <a:latin typeface="Times New Roman"/>
                <a:cs typeface="Times New Roman"/>
              </a:rPr>
              <a:t>Course_TableCustomer_Table</a:t>
            </a:r>
            <a:r>
              <a:rPr dirty="0" sz="1400" spc="24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0000FF"/>
                </a:solidFill>
                <a:latin typeface="Times New Roman"/>
                <a:cs typeface="Times New Roman"/>
              </a:rPr>
              <a:t>Claims_Table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7988300" y="3949700"/>
            <a:ext cx="939800" cy="254000"/>
            <a:chOff x="7988300" y="3949700"/>
            <a:chExt cx="939800" cy="254000"/>
          </a:xfrm>
        </p:grpSpPr>
        <p:sp>
          <p:nvSpPr>
            <p:cNvPr id="53" name="object 53"/>
            <p:cNvSpPr/>
            <p:nvPr/>
          </p:nvSpPr>
          <p:spPr>
            <a:xfrm>
              <a:off x="8001000" y="396240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00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8001000" y="396240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228600"/>
                  </a:moveTo>
                  <a:lnTo>
                    <a:pt x="914400" y="228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/>
          <p:cNvSpPr txBox="1"/>
          <p:nvPr/>
        </p:nvSpPr>
        <p:spPr>
          <a:xfrm>
            <a:off x="688340" y="5285994"/>
            <a:ext cx="234823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9435" algn="l"/>
                <a:tab pos="1664335" algn="l"/>
              </a:tabLst>
            </a:pPr>
            <a:r>
              <a:rPr dirty="0" sz="1400" spc="5">
                <a:latin typeface="Times New Roman"/>
                <a:cs typeface="Times New Roman"/>
              </a:rPr>
              <a:t>20</a:t>
            </a:r>
            <a:r>
              <a:rPr dirty="0" sz="1400">
                <a:latin typeface="Times New Roman"/>
                <a:cs typeface="Times New Roman"/>
              </a:rPr>
              <a:t>0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>
                <a:latin typeface="Times New Roman"/>
                <a:cs typeface="Times New Roman"/>
              </a:rPr>
              <a:t>44944.</a:t>
            </a:r>
            <a:r>
              <a:rPr dirty="0" sz="1400" spc="-10">
                <a:latin typeface="Times New Roman"/>
                <a:cs typeface="Times New Roman"/>
              </a:rPr>
              <a:t>4</a:t>
            </a:r>
            <a:r>
              <a:rPr dirty="0" sz="1400">
                <a:latin typeface="Times New Roman"/>
                <a:cs typeface="Times New Roman"/>
              </a:rPr>
              <a:t>4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>
                <a:latin typeface="Times New Roman"/>
                <a:cs typeface="Times New Roman"/>
              </a:rPr>
              <a:t>89888.</a:t>
            </a:r>
            <a:r>
              <a:rPr dirty="0" sz="1400" spc="-10">
                <a:latin typeface="Times New Roman"/>
                <a:cs typeface="Times New Roman"/>
              </a:rPr>
              <a:t>8</a:t>
            </a:r>
            <a:r>
              <a:rPr dirty="0" sz="1400"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59435" algn="l"/>
                <a:tab pos="1574800" algn="l"/>
              </a:tabLst>
            </a:pPr>
            <a:r>
              <a:rPr dirty="0" sz="1400" spc="5">
                <a:latin typeface="Times New Roman"/>
                <a:cs typeface="Times New Roman"/>
              </a:rPr>
              <a:t>400	</a:t>
            </a:r>
            <a:r>
              <a:rPr dirty="0" sz="1400">
                <a:latin typeface="Times New Roman"/>
                <a:cs typeface="Times New Roman"/>
              </a:rPr>
              <a:t>48316.67	</a:t>
            </a:r>
            <a:r>
              <a:rPr dirty="0" sz="1400" spc="-5">
                <a:latin typeface="Times New Roman"/>
                <a:cs typeface="Times New Roman"/>
              </a:rPr>
              <a:t>144950.00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70331" y="5219097"/>
            <a:ext cx="511175" cy="0"/>
          </a:xfrm>
          <a:custGeom>
            <a:avLst/>
            <a:gdLst/>
            <a:ahLst/>
            <a:cxnLst/>
            <a:rect l="l" t="t" r="r" b="b"/>
            <a:pathLst>
              <a:path w="511175" h="0">
                <a:moveTo>
                  <a:pt x="0" y="0"/>
                </a:moveTo>
                <a:lnTo>
                  <a:pt x="254812" y="0"/>
                </a:lnTo>
              </a:path>
              <a:path w="511175" h="0">
                <a:moveTo>
                  <a:pt x="255832" y="0"/>
                </a:moveTo>
                <a:lnTo>
                  <a:pt x="510644" y="0"/>
                </a:lnTo>
              </a:path>
            </a:pathLst>
          </a:custGeom>
          <a:ln w="10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281940" y="4828108"/>
            <a:ext cx="73025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400" spc="-130">
                <a:latin typeface="Times New Roman"/>
                <a:cs typeface="Times New Roman"/>
              </a:rPr>
              <a:t>Dept_N</a:t>
            </a:r>
            <a:r>
              <a:rPr dirty="0" baseline="-16666" sz="3000" spc="-195">
                <a:latin typeface="Times New Roman"/>
                <a:cs typeface="Times New Roman"/>
              </a:rPr>
              <a:t>_</a:t>
            </a:r>
            <a:r>
              <a:rPr dirty="0" sz="1400" spc="-130">
                <a:latin typeface="Times New Roman"/>
                <a:cs typeface="Times New Roman"/>
              </a:rPr>
              <a:t>o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261412" y="5219097"/>
            <a:ext cx="638175" cy="0"/>
          </a:xfrm>
          <a:custGeom>
            <a:avLst/>
            <a:gdLst/>
            <a:ahLst/>
            <a:cxnLst/>
            <a:rect l="l" t="t" r="r" b="b"/>
            <a:pathLst>
              <a:path w="638175" h="0">
                <a:moveTo>
                  <a:pt x="0" y="0"/>
                </a:moveTo>
                <a:lnTo>
                  <a:pt x="254812" y="0"/>
                </a:lnTo>
              </a:path>
              <a:path w="638175" h="0">
                <a:moveTo>
                  <a:pt x="255832" y="0"/>
                </a:moveTo>
                <a:lnTo>
                  <a:pt x="638051" y="0"/>
                </a:lnTo>
              </a:path>
            </a:pathLst>
          </a:custGeom>
          <a:ln w="10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1095141" y="4828108"/>
            <a:ext cx="200342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-16666" sz="3000" spc="-254">
                <a:latin typeface="Times New Roman"/>
                <a:cs typeface="Times New Roman"/>
              </a:rPr>
              <a:t>_</a:t>
            </a:r>
            <a:r>
              <a:rPr dirty="0" sz="1400" spc="-170">
                <a:latin typeface="Times New Roman"/>
                <a:cs typeface="Times New Roman"/>
              </a:rPr>
              <a:t>AVG(Salar</a:t>
            </a:r>
            <a:r>
              <a:rPr dirty="0" baseline="-16666" sz="3000" spc="-254">
                <a:latin typeface="Times New Roman"/>
                <a:cs typeface="Times New Roman"/>
              </a:rPr>
              <a:t>_</a:t>
            </a:r>
            <a:r>
              <a:rPr dirty="0" sz="1400" spc="-170">
                <a:latin typeface="Times New Roman"/>
                <a:cs typeface="Times New Roman"/>
              </a:rPr>
              <a:t>y)</a:t>
            </a:r>
            <a:r>
              <a:rPr dirty="0" sz="1400" spc="-130">
                <a:latin typeface="Times New Roman"/>
                <a:cs typeface="Times New Roman"/>
              </a:rPr>
              <a:t> </a:t>
            </a:r>
            <a:r>
              <a:rPr dirty="0" baseline="-16666" sz="3000" spc="-120">
                <a:latin typeface="Times New Roman"/>
                <a:cs typeface="Times New Roman"/>
              </a:rPr>
              <a:t>_</a:t>
            </a:r>
            <a:r>
              <a:rPr dirty="0" sz="1400" spc="-80">
                <a:latin typeface="Times New Roman"/>
                <a:cs typeface="Times New Roman"/>
              </a:rPr>
              <a:t>Sum(Salary)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276076" y="5219097"/>
            <a:ext cx="765810" cy="0"/>
          </a:xfrm>
          <a:custGeom>
            <a:avLst/>
            <a:gdLst/>
            <a:ahLst/>
            <a:cxnLst/>
            <a:rect l="l" t="t" r="r" b="b"/>
            <a:pathLst>
              <a:path w="765810" h="0">
                <a:moveTo>
                  <a:pt x="0" y="0"/>
                </a:moveTo>
                <a:lnTo>
                  <a:pt x="254812" y="0"/>
                </a:lnTo>
              </a:path>
              <a:path w="765810" h="0">
                <a:moveTo>
                  <a:pt x="255832" y="0"/>
                </a:moveTo>
                <a:lnTo>
                  <a:pt x="510644" y="0"/>
                </a:lnTo>
              </a:path>
              <a:path w="765810" h="0">
                <a:moveTo>
                  <a:pt x="511664" y="0"/>
                </a:moveTo>
                <a:lnTo>
                  <a:pt x="765457" y="0"/>
                </a:lnTo>
              </a:path>
            </a:pathLst>
          </a:custGeom>
          <a:ln w="10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6328409" y="5209794"/>
            <a:ext cx="234823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9435" algn="l"/>
                <a:tab pos="1664335" algn="l"/>
              </a:tabLst>
            </a:pPr>
            <a:r>
              <a:rPr dirty="0" sz="1400" spc="5">
                <a:latin typeface="Times New Roman"/>
                <a:cs typeface="Times New Roman"/>
              </a:rPr>
              <a:t>10</a:t>
            </a:r>
            <a:r>
              <a:rPr dirty="0" sz="1400">
                <a:latin typeface="Times New Roman"/>
                <a:cs typeface="Times New Roman"/>
              </a:rPr>
              <a:t>0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>
                <a:latin typeface="Times New Roman"/>
                <a:cs typeface="Times New Roman"/>
              </a:rPr>
              <a:t>23966.</a:t>
            </a:r>
            <a:r>
              <a:rPr dirty="0" sz="1400" spc="-10">
                <a:latin typeface="Times New Roman"/>
                <a:cs typeface="Times New Roman"/>
              </a:rPr>
              <a:t>4</a:t>
            </a:r>
            <a:r>
              <a:rPr dirty="0" sz="1400">
                <a:latin typeface="Times New Roman"/>
                <a:cs typeface="Times New Roman"/>
              </a:rPr>
              <a:t>2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>
                <a:latin typeface="Times New Roman"/>
                <a:cs typeface="Times New Roman"/>
              </a:rPr>
              <a:t>56868.</a:t>
            </a:r>
            <a:r>
              <a:rPr dirty="0" sz="1400" spc="-10">
                <a:latin typeface="Times New Roman"/>
                <a:cs typeface="Times New Roman"/>
              </a:rPr>
              <a:t>7</a:t>
            </a:r>
            <a:r>
              <a:rPr dirty="0" sz="1400"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59435" algn="l"/>
                <a:tab pos="1574800" algn="l"/>
              </a:tabLst>
            </a:pPr>
            <a:r>
              <a:rPr dirty="0" sz="1400" spc="5">
                <a:latin typeface="Times New Roman"/>
                <a:cs typeface="Times New Roman"/>
              </a:rPr>
              <a:t>300	</a:t>
            </a:r>
            <a:r>
              <a:rPr dirty="0" sz="1400">
                <a:latin typeface="Times New Roman"/>
                <a:cs typeface="Times New Roman"/>
              </a:rPr>
              <a:t>51354.55	</a:t>
            </a:r>
            <a:r>
              <a:rPr dirty="0" sz="1400" spc="-5">
                <a:latin typeface="Times New Roman"/>
                <a:cs typeface="Times New Roman"/>
              </a:rPr>
              <a:t>143450.03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010021" y="5142456"/>
            <a:ext cx="510540" cy="0"/>
          </a:xfrm>
          <a:custGeom>
            <a:avLst/>
            <a:gdLst/>
            <a:ahLst/>
            <a:cxnLst/>
            <a:rect l="l" t="t" r="r" b="b"/>
            <a:pathLst>
              <a:path w="510540" h="0">
                <a:moveTo>
                  <a:pt x="0" y="0"/>
                </a:moveTo>
                <a:lnTo>
                  <a:pt x="254508" y="0"/>
                </a:lnTo>
              </a:path>
              <a:path w="510540" h="0">
                <a:moveTo>
                  <a:pt x="255780" y="0"/>
                </a:moveTo>
                <a:lnTo>
                  <a:pt x="510288" y="0"/>
                </a:lnTo>
              </a:path>
            </a:pathLst>
          </a:custGeom>
          <a:ln w="10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5921628" y="4752213"/>
            <a:ext cx="73152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 spc="-125">
                <a:latin typeface="Times New Roman"/>
                <a:cs typeface="Times New Roman"/>
              </a:rPr>
              <a:t>Dept_N</a:t>
            </a:r>
            <a:r>
              <a:rPr dirty="0" baseline="-16666" sz="3000" spc="-187">
                <a:latin typeface="Times New Roman"/>
                <a:cs typeface="Times New Roman"/>
              </a:rPr>
              <a:t>_</a:t>
            </a:r>
            <a:r>
              <a:rPr dirty="0" sz="1400" spc="-125">
                <a:latin typeface="Times New Roman"/>
                <a:cs typeface="Times New Roman"/>
              </a:rPr>
              <a:t>o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900798" y="5142456"/>
            <a:ext cx="765175" cy="0"/>
          </a:xfrm>
          <a:custGeom>
            <a:avLst/>
            <a:gdLst/>
            <a:ahLst/>
            <a:cxnLst/>
            <a:rect l="l" t="t" r="r" b="b"/>
            <a:pathLst>
              <a:path w="765175" h="0">
                <a:moveTo>
                  <a:pt x="0" y="0"/>
                </a:moveTo>
                <a:lnTo>
                  <a:pt x="254508" y="0"/>
                </a:lnTo>
              </a:path>
              <a:path w="765175" h="0">
                <a:moveTo>
                  <a:pt x="255780" y="0"/>
                </a:moveTo>
                <a:lnTo>
                  <a:pt x="764796" y="0"/>
                </a:lnTo>
              </a:path>
            </a:pathLst>
          </a:custGeom>
          <a:ln w="10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6734681" y="4752213"/>
            <a:ext cx="20053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6666" sz="3000" spc="-150">
                <a:latin typeface="Times New Roman"/>
                <a:cs typeface="Times New Roman"/>
              </a:rPr>
              <a:t>_</a:t>
            </a:r>
            <a:r>
              <a:rPr dirty="0" sz="1400" spc="-100">
                <a:latin typeface="Times New Roman"/>
                <a:cs typeface="Times New Roman"/>
              </a:rPr>
              <a:t>AVG(Salary)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baseline="-16666" sz="3000" spc="-112">
                <a:latin typeface="Times New Roman"/>
                <a:cs typeface="Times New Roman"/>
              </a:rPr>
              <a:t>_</a:t>
            </a:r>
            <a:r>
              <a:rPr dirty="0" sz="1400" spc="-75">
                <a:latin typeface="Times New Roman"/>
                <a:cs typeface="Times New Roman"/>
              </a:rPr>
              <a:t>Sum(Salary)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1511300" y="687899"/>
            <a:ext cx="7175500" cy="5725795"/>
            <a:chOff x="1511300" y="687899"/>
            <a:chExt cx="7175500" cy="5725795"/>
          </a:xfrm>
        </p:grpSpPr>
        <p:sp>
          <p:nvSpPr>
            <p:cNvPr id="67" name="object 67"/>
            <p:cNvSpPr/>
            <p:nvPr/>
          </p:nvSpPr>
          <p:spPr>
            <a:xfrm>
              <a:off x="7915268" y="5142456"/>
              <a:ext cx="766445" cy="0"/>
            </a:xfrm>
            <a:custGeom>
              <a:avLst/>
              <a:gdLst/>
              <a:ahLst/>
              <a:cxnLst/>
              <a:rect l="l" t="t" r="r" b="b"/>
              <a:pathLst>
                <a:path w="766445" h="0">
                  <a:moveTo>
                    <a:pt x="0" y="0"/>
                  </a:moveTo>
                  <a:lnTo>
                    <a:pt x="254508" y="0"/>
                  </a:lnTo>
                </a:path>
                <a:path w="766445" h="0">
                  <a:moveTo>
                    <a:pt x="255780" y="0"/>
                  </a:moveTo>
                  <a:lnTo>
                    <a:pt x="510288" y="0"/>
                  </a:lnTo>
                </a:path>
                <a:path w="766445" h="0">
                  <a:moveTo>
                    <a:pt x="511561" y="0"/>
                  </a:moveTo>
                  <a:lnTo>
                    <a:pt x="766069" y="0"/>
                  </a:lnTo>
                </a:path>
              </a:pathLst>
            </a:custGeom>
            <a:ln w="101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7239000" y="5791200"/>
              <a:ext cx="533400" cy="609600"/>
            </a:xfrm>
            <a:custGeom>
              <a:avLst/>
              <a:gdLst/>
              <a:ahLst/>
              <a:cxnLst/>
              <a:rect l="l" t="t" r="r" b="b"/>
              <a:pathLst>
                <a:path w="533400" h="609600">
                  <a:moveTo>
                    <a:pt x="266700" y="0"/>
                  </a:moveTo>
                  <a:lnTo>
                    <a:pt x="0" y="266700"/>
                  </a:lnTo>
                  <a:lnTo>
                    <a:pt x="133350" y="266700"/>
                  </a:lnTo>
                  <a:lnTo>
                    <a:pt x="133350" y="609600"/>
                  </a:lnTo>
                  <a:lnTo>
                    <a:pt x="400050" y="609600"/>
                  </a:lnTo>
                  <a:lnTo>
                    <a:pt x="400050" y="266700"/>
                  </a:lnTo>
                  <a:lnTo>
                    <a:pt x="533400" y="2667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7239000" y="5791200"/>
              <a:ext cx="533400" cy="609600"/>
            </a:xfrm>
            <a:custGeom>
              <a:avLst/>
              <a:gdLst/>
              <a:ahLst/>
              <a:cxnLst/>
              <a:rect l="l" t="t" r="r" b="b"/>
              <a:pathLst>
                <a:path w="533400" h="609600">
                  <a:moveTo>
                    <a:pt x="0" y="266700"/>
                  </a:moveTo>
                  <a:lnTo>
                    <a:pt x="266700" y="0"/>
                  </a:lnTo>
                  <a:lnTo>
                    <a:pt x="533400" y="266700"/>
                  </a:lnTo>
                  <a:lnTo>
                    <a:pt x="400050" y="266700"/>
                  </a:lnTo>
                  <a:lnTo>
                    <a:pt x="400050" y="609600"/>
                  </a:lnTo>
                  <a:lnTo>
                    <a:pt x="133350" y="609600"/>
                  </a:lnTo>
                  <a:lnTo>
                    <a:pt x="133350" y="266700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1524000" y="5791200"/>
              <a:ext cx="533400" cy="609600"/>
            </a:xfrm>
            <a:custGeom>
              <a:avLst/>
              <a:gdLst/>
              <a:ahLst/>
              <a:cxnLst/>
              <a:rect l="l" t="t" r="r" b="b"/>
              <a:pathLst>
                <a:path w="533400" h="609600">
                  <a:moveTo>
                    <a:pt x="266700" y="0"/>
                  </a:moveTo>
                  <a:lnTo>
                    <a:pt x="0" y="266700"/>
                  </a:lnTo>
                  <a:lnTo>
                    <a:pt x="133350" y="266700"/>
                  </a:lnTo>
                  <a:lnTo>
                    <a:pt x="133350" y="609600"/>
                  </a:lnTo>
                  <a:lnTo>
                    <a:pt x="400050" y="609600"/>
                  </a:lnTo>
                  <a:lnTo>
                    <a:pt x="400050" y="266700"/>
                  </a:lnTo>
                  <a:lnTo>
                    <a:pt x="533400" y="2667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1524000" y="5791200"/>
              <a:ext cx="533400" cy="609600"/>
            </a:xfrm>
            <a:custGeom>
              <a:avLst/>
              <a:gdLst/>
              <a:ahLst/>
              <a:cxnLst/>
              <a:rect l="l" t="t" r="r" b="b"/>
              <a:pathLst>
                <a:path w="533400" h="609600">
                  <a:moveTo>
                    <a:pt x="0" y="266700"/>
                  </a:moveTo>
                  <a:lnTo>
                    <a:pt x="266700" y="0"/>
                  </a:lnTo>
                  <a:lnTo>
                    <a:pt x="533400" y="266700"/>
                  </a:lnTo>
                  <a:lnTo>
                    <a:pt x="400050" y="266700"/>
                  </a:lnTo>
                  <a:lnTo>
                    <a:pt x="400050" y="609600"/>
                  </a:lnTo>
                  <a:lnTo>
                    <a:pt x="133350" y="609600"/>
                  </a:lnTo>
                  <a:lnTo>
                    <a:pt x="133350" y="266700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3965516" y="687899"/>
              <a:ext cx="1292326" cy="13086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3" name="object 73"/>
          <p:cNvSpPr txBox="1"/>
          <p:nvPr/>
        </p:nvSpPr>
        <p:spPr>
          <a:xfrm>
            <a:off x="4252976" y="866901"/>
            <a:ext cx="28448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5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z="800" spc="-10">
                <a:latin typeface="Times New Roman"/>
                <a:cs typeface="Times New Roman"/>
              </a:rPr>
              <a:t>ex</a:t>
            </a:r>
            <a:r>
              <a:rPr dirty="0" sz="800">
                <a:latin typeface="Times New Roman"/>
                <a:cs typeface="Times New Roman"/>
              </a:rPr>
              <a:t>u</a:t>
            </a:r>
            <a:r>
              <a:rPr dirty="0" sz="800">
                <a:latin typeface="Times New Roman"/>
                <a:cs typeface="Times New Roman"/>
              </a:rPr>
              <a:t>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5306" y="54051"/>
            <a:ext cx="6931659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Troubleshooting </a:t>
            </a:r>
            <a:r>
              <a:rPr dirty="0" spc="-5"/>
              <a:t>The Basics of a Simple</a:t>
            </a:r>
            <a:r>
              <a:rPr dirty="0" spc="-80"/>
              <a:t> </a:t>
            </a:r>
            <a:r>
              <a:rPr dirty="0"/>
              <a:t>Interval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914400"/>
            <a:ext cx="8382000" cy="9906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11112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875"/>
              </a:spcBef>
            </a:pPr>
            <a:r>
              <a:rPr dirty="0" sz="2400" spc="-5">
                <a:latin typeface="Times New Roman"/>
                <a:cs typeface="Times New Roman"/>
              </a:rPr>
              <a:t>SELECT Date '2012-01-29' as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Our_Date</a:t>
            </a:r>
            <a:endParaRPr sz="2400">
              <a:latin typeface="Times New Roman"/>
              <a:cs typeface="Times New Roman"/>
            </a:endParaRPr>
          </a:p>
          <a:p>
            <a:pPr marL="123444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,Date '2012-01-29' </a:t>
            </a:r>
            <a:r>
              <a:rPr dirty="0" sz="2400">
                <a:latin typeface="Times New Roman"/>
                <a:cs typeface="Times New Roman"/>
              </a:rPr>
              <a:t>+ </a:t>
            </a:r>
            <a:r>
              <a:rPr dirty="0" sz="2400" spc="-70">
                <a:latin typeface="Times New Roman"/>
                <a:cs typeface="Times New Roman"/>
              </a:rPr>
              <a:t>INTERVAL </a:t>
            </a:r>
            <a:r>
              <a:rPr dirty="0" sz="2400" spc="-10">
                <a:latin typeface="Times New Roman"/>
                <a:cs typeface="Times New Roman"/>
              </a:rPr>
              <a:t>'1' </a:t>
            </a:r>
            <a:r>
              <a:rPr dirty="0" sz="2400">
                <a:latin typeface="Times New Roman"/>
                <a:cs typeface="Times New Roman"/>
              </a:rPr>
              <a:t>Month </a:t>
            </a: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Leap_Year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06675" y="2457687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 h="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122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358894" y="2457687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 h="0">
                <a:moveTo>
                  <a:pt x="0" y="0"/>
                </a:moveTo>
                <a:lnTo>
                  <a:pt x="1524000" y="0"/>
                </a:lnTo>
              </a:path>
            </a:pathLst>
          </a:custGeom>
          <a:ln w="122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670175" y="1912411"/>
            <a:ext cx="3182620" cy="94043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  <a:tabLst>
                <a:tab pos="1748155" algn="l"/>
              </a:tabLst>
            </a:pPr>
            <a:r>
              <a:rPr dirty="0" sz="2400" spc="-5">
                <a:latin typeface="Times New Roman"/>
                <a:cs typeface="Times New Roman"/>
              </a:rPr>
              <a:t>Our_Date	</a:t>
            </a:r>
            <a:r>
              <a:rPr dirty="0" sz="2400" spc="-30">
                <a:latin typeface="Times New Roman"/>
                <a:cs typeface="Times New Roman"/>
              </a:rPr>
              <a:t>Leap_Year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1779905" algn="l"/>
              </a:tabLst>
            </a:pPr>
            <a:r>
              <a:rPr dirty="0" sz="2400">
                <a:latin typeface="Times New Roman"/>
                <a:cs typeface="Times New Roman"/>
              </a:rPr>
              <a:t>01/29</a:t>
            </a:r>
            <a:r>
              <a:rPr dirty="0" sz="2400" spc="5">
                <a:latin typeface="Times New Roman"/>
                <a:cs typeface="Times New Roman"/>
              </a:rPr>
              <a:t>/</a:t>
            </a:r>
            <a:r>
              <a:rPr dirty="0" sz="2400">
                <a:latin typeface="Times New Roman"/>
                <a:cs typeface="Times New Roman"/>
              </a:rPr>
              <a:t>2012	02/29</a:t>
            </a:r>
            <a:r>
              <a:rPr dirty="0" sz="2400" spc="5">
                <a:latin typeface="Times New Roman"/>
                <a:cs typeface="Times New Roman"/>
              </a:rPr>
              <a:t>/</a:t>
            </a:r>
            <a:r>
              <a:rPr dirty="0" sz="2400">
                <a:latin typeface="Times New Roman"/>
                <a:cs typeface="Times New Roman"/>
              </a:rPr>
              <a:t>2012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200" y="3505200"/>
            <a:ext cx="8382000" cy="1143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11176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880"/>
              </a:spcBef>
            </a:pPr>
            <a:r>
              <a:rPr dirty="0" sz="2400" spc="-5">
                <a:latin typeface="Times New Roman"/>
                <a:cs typeface="Times New Roman"/>
              </a:rPr>
              <a:t>SELECT Date </a:t>
            </a:r>
            <a:r>
              <a:rPr dirty="0" sz="2400" spc="-10">
                <a:latin typeface="Times New Roman"/>
                <a:cs typeface="Times New Roman"/>
              </a:rPr>
              <a:t>'2011-01-29' </a:t>
            </a: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Our_Date</a:t>
            </a:r>
            <a:endParaRPr sz="2400">
              <a:latin typeface="Times New Roman"/>
              <a:cs typeface="Times New Roman"/>
            </a:endParaRPr>
          </a:p>
          <a:p>
            <a:pPr marL="123444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,Date </a:t>
            </a:r>
            <a:r>
              <a:rPr dirty="0" sz="2400" spc="-10">
                <a:latin typeface="Times New Roman"/>
                <a:cs typeface="Times New Roman"/>
              </a:rPr>
              <a:t>'2011-01-29' </a:t>
            </a:r>
            <a:r>
              <a:rPr dirty="0" sz="2400">
                <a:latin typeface="Times New Roman"/>
                <a:cs typeface="Times New Roman"/>
              </a:rPr>
              <a:t>+ </a:t>
            </a:r>
            <a:r>
              <a:rPr dirty="0" sz="2400" spc="-70">
                <a:latin typeface="Times New Roman"/>
                <a:cs typeface="Times New Roman"/>
              </a:rPr>
              <a:t>INTERVAL </a:t>
            </a:r>
            <a:r>
              <a:rPr dirty="0" sz="2400" spc="-10">
                <a:latin typeface="Times New Roman"/>
                <a:cs typeface="Times New Roman"/>
              </a:rPr>
              <a:t>'1' </a:t>
            </a:r>
            <a:r>
              <a:rPr dirty="0" sz="2400">
                <a:latin typeface="Times New Roman"/>
                <a:cs typeface="Times New Roman"/>
              </a:rPr>
              <a:t>Month </a:t>
            </a: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Leap_Year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640" y="4823917"/>
            <a:ext cx="8853805" cy="19881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9463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Error </a:t>
            </a:r>
            <a:r>
              <a:rPr dirty="0" sz="2400">
                <a:latin typeface="Times New Roman"/>
                <a:cs typeface="Times New Roman"/>
              </a:rPr>
              <a:t>– Invalid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Times New Roman"/>
              <a:cs typeface="Times New Roman"/>
            </a:endParaRPr>
          </a:p>
          <a:p>
            <a:pPr marL="50800" marR="43180">
              <a:lnSpc>
                <a:spcPct val="100000"/>
              </a:lnSpc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first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example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works because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we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added 1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month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to the date </a:t>
            </a:r>
            <a:r>
              <a:rPr dirty="0" sz="2000" spc="-35">
                <a:solidFill>
                  <a:srgbClr val="0000FF"/>
                </a:solidFill>
                <a:latin typeface="Times New Roman"/>
                <a:cs typeface="Times New Roman"/>
              </a:rPr>
              <a:t>„2012-01-29‟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and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we 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got </a:t>
            </a:r>
            <a:r>
              <a:rPr dirty="0" sz="2000" spc="-35">
                <a:solidFill>
                  <a:srgbClr val="0000FF"/>
                </a:solidFill>
                <a:latin typeface="Times New Roman"/>
                <a:cs typeface="Times New Roman"/>
              </a:rPr>
              <a:t>„2012-02-29‟.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Because this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was leap year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there actually is a date of February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29,  2012.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next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example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is the real point. </a:t>
            </a:r>
            <a:r>
              <a:rPr dirty="0" sz="2000" spc="-70">
                <a:solidFill>
                  <a:srgbClr val="0000FF"/>
                </a:solidFill>
                <a:latin typeface="Times New Roman"/>
                <a:cs typeface="Times New Roman"/>
              </a:rPr>
              <a:t>We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have a date of </a:t>
            </a:r>
            <a:r>
              <a:rPr dirty="0" sz="2000" spc="-45">
                <a:solidFill>
                  <a:srgbClr val="0000FF"/>
                </a:solidFill>
                <a:latin typeface="Times New Roman"/>
                <a:cs typeface="Times New Roman"/>
              </a:rPr>
              <a:t>„2011-01-29‟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and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we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add  1-month to that,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but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there is no February </a:t>
            </a:r>
            <a:r>
              <a:rPr dirty="0" sz="2000" spc="10">
                <a:solidFill>
                  <a:srgbClr val="0000FF"/>
                </a:solidFill>
                <a:latin typeface="Times New Roman"/>
                <a:cs typeface="Times New Roman"/>
              </a:rPr>
              <a:t>29</a:t>
            </a:r>
            <a:r>
              <a:rPr dirty="0" baseline="25641" sz="1950" spc="15">
                <a:solidFill>
                  <a:srgbClr val="0000FF"/>
                </a:solidFill>
                <a:latin typeface="Times New Roman"/>
                <a:cs typeface="Times New Roman"/>
              </a:rPr>
              <a:t>th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in </a:t>
            </a:r>
            <a:r>
              <a:rPr dirty="0" sz="2000" spc="-15">
                <a:solidFill>
                  <a:srgbClr val="0000FF"/>
                </a:solidFill>
                <a:latin typeface="Times New Roman"/>
                <a:cs typeface="Times New Roman"/>
              </a:rPr>
              <a:t>2011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so the query</a:t>
            </a:r>
            <a:r>
              <a:rPr dirty="0" sz="2000" spc="-1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fails.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757" y="54051"/>
            <a:ext cx="38715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Interval </a:t>
            </a:r>
            <a:r>
              <a:rPr dirty="0" spc="-5"/>
              <a:t>Arithmetic</a:t>
            </a:r>
            <a:r>
              <a:rPr dirty="0" spc="-229"/>
              <a:t> </a:t>
            </a:r>
            <a:r>
              <a:rPr dirty="0" spc="-5"/>
              <a:t>Results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6178702"/>
            <a:ext cx="898461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316355" algn="l"/>
              </a:tabLst>
            </a:pPr>
            <a:r>
              <a:rPr dirty="0" sz="2000" spc="-75">
                <a:solidFill>
                  <a:srgbClr val="0000FF"/>
                </a:solidFill>
                <a:latin typeface="Times New Roman"/>
                <a:cs typeface="Times New Roman"/>
              </a:rPr>
              <a:t>To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use </a:t>
            </a:r>
            <a:r>
              <a:rPr dirty="0" sz="2000" spc="-50">
                <a:solidFill>
                  <a:srgbClr val="0000FF"/>
                </a:solidFill>
                <a:latin typeface="Times New Roman"/>
                <a:cs typeface="Times New Roman"/>
              </a:rPr>
              <a:t>DATE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and TIME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arithmetic, 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it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is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important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to keep in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mind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results of various  operations.	The above chart is you Interval</a:t>
            </a:r>
            <a:r>
              <a:rPr dirty="0" sz="2000" spc="-1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guide.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044" y="937005"/>
            <a:ext cx="63639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70">
                <a:latin typeface="Times New Roman"/>
                <a:cs typeface="Times New Roman"/>
              </a:rPr>
              <a:t>DATE </a:t>
            </a:r>
            <a:r>
              <a:rPr dirty="0" sz="2400">
                <a:latin typeface="Times New Roman"/>
                <a:cs typeface="Times New Roman"/>
              </a:rPr>
              <a:t>and TIME </a:t>
            </a:r>
            <a:r>
              <a:rPr dirty="0" sz="2400" spc="-5">
                <a:latin typeface="Times New Roman"/>
                <a:cs typeface="Times New Roman"/>
              </a:rPr>
              <a:t>arithmetic </a:t>
            </a:r>
            <a:r>
              <a:rPr dirty="0" sz="2400">
                <a:latin typeface="Times New Roman"/>
                <a:cs typeface="Times New Roman"/>
              </a:rPr>
              <a:t>Results using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intervals: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16100" y="1663700"/>
          <a:ext cx="5448300" cy="2616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3695"/>
                <a:gridCol w="227330"/>
                <a:gridCol w="718819"/>
                <a:gridCol w="949325"/>
                <a:gridCol w="311785"/>
                <a:gridCol w="1581785"/>
              </a:tblGrid>
              <a:tr h="1066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DATE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TIME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TIMESTAMP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-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-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-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DATE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TIME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TIMESTAMP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101600" marR="662940" indent="-6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Interval  Interval  Interval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91440" marR="87121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2000" spc="-21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TE 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TIME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TIMESTAMP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45134" indent="-148590">
                        <a:lnSpc>
                          <a:spcPct val="100000"/>
                        </a:lnSpc>
                        <a:spcBef>
                          <a:spcPts val="295"/>
                        </a:spcBef>
                        <a:buChar char="-"/>
                        <a:tabLst>
                          <a:tab pos="445770" algn="l"/>
                        </a:tabLst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2000" spc="-1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+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445134" indent="-148590">
                        <a:lnSpc>
                          <a:spcPct val="100000"/>
                        </a:lnSpc>
                        <a:buChar char="-"/>
                        <a:tabLst>
                          <a:tab pos="445770" algn="l"/>
                        </a:tabLst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2000" spc="-1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+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435609" indent="-147955">
                        <a:lnSpc>
                          <a:spcPct val="100000"/>
                        </a:lnSpc>
                        <a:buChar char="-"/>
                        <a:tabLst>
                          <a:tab pos="436245" algn="l"/>
                        </a:tabLst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2000" spc="-1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+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just" marL="97790" marR="40640" indent="82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nter</a:t>
                      </a:r>
                      <a:r>
                        <a:rPr dirty="0" sz="2000" spc="5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al  </a:t>
                      </a:r>
                      <a:r>
                        <a:rPr dirty="0" sz="2000" spc="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nter</a:t>
                      </a:r>
                      <a:r>
                        <a:rPr dirty="0" sz="2000" spc="5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al  </a:t>
                      </a:r>
                      <a:r>
                        <a:rPr dirty="0" sz="2000" spc="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nter</a:t>
                      </a:r>
                      <a:r>
                        <a:rPr dirty="0" sz="2000" spc="5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825500" indent="38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1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2000" spc="-21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TE 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TIME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TIMESTAMP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Interval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- or</a:t>
                      </a:r>
                      <a:r>
                        <a:rPr dirty="0" sz="20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+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Interval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Interval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9682" y="54051"/>
            <a:ext cx="35636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A Date </a:t>
            </a:r>
            <a:r>
              <a:rPr dirty="0"/>
              <a:t>Interval</a:t>
            </a:r>
            <a:r>
              <a:rPr dirty="0" spc="-250"/>
              <a:t> </a:t>
            </a:r>
            <a:r>
              <a:rPr dirty="0" spc="-5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5872378"/>
            <a:ext cx="8787765" cy="9410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default for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all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intervals is 2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digits. </a:t>
            </a:r>
            <a:r>
              <a:rPr dirty="0" sz="2000" spc="-70">
                <a:solidFill>
                  <a:srgbClr val="0000FF"/>
                </a:solidFill>
                <a:latin typeface="Times New Roman"/>
                <a:cs typeface="Times New Roman"/>
              </a:rPr>
              <a:t>We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received an overflow error because the  Actual_Days is 4017. The second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example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works because we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demanded the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output to  be 4 digits (the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maximum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for</a:t>
            </a:r>
            <a:r>
              <a:rPr dirty="0" sz="2000" spc="-10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intervals).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400" y="3352800"/>
            <a:ext cx="8839200" cy="533400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 lIns="0" tIns="114300" rIns="0" bIns="0" rtlCol="0" vert="horz">
            <a:spAutoFit/>
          </a:bodyPr>
          <a:lstStyle/>
          <a:p>
            <a:pPr marL="65405">
              <a:lnSpc>
                <a:spcPct val="100000"/>
              </a:lnSpc>
              <a:spcBef>
                <a:spcPts val="900"/>
              </a:spcBef>
              <a:tabLst>
                <a:tab pos="6523990" algn="l"/>
              </a:tabLst>
            </a:pPr>
            <a:r>
              <a:rPr dirty="0" sz="2000">
                <a:latin typeface="Times New Roman"/>
                <a:cs typeface="Times New Roman"/>
              </a:rPr>
              <a:t>SELECT </a:t>
            </a:r>
            <a:r>
              <a:rPr dirty="0" sz="2000" spc="-40">
                <a:latin typeface="Times New Roman"/>
                <a:cs typeface="Times New Roman"/>
              </a:rPr>
              <a:t>(DATE </a:t>
            </a:r>
            <a:r>
              <a:rPr dirty="0" sz="2000">
                <a:latin typeface="Times New Roman"/>
                <a:cs typeface="Times New Roman"/>
              </a:rPr>
              <a:t>'1999-10-01' - </a:t>
            </a:r>
            <a:r>
              <a:rPr dirty="0" sz="2000" spc="-50">
                <a:latin typeface="Times New Roman"/>
                <a:cs typeface="Times New Roman"/>
              </a:rPr>
              <a:t>DATE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'1988-10-01‟)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DAY(</a:t>
            </a:r>
            <a:r>
              <a:rPr dirty="0" sz="2000" spc="-3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dirty="0" sz="2000" spc="-30">
                <a:latin typeface="Times New Roman"/>
                <a:cs typeface="Times New Roman"/>
              </a:rPr>
              <a:t>)	</a:t>
            </a:r>
            <a:r>
              <a:rPr dirty="0" sz="2000">
                <a:latin typeface="Times New Roman"/>
                <a:cs typeface="Times New Roman"/>
              </a:rPr>
              <a:t>AS Actual_Days</a:t>
            </a:r>
            <a:r>
              <a:rPr dirty="0" sz="2000" spc="-1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2600" y="4572000"/>
            <a:ext cx="2438400" cy="1066800"/>
          </a:xfrm>
          <a:prstGeom prst="rect">
            <a:avLst/>
          </a:prstGeom>
          <a:ln w="25400">
            <a:solidFill>
              <a:srgbClr val="0000FF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 marL="624840" marR="404495">
              <a:lnSpc>
                <a:spcPts val="3600"/>
              </a:lnSpc>
              <a:spcBef>
                <a:spcPts val="20"/>
              </a:spcBef>
            </a:pP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Actual_</a:t>
            </a:r>
            <a:r>
              <a:rPr dirty="0" u="sng" sz="20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sng" sz="20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dirty="0" u="sng" sz="2000" spc="-434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dirty="0" baseline="-16666" sz="3000">
                <a:latin typeface="Times New Roman"/>
                <a:cs typeface="Times New Roman"/>
              </a:rPr>
              <a:t>_ 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4017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235700" y="3873500"/>
            <a:ext cx="254000" cy="406400"/>
            <a:chOff x="6235700" y="3873500"/>
            <a:chExt cx="254000" cy="406400"/>
          </a:xfrm>
        </p:grpSpPr>
        <p:sp>
          <p:nvSpPr>
            <p:cNvPr id="7" name="object 7"/>
            <p:cNvSpPr/>
            <p:nvPr/>
          </p:nvSpPr>
          <p:spPr>
            <a:xfrm>
              <a:off x="6248400" y="3886200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114300" y="0"/>
                  </a:moveTo>
                  <a:lnTo>
                    <a:pt x="0" y="114300"/>
                  </a:lnTo>
                  <a:lnTo>
                    <a:pt x="57150" y="114300"/>
                  </a:lnTo>
                  <a:lnTo>
                    <a:pt x="57150" y="381000"/>
                  </a:lnTo>
                  <a:lnTo>
                    <a:pt x="171450" y="381000"/>
                  </a:lnTo>
                  <a:lnTo>
                    <a:pt x="171450" y="114300"/>
                  </a:lnTo>
                  <a:lnTo>
                    <a:pt x="2286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248400" y="3886200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114300" y="0"/>
                  </a:moveTo>
                  <a:lnTo>
                    <a:pt x="228600" y="114300"/>
                  </a:lnTo>
                  <a:lnTo>
                    <a:pt x="171450" y="114300"/>
                  </a:lnTo>
                  <a:lnTo>
                    <a:pt x="171450" y="381000"/>
                  </a:lnTo>
                  <a:lnTo>
                    <a:pt x="57150" y="381000"/>
                  </a:lnTo>
                  <a:lnTo>
                    <a:pt x="57150" y="114300"/>
                  </a:lnTo>
                  <a:lnTo>
                    <a:pt x="0" y="114300"/>
                  </a:lnTo>
                  <a:lnTo>
                    <a:pt x="11430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419600" y="4267200"/>
            <a:ext cx="2895600" cy="3048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2075">
              <a:lnSpc>
                <a:spcPts val="2100"/>
              </a:lnSpc>
            </a:pPr>
            <a:r>
              <a:rPr dirty="0" sz="2000">
                <a:latin typeface="Times New Roman"/>
                <a:cs typeface="Times New Roman"/>
              </a:rPr>
              <a:t>Makes the output 4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digits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5231" y="938530"/>
            <a:ext cx="59740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SELECT </a:t>
            </a:r>
            <a:r>
              <a:rPr dirty="0" sz="2000" spc="-40">
                <a:latin typeface="Times New Roman"/>
                <a:cs typeface="Times New Roman"/>
              </a:rPr>
              <a:t>(DATE </a:t>
            </a:r>
            <a:r>
              <a:rPr dirty="0" sz="2000">
                <a:latin typeface="Times New Roman"/>
                <a:cs typeface="Times New Roman"/>
              </a:rPr>
              <a:t>'1999-10-01' - </a:t>
            </a:r>
            <a:r>
              <a:rPr dirty="0" sz="2000" spc="-50">
                <a:latin typeface="Times New Roman"/>
                <a:cs typeface="Times New Roman"/>
              </a:rPr>
              <a:t>DATE </a:t>
            </a:r>
            <a:r>
              <a:rPr dirty="0" sz="2000">
                <a:latin typeface="Times New Roman"/>
                <a:cs typeface="Times New Roman"/>
              </a:rPr>
              <a:t>'1988-10-01')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 spc="-60">
                <a:latin typeface="Times New Roman"/>
                <a:cs typeface="Times New Roman"/>
              </a:rPr>
              <a:t>DAY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20652" y="938530"/>
            <a:ext cx="18605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AS Actual_Days</a:t>
            </a:r>
            <a:r>
              <a:rPr dirty="0" sz="2000" spc="-2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914400"/>
            <a:ext cx="8839200" cy="533400"/>
          </a:xfrm>
          <a:custGeom>
            <a:avLst/>
            <a:gdLst/>
            <a:ahLst/>
            <a:cxnLst/>
            <a:rect l="l" t="t" r="r" b="b"/>
            <a:pathLst>
              <a:path w="8839200" h="533400">
                <a:moveTo>
                  <a:pt x="0" y="533400"/>
                </a:moveTo>
                <a:lnTo>
                  <a:pt x="8839200" y="533400"/>
                </a:lnTo>
                <a:lnTo>
                  <a:pt x="8839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441194" y="1624330"/>
            <a:ext cx="3543300" cy="1169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ERROR </a:t>
            </a:r>
            <a:r>
              <a:rPr dirty="0" sz="2000">
                <a:latin typeface="Times New Roman"/>
                <a:cs typeface="Times New Roman"/>
              </a:rPr>
              <a:t>– Interval Field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Overflow</a:t>
            </a:r>
            <a:endParaRPr sz="2000">
              <a:latin typeface="Times New Roman"/>
              <a:cs typeface="Times New Roman"/>
            </a:endParaRPr>
          </a:p>
          <a:p>
            <a:pPr marL="12700" marR="94615">
              <a:lnSpc>
                <a:spcPct val="100000"/>
              </a:lnSpc>
              <a:spcBef>
                <a:spcPts val="18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Error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occurred because the  default for all intervals is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sz="2000" spc="-19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digits.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9201" y="54051"/>
            <a:ext cx="3624579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A </a:t>
            </a:r>
            <a:r>
              <a:rPr dirty="0" spc="-35"/>
              <a:t>Time </a:t>
            </a:r>
            <a:r>
              <a:rPr dirty="0"/>
              <a:t>Interval</a:t>
            </a:r>
            <a:r>
              <a:rPr dirty="0" spc="-245"/>
              <a:t> </a:t>
            </a:r>
            <a:r>
              <a:rPr dirty="0" spc="-5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231" y="1167130"/>
            <a:ext cx="6177915" cy="940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SELECT (TIME '12:45:01' - TIME </a:t>
            </a:r>
            <a:r>
              <a:rPr dirty="0" sz="2000" spc="-5">
                <a:latin typeface="Times New Roman"/>
                <a:cs typeface="Times New Roman"/>
              </a:rPr>
              <a:t>'10:10:01')</a:t>
            </a:r>
            <a:r>
              <a:rPr dirty="0" sz="2000" spc="-1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HOUR</a:t>
            </a:r>
            <a:endParaRPr sz="2000">
              <a:latin typeface="Times New Roman"/>
              <a:cs typeface="Times New Roman"/>
            </a:endParaRPr>
          </a:p>
          <a:p>
            <a:pPr marL="99123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,(TIME '12:45:01' - TIME </a:t>
            </a:r>
            <a:r>
              <a:rPr dirty="0" sz="2000" spc="-5">
                <a:latin typeface="Times New Roman"/>
                <a:cs typeface="Times New Roman"/>
              </a:rPr>
              <a:t>'10:10:01')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MINUTE(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dirty="0" sz="200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99123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,(TIME '12:45:01' - TIME </a:t>
            </a:r>
            <a:r>
              <a:rPr dirty="0" sz="2000" spc="-5">
                <a:latin typeface="Times New Roman"/>
                <a:cs typeface="Times New Roman"/>
              </a:rPr>
              <a:t>'10:10:01')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SECOND(4)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7812" y="1167130"/>
            <a:ext cx="2081530" cy="940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20955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AS Actual_Hours  AS Actual_Minutes  AS</a:t>
            </a:r>
            <a:r>
              <a:rPr dirty="0" sz="2000" spc="-1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Actual_Seconds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3944" y="2081606"/>
            <a:ext cx="759269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,(TIME '12:45:01' - TIME '10:10:01') SECOND(4,4)</a:t>
            </a:r>
            <a:r>
              <a:rPr dirty="0" sz="2000" spc="-3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 Actual_Seconds4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16890" y="2655723"/>
          <a:ext cx="7972425" cy="739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6750"/>
                <a:gridCol w="1654810"/>
                <a:gridCol w="375920"/>
                <a:gridCol w="1782444"/>
                <a:gridCol w="312420"/>
                <a:gridCol w="1909445"/>
              </a:tblGrid>
              <a:tr h="358047">
                <a:tc>
                  <a:txBody>
                    <a:bodyPr/>
                    <a:lstStyle/>
                    <a:p>
                      <a:pPr marL="31750">
                        <a:lnSpc>
                          <a:spcPts val="2185"/>
                        </a:lnSpc>
                      </a:pPr>
                      <a:r>
                        <a:rPr dirty="0" u="sng" sz="2000" spc="-8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Actual_Hour</a:t>
                      </a:r>
                      <a:r>
                        <a:rPr dirty="0" baseline="-16666" sz="3000" spc="-120"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dirty="0" sz="2000" spc="-80">
                          <a:latin typeface="Times New Roman"/>
                          <a:cs typeface="Times New Roman"/>
                        </a:rPr>
                        <a:t>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185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Actual_M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nut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2185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Actual_Seconds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0805">
                        <a:lnSpc>
                          <a:spcPts val="2185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Actual_Sec</a:t>
                      </a:r>
                      <a:r>
                        <a:rPr dirty="0" sz="2000" spc="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s4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1200785">
                        <a:lnSpc>
                          <a:spcPts val="2335"/>
                        </a:lnSpc>
                        <a:spcBef>
                          <a:spcPts val="56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1755"/>
                </a:tc>
                <a:tc>
                  <a:txBody>
                    <a:bodyPr/>
                    <a:lstStyle/>
                    <a:p>
                      <a:pPr algn="r" marR="43180">
                        <a:lnSpc>
                          <a:spcPts val="2335"/>
                        </a:lnSpc>
                        <a:spcBef>
                          <a:spcPts val="605"/>
                        </a:spcBef>
                      </a:pPr>
                      <a:r>
                        <a:rPr dirty="0" sz="2000" spc="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155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835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ts val="2335"/>
                        </a:lnSpc>
                        <a:spcBef>
                          <a:spcPts val="60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9300.000000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835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4139">
                        <a:lnSpc>
                          <a:spcPts val="2335"/>
                        </a:lnSpc>
                        <a:spcBef>
                          <a:spcPts val="60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dirty="0" sz="2000" spc="1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2000" spc="1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.0000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835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138112" y="977138"/>
            <a:ext cx="8867775" cy="1551940"/>
            <a:chOff x="138112" y="977138"/>
            <a:chExt cx="8867775" cy="1551940"/>
          </a:xfrm>
        </p:grpSpPr>
        <p:sp>
          <p:nvSpPr>
            <p:cNvPr id="8" name="object 8"/>
            <p:cNvSpPr/>
            <p:nvPr/>
          </p:nvSpPr>
          <p:spPr>
            <a:xfrm>
              <a:off x="152400" y="1066800"/>
              <a:ext cx="8839200" cy="1447800"/>
            </a:xfrm>
            <a:custGeom>
              <a:avLst/>
              <a:gdLst/>
              <a:ahLst/>
              <a:cxnLst/>
              <a:rect l="l" t="t" r="r" b="b"/>
              <a:pathLst>
                <a:path w="8839200" h="1447800">
                  <a:moveTo>
                    <a:pt x="0" y="1447800"/>
                  </a:moveTo>
                  <a:lnTo>
                    <a:pt x="8839200" y="1447800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1447800"/>
                  </a:lnTo>
                  <a:close/>
                </a:path>
              </a:pathLst>
            </a:custGeom>
            <a:ln w="285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186296" y="989838"/>
              <a:ext cx="405130" cy="534670"/>
            </a:xfrm>
            <a:custGeom>
              <a:avLst/>
              <a:gdLst/>
              <a:ahLst/>
              <a:cxnLst/>
              <a:rect l="l" t="t" r="r" b="b"/>
              <a:pathLst>
                <a:path w="405129" h="534669">
                  <a:moveTo>
                    <a:pt x="328549" y="0"/>
                  </a:moveTo>
                  <a:lnTo>
                    <a:pt x="38100" y="432308"/>
                  </a:lnTo>
                  <a:lnTo>
                    <a:pt x="0" y="406653"/>
                  </a:lnTo>
                  <a:lnTo>
                    <a:pt x="25018" y="534288"/>
                  </a:lnTo>
                  <a:lnTo>
                    <a:pt x="152653" y="509142"/>
                  </a:lnTo>
                  <a:lnTo>
                    <a:pt x="114553" y="483615"/>
                  </a:lnTo>
                  <a:lnTo>
                    <a:pt x="404875" y="51308"/>
                  </a:lnTo>
                  <a:lnTo>
                    <a:pt x="32854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186296" y="989838"/>
              <a:ext cx="405130" cy="534670"/>
            </a:xfrm>
            <a:custGeom>
              <a:avLst/>
              <a:gdLst/>
              <a:ahLst/>
              <a:cxnLst/>
              <a:rect l="l" t="t" r="r" b="b"/>
              <a:pathLst>
                <a:path w="405129" h="534669">
                  <a:moveTo>
                    <a:pt x="25018" y="534288"/>
                  </a:moveTo>
                  <a:lnTo>
                    <a:pt x="0" y="406653"/>
                  </a:lnTo>
                  <a:lnTo>
                    <a:pt x="38100" y="432308"/>
                  </a:lnTo>
                  <a:lnTo>
                    <a:pt x="328549" y="0"/>
                  </a:lnTo>
                  <a:lnTo>
                    <a:pt x="404875" y="51308"/>
                  </a:lnTo>
                  <a:lnTo>
                    <a:pt x="114553" y="483615"/>
                  </a:lnTo>
                  <a:lnTo>
                    <a:pt x="152653" y="509142"/>
                  </a:lnTo>
                  <a:lnTo>
                    <a:pt x="25018" y="53428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5257800" y="685800"/>
            <a:ext cx="2895600" cy="3048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68275">
              <a:lnSpc>
                <a:spcPts val="2095"/>
              </a:lnSpc>
            </a:pPr>
            <a:r>
              <a:rPr dirty="0" sz="2000">
                <a:latin typeface="Times New Roman"/>
                <a:cs typeface="Times New Roman"/>
              </a:rPr>
              <a:t>Makes the output 3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digits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2400" y="3810000"/>
            <a:ext cx="8839200" cy="1447800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 lIns="0" tIns="114300" rIns="0" bIns="0" rtlCol="0" vert="horz">
            <a:spAutoFit/>
          </a:bodyPr>
          <a:lstStyle/>
          <a:p>
            <a:pPr marL="65405">
              <a:lnSpc>
                <a:spcPct val="100000"/>
              </a:lnSpc>
              <a:spcBef>
                <a:spcPts val="900"/>
              </a:spcBef>
              <a:tabLst>
                <a:tab pos="6449060" algn="l"/>
              </a:tabLst>
            </a:pPr>
            <a:r>
              <a:rPr dirty="0" sz="2000">
                <a:latin typeface="Times New Roman"/>
                <a:cs typeface="Times New Roman"/>
              </a:rPr>
              <a:t>SELECT  (TIME '12:45:01' - TIME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'10:10:01')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HOUR	AS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Actual_Hours</a:t>
            </a:r>
            <a:endParaRPr sz="2000">
              <a:latin typeface="Times New Roman"/>
              <a:cs typeface="Times New Roman"/>
            </a:endParaRPr>
          </a:p>
          <a:p>
            <a:pPr marL="1043940">
              <a:lnSpc>
                <a:spcPct val="100000"/>
              </a:lnSpc>
              <a:tabLst>
                <a:tab pos="6449060" algn="l"/>
              </a:tabLst>
            </a:pPr>
            <a:r>
              <a:rPr dirty="0" sz="2000">
                <a:latin typeface="Times New Roman"/>
                <a:cs typeface="Times New Roman"/>
              </a:rPr>
              <a:t>,(TIME '12:45:01' - TIME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'10:10:01')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MINUTE	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20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Actual_Minutes</a:t>
            </a:r>
            <a:endParaRPr sz="2000">
              <a:latin typeface="Times New Roman"/>
              <a:cs typeface="Times New Roman"/>
            </a:endParaRPr>
          </a:p>
          <a:p>
            <a:pPr marL="1043940">
              <a:lnSpc>
                <a:spcPct val="100000"/>
              </a:lnSpc>
              <a:tabLst>
                <a:tab pos="6456045" algn="l"/>
              </a:tabLst>
            </a:pPr>
            <a:r>
              <a:rPr dirty="0" sz="2000">
                <a:latin typeface="Times New Roman"/>
                <a:cs typeface="Times New Roman"/>
              </a:rPr>
              <a:t>,(TIME '12:45:01' - TIME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'10:10:01')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SECOND(4)	AS</a:t>
            </a:r>
            <a:r>
              <a:rPr dirty="0" sz="2000" spc="-1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Actual_Seconds</a:t>
            </a:r>
            <a:endParaRPr sz="2000">
              <a:latin typeface="Times New Roman"/>
              <a:cs typeface="Times New Roman"/>
            </a:endParaRPr>
          </a:p>
          <a:p>
            <a:pPr marL="104394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,(TIME '12:45:01' - TIME </a:t>
            </a:r>
            <a:r>
              <a:rPr dirty="0" sz="2000" spc="-5">
                <a:latin typeface="Times New Roman"/>
                <a:cs typeface="Times New Roman"/>
              </a:rPr>
              <a:t>'10:10:01') </a:t>
            </a:r>
            <a:r>
              <a:rPr dirty="0" sz="2000">
                <a:latin typeface="Times New Roman"/>
                <a:cs typeface="Times New Roman"/>
              </a:rPr>
              <a:t>SECOND(4,4) AS</a:t>
            </a:r>
            <a:r>
              <a:rPr dirty="0" sz="2000" spc="-3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Actual_Seconds4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739" y="5359095"/>
            <a:ext cx="8747760" cy="1454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471805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ERROR </a:t>
            </a:r>
            <a:r>
              <a:rPr dirty="0" sz="2000">
                <a:latin typeface="Times New Roman"/>
                <a:cs typeface="Times New Roman"/>
              </a:rPr>
              <a:t>– Interval Field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Overflow</a:t>
            </a:r>
            <a:endParaRPr sz="20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  <a:spcBef>
                <a:spcPts val="1645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default for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all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intervals is 2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digits,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but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notice in the top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example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we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put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in 3</a:t>
            </a:r>
            <a:r>
              <a:rPr dirty="0" sz="2000" spc="-204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digits 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for Minute, 4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digits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for Second and 4,4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digits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for the Acutal_Seconds4. If we had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not 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we would have received an overflow error as in the bottom</a:t>
            </a:r>
            <a:r>
              <a:rPr dirty="0" sz="2000" spc="-22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example.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654" y="54051"/>
            <a:ext cx="40112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A - </a:t>
            </a:r>
            <a:r>
              <a:rPr dirty="0" spc="-85"/>
              <a:t>DATE </a:t>
            </a:r>
            <a:r>
              <a:rPr dirty="0"/>
              <a:t>Interval</a:t>
            </a:r>
            <a:r>
              <a:rPr dirty="0" spc="-130"/>
              <a:t> </a:t>
            </a:r>
            <a:r>
              <a:rPr dirty="0" spc="-5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6485026"/>
            <a:ext cx="59645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above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Interval example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uses a </a:t>
            </a:r>
            <a:r>
              <a:rPr dirty="0" sz="2000" spc="-110">
                <a:solidFill>
                  <a:srgbClr val="0000FF"/>
                </a:solidFill>
                <a:latin typeface="Times New Roman"/>
                <a:cs typeface="Times New Roman"/>
              </a:rPr>
              <a:t>–‟2‟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to go back in</a:t>
            </a:r>
            <a:r>
              <a:rPr dirty="0" sz="2000" spc="-1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time.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400" y="914400"/>
            <a:ext cx="8001000" cy="914400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 lIns="0" tIns="113665" rIns="0" bIns="0" rtlCol="0" vert="horz">
            <a:spAutoFit/>
          </a:bodyPr>
          <a:lstStyle/>
          <a:p>
            <a:pPr marL="154940">
              <a:lnSpc>
                <a:spcPct val="100000"/>
              </a:lnSpc>
              <a:spcBef>
                <a:spcPts val="895"/>
              </a:spcBef>
            </a:pPr>
            <a:r>
              <a:rPr dirty="0" sz="2000">
                <a:latin typeface="Times New Roman"/>
                <a:cs typeface="Times New Roman"/>
              </a:rPr>
              <a:t>SELECT</a:t>
            </a:r>
            <a:r>
              <a:rPr dirty="0" sz="2000" spc="4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Current_Date,</a:t>
            </a:r>
            <a:endParaRPr sz="2000">
              <a:latin typeface="Times New Roman"/>
              <a:cs typeface="Times New Roman"/>
            </a:endParaRPr>
          </a:p>
          <a:p>
            <a:pPr marL="1234440">
              <a:lnSpc>
                <a:spcPct val="100000"/>
              </a:lnSpc>
            </a:pPr>
            <a:r>
              <a:rPr dirty="0" sz="2000" spc="-50">
                <a:latin typeface="Times New Roman"/>
                <a:cs typeface="Times New Roman"/>
              </a:rPr>
              <a:t>INTERVAL </a:t>
            </a:r>
            <a:r>
              <a:rPr dirty="0" sz="2000" spc="-5">
                <a:latin typeface="Times New Roman"/>
                <a:cs typeface="Times New Roman"/>
              </a:rPr>
              <a:t>-'2' </a:t>
            </a:r>
            <a:r>
              <a:rPr dirty="0" sz="2000">
                <a:latin typeface="Times New Roman"/>
                <a:cs typeface="Times New Roman"/>
              </a:rPr>
              <a:t>YEAR + </a:t>
            </a:r>
            <a:r>
              <a:rPr dirty="0" sz="2000" spc="-20">
                <a:latin typeface="Times New Roman"/>
                <a:cs typeface="Times New Roman"/>
              </a:rPr>
              <a:t>CURRENT_DATE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Two_years_Ago;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46375" y="2462911"/>
            <a:ext cx="50609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Date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46375" y="2920111"/>
            <a:ext cx="11868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0</a:t>
            </a:r>
            <a:r>
              <a:rPr dirty="0" sz="2000" spc="10">
                <a:latin typeface="Times New Roman"/>
                <a:cs typeface="Times New Roman"/>
              </a:rPr>
              <a:t>6</a:t>
            </a:r>
            <a:r>
              <a:rPr dirty="0" sz="2000">
                <a:latin typeface="Times New Roman"/>
                <a:cs typeface="Times New Roman"/>
              </a:rPr>
              <a:t>/18</a:t>
            </a:r>
            <a:r>
              <a:rPr dirty="0" sz="2000" spc="-5">
                <a:latin typeface="Times New Roman"/>
                <a:cs typeface="Times New Roman"/>
              </a:rPr>
              <a:t>/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2012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46828" y="2920111"/>
            <a:ext cx="11868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0</a:t>
            </a:r>
            <a:r>
              <a:rPr dirty="0" sz="2000" spc="10">
                <a:latin typeface="Times New Roman"/>
                <a:cs typeface="Times New Roman"/>
              </a:rPr>
              <a:t>6</a:t>
            </a:r>
            <a:r>
              <a:rPr dirty="0" sz="2000">
                <a:latin typeface="Times New Roman"/>
                <a:cs typeface="Times New Roman"/>
              </a:rPr>
              <a:t>/18</a:t>
            </a:r>
            <a:r>
              <a:rPr dirty="0" sz="2000" spc="-5">
                <a:latin typeface="Times New Roman"/>
                <a:cs typeface="Times New Roman"/>
              </a:rPr>
              <a:t>/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2010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59075" y="2856202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 h="0">
                <a:moveTo>
                  <a:pt x="0" y="0"/>
                </a:moveTo>
                <a:lnTo>
                  <a:pt x="254508" y="0"/>
                </a:lnTo>
              </a:path>
              <a:path w="1400810" h="0">
                <a:moveTo>
                  <a:pt x="255780" y="0"/>
                </a:moveTo>
                <a:lnTo>
                  <a:pt x="510288" y="0"/>
                </a:lnTo>
              </a:path>
              <a:path w="1400810" h="0">
                <a:moveTo>
                  <a:pt x="511561" y="0"/>
                </a:moveTo>
                <a:lnTo>
                  <a:pt x="1400812" y="0"/>
                </a:lnTo>
              </a:path>
            </a:pathLst>
          </a:custGeom>
          <a:ln w="10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307832" y="2462911"/>
            <a:ext cx="17214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-16666" sz="3000" spc="-127">
                <a:latin typeface="Times New Roman"/>
                <a:cs typeface="Times New Roman"/>
              </a:rPr>
              <a:t>_</a:t>
            </a:r>
            <a:r>
              <a:rPr dirty="0" sz="2000" spc="-85">
                <a:latin typeface="Times New Roman"/>
                <a:cs typeface="Times New Roman"/>
              </a:rPr>
              <a:t>Two_Year_Ago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74459" y="2856202"/>
            <a:ext cx="1527175" cy="0"/>
          </a:xfrm>
          <a:custGeom>
            <a:avLst/>
            <a:gdLst/>
            <a:ahLst/>
            <a:cxnLst/>
            <a:rect l="l" t="t" r="r" b="b"/>
            <a:pathLst>
              <a:path w="1527175" h="0">
                <a:moveTo>
                  <a:pt x="0" y="0"/>
                </a:moveTo>
                <a:lnTo>
                  <a:pt x="254508" y="0"/>
                </a:lnTo>
              </a:path>
              <a:path w="1527175" h="0">
                <a:moveTo>
                  <a:pt x="255780" y="0"/>
                </a:moveTo>
                <a:lnTo>
                  <a:pt x="1273812" y="0"/>
                </a:lnTo>
              </a:path>
              <a:path w="1527175" h="0">
                <a:moveTo>
                  <a:pt x="1272285" y="0"/>
                </a:moveTo>
                <a:lnTo>
                  <a:pt x="1526793" y="0"/>
                </a:lnTo>
              </a:path>
            </a:pathLst>
          </a:custGeom>
          <a:ln w="10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5786" y="54051"/>
            <a:ext cx="687133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A Complex </a:t>
            </a:r>
            <a:r>
              <a:rPr dirty="0" spc="-35"/>
              <a:t>Time </a:t>
            </a:r>
            <a:r>
              <a:rPr dirty="0"/>
              <a:t>Interval </a:t>
            </a:r>
            <a:r>
              <a:rPr dirty="0" spc="-10"/>
              <a:t>Example </a:t>
            </a:r>
            <a:r>
              <a:rPr dirty="0"/>
              <a:t>using</a:t>
            </a:r>
            <a:r>
              <a:rPr dirty="0" spc="-180"/>
              <a:t> </a:t>
            </a:r>
            <a:r>
              <a:rPr dirty="0" spc="-5"/>
              <a:t>CAST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657600"/>
            <a:ext cx="9144000" cy="533400"/>
          </a:xfrm>
          <a:custGeom>
            <a:avLst/>
            <a:gdLst/>
            <a:ahLst/>
            <a:cxnLst/>
            <a:rect l="l" t="t" r="r" b="b"/>
            <a:pathLst>
              <a:path w="9144000" h="533400">
                <a:moveTo>
                  <a:pt x="0" y="533400"/>
                </a:moveTo>
                <a:lnTo>
                  <a:pt x="9144000" y="533400"/>
                </a:lnTo>
                <a:lnTo>
                  <a:pt x="9144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8739" y="868807"/>
            <a:ext cx="8956040" cy="59429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Below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is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syntax for using the CAST with a</a:t>
            </a:r>
            <a:r>
              <a:rPr dirty="0" sz="2000" spc="-16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date: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3108325">
              <a:lnSpc>
                <a:spcPct val="100000"/>
              </a:lnSpc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SELECT CAST (&lt;interval&gt; AS </a:t>
            </a:r>
            <a:r>
              <a:rPr dirty="0" sz="2000" spc="-50">
                <a:solidFill>
                  <a:srgbClr val="0000FF"/>
                </a:solidFill>
                <a:latin typeface="Times New Roman"/>
                <a:cs typeface="Times New Roman"/>
              </a:rPr>
              <a:t>INTERVAL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&lt;interval&gt; )  FROM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&lt;table-name&gt;</a:t>
            </a:r>
            <a:r>
              <a:rPr dirty="0" sz="2000" spc="-4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 marR="648970">
              <a:lnSpc>
                <a:spcPct val="100000"/>
              </a:lnSpc>
              <a:spcBef>
                <a:spcPts val="1620"/>
              </a:spcBef>
            </a:pPr>
            <a:r>
              <a:rPr dirty="0" sz="2000">
                <a:latin typeface="Times New Roman"/>
                <a:cs typeface="Times New Roman"/>
              </a:rPr>
              <a:t>The following converts an </a:t>
            </a:r>
            <a:r>
              <a:rPr dirty="0" sz="2000" spc="-50">
                <a:latin typeface="Times New Roman"/>
                <a:cs typeface="Times New Roman"/>
              </a:rPr>
              <a:t>INTERVAL </a:t>
            </a:r>
            <a:r>
              <a:rPr dirty="0" sz="2000">
                <a:latin typeface="Times New Roman"/>
                <a:cs typeface="Times New Roman"/>
              </a:rPr>
              <a:t>of 6 </a:t>
            </a:r>
            <a:r>
              <a:rPr dirty="0" sz="2000" spc="-5">
                <a:latin typeface="Times New Roman"/>
                <a:cs typeface="Times New Roman"/>
              </a:rPr>
              <a:t>years </a:t>
            </a:r>
            <a:r>
              <a:rPr dirty="0" sz="2000">
                <a:latin typeface="Times New Roman"/>
                <a:cs typeface="Times New Roman"/>
              </a:rPr>
              <a:t>and 2 </a:t>
            </a:r>
            <a:r>
              <a:rPr dirty="0" sz="2000" spc="-5">
                <a:latin typeface="Times New Roman"/>
                <a:cs typeface="Times New Roman"/>
              </a:rPr>
              <a:t>months </a:t>
            </a:r>
            <a:r>
              <a:rPr dirty="0" sz="2000">
                <a:latin typeface="Times New Roman"/>
                <a:cs typeface="Times New Roman"/>
              </a:rPr>
              <a:t>to an</a:t>
            </a:r>
            <a:r>
              <a:rPr dirty="0" sz="2000" spc="-16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INTERVAL  </a:t>
            </a:r>
            <a:r>
              <a:rPr dirty="0" sz="2000" spc="-5">
                <a:latin typeface="Times New Roman"/>
                <a:cs typeface="Times New Roman"/>
              </a:rPr>
              <a:t>number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months: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dirty="0" sz="2000">
                <a:latin typeface="Times New Roman"/>
                <a:cs typeface="Times New Roman"/>
              </a:rPr>
              <a:t>SELECT CAST( </a:t>
            </a:r>
            <a:r>
              <a:rPr dirty="0" sz="2000" spc="-45">
                <a:latin typeface="Times New Roman"/>
                <a:cs typeface="Times New Roman"/>
              </a:rPr>
              <a:t>(INTERVAL </a:t>
            </a:r>
            <a:r>
              <a:rPr dirty="0" sz="2000">
                <a:latin typeface="Times New Roman"/>
                <a:cs typeface="Times New Roman"/>
              </a:rPr>
              <a:t>'6-02' YEAR </a:t>
            </a:r>
            <a:r>
              <a:rPr dirty="0" sz="2000" spc="-20">
                <a:latin typeface="Times New Roman"/>
                <a:cs typeface="Times New Roman"/>
              </a:rPr>
              <a:t>TO </a:t>
            </a:r>
            <a:r>
              <a:rPr dirty="0" sz="2000">
                <a:latin typeface="Times New Roman"/>
                <a:cs typeface="Times New Roman"/>
              </a:rPr>
              <a:t>MONTH) AS </a:t>
            </a:r>
            <a:r>
              <a:rPr dirty="0" sz="2000" spc="-50">
                <a:latin typeface="Times New Roman"/>
                <a:cs typeface="Times New Roman"/>
              </a:rPr>
              <a:t>INTERVAL </a:t>
            </a:r>
            <a:r>
              <a:rPr dirty="0" sz="2000">
                <a:latin typeface="Times New Roman"/>
                <a:cs typeface="Times New Roman"/>
              </a:rPr>
              <a:t>MONTH</a:t>
            </a:r>
            <a:r>
              <a:rPr dirty="0" sz="2000" spc="-3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);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Times New Roman"/>
              <a:cs typeface="Times New Roman"/>
            </a:endParaRPr>
          </a:p>
          <a:p>
            <a:pPr algn="ctr" marR="1118235">
              <a:lnSpc>
                <a:spcPct val="100000"/>
              </a:lnSpc>
            </a:pPr>
            <a:r>
              <a:rPr dirty="0" u="sng" sz="2000" spc="9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6-02</a:t>
            </a:r>
            <a:r>
              <a:rPr dirty="0" u="sng" sz="2000" spc="-2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  <a:p>
            <a:pPr algn="ctr" marR="892810">
              <a:lnSpc>
                <a:spcPct val="100000"/>
              </a:lnSpc>
            </a:pPr>
            <a:r>
              <a:rPr dirty="0" sz="2000" spc="5">
                <a:latin typeface="Times New Roman"/>
                <a:cs typeface="Times New Roman"/>
              </a:rPr>
              <a:t>74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CAST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function (Convert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And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Store) is the ANSI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method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for converting data from 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one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type to </a:t>
            </a:r>
            <a:r>
              <a:rPr dirty="0" sz="2000" spc="-15">
                <a:solidFill>
                  <a:srgbClr val="0000FF"/>
                </a:solidFill>
                <a:latin typeface="Times New Roman"/>
                <a:cs typeface="Times New Roman"/>
              </a:rPr>
              <a:t>another.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It can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also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be used to convert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one </a:t>
            </a:r>
            <a:r>
              <a:rPr dirty="0" sz="2000" spc="-50">
                <a:solidFill>
                  <a:srgbClr val="0000FF"/>
                </a:solidFill>
                <a:latin typeface="Times New Roman"/>
                <a:cs typeface="Times New Roman"/>
              </a:rPr>
              <a:t>INTERVAL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to another  </a:t>
            </a:r>
            <a:r>
              <a:rPr dirty="0" sz="2000" spc="-50">
                <a:solidFill>
                  <a:srgbClr val="0000FF"/>
                </a:solidFill>
                <a:latin typeface="Times New Roman"/>
                <a:cs typeface="Times New Roman"/>
              </a:rPr>
              <a:t>INTERVAL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representation.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Although the CAST is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normally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used in the SELECT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list,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it  works in the WHERE clause for comparison</a:t>
            </a:r>
            <a:r>
              <a:rPr dirty="0" sz="2000" spc="-19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reasons.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5786" y="54051"/>
            <a:ext cx="687133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A Complex </a:t>
            </a:r>
            <a:r>
              <a:rPr dirty="0" spc="-35"/>
              <a:t>Time </a:t>
            </a:r>
            <a:r>
              <a:rPr dirty="0"/>
              <a:t>Interval </a:t>
            </a:r>
            <a:r>
              <a:rPr dirty="0" spc="-10"/>
              <a:t>Example </a:t>
            </a:r>
            <a:r>
              <a:rPr dirty="0"/>
              <a:t>using</a:t>
            </a:r>
            <a:r>
              <a:rPr dirty="0" spc="-180"/>
              <a:t> </a:t>
            </a:r>
            <a:r>
              <a:rPr dirty="0" spc="-5"/>
              <a:t>CAST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752600"/>
            <a:ext cx="9144000" cy="838200"/>
          </a:xfrm>
          <a:custGeom>
            <a:avLst/>
            <a:gdLst/>
            <a:ahLst/>
            <a:cxnLst/>
            <a:rect l="l" t="t" r="r" b="b"/>
            <a:pathLst>
              <a:path w="9144000" h="838200">
                <a:moveTo>
                  <a:pt x="0" y="838200"/>
                </a:moveTo>
                <a:lnTo>
                  <a:pt x="9144000" y="838200"/>
                </a:lnTo>
                <a:lnTo>
                  <a:pt x="91440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799966" y="5066256"/>
            <a:ext cx="1529715" cy="0"/>
          </a:xfrm>
          <a:custGeom>
            <a:avLst/>
            <a:gdLst/>
            <a:ahLst/>
            <a:cxnLst/>
            <a:rect l="l" t="t" r="r" b="b"/>
            <a:pathLst>
              <a:path w="1529714" h="0">
                <a:moveTo>
                  <a:pt x="0" y="0"/>
                </a:moveTo>
                <a:lnTo>
                  <a:pt x="254508" y="0"/>
                </a:lnTo>
              </a:path>
              <a:path w="1529714" h="0">
                <a:moveTo>
                  <a:pt x="255780" y="0"/>
                </a:moveTo>
                <a:lnTo>
                  <a:pt x="510288" y="0"/>
                </a:lnTo>
              </a:path>
              <a:path w="1529714" h="0">
                <a:moveTo>
                  <a:pt x="511561" y="0"/>
                </a:moveTo>
                <a:lnTo>
                  <a:pt x="1529593" y="0"/>
                </a:lnTo>
              </a:path>
            </a:pathLst>
          </a:custGeom>
          <a:ln w="10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8739" y="3834765"/>
            <a:ext cx="8978900" cy="297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68665" algn="l"/>
              </a:tabLst>
            </a:pPr>
            <a:r>
              <a:rPr dirty="0" sz="2000">
                <a:latin typeface="Times New Roman"/>
                <a:cs typeface="Times New Roman"/>
              </a:rPr>
              <a:t>SELECT </a:t>
            </a:r>
            <a:r>
              <a:rPr dirty="0" sz="2000" spc="-30">
                <a:latin typeface="Times New Roman"/>
                <a:cs typeface="Times New Roman"/>
              </a:rPr>
              <a:t>CAST(INTERVAL </a:t>
            </a:r>
            <a:r>
              <a:rPr dirty="0" sz="2000">
                <a:latin typeface="Times New Roman"/>
                <a:cs typeface="Times New Roman"/>
              </a:rPr>
              <a:t>'1300' MONTH as interval </a:t>
            </a:r>
            <a:r>
              <a:rPr dirty="0" sz="2000" spc="5">
                <a:latin typeface="Times New Roman"/>
                <a:cs typeface="Times New Roman"/>
              </a:rPr>
              <a:t>YEAR</a:t>
            </a:r>
            <a:r>
              <a:rPr dirty="0" sz="2000" spc="5">
                <a:solidFill>
                  <a:srgbClr val="FF0000"/>
                </a:solidFill>
                <a:latin typeface="Times New Roman"/>
                <a:cs typeface="Times New Roman"/>
              </a:rPr>
              <a:t>(3)</a:t>
            </a:r>
            <a:r>
              <a:rPr dirty="0" sz="2000" spc="-2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TO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MONTH)	;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Times New Roman"/>
              <a:cs typeface="Times New Roman"/>
            </a:endParaRPr>
          </a:p>
          <a:p>
            <a:pPr marL="3747135" marR="3729990" indent="-76200">
              <a:lnSpc>
                <a:spcPct val="125099"/>
              </a:lnSpc>
            </a:pPr>
            <a:r>
              <a:rPr dirty="0" sz="2000" spc="-40">
                <a:latin typeface="Times New Roman"/>
                <a:cs typeface="Times New Roman"/>
              </a:rPr>
              <a:t>Years </a:t>
            </a:r>
            <a:r>
              <a:rPr dirty="0" sz="2000">
                <a:latin typeface="Times New Roman"/>
                <a:cs typeface="Times New Roman"/>
              </a:rPr>
              <a:t>&amp;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Month  </a:t>
            </a:r>
            <a:r>
              <a:rPr dirty="0" sz="2000" spc="5">
                <a:latin typeface="Times New Roman"/>
                <a:cs typeface="Times New Roman"/>
              </a:rPr>
              <a:t>108-04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63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top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query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failed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because the </a:t>
            </a:r>
            <a:r>
              <a:rPr dirty="0" sz="2000" spc="-50">
                <a:solidFill>
                  <a:srgbClr val="0000FF"/>
                </a:solidFill>
                <a:latin typeface="Times New Roman"/>
                <a:cs typeface="Times New Roman"/>
              </a:rPr>
              <a:t>INTERVAL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result defaults to 2-digits and we have a</a:t>
            </a:r>
            <a:r>
              <a:rPr dirty="0" sz="2000" spc="-21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3- 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digit answer for the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year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portion (108). The bottom query fixes that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specifying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3-digits.  The biggest advantage in using the </a:t>
            </a:r>
            <a:r>
              <a:rPr dirty="0" sz="2000" spc="-50">
                <a:solidFill>
                  <a:srgbClr val="0000FF"/>
                </a:solidFill>
                <a:latin typeface="Times New Roman"/>
                <a:cs typeface="Times New Roman"/>
              </a:rPr>
              <a:t>INTERVAL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processing is that SQL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written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on  another system is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now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compatible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with</a:t>
            </a:r>
            <a:r>
              <a:rPr dirty="0" sz="2000" spc="-16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0000FF"/>
                </a:solidFill>
                <a:latin typeface="Times New Roman"/>
                <a:cs typeface="Times New Roman"/>
              </a:rPr>
              <a:t>Teradata.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733800"/>
            <a:ext cx="9144000" cy="838200"/>
          </a:xfrm>
          <a:custGeom>
            <a:avLst/>
            <a:gdLst/>
            <a:ahLst/>
            <a:cxnLst/>
            <a:rect l="l" t="t" r="r" b="b"/>
            <a:pathLst>
              <a:path w="9144000" h="838200">
                <a:moveTo>
                  <a:pt x="0" y="838200"/>
                </a:moveTo>
                <a:lnTo>
                  <a:pt x="9144000" y="838200"/>
                </a:lnTo>
                <a:lnTo>
                  <a:pt x="91440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8739" y="786130"/>
            <a:ext cx="8905240" cy="2236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This request </a:t>
            </a:r>
            <a:r>
              <a:rPr dirty="0" sz="2000" spc="-5">
                <a:latin typeface="Times New Roman"/>
                <a:cs typeface="Times New Roman"/>
              </a:rPr>
              <a:t>attempts </a:t>
            </a:r>
            <a:r>
              <a:rPr dirty="0" sz="2000">
                <a:latin typeface="Times New Roman"/>
                <a:cs typeface="Times New Roman"/>
              </a:rPr>
              <a:t>to convert 1300 </a:t>
            </a:r>
            <a:r>
              <a:rPr dirty="0" sz="2000" spc="-5">
                <a:latin typeface="Times New Roman"/>
                <a:cs typeface="Times New Roman"/>
              </a:rPr>
              <a:t>months </a:t>
            </a:r>
            <a:r>
              <a:rPr dirty="0" sz="2000">
                <a:latin typeface="Times New Roman"/>
                <a:cs typeface="Times New Roman"/>
              </a:rPr>
              <a:t>to show the </a:t>
            </a:r>
            <a:r>
              <a:rPr dirty="0" sz="2000" spc="-5">
                <a:latin typeface="Times New Roman"/>
                <a:cs typeface="Times New Roman"/>
              </a:rPr>
              <a:t>number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years and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months.  </a:t>
            </a:r>
            <a:r>
              <a:rPr dirty="0" sz="2000" spc="5">
                <a:latin typeface="Times New Roman"/>
                <a:cs typeface="Times New Roman"/>
              </a:rPr>
              <a:t>Why </a:t>
            </a:r>
            <a:r>
              <a:rPr dirty="0" sz="2000">
                <a:latin typeface="Times New Roman"/>
                <a:cs typeface="Times New Roman"/>
              </a:rPr>
              <a:t>does it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fail?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latin typeface="Times New Roman"/>
                <a:cs typeface="Times New Roman"/>
              </a:rPr>
              <a:t>SELECT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CAST(INTERVAL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-70">
                <a:latin typeface="Times New Roman"/>
                <a:cs typeface="Times New Roman"/>
              </a:rPr>
              <a:t>„1300‟</a:t>
            </a:r>
            <a:r>
              <a:rPr dirty="0" sz="2000" spc="-19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MONTH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INTERVAL</a:t>
            </a:r>
            <a:r>
              <a:rPr dirty="0" sz="2000" spc="-1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YEAR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MONTH)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15">
                <a:latin typeface="Times New Roman"/>
                <a:cs typeface="Times New Roman"/>
              </a:rPr>
              <a:t>(Title </a:t>
            </a:r>
            <a:r>
              <a:rPr dirty="0" sz="2000" spc="-70">
                <a:latin typeface="Times New Roman"/>
                <a:cs typeface="Times New Roman"/>
              </a:rPr>
              <a:t>„Years </a:t>
            </a:r>
            <a:r>
              <a:rPr dirty="0" sz="2000">
                <a:latin typeface="Times New Roman"/>
                <a:cs typeface="Times New Roman"/>
              </a:rPr>
              <a:t>&amp; </a:t>
            </a:r>
            <a:r>
              <a:rPr dirty="0" sz="2000" spc="-30">
                <a:latin typeface="Times New Roman"/>
                <a:cs typeface="Times New Roman"/>
              </a:rPr>
              <a:t>Months‟)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algn="ctr" marR="1774189">
              <a:lnSpc>
                <a:spcPct val="100000"/>
              </a:lnSpc>
              <a:spcBef>
                <a:spcPts val="1800"/>
              </a:spcBef>
            </a:pP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ERROR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6698" y="54051"/>
            <a:ext cx="40709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The </a:t>
            </a:r>
            <a:r>
              <a:rPr dirty="0" spc="-10"/>
              <a:t>OVERLAPS</a:t>
            </a:r>
            <a:r>
              <a:rPr dirty="0" spc="20"/>
              <a:t> </a:t>
            </a:r>
            <a:r>
              <a:rPr dirty="0" spc="-10"/>
              <a:t>Command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557225"/>
            <a:ext cx="150431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Compatibility: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1677" y="557225"/>
            <a:ext cx="197675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0">
                <a:latin typeface="Times New Roman"/>
                <a:cs typeface="Times New Roman"/>
              </a:rPr>
              <a:t>Teradata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Extension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4120" y="1776730"/>
            <a:ext cx="134175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5">
                <a:latin typeface="Times New Roman"/>
                <a:cs typeface="Times New Roman"/>
              </a:rPr>
              <a:t>V</a:t>
            </a:r>
            <a:r>
              <a:rPr dirty="0" sz="2000">
                <a:latin typeface="Times New Roman"/>
                <a:cs typeface="Times New Roman"/>
              </a:rPr>
              <a:t>ERLAPS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923899"/>
            <a:ext cx="5662295" cy="1489075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syntax of the OVERLAPS</a:t>
            </a:r>
            <a:r>
              <a:rPr dirty="0" sz="2000" spc="-5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is: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2000">
                <a:latin typeface="Times New Roman"/>
                <a:cs typeface="Times New Roman"/>
              </a:rPr>
              <a:t>SELECT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&lt;literal&gt;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WHERE </a:t>
            </a:r>
            <a:r>
              <a:rPr dirty="0" sz="2000" spc="-5">
                <a:latin typeface="Times New Roman"/>
                <a:cs typeface="Times New Roman"/>
              </a:rPr>
              <a:t>(&lt;start-date-time&gt;,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&lt;end-date-time&gt;)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(&lt;start-date-time&gt;, &lt;end-date-time&gt;)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2895600"/>
            <a:ext cx="7239000" cy="1066800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95"/>
              </a:spcBef>
              <a:tabLst>
                <a:tab pos="3347085" algn="l"/>
              </a:tabLst>
            </a:pPr>
            <a:r>
              <a:rPr dirty="0" sz="2000">
                <a:latin typeface="Times New Roman"/>
                <a:cs typeface="Times New Roman"/>
              </a:rPr>
              <a:t>SELECT  </a:t>
            </a:r>
            <a:r>
              <a:rPr dirty="0" sz="2000" spc="-5">
                <a:latin typeface="Times New Roman"/>
                <a:cs typeface="Times New Roman"/>
              </a:rPr>
              <a:t>'The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Dates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Overlap'	(TITLE '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')</a:t>
            </a:r>
            <a:endParaRPr sz="20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WHERE </a:t>
            </a:r>
            <a:r>
              <a:rPr dirty="0" sz="2000" spc="-40">
                <a:latin typeface="Times New Roman"/>
                <a:cs typeface="Times New Roman"/>
              </a:rPr>
              <a:t>(DATE </a:t>
            </a:r>
            <a:r>
              <a:rPr dirty="0" sz="2000">
                <a:latin typeface="Times New Roman"/>
                <a:cs typeface="Times New Roman"/>
              </a:rPr>
              <a:t>'2001-01-01', </a:t>
            </a:r>
            <a:r>
              <a:rPr dirty="0" sz="2000" spc="-50">
                <a:latin typeface="Times New Roman"/>
                <a:cs typeface="Times New Roman"/>
              </a:rPr>
              <a:t>DATE </a:t>
            </a:r>
            <a:r>
              <a:rPr dirty="0" sz="2000" spc="-10">
                <a:latin typeface="Times New Roman"/>
                <a:cs typeface="Times New Roman"/>
              </a:rPr>
              <a:t>'2001-11-30')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OVERLAPS</a:t>
            </a:r>
            <a:endParaRPr sz="2000">
              <a:latin typeface="Times New Roman"/>
              <a:cs typeface="Times New Roman"/>
            </a:endParaRPr>
          </a:p>
          <a:p>
            <a:pPr marL="1920875">
              <a:lnSpc>
                <a:spcPct val="100000"/>
              </a:lnSpc>
              <a:spcBef>
                <a:spcPts val="5"/>
              </a:spcBef>
            </a:pPr>
            <a:r>
              <a:rPr dirty="0" sz="2000" spc="-40">
                <a:latin typeface="Times New Roman"/>
                <a:cs typeface="Times New Roman"/>
              </a:rPr>
              <a:t>(DATE </a:t>
            </a:r>
            <a:r>
              <a:rPr dirty="0" sz="2000">
                <a:latin typeface="Times New Roman"/>
                <a:cs typeface="Times New Roman"/>
              </a:rPr>
              <a:t>'2001-10-15', </a:t>
            </a:r>
            <a:r>
              <a:rPr dirty="0" sz="2000" spc="-50">
                <a:latin typeface="Times New Roman"/>
                <a:cs typeface="Times New Roman"/>
              </a:rPr>
              <a:t>DATE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'2001-12-31');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11300" y="4330700"/>
            <a:ext cx="1397000" cy="406400"/>
            <a:chOff x="1511300" y="4330700"/>
            <a:chExt cx="1397000" cy="406400"/>
          </a:xfrm>
        </p:grpSpPr>
        <p:sp>
          <p:nvSpPr>
            <p:cNvPr id="9" name="object 9"/>
            <p:cNvSpPr/>
            <p:nvPr/>
          </p:nvSpPr>
          <p:spPr>
            <a:xfrm>
              <a:off x="1524000" y="4343400"/>
              <a:ext cx="1371600" cy="381000"/>
            </a:xfrm>
            <a:custGeom>
              <a:avLst/>
              <a:gdLst/>
              <a:ahLst/>
              <a:cxnLst/>
              <a:rect l="l" t="t" r="r" b="b"/>
              <a:pathLst>
                <a:path w="1371600" h="381000">
                  <a:moveTo>
                    <a:pt x="1181100" y="0"/>
                  </a:moveTo>
                  <a:lnTo>
                    <a:pt x="1181100" y="95250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1181100" y="285750"/>
                  </a:lnTo>
                  <a:lnTo>
                    <a:pt x="1181100" y="381000"/>
                  </a:lnTo>
                  <a:lnTo>
                    <a:pt x="1371600" y="190500"/>
                  </a:lnTo>
                  <a:lnTo>
                    <a:pt x="11811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24000" y="4343400"/>
              <a:ext cx="1371600" cy="381000"/>
            </a:xfrm>
            <a:custGeom>
              <a:avLst/>
              <a:gdLst/>
              <a:ahLst/>
              <a:cxnLst/>
              <a:rect l="l" t="t" r="r" b="b"/>
              <a:pathLst>
                <a:path w="1371600" h="381000">
                  <a:moveTo>
                    <a:pt x="0" y="95250"/>
                  </a:moveTo>
                  <a:lnTo>
                    <a:pt x="1181100" y="95250"/>
                  </a:lnTo>
                  <a:lnTo>
                    <a:pt x="1181100" y="0"/>
                  </a:lnTo>
                  <a:lnTo>
                    <a:pt x="1371600" y="190500"/>
                  </a:lnTo>
                  <a:lnTo>
                    <a:pt x="1181100" y="381000"/>
                  </a:lnTo>
                  <a:lnTo>
                    <a:pt x="1181100" y="285750"/>
                  </a:lnTo>
                  <a:lnTo>
                    <a:pt x="0" y="285750"/>
                  </a:lnTo>
                  <a:lnTo>
                    <a:pt x="0" y="9525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78739" y="4063365"/>
            <a:ext cx="8938260" cy="2747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12900">
              <a:lnSpc>
                <a:spcPts val="21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Answer</a:t>
            </a:r>
            <a:endParaRPr sz="2000">
              <a:latin typeface="Times New Roman"/>
              <a:cs typeface="Times New Roman"/>
            </a:endParaRPr>
          </a:p>
          <a:p>
            <a:pPr marL="3137535">
              <a:lnSpc>
                <a:spcPts val="2100"/>
              </a:lnSpc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Dates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Overlap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When working with dates and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times, 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sometimes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it is necessary to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determine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whether  two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different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ranges have 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common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points in 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time. </a:t>
            </a:r>
            <a:r>
              <a:rPr dirty="0" sz="2000" spc="-20">
                <a:solidFill>
                  <a:srgbClr val="0000FF"/>
                </a:solidFill>
                <a:latin typeface="Times New Roman"/>
                <a:cs typeface="Times New Roman"/>
              </a:rPr>
              <a:t>Teradata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provides a Boolean  function to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make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this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test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for you. It is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called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OVERLAPS; it evaluates true, if</a:t>
            </a:r>
            <a:r>
              <a:rPr dirty="0" sz="2000" spc="-18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multiple 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points are in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common,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otherwise it returns a false. The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literal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is returned because both  date ranges have from October 15 through November 30 in</a:t>
            </a:r>
            <a:r>
              <a:rPr dirty="0" sz="2000" spc="-21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common.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970" y="54051"/>
            <a:ext cx="69748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An </a:t>
            </a:r>
            <a:r>
              <a:rPr dirty="0" spc="-10"/>
              <a:t>OVERLAPS </a:t>
            </a:r>
            <a:r>
              <a:rPr dirty="0" spc="-5"/>
              <a:t>Example that Returns </a:t>
            </a:r>
            <a:r>
              <a:rPr dirty="0" spc="-10"/>
              <a:t>No</a:t>
            </a:r>
            <a:r>
              <a:rPr dirty="0" spc="85"/>
              <a:t> </a:t>
            </a:r>
            <a:r>
              <a:rPr dirty="0" spc="-5"/>
              <a:t>Rows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4953380"/>
            <a:ext cx="8881110" cy="1855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743585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above SELECT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example tests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two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literal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dates and uses the OVERLAPS</a:t>
            </a:r>
            <a:r>
              <a:rPr dirty="0" sz="2000" spc="-1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to  determine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whether or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not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to display the character</a:t>
            </a:r>
            <a:r>
              <a:rPr dirty="0" sz="2000" spc="-17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literal.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literal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was not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selected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because the ranges do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not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overlap. So, the 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common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single  date of November 30 does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not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constitute an overlap. When dates are used, 2 days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must 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be involved and when 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time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is used, 2 seconds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must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be contained in both</a:t>
            </a:r>
            <a:r>
              <a:rPr dirty="0" sz="2000" spc="-17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ranges.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1066800"/>
            <a:ext cx="7620000" cy="1143000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95"/>
              </a:spcBef>
              <a:tabLst>
                <a:tab pos="3232150" algn="l"/>
              </a:tabLst>
            </a:pPr>
            <a:r>
              <a:rPr dirty="0" sz="2000">
                <a:latin typeface="Times New Roman"/>
                <a:cs typeface="Times New Roman"/>
              </a:rPr>
              <a:t>SELECT  </a:t>
            </a:r>
            <a:r>
              <a:rPr dirty="0" sz="2000" spc="-5">
                <a:latin typeface="Times New Roman"/>
                <a:cs typeface="Times New Roman"/>
              </a:rPr>
              <a:t>'The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overlap'	(TITLE '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')</a:t>
            </a:r>
            <a:endParaRPr sz="20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dirty="0" sz="2000" spc="5">
                <a:latin typeface="Times New Roman"/>
                <a:cs typeface="Times New Roman"/>
              </a:rPr>
              <a:t>WHERE </a:t>
            </a:r>
            <a:r>
              <a:rPr dirty="0" sz="2000" spc="-40">
                <a:latin typeface="Times New Roman"/>
                <a:cs typeface="Times New Roman"/>
              </a:rPr>
              <a:t>(DATE </a:t>
            </a:r>
            <a:r>
              <a:rPr dirty="0" sz="2000">
                <a:latin typeface="Times New Roman"/>
                <a:cs typeface="Times New Roman"/>
              </a:rPr>
              <a:t>'2001-01-01', </a:t>
            </a:r>
            <a:r>
              <a:rPr dirty="0" sz="2000" spc="-50">
                <a:latin typeface="Times New Roman"/>
                <a:cs typeface="Times New Roman"/>
              </a:rPr>
              <a:t>DATE </a:t>
            </a:r>
            <a:r>
              <a:rPr dirty="0" sz="2000" spc="-10">
                <a:latin typeface="Times New Roman"/>
                <a:cs typeface="Times New Roman"/>
              </a:rPr>
              <a:t>'2001-11-30')</a:t>
            </a:r>
            <a:r>
              <a:rPr dirty="0" sz="2000" spc="4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OVERLAPS</a:t>
            </a:r>
            <a:endParaRPr sz="2000">
              <a:latin typeface="Times New Roman"/>
              <a:cs typeface="Times New Roman"/>
            </a:endParaRPr>
          </a:p>
          <a:p>
            <a:pPr marL="1920239">
              <a:lnSpc>
                <a:spcPct val="100000"/>
              </a:lnSpc>
            </a:pPr>
            <a:r>
              <a:rPr dirty="0" sz="2000" spc="-40">
                <a:latin typeface="Times New Roman"/>
                <a:cs typeface="Times New Roman"/>
              </a:rPr>
              <a:t>(DATE </a:t>
            </a:r>
            <a:r>
              <a:rPr dirty="0" sz="2000" spc="-10">
                <a:latin typeface="Times New Roman"/>
                <a:cs typeface="Times New Roman"/>
              </a:rPr>
              <a:t>'2001-11-30', </a:t>
            </a:r>
            <a:r>
              <a:rPr dirty="0" sz="2000" spc="-50">
                <a:latin typeface="Times New Roman"/>
                <a:cs typeface="Times New Roman"/>
              </a:rPr>
              <a:t>DATE </a:t>
            </a:r>
            <a:r>
              <a:rPr dirty="0" sz="2000">
                <a:latin typeface="Times New Roman"/>
                <a:cs typeface="Times New Roman"/>
              </a:rPr>
              <a:t>'2001-12-31')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25700" y="3263900"/>
            <a:ext cx="1397000" cy="406400"/>
            <a:chOff x="2425700" y="3263900"/>
            <a:chExt cx="1397000" cy="406400"/>
          </a:xfrm>
        </p:grpSpPr>
        <p:sp>
          <p:nvSpPr>
            <p:cNvPr id="6" name="object 6"/>
            <p:cNvSpPr/>
            <p:nvPr/>
          </p:nvSpPr>
          <p:spPr>
            <a:xfrm>
              <a:off x="2438400" y="3276600"/>
              <a:ext cx="1371600" cy="381000"/>
            </a:xfrm>
            <a:custGeom>
              <a:avLst/>
              <a:gdLst/>
              <a:ahLst/>
              <a:cxnLst/>
              <a:rect l="l" t="t" r="r" b="b"/>
              <a:pathLst>
                <a:path w="1371600" h="381000">
                  <a:moveTo>
                    <a:pt x="1181100" y="0"/>
                  </a:moveTo>
                  <a:lnTo>
                    <a:pt x="1181100" y="95250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1181100" y="285750"/>
                  </a:lnTo>
                  <a:lnTo>
                    <a:pt x="1181100" y="381000"/>
                  </a:lnTo>
                  <a:lnTo>
                    <a:pt x="1371600" y="190500"/>
                  </a:lnTo>
                  <a:lnTo>
                    <a:pt x="1181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438400" y="3276600"/>
              <a:ext cx="1371600" cy="381000"/>
            </a:xfrm>
            <a:custGeom>
              <a:avLst/>
              <a:gdLst/>
              <a:ahLst/>
              <a:cxnLst/>
              <a:rect l="l" t="t" r="r" b="b"/>
              <a:pathLst>
                <a:path w="1371600" h="381000">
                  <a:moveTo>
                    <a:pt x="0" y="95250"/>
                  </a:moveTo>
                  <a:lnTo>
                    <a:pt x="1181100" y="95250"/>
                  </a:lnTo>
                  <a:lnTo>
                    <a:pt x="1181100" y="0"/>
                  </a:lnTo>
                  <a:lnTo>
                    <a:pt x="1371600" y="190500"/>
                  </a:lnTo>
                  <a:lnTo>
                    <a:pt x="1181100" y="381000"/>
                  </a:lnTo>
                  <a:lnTo>
                    <a:pt x="1181100" y="285750"/>
                  </a:lnTo>
                  <a:lnTo>
                    <a:pt x="0" y="285750"/>
                  </a:lnTo>
                  <a:lnTo>
                    <a:pt x="0" y="9525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593975" y="2996311"/>
            <a:ext cx="3076575" cy="559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1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Answer</a:t>
            </a:r>
            <a:endParaRPr sz="2000">
              <a:latin typeface="Times New Roman"/>
              <a:cs typeface="Times New Roman"/>
            </a:endParaRPr>
          </a:p>
          <a:p>
            <a:pPr marL="1536700">
              <a:lnSpc>
                <a:spcPts val="2100"/>
              </a:lnSpc>
            </a:pPr>
            <a:r>
              <a:rPr dirty="0" sz="2000">
                <a:latin typeface="Times New Roman"/>
                <a:cs typeface="Times New Roman"/>
              </a:rPr>
              <a:t>No rows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found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9536" y="54051"/>
            <a:ext cx="58839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The </a:t>
            </a:r>
            <a:r>
              <a:rPr dirty="0" spc="-10"/>
              <a:t>OVERLAPS Command </a:t>
            </a:r>
            <a:r>
              <a:rPr dirty="0"/>
              <a:t>using</a:t>
            </a:r>
            <a:r>
              <a:rPr dirty="0" spc="10"/>
              <a:t> </a:t>
            </a:r>
            <a:r>
              <a:rPr dirty="0" spc="-5"/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4034104"/>
            <a:ext cx="8963660" cy="2769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above SELECT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example tests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two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literal 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times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and uses the OVERLAPS</a:t>
            </a:r>
            <a:r>
              <a:rPr dirty="0" sz="2000" spc="-13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to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determine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whether or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not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to display the character</a:t>
            </a:r>
            <a:r>
              <a:rPr dirty="0" sz="2000" spc="-17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literal.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This is a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tricky example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and it is shown to prove a point. At first glance, it appears as if  this answer is incorrect because 02:01:00 looks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like it starts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1 second after the first  range ends. 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However,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system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works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on a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24-hour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clock when a date and 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time 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(timestamp)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is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not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used </a:t>
            </a:r>
            <a:r>
              <a:rPr dirty="0" sz="2000" spc="-15">
                <a:solidFill>
                  <a:srgbClr val="0000FF"/>
                </a:solidFill>
                <a:latin typeface="Times New Roman"/>
                <a:cs typeface="Times New Roman"/>
              </a:rPr>
              <a:t>together.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Therefore, the system considers the earlier 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time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of 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2AM 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time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as the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start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and the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later 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time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of 8 AM as the end of the range. Therefore,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not 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only do they overlap, the second range is entirely contained in the first</a:t>
            </a:r>
            <a:r>
              <a:rPr dirty="0" sz="2000" spc="-27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range.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1066800"/>
            <a:ext cx="7620000" cy="1143000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95"/>
              </a:spcBef>
              <a:tabLst>
                <a:tab pos="3389629" algn="l"/>
              </a:tabLst>
            </a:pPr>
            <a:r>
              <a:rPr dirty="0" sz="2000">
                <a:latin typeface="Times New Roman"/>
                <a:cs typeface="Times New Roman"/>
              </a:rPr>
              <a:t>SELECT  </a:t>
            </a:r>
            <a:r>
              <a:rPr dirty="0" sz="2000" spc="-5">
                <a:latin typeface="Times New Roman"/>
                <a:cs typeface="Times New Roman"/>
              </a:rPr>
              <a:t>'The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Times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Overlap'	(TITLE '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')</a:t>
            </a:r>
            <a:endParaRPr sz="20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dirty="0" sz="2000" spc="5">
                <a:latin typeface="Times New Roman"/>
                <a:cs typeface="Times New Roman"/>
              </a:rPr>
              <a:t>WHERE </a:t>
            </a:r>
            <a:r>
              <a:rPr dirty="0" sz="2000">
                <a:latin typeface="Times New Roman"/>
                <a:cs typeface="Times New Roman"/>
              </a:rPr>
              <a:t>(TIME </a:t>
            </a:r>
            <a:r>
              <a:rPr dirty="0" sz="2000" spc="-5">
                <a:latin typeface="Times New Roman"/>
                <a:cs typeface="Times New Roman"/>
              </a:rPr>
              <a:t>'08:00:00', </a:t>
            </a:r>
            <a:r>
              <a:rPr dirty="0" sz="2000">
                <a:latin typeface="Times New Roman"/>
                <a:cs typeface="Times New Roman"/>
              </a:rPr>
              <a:t>TIME </a:t>
            </a:r>
            <a:r>
              <a:rPr dirty="0" sz="2000" spc="-5">
                <a:latin typeface="Times New Roman"/>
                <a:cs typeface="Times New Roman"/>
              </a:rPr>
              <a:t>'02:00:00')</a:t>
            </a:r>
            <a:r>
              <a:rPr dirty="0" sz="2000" spc="3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OVERLAPS</a:t>
            </a:r>
            <a:endParaRPr sz="2000">
              <a:latin typeface="Times New Roman"/>
              <a:cs typeface="Times New Roman"/>
            </a:endParaRPr>
          </a:p>
          <a:p>
            <a:pPr algn="ctr" marL="64769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(TIME </a:t>
            </a:r>
            <a:r>
              <a:rPr dirty="0" sz="2000" spc="-5">
                <a:latin typeface="Times New Roman"/>
                <a:cs typeface="Times New Roman"/>
              </a:rPr>
              <a:t>'02:01:00', </a:t>
            </a:r>
            <a:r>
              <a:rPr dirty="0" sz="2000">
                <a:latin typeface="Times New Roman"/>
                <a:cs typeface="Times New Roman"/>
              </a:rPr>
              <a:t>TIME </a:t>
            </a:r>
            <a:r>
              <a:rPr dirty="0" sz="2000" spc="-5">
                <a:latin typeface="Times New Roman"/>
                <a:cs typeface="Times New Roman"/>
              </a:rPr>
              <a:t>'04:15:00')</a:t>
            </a:r>
            <a:r>
              <a:rPr dirty="0" sz="2000" spc="4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49500" y="2730500"/>
            <a:ext cx="1397000" cy="406400"/>
            <a:chOff x="2349500" y="2730500"/>
            <a:chExt cx="1397000" cy="406400"/>
          </a:xfrm>
        </p:grpSpPr>
        <p:sp>
          <p:nvSpPr>
            <p:cNvPr id="6" name="object 6"/>
            <p:cNvSpPr/>
            <p:nvPr/>
          </p:nvSpPr>
          <p:spPr>
            <a:xfrm>
              <a:off x="2362200" y="2743200"/>
              <a:ext cx="1371600" cy="381000"/>
            </a:xfrm>
            <a:custGeom>
              <a:avLst/>
              <a:gdLst/>
              <a:ahLst/>
              <a:cxnLst/>
              <a:rect l="l" t="t" r="r" b="b"/>
              <a:pathLst>
                <a:path w="1371600" h="381000">
                  <a:moveTo>
                    <a:pt x="1181100" y="0"/>
                  </a:moveTo>
                  <a:lnTo>
                    <a:pt x="1181100" y="95250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1181100" y="285750"/>
                  </a:lnTo>
                  <a:lnTo>
                    <a:pt x="1181100" y="381000"/>
                  </a:lnTo>
                  <a:lnTo>
                    <a:pt x="1371600" y="190500"/>
                  </a:lnTo>
                  <a:lnTo>
                    <a:pt x="1181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362200" y="2743200"/>
              <a:ext cx="1371600" cy="381000"/>
            </a:xfrm>
            <a:custGeom>
              <a:avLst/>
              <a:gdLst/>
              <a:ahLst/>
              <a:cxnLst/>
              <a:rect l="l" t="t" r="r" b="b"/>
              <a:pathLst>
                <a:path w="1371600" h="381000">
                  <a:moveTo>
                    <a:pt x="0" y="95250"/>
                  </a:moveTo>
                  <a:lnTo>
                    <a:pt x="1181100" y="95250"/>
                  </a:lnTo>
                  <a:lnTo>
                    <a:pt x="1181100" y="0"/>
                  </a:lnTo>
                  <a:lnTo>
                    <a:pt x="1371600" y="190500"/>
                  </a:lnTo>
                  <a:lnTo>
                    <a:pt x="1181100" y="381000"/>
                  </a:lnTo>
                  <a:lnTo>
                    <a:pt x="1181100" y="285750"/>
                  </a:lnTo>
                  <a:lnTo>
                    <a:pt x="0" y="285750"/>
                  </a:lnTo>
                  <a:lnTo>
                    <a:pt x="0" y="9525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517394" y="2462911"/>
            <a:ext cx="3511550" cy="559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1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Answer</a:t>
            </a:r>
            <a:endParaRPr sz="2000">
              <a:latin typeface="Times New Roman"/>
              <a:cs typeface="Times New Roman"/>
            </a:endParaRPr>
          </a:p>
          <a:p>
            <a:pPr marL="1536700">
              <a:lnSpc>
                <a:spcPts val="2100"/>
              </a:lnSpc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20">
                <a:latin typeface="Times New Roman"/>
                <a:cs typeface="Times New Roman"/>
              </a:rPr>
              <a:t>Times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Overlap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706" y="23317"/>
            <a:ext cx="73863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Spool </a:t>
            </a:r>
            <a:r>
              <a:rPr dirty="0" spc="-5"/>
              <a:t>Space is in </a:t>
            </a:r>
            <a:r>
              <a:rPr dirty="0" spc="-10"/>
              <a:t>an </a:t>
            </a:r>
            <a:r>
              <a:rPr dirty="0" spc="-5"/>
              <a:t>AMPs </a:t>
            </a:r>
            <a:r>
              <a:rPr dirty="0" spc="-10"/>
              <a:t>memory </a:t>
            </a:r>
            <a:r>
              <a:rPr dirty="0" spc="-5"/>
              <a:t>and on its</a:t>
            </a:r>
            <a:r>
              <a:rPr dirty="0" spc="-100"/>
              <a:t> </a:t>
            </a:r>
            <a:r>
              <a:rPr dirty="0" spc="-5"/>
              <a:t>Disk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6485026"/>
            <a:ext cx="874966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AMPs have 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memory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called File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System Generating Cache (FSG) used for</a:t>
            </a:r>
            <a:r>
              <a:rPr dirty="0" sz="2000" spc="-114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processing.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0" y="3352800"/>
            <a:ext cx="3429000" cy="2971800"/>
          </a:xfrm>
          <a:custGeom>
            <a:avLst/>
            <a:gdLst/>
            <a:ahLst/>
            <a:cxnLst/>
            <a:rect l="l" t="t" r="r" b="b"/>
            <a:pathLst>
              <a:path w="3429000" h="2971800">
                <a:moveTo>
                  <a:pt x="3429000" y="495300"/>
                </a:moveTo>
                <a:lnTo>
                  <a:pt x="3423316" y="535923"/>
                </a:lnTo>
                <a:lnTo>
                  <a:pt x="3406560" y="575642"/>
                </a:lnTo>
                <a:lnTo>
                  <a:pt x="3379173" y="614330"/>
                </a:lnTo>
                <a:lnTo>
                  <a:pt x="3341595" y="651857"/>
                </a:lnTo>
                <a:lnTo>
                  <a:pt x="3294268" y="688097"/>
                </a:lnTo>
                <a:lnTo>
                  <a:pt x="3237634" y="722923"/>
                </a:lnTo>
                <a:lnTo>
                  <a:pt x="3172133" y="756207"/>
                </a:lnTo>
                <a:lnTo>
                  <a:pt x="3136195" y="772231"/>
                </a:lnTo>
                <a:lnTo>
                  <a:pt x="3098206" y="787822"/>
                </a:lnTo>
                <a:lnTo>
                  <a:pt x="3058221" y="802964"/>
                </a:lnTo>
                <a:lnTo>
                  <a:pt x="3016295" y="817640"/>
                </a:lnTo>
                <a:lnTo>
                  <a:pt x="2972484" y="831835"/>
                </a:lnTo>
                <a:lnTo>
                  <a:pt x="2926841" y="845534"/>
                </a:lnTo>
                <a:lnTo>
                  <a:pt x="2879424" y="858719"/>
                </a:lnTo>
                <a:lnTo>
                  <a:pt x="2830286" y="871376"/>
                </a:lnTo>
                <a:lnTo>
                  <a:pt x="2779483" y="883488"/>
                </a:lnTo>
                <a:lnTo>
                  <a:pt x="2727069" y="895039"/>
                </a:lnTo>
                <a:lnTo>
                  <a:pt x="2673101" y="906013"/>
                </a:lnTo>
                <a:lnTo>
                  <a:pt x="2617634" y="916395"/>
                </a:lnTo>
                <a:lnTo>
                  <a:pt x="2560721" y="926168"/>
                </a:lnTo>
                <a:lnTo>
                  <a:pt x="2502420" y="935317"/>
                </a:lnTo>
                <a:lnTo>
                  <a:pt x="2442784" y="943826"/>
                </a:lnTo>
                <a:lnTo>
                  <a:pt x="2381869" y="951678"/>
                </a:lnTo>
                <a:lnTo>
                  <a:pt x="2319730" y="958858"/>
                </a:lnTo>
                <a:lnTo>
                  <a:pt x="2256422" y="965350"/>
                </a:lnTo>
                <a:lnTo>
                  <a:pt x="2192000" y="971138"/>
                </a:lnTo>
                <a:lnTo>
                  <a:pt x="2126520" y="976205"/>
                </a:lnTo>
                <a:lnTo>
                  <a:pt x="2060037" y="980537"/>
                </a:lnTo>
                <a:lnTo>
                  <a:pt x="1992605" y="984117"/>
                </a:lnTo>
                <a:lnTo>
                  <a:pt x="1924280" y="986929"/>
                </a:lnTo>
                <a:lnTo>
                  <a:pt x="1855118" y="988958"/>
                </a:lnTo>
                <a:lnTo>
                  <a:pt x="1785172" y="990186"/>
                </a:lnTo>
                <a:lnTo>
                  <a:pt x="1714500" y="990600"/>
                </a:lnTo>
                <a:lnTo>
                  <a:pt x="1643828" y="990186"/>
                </a:lnTo>
                <a:lnTo>
                  <a:pt x="1573885" y="988958"/>
                </a:lnTo>
                <a:lnTo>
                  <a:pt x="1504723" y="986929"/>
                </a:lnTo>
                <a:lnTo>
                  <a:pt x="1436400" y="984117"/>
                </a:lnTo>
                <a:lnTo>
                  <a:pt x="1368970" y="980537"/>
                </a:lnTo>
                <a:lnTo>
                  <a:pt x="1302487" y="976205"/>
                </a:lnTo>
                <a:lnTo>
                  <a:pt x="1237008" y="971138"/>
                </a:lnTo>
                <a:lnTo>
                  <a:pt x="1172587" y="965350"/>
                </a:lnTo>
                <a:lnTo>
                  <a:pt x="1109280" y="958858"/>
                </a:lnTo>
                <a:lnTo>
                  <a:pt x="1047141" y="951678"/>
                </a:lnTo>
                <a:lnTo>
                  <a:pt x="986226" y="943826"/>
                </a:lnTo>
                <a:lnTo>
                  <a:pt x="926591" y="935317"/>
                </a:lnTo>
                <a:lnTo>
                  <a:pt x="868289" y="926168"/>
                </a:lnTo>
                <a:lnTo>
                  <a:pt x="811377" y="916395"/>
                </a:lnTo>
                <a:lnTo>
                  <a:pt x="755909" y="906013"/>
                </a:lnTo>
                <a:lnTo>
                  <a:pt x="701940" y="895039"/>
                </a:lnTo>
                <a:lnTo>
                  <a:pt x="649527" y="883488"/>
                </a:lnTo>
                <a:lnTo>
                  <a:pt x="598724" y="871376"/>
                </a:lnTo>
                <a:lnTo>
                  <a:pt x="549585" y="858719"/>
                </a:lnTo>
                <a:lnTo>
                  <a:pt x="502167" y="845534"/>
                </a:lnTo>
                <a:lnTo>
                  <a:pt x="456524" y="831835"/>
                </a:lnTo>
                <a:lnTo>
                  <a:pt x="412712" y="817640"/>
                </a:lnTo>
                <a:lnTo>
                  <a:pt x="370786" y="802964"/>
                </a:lnTo>
                <a:lnTo>
                  <a:pt x="330800" y="787822"/>
                </a:lnTo>
                <a:lnTo>
                  <a:pt x="292811" y="772231"/>
                </a:lnTo>
                <a:lnTo>
                  <a:pt x="256872" y="756207"/>
                </a:lnTo>
                <a:lnTo>
                  <a:pt x="191370" y="722923"/>
                </a:lnTo>
                <a:lnTo>
                  <a:pt x="134734" y="688097"/>
                </a:lnTo>
                <a:lnTo>
                  <a:pt x="87406" y="651857"/>
                </a:lnTo>
                <a:lnTo>
                  <a:pt x="49828" y="614330"/>
                </a:lnTo>
                <a:lnTo>
                  <a:pt x="22440" y="575642"/>
                </a:lnTo>
                <a:lnTo>
                  <a:pt x="5683" y="535923"/>
                </a:lnTo>
                <a:lnTo>
                  <a:pt x="1430" y="515717"/>
                </a:lnTo>
                <a:lnTo>
                  <a:pt x="0" y="495300"/>
                </a:lnTo>
              </a:path>
              <a:path w="3429000" h="2971800">
                <a:moveTo>
                  <a:pt x="0" y="495300"/>
                </a:moveTo>
                <a:lnTo>
                  <a:pt x="5683" y="454676"/>
                </a:lnTo>
                <a:lnTo>
                  <a:pt x="22440" y="414957"/>
                </a:lnTo>
                <a:lnTo>
                  <a:pt x="49828" y="376269"/>
                </a:lnTo>
                <a:lnTo>
                  <a:pt x="87406" y="338742"/>
                </a:lnTo>
                <a:lnTo>
                  <a:pt x="134734" y="302502"/>
                </a:lnTo>
                <a:lnTo>
                  <a:pt x="191370" y="267676"/>
                </a:lnTo>
                <a:lnTo>
                  <a:pt x="256872" y="234392"/>
                </a:lnTo>
                <a:lnTo>
                  <a:pt x="292811" y="218368"/>
                </a:lnTo>
                <a:lnTo>
                  <a:pt x="330800" y="202777"/>
                </a:lnTo>
                <a:lnTo>
                  <a:pt x="370786" y="187635"/>
                </a:lnTo>
                <a:lnTo>
                  <a:pt x="412712" y="172959"/>
                </a:lnTo>
                <a:lnTo>
                  <a:pt x="456524" y="158764"/>
                </a:lnTo>
                <a:lnTo>
                  <a:pt x="502167" y="145065"/>
                </a:lnTo>
                <a:lnTo>
                  <a:pt x="549585" y="131880"/>
                </a:lnTo>
                <a:lnTo>
                  <a:pt x="598724" y="119223"/>
                </a:lnTo>
                <a:lnTo>
                  <a:pt x="649527" y="107111"/>
                </a:lnTo>
                <a:lnTo>
                  <a:pt x="701940" y="95560"/>
                </a:lnTo>
                <a:lnTo>
                  <a:pt x="755909" y="84586"/>
                </a:lnTo>
                <a:lnTo>
                  <a:pt x="811377" y="74204"/>
                </a:lnTo>
                <a:lnTo>
                  <a:pt x="868289" y="64431"/>
                </a:lnTo>
                <a:lnTo>
                  <a:pt x="926591" y="55282"/>
                </a:lnTo>
                <a:lnTo>
                  <a:pt x="986226" y="46773"/>
                </a:lnTo>
                <a:lnTo>
                  <a:pt x="1047141" y="38921"/>
                </a:lnTo>
                <a:lnTo>
                  <a:pt x="1109280" y="31741"/>
                </a:lnTo>
                <a:lnTo>
                  <a:pt x="1172587" y="25249"/>
                </a:lnTo>
                <a:lnTo>
                  <a:pt x="1237008" y="19461"/>
                </a:lnTo>
                <a:lnTo>
                  <a:pt x="1302487" y="14394"/>
                </a:lnTo>
                <a:lnTo>
                  <a:pt x="1368970" y="10062"/>
                </a:lnTo>
                <a:lnTo>
                  <a:pt x="1436400" y="6482"/>
                </a:lnTo>
                <a:lnTo>
                  <a:pt x="1504723" y="3670"/>
                </a:lnTo>
                <a:lnTo>
                  <a:pt x="1573885" y="1641"/>
                </a:lnTo>
                <a:lnTo>
                  <a:pt x="1643828" y="413"/>
                </a:lnTo>
                <a:lnTo>
                  <a:pt x="1714500" y="0"/>
                </a:lnTo>
                <a:lnTo>
                  <a:pt x="1785172" y="413"/>
                </a:lnTo>
                <a:lnTo>
                  <a:pt x="1855118" y="1641"/>
                </a:lnTo>
                <a:lnTo>
                  <a:pt x="1924280" y="3670"/>
                </a:lnTo>
                <a:lnTo>
                  <a:pt x="1992605" y="6482"/>
                </a:lnTo>
                <a:lnTo>
                  <a:pt x="2060037" y="10062"/>
                </a:lnTo>
                <a:lnTo>
                  <a:pt x="2126520" y="14394"/>
                </a:lnTo>
                <a:lnTo>
                  <a:pt x="2192000" y="19461"/>
                </a:lnTo>
                <a:lnTo>
                  <a:pt x="2256422" y="25249"/>
                </a:lnTo>
                <a:lnTo>
                  <a:pt x="2319730" y="31741"/>
                </a:lnTo>
                <a:lnTo>
                  <a:pt x="2381869" y="38921"/>
                </a:lnTo>
                <a:lnTo>
                  <a:pt x="2442784" y="46773"/>
                </a:lnTo>
                <a:lnTo>
                  <a:pt x="2502420" y="55282"/>
                </a:lnTo>
                <a:lnTo>
                  <a:pt x="2560721" y="64431"/>
                </a:lnTo>
                <a:lnTo>
                  <a:pt x="2617634" y="74204"/>
                </a:lnTo>
                <a:lnTo>
                  <a:pt x="2673101" y="84586"/>
                </a:lnTo>
                <a:lnTo>
                  <a:pt x="2727069" y="95560"/>
                </a:lnTo>
                <a:lnTo>
                  <a:pt x="2779483" y="107111"/>
                </a:lnTo>
                <a:lnTo>
                  <a:pt x="2830286" y="119223"/>
                </a:lnTo>
                <a:lnTo>
                  <a:pt x="2879424" y="131880"/>
                </a:lnTo>
                <a:lnTo>
                  <a:pt x="2926842" y="145065"/>
                </a:lnTo>
                <a:lnTo>
                  <a:pt x="2972484" y="158764"/>
                </a:lnTo>
                <a:lnTo>
                  <a:pt x="3016295" y="172959"/>
                </a:lnTo>
                <a:lnTo>
                  <a:pt x="3058221" y="187635"/>
                </a:lnTo>
                <a:lnTo>
                  <a:pt x="3098206" y="202777"/>
                </a:lnTo>
                <a:lnTo>
                  <a:pt x="3136195" y="218368"/>
                </a:lnTo>
                <a:lnTo>
                  <a:pt x="3172133" y="234392"/>
                </a:lnTo>
                <a:lnTo>
                  <a:pt x="3237634" y="267676"/>
                </a:lnTo>
                <a:lnTo>
                  <a:pt x="3294268" y="302502"/>
                </a:lnTo>
                <a:lnTo>
                  <a:pt x="3341595" y="338742"/>
                </a:lnTo>
                <a:lnTo>
                  <a:pt x="3379173" y="376269"/>
                </a:lnTo>
                <a:lnTo>
                  <a:pt x="3406560" y="414957"/>
                </a:lnTo>
                <a:lnTo>
                  <a:pt x="3423316" y="454676"/>
                </a:lnTo>
                <a:lnTo>
                  <a:pt x="3429000" y="495300"/>
                </a:lnTo>
                <a:lnTo>
                  <a:pt x="3429000" y="2476500"/>
                </a:lnTo>
                <a:lnTo>
                  <a:pt x="3423316" y="2517122"/>
                </a:lnTo>
                <a:lnTo>
                  <a:pt x="3406560" y="2556839"/>
                </a:lnTo>
                <a:lnTo>
                  <a:pt x="3379173" y="2595525"/>
                </a:lnTo>
                <a:lnTo>
                  <a:pt x="3341595" y="2633052"/>
                </a:lnTo>
                <a:lnTo>
                  <a:pt x="3294268" y="2669292"/>
                </a:lnTo>
                <a:lnTo>
                  <a:pt x="3237634" y="2704118"/>
                </a:lnTo>
                <a:lnTo>
                  <a:pt x="3172133" y="2737402"/>
                </a:lnTo>
                <a:lnTo>
                  <a:pt x="3136195" y="2753426"/>
                </a:lnTo>
                <a:lnTo>
                  <a:pt x="3098206" y="2769017"/>
                </a:lnTo>
                <a:lnTo>
                  <a:pt x="3058221" y="2784158"/>
                </a:lnTo>
                <a:lnTo>
                  <a:pt x="3016295" y="2798835"/>
                </a:lnTo>
                <a:lnTo>
                  <a:pt x="2972484" y="2813030"/>
                </a:lnTo>
                <a:lnTo>
                  <a:pt x="2926841" y="2826729"/>
                </a:lnTo>
                <a:lnTo>
                  <a:pt x="2879424" y="2839915"/>
                </a:lnTo>
                <a:lnTo>
                  <a:pt x="2830286" y="2852571"/>
                </a:lnTo>
                <a:lnTo>
                  <a:pt x="2779483" y="2864684"/>
                </a:lnTo>
                <a:lnTo>
                  <a:pt x="2727069" y="2876235"/>
                </a:lnTo>
                <a:lnTo>
                  <a:pt x="2673101" y="2887210"/>
                </a:lnTo>
                <a:lnTo>
                  <a:pt x="2617634" y="2897592"/>
                </a:lnTo>
                <a:lnTo>
                  <a:pt x="2560721" y="2907366"/>
                </a:lnTo>
                <a:lnTo>
                  <a:pt x="2502420" y="2916515"/>
                </a:lnTo>
                <a:lnTo>
                  <a:pt x="2442784" y="2925024"/>
                </a:lnTo>
                <a:lnTo>
                  <a:pt x="2381869" y="2932876"/>
                </a:lnTo>
                <a:lnTo>
                  <a:pt x="2319730" y="2940057"/>
                </a:lnTo>
                <a:lnTo>
                  <a:pt x="2256422" y="2946549"/>
                </a:lnTo>
                <a:lnTo>
                  <a:pt x="2192000" y="2952337"/>
                </a:lnTo>
                <a:lnTo>
                  <a:pt x="2126520" y="2957405"/>
                </a:lnTo>
                <a:lnTo>
                  <a:pt x="2060037" y="2961737"/>
                </a:lnTo>
                <a:lnTo>
                  <a:pt x="1992605" y="2965317"/>
                </a:lnTo>
                <a:lnTo>
                  <a:pt x="1924280" y="2968129"/>
                </a:lnTo>
                <a:lnTo>
                  <a:pt x="1855118" y="2970158"/>
                </a:lnTo>
                <a:lnTo>
                  <a:pt x="1785172" y="2971386"/>
                </a:lnTo>
                <a:lnTo>
                  <a:pt x="1714500" y="2971800"/>
                </a:lnTo>
                <a:lnTo>
                  <a:pt x="1643828" y="2971386"/>
                </a:lnTo>
                <a:lnTo>
                  <a:pt x="1573885" y="2970158"/>
                </a:lnTo>
                <a:lnTo>
                  <a:pt x="1504723" y="2968129"/>
                </a:lnTo>
                <a:lnTo>
                  <a:pt x="1436400" y="2965317"/>
                </a:lnTo>
                <a:lnTo>
                  <a:pt x="1368970" y="2961737"/>
                </a:lnTo>
                <a:lnTo>
                  <a:pt x="1302487" y="2957405"/>
                </a:lnTo>
                <a:lnTo>
                  <a:pt x="1237008" y="2952337"/>
                </a:lnTo>
                <a:lnTo>
                  <a:pt x="1172587" y="2946549"/>
                </a:lnTo>
                <a:lnTo>
                  <a:pt x="1109280" y="2940057"/>
                </a:lnTo>
                <a:lnTo>
                  <a:pt x="1047141" y="2932876"/>
                </a:lnTo>
                <a:lnTo>
                  <a:pt x="986226" y="2925024"/>
                </a:lnTo>
                <a:lnTo>
                  <a:pt x="926591" y="2916515"/>
                </a:lnTo>
                <a:lnTo>
                  <a:pt x="868289" y="2907366"/>
                </a:lnTo>
                <a:lnTo>
                  <a:pt x="811377" y="2897592"/>
                </a:lnTo>
                <a:lnTo>
                  <a:pt x="755909" y="2887210"/>
                </a:lnTo>
                <a:lnTo>
                  <a:pt x="701940" y="2876235"/>
                </a:lnTo>
                <a:lnTo>
                  <a:pt x="649527" y="2864684"/>
                </a:lnTo>
                <a:lnTo>
                  <a:pt x="598724" y="2852571"/>
                </a:lnTo>
                <a:lnTo>
                  <a:pt x="549585" y="2839915"/>
                </a:lnTo>
                <a:lnTo>
                  <a:pt x="502167" y="2826729"/>
                </a:lnTo>
                <a:lnTo>
                  <a:pt x="456524" y="2813030"/>
                </a:lnTo>
                <a:lnTo>
                  <a:pt x="412712" y="2798835"/>
                </a:lnTo>
                <a:lnTo>
                  <a:pt x="370786" y="2784158"/>
                </a:lnTo>
                <a:lnTo>
                  <a:pt x="330800" y="2769017"/>
                </a:lnTo>
                <a:lnTo>
                  <a:pt x="292811" y="2753426"/>
                </a:lnTo>
                <a:lnTo>
                  <a:pt x="256872" y="2737402"/>
                </a:lnTo>
                <a:lnTo>
                  <a:pt x="191370" y="2704118"/>
                </a:lnTo>
                <a:lnTo>
                  <a:pt x="134734" y="2669292"/>
                </a:lnTo>
                <a:lnTo>
                  <a:pt x="87406" y="2633052"/>
                </a:lnTo>
                <a:lnTo>
                  <a:pt x="49828" y="2595525"/>
                </a:lnTo>
                <a:lnTo>
                  <a:pt x="22440" y="2556839"/>
                </a:lnTo>
                <a:lnTo>
                  <a:pt x="5683" y="2517122"/>
                </a:lnTo>
                <a:lnTo>
                  <a:pt x="0" y="2476500"/>
                </a:lnTo>
                <a:lnTo>
                  <a:pt x="0" y="495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59740" y="4371213"/>
            <a:ext cx="92583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0000FF"/>
                </a:solidFill>
                <a:latin typeface="Times New Roman"/>
                <a:cs typeface="Times New Roman"/>
              </a:rPr>
              <a:t>Order_Table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44500" y="4635500"/>
            <a:ext cx="939800" cy="254000"/>
            <a:chOff x="444500" y="4635500"/>
            <a:chExt cx="939800" cy="254000"/>
          </a:xfrm>
        </p:grpSpPr>
        <p:sp>
          <p:nvSpPr>
            <p:cNvPr id="7" name="object 7"/>
            <p:cNvSpPr/>
            <p:nvPr/>
          </p:nvSpPr>
          <p:spPr>
            <a:xfrm>
              <a:off x="457200" y="464820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57200" y="464820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228600"/>
                  </a:moveTo>
                  <a:lnTo>
                    <a:pt x="914400" y="228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526794" y="4371213"/>
            <a:ext cx="887094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0000FF"/>
                </a:solidFill>
                <a:latin typeface="Times New Roman"/>
                <a:cs typeface="Times New Roman"/>
              </a:rPr>
              <a:t>Sales_Table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511300" y="4635500"/>
            <a:ext cx="939800" cy="254000"/>
            <a:chOff x="1511300" y="4635500"/>
            <a:chExt cx="939800" cy="254000"/>
          </a:xfrm>
        </p:grpSpPr>
        <p:sp>
          <p:nvSpPr>
            <p:cNvPr id="11" name="object 11"/>
            <p:cNvSpPr/>
            <p:nvPr/>
          </p:nvSpPr>
          <p:spPr>
            <a:xfrm>
              <a:off x="1524000" y="464820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524000" y="464820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228600"/>
                  </a:moveTo>
                  <a:lnTo>
                    <a:pt x="914400" y="228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593975" y="4371213"/>
            <a:ext cx="10534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0000FF"/>
                </a:solidFill>
                <a:latin typeface="Times New Roman"/>
                <a:cs typeface="Times New Roman"/>
              </a:rPr>
              <a:t>Student_Table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578100" y="4635500"/>
            <a:ext cx="939800" cy="254000"/>
            <a:chOff x="2578100" y="4635500"/>
            <a:chExt cx="939800" cy="254000"/>
          </a:xfrm>
        </p:grpSpPr>
        <p:sp>
          <p:nvSpPr>
            <p:cNvPr id="15" name="object 15"/>
            <p:cNvSpPr/>
            <p:nvPr/>
          </p:nvSpPr>
          <p:spPr>
            <a:xfrm>
              <a:off x="2590800" y="464820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590800" y="464820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228600"/>
                  </a:moveTo>
                  <a:lnTo>
                    <a:pt x="914400" y="228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688340" y="5133594"/>
            <a:ext cx="1720214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73455" algn="l"/>
              </a:tabLst>
            </a:pPr>
            <a:r>
              <a:rPr dirty="0" sz="1400">
                <a:latin typeface="Times New Roman"/>
                <a:cs typeface="Times New Roman"/>
              </a:rPr>
              <a:t>Pro</a:t>
            </a:r>
            <a:r>
              <a:rPr dirty="0" sz="1400">
                <a:latin typeface="Times New Roman"/>
                <a:cs typeface="Times New Roman"/>
              </a:rPr>
              <a:t>duc</a:t>
            </a:r>
            <a:r>
              <a:rPr dirty="0" sz="1400" spc="-10">
                <a:latin typeface="Times New Roman"/>
                <a:cs typeface="Times New Roman"/>
              </a:rPr>
              <a:t>t</a:t>
            </a:r>
            <a:r>
              <a:rPr dirty="0" sz="1400">
                <a:latin typeface="Times New Roman"/>
                <a:cs typeface="Times New Roman"/>
              </a:rPr>
              <a:t>_</a:t>
            </a:r>
            <a:r>
              <a:rPr dirty="0" sz="1400" spc="-15">
                <a:latin typeface="Times New Roman"/>
                <a:cs typeface="Times New Roman"/>
              </a:rPr>
              <a:t>I</a:t>
            </a:r>
            <a:r>
              <a:rPr dirty="0" sz="1400">
                <a:latin typeface="Times New Roman"/>
                <a:cs typeface="Times New Roman"/>
              </a:rPr>
              <a:t>D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>
                <a:latin typeface="Times New Roman"/>
                <a:cs typeface="Times New Roman"/>
              </a:rPr>
              <a:t>Sal</a:t>
            </a:r>
            <a:r>
              <a:rPr dirty="0" sz="1400">
                <a:latin typeface="Times New Roman"/>
                <a:cs typeface="Times New Roman"/>
              </a:rPr>
              <a:t>e</a:t>
            </a:r>
            <a:r>
              <a:rPr dirty="0" sz="1400" spc="5">
                <a:latin typeface="Times New Roman"/>
                <a:cs typeface="Times New Roman"/>
              </a:rPr>
              <a:t>_</a:t>
            </a:r>
            <a:r>
              <a:rPr dirty="0" sz="1400" spc="-10">
                <a:latin typeface="Times New Roman"/>
                <a:cs typeface="Times New Roman"/>
              </a:rPr>
              <a:t>D</a:t>
            </a:r>
            <a:r>
              <a:rPr dirty="0" sz="1400">
                <a:latin typeface="Times New Roman"/>
                <a:cs typeface="Times New Roman"/>
              </a:rPr>
              <a:t>ate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01040" y="5447637"/>
            <a:ext cx="1846580" cy="0"/>
          </a:xfrm>
          <a:custGeom>
            <a:avLst/>
            <a:gdLst/>
            <a:ahLst/>
            <a:cxnLst/>
            <a:rect l="l" t="t" r="r" b="b"/>
            <a:pathLst>
              <a:path w="1846580" h="0">
                <a:moveTo>
                  <a:pt x="0" y="0"/>
                </a:moveTo>
                <a:lnTo>
                  <a:pt x="254508" y="0"/>
                </a:lnTo>
              </a:path>
              <a:path w="1846580" h="0">
                <a:moveTo>
                  <a:pt x="255780" y="0"/>
                </a:moveTo>
                <a:lnTo>
                  <a:pt x="510288" y="0"/>
                </a:lnTo>
              </a:path>
              <a:path w="1846580" h="0">
                <a:moveTo>
                  <a:pt x="511561" y="0"/>
                </a:moveTo>
                <a:lnTo>
                  <a:pt x="766069" y="0"/>
                </a:lnTo>
              </a:path>
              <a:path w="1846580" h="0">
                <a:moveTo>
                  <a:pt x="952877" y="0"/>
                </a:moveTo>
                <a:lnTo>
                  <a:pt x="1334640" y="0"/>
                </a:lnTo>
              </a:path>
              <a:path w="1846580" h="0">
                <a:moveTo>
                  <a:pt x="1335912" y="0"/>
                </a:moveTo>
                <a:lnTo>
                  <a:pt x="1590420" y="0"/>
                </a:lnTo>
              </a:path>
              <a:path w="1846580" h="0">
                <a:moveTo>
                  <a:pt x="1591693" y="0"/>
                </a:moveTo>
                <a:lnTo>
                  <a:pt x="1846201" y="0"/>
                </a:lnTo>
              </a:path>
            </a:pathLst>
          </a:custGeom>
          <a:ln w="10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630796" y="5057394"/>
            <a:ext cx="9734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6666" sz="3000" spc="-97">
                <a:latin typeface="Times New Roman"/>
                <a:cs typeface="Times New Roman"/>
              </a:rPr>
              <a:t>_</a:t>
            </a:r>
            <a:r>
              <a:rPr dirty="0" sz="1400" spc="-65">
                <a:latin typeface="Times New Roman"/>
                <a:cs typeface="Times New Roman"/>
              </a:rPr>
              <a:t>Daily_Sales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66712" y="596900"/>
            <a:ext cx="3457575" cy="4856480"/>
            <a:chOff x="366712" y="596900"/>
            <a:chExt cx="3457575" cy="4856480"/>
          </a:xfrm>
        </p:grpSpPr>
        <p:sp>
          <p:nvSpPr>
            <p:cNvPr id="21" name="object 21"/>
            <p:cNvSpPr/>
            <p:nvPr/>
          </p:nvSpPr>
          <p:spPr>
            <a:xfrm>
              <a:off x="2796913" y="5447637"/>
              <a:ext cx="765175" cy="0"/>
            </a:xfrm>
            <a:custGeom>
              <a:avLst/>
              <a:gdLst/>
              <a:ahLst/>
              <a:cxnLst/>
              <a:rect l="l" t="t" r="r" b="b"/>
              <a:pathLst>
                <a:path w="765175" h="0">
                  <a:moveTo>
                    <a:pt x="0" y="0"/>
                  </a:moveTo>
                  <a:lnTo>
                    <a:pt x="254508" y="0"/>
                  </a:lnTo>
                </a:path>
                <a:path w="765175" h="0">
                  <a:moveTo>
                    <a:pt x="255780" y="0"/>
                  </a:moveTo>
                  <a:lnTo>
                    <a:pt x="764796" y="0"/>
                  </a:lnTo>
                </a:path>
              </a:pathLst>
            </a:custGeom>
            <a:ln w="101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81000" y="5105400"/>
              <a:ext cx="3429000" cy="0"/>
            </a:xfrm>
            <a:custGeom>
              <a:avLst/>
              <a:gdLst/>
              <a:ahLst/>
              <a:cxnLst/>
              <a:rect l="l" t="t" r="r" b="b"/>
              <a:pathLst>
                <a:path w="3429000" h="0">
                  <a:moveTo>
                    <a:pt x="0" y="0"/>
                  </a:moveTo>
                  <a:lnTo>
                    <a:pt x="3429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600200" y="167640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600200" y="167640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228600"/>
                  </a:moveTo>
                  <a:lnTo>
                    <a:pt x="914400" y="228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24840" y="2246221"/>
              <a:ext cx="2860675" cy="0"/>
            </a:xfrm>
            <a:custGeom>
              <a:avLst/>
              <a:gdLst/>
              <a:ahLst/>
              <a:cxnLst/>
              <a:rect l="l" t="t" r="r" b="b"/>
              <a:pathLst>
                <a:path w="2860675" h="0">
                  <a:moveTo>
                    <a:pt x="0" y="0"/>
                  </a:moveTo>
                  <a:lnTo>
                    <a:pt x="254508" y="0"/>
                  </a:lnTo>
                </a:path>
                <a:path w="2860675" h="0">
                  <a:moveTo>
                    <a:pt x="255780" y="0"/>
                  </a:moveTo>
                  <a:lnTo>
                    <a:pt x="510288" y="0"/>
                  </a:lnTo>
                </a:path>
                <a:path w="2860675" h="0">
                  <a:moveTo>
                    <a:pt x="511561" y="0"/>
                  </a:moveTo>
                  <a:lnTo>
                    <a:pt x="766069" y="0"/>
                  </a:lnTo>
                </a:path>
                <a:path w="2860675" h="0">
                  <a:moveTo>
                    <a:pt x="952877" y="0"/>
                  </a:moveTo>
                  <a:lnTo>
                    <a:pt x="1334640" y="0"/>
                  </a:lnTo>
                </a:path>
                <a:path w="2860675" h="0">
                  <a:moveTo>
                    <a:pt x="1335912" y="0"/>
                  </a:moveTo>
                  <a:lnTo>
                    <a:pt x="1590420" y="0"/>
                  </a:lnTo>
                </a:path>
                <a:path w="2860675" h="0">
                  <a:moveTo>
                    <a:pt x="1591693" y="0"/>
                  </a:moveTo>
                  <a:lnTo>
                    <a:pt x="1846201" y="0"/>
                  </a:lnTo>
                </a:path>
                <a:path w="2860675" h="0">
                  <a:moveTo>
                    <a:pt x="2095873" y="0"/>
                  </a:moveTo>
                  <a:lnTo>
                    <a:pt x="2350381" y="0"/>
                  </a:lnTo>
                </a:path>
                <a:path w="2860675" h="0">
                  <a:moveTo>
                    <a:pt x="2351654" y="0"/>
                  </a:moveTo>
                  <a:lnTo>
                    <a:pt x="2860670" y="0"/>
                  </a:lnTo>
                </a:path>
              </a:pathLst>
            </a:custGeom>
            <a:ln w="101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81000" y="609600"/>
              <a:ext cx="3429000" cy="2590800"/>
            </a:xfrm>
            <a:custGeom>
              <a:avLst/>
              <a:gdLst/>
              <a:ahLst/>
              <a:cxnLst/>
              <a:rect l="l" t="t" r="r" b="b"/>
              <a:pathLst>
                <a:path w="3429000" h="2590800">
                  <a:moveTo>
                    <a:pt x="0" y="2590800"/>
                  </a:moveTo>
                  <a:lnTo>
                    <a:pt x="3429000" y="2590800"/>
                  </a:lnTo>
                  <a:lnTo>
                    <a:pt x="3429000" y="0"/>
                  </a:lnTo>
                  <a:lnTo>
                    <a:pt x="0" y="0"/>
                  </a:lnTo>
                  <a:lnTo>
                    <a:pt x="0" y="2590800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057400" y="3200400"/>
              <a:ext cx="152400" cy="685800"/>
            </a:xfrm>
            <a:custGeom>
              <a:avLst/>
              <a:gdLst/>
              <a:ahLst/>
              <a:cxnLst/>
              <a:rect l="l" t="t" r="r" b="b"/>
              <a:pathLst>
                <a:path w="152400" h="685800">
                  <a:moveTo>
                    <a:pt x="1524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52400" y="685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057400" y="3200400"/>
              <a:ext cx="152400" cy="685800"/>
            </a:xfrm>
            <a:custGeom>
              <a:avLst/>
              <a:gdLst/>
              <a:ahLst/>
              <a:cxnLst/>
              <a:rect l="l" t="t" r="r" b="b"/>
              <a:pathLst>
                <a:path w="152400" h="685800">
                  <a:moveTo>
                    <a:pt x="0" y="685800"/>
                  </a:moveTo>
                  <a:lnTo>
                    <a:pt x="152400" y="6858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4038600" y="1676400"/>
            <a:ext cx="1143000" cy="1066800"/>
          </a:xfrm>
          <a:prstGeom prst="rect">
            <a:avLst/>
          </a:prstGeom>
          <a:ln w="25400">
            <a:solidFill>
              <a:srgbClr val="0000FF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algn="ctr" marR="67945">
              <a:lnSpc>
                <a:spcPct val="100000"/>
              </a:lnSpc>
              <a:spcBef>
                <a:spcPts val="295"/>
              </a:spcBef>
            </a:pPr>
            <a:r>
              <a:rPr dirty="0" sz="2000">
                <a:latin typeface="Times New Roman"/>
                <a:cs typeface="Times New Roman"/>
              </a:rPr>
              <a:t>FSG</a:t>
            </a:r>
            <a:endParaRPr sz="2000">
              <a:latin typeface="Times New Roman"/>
              <a:cs typeface="Times New Roman"/>
            </a:endParaRPr>
          </a:p>
          <a:p>
            <a:pPr algn="ctr" marR="6604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Cache</a:t>
            </a:r>
            <a:endParaRPr sz="2000">
              <a:latin typeface="Times New Roman"/>
              <a:cs typeface="Times New Roman"/>
            </a:endParaRPr>
          </a:p>
          <a:p>
            <a:pPr algn="ctr" marR="66675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Memory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644900" y="1968500"/>
            <a:ext cx="406400" cy="558800"/>
            <a:chOff x="3644900" y="1968500"/>
            <a:chExt cx="406400" cy="558800"/>
          </a:xfrm>
        </p:grpSpPr>
        <p:sp>
          <p:nvSpPr>
            <p:cNvPr id="31" name="object 31"/>
            <p:cNvSpPr/>
            <p:nvPr/>
          </p:nvSpPr>
          <p:spPr>
            <a:xfrm>
              <a:off x="3657600" y="1981200"/>
              <a:ext cx="381000" cy="533400"/>
            </a:xfrm>
            <a:custGeom>
              <a:avLst/>
              <a:gdLst/>
              <a:ahLst/>
              <a:cxnLst/>
              <a:rect l="l" t="t" r="r" b="b"/>
              <a:pathLst>
                <a:path w="381000" h="533400">
                  <a:moveTo>
                    <a:pt x="190500" y="0"/>
                  </a:moveTo>
                  <a:lnTo>
                    <a:pt x="0" y="266700"/>
                  </a:lnTo>
                  <a:lnTo>
                    <a:pt x="190500" y="533400"/>
                  </a:lnTo>
                  <a:lnTo>
                    <a:pt x="190500" y="400050"/>
                  </a:lnTo>
                  <a:lnTo>
                    <a:pt x="381000" y="400050"/>
                  </a:lnTo>
                  <a:lnTo>
                    <a:pt x="381000" y="133350"/>
                  </a:lnTo>
                  <a:lnTo>
                    <a:pt x="190500" y="13335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657600" y="1981200"/>
              <a:ext cx="381000" cy="533400"/>
            </a:xfrm>
            <a:custGeom>
              <a:avLst/>
              <a:gdLst/>
              <a:ahLst/>
              <a:cxnLst/>
              <a:rect l="l" t="t" r="r" b="b"/>
              <a:pathLst>
                <a:path w="381000" h="533400">
                  <a:moveTo>
                    <a:pt x="0" y="266700"/>
                  </a:moveTo>
                  <a:lnTo>
                    <a:pt x="190500" y="0"/>
                  </a:lnTo>
                  <a:lnTo>
                    <a:pt x="190500" y="133350"/>
                  </a:lnTo>
                  <a:lnTo>
                    <a:pt x="381000" y="133350"/>
                  </a:lnTo>
                  <a:lnTo>
                    <a:pt x="381000" y="400050"/>
                  </a:lnTo>
                  <a:lnTo>
                    <a:pt x="190500" y="400050"/>
                  </a:lnTo>
                  <a:lnTo>
                    <a:pt x="190500" y="533400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5947028" y="711453"/>
            <a:ext cx="30372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imes New Roman"/>
                <a:cs typeface="Times New Roman"/>
              </a:rPr>
              <a:t>Transfer </a:t>
            </a: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10">
                <a:latin typeface="Times New Roman"/>
                <a:cs typeface="Times New Roman"/>
              </a:rPr>
              <a:t>Sales_Table </a:t>
            </a:r>
            <a:r>
              <a:rPr dirty="0" sz="1800">
                <a:latin typeface="Times New Roman"/>
                <a:cs typeface="Times New Roman"/>
              </a:rPr>
              <a:t>from  the disk (Perm) to </a:t>
            </a:r>
            <a:r>
              <a:rPr dirty="0" sz="1800" spc="-5">
                <a:latin typeface="Times New Roman"/>
                <a:cs typeface="Times New Roman"/>
              </a:rPr>
              <a:t>FSG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Memory.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947028" y="1473453"/>
            <a:ext cx="28733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Get </a:t>
            </a:r>
            <a:r>
              <a:rPr dirty="0" sz="1800">
                <a:latin typeface="Times New Roman"/>
                <a:cs typeface="Times New Roman"/>
              </a:rPr>
              <a:t>the Product_ID,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Sale_Date  and the Daily_Sales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columns.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947028" y="2296795"/>
            <a:ext cx="29495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Build the Report in </a:t>
            </a:r>
            <a:r>
              <a:rPr dirty="0" sz="1800" spc="-5">
                <a:latin typeface="Times New Roman"/>
                <a:cs typeface="Times New Roman"/>
              </a:rPr>
              <a:t>FSG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Cache.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947028" y="2845434"/>
            <a:ext cx="2980055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If there </a:t>
            </a:r>
            <a:r>
              <a:rPr dirty="0" sz="1800" spc="-5">
                <a:latin typeface="Times New Roman"/>
                <a:cs typeface="Times New Roman"/>
              </a:rPr>
              <a:t>is </a:t>
            </a:r>
            <a:r>
              <a:rPr dirty="0" sz="1800">
                <a:latin typeface="Times New Roman"/>
                <a:cs typeface="Times New Roman"/>
              </a:rPr>
              <a:t>no </a:t>
            </a:r>
            <a:r>
              <a:rPr dirty="0" sz="1800" spc="-5">
                <a:latin typeface="Times New Roman"/>
                <a:cs typeface="Times New Roman"/>
              </a:rPr>
              <a:t>more </a:t>
            </a:r>
            <a:r>
              <a:rPr dirty="0" sz="1800">
                <a:latin typeface="Times New Roman"/>
                <a:cs typeface="Times New Roman"/>
              </a:rPr>
              <a:t>room in </a:t>
            </a:r>
            <a:r>
              <a:rPr dirty="0" sz="1800" spc="-5">
                <a:latin typeface="Times New Roman"/>
                <a:cs typeface="Times New Roman"/>
              </a:rPr>
              <a:t>FSG  </a:t>
            </a:r>
            <a:r>
              <a:rPr dirty="0" sz="1800">
                <a:latin typeface="Times New Roman"/>
                <a:cs typeface="Times New Roman"/>
              </a:rPr>
              <a:t>Cache than transfer the report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 Spool on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Disk.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947028" y="3942969"/>
            <a:ext cx="292989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Keep checking if the </a:t>
            </a:r>
            <a:r>
              <a:rPr dirty="0" sz="1800" spc="-5">
                <a:latin typeface="Times New Roman"/>
                <a:cs typeface="Times New Roman"/>
              </a:rPr>
              <a:t>USER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has  gone over their </a:t>
            </a:r>
            <a:r>
              <a:rPr dirty="0" sz="1800" spc="-5">
                <a:latin typeface="Times New Roman"/>
                <a:cs typeface="Times New Roman"/>
              </a:rPr>
              <a:t>SPOOL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Limit.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947028" y="4765929"/>
            <a:ext cx="292989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The Report </a:t>
            </a:r>
            <a:r>
              <a:rPr dirty="0" sz="1800" spc="-5">
                <a:latin typeface="Times New Roman"/>
                <a:cs typeface="Times New Roman"/>
              </a:rPr>
              <a:t>is </a:t>
            </a:r>
            <a:r>
              <a:rPr dirty="0" sz="1800">
                <a:latin typeface="Times New Roman"/>
                <a:cs typeface="Times New Roman"/>
              </a:rPr>
              <a:t>done </a:t>
            </a:r>
            <a:r>
              <a:rPr dirty="0" sz="1800" spc="-5">
                <a:latin typeface="Times New Roman"/>
                <a:cs typeface="Times New Roman"/>
              </a:rPr>
              <a:t>so </a:t>
            </a:r>
            <a:r>
              <a:rPr dirty="0" sz="1800">
                <a:latin typeface="Times New Roman"/>
                <a:cs typeface="Times New Roman"/>
              </a:rPr>
              <a:t>transfer  the report to the </a:t>
            </a:r>
            <a:r>
              <a:rPr dirty="0" sz="1800" spc="-5">
                <a:latin typeface="Times New Roman"/>
                <a:cs typeface="Times New Roman"/>
              </a:rPr>
              <a:t>Parsing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Engine  over 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BYNET.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947028" y="5863538"/>
            <a:ext cx="23787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DELETE the Spool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Files.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038600" y="4419600"/>
            <a:ext cx="990600" cy="457200"/>
          </a:xfrm>
          <a:prstGeom prst="rect">
            <a:avLst/>
          </a:prstGeom>
          <a:ln w="25400">
            <a:solidFill>
              <a:srgbClr val="0000FF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187325">
              <a:lnSpc>
                <a:spcPct val="100000"/>
              </a:lnSpc>
              <a:spcBef>
                <a:spcPts val="300"/>
              </a:spcBef>
            </a:pPr>
            <a:r>
              <a:rPr dirty="0" sz="2000">
                <a:latin typeface="Times New Roman"/>
                <a:cs typeface="Times New Roman"/>
              </a:rPr>
              <a:t>PERM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644900" y="4406900"/>
            <a:ext cx="406400" cy="558800"/>
            <a:chOff x="3644900" y="4406900"/>
            <a:chExt cx="406400" cy="558800"/>
          </a:xfrm>
        </p:grpSpPr>
        <p:sp>
          <p:nvSpPr>
            <p:cNvPr id="42" name="object 42"/>
            <p:cNvSpPr/>
            <p:nvPr/>
          </p:nvSpPr>
          <p:spPr>
            <a:xfrm>
              <a:off x="3657600" y="4419600"/>
              <a:ext cx="381000" cy="533400"/>
            </a:xfrm>
            <a:custGeom>
              <a:avLst/>
              <a:gdLst/>
              <a:ahLst/>
              <a:cxnLst/>
              <a:rect l="l" t="t" r="r" b="b"/>
              <a:pathLst>
                <a:path w="381000" h="533400">
                  <a:moveTo>
                    <a:pt x="190500" y="0"/>
                  </a:moveTo>
                  <a:lnTo>
                    <a:pt x="0" y="266700"/>
                  </a:lnTo>
                  <a:lnTo>
                    <a:pt x="190500" y="533400"/>
                  </a:lnTo>
                  <a:lnTo>
                    <a:pt x="190500" y="400050"/>
                  </a:lnTo>
                  <a:lnTo>
                    <a:pt x="381000" y="400050"/>
                  </a:lnTo>
                  <a:lnTo>
                    <a:pt x="381000" y="133350"/>
                  </a:lnTo>
                  <a:lnTo>
                    <a:pt x="190500" y="13335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3657600" y="4419600"/>
              <a:ext cx="381000" cy="533400"/>
            </a:xfrm>
            <a:custGeom>
              <a:avLst/>
              <a:gdLst/>
              <a:ahLst/>
              <a:cxnLst/>
              <a:rect l="l" t="t" r="r" b="b"/>
              <a:pathLst>
                <a:path w="381000" h="533400">
                  <a:moveTo>
                    <a:pt x="0" y="266700"/>
                  </a:moveTo>
                  <a:lnTo>
                    <a:pt x="190500" y="0"/>
                  </a:lnTo>
                  <a:lnTo>
                    <a:pt x="190500" y="133350"/>
                  </a:lnTo>
                  <a:lnTo>
                    <a:pt x="381000" y="133350"/>
                  </a:lnTo>
                  <a:lnTo>
                    <a:pt x="381000" y="400050"/>
                  </a:lnTo>
                  <a:lnTo>
                    <a:pt x="190500" y="400050"/>
                  </a:lnTo>
                  <a:lnTo>
                    <a:pt x="190500" y="533400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4038600" y="5334000"/>
            <a:ext cx="990600" cy="457200"/>
          </a:xfrm>
          <a:prstGeom prst="rect">
            <a:avLst/>
          </a:prstGeom>
          <a:ln w="25400">
            <a:solidFill>
              <a:srgbClr val="0000FF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128905">
              <a:lnSpc>
                <a:spcPct val="100000"/>
              </a:lnSpc>
              <a:spcBef>
                <a:spcPts val="300"/>
              </a:spcBef>
            </a:pPr>
            <a:r>
              <a:rPr dirty="0" sz="2000">
                <a:latin typeface="Times New Roman"/>
                <a:cs typeface="Times New Roman"/>
              </a:rPr>
              <a:t>SPOOL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644900" y="673100"/>
            <a:ext cx="5511800" cy="5664200"/>
            <a:chOff x="3644900" y="673100"/>
            <a:chExt cx="5511800" cy="5664200"/>
          </a:xfrm>
        </p:grpSpPr>
        <p:sp>
          <p:nvSpPr>
            <p:cNvPr id="46" name="object 46"/>
            <p:cNvSpPr/>
            <p:nvPr/>
          </p:nvSpPr>
          <p:spPr>
            <a:xfrm>
              <a:off x="3657600" y="5334000"/>
              <a:ext cx="381000" cy="533400"/>
            </a:xfrm>
            <a:custGeom>
              <a:avLst/>
              <a:gdLst/>
              <a:ahLst/>
              <a:cxnLst/>
              <a:rect l="l" t="t" r="r" b="b"/>
              <a:pathLst>
                <a:path w="381000" h="533400">
                  <a:moveTo>
                    <a:pt x="190500" y="0"/>
                  </a:moveTo>
                  <a:lnTo>
                    <a:pt x="0" y="266700"/>
                  </a:lnTo>
                  <a:lnTo>
                    <a:pt x="190500" y="533400"/>
                  </a:lnTo>
                  <a:lnTo>
                    <a:pt x="190500" y="400050"/>
                  </a:lnTo>
                  <a:lnTo>
                    <a:pt x="381000" y="400050"/>
                  </a:lnTo>
                  <a:lnTo>
                    <a:pt x="381000" y="133350"/>
                  </a:lnTo>
                  <a:lnTo>
                    <a:pt x="190500" y="13335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3657600" y="5334000"/>
              <a:ext cx="381000" cy="533400"/>
            </a:xfrm>
            <a:custGeom>
              <a:avLst/>
              <a:gdLst/>
              <a:ahLst/>
              <a:cxnLst/>
              <a:rect l="l" t="t" r="r" b="b"/>
              <a:pathLst>
                <a:path w="381000" h="533400">
                  <a:moveTo>
                    <a:pt x="0" y="266700"/>
                  </a:moveTo>
                  <a:lnTo>
                    <a:pt x="190500" y="0"/>
                  </a:lnTo>
                  <a:lnTo>
                    <a:pt x="190500" y="133350"/>
                  </a:lnTo>
                  <a:lnTo>
                    <a:pt x="381000" y="133350"/>
                  </a:lnTo>
                  <a:lnTo>
                    <a:pt x="381000" y="400050"/>
                  </a:lnTo>
                  <a:lnTo>
                    <a:pt x="190500" y="400050"/>
                  </a:lnTo>
                  <a:lnTo>
                    <a:pt x="190500" y="533400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5334000" y="685800"/>
              <a:ext cx="3810000" cy="5638800"/>
            </a:xfrm>
            <a:custGeom>
              <a:avLst/>
              <a:gdLst/>
              <a:ahLst/>
              <a:cxnLst/>
              <a:rect l="l" t="t" r="r" b="b"/>
              <a:pathLst>
                <a:path w="3810000" h="5638800">
                  <a:moveTo>
                    <a:pt x="0" y="5638800"/>
                  </a:moveTo>
                  <a:lnTo>
                    <a:pt x="3810000" y="5638800"/>
                  </a:lnTo>
                  <a:lnTo>
                    <a:pt x="3810000" y="0"/>
                  </a:lnTo>
                  <a:lnTo>
                    <a:pt x="0" y="0"/>
                  </a:lnTo>
                  <a:lnTo>
                    <a:pt x="0" y="5638800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5410200" y="7620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0"/>
                  </a:moveTo>
                  <a:lnTo>
                    <a:pt x="146837" y="6038"/>
                  </a:lnTo>
                  <a:lnTo>
                    <a:pt x="106746" y="23237"/>
                  </a:lnTo>
                  <a:lnTo>
                    <a:pt x="71374" y="50225"/>
                  </a:lnTo>
                  <a:lnTo>
                    <a:pt x="41867" y="85628"/>
                  </a:lnTo>
                  <a:lnTo>
                    <a:pt x="19372" y="128073"/>
                  </a:lnTo>
                  <a:lnTo>
                    <a:pt x="5034" y="176188"/>
                  </a:lnTo>
                  <a:lnTo>
                    <a:pt x="0" y="228600"/>
                  </a:lnTo>
                  <a:lnTo>
                    <a:pt x="5034" y="281011"/>
                  </a:lnTo>
                  <a:lnTo>
                    <a:pt x="19372" y="329126"/>
                  </a:lnTo>
                  <a:lnTo>
                    <a:pt x="41867" y="371571"/>
                  </a:lnTo>
                  <a:lnTo>
                    <a:pt x="71374" y="406974"/>
                  </a:lnTo>
                  <a:lnTo>
                    <a:pt x="106746" y="433962"/>
                  </a:lnTo>
                  <a:lnTo>
                    <a:pt x="146837" y="451161"/>
                  </a:lnTo>
                  <a:lnTo>
                    <a:pt x="190500" y="457200"/>
                  </a:lnTo>
                  <a:lnTo>
                    <a:pt x="234162" y="451161"/>
                  </a:lnTo>
                  <a:lnTo>
                    <a:pt x="274253" y="433962"/>
                  </a:lnTo>
                  <a:lnTo>
                    <a:pt x="309625" y="406974"/>
                  </a:lnTo>
                  <a:lnTo>
                    <a:pt x="339132" y="371571"/>
                  </a:lnTo>
                  <a:lnTo>
                    <a:pt x="361627" y="329126"/>
                  </a:lnTo>
                  <a:lnTo>
                    <a:pt x="375965" y="281011"/>
                  </a:lnTo>
                  <a:lnTo>
                    <a:pt x="381000" y="228600"/>
                  </a:lnTo>
                  <a:lnTo>
                    <a:pt x="375965" y="176188"/>
                  </a:lnTo>
                  <a:lnTo>
                    <a:pt x="361627" y="128073"/>
                  </a:lnTo>
                  <a:lnTo>
                    <a:pt x="339132" y="85628"/>
                  </a:lnTo>
                  <a:lnTo>
                    <a:pt x="309625" y="50225"/>
                  </a:lnTo>
                  <a:lnTo>
                    <a:pt x="274253" y="23237"/>
                  </a:lnTo>
                  <a:lnTo>
                    <a:pt x="234162" y="6038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5410200" y="7620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0" y="228600"/>
                  </a:moveTo>
                  <a:lnTo>
                    <a:pt x="5034" y="176188"/>
                  </a:lnTo>
                  <a:lnTo>
                    <a:pt x="19372" y="128073"/>
                  </a:lnTo>
                  <a:lnTo>
                    <a:pt x="41867" y="85628"/>
                  </a:lnTo>
                  <a:lnTo>
                    <a:pt x="71374" y="50225"/>
                  </a:lnTo>
                  <a:lnTo>
                    <a:pt x="106746" y="23237"/>
                  </a:lnTo>
                  <a:lnTo>
                    <a:pt x="146837" y="6038"/>
                  </a:lnTo>
                  <a:lnTo>
                    <a:pt x="190500" y="0"/>
                  </a:lnTo>
                  <a:lnTo>
                    <a:pt x="234162" y="6038"/>
                  </a:lnTo>
                  <a:lnTo>
                    <a:pt x="274253" y="23237"/>
                  </a:lnTo>
                  <a:lnTo>
                    <a:pt x="309625" y="50225"/>
                  </a:lnTo>
                  <a:lnTo>
                    <a:pt x="339132" y="85628"/>
                  </a:lnTo>
                  <a:lnTo>
                    <a:pt x="361627" y="128073"/>
                  </a:lnTo>
                  <a:lnTo>
                    <a:pt x="375965" y="176188"/>
                  </a:lnTo>
                  <a:lnTo>
                    <a:pt x="381000" y="228600"/>
                  </a:lnTo>
                  <a:lnTo>
                    <a:pt x="375965" y="281011"/>
                  </a:lnTo>
                  <a:lnTo>
                    <a:pt x="361627" y="329126"/>
                  </a:lnTo>
                  <a:lnTo>
                    <a:pt x="339132" y="371571"/>
                  </a:lnTo>
                  <a:lnTo>
                    <a:pt x="309625" y="406974"/>
                  </a:lnTo>
                  <a:lnTo>
                    <a:pt x="274253" y="433962"/>
                  </a:lnTo>
                  <a:lnTo>
                    <a:pt x="234162" y="451161"/>
                  </a:lnTo>
                  <a:lnTo>
                    <a:pt x="190500" y="457200"/>
                  </a:lnTo>
                  <a:lnTo>
                    <a:pt x="146837" y="451161"/>
                  </a:lnTo>
                  <a:lnTo>
                    <a:pt x="106746" y="433962"/>
                  </a:lnTo>
                  <a:lnTo>
                    <a:pt x="71374" y="406974"/>
                  </a:lnTo>
                  <a:lnTo>
                    <a:pt x="41867" y="371571"/>
                  </a:lnTo>
                  <a:lnTo>
                    <a:pt x="19372" y="329126"/>
                  </a:lnTo>
                  <a:lnTo>
                    <a:pt x="5034" y="281011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/>
          <p:nvPr/>
        </p:nvSpPr>
        <p:spPr>
          <a:xfrm>
            <a:off x="5512689" y="784605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5397500" y="1511300"/>
            <a:ext cx="406400" cy="482600"/>
            <a:chOff x="5397500" y="1511300"/>
            <a:chExt cx="406400" cy="482600"/>
          </a:xfrm>
        </p:grpSpPr>
        <p:sp>
          <p:nvSpPr>
            <p:cNvPr id="53" name="object 53"/>
            <p:cNvSpPr/>
            <p:nvPr/>
          </p:nvSpPr>
          <p:spPr>
            <a:xfrm>
              <a:off x="5410200" y="15240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0"/>
                  </a:moveTo>
                  <a:lnTo>
                    <a:pt x="146837" y="6038"/>
                  </a:lnTo>
                  <a:lnTo>
                    <a:pt x="106746" y="23237"/>
                  </a:lnTo>
                  <a:lnTo>
                    <a:pt x="71374" y="50225"/>
                  </a:lnTo>
                  <a:lnTo>
                    <a:pt x="41867" y="85628"/>
                  </a:lnTo>
                  <a:lnTo>
                    <a:pt x="19372" y="128073"/>
                  </a:lnTo>
                  <a:lnTo>
                    <a:pt x="5034" y="176188"/>
                  </a:lnTo>
                  <a:lnTo>
                    <a:pt x="0" y="228600"/>
                  </a:lnTo>
                  <a:lnTo>
                    <a:pt x="5034" y="281011"/>
                  </a:lnTo>
                  <a:lnTo>
                    <a:pt x="19372" y="329126"/>
                  </a:lnTo>
                  <a:lnTo>
                    <a:pt x="41867" y="371571"/>
                  </a:lnTo>
                  <a:lnTo>
                    <a:pt x="71374" y="406974"/>
                  </a:lnTo>
                  <a:lnTo>
                    <a:pt x="106746" y="433962"/>
                  </a:lnTo>
                  <a:lnTo>
                    <a:pt x="146837" y="451161"/>
                  </a:lnTo>
                  <a:lnTo>
                    <a:pt x="190500" y="457200"/>
                  </a:lnTo>
                  <a:lnTo>
                    <a:pt x="234162" y="451161"/>
                  </a:lnTo>
                  <a:lnTo>
                    <a:pt x="274253" y="433962"/>
                  </a:lnTo>
                  <a:lnTo>
                    <a:pt x="309625" y="406974"/>
                  </a:lnTo>
                  <a:lnTo>
                    <a:pt x="339132" y="371571"/>
                  </a:lnTo>
                  <a:lnTo>
                    <a:pt x="361627" y="329126"/>
                  </a:lnTo>
                  <a:lnTo>
                    <a:pt x="375965" y="281011"/>
                  </a:lnTo>
                  <a:lnTo>
                    <a:pt x="381000" y="228600"/>
                  </a:lnTo>
                  <a:lnTo>
                    <a:pt x="375965" y="176188"/>
                  </a:lnTo>
                  <a:lnTo>
                    <a:pt x="361627" y="128073"/>
                  </a:lnTo>
                  <a:lnTo>
                    <a:pt x="339132" y="85628"/>
                  </a:lnTo>
                  <a:lnTo>
                    <a:pt x="309625" y="50225"/>
                  </a:lnTo>
                  <a:lnTo>
                    <a:pt x="274253" y="23237"/>
                  </a:lnTo>
                  <a:lnTo>
                    <a:pt x="234162" y="6038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5410200" y="15240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0" y="228600"/>
                  </a:moveTo>
                  <a:lnTo>
                    <a:pt x="5034" y="176188"/>
                  </a:lnTo>
                  <a:lnTo>
                    <a:pt x="19372" y="128073"/>
                  </a:lnTo>
                  <a:lnTo>
                    <a:pt x="41867" y="85628"/>
                  </a:lnTo>
                  <a:lnTo>
                    <a:pt x="71374" y="50225"/>
                  </a:lnTo>
                  <a:lnTo>
                    <a:pt x="106746" y="23237"/>
                  </a:lnTo>
                  <a:lnTo>
                    <a:pt x="146837" y="6038"/>
                  </a:lnTo>
                  <a:lnTo>
                    <a:pt x="190500" y="0"/>
                  </a:lnTo>
                  <a:lnTo>
                    <a:pt x="234162" y="6038"/>
                  </a:lnTo>
                  <a:lnTo>
                    <a:pt x="274253" y="23237"/>
                  </a:lnTo>
                  <a:lnTo>
                    <a:pt x="309625" y="50225"/>
                  </a:lnTo>
                  <a:lnTo>
                    <a:pt x="339132" y="85628"/>
                  </a:lnTo>
                  <a:lnTo>
                    <a:pt x="361627" y="128073"/>
                  </a:lnTo>
                  <a:lnTo>
                    <a:pt x="375965" y="176188"/>
                  </a:lnTo>
                  <a:lnTo>
                    <a:pt x="381000" y="228600"/>
                  </a:lnTo>
                  <a:lnTo>
                    <a:pt x="375965" y="281011"/>
                  </a:lnTo>
                  <a:lnTo>
                    <a:pt x="361627" y="329126"/>
                  </a:lnTo>
                  <a:lnTo>
                    <a:pt x="339132" y="371571"/>
                  </a:lnTo>
                  <a:lnTo>
                    <a:pt x="309625" y="406974"/>
                  </a:lnTo>
                  <a:lnTo>
                    <a:pt x="274253" y="433962"/>
                  </a:lnTo>
                  <a:lnTo>
                    <a:pt x="234162" y="451161"/>
                  </a:lnTo>
                  <a:lnTo>
                    <a:pt x="190500" y="457200"/>
                  </a:lnTo>
                  <a:lnTo>
                    <a:pt x="146837" y="451161"/>
                  </a:lnTo>
                  <a:lnTo>
                    <a:pt x="106746" y="433962"/>
                  </a:lnTo>
                  <a:lnTo>
                    <a:pt x="71374" y="406974"/>
                  </a:lnTo>
                  <a:lnTo>
                    <a:pt x="41867" y="371571"/>
                  </a:lnTo>
                  <a:lnTo>
                    <a:pt x="19372" y="329126"/>
                  </a:lnTo>
                  <a:lnTo>
                    <a:pt x="5034" y="281011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/>
          <p:cNvSpPr txBox="1"/>
          <p:nvPr/>
        </p:nvSpPr>
        <p:spPr>
          <a:xfrm>
            <a:off x="5512689" y="1546605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5397500" y="2197100"/>
            <a:ext cx="406400" cy="482600"/>
            <a:chOff x="5397500" y="2197100"/>
            <a:chExt cx="406400" cy="482600"/>
          </a:xfrm>
        </p:grpSpPr>
        <p:sp>
          <p:nvSpPr>
            <p:cNvPr id="57" name="object 57"/>
            <p:cNvSpPr/>
            <p:nvPr/>
          </p:nvSpPr>
          <p:spPr>
            <a:xfrm>
              <a:off x="5410200" y="22098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0"/>
                  </a:moveTo>
                  <a:lnTo>
                    <a:pt x="146837" y="6038"/>
                  </a:lnTo>
                  <a:lnTo>
                    <a:pt x="106746" y="23237"/>
                  </a:lnTo>
                  <a:lnTo>
                    <a:pt x="71374" y="50225"/>
                  </a:lnTo>
                  <a:lnTo>
                    <a:pt x="41867" y="85628"/>
                  </a:lnTo>
                  <a:lnTo>
                    <a:pt x="19372" y="128073"/>
                  </a:lnTo>
                  <a:lnTo>
                    <a:pt x="5034" y="176188"/>
                  </a:lnTo>
                  <a:lnTo>
                    <a:pt x="0" y="228600"/>
                  </a:lnTo>
                  <a:lnTo>
                    <a:pt x="5034" y="281011"/>
                  </a:lnTo>
                  <a:lnTo>
                    <a:pt x="19372" y="329126"/>
                  </a:lnTo>
                  <a:lnTo>
                    <a:pt x="41867" y="371571"/>
                  </a:lnTo>
                  <a:lnTo>
                    <a:pt x="71374" y="406974"/>
                  </a:lnTo>
                  <a:lnTo>
                    <a:pt x="106746" y="433962"/>
                  </a:lnTo>
                  <a:lnTo>
                    <a:pt x="146837" y="451161"/>
                  </a:lnTo>
                  <a:lnTo>
                    <a:pt x="190500" y="457200"/>
                  </a:lnTo>
                  <a:lnTo>
                    <a:pt x="234162" y="451161"/>
                  </a:lnTo>
                  <a:lnTo>
                    <a:pt x="274253" y="433962"/>
                  </a:lnTo>
                  <a:lnTo>
                    <a:pt x="309625" y="406974"/>
                  </a:lnTo>
                  <a:lnTo>
                    <a:pt x="339132" y="371571"/>
                  </a:lnTo>
                  <a:lnTo>
                    <a:pt x="361627" y="329126"/>
                  </a:lnTo>
                  <a:lnTo>
                    <a:pt x="375965" y="281011"/>
                  </a:lnTo>
                  <a:lnTo>
                    <a:pt x="381000" y="228600"/>
                  </a:lnTo>
                  <a:lnTo>
                    <a:pt x="375965" y="176188"/>
                  </a:lnTo>
                  <a:lnTo>
                    <a:pt x="361627" y="128073"/>
                  </a:lnTo>
                  <a:lnTo>
                    <a:pt x="339132" y="85628"/>
                  </a:lnTo>
                  <a:lnTo>
                    <a:pt x="309625" y="50225"/>
                  </a:lnTo>
                  <a:lnTo>
                    <a:pt x="274253" y="23237"/>
                  </a:lnTo>
                  <a:lnTo>
                    <a:pt x="234162" y="6038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5410200" y="22098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0" y="228600"/>
                  </a:moveTo>
                  <a:lnTo>
                    <a:pt x="5034" y="176188"/>
                  </a:lnTo>
                  <a:lnTo>
                    <a:pt x="19372" y="128073"/>
                  </a:lnTo>
                  <a:lnTo>
                    <a:pt x="41867" y="85628"/>
                  </a:lnTo>
                  <a:lnTo>
                    <a:pt x="71374" y="50225"/>
                  </a:lnTo>
                  <a:lnTo>
                    <a:pt x="106746" y="23237"/>
                  </a:lnTo>
                  <a:lnTo>
                    <a:pt x="146837" y="6038"/>
                  </a:lnTo>
                  <a:lnTo>
                    <a:pt x="190500" y="0"/>
                  </a:lnTo>
                  <a:lnTo>
                    <a:pt x="234162" y="6038"/>
                  </a:lnTo>
                  <a:lnTo>
                    <a:pt x="274253" y="23237"/>
                  </a:lnTo>
                  <a:lnTo>
                    <a:pt x="309625" y="50225"/>
                  </a:lnTo>
                  <a:lnTo>
                    <a:pt x="339132" y="85628"/>
                  </a:lnTo>
                  <a:lnTo>
                    <a:pt x="361627" y="128073"/>
                  </a:lnTo>
                  <a:lnTo>
                    <a:pt x="375965" y="176188"/>
                  </a:lnTo>
                  <a:lnTo>
                    <a:pt x="381000" y="228600"/>
                  </a:lnTo>
                  <a:lnTo>
                    <a:pt x="375965" y="281011"/>
                  </a:lnTo>
                  <a:lnTo>
                    <a:pt x="361627" y="329126"/>
                  </a:lnTo>
                  <a:lnTo>
                    <a:pt x="339132" y="371571"/>
                  </a:lnTo>
                  <a:lnTo>
                    <a:pt x="309625" y="406974"/>
                  </a:lnTo>
                  <a:lnTo>
                    <a:pt x="274253" y="433962"/>
                  </a:lnTo>
                  <a:lnTo>
                    <a:pt x="234162" y="451161"/>
                  </a:lnTo>
                  <a:lnTo>
                    <a:pt x="190500" y="457200"/>
                  </a:lnTo>
                  <a:lnTo>
                    <a:pt x="146837" y="451161"/>
                  </a:lnTo>
                  <a:lnTo>
                    <a:pt x="106746" y="433962"/>
                  </a:lnTo>
                  <a:lnTo>
                    <a:pt x="71374" y="406974"/>
                  </a:lnTo>
                  <a:lnTo>
                    <a:pt x="41867" y="371571"/>
                  </a:lnTo>
                  <a:lnTo>
                    <a:pt x="19372" y="329126"/>
                  </a:lnTo>
                  <a:lnTo>
                    <a:pt x="5034" y="281011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/>
          <p:cNvSpPr txBox="1"/>
          <p:nvPr/>
        </p:nvSpPr>
        <p:spPr>
          <a:xfrm>
            <a:off x="5512689" y="2232786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5397500" y="3035300"/>
            <a:ext cx="406400" cy="482600"/>
            <a:chOff x="5397500" y="3035300"/>
            <a:chExt cx="406400" cy="482600"/>
          </a:xfrm>
        </p:grpSpPr>
        <p:sp>
          <p:nvSpPr>
            <p:cNvPr id="61" name="object 61"/>
            <p:cNvSpPr/>
            <p:nvPr/>
          </p:nvSpPr>
          <p:spPr>
            <a:xfrm>
              <a:off x="5410200" y="30480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0"/>
                  </a:moveTo>
                  <a:lnTo>
                    <a:pt x="146837" y="6038"/>
                  </a:lnTo>
                  <a:lnTo>
                    <a:pt x="106746" y="23237"/>
                  </a:lnTo>
                  <a:lnTo>
                    <a:pt x="71374" y="50225"/>
                  </a:lnTo>
                  <a:lnTo>
                    <a:pt x="41867" y="85628"/>
                  </a:lnTo>
                  <a:lnTo>
                    <a:pt x="19372" y="128073"/>
                  </a:lnTo>
                  <a:lnTo>
                    <a:pt x="5034" y="176188"/>
                  </a:lnTo>
                  <a:lnTo>
                    <a:pt x="0" y="228600"/>
                  </a:lnTo>
                  <a:lnTo>
                    <a:pt x="5034" y="281011"/>
                  </a:lnTo>
                  <a:lnTo>
                    <a:pt x="19372" y="329126"/>
                  </a:lnTo>
                  <a:lnTo>
                    <a:pt x="41867" y="371571"/>
                  </a:lnTo>
                  <a:lnTo>
                    <a:pt x="71374" y="406974"/>
                  </a:lnTo>
                  <a:lnTo>
                    <a:pt x="106746" y="433962"/>
                  </a:lnTo>
                  <a:lnTo>
                    <a:pt x="146837" y="451161"/>
                  </a:lnTo>
                  <a:lnTo>
                    <a:pt x="190500" y="457200"/>
                  </a:lnTo>
                  <a:lnTo>
                    <a:pt x="234162" y="451161"/>
                  </a:lnTo>
                  <a:lnTo>
                    <a:pt x="274253" y="433962"/>
                  </a:lnTo>
                  <a:lnTo>
                    <a:pt x="309625" y="406974"/>
                  </a:lnTo>
                  <a:lnTo>
                    <a:pt x="339132" y="371571"/>
                  </a:lnTo>
                  <a:lnTo>
                    <a:pt x="361627" y="329126"/>
                  </a:lnTo>
                  <a:lnTo>
                    <a:pt x="375965" y="281011"/>
                  </a:lnTo>
                  <a:lnTo>
                    <a:pt x="381000" y="228600"/>
                  </a:lnTo>
                  <a:lnTo>
                    <a:pt x="375965" y="176188"/>
                  </a:lnTo>
                  <a:lnTo>
                    <a:pt x="361627" y="128073"/>
                  </a:lnTo>
                  <a:lnTo>
                    <a:pt x="339132" y="85628"/>
                  </a:lnTo>
                  <a:lnTo>
                    <a:pt x="309625" y="50225"/>
                  </a:lnTo>
                  <a:lnTo>
                    <a:pt x="274253" y="23237"/>
                  </a:lnTo>
                  <a:lnTo>
                    <a:pt x="234162" y="6038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5410200" y="30480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0" y="228600"/>
                  </a:moveTo>
                  <a:lnTo>
                    <a:pt x="5034" y="176188"/>
                  </a:lnTo>
                  <a:lnTo>
                    <a:pt x="19372" y="128073"/>
                  </a:lnTo>
                  <a:lnTo>
                    <a:pt x="41867" y="85628"/>
                  </a:lnTo>
                  <a:lnTo>
                    <a:pt x="71374" y="50225"/>
                  </a:lnTo>
                  <a:lnTo>
                    <a:pt x="106746" y="23237"/>
                  </a:lnTo>
                  <a:lnTo>
                    <a:pt x="146837" y="6038"/>
                  </a:lnTo>
                  <a:lnTo>
                    <a:pt x="190500" y="0"/>
                  </a:lnTo>
                  <a:lnTo>
                    <a:pt x="234162" y="6038"/>
                  </a:lnTo>
                  <a:lnTo>
                    <a:pt x="274253" y="23237"/>
                  </a:lnTo>
                  <a:lnTo>
                    <a:pt x="309625" y="50225"/>
                  </a:lnTo>
                  <a:lnTo>
                    <a:pt x="339132" y="85628"/>
                  </a:lnTo>
                  <a:lnTo>
                    <a:pt x="361627" y="128073"/>
                  </a:lnTo>
                  <a:lnTo>
                    <a:pt x="375965" y="176188"/>
                  </a:lnTo>
                  <a:lnTo>
                    <a:pt x="381000" y="228600"/>
                  </a:lnTo>
                  <a:lnTo>
                    <a:pt x="375965" y="281011"/>
                  </a:lnTo>
                  <a:lnTo>
                    <a:pt x="361627" y="329126"/>
                  </a:lnTo>
                  <a:lnTo>
                    <a:pt x="339132" y="371571"/>
                  </a:lnTo>
                  <a:lnTo>
                    <a:pt x="309625" y="406974"/>
                  </a:lnTo>
                  <a:lnTo>
                    <a:pt x="274253" y="433962"/>
                  </a:lnTo>
                  <a:lnTo>
                    <a:pt x="234162" y="451161"/>
                  </a:lnTo>
                  <a:lnTo>
                    <a:pt x="190500" y="457200"/>
                  </a:lnTo>
                  <a:lnTo>
                    <a:pt x="146837" y="451161"/>
                  </a:lnTo>
                  <a:lnTo>
                    <a:pt x="106746" y="433962"/>
                  </a:lnTo>
                  <a:lnTo>
                    <a:pt x="71374" y="406974"/>
                  </a:lnTo>
                  <a:lnTo>
                    <a:pt x="41867" y="371571"/>
                  </a:lnTo>
                  <a:lnTo>
                    <a:pt x="19372" y="329126"/>
                  </a:lnTo>
                  <a:lnTo>
                    <a:pt x="5034" y="281011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/>
          <p:cNvSpPr txBox="1"/>
          <p:nvPr/>
        </p:nvSpPr>
        <p:spPr>
          <a:xfrm>
            <a:off x="5512689" y="3070986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5397500" y="3949700"/>
            <a:ext cx="406400" cy="482600"/>
            <a:chOff x="5397500" y="3949700"/>
            <a:chExt cx="406400" cy="482600"/>
          </a:xfrm>
        </p:grpSpPr>
        <p:sp>
          <p:nvSpPr>
            <p:cNvPr id="65" name="object 65"/>
            <p:cNvSpPr/>
            <p:nvPr/>
          </p:nvSpPr>
          <p:spPr>
            <a:xfrm>
              <a:off x="5410200" y="39624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0"/>
                  </a:moveTo>
                  <a:lnTo>
                    <a:pt x="146837" y="6038"/>
                  </a:lnTo>
                  <a:lnTo>
                    <a:pt x="106746" y="23237"/>
                  </a:lnTo>
                  <a:lnTo>
                    <a:pt x="71374" y="50225"/>
                  </a:lnTo>
                  <a:lnTo>
                    <a:pt x="41867" y="85628"/>
                  </a:lnTo>
                  <a:lnTo>
                    <a:pt x="19372" y="128073"/>
                  </a:lnTo>
                  <a:lnTo>
                    <a:pt x="5034" y="176188"/>
                  </a:lnTo>
                  <a:lnTo>
                    <a:pt x="0" y="228600"/>
                  </a:lnTo>
                  <a:lnTo>
                    <a:pt x="5034" y="281011"/>
                  </a:lnTo>
                  <a:lnTo>
                    <a:pt x="19372" y="329126"/>
                  </a:lnTo>
                  <a:lnTo>
                    <a:pt x="41867" y="371571"/>
                  </a:lnTo>
                  <a:lnTo>
                    <a:pt x="71374" y="406974"/>
                  </a:lnTo>
                  <a:lnTo>
                    <a:pt x="106746" y="433962"/>
                  </a:lnTo>
                  <a:lnTo>
                    <a:pt x="146837" y="451161"/>
                  </a:lnTo>
                  <a:lnTo>
                    <a:pt x="190500" y="457200"/>
                  </a:lnTo>
                  <a:lnTo>
                    <a:pt x="234162" y="451161"/>
                  </a:lnTo>
                  <a:lnTo>
                    <a:pt x="274253" y="433962"/>
                  </a:lnTo>
                  <a:lnTo>
                    <a:pt x="309625" y="406974"/>
                  </a:lnTo>
                  <a:lnTo>
                    <a:pt x="339132" y="371571"/>
                  </a:lnTo>
                  <a:lnTo>
                    <a:pt x="361627" y="329126"/>
                  </a:lnTo>
                  <a:lnTo>
                    <a:pt x="375965" y="281011"/>
                  </a:lnTo>
                  <a:lnTo>
                    <a:pt x="381000" y="228600"/>
                  </a:lnTo>
                  <a:lnTo>
                    <a:pt x="375965" y="176188"/>
                  </a:lnTo>
                  <a:lnTo>
                    <a:pt x="361627" y="128073"/>
                  </a:lnTo>
                  <a:lnTo>
                    <a:pt x="339132" y="85628"/>
                  </a:lnTo>
                  <a:lnTo>
                    <a:pt x="309625" y="50225"/>
                  </a:lnTo>
                  <a:lnTo>
                    <a:pt x="274253" y="23237"/>
                  </a:lnTo>
                  <a:lnTo>
                    <a:pt x="234162" y="6038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5410200" y="39624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0" y="228600"/>
                  </a:moveTo>
                  <a:lnTo>
                    <a:pt x="5034" y="176188"/>
                  </a:lnTo>
                  <a:lnTo>
                    <a:pt x="19372" y="128073"/>
                  </a:lnTo>
                  <a:lnTo>
                    <a:pt x="41867" y="85628"/>
                  </a:lnTo>
                  <a:lnTo>
                    <a:pt x="71374" y="50225"/>
                  </a:lnTo>
                  <a:lnTo>
                    <a:pt x="106746" y="23237"/>
                  </a:lnTo>
                  <a:lnTo>
                    <a:pt x="146837" y="6038"/>
                  </a:lnTo>
                  <a:lnTo>
                    <a:pt x="190500" y="0"/>
                  </a:lnTo>
                  <a:lnTo>
                    <a:pt x="234162" y="6038"/>
                  </a:lnTo>
                  <a:lnTo>
                    <a:pt x="274253" y="23237"/>
                  </a:lnTo>
                  <a:lnTo>
                    <a:pt x="309625" y="50225"/>
                  </a:lnTo>
                  <a:lnTo>
                    <a:pt x="339132" y="85628"/>
                  </a:lnTo>
                  <a:lnTo>
                    <a:pt x="361627" y="128073"/>
                  </a:lnTo>
                  <a:lnTo>
                    <a:pt x="375965" y="176188"/>
                  </a:lnTo>
                  <a:lnTo>
                    <a:pt x="381000" y="228600"/>
                  </a:lnTo>
                  <a:lnTo>
                    <a:pt x="375965" y="281011"/>
                  </a:lnTo>
                  <a:lnTo>
                    <a:pt x="361627" y="329126"/>
                  </a:lnTo>
                  <a:lnTo>
                    <a:pt x="339132" y="371571"/>
                  </a:lnTo>
                  <a:lnTo>
                    <a:pt x="309625" y="406974"/>
                  </a:lnTo>
                  <a:lnTo>
                    <a:pt x="274253" y="433962"/>
                  </a:lnTo>
                  <a:lnTo>
                    <a:pt x="234162" y="451161"/>
                  </a:lnTo>
                  <a:lnTo>
                    <a:pt x="190500" y="457200"/>
                  </a:lnTo>
                  <a:lnTo>
                    <a:pt x="146837" y="451161"/>
                  </a:lnTo>
                  <a:lnTo>
                    <a:pt x="106746" y="433962"/>
                  </a:lnTo>
                  <a:lnTo>
                    <a:pt x="71374" y="406974"/>
                  </a:lnTo>
                  <a:lnTo>
                    <a:pt x="41867" y="371571"/>
                  </a:lnTo>
                  <a:lnTo>
                    <a:pt x="19372" y="329126"/>
                  </a:lnTo>
                  <a:lnTo>
                    <a:pt x="5034" y="281011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object 67"/>
          <p:cNvSpPr txBox="1"/>
          <p:nvPr/>
        </p:nvSpPr>
        <p:spPr>
          <a:xfrm>
            <a:off x="5512689" y="3985641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5397500" y="4864100"/>
            <a:ext cx="406400" cy="482600"/>
            <a:chOff x="5397500" y="4864100"/>
            <a:chExt cx="406400" cy="482600"/>
          </a:xfrm>
        </p:grpSpPr>
        <p:sp>
          <p:nvSpPr>
            <p:cNvPr id="69" name="object 69"/>
            <p:cNvSpPr/>
            <p:nvPr/>
          </p:nvSpPr>
          <p:spPr>
            <a:xfrm>
              <a:off x="5410200" y="48768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0"/>
                  </a:moveTo>
                  <a:lnTo>
                    <a:pt x="146837" y="6038"/>
                  </a:lnTo>
                  <a:lnTo>
                    <a:pt x="106746" y="23237"/>
                  </a:lnTo>
                  <a:lnTo>
                    <a:pt x="71374" y="50225"/>
                  </a:lnTo>
                  <a:lnTo>
                    <a:pt x="41867" y="85628"/>
                  </a:lnTo>
                  <a:lnTo>
                    <a:pt x="19372" y="128073"/>
                  </a:lnTo>
                  <a:lnTo>
                    <a:pt x="5034" y="176188"/>
                  </a:lnTo>
                  <a:lnTo>
                    <a:pt x="0" y="228600"/>
                  </a:lnTo>
                  <a:lnTo>
                    <a:pt x="5034" y="281011"/>
                  </a:lnTo>
                  <a:lnTo>
                    <a:pt x="19372" y="329126"/>
                  </a:lnTo>
                  <a:lnTo>
                    <a:pt x="41867" y="371571"/>
                  </a:lnTo>
                  <a:lnTo>
                    <a:pt x="71374" y="406974"/>
                  </a:lnTo>
                  <a:lnTo>
                    <a:pt x="106746" y="433962"/>
                  </a:lnTo>
                  <a:lnTo>
                    <a:pt x="146837" y="451161"/>
                  </a:lnTo>
                  <a:lnTo>
                    <a:pt x="190500" y="457200"/>
                  </a:lnTo>
                  <a:lnTo>
                    <a:pt x="234162" y="451161"/>
                  </a:lnTo>
                  <a:lnTo>
                    <a:pt x="274253" y="433962"/>
                  </a:lnTo>
                  <a:lnTo>
                    <a:pt x="309625" y="406974"/>
                  </a:lnTo>
                  <a:lnTo>
                    <a:pt x="339132" y="371571"/>
                  </a:lnTo>
                  <a:lnTo>
                    <a:pt x="361627" y="329126"/>
                  </a:lnTo>
                  <a:lnTo>
                    <a:pt x="375965" y="281011"/>
                  </a:lnTo>
                  <a:lnTo>
                    <a:pt x="381000" y="228600"/>
                  </a:lnTo>
                  <a:lnTo>
                    <a:pt x="375965" y="176188"/>
                  </a:lnTo>
                  <a:lnTo>
                    <a:pt x="361627" y="128073"/>
                  </a:lnTo>
                  <a:lnTo>
                    <a:pt x="339132" y="85628"/>
                  </a:lnTo>
                  <a:lnTo>
                    <a:pt x="309625" y="50225"/>
                  </a:lnTo>
                  <a:lnTo>
                    <a:pt x="274253" y="23237"/>
                  </a:lnTo>
                  <a:lnTo>
                    <a:pt x="234162" y="6038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5410200" y="48768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0" y="228600"/>
                  </a:moveTo>
                  <a:lnTo>
                    <a:pt x="5034" y="176188"/>
                  </a:lnTo>
                  <a:lnTo>
                    <a:pt x="19372" y="128073"/>
                  </a:lnTo>
                  <a:lnTo>
                    <a:pt x="41867" y="85628"/>
                  </a:lnTo>
                  <a:lnTo>
                    <a:pt x="71374" y="50225"/>
                  </a:lnTo>
                  <a:lnTo>
                    <a:pt x="106746" y="23237"/>
                  </a:lnTo>
                  <a:lnTo>
                    <a:pt x="146837" y="6038"/>
                  </a:lnTo>
                  <a:lnTo>
                    <a:pt x="190500" y="0"/>
                  </a:lnTo>
                  <a:lnTo>
                    <a:pt x="234162" y="6038"/>
                  </a:lnTo>
                  <a:lnTo>
                    <a:pt x="274253" y="23237"/>
                  </a:lnTo>
                  <a:lnTo>
                    <a:pt x="309625" y="50225"/>
                  </a:lnTo>
                  <a:lnTo>
                    <a:pt x="339132" y="85628"/>
                  </a:lnTo>
                  <a:lnTo>
                    <a:pt x="361627" y="128073"/>
                  </a:lnTo>
                  <a:lnTo>
                    <a:pt x="375965" y="176188"/>
                  </a:lnTo>
                  <a:lnTo>
                    <a:pt x="381000" y="228600"/>
                  </a:lnTo>
                  <a:lnTo>
                    <a:pt x="375965" y="281011"/>
                  </a:lnTo>
                  <a:lnTo>
                    <a:pt x="361627" y="329126"/>
                  </a:lnTo>
                  <a:lnTo>
                    <a:pt x="339132" y="371571"/>
                  </a:lnTo>
                  <a:lnTo>
                    <a:pt x="309625" y="406974"/>
                  </a:lnTo>
                  <a:lnTo>
                    <a:pt x="274253" y="433962"/>
                  </a:lnTo>
                  <a:lnTo>
                    <a:pt x="234162" y="451161"/>
                  </a:lnTo>
                  <a:lnTo>
                    <a:pt x="190500" y="457200"/>
                  </a:lnTo>
                  <a:lnTo>
                    <a:pt x="146837" y="451161"/>
                  </a:lnTo>
                  <a:lnTo>
                    <a:pt x="106746" y="433962"/>
                  </a:lnTo>
                  <a:lnTo>
                    <a:pt x="71374" y="406974"/>
                  </a:lnTo>
                  <a:lnTo>
                    <a:pt x="41867" y="371571"/>
                  </a:lnTo>
                  <a:lnTo>
                    <a:pt x="19372" y="329126"/>
                  </a:lnTo>
                  <a:lnTo>
                    <a:pt x="5034" y="281011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1" name="object 71"/>
          <p:cNvSpPr txBox="1"/>
          <p:nvPr/>
        </p:nvSpPr>
        <p:spPr>
          <a:xfrm>
            <a:off x="5512689" y="4900117"/>
            <a:ext cx="17843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5397500" y="5778500"/>
            <a:ext cx="406400" cy="482600"/>
            <a:chOff x="5397500" y="5778500"/>
            <a:chExt cx="406400" cy="482600"/>
          </a:xfrm>
        </p:grpSpPr>
        <p:sp>
          <p:nvSpPr>
            <p:cNvPr id="73" name="object 73"/>
            <p:cNvSpPr/>
            <p:nvPr/>
          </p:nvSpPr>
          <p:spPr>
            <a:xfrm>
              <a:off x="5410200" y="57912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0"/>
                  </a:moveTo>
                  <a:lnTo>
                    <a:pt x="146837" y="6037"/>
                  </a:lnTo>
                  <a:lnTo>
                    <a:pt x="106746" y="23235"/>
                  </a:lnTo>
                  <a:lnTo>
                    <a:pt x="71374" y="50221"/>
                  </a:lnTo>
                  <a:lnTo>
                    <a:pt x="41867" y="85623"/>
                  </a:lnTo>
                  <a:lnTo>
                    <a:pt x="19372" y="128068"/>
                  </a:lnTo>
                  <a:lnTo>
                    <a:pt x="5034" y="176184"/>
                  </a:lnTo>
                  <a:lnTo>
                    <a:pt x="0" y="228600"/>
                  </a:lnTo>
                  <a:lnTo>
                    <a:pt x="5034" y="281015"/>
                  </a:lnTo>
                  <a:lnTo>
                    <a:pt x="19372" y="329131"/>
                  </a:lnTo>
                  <a:lnTo>
                    <a:pt x="41867" y="371576"/>
                  </a:lnTo>
                  <a:lnTo>
                    <a:pt x="71374" y="406978"/>
                  </a:lnTo>
                  <a:lnTo>
                    <a:pt x="106746" y="433964"/>
                  </a:lnTo>
                  <a:lnTo>
                    <a:pt x="146837" y="451162"/>
                  </a:lnTo>
                  <a:lnTo>
                    <a:pt x="190500" y="457200"/>
                  </a:lnTo>
                  <a:lnTo>
                    <a:pt x="234162" y="451162"/>
                  </a:lnTo>
                  <a:lnTo>
                    <a:pt x="274253" y="433964"/>
                  </a:lnTo>
                  <a:lnTo>
                    <a:pt x="309625" y="406978"/>
                  </a:lnTo>
                  <a:lnTo>
                    <a:pt x="339132" y="371576"/>
                  </a:lnTo>
                  <a:lnTo>
                    <a:pt x="361627" y="329131"/>
                  </a:lnTo>
                  <a:lnTo>
                    <a:pt x="375965" y="281015"/>
                  </a:lnTo>
                  <a:lnTo>
                    <a:pt x="381000" y="228600"/>
                  </a:lnTo>
                  <a:lnTo>
                    <a:pt x="375965" y="176184"/>
                  </a:lnTo>
                  <a:lnTo>
                    <a:pt x="361627" y="128068"/>
                  </a:lnTo>
                  <a:lnTo>
                    <a:pt x="339132" y="85623"/>
                  </a:lnTo>
                  <a:lnTo>
                    <a:pt x="309625" y="50221"/>
                  </a:lnTo>
                  <a:lnTo>
                    <a:pt x="274253" y="23235"/>
                  </a:lnTo>
                  <a:lnTo>
                    <a:pt x="234162" y="6037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D0D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5410200" y="57912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0" y="228600"/>
                  </a:moveTo>
                  <a:lnTo>
                    <a:pt x="5034" y="176184"/>
                  </a:lnTo>
                  <a:lnTo>
                    <a:pt x="19372" y="128068"/>
                  </a:lnTo>
                  <a:lnTo>
                    <a:pt x="41867" y="85623"/>
                  </a:lnTo>
                  <a:lnTo>
                    <a:pt x="71374" y="50221"/>
                  </a:lnTo>
                  <a:lnTo>
                    <a:pt x="106746" y="23235"/>
                  </a:lnTo>
                  <a:lnTo>
                    <a:pt x="146837" y="6037"/>
                  </a:lnTo>
                  <a:lnTo>
                    <a:pt x="190500" y="0"/>
                  </a:lnTo>
                  <a:lnTo>
                    <a:pt x="234162" y="6037"/>
                  </a:lnTo>
                  <a:lnTo>
                    <a:pt x="274253" y="23235"/>
                  </a:lnTo>
                  <a:lnTo>
                    <a:pt x="309625" y="50221"/>
                  </a:lnTo>
                  <a:lnTo>
                    <a:pt x="339132" y="85623"/>
                  </a:lnTo>
                  <a:lnTo>
                    <a:pt x="361627" y="128068"/>
                  </a:lnTo>
                  <a:lnTo>
                    <a:pt x="375965" y="176184"/>
                  </a:lnTo>
                  <a:lnTo>
                    <a:pt x="381000" y="228600"/>
                  </a:lnTo>
                  <a:lnTo>
                    <a:pt x="375965" y="281015"/>
                  </a:lnTo>
                  <a:lnTo>
                    <a:pt x="361627" y="329131"/>
                  </a:lnTo>
                  <a:lnTo>
                    <a:pt x="339132" y="371576"/>
                  </a:lnTo>
                  <a:lnTo>
                    <a:pt x="309625" y="406978"/>
                  </a:lnTo>
                  <a:lnTo>
                    <a:pt x="274253" y="433964"/>
                  </a:lnTo>
                  <a:lnTo>
                    <a:pt x="234162" y="451162"/>
                  </a:lnTo>
                  <a:lnTo>
                    <a:pt x="190500" y="457200"/>
                  </a:lnTo>
                  <a:lnTo>
                    <a:pt x="146837" y="451162"/>
                  </a:lnTo>
                  <a:lnTo>
                    <a:pt x="106746" y="433964"/>
                  </a:lnTo>
                  <a:lnTo>
                    <a:pt x="71374" y="406978"/>
                  </a:lnTo>
                  <a:lnTo>
                    <a:pt x="41867" y="371576"/>
                  </a:lnTo>
                  <a:lnTo>
                    <a:pt x="19372" y="329131"/>
                  </a:lnTo>
                  <a:lnTo>
                    <a:pt x="5034" y="281015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5" name="object 75"/>
          <p:cNvSpPr txBox="1"/>
          <p:nvPr/>
        </p:nvSpPr>
        <p:spPr>
          <a:xfrm>
            <a:off x="5512689" y="5814771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139700" y="1435100"/>
            <a:ext cx="1397000" cy="863600"/>
            <a:chOff x="139700" y="1435100"/>
            <a:chExt cx="1397000" cy="863600"/>
          </a:xfrm>
        </p:grpSpPr>
        <p:sp>
          <p:nvSpPr>
            <p:cNvPr id="77" name="object 77"/>
            <p:cNvSpPr/>
            <p:nvPr/>
          </p:nvSpPr>
          <p:spPr>
            <a:xfrm>
              <a:off x="152400" y="18288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0"/>
                  </a:moveTo>
                  <a:lnTo>
                    <a:pt x="146821" y="6038"/>
                  </a:lnTo>
                  <a:lnTo>
                    <a:pt x="106724" y="23237"/>
                  </a:lnTo>
                  <a:lnTo>
                    <a:pt x="71353" y="50225"/>
                  </a:lnTo>
                  <a:lnTo>
                    <a:pt x="41851" y="85628"/>
                  </a:lnTo>
                  <a:lnTo>
                    <a:pt x="19363" y="128073"/>
                  </a:lnTo>
                  <a:lnTo>
                    <a:pt x="5031" y="176188"/>
                  </a:lnTo>
                  <a:lnTo>
                    <a:pt x="0" y="228600"/>
                  </a:lnTo>
                  <a:lnTo>
                    <a:pt x="5031" y="281011"/>
                  </a:lnTo>
                  <a:lnTo>
                    <a:pt x="19363" y="329126"/>
                  </a:lnTo>
                  <a:lnTo>
                    <a:pt x="41851" y="371571"/>
                  </a:lnTo>
                  <a:lnTo>
                    <a:pt x="71353" y="406974"/>
                  </a:lnTo>
                  <a:lnTo>
                    <a:pt x="106724" y="433962"/>
                  </a:lnTo>
                  <a:lnTo>
                    <a:pt x="146821" y="451161"/>
                  </a:lnTo>
                  <a:lnTo>
                    <a:pt x="190500" y="457200"/>
                  </a:lnTo>
                  <a:lnTo>
                    <a:pt x="234178" y="451161"/>
                  </a:lnTo>
                  <a:lnTo>
                    <a:pt x="274275" y="433962"/>
                  </a:lnTo>
                  <a:lnTo>
                    <a:pt x="309646" y="406974"/>
                  </a:lnTo>
                  <a:lnTo>
                    <a:pt x="339148" y="371571"/>
                  </a:lnTo>
                  <a:lnTo>
                    <a:pt x="361636" y="329126"/>
                  </a:lnTo>
                  <a:lnTo>
                    <a:pt x="375968" y="281011"/>
                  </a:lnTo>
                  <a:lnTo>
                    <a:pt x="381000" y="228600"/>
                  </a:lnTo>
                  <a:lnTo>
                    <a:pt x="375968" y="176188"/>
                  </a:lnTo>
                  <a:lnTo>
                    <a:pt x="361636" y="128073"/>
                  </a:lnTo>
                  <a:lnTo>
                    <a:pt x="339148" y="85628"/>
                  </a:lnTo>
                  <a:lnTo>
                    <a:pt x="309646" y="50225"/>
                  </a:lnTo>
                  <a:lnTo>
                    <a:pt x="274275" y="23237"/>
                  </a:lnTo>
                  <a:lnTo>
                    <a:pt x="234178" y="6038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152400" y="18288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0" y="228600"/>
                  </a:moveTo>
                  <a:lnTo>
                    <a:pt x="5031" y="176188"/>
                  </a:lnTo>
                  <a:lnTo>
                    <a:pt x="19363" y="128073"/>
                  </a:lnTo>
                  <a:lnTo>
                    <a:pt x="41851" y="85628"/>
                  </a:lnTo>
                  <a:lnTo>
                    <a:pt x="71353" y="50225"/>
                  </a:lnTo>
                  <a:lnTo>
                    <a:pt x="106724" y="23237"/>
                  </a:lnTo>
                  <a:lnTo>
                    <a:pt x="146821" y="6038"/>
                  </a:lnTo>
                  <a:lnTo>
                    <a:pt x="190500" y="0"/>
                  </a:lnTo>
                  <a:lnTo>
                    <a:pt x="234178" y="6038"/>
                  </a:lnTo>
                  <a:lnTo>
                    <a:pt x="274275" y="23237"/>
                  </a:lnTo>
                  <a:lnTo>
                    <a:pt x="309646" y="50225"/>
                  </a:lnTo>
                  <a:lnTo>
                    <a:pt x="339148" y="85628"/>
                  </a:lnTo>
                  <a:lnTo>
                    <a:pt x="361636" y="128073"/>
                  </a:lnTo>
                  <a:lnTo>
                    <a:pt x="375968" y="176188"/>
                  </a:lnTo>
                  <a:lnTo>
                    <a:pt x="381000" y="228600"/>
                  </a:lnTo>
                  <a:lnTo>
                    <a:pt x="375968" y="281011"/>
                  </a:lnTo>
                  <a:lnTo>
                    <a:pt x="361636" y="329126"/>
                  </a:lnTo>
                  <a:lnTo>
                    <a:pt x="339148" y="371571"/>
                  </a:lnTo>
                  <a:lnTo>
                    <a:pt x="309646" y="406974"/>
                  </a:lnTo>
                  <a:lnTo>
                    <a:pt x="274275" y="433962"/>
                  </a:lnTo>
                  <a:lnTo>
                    <a:pt x="234178" y="451161"/>
                  </a:lnTo>
                  <a:lnTo>
                    <a:pt x="190500" y="457200"/>
                  </a:lnTo>
                  <a:lnTo>
                    <a:pt x="146821" y="451161"/>
                  </a:lnTo>
                  <a:lnTo>
                    <a:pt x="106724" y="433962"/>
                  </a:lnTo>
                  <a:lnTo>
                    <a:pt x="71353" y="406974"/>
                  </a:lnTo>
                  <a:lnTo>
                    <a:pt x="41851" y="371571"/>
                  </a:lnTo>
                  <a:lnTo>
                    <a:pt x="19363" y="329126"/>
                  </a:lnTo>
                  <a:lnTo>
                    <a:pt x="5031" y="281011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1143000" y="14478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0"/>
                  </a:moveTo>
                  <a:lnTo>
                    <a:pt x="146821" y="6038"/>
                  </a:lnTo>
                  <a:lnTo>
                    <a:pt x="106724" y="23237"/>
                  </a:lnTo>
                  <a:lnTo>
                    <a:pt x="71353" y="50225"/>
                  </a:lnTo>
                  <a:lnTo>
                    <a:pt x="41851" y="85628"/>
                  </a:lnTo>
                  <a:lnTo>
                    <a:pt x="19363" y="128073"/>
                  </a:lnTo>
                  <a:lnTo>
                    <a:pt x="5031" y="176188"/>
                  </a:lnTo>
                  <a:lnTo>
                    <a:pt x="0" y="228600"/>
                  </a:lnTo>
                  <a:lnTo>
                    <a:pt x="5031" y="281011"/>
                  </a:lnTo>
                  <a:lnTo>
                    <a:pt x="19363" y="329126"/>
                  </a:lnTo>
                  <a:lnTo>
                    <a:pt x="41851" y="371571"/>
                  </a:lnTo>
                  <a:lnTo>
                    <a:pt x="71353" y="406974"/>
                  </a:lnTo>
                  <a:lnTo>
                    <a:pt x="106724" y="433962"/>
                  </a:lnTo>
                  <a:lnTo>
                    <a:pt x="146821" y="451161"/>
                  </a:lnTo>
                  <a:lnTo>
                    <a:pt x="190500" y="457200"/>
                  </a:lnTo>
                  <a:lnTo>
                    <a:pt x="234162" y="451161"/>
                  </a:lnTo>
                  <a:lnTo>
                    <a:pt x="274253" y="433962"/>
                  </a:lnTo>
                  <a:lnTo>
                    <a:pt x="309625" y="406974"/>
                  </a:lnTo>
                  <a:lnTo>
                    <a:pt x="339132" y="371571"/>
                  </a:lnTo>
                  <a:lnTo>
                    <a:pt x="361627" y="329126"/>
                  </a:lnTo>
                  <a:lnTo>
                    <a:pt x="375965" y="281011"/>
                  </a:lnTo>
                  <a:lnTo>
                    <a:pt x="381000" y="228600"/>
                  </a:lnTo>
                  <a:lnTo>
                    <a:pt x="375965" y="176188"/>
                  </a:lnTo>
                  <a:lnTo>
                    <a:pt x="361627" y="128073"/>
                  </a:lnTo>
                  <a:lnTo>
                    <a:pt x="339132" y="85628"/>
                  </a:lnTo>
                  <a:lnTo>
                    <a:pt x="309625" y="50225"/>
                  </a:lnTo>
                  <a:lnTo>
                    <a:pt x="274253" y="23237"/>
                  </a:lnTo>
                  <a:lnTo>
                    <a:pt x="234162" y="6038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1143000" y="14478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0" y="228600"/>
                  </a:moveTo>
                  <a:lnTo>
                    <a:pt x="5031" y="176188"/>
                  </a:lnTo>
                  <a:lnTo>
                    <a:pt x="19363" y="128073"/>
                  </a:lnTo>
                  <a:lnTo>
                    <a:pt x="41851" y="85628"/>
                  </a:lnTo>
                  <a:lnTo>
                    <a:pt x="71353" y="50225"/>
                  </a:lnTo>
                  <a:lnTo>
                    <a:pt x="106724" y="23237"/>
                  </a:lnTo>
                  <a:lnTo>
                    <a:pt x="146821" y="6038"/>
                  </a:lnTo>
                  <a:lnTo>
                    <a:pt x="190500" y="0"/>
                  </a:lnTo>
                  <a:lnTo>
                    <a:pt x="234162" y="6038"/>
                  </a:lnTo>
                  <a:lnTo>
                    <a:pt x="274253" y="23237"/>
                  </a:lnTo>
                  <a:lnTo>
                    <a:pt x="309625" y="50225"/>
                  </a:lnTo>
                  <a:lnTo>
                    <a:pt x="339132" y="85628"/>
                  </a:lnTo>
                  <a:lnTo>
                    <a:pt x="361627" y="128073"/>
                  </a:lnTo>
                  <a:lnTo>
                    <a:pt x="375965" y="176188"/>
                  </a:lnTo>
                  <a:lnTo>
                    <a:pt x="381000" y="228600"/>
                  </a:lnTo>
                  <a:lnTo>
                    <a:pt x="375965" y="281011"/>
                  </a:lnTo>
                  <a:lnTo>
                    <a:pt x="361627" y="329126"/>
                  </a:lnTo>
                  <a:lnTo>
                    <a:pt x="339132" y="371571"/>
                  </a:lnTo>
                  <a:lnTo>
                    <a:pt x="309625" y="406974"/>
                  </a:lnTo>
                  <a:lnTo>
                    <a:pt x="274253" y="433962"/>
                  </a:lnTo>
                  <a:lnTo>
                    <a:pt x="234162" y="451161"/>
                  </a:lnTo>
                  <a:lnTo>
                    <a:pt x="190500" y="457200"/>
                  </a:lnTo>
                  <a:lnTo>
                    <a:pt x="146821" y="451161"/>
                  </a:lnTo>
                  <a:lnTo>
                    <a:pt x="106724" y="433962"/>
                  </a:lnTo>
                  <a:lnTo>
                    <a:pt x="71353" y="406974"/>
                  </a:lnTo>
                  <a:lnTo>
                    <a:pt x="41851" y="371571"/>
                  </a:lnTo>
                  <a:lnTo>
                    <a:pt x="19363" y="329126"/>
                  </a:lnTo>
                  <a:lnTo>
                    <a:pt x="5031" y="281011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1" name="object 81"/>
          <p:cNvSpPr txBox="1"/>
          <p:nvPr/>
        </p:nvSpPr>
        <p:spPr>
          <a:xfrm>
            <a:off x="254000" y="1851482"/>
            <a:ext cx="17843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520700" y="2349500"/>
            <a:ext cx="406400" cy="482600"/>
            <a:chOff x="520700" y="2349500"/>
            <a:chExt cx="406400" cy="482600"/>
          </a:xfrm>
        </p:grpSpPr>
        <p:sp>
          <p:nvSpPr>
            <p:cNvPr id="83" name="object 83"/>
            <p:cNvSpPr/>
            <p:nvPr/>
          </p:nvSpPr>
          <p:spPr>
            <a:xfrm>
              <a:off x="533400" y="23622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0"/>
                  </a:moveTo>
                  <a:lnTo>
                    <a:pt x="146821" y="6038"/>
                  </a:lnTo>
                  <a:lnTo>
                    <a:pt x="106724" y="23237"/>
                  </a:lnTo>
                  <a:lnTo>
                    <a:pt x="71353" y="50225"/>
                  </a:lnTo>
                  <a:lnTo>
                    <a:pt x="41851" y="85628"/>
                  </a:lnTo>
                  <a:lnTo>
                    <a:pt x="19363" y="128073"/>
                  </a:lnTo>
                  <a:lnTo>
                    <a:pt x="5031" y="176188"/>
                  </a:lnTo>
                  <a:lnTo>
                    <a:pt x="0" y="228600"/>
                  </a:lnTo>
                  <a:lnTo>
                    <a:pt x="5031" y="281011"/>
                  </a:lnTo>
                  <a:lnTo>
                    <a:pt x="19363" y="329126"/>
                  </a:lnTo>
                  <a:lnTo>
                    <a:pt x="41851" y="371571"/>
                  </a:lnTo>
                  <a:lnTo>
                    <a:pt x="71353" y="406974"/>
                  </a:lnTo>
                  <a:lnTo>
                    <a:pt x="106724" y="433962"/>
                  </a:lnTo>
                  <a:lnTo>
                    <a:pt x="146821" y="451161"/>
                  </a:lnTo>
                  <a:lnTo>
                    <a:pt x="190500" y="457200"/>
                  </a:lnTo>
                  <a:lnTo>
                    <a:pt x="234178" y="451161"/>
                  </a:lnTo>
                  <a:lnTo>
                    <a:pt x="274275" y="433962"/>
                  </a:lnTo>
                  <a:lnTo>
                    <a:pt x="309646" y="406974"/>
                  </a:lnTo>
                  <a:lnTo>
                    <a:pt x="339148" y="371571"/>
                  </a:lnTo>
                  <a:lnTo>
                    <a:pt x="361636" y="329126"/>
                  </a:lnTo>
                  <a:lnTo>
                    <a:pt x="375968" y="281011"/>
                  </a:lnTo>
                  <a:lnTo>
                    <a:pt x="381000" y="228600"/>
                  </a:lnTo>
                  <a:lnTo>
                    <a:pt x="375968" y="176188"/>
                  </a:lnTo>
                  <a:lnTo>
                    <a:pt x="361636" y="128073"/>
                  </a:lnTo>
                  <a:lnTo>
                    <a:pt x="339148" y="85628"/>
                  </a:lnTo>
                  <a:lnTo>
                    <a:pt x="309646" y="50225"/>
                  </a:lnTo>
                  <a:lnTo>
                    <a:pt x="274275" y="23237"/>
                  </a:lnTo>
                  <a:lnTo>
                    <a:pt x="234178" y="6038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533400" y="23622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0" y="228600"/>
                  </a:moveTo>
                  <a:lnTo>
                    <a:pt x="5031" y="176188"/>
                  </a:lnTo>
                  <a:lnTo>
                    <a:pt x="19363" y="128073"/>
                  </a:lnTo>
                  <a:lnTo>
                    <a:pt x="41851" y="85628"/>
                  </a:lnTo>
                  <a:lnTo>
                    <a:pt x="71353" y="50225"/>
                  </a:lnTo>
                  <a:lnTo>
                    <a:pt x="106724" y="23237"/>
                  </a:lnTo>
                  <a:lnTo>
                    <a:pt x="146821" y="6038"/>
                  </a:lnTo>
                  <a:lnTo>
                    <a:pt x="190500" y="0"/>
                  </a:lnTo>
                  <a:lnTo>
                    <a:pt x="234178" y="6038"/>
                  </a:lnTo>
                  <a:lnTo>
                    <a:pt x="274275" y="23237"/>
                  </a:lnTo>
                  <a:lnTo>
                    <a:pt x="309646" y="50225"/>
                  </a:lnTo>
                  <a:lnTo>
                    <a:pt x="339148" y="85628"/>
                  </a:lnTo>
                  <a:lnTo>
                    <a:pt x="361636" y="128073"/>
                  </a:lnTo>
                  <a:lnTo>
                    <a:pt x="375968" y="176188"/>
                  </a:lnTo>
                  <a:lnTo>
                    <a:pt x="381000" y="228600"/>
                  </a:lnTo>
                  <a:lnTo>
                    <a:pt x="375968" y="281011"/>
                  </a:lnTo>
                  <a:lnTo>
                    <a:pt x="361636" y="329126"/>
                  </a:lnTo>
                  <a:lnTo>
                    <a:pt x="339148" y="371571"/>
                  </a:lnTo>
                  <a:lnTo>
                    <a:pt x="309646" y="406974"/>
                  </a:lnTo>
                  <a:lnTo>
                    <a:pt x="274275" y="433962"/>
                  </a:lnTo>
                  <a:lnTo>
                    <a:pt x="234178" y="451161"/>
                  </a:lnTo>
                  <a:lnTo>
                    <a:pt x="190500" y="457200"/>
                  </a:lnTo>
                  <a:lnTo>
                    <a:pt x="146821" y="451161"/>
                  </a:lnTo>
                  <a:lnTo>
                    <a:pt x="106724" y="433962"/>
                  </a:lnTo>
                  <a:lnTo>
                    <a:pt x="71353" y="406974"/>
                  </a:lnTo>
                  <a:lnTo>
                    <a:pt x="41851" y="371571"/>
                  </a:lnTo>
                  <a:lnTo>
                    <a:pt x="19363" y="329126"/>
                  </a:lnTo>
                  <a:lnTo>
                    <a:pt x="5031" y="281011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85" name="object 85"/>
          <p:cNvGraphicFramePr>
            <a:graphicFrameLocks noGrp="1"/>
          </p:cNvGraphicFramePr>
          <p:nvPr/>
        </p:nvGraphicFramePr>
        <p:xfrm>
          <a:off x="520700" y="673100"/>
          <a:ext cx="3162300" cy="238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/>
                <a:gridCol w="381000"/>
                <a:gridCol w="381000"/>
                <a:gridCol w="248919"/>
                <a:gridCol w="132080"/>
                <a:gridCol w="990600"/>
              </a:tblGrid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4"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AMP</a:t>
                      </a:r>
                      <a:r>
                        <a:rPr dirty="0" sz="180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048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0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0000"/>
                      </a:solidFill>
                      <a:prstDash val="solid"/>
                    </a:lnL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 marL="91440">
                        <a:lnSpc>
                          <a:spcPts val="1165"/>
                        </a:lnSpc>
                        <a:spcBef>
                          <a:spcPts val="315"/>
                        </a:spcBef>
                      </a:pPr>
                      <a:r>
                        <a:rPr dirty="0" sz="1400" spc="-1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Sales_Table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6740">
                <a:tc>
                  <a:txBody>
                    <a:bodyPr/>
                    <a:lstStyle/>
                    <a:p>
                      <a:pPr algn="r" marR="106045">
                        <a:lnSpc>
                          <a:spcPts val="2175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0000"/>
                      </a:solidFill>
                      <a:prstDash val="solid"/>
                    </a:ln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FF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464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Product_ID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28575">
                      <a:solidFill>
                        <a:srgbClr val="FF0000"/>
                      </a:solidFill>
                      <a:prstDash val="solid"/>
                    </a:lnL>
                  </a:tcPr>
                </a:tc>
                <a:tc gridSpan="3"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Sale_Date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7150">
                        <a:lnSpc>
                          <a:spcPts val="2085"/>
                        </a:lnSpc>
                      </a:pPr>
                      <a:r>
                        <a:rPr dirty="0" baseline="-16666" sz="3000" spc="-97"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dirty="0" sz="1400" spc="-65">
                          <a:latin typeface="Times New Roman"/>
                          <a:cs typeface="Times New Roman"/>
                        </a:rPr>
                        <a:t>Daily_Sales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FF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3391">
                <a:tc>
                  <a:txBody>
                    <a:bodyPr/>
                    <a:lstStyle/>
                    <a:p>
                      <a:pPr marL="472440">
                        <a:lnSpc>
                          <a:spcPts val="1165"/>
                        </a:lnSpc>
                        <a:spcBef>
                          <a:spcPts val="575"/>
                        </a:spcBef>
                      </a:pPr>
                      <a:r>
                        <a:rPr dirty="0" sz="14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3025">
                    <a:lnL w="28575">
                      <a:solidFill>
                        <a:srgbClr val="FF0000"/>
                      </a:solidFill>
                      <a:prstDash val="solid"/>
                    </a:lnL>
                  </a:tcPr>
                </a:tc>
                <a:tc gridSpan="3">
                  <a:txBody>
                    <a:bodyPr/>
                    <a:lstStyle/>
                    <a:p>
                      <a:pPr marL="64135">
                        <a:lnSpc>
                          <a:spcPts val="1165"/>
                        </a:lnSpc>
                        <a:spcBef>
                          <a:spcPts val="575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2012-01-04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302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23189">
                        <a:lnSpc>
                          <a:spcPts val="1165"/>
                        </a:lnSpc>
                        <a:spcBef>
                          <a:spcPts val="57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15345.45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3025">
                    <a:lnR w="28575">
                      <a:solidFill>
                        <a:srgbClr val="FF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83400">
                <a:tc>
                  <a:txBody>
                    <a:bodyPr/>
                    <a:lstStyle/>
                    <a:p>
                      <a:pPr marL="114300">
                        <a:lnSpc>
                          <a:spcPts val="2130"/>
                        </a:lnSpc>
                        <a:tabLst>
                          <a:tab pos="472440" algn="l"/>
                        </a:tabLst>
                      </a:pPr>
                      <a:r>
                        <a:rPr dirty="0" baseline="2314" sz="36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	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0000"/>
                      </a:solidFill>
                      <a:prstDash val="solid"/>
                    </a:lnL>
                  </a:tcPr>
                </a:tc>
                <a:tc gridSpan="3"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2012-01-05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270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15456.12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2705">
                    <a:lnR w="28575">
                      <a:solidFill>
                        <a:srgbClr val="FF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77493">
                <a:tc>
                  <a:txBody>
                    <a:bodyPr/>
                    <a:lstStyle/>
                    <a:p>
                      <a:pPr marL="472440">
                        <a:lnSpc>
                          <a:spcPts val="1545"/>
                        </a:lnSpc>
                      </a:pPr>
                      <a:r>
                        <a:rPr dirty="0" sz="14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0000"/>
                      </a:solidFill>
                      <a:prstDash val="solid"/>
                    </a:lnL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4135">
                        <a:lnSpc>
                          <a:spcPts val="1545"/>
                        </a:lnSpc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2012-01-06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23189">
                        <a:lnSpc>
                          <a:spcPts val="1545"/>
                        </a:lnSpc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17654.33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FF0000"/>
                      </a:solidFill>
                      <a:prstDash val="solid"/>
                    </a:lnR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86" name="object 86"/>
          <p:cNvGrpSpPr/>
          <p:nvPr/>
        </p:nvGrpSpPr>
        <p:grpSpPr>
          <a:xfrm>
            <a:off x="596900" y="5549900"/>
            <a:ext cx="406400" cy="482600"/>
            <a:chOff x="596900" y="5549900"/>
            <a:chExt cx="406400" cy="482600"/>
          </a:xfrm>
        </p:grpSpPr>
        <p:sp>
          <p:nvSpPr>
            <p:cNvPr id="87" name="object 87"/>
            <p:cNvSpPr/>
            <p:nvPr/>
          </p:nvSpPr>
          <p:spPr>
            <a:xfrm>
              <a:off x="609600" y="55626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0"/>
                  </a:moveTo>
                  <a:lnTo>
                    <a:pt x="146821" y="6037"/>
                  </a:lnTo>
                  <a:lnTo>
                    <a:pt x="106724" y="23235"/>
                  </a:lnTo>
                  <a:lnTo>
                    <a:pt x="71353" y="50221"/>
                  </a:lnTo>
                  <a:lnTo>
                    <a:pt x="41851" y="85623"/>
                  </a:lnTo>
                  <a:lnTo>
                    <a:pt x="19363" y="128068"/>
                  </a:lnTo>
                  <a:lnTo>
                    <a:pt x="5031" y="176184"/>
                  </a:lnTo>
                  <a:lnTo>
                    <a:pt x="0" y="228600"/>
                  </a:lnTo>
                  <a:lnTo>
                    <a:pt x="5031" y="281015"/>
                  </a:lnTo>
                  <a:lnTo>
                    <a:pt x="19363" y="329131"/>
                  </a:lnTo>
                  <a:lnTo>
                    <a:pt x="41851" y="371576"/>
                  </a:lnTo>
                  <a:lnTo>
                    <a:pt x="71353" y="406978"/>
                  </a:lnTo>
                  <a:lnTo>
                    <a:pt x="106724" y="433964"/>
                  </a:lnTo>
                  <a:lnTo>
                    <a:pt x="146821" y="451162"/>
                  </a:lnTo>
                  <a:lnTo>
                    <a:pt x="190500" y="457200"/>
                  </a:lnTo>
                  <a:lnTo>
                    <a:pt x="234178" y="451162"/>
                  </a:lnTo>
                  <a:lnTo>
                    <a:pt x="274275" y="433964"/>
                  </a:lnTo>
                  <a:lnTo>
                    <a:pt x="309646" y="406978"/>
                  </a:lnTo>
                  <a:lnTo>
                    <a:pt x="339148" y="371576"/>
                  </a:lnTo>
                  <a:lnTo>
                    <a:pt x="361636" y="329131"/>
                  </a:lnTo>
                  <a:lnTo>
                    <a:pt x="375968" y="281015"/>
                  </a:lnTo>
                  <a:lnTo>
                    <a:pt x="381000" y="228600"/>
                  </a:lnTo>
                  <a:lnTo>
                    <a:pt x="375968" y="176184"/>
                  </a:lnTo>
                  <a:lnTo>
                    <a:pt x="361636" y="128068"/>
                  </a:lnTo>
                  <a:lnTo>
                    <a:pt x="339148" y="85623"/>
                  </a:lnTo>
                  <a:lnTo>
                    <a:pt x="309646" y="50221"/>
                  </a:lnTo>
                  <a:lnTo>
                    <a:pt x="274275" y="23235"/>
                  </a:lnTo>
                  <a:lnTo>
                    <a:pt x="234178" y="6037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609600" y="55626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0" y="228600"/>
                  </a:moveTo>
                  <a:lnTo>
                    <a:pt x="5031" y="176184"/>
                  </a:lnTo>
                  <a:lnTo>
                    <a:pt x="19363" y="128068"/>
                  </a:lnTo>
                  <a:lnTo>
                    <a:pt x="41851" y="85623"/>
                  </a:lnTo>
                  <a:lnTo>
                    <a:pt x="71353" y="50221"/>
                  </a:lnTo>
                  <a:lnTo>
                    <a:pt x="106724" y="23235"/>
                  </a:lnTo>
                  <a:lnTo>
                    <a:pt x="146821" y="6037"/>
                  </a:lnTo>
                  <a:lnTo>
                    <a:pt x="190500" y="0"/>
                  </a:lnTo>
                  <a:lnTo>
                    <a:pt x="234178" y="6037"/>
                  </a:lnTo>
                  <a:lnTo>
                    <a:pt x="274275" y="23235"/>
                  </a:lnTo>
                  <a:lnTo>
                    <a:pt x="309646" y="50221"/>
                  </a:lnTo>
                  <a:lnTo>
                    <a:pt x="339148" y="85623"/>
                  </a:lnTo>
                  <a:lnTo>
                    <a:pt x="361636" y="128068"/>
                  </a:lnTo>
                  <a:lnTo>
                    <a:pt x="375968" y="176184"/>
                  </a:lnTo>
                  <a:lnTo>
                    <a:pt x="381000" y="228600"/>
                  </a:lnTo>
                  <a:lnTo>
                    <a:pt x="375968" y="281015"/>
                  </a:lnTo>
                  <a:lnTo>
                    <a:pt x="361636" y="329131"/>
                  </a:lnTo>
                  <a:lnTo>
                    <a:pt x="339148" y="371576"/>
                  </a:lnTo>
                  <a:lnTo>
                    <a:pt x="309646" y="406978"/>
                  </a:lnTo>
                  <a:lnTo>
                    <a:pt x="274275" y="433964"/>
                  </a:lnTo>
                  <a:lnTo>
                    <a:pt x="234178" y="451162"/>
                  </a:lnTo>
                  <a:lnTo>
                    <a:pt x="190500" y="457200"/>
                  </a:lnTo>
                  <a:lnTo>
                    <a:pt x="146821" y="451162"/>
                  </a:lnTo>
                  <a:lnTo>
                    <a:pt x="106724" y="433964"/>
                  </a:lnTo>
                  <a:lnTo>
                    <a:pt x="71353" y="406978"/>
                  </a:lnTo>
                  <a:lnTo>
                    <a:pt x="41851" y="371576"/>
                  </a:lnTo>
                  <a:lnTo>
                    <a:pt x="19363" y="329131"/>
                  </a:lnTo>
                  <a:lnTo>
                    <a:pt x="5031" y="281015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89" name="object 89"/>
          <p:cNvGraphicFramePr>
            <a:graphicFrameLocks noGrp="1"/>
          </p:cNvGraphicFramePr>
          <p:nvPr/>
        </p:nvGraphicFramePr>
        <p:xfrm>
          <a:off x="692150" y="5632059"/>
          <a:ext cx="2745105" cy="539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1060"/>
                <a:gridCol w="1062355"/>
                <a:gridCol w="821055"/>
              </a:tblGrid>
              <a:tr h="339430">
                <a:tc>
                  <a:txBody>
                    <a:bodyPr/>
                    <a:lstStyle/>
                    <a:p>
                      <a:pPr marL="389890">
                        <a:lnSpc>
                          <a:spcPts val="360"/>
                        </a:lnSpc>
                      </a:pPr>
                      <a:r>
                        <a:rPr dirty="0" sz="14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2215"/>
                        </a:lnSpc>
                        <a:tabLst>
                          <a:tab pos="389890" algn="l"/>
                        </a:tabLst>
                      </a:pPr>
                      <a:r>
                        <a:rPr dirty="0" baseline="2314" sz="36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	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860"/>
                        </a:lnSpc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2012-01-01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2012-01-02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860"/>
                        </a:lnSpc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12345.88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18745">
                        <a:lnSpc>
                          <a:spcPct val="100000"/>
                        </a:lnSpc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13456.00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99350">
                <a:tc>
                  <a:txBody>
                    <a:bodyPr/>
                    <a:lstStyle/>
                    <a:p>
                      <a:pPr marL="389890">
                        <a:lnSpc>
                          <a:spcPts val="1470"/>
                        </a:lnSpc>
                      </a:pPr>
                      <a:r>
                        <a:rPr dirty="0" sz="14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1470"/>
                        </a:lnSpc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2012-01-03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470"/>
                        </a:lnSpc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14564.09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90" name="object 90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4534" y="54051"/>
            <a:ext cx="70942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The </a:t>
            </a:r>
            <a:r>
              <a:rPr dirty="0" spc="-10"/>
              <a:t>OVERLAPS Command </a:t>
            </a:r>
            <a:r>
              <a:rPr dirty="0"/>
              <a:t>using </a:t>
            </a:r>
            <a:r>
              <a:rPr dirty="0" spc="-5"/>
              <a:t>a NULL</a:t>
            </a:r>
            <a:r>
              <a:rPr dirty="0" spc="-80"/>
              <a:t> </a:t>
            </a:r>
            <a:r>
              <a:rPr dirty="0" spc="-65"/>
              <a:t>Value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4034104"/>
            <a:ext cx="8890000" cy="2769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above SELECT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example tests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two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literal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dates and uses the OVERLAPS</a:t>
            </a:r>
            <a:r>
              <a:rPr dirty="0" sz="2000" spc="-17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to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determine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whether or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not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to display the character</a:t>
            </a:r>
            <a:r>
              <a:rPr dirty="0" sz="2000" spc="-17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literal: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When using the OVERLAPS function, there are a couple of situations to keep in</a:t>
            </a:r>
            <a:r>
              <a:rPr dirty="0" sz="2000" spc="-24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mind: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16865" indent="-3048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17500" algn="l"/>
              </a:tabLst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 single point in 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time,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i.e. the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same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date, does not constitute an overlap. There</a:t>
            </a:r>
            <a:r>
              <a:rPr dirty="0" sz="2000" spc="114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must</a:t>
            </a:r>
            <a:endParaRPr sz="2000">
              <a:latin typeface="Times New Roman"/>
              <a:cs typeface="Times New Roman"/>
            </a:endParaRPr>
          </a:p>
          <a:p>
            <a:pPr marL="329565">
              <a:lnSpc>
                <a:spcPct val="100000"/>
              </a:lnSpc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be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at least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one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second of 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time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in 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common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for TIME or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one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day when using</a:t>
            </a:r>
            <a:r>
              <a:rPr dirty="0" sz="2000" spc="-18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40">
                <a:solidFill>
                  <a:srgbClr val="0000FF"/>
                </a:solidFill>
                <a:latin typeface="Times New Roman"/>
                <a:cs typeface="Times New Roman"/>
              </a:rPr>
              <a:t>DATE.</a:t>
            </a:r>
            <a:endParaRPr sz="2000">
              <a:latin typeface="Times New Roman"/>
              <a:cs typeface="Times New Roman"/>
            </a:endParaRPr>
          </a:p>
          <a:p>
            <a:pPr marL="329565" marR="498475" indent="-317500">
              <a:lnSpc>
                <a:spcPct val="100000"/>
              </a:lnSpc>
              <a:buAutoNum type="arabicPeriod" startAt="2"/>
              <a:tabLst>
                <a:tab pos="330835" algn="l"/>
              </a:tabLst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Using a NULL as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one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of the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parameters,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other </a:t>
            </a:r>
            <a:r>
              <a:rPr dirty="0" sz="2000" spc="-50">
                <a:solidFill>
                  <a:srgbClr val="0000FF"/>
                </a:solidFill>
                <a:latin typeface="Times New Roman"/>
                <a:cs typeface="Times New Roman"/>
              </a:rPr>
              <a:t>DATE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or TIME constitutes</a:t>
            </a:r>
            <a:r>
              <a:rPr dirty="0" sz="2000" spc="-28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  single point in 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time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versus a</a:t>
            </a:r>
            <a:r>
              <a:rPr dirty="0" sz="2000" spc="-10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range.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90600"/>
            <a:ext cx="9144000" cy="914400"/>
          </a:xfrm>
          <a:custGeom>
            <a:avLst/>
            <a:gdLst/>
            <a:ahLst/>
            <a:cxnLst/>
            <a:rect l="l" t="t" r="r" b="b"/>
            <a:pathLst>
              <a:path w="9144000" h="914400">
                <a:moveTo>
                  <a:pt x="0" y="914400"/>
                </a:moveTo>
                <a:lnTo>
                  <a:pt x="9144000" y="914400"/>
                </a:lnTo>
                <a:lnTo>
                  <a:pt x="91440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2425700" y="2654300"/>
            <a:ext cx="1397000" cy="406400"/>
            <a:chOff x="2425700" y="2654300"/>
            <a:chExt cx="1397000" cy="406400"/>
          </a:xfrm>
        </p:grpSpPr>
        <p:sp>
          <p:nvSpPr>
            <p:cNvPr id="6" name="object 6"/>
            <p:cNvSpPr/>
            <p:nvPr/>
          </p:nvSpPr>
          <p:spPr>
            <a:xfrm>
              <a:off x="2438400" y="2667000"/>
              <a:ext cx="1371600" cy="381000"/>
            </a:xfrm>
            <a:custGeom>
              <a:avLst/>
              <a:gdLst/>
              <a:ahLst/>
              <a:cxnLst/>
              <a:rect l="l" t="t" r="r" b="b"/>
              <a:pathLst>
                <a:path w="1371600" h="381000">
                  <a:moveTo>
                    <a:pt x="1181100" y="0"/>
                  </a:moveTo>
                  <a:lnTo>
                    <a:pt x="1181100" y="95250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1181100" y="285750"/>
                  </a:lnTo>
                  <a:lnTo>
                    <a:pt x="1181100" y="381000"/>
                  </a:lnTo>
                  <a:lnTo>
                    <a:pt x="1371600" y="190500"/>
                  </a:lnTo>
                  <a:lnTo>
                    <a:pt x="1181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438400" y="2667000"/>
              <a:ext cx="1371600" cy="381000"/>
            </a:xfrm>
            <a:custGeom>
              <a:avLst/>
              <a:gdLst/>
              <a:ahLst/>
              <a:cxnLst/>
              <a:rect l="l" t="t" r="r" b="b"/>
              <a:pathLst>
                <a:path w="1371600" h="381000">
                  <a:moveTo>
                    <a:pt x="0" y="95250"/>
                  </a:moveTo>
                  <a:lnTo>
                    <a:pt x="1181100" y="95250"/>
                  </a:lnTo>
                  <a:lnTo>
                    <a:pt x="1181100" y="0"/>
                  </a:lnTo>
                  <a:lnTo>
                    <a:pt x="1371600" y="190500"/>
                  </a:lnTo>
                  <a:lnTo>
                    <a:pt x="1181100" y="381000"/>
                  </a:lnTo>
                  <a:lnTo>
                    <a:pt x="1181100" y="285750"/>
                  </a:lnTo>
                  <a:lnTo>
                    <a:pt x="0" y="285750"/>
                  </a:lnTo>
                  <a:lnTo>
                    <a:pt x="0" y="9525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78739" y="1090930"/>
            <a:ext cx="8926195" cy="1855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310890" algn="l"/>
              </a:tabLst>
            </a:pPr>
            <a:r>
              <a:rPr dirty="0" sz="2000">
                <a:latin typeface="Times New Roman"/>
                <a:cs typeface="Times New Roman"/>
              </a:rPr>
              <a:t>SELECT  </a:t>
            </a:r>
            <a:r>
              <a:rPr dirty="0" sz="2000" spc="-5">
                <a:latin typeface="Times New Roman"/>
                <a:cs typeface="Times New Roman"/>
              </a:rPr>
              <a:t>'The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Times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Overlap'	(TITLE '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')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WHERE (TIME </a:t>
            </a:r>
            <a:r>
              <a:rPr dirty="0" sz="2000" spc="-5">
                <a:latin typeface="Times New Roman"/>
                <a:cs typeface="Times New Roman"/>
              </a:rPr>
              <a:t>'10:00:00', </a:t>
            </a:r>
            <a:r>
              <a:rPr dirty="0" sz="2000">
                <a:latin typeface="Times New Roman"/>
                <a:cs typeface="Times New Roman"/>
              </a:rPr>
              <a:t>NULL) OVERLAPS (TIME </a:t>
            </a:r>
            <a:r>
              <a:rPr dirty="0" sz="2000" spc="-5">
                <a:latin typeface="Times New Roman"/>
                <a:cs typeface="Times New Roman"/>
              </a:rPr>
              <a:t>'01:01:00', </a:t>
            </a:r>
            <a:r>
              <a:rPr dirty="0" sz="2000">
                <a:latin typeface="Times New Roman"/>
                <a:cs typeface="Times New Roman"/>
              </a:rPr>
              <a:t>TIME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'04:15:00')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50">
              <a:latin typeface="Times New Roman"/>
              <a:cs typeface="Times New Roman"/>
            </a:endParaRPr>
          </a:p>
          <a:p>
            <a:pPr algn="ctr" marR="3068955">
              <a:lnSpc>
                <a:spcPts val="2100"/>
              </a:lnSpc>
            </a:pPr>
            <a:r>
              <a:rPr dirty="0" sz="2000">
                <a:latin typeface="Times New Roman"/>
                <a:cs typeface="Times New Roman"/>
              </a:rPr>
              <a:t>Answer</a:t>
            </a:r>
            <a:endParaRPr sz="2000">
              <a:latin typeface="Times New Roman"/>
              <a:cs typeface="Times New Roman"/>
            </a:endParaRPr>
          </a:p>
          <a:p>
            <a:pPr algn="ctr" marL="848360">
              <a:lnSpc>
                <a:spcPts val="2100"/>
              </a:lnSpc>
            </a:pPr>
            <a:r>
              <a:rPr dirty="0" sz="2000">
                <a:latin typeface="Times New Roman"/>
                <a:cs typeface="Times New Roman"/>
              </a:rPr>
              <a:t>No Rows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Found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6195" y="1007363"/>
            <a:ext cx="7682865" cy="1923414"/>
            <a:chOff x="806195" y="1007363"/>
            <a:chExt cx="7682865" cy="1923414"/>
          </a:xfrm>
        </p:grpSpPr>
        <p:sp>
          <p:nvSpPr>
            <p:cNvPr id="3" name="object 3"/>
            <p:cNvSpPr/>
            <p:nvPr/>
          </p:nvSpPr>
          <p:spPr>
            <a:xfrm>
              <a:off x="1391793" y="1548256"/>
              <a:ext cx="2476372" cy="6318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06195" y="1007363"/>
              <a:ext cx="3819144" cy="19232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095368" y="1546479"/>
              <a:ext cx="3811015" cy="63220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25012" y="1007363"/>
              <a:ext cx="4963668" cy="19232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382524" y="4050791"/>
            <a:ext cx="8388350" cy="1603375"/>
            <a:chOff x="382524" y="4050791"/>
            <a:chExt cx="8388350" cy="1603375"/>
          </a:xfrm>
        </p:grpSpPr>
        <p:sp>
          <p:nvSpPr>
            <p:cNvPr id="8" name="object 8"/>
            <p:cNvSpPr/>
            <p:nvPr/>
          </p:nvSpPr>
          <p:spPr>
            <a:xfrm>
              <a:off x="612114" y="4262754"/>
              <a:ext cx="7848244" cy="31661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82524" y="4050791"/>
              <a:ext cx="8388096" cy="7498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17435" y="4689474"/>
              <a:ext cx="7628496" cy="31724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95300" y="4477511"/>
              <a:ext cx="8168640" cy="74980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11923" y="5116194"/>
              <a:ext cx="7435583" cy="31661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89788" y="4904231"/>
              <a:ext cx="7886700" cy="74980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-12700" y="0"/>
            <a:ext cx="9169400" cy="6883400"/>
            <a:chOff x="-12700" y="0"/>
            <a:chExt cx="9169400" cy="6883400"/>
          </a:xfrm>
        </p:grpSpPr>
        <p:sp>
          <p:nvSpPr>
            <p:cNvPr id="15" name="object 15"/>
            <p:cNvSpPr/>
            <p:nvPr/>
          </p:nvSpPr>
          <p:spPr>
            <a:xfrm>
              <a:off x="3573779" y="6090475"/>
              <a:ext cx="101083" cy="3589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349752" y="5737860"/>
              <a:ext cx="548639" cy="74980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779773" y="5954890"/>
              <a:ext cx="1789938" cy="31174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557015" y="5737860"/>
              <a:ext cx="2235708" cy="74980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0" y="6858000"/>
                  </a:moveTo>
                  <a:lnTo>
                    <a:pt x="9144000" y="6858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6178702"/>
            <a:ext cx="839470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OLAP is often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called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Ordered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Analytics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because the first thing every OLAP does  before any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calculating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is </a:t>
            </a:r>
            <a:r>
              <a:rPr dirty="0" sz="2000" spc="-30">
                <a:solidFill>
                  <a:srgbClr val="0000FF"/>
                </a:solidFill>
                <a:latin typeface="Times New Roman"/>
                <a:cs typeface="Times New Roman"/>
              </a:rPr>
              <a:t>SORT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all the rows. The query above sorts by</a:t>
            </a:r>
            <a:r>
              <a:rPr dirty="0" sz="2000" spc="-2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Sale_Date!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8739" y="706881"/>
            <a:ext cx="13258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Times New Roman"/>
                <a:cs typeface="Times New Roman"/>
              </a:rPr>
              <a:t>SELE</a:t>
            </a:r>
            <a:r>
              <a:rPr dirty="0" sz="2800" spc="-20">
                <a:latin typeface="Times New Roman"/>
                <a:cs typeface="Times New Roman"/>
              </a:rPr>
              <a:t>C</a:t>
            </a:r>
            <a:r>
              <a:rPr dirty="0" sz="2800" spc="-5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7501" y="706881"/>
            <a:ext cx="4712335" cy="1732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113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Times New Roman"/>
                <a:cs typeface="Times New Roman"/>
              </a:rPr>
              <a:t>Product_ID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800" spc="-5">
                <a:latin typeface="Times New Roman"/>
                <a:cs typeface="Times New Roman"/>
              </a:rPr>
              <a:t>,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Sale_Date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800" spc="-5">
                <a:latin typeface="Times New Roman"/>
                <a:cs typeface="Times New Roman"/>
              </a:rPr>
              <a:t>,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Daily_Sales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800" spc="-5">
                <a:latin typeface="Times New Roman"/>
                <a:cs typeface="Times New Roman"/>
              </a:rPr>
              <a:t>,</a:t>
            </a:r>
            <a:r>
              <a:rPr dirty="0" sz="2800" spc="-5">
                <a:solidFill>
                  <a:srgbClr val="0000FF"/>
                </a:solidFill>
                <a:latin typeface="Times New Roman"/>
                <a:cs typeface="Times New Roman"/>
              </a:rPr>
              <a:t>CSUM</a:t>
            </a:r>
            <a:r>
              <a:rPr dirty="0" sz="2800" spc="-5">
                <a:latin typeface="Times New Roman"/>
                <a:cs typeface="Times New Roman"/>
              </a:rPr>
              <a:t>(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Daily_Sales</a:t>
            </a:r>
            <a:r>
              <a:rPr dirty="0" sz="2800" spc="-5">
                <a:latin typeface="Times New Roman"/>
                <a:cs typeface="Times New Roman"/>
              </a:rPr>
              <a:t>,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000FF"/>
                </a:solidFill>
                <a:latin typeface="Times New Roman"/>
                <a:cs typeface="Times New Roman"/>
              </a:rPr>
              <a:t>Sale_Date</a:t>
            </a:r>
            <a:r>
              <a:rPr dirty="0" sz="2800" spc="-5" b="1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1621" y="1987118"/>
            <a:ext cx="177292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Times New Roman"/>
                <a:cs typeface="Times New Roman"/>
              </a:rPr>
              <a:t>AS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“CSum”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2414142"/>
            <a:ext cx="31108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98245" algn="l"/>
              </a:tabLst>
            </a:pPr>
            <a:r>
              <a:rPr dirty="0" sz="2800" spc="-5">
                <a:latin typeface="Times New Roman"/>
                <a:cs typeface="Times New Roman"/>
              </a:rPr>
              <a:t>FROM	</a:t>
            </a:r>
            <a:r>
              <a:rPr dirty="0" sz="2800" spc="-20">
                <a:latin typeface="Times New Roman"/>
                <a:cs typeface="Times New Roman"/>
              </a:rPr>
              <a:t>Sales_Table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4317" y="42113"/>
            <a:ext cx="87318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On-Line Analytical Processing (OLAP) or Ordered</a:t>
            </a:r>
            <a:r>
              <a:rPr dirty="0" spc="-195"/>
              <a:t> </a:t>
            </a:r>
            <a:r>
              <a:rPr dirty="0" spc="-5"/>
              <a:t>Analytics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678171" y="3505200"/>
            <a:ext cx="2179955" cy="762000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Sort the Answer</a:t>
            </a:r>
            <a:r>
              <a:rPr dirty="0" sz="2000" spc="-22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Set</a:t>
            </a:r>
            <a:endParaRPr sz="20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First by</a:t>
            </a:r>
            <a:r>
              <a:rPr dirty="0" sz="2000" spc="-7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Sale_Date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854700" y="2578100"/>
            <a:ext cx="1181735" cy="939800"/>
            <a:chOff x="5854700" y="2578100"/>
            <a:chExt cx="1181735" cy="939800"/>
          </a:xfrm>
        </p:grpSpPr>
        <p:sp>
          <p:nvSpPr>
            <p:cNvPr id="11" name="object 11"/>
            <p:cNvSpPr/>
            <p:nvPr/>
          </p:nvSpPr>
          <p:spPr>
            <a:xfrm>
              <a:off x="5867400" y="2590800"/>
              <a:ext cx="116205" cy="914400"/>
            </a:xfrm>
            <a:custGeom>
              <a:avLst/>
              <a:gdLst/>
              <a:ahLst/>
              <a:cxnLst/>
              <a:rect l="l" t="t" r="r" b="b"/>
              <a:pathLst>
                <a:path w="116204" h="914400">
                  <a:moveTo>
                    <a:pt x="57912" y="0"/>
                  </a:moveTo>
                  <a:lnTo>
                    <a:pt x="0" y="57912"/>
                  </a:lnTo>
                  <a:lnTo>
                    <a:pt x="28955" y="57912"/>
                  </a:lnTo>
                  <a:lnTo>
                    <a:pt x="28955" y="914400"/>
                  </a:lnTo>
                  <a:lnTo>
                    <a:pt x="86867" y="914400"/>
                  </a:lnTo>
                  <a:lnTo>
                    <a:pt x="86867" y="57912"/>
                  </a:lnTo>
                  <a:lnTo>
                    <a:pt x="115824" y="57912"/>
                  </a:lnTo>
                  <a:lnTo>
                    <a:pt x="5791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867400" y="2590800"/>
              <a:ext cx="116205" cy="914400"/>
            </a:xfrm>
            <a:custGeom>
              <a:avLst/>
              <a:gdLst/>
              <a:ahLst/>
              <a:cxnLst/>
              <a:rect l="l" t="t" r="r" b="b"/>
              <a:pathLst>
                <a:path w="116204" h="914400">
                  <a:moveTo>
                    <a:pt x="0" y="57912"/>
                  </a:moveTo>
                  <a:lnTo>
                    <a:pt x="57912" y="0"/>
                  </a:lnTo>
                  <a:lnTo>
                    <a:pt x="115824" y="57912"/>
                  </a:lnTo>
                  <a:lnTo>
                    <a:pt x="86867" y="57912"/>
                  </a:lnTo>
                  <a:lnTo>
                    <a:pt x="86867" y="914400"/>
                  </a:lnTo>
                  <a:lnTo>
                    <a:pt x="28955" y="914400"/>
                  </a:lnTo>
                  <a:lnTo>
                    <a:pt x="28955" y="57912"/>
                  </a:lnTo>
                  <a:lnTo>
                    <a:pt x="0" y="5791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248400" y="2694051"/>
              <a:ext cx="775335" cy="708025"/>
            </a:xfrm>
            <a:custGeom>
              <a:avLst/>
              <a:gdLst/>
              <a:ahLst/>
              <a:cxnLst/>
              <a:rect l="l" t="t" r="r" b="b"/>
              <a:pathLst>
                <a:path w="775334" h="708025">
                  <a:moveTo>
                    <a:pt x="387603" y="0"/>
                  </a:moveTo>
                  <a:lnTo>
                    <a:pt x="338998" y="2758"/>
                  </a:lnTo>
                  <a:lnTo>
                    <a:pt x="292189" y="10811"/>
                  </a:lnTo>
                  <a:lnTo>
                    <a:pt x="247543" y="23828"/>
                  </a:lnTo>
                  <a:lnTo>
                    <a:pt x="205421" y="41476"/>
                  </a:lnTo>
                  <a:lnTo>
                    <a:pt x="166189" y="63423"/>
                  </a:lnTo>
                  <a:lnTo>
                    <a:pt x="130209" y="89338"/>
                  </a:lnTo>
                  <a:lnTo>
                    <a:pt x="97847" y="118888"/>
                  </a:lnTo>
                  <a:lnTo>
                    <a:pt x="69465" y="151742"/>
                  </a:lnTo>
                  <a:lnTo>
                    <a:pt x="45428" y="187568"/>
                  </a:lnTo>
                  <a:lnTo>
                    <a:pt x="26099" y="226033"/>
                  </a:lnTo>
                  <a:lnTo>
                    <a:pt x="11842" y="266806"/>
                  </a:lnTo>
                  <a:lnTo>
                    <a:pt x="3021" y="309555"/>
                  </a:lnTo>
                  <a:lnTo>
                    <a:pt x="0" y="353949"/>
                  </a:lnTo>
                  <a:lnTo>
                    <a:pt x="3021" y="398342"/>
                  </a:lnTo>
                  <a:lnTo>
                    <a:pt x="11842" y="441091"/>
                  </a:lnTo>
                  <a:lnTo>
                    <a:pt x="26099" y="481864"/>
                  </a:lnTo>
                  <a:lnTo>
                    <a:pt x="45428" y="520329"/>
                  </a:lnTo>
                  <a:lnTo>
                    <a:pt x="69465" y="556155"/>
                  </a:lnTo>
                  <a:lnTo>
                    <a:pt x="97847" y="589009"/>
                  </a:lnTo>
                  <a:lnTo>
                    <a:pt x="130209" y="618559"/>
                  </a:lnTo>
                  <a:lnTo>
                    <a:pt x="166189" y="644474"/>
                  </a:lnTo>
                  <a:lnTo>
                    <a:pt x="205421" y="666421"/>
                  </a:lnTo>
                  <a:lnTo>
                    <a:pt x="247543" y="684069"/>
                  </a:lnTo>
                  <a:lnTo>
                    <a:pt x="292189" y="697086"/>
                  </a:lnTo>
                  <a:lnTo>
                    <a:pt x="338998" y="705139"/>
                  </a:lnTo>
                  <a:lnTo>
                    <a:pt x="387603" y="707898"/>
                  </a:lnTo>
                  <a:lnTo>
                    <a:pt x="436237" y="705139"/>
                  </a:lnTo>
                  <a:lnTo>
                    <a:pt x="483068" y="697086"/>
                  </a:lnTo>
                  <a:lnTo>
                    <a:pt x="527734" y="684069"/>
                  </a:lnTo>
                  <a:lnTo>
                    <a:pt x="569871" y="666421"/>
                  </a:lnTo>
                  <a:lnTo>
                    <a:pt x="609116" y="644474"/>
                  </a:lnTo>
                  <a:lnTo>
                    <a:pt x="645105" y="618559"/>
                  </a:lnTo>
                  <a:lnTo>
                    <a:pt x="677475" y="589009"/>
                  </a:lnTo>
                  <a:lnTo>
                    <a:pt x="705862" y="556155"/>
                  </a:lnTo>
                  <a:lnTo>
                    <a:pt x="729903" y="520329"/>
                  </a:lnTo>
                  <a:lnTo>
                    <a:pt x="749234" y="481864"/>
                  </a:lnTo>
                  <a:lnTo>
                    <a:pt x="763492" y="441091"/>
                  </a:lnTo>
                  <a:lnTo>
                    <a:pt x="772313" y="398342"/>
                  </a:lnTo>
                  <a:lnTo>
                    <a:pt x="775334" y="353949"/>
                  </a:lnTo>
                  <a:lnTo>
                    <a:pt x="772313" y="309555"/>
                  </a:lnTo>
                  <a:lnTo>
                    <a:pt x="763492" y="266806"/>
                  </a:lnTo>
                  <a:lnTo>
                    <a:pt x="749234" y="226033"/>
                  </a:lnTo>
                  <a:lnTo>
                    <a:pt x="729903" y="187568"/>
                  </a:lnTo>
                  <a:lnTo>
                    <a:pt x="705862" y="151742"/>
                  </a:lnTo>
                  <a:lnTo>
                    <a:pt x="677475" y="118888"/>
                  </a:lnTo>
                  <a:lnTo>
                    <a:pt x="645105" y="89338"/>
                  </a:lnTo>
                  <a:lnTo>
                    <a:pt x="609116" y="63423"/>
                  </a:lnTo>
                  <a:lnTo>
                    <a:pt x="569871" y="41476"/>
                  </a:lnTo>
                  <a:lnTo>
                    <a:pt x="527734" y="23828"/>
                  </a:lnTo>
                  <a:lnTo>
                    <a:pt x="483068" y="10811"/>
                  </a:lnTo>
                  <a:lnTo>
                    <a:pt x="436237" y="2758"/>
                  </a:lnTo>
                  <a:lnTo>
                    <a:pt x="38760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248400" y="2694051"/>
              <a:ext cx="775335" cy="708025"/>
            </a:xfrm>
            <a:custGeom>
              <a:avLst/>
              <a:gdLst/>
              <a:ahLst/>
              <a:cxnLst/>
              <a:rect l="l" t="t" r="r" b="b"/>
              <a:pathLst>
                <a:path w="775334" h="708025">
                  <a:moveTo>
                    <a:pt x="0" y="353949"/>
                  </a:moveTo>
                  <a:lnTo>
                    <a:pt x="3021" y="309555"/>
                  </a:lnTo>
                  <a:lnTo>
                    <a:pt x="11842" y="266806"/>
                  </a:lnTo>
                  <a:lnTo>
                    <a:pt x="26099" y="226033"/>
                  </a:lnTo>
                  <a:lnTo>
                    <a:pt x="45428" y="187568"/>
                  </a:lnTo>
                  <a:lnTo>
                    <a:pt x="69465" y="151742"/>
                  </a:lnTo>
                  <a:lnTo>
                    <a:pt x="97847" y="118888"/>
                  </a:lnTo>
                  <a:lnTo>
                    <a:pt x="130209" y="89338"/>
                  </a:lnTo>
                  <a:lnTo>
                    <a:pt x="166189" y="63423"/>
                  </a:lnTo>
                  <a:lnTo>
                    <a:pt x="205421" y="41476"/>
                  </a:lnTo>
                  <a:lnTo>
                    <a:pt x="247543" y="23828"/>
                  </a:lnTo>
                  <a:lnTo>
                    <a:pt x="292189" y="10811"/>
                  </a:lnTo>
                  <a:lnTo>
                    <a:pt x="338998" y="2758"/>
                  </a:lnTo>
                  <a:lnTo>
                    <a:pt x="387603" y="0"/>
                  </a:lnTo>
                  <a:lnTo>
                    <a:pt x="436237" y="2758"/>
                  </a:lnTo>
                  <a:lnTo>
                    <a:pt x="483068" y="10811"/>
                  </a:lnTo>
                  <a:lnTo>
                    <a:pt x="527734" y="23828"/>
                  </a:lnTo>
                  <a:lnTo>
                    <a:pt x="569871" y="41476"/>
                  </a:lnTo>
                  <a:lnTo>
                    <a:pt x="609116" y="63423"/>
                  </a:lnTo>
                  <a:lnTo>
                    <a:pt x="645105" y="89338"/>
                  </a:lnTo>
                  <a:lnTo>
                    <a:pt x="677475" y="118888"/>
                  </a:lnTo>
                  <a:lnTo>
                    <a:pt x="705862" y="151742"/>
                  </a:lnTo>
                  <a:lnTo>
                    <a:pt x="729903" y="187568"/>
                  </a:lnTo>
                  <a:lnTo>
                    <a:pt x="749234" y="226033"/>
                  </a:lnTo>
                  <a:lnTo>
                    <a:pt x="763492" y="266806"/>
                  </a:lnTo>
                  <a:lnTo>
                    <a:pt x="772313" y="309555"/>
                  </a:lnTo>
                  <a:lnTo>
                    <a:pt x="775334" y="353949"/>
                  </a:lnTo>
                  <a:lnTo>
                    <a:pt x="772313" y="398342"/>
                  </a:lnTo>
                  <a:lnTo>
                    <a:pt x="763492" y="441091"/>
                  </a:lnTo>
                  <a:lnTo>
                    <a:pt x="749234" y="481864"/>
                  </a:lnTo>
                  <a:lnTo>
                    <a:pt x="729903" y="520329"/>
                  </a:lnTo>
                  <a:lnTo>
                    <a:pt x="705862" y="556155"/>
                  </a:lnTo>
                  <a:lnTo>
                    <a:pt x="677475" y="589009"/>
                  </a:lnTo>
                  <a:lnTo>
                    <a:pt x="645105" y="618559"/>
                  </a:lnTo>
                  <a:lnTo>
                    <a:pt x="609116" y="644474"/>
                  </a:lnTo>
                  <a:lnTo>
                    <a:pt x="569871" y="666421"/>
                  </a:lnTo>
                  <a:lnTo>
                    <a:pt x="527734" y="684069"/>
                  </a:lnTo>
                  <a:lnTo>
                    <a:pt x="483068" y="697086"/>
                  </a:lnTo>
                  <a:lnTo>
                    <a:pt x="436237" y="705139"/>
                  </a:lnTo>
                  <a:lnTo>
                    <a:pt x="387603" y="707898"/>
                  </a:lnTo>
                  <a:lnTo>
                    <a:pt x="338998" y="705139"/>
                  </a:lnTo>
                  <a:lnTo>
                    <a:pt x="292189" y="697086"/>
                  </a:lnTo>
                  <a:lnTo>
                    <a:pt x="247543" y="684069"/>
                  </a:lnTo>
                  <a:lnTo>
                    <a:pt x="205421" y="666421"/>
                  </a:lnTo>
                  <a:lnTo>
                    <a:pt x="166189" y="644474"/>
                  </a:lnTo>
                  <a:lnTo>
                    <a:pt x="130209" y="618559"/>
                  </a:lnTo>
                  <a:lnTo>
                    <a:pt x="97847" y="589009"/>
                  </a:lnTo>
                  <a:lnTo>
                    <a:pt x="69465" y="556155"/>
                  </a:lnTo>
                  <a:lnTo>
                    <a:pt x="45428" y="520329"/>
                  </a:lnTo>
                  <a:lnTo>
                    <a:pt x="26099" y="481864"/>
                  </a:lnTo>
                  <a:lnTo>
                    <a:pt x="11842" y="441091"/>
                  </a:lnTo>
                  <a:lnTo>
                    <a:pt x="3021" y="398342"/>
                  </a:lnTo>
                  <a:lnTo>
                    <a:pt x="0" y="35394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510655" y="2746375"/>
            <a:ext cx="2540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90800" y="5181600"/>
            <a:ext cx="2819400" cy="708025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92075" marR="102235">
              <a:lnSpc>
                <a:spcPct val="100000"/>
              </a:lnSpc>
              <a:spcBef>
                <a:spcPts val="300"/>
              </a:spcBef>
            </a:pP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Calculate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CSUM</a:t>
            </a:r>
            <a:r>
              <a:rPr dirty="0" sz="2000" spc="-8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now 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that the data is</a:t>
            </a:r>
            <a:r>
              <a:rPr dirty="0" sz="2000" spc="-9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sorted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551428" y="2514600"/>
            <a:ext cx="1397635" cy="2667000"/>
            <a:chOff x="3551428" y="2514600"/>
            <a:chExt cx="1397635" cy="2667000"/>
          </a:xfrm>
        </p:grpSpPr>
        <p:sp>
          <p:nvSpPr>
            <p:cNvPr id="18" name="object 18"/>
            <p:cNvSpPr/>
            <p:nvPr/>
          </p:nvSpPr>
          <p:spPr>
            <a:xfrm>
              <a:off x="3551428" y="2514599"/>
              <a:ext cx="1384935" cy="2667000"/>
            </a:xfrm>
            <a:custGeom>
              <a:avLst/>
              <a:gdLst/>
              <a:ahLst/>
              <a:cxnLst/>
              <a:rect l="l" t="t" r="r" b="b"/>
              <a:pathLst>
                <a:path w="1384935" h="2667000">
                  <a:moveTo>
                    <a:pt x="182372" y="91186"/>
                  </a:moveTo>
                  <a:lnTo>
                    <a:pt x="91186" y="0"/>
                  </a:lnTo>
                  <a:lnTo>
                    <a:pt x="0" y="91186"/>
                  </a:lnTo>
                  <a:lnTo>
                    <a:pt x="45593" y="91186"/>
                  </a:lnTo>
                  <a:lnTo>
                    <a:pt x="45593" y="2667000"/>
                  </a:lnTo>
                  <a:lnTo>
                    <a:pt x="136779" y="2667000"/>
                  </a:lnTo>
                  <a:lnTo>
                    <a:pt x="136779" y="91186"/>
                  </a:lnTo>
                  <a:lnTo>
                    <a:pt x="182372" y="91186"/>
                  </a:lnTo>
                  <a:close/>
                </a:path>
                <a:path w="1384935" h="2667000">
                  <a:moveTo>
                    <a:pt x="1384935" y="2209800"/>
                  </a:moveTo>
                  <a:lnTo>
                    <a:pt x="1381912" y="2165413"/>
                  </a:lnTo>
                  <a:lnTo>
                    <a:pt x="1373085" y="2122665"/>
                  </a:lnTo>
                  <a:lnTo>
                    <a:pt x="1358823" y="2081885"/>
                  </a:lnTo>
                  <a:lnTo>
                    <a:pt x="1339494" y="2043430"/>
                  </a:lnTo>
                  <a:lnTo>
                    <a:pt x="1315466" y="2007603"/>
                  </a:lnTo>
                  <a:lnTo>
                    <a:pt x="1287081" y="1974748"/>
                  </a:lnTo>
                  <a:lnTo>
                    <a:pt x="1254721" y="1945195"/>
                  </a:lnTo>
                  <a:lnTo>
                    <a:pt x="1218742" y="1919274"/>
                  </a:lnTo>
                  <a:lnTo>
                    <a:pt x="1179512" y="1897329"/>
                  </a:lnTo>
                  <a:lnTo>
                    <a:pt x="1137386" y="1879688"/>
                  </a:lnTo>
                  <a:lnTo>
                    <a:pt x="1092733" y="1866671"/>
                  </a:lnTo>
                  <a:lnTo>
                    <a:pt x="1045933" y="1858619"/>
                  </a:lnTo>
                  <a:lnTo>
                    <a:pt x="997331" y="1855851"/>
                  </a:lnTo>
                  <a:lnTo>
                    <a:pt x="948690" y="1858619"/>
                  </a:lnTo>
                  <a:lnTo>
                    <a:pt x="901865" y="1866671"/>
                  </a:lnTo>
                  <a:lnTo>
                    <a:pt x="857199" y="1879688"/>
                  </a:lnTo>
                  <a:lnTo>
                    <a:pt x="815060" y="1897329"/>
                  </a:lnTo>
                  <a:lnTo>
                    <a:pt x="775817" y="1919274"/>
                  </a:lnTo>
                  <a:lnTo>
                    <a:pt x="739825" y="1945195"/>
                  </a:lnTo>
                  <a:lnTo>
                    <a:pt x="707453" y="1974748"/>
                  </a:lnTo>
                  <a:lnTo>
                    <a:pt x="679069" y="2007603"/>
                  </a:lnTo>
                  <a:lnTo>
                    <a:pt x="655027" y="2043430"/>
                  </a:lnTo>
                  <a:lnTo>
                    <a:pt x="635698" y="2081885"/>
                  </a:lnTo>
                  <a:lnTo>
                    <a:pt x="621436" y="2122665"/>
                  </a:lnTo>
                  <a:lnTo>
                    <a:pt x="612609" y="2165413"/>
                  </a:lnTo>
                  <a:lnTo>
                    <a:pt x="609600" y="2209800"/>
                  </a:lnTo>
                  <a:lnTo>
                    <a:pt x="612609" y="2254199"/>
                  </a:lnTo>
                  <a:lnTo>
                    <a:pt x="621436" y="2296947"/>
                  </a:lnTo>
                  <a:lnTo>
                    <a:pt x="635698" y="2337727"/>
                  </a:lnTo>
                  <a:lnTo>
                    <a:pt x="655027" y="2376182"/>
                  </a:lnTo>
                  <a:lnTo>
                    <a:pt x="679069" y="2412009"/>
                  </a:lnTo>
                  <a:lnTo>
                    <a:pt x="707453" y="2444864"/>
                  </a:lnTo>
                  <a:lnTo>
                    <a:pt x="739825" y="2474417"/>
                  </a:lnTo>
                  <a:lnTo>
                    <a:pt x="775817" y="2500338"/>
                  </a:lnTo>
                  <a:lnTo>
                    <a:pt x="815060" y="2522283"/>
                  </a:lnTo>
                  <a:lnTo>
                    <a:pt x="857199" y="2539923"/>
                  </a:lnTo>
                  <a:lnTo>
                    <a:pt x="901865" y="2552941"/>
                  </a:lnTo>
                  <a:lnTo>
                    <a:pt x="948690" y="2560993"/>
                  </a:lnTo>
                  <a:lnTo>
                    <a:pt x="997331" y="2563749"/>
                  </a:lnTo>
                  <a:lnTo>
                    <a:pt x="1045933" y="2560993"/>
                  </a:lnTo>
                  <a:lnTo>
                    <a:pt x="1092733" y="2552941"/>
                  </a:lnTo>
                  <a:lnTo>
                    <a:pt x="1137386" y="2539923"/>
                  </a:lnTo>
                  <a:lnTo>
                    <a:pt x="1179512" y="2522283"/>
                  </a:lnTo>
                  <a:lnTo>
                    <a:pt x="1218742" y="2500338"/>
                  </a:lnTo>
                  <a:lnTo>
                    <a:pt x="1254721" y="2474417"/>
                  </a:lnTo>
                  <a:lnTo>
                    <a:pt x="1287081" y="2444864"/>
                  </a:lnTo>
                  <a:lnTo>
                    <a:pt x="1315466" y="2412009"/>
                  </a:lnTo>
                  <a:lnTo>
                    <a:pt x="1339494" y="2376182"/>
                  </a:lnTo>
                  <a:lnTo>
                    <a:pt x="1358823" y="2337727"/>
                  </a:lnTo>
                  <a:lnTo>
                    <a:pt x="1373085" y="2296947"/>
                  </a:lnTo>
                  <a:lnTo>
                    <a:pt x="1381912" y="2254199"/>
                  </a:lnTo>
                  <a:lnTo>
                    <a:pt x="1384935" y="22098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161028" y="4370451"/>
              <a:ext cx="775335" cy="708025"/>
            </a:xfrm>
            <a:custGeom>
              <a:avLst/>
              <a:gdLst/>
              <a:ahLst/>
              <a:cxnLst/>
              <a:rect l="l" t="t" r="r" b="b"/>
              <a:pathLst>
                <a:path w="775335" h="708025">
                  <a:moveTo>
                    <a:pt x="0" y="353949"/>
                  </a:moveTo>
                  <a:lnTo>
                    <a:pt x="3021" y="309555"/>
                  </a:lnTo>
                  <a:lnTo>
                    <a:pt x="11842" y="266806"/>
                  </a:lnTo>
                  <a:lnTo>
                    <a:pt x="26100" y="226033"/>
                  </a:lnTo>
                  <a:lnTo>
                    <a:pt x="45431" y="187568"/>
                  </a:lnTo>
                  <a:lnTo>
                    <a:pt x="69472" y="151742"/>
                  </a:lnTo>
                  <a:lnTo>
                    <a:pt x="97859" y="118888"/>
                  </a:lnTo>
                  <a:lnTo>
                    <a:pt x="130229" y="89338"/>
                  </a:lnTo>
                  <a:lnTo>
                    <a:pt x="166218" y="63423"/>
                  </a:lnTo>
                  <a:lnTo>
                    <a:pt x="205463" y="41476"/>
                  </a:lnTo>
                  <a:lnTo>
                    <a:pt x="247600" y="23828"/>
                  </a:lnTo>
                  <a:lnTo>
                    <a:pt x="292266" y="10811"/>
                  </a:lnTo>
                  <a:lnTo>
                    <a:pt x="339097" y="2758"/>
                  </a:lnTo>
                  <a:lnTo>
                    <a:pt x="387731" y="0"/>
                  </a:lnTo>
                  <a:lnTo>
                    <a:pt x="436336" y="2758"/>
                  </a:lnTo>
                  <a:lnTo>
                    <a:pt x="483145" y="10811"/>
                  </a:lnTo>
                  <a:lnTo>
                    <a:pt x="527791" y="23828"/>
                  </a:lnTo>
                  <a:lnTo>
                    <a:pt x="569913" y="41476"/>
                  </a:lnTo>
                  <a:lnTo>
                    <a:pt x="609145" y="63423"/>
                  </a:lnTo>
                  <a:lnTo>
                    <a:pt x="645125" y="89338"/>
                  </a:lnTo>
                  <a:lnTo>
                    <a:pt x="677487" y="118888"/>
                  </a:lnTo>
                  <a:lnTo>
                    <a:pt x="705869" y="151742"/>
                  </a:lnTo>
                  <a:lnTo>
                    <a:pt x="729906" y="187568"/>
                  </a:lnTo>
                  <a:lnTo>
                    <a:pt x="749235" y="226033"/>
                  </a:lnTo>
                  <a:lnTo>
                    <a:pt x="763492" y="266806"/>
                  </a:lnTo>
                  <a:lnTo>
                    <a:pt x="772313" y="309555"/>
                  </a:lnTo>
                  <a:lnTo>
                    <a:pt x="775335" y="353949"/>
                  </a:lnTo>
                  <a:lnTo>
                    <a:pt x="772313" y="398342"/>
                  </a:lnTo>
                  <a:lnTo>
                    <a:pt x="763492" y="441091"/>
                  </a:lnTo>
                  <a:lnTo>
                    <a:pt x="749235" y="481864"/>
                  </a:lnTo>
                  <a:lnTo>
                    <a:pt x="729906" y="520329"/>
                  </a:lnTo>
                  <a:lnTo>
                    <a:pt x="705869" y="556155"/>
                  </a:lnTo>
                  <a:lnTo>
                    <a:pt x="677487" y="589009"/>
                  </a:lnTo>
                  <a:lnTo>
                    <a:pt x="645125" y="618559"/>
                  </a:lnTo>
                  <a:lnTo>
                    <a:pt x="609145" y="644474"/>
                  </a:lnTo>
                  <a:lnTo>
                    <a:pt x="569913" y="666421"/>
                  </a:lnTo>
                  <a:lnTo>
                    <a:pt x="527791" y="684069"/>
                  </a:lnTo>
                  <a:lnTo>
                    <a:pt x="483145" y="697086"/>
                  </a:lnTo>
                  <a:lnTo>
                    <a:pt x="436336" y="705139"/>
                  </a:lnTo>
                  <a:lnTo>
                    <a:pt x="387731" y="707898"/>
                  </a:lnTo>
                  <a:lnTo>
                    <a:pt x="339097" y="705139"/>
                  </a:lnTo>
                  <a:lnTo>
                    <a:pt x="292266" y="697086"/>
                  </a:lnTo>
                  <a:lnTo>
                    <a:pt x="247600" y="684069"/>
                  </a:lnTo>
                  <a:lnTo>
                    <a:pt x="205463" y="666421"/>
                  </a:lnTo>
                  <a:lnTo>
                    <a:pt x="166218" y="644474"/>
                  </a:lnTo>
                  <a:lnTo>
                    <a:pt x="130229" y="618559"/>
                  </a:lnTo>
                  <a:lnTo>
                    <a:pt x="97859" y="589009"/>
                  </a:lnTo>
                  <a:lnTo>
                    <a:pt x="69472" y="556155"/>
                  </a:lnTo>
                  <a:lnTo>
                    <a:pt x="45431" y="520329"/>
                  </a:lnTo>
                  <a:lnTo>
                    <a:pt x="26100" y="481864"/>
                  </a:lnTo>
                  <a:lnTo>
                    <a:pt x="11842" y="441091"/>
                  </a:lnTo>
                  <a:lnTo>
                    <a:pt x="3021" y="398342"/>
                  </a:lnTo>
                  <a:lnTo>
                    <a:pt x="0" y="35394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4422775" y="4423029"/>
            <a:ext cx="2540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6178702"/>
            <a:ext cx="834517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OLAP always sorts first and then is in a position to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calculate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starting with the</a:t>
            </a:r>
            <a:r>
              <a:rPr dirty="0" sz="2000" spc="-32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first  sorted row and continuing to the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last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sorted </a:t>
            </a:r>
            <a:r>
              <a:rPr dirty="0" sz="2000" spc="-30">
                <a:solidFill>
                  <a:srgbClr val="0000FF"/>
                </a:solidFill>
                <a:latin typeface="Times New Roman"/>
                <a:cs typeface="Times New Roman"/>
              </a:rPr>
              <a:t>row,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thus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calculating all</a:t>
            </a:r>
            <a:r>
              <a:rPr dirty="0" sz="2000" spc="-13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Daily_Sales.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101460" y="4469142"/>
            <a:ext cx="2514600" cy="1323340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marL="88265" marR="134620">
              <a:lnSpc>
                <a:spcPct val="100000"/>
              </a:lnSpc>
              <a:spcBef>
                <a:spcPts val="295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Sort the Answer Set  first by Sale_Date,</a:t>
            </a:r>
            <a:r>
              <a:rPr dirty="0" sz="2000" spc="-15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but  </a:t>
            </a:r>
            <a:r>
              <a:rPr dirty="0" sz="2000" spc="-50">
                <a:solidFill>
                  <a:srgbClr val="FF0000"/>
                </a:solidFill>
                <a:latin typeface="Times New Roman"/>
                <a:cs typeface="Times New Roman"/>
              </a:rPr>
              <a:t>Don‟t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do any CSUM 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Calculations</a:t>
            </a:r>
            <a:r>
              <a:rPr dirty="0" sz="2000" spc="-4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yet!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501257" y="3461511"/>
            <a:ext cx="1410335" cy="1019810"/>
            <a:chOff x="6501257" y="3461511"/>
            <a:chExt cx="1410335" cy="1019810"/>
          </a:xfrm>
        </p:grpSpPr>
        <p:sp>
          <p:nvSpPr>
            <p:cNvPr id="6" name="object 6"/>
            <p:cNvSpPr/>
            <p:nvPr/>
          </p:nvSpPr>
          <p:spPr>
            <a:xfrm>
              <a:off x="6513957" y="3474211"/>
              <a:ext cx="172720" cy="994410"/>
            </a:xfrm>
            <a:custGeom>
              <a:avLst/>
              <a:gdLst/>
              <a:ahLst/>
              <a:cxnLst/>
              <a:rect l="l" t="t" r="r" b="b"/>
              <a:pathLst>
                <a:path w="172720" h="994410">
                  <a:moveTo>
                    <a:pt x="86106" y="0"/>
                  </a:moveTo>
                  <a:lnTo>
                    <a:pt x="0" y="86105"/>
                  </a:lnTo>
                  <a:lnTo>
                    <a:pt x="43052" y="86105"/>
                  </a:lnTo>
                  <a:lnTo>
                    <a:pt x="43052" y="994282"/>
                  </a:lnTo>
                  <a:lnTo>
                    <a:pt x="129159" y="994282"/>
                  </a:lnTo>
                  <a:lnTo>
                    <a:pt x="129159" y="86105"/>
                  </a:lnTo>
                  <a:lnTo>
                    <a:pt x="172212" y="86105"/>
                  </a:lnTo>
                  <a:lnTo>
                    <a:pt x="86106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513957" y="3474211"/>
              <a:ext cx="172720" cy="994410"/>
            </a:xfrm>
            <a:custGeom>
              <a:avLst/>
              <a:gdLst/>
              <a:ahLst/>
              <a:cxnLst/>
              <a:rect l="l" t="t" r="r" b="b"/>
              <a:pathLst>
                <a:path w="172720" h="994410">
                  <a:moveTo>
                    <a:pt x="0" y="86105"/>
                  </a:moveTo>
                  <a:lnTo>
                    <a:pt x="86106" y="0"/>
                  </a:lnTo>
                  <a:lnTo>
                    <a:pt x="172212" y="86105"/>
                  </a:lnTo>
                  <a:lnTo>
                    <a:pt x="129159" y="86105"/>
                  </a:lnTo>
                  <a:lnTo>
                    <a:pt x="129159" y="994282"/>
                  </a:lnTo>
                  <a:lnTo>
                    <a:pt x="43052" y="994282"/>
                  </a:lnTo>
                  <a:lnTo>
                    <a:pt x="43052" y="86105"/>
                  </a:lnTo>
                  <a:lnTo>
                    <a:pt x="0" y="8610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123557" y="3474211"/>
              <a:ext cx="775335" cy="708025"/>
            </a:xfrm>
            <a:custGeom>
              <a:avLst/>
              <a:gdLst/>
              <a:ahLst/>
              <a:cxnLst/>
              <a:rect l="l" t="t" r="r" b="b"/>
              <a:pathLst>
                <a:path w="775334" h="708025">
                  <a:moveTo>
                    <a:pt x="387603" y="0"/>
                  </a:moveTo>
                  <a:lnTo>
                    <a:pt x="338973" y="2756"/>
                  </a:lnTo>
                  <a:lnTo>
                    <a:pt x="292147" y="10803"/>
                  </a:lnTo>
                  <a:lnTo>
                    <a:pt x="247491" y="23812"/>
                  </a:lnTo>
                  <a:lnTo>
                    <a:pt x="205365" y="41451"/>
                  </a:lnTo>
                  <a:lnTo>
                    <a:pt x="166133" y="63388"/>
                  </a:lnTo>
                  <a:lnTo>
                    <a:pt x="130158" y="89294"/>
                  </a:lnTo>
                  <a:lnTo>
                    <a:pt x="97803" y="118837"/>
                  </a:lnTo>
                  <a:lnTo>
                    <a:pt x="69430" y="151686"/>
                  </a:lnTo>
                  <a:lnTo>
                    <a:pt x="45403" y="187511"/>
                  </a:lnTo>
                  <a:lnTo>
                    <a:pt x="26083" y="225981"/>
                  </a:lnTo>
                  <a:lnTo>
                    <a:pt x="11834" y="266764"/>
                  </a:lnTo>
                  <a:lnTo>
                    <a:pt x="3019" y="309530"/>
                  </a:lnTo>
                  <a:lnTo>
                    <a:pt x="0" y="353949"/>
                  </a:lnTo>
                  <a:lnTo>
                    <a:pt x="3019" y="398342"/>
                  </a:lnTo>
                  <a:lnTo>
                    <a:pt x="11834" y="441091"/>
                  </a:lnTo>
                  <a:lnTo>
                    <a:pt x="26083" y="481864"/>
                  </a:lnTo>
                  <a:lnTo>
                    <a:pt x="45403" y="520329"/>
                  </a:lnTo>
                  <a:lnTo>
                    <a:pt x="69430" y="556155"/>
                  </a:lnTo>
                  <a:lnTo>
                    <a:pt x="97803" y="589009"/>
                  </a:lnTo>
                  <a:lnTo>
                    <a:pt x="130158" y="618559"/>
                  </a:lnTo>
                  <a:lnTo>
                    <a:pt x="166133" y="644474"/>
                  </a:lnTo>
                  <a:lnTo>
                    <a:pt x="205365" y="666421"/>
                  </a:lnTo>
                  <a:lnTo>
                    <a:pt x="247491" y="684069"/>
                  </a:lnTo>
                  <a:lnTo>
                    <a:pt x="292147" y="697086"/>
                  </a:lnTo>
                  <a:lnTo>
                    <a:pt x="338973" y="705139"/>
                  </a:lnTo>
                  <a:lnTo>
                    <a:pt x="387603" y="707898"/>
                  </a:lnTo>
                  <a:lnTo>
                    <a:pt x="436234" y="705139"/>
                  </a:lnTo>
                  <a:lnTo>
                    <a:pt x="483060" y="697086"/>
                  </a:lnTo>
                  <a:lnTo>
                    <a:pt x="527716" y="684069"/>
                  </a:lnTo>
                  <a:lnTo>
                    <a:pt x="569842" y="666421"/>
                  </a:lnTo>
                  <a:lnTo>
                    <a:pt x="609074" y="644474"/>
                  </a:lnTo>
                  <a:lnTo>
                    <a:pt x="645049" y="618559"/>
                  </a:lnTo>
                  <a:lnTo>
                    <a:pt x="677404" y="589009"/>
                  </a:lnTo>
                  <a:lnTo>
                    <a:pt x="705777" y="556155"/>
                  </a:lnTo>
                  <a:lnTo>
                    <a:pt x="729804" y="520329"/>
                  </a:lnTo>
                  <a:lnTo>
                    <a:pt x="749124" y="481864"/>
                  </a:lnTo>
                  <a:lnTo>
                    <a:pt x="763373" y="441091"/>
                  </a:lnTo>
                  <a:lnTo>
                    <a:pt x="772188" y="398342"/>
                  </a:lnTo>
                  <a:lnTo>
                    <a:pt x="775208" y="353949"/>
                  </a:lnTo>
                  <a:lnTo>
                    <a:pt x="772188" y="309530"/>
                  </a:lnTo>
                  <a:lnTo>
                    <a:pt x="763373" y="266764"/>
                  </a:lnTo>
                  <a:lnTo>
                    <a:pt x="749124" y="225981"/>
                  </a:lnTo>
                  <a:lnTo>
                    <a:pt x="729804" y="187511"/>
                  </a:lnTo>
                  <a:lnTo>
                    <a:pt x="705777" y="151686"/>
                  </a:lnTo>
                  <a:lnTo>
                    <a:pt x="677404" y="118837"/>
                  </a:lnTo>
                  <a:lnTo>
                    <a:pt x="645049" y="89294"/>
                  </a:lnTo>
                  <a:lnTo>
                    <a:pt x="609074" y="63388"/>
                  </a:lnTo>
                  <a:lnTo>
                    <a:pt x="569842" y="41451"/>
                  </a:lnTo>
                  <a:lnTo>
                    <a:pt x="527716" y="23812"/>
                  </a:lnTo>
                  <a:lnTo>
                    <a:pt x="483060" y="10803"/>
                  </a:lnTo>
                  <a:lnTo>
                    <a:pt x="436234" y="2756"/>
                  </a:lnTo>
                  <a:lnTo>
                    <a:pt x="38760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123557" y="3474211"/>
              <a:ext cx="775335" cy="708025"/>
            </a:xfrm>
            <a:custGeom>
              <a:avLst/>
              <a:gdLst/>
              <a:ahLst/>
              <a:cxnLst/>
              <a:rect l="l" t="t" r="r" b="b"/>
              <a:pathLst>
                <a:path w="775334" h="708025">
                  <a:moveTo>
                    <a:pt x="0" y="353949"/>
                  </a:moveTo>
                  <a:lnTo>
                    <a:pt x="3019" y="309530"/>
                  </a:lnTo>
                  <a:lnTo>
                    <a:pt x="11834" y="266764"/>
                  </a:lnTo>
                  <a:lnTo>
                    <a:pt x="26083" y="225981"/>
                  </a:lnTo>
                  <a:lnTo>
                    <a:pt x="45403" y="187511"/>
                  </a:lnTo>
                  <a:lnTo>
                    <a:pt x="69430" y="151686"/>
                  </a:lnTo>
                  <a:lnTo>
                    <a:pt x="97803" y="118837"/>
                  </a:lnTo>
                  <a:lnTo>
                    <a:pt x="130158" y="89294"/>
                  </a:lnTo>
                  <a:lnTo>
                    <a:pt x="166133" y="63388"/>
                  </a:lnTo>
                  <a:lnTo>
                    <a:pt x="205365" y="41451"/>
                  </a:lnTo>
                  <a:lnTo>
                    <a:pt x="247491" y="23812"/>
                  </a:lnTo>
                  <a:lnTo>
                    <a:pt x="292147" y="10803"/>
                  </a:lnTo>
                  <a:lnTo>
                    <a:pt x="338973" y="2756"/>
                  </a:lnTo>
                  <a:lnTo>
                    <a:pt x="387603" y="0"/>
                  </a:lnTo>
                  <a:lnTo>
                    <a:pt x="436234" y="2756"/>
                  </a:lnTo>
                  <a:lnTo>
                    <a:pt x="483060" y="10803"/>
                  </a:lnTo>
                  <a:lnTo>
                    <a:pt x="527716" y="23812"/>
                  </a:lnTo>
                  <a:lnTo>
                    <a:pt x="569842" y="41451"/>
                  </a:lnTo>
                  <a:lnTo>
                    <a:pt x="609074" y="63388"/>
                  </a:lnTo>
                  <a:lnTo>
                    <a:pt x="645049" y="89294"/>
                  </a:lnTo>
                  <a:lnTo>
                    <a:pt x="677404" y="118837"/>
                  </a:lnTo>
                  <a:lnTo>
                    <a:pt x="705777" y="151686"/>
                  </a:lnTo>
                  <a:lnTo>
                    <a:pt x="729804" y="187511"/>
                  </a:lnTo>
                  <a:lnTo>
                    <a:pt x="749124" y="225981"/>
                  </a:lnTo>
                  <a:lnTo>
                    <a:pt x="763373" y="266764"/>
                  </a:lnTo>
                  <a:lnTo>
                    <a:pt x="772188" y="309530"/>
                  </a:lnTo>
                  <a:lnTo>
                    <a:pt x="775208" y="353949"/>
                  </a:lnTo>
                  <a:lnTo>
                    <a:pt x="772188" y="398342"/>
                  </a:lnTo>
                  <a:lnTo>
                    <a:pt x="763373" y="441091"/>
                  </a:lnTo>
                  <a:lnTo>
                    <a:pt x="749124" y="481864"/>
                  </a:lnTo>
                  <a:lnTo>
                    <a:pt x="729804" y="520329"/>
                  </a:lnTo>
                  <a:lnTo>
                    <a:pt x="705777" y="556155"/>
                  </a:lnTo>
                  <a:lnTo>
                    <a:pt x="677404" y="589009"/>
                  </a:lnTo>
                  <a:lnTo>
                    <a:pt x="645049" y="618559"/>
                  </a:lnTo>
                  <a:lnTo>
                    <a:pt x="609074" y="644474"/>
                  </a:lnTo>
                  <a:lnTo>
                    <a:pt x="569842" y="666421"/>
                  </a:lnTo>
                  <a:lnTo>
                    <a:pt x="527716" y="684069"/>
                  </a:lnTo>
                  <a:lnTo>
                    <a:pt x="483060" y="697086"/>
                  </a:lnTo>
                  <a:lnTo>
                    <a:pt x="436234" y="705139"/>
                  </a:lnTo>
                  <a:lnTo>
                    <a:pt x="387603" y="707898"/>
                  </a:lnTo>
                  <a:lnTo>
                    <a:pt x="338973" y="705139"/>
                  </a:lnTo>
                  <a:lnTo>
                    <a:pt x="292147" y="697086"/>
                  </a:lnTo>
                  <a:lnTo>
                    <a:pt x="247491" y="684069"/>
                  </a:lnTo>
                  <a:lnTo>
                    <a:pt x="205365" y="666421"/>
                  </a:lnTo>
                  <a:lnTo>
                    <a:pt x="166133" y="644474"/>
                  </a:lnTo>
                  <a:lnTo>
                    <a:pt x="130158" y="618559"/>
                  </a:lnTo>
                  <a:lnTo>
                    <a:pt x="97803" y="589009"/>
                  </a:lnTo>
                  <a:lnTo>
                    <a:pt x="69430" y="556155"/>
                  </a:lnTo>
                  <a:lnTo>
                    <a:pt x="45403" y="520329"/>
                  </a:lnTo>
                  <a:lnTo>
                    <a:pt x="26083" y="481864"/>
                  </a:lnTo>
                  <a:lnTo>
                    <a:pt x="11834" y="441091"/>
                  </a:lnTo>
                  <a:lnTo>
                    <a:pt x="3019" y="398342"/>
                  </a:lnTo>
                  <a:lnTo>
                    <a:pt x="0" y="35394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7385684" y="3526663"/>
            <a:ext cx="2540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2140" y="574675"/>
            <a:ext cx="7355840" cy="16757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80515" algn="l"/>
              </a:tabLst>
            </a:pPr>
            <a:r>
              <a:rPr dirty="0" sz="2400" spc="-5">
                <a:latin typeface="Times New Roman"/>
                <a:cs typeface="Times New Roman"/>
              </a:rPr>
              <a:t>SELECT	</a:t>
            </a:r>
            <a:r>
              <a:rPr dirty="0" sz="2400">
                <a:latin typeface="Times New Roman"/>
                <a:cs typeface="Times New Roman"/>
              </a:rPr>
              <a:t>Product_ID </a:t>
            </a:r>
            <a:r>
              <a:rPr dirty="0" sz="2400" spc="-5">
                <a:latin typeface="Times New Roman"/>
                <a:cs typeface="Times New Roman"/>
              </a:rPr>
              <a:t>, </a:t>
            </a:r>
            <a:r>
              <a:rPr dirty="0" sz="2400">
                <a:latin typeface="Times New Roman"/>
                <a:cs typeface="Times New Roman"/>
              </a:rPr>
              <a:t>Sale_Date,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Daily_Sales</a:t>
            </a:r>
            <a:endParaRPr sz="2400">
              <a:latin typeface="Times New Roman"/>
              <a:cs typeface="Times New Roman"/>
            </a:endParaRPr>
          </a:p>
          <a:p>
            <a:pPr marL="12700" marR="5080" indent="1524000">
              <a:lnSpc>
                <a:spcPct val="100000"/>
              </a:lnSpc>
              <a:tabLst>
                <a:tab pos="1030605" algn="l"/>
                <a:tab pos="5844540" algn="l"/>
              </a:tabLst>
            </a:pPr>
            <a:r>
              <a:rPr dirty="0" sz="2400" spc="-5">
                <a:latin typeface="Times New Roman"/>
                <a:cs typeface="Times New Roman"/>
              </a:rPr>
              <a:t>,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CSUM</a:t>
            </a:r>
            <a:r>
              <a:rPr dirty="0" sz="2400" spc="-5">
                <a:latin typeface="Times New Roman"/>
                <a:cs typeface="Times New Roman"/>
              </a:rPr>
              <a:t>(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Daily_Sales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Sale_Date</a:t>
            </a:r>
            <a:r>
              <a:rPr dirty="0" sz="2400">
                <a:latin typeface="Times New Roman"/>
                <a:cs typeface="Times New Roman"/>
              </a:rPr>
              <a:t>)	</a:t>
            </a: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“CSum”  FROM	</a:t>
            </a:r>
            <a:r>
              <a:rPr dirty="0" sz="2400" spc="-15">
                <a:latin typeface="Times New Roman"/>
                <a:cs typeface="Times New Roman"/>
              </a:rPr>
              <a:t>Sales_Table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algn="ctr" marL="414020">
              <a:lnSpc>
                <a:spcPct val="100000"/>
              </a:lnSpc>
              <a:spcBef>
                <a:spcPts val="2190"/>
              </a:spcBef>
              <a:tabLst>
                <a:tab pos="1710055" algn="l"/>
                <a:tab pos="2935605" algn="l"/>
                <a:tab pos="4441190" algn="l"/>
              </a:tabLst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Product_ID</a:t>
            </a:r>
            <a:r>
              <a:rPr dirty="0" sz="1800" spc="-5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Sale_Date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Daily_Sales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u="sng" sz="18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CSUM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679700" y="2345281"/>
          <a:ext cx="3049905" cy="3715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240"/>
                <a:gridCol w="1382395"/>
                <a:gridCol w="1016000"/>
              </a:tblGrid>
              <a:tr h="237191">
                <a:tc>
                  <a:txBody>
                    <a:bodyPr/>
                    <a:lstStyle/>
                    <a:p>
                      <a:pPr marL="31750">
                        <a:lnSpc>
                          <a:spcPts val="177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77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4135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9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07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9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61301.77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9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54500.22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9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48000.00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9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34509.13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94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9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36000.07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4199">
                <a:tc>
                  <a:txBody>
                    <a:bodyPr/>
                    <a:lstStyle/>
                    <a:p>
                      <a:pPr marL="31750">
                        <a:lnSpc>
                          <a:spcPts val="182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82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9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49850.03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07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9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43868.86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9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40200.43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9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54850.29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9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28000.00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1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9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4135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2000-10-02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9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36021.93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06823">
                <a:tc>
                  <a:txBody>
                    <a:bodyPr/>
                    <a:lstStyle/>
                    <a:p>
                      <a:pPr marL="31750">
                        <a:lnSpc>
                          <a:spcPts val="18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8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9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19678.94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1986660" y="1902675"/>
            <a:ext cx="6781800" cy="4157979"/>
          </a:xfrm>
          <a:custGeom>
            <a:avLst/>
            <a:gdLst/>
            <a:ahLst/>
            <a:cxnLst/>
            <a:rect l="l" t="t" r="r" b="b"/>
            <a:pathLst>
              <a:path w="6781800" h="4157979">
                <a:moveTo>
                  <a:pt x="0" y="4157472"/>
                </a:moveTo>
                <a:lnTo>
                  <a:pt x="6781800" y="4157472"/>
                </a:lnTo>
                <a:lnTo>
                  <a:pt x="6781800" y="0"/>
                </a:lnTo>
                <a:lnTo>
                  <a:pt x="0" y="0"/>
                </a:lnTo>
                <a:lnTo>
                  <a:pt x="0" y="4157472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51561" y="42113"/>
            <a:ext cx="86347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Cumulative </a:t>
            </a:r>
            <a:r>
              <a:rPr dirty="0"/>
              <a:t>Sum </a:t>
            </a:r>
            <a:r>
              <a:rPr dirty="0" spc="-5"/>
              <a:t>(CSUM) </a:t>
            </a:r>
            <a:r>
              <a:rPr dirty="0" spc="-10"/>
              <a:t>Command </a:t>
            </a:r>
            <a:r>
              <a:rPr dirty="0" spc="-5"/>
              <a:t>and </a:t>
            </a:r>
            <a:r>
              <a:rPr dirty="0"/>
              <a:t>how </a:t>
            </a:r>
            <a:r>
              <a:rPr dirty="0" spc="-10"/>
              <a:t>OLAP</a:t>
            </a:r>
            <a:r>
              <a:rPr dirty="0" spc="-85"/>
              <a:t> </a:t>
            </a:r>
            <a:r>
              <a:rPr dirty="0" spc="-50"/>
              <a:t>Works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96646" y="3504692"/>
            <a:ext cx="147193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Not </a:t>
            </a:r>
            <a:r>
              <a:rPr dirty="0" sz="1800">
                <a:latin typeface="Times New Roman"/>
                <a:cs typeface="Times New Roman"/>
              </a:rPr>
              <a:t>all </a:t>
            </a:r>
            <a:r>
              <a:rPr dirty="0" sz="1800" spc="-5">
                <a:latin typeface="Times New Roman"/>
                <a:cs typeface="Times New Roman"/>
              </a:rPr>
              <a:t>rows 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displayed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this </a:t>
            </a:r>
            <a:r>
              <a:rPr dirty="0" sz="1800" spc="-5">
                <a:latin typeface="Times New Roman"/>
                <a:cs typeface="Times New Roman"/>
              </a:rPr>
              <a:t>answer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0273" y="3478529"/>
            <a:ext cx="1651000" cy="990600"/>
          </a:xfrm>
          <a:custGeom>
            <a:avLst/>
            <a:gdLst/>
            <a:ahLst/>
            <a:cxnLst/>
            <a:rect l="l" t="t" r="r" b="b"/>
            <a:pathLst>
              <a:path w="1651000" h="990600">
                <a:moveTo>
                  <a:pt x="0" y="990600"/>
                </a:moveTo>
                <a:lnTo>
                  <a:pt x="1651000" y="990600"/>
                </a:lnTo>
                <a:lnTo>
                  <a:pt x="16510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103" y="5873597"/>
            <a:ext cx="8636000" cy="9410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Once the data is first sorted by Sale_Date then phase 2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is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ready and the OLAP 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calculation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can be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performed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on the sorted data. Day 1 we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made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48850.40!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Add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 next </a:t>
            </a:r>
            <a:r>
              <a:rPr dirty="0" sz="2000" spc="-65">
                <a:solidFill>
                  <a:srgbClr val="0000FF"/>
                </a:solidFill>
                <a:latin typeface="Times New Roman"/>
                <a:cs typeface="Times New Roman"/>
              </a:rPr>
              <a:t>row‟s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Daily_Sales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to get a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Cumulative Sum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(CSUM) to get</a:t>
            </a:r>
            <a:r>
              <a:rPr dirty="0" sz="2000" spc="-6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90739.28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!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245222" y="3070225"/>
            <a:ext cx="1791970" cy="1631314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marL="92710" marR="143510">
              <a:lnSpc>
                <a:spcPct val="100000"/>
              </a:lnSpc>
              <a:spcBef>
                <a:spcPts val="295"/>
              </a:spcBef>
            </a:pPr>
            <a:r>
              <a:rPr dirty="0" sz="2000" spc="-5">
                <a:latin typeface="Times New Roman"/>
                <a:cs typeface="Times New Roman"/>
              </a:rPr>
              <a:t>Calculate </a:t>
            </a:r>
            <a:r>
              <a:rPr dirty="0" sz="2000">
                <a:latin typeface="Times New Roman"/>
                <a:cs typeface="Times New Roman"/>
              </a:rPr>
              <a:t>the  CSUM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starting  with the first  sorted row and  go to the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last.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728711" y="2205989"/>
            <a:ext cx="800735" cy="733425"/>
            <a:chOff x="7728711" y="2205989"/>
            <a:chExt cx="800735" cy="733425"/>
          </a:xfrm>
        </p:grpSpPr>
        <p:sp>
          <p:nvSpPr>
            <p:cNvPr id="6" name="object 6"/>
            <p:cNvSpPr/>
            <p:nvPr/>
          </p:nvSpPr>
          <p:spPr>
            <a:xfrm>
              <a:off x="7741411" y="2218689"/>
              <a:ext cx="775335" cy="708025"/>
            </a:xfrm>
            <a:custGeom>
              <a:avLst/>
              <a:gdLst/>
              <a:ahLst/>
              <a:cxnLst/>
              <a:rect l="l" t="t" r="r" b="b"/>
              <a:pathLst>
                <a:path w="775334" h="708025">
                  <a:moveTo>
                    <a:pt x="387731" y="0"/>
                  </a:moveTo>
                  <a:lnTo>
                    <a:pt x="339097" y="2756"/>
                  </a:lnTo>
                  <a:lnTo>
                    <a:pt x="292266" y="10803"/>
                  </a:lnTo>
                  <a:lnTo>
                    <a:pt x="247600" y="23812"/>
                  </a:lnTo>
                  <a:lnTo>
                    <a:pt x="205463" y="41451"/>
                  </a:lnTo>
                  <a:lnTo>
                    <a:pt x="166218" y="63388"/>
                  </a:lnTo>
                  <a:lnTo>
                    <a:pt x="130229" y="89294"/>
                  </a:lnTo>
                  <a:lnTo>
                    <a:pt x="97859" y="118837"/>
                  </a:lnTo>
                  <a:lnTo>
                    <a:pt x="69472" y="151686"/>
                  </a:lnTo>
                  <a:lnTo>
                    <a:pt x="45431" y="187511"/>
                  </a:lnTo>
                  <a:lnTo>
                    <a:pt x="26100" y="225981"/>
                  </a:lnTo>
                  <a:lnTo>
                    <a:pt x="11842" y="266764"/>
                  </a:lnTo>
                  <a:lnTo>
                    <a:pt x="3021" y="309530"/>
                  </a:lnTo>
                  <a:lnTo>
                    <a:pt x="0" y="353949"/>
                  </a:lnTo>
                  <a:lnTo>
                    <a:pt x="3021" y="398342"/>
                  </a:lnTo>
                  <a:lnTo>
                    <a:pt x="11842" y="441091"/>
                  </a:lnTo>
                  <a:lnTo>
                    <a:pt x="26100" y="481864"/>
                  </a:lnTo>
                  <a:lnTo>
                    <a:pt x="45431" y="520329"/>
                  </a:lnTo>
                  <a:lnTo>
                    <a:pt x="69472" y="556155"/>
                  </a:lnTo>
                  <a:lnTo>
                    <a:pt x="97859" y="589009"/>
                  </a:lnTo>
                  <a:lnTo>
                    <a:pt x="130229" y="618559"/>
                  </a:lnTo>
                  <a:lnTo>
                    <a:pt x="166218" y="644474"/>
                  </a:lnTo>
                  <a:lnTo>
                    <a:pt x="205463" y="666421"/>
                  </a:lnTo>
                  <a:lnTo>
                    <a:pt x="247600" y="684069"/>
                  </a:lnTo>
                  <a:lnTo>
                    <a:pt x="292266" y="697086"/>
                  </a:lnTo>
                  <a:lnTo>
                    <a:pt x="339097" y="705139"/>
                  </a:lnTo>
                  <a:lnTo>
                    <a:pt x="387731" y="707898"/>
                  </a:lnTo>
                  <a:lnTo>
                    <a:pt x="436361" y="705139"/>
                  </a:lnTo>
                  <a:lnTo>
                    <a:pt x="483187" y="697086"/>
                  </a:lnTo>
                  <a:lnTo>
                    <a:pt x="527843" y="684069"/>
                  </a:lnTo>
                  <a:lnTo>
                    <a:pt x="569969" y="666421"/>
                  </a:lnTo>
                  <a:lnTo>
                    <a:pt x="609201" y="644474"/>
                  </a:lnTo>
                  <a:lnTo>
                    <a:pt x="645176" y="618559"/>
                  </a:lnTo>
                  <a:lnTo>
                    <a:pt x="677531" y="589009"/>
                  </a:lnTo>
                  <a:lnTo>
                    <a:pt x="705904" y="556155"/>
                  </a:lnTo>
                  <a:lnTo>
                    <a:pt x="729931" y="520329"/>
                  </a:lnTo>
                  <a:lnTo>
                    <a:pt x="749251" y="481864"/>
                  </a:lnTo>
                  <a:lnTo>
                    <a:pt x="763500" y="441091"/>
                  </a:lnTo>
                  <a:lnTo>
                    <a:pt x="772315" y="398342"/>
                  </a:lnTo>
                  <a:lnTo>
                    <a:pt x="775335" y="353949"/>
                  </a:lnTo>
                  <a:lnTo>
                    <a:pt x="772315" y="309530"/>
                  </a:lnTo>
                  <a:lnTo>
                    <a:pt x="763500" y="266764"/>
                  </a:lnTo>
                  <a:lnTo>
                    <a:pt x="749251" y="225981"/>
                  </a:lnTo>
                  <a:lnTo>
                    <a:pt x="729931" y="187511"/>
                  </a:lnTo>
                  <a:lnTo>
                    <a:pt x="705904" y="151686"/>
                  </a:lnTo>
                  <a:lnTo>
                    <a:pt x="677531" y="118837"/>
                  </a:lnTo>
                  <a:lnTo>
                    <a:pt x="645176" y="89294"/>
                  </a:lnTo>
                  <a:lnTo>
                    <a:pt x="609201" y="63388"/>
                  </a:lnTo>
                  <a:lnTo>
                    <a:pt x="569969" y="41451"/>
                  </a:lnTo>
                  <a:lnTo>
                    <a:pt x="527843" y="23812"/>
                  </a:lnTo>
                  <a:lnTo>
                    <a:pt x="483187" y="10803"/>
                  </a:lnTo>
                  <a:lnTo>
                    <a:pt x="436361" y="2756"/>
                  </a:lnTo>
                  <a:lnTo>
                    <a:pt x="38773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741411" y="2218689"/>
              <a:ext cx="775335" cy="708025"/>
            </a:xfrm>
            <a:custGeom>
              <a:avLst/>
              <a:gdLst/>
              <a:ahLst/>
              <a:cxnLst/>
              <a:rect l="l" t="t" r="r" b="b"/>
              <a:pathLst>
                <a:path w="775334" h="708025">
                  <a:moveTo>
                    <a:pt x="0" y="353949"/>
                  </a:moveTo>
                  <a:lnTo>
                    <a:pt x="3021" y="309530"/>
                  </a:lnTo>
                  <a:lnTo>
                    <a:pt x="11842" y="266764"/>
                  </a:lnTo>
                  <a:lnTo>
                    <a:pt x="26100" y="225981"/>
                  </a:lnTo>
                  <a:lnTo>
                    <a:pt x="45431" y="187511"/>
                  </a:lnTo>
                  <a:lnTo>
                    <a:pt x="69472" y="151686"/>
                  </a:lnTo>
                  <a:lnTo>
                    <a:pt x="97859" y="118837"/>
                  </a:lnTo>
                  <a:lnTo>
                    <a:pt x="130229" y="89294"/>
                  </a:lnTo>
                  <a:lnTo>
                    <a:pt x="166218" y="63388"/>
                  </a:lnTo>
                  <a:lnTo>
                    <a:pt x="205463" y="41451"/>
                  </a:lnTo>
                  <a:lnTo>
                    <a:pt x="247600" y="23812"/>
                  </a:lnTo>
                  <a:lnTo>
                    <a:pt x="292266" y="10803"/>
                  </a:lnTo>
                  <a:lnTo>
                    <a:pt x="339097" y="2756"/>
                  </a:lnTo>
                  <a:lnTo>
                    <a:pt x="387731" y="0"/>
                  </a:lnTo>
                  <a:lnTo>
                    <a:pt x="436361" y="2756"/>
                  </a:lnTo>
                  <a:lnTo>
                    <a:pt x="483187" y="10803"/>
                  </a:lnTo>
                  <a:lnTo>
                    <a:pt x="527843" y="23812"/>
                  </a:lnTo>
                  <a:lnTo>
                    <a:pt x="569969" y="41451"/>
                  </a:lnTo>
                  <a:lnTo>
                    <a:pt x="609201" y="63388"/>
                  </a:lnTo>
                  <a:lnTo>
                    <a:pt x="645176" y="89294"/>
                  </a:lnTo>
                  <a:lnTo>
                    <a:pt x="677531" y="118837"/>
                  </a:lnTo>
                  <a:lnTo>
                    <a:pt x="705904" y="151686"/>
                  </a:lnTo>
                  <a:lnTo>
                    <a:pt x="729931" y="187511"/>
                  </a:lnTo>
                  <a:lnTo>
                    <a:pt x="749251" y="225981"/>
                  </a:lnTo>
                  <a:lnTo>
                    <a:pt x="763500" y="266764"/>
                  </a:lnTo>
                  <a:lnTo>
                    <a:pt x="772315" y="309530"/>
                  </a:lnTo>
                  <a:lnTo>
                    <a:pt x="775335" y="353949"/>
                  </a:lnTo>
                  <a:lnTo>
                    <a:pt x="772315" y="398342"/>
                  </a:lnTo>
                  <a:lnTo>
                    <a:pt x="763500" y="441091"/>
                  </a:lnTo>
                  <a:lnTo>
                    <a:pt x="749251" y="481864"/>
                  </a:lnTo>
                  <a:lnTo>
                    <a:pt x="729931" y="520329"/>
                  </a:lnTo>
                  <a:lnTo>
                    <a:pt x="705904" y="556155"/>
                  </a:lnTo>
                  <a:lnTo>
                    <a:pt x="677531" y="589009"/>
                  </a:lnTo>
                  <a:lnTo>
                    <a:pt x="645176" y="618559"/>
                  </a:lnTo>
                  <a:lnTo>
                    <a:pt x="609201" y="644474"/>
                  </a:lnTo>
                  <a:lnTo>
                    <a:pt x="569969" y="666421"/>
                  </a:lnTo>
                  <a:lnTo>
                    <a:pt x="527843" y="684069"/>
                  </a:lnTo>
                  <a:lnTo>
                    <a:pt x="483187" y="697086"/>
                  </a:lnTo>
                  <a:lnTo>
                    <a:pt x="436361" y="705139"/>
                  </a:lnTo>
                  <a:lnTo>
                    <a:pt x="387731" y="707898"/>
                  </a:lnTo>
                  <a:lnTo>
                    <a:pt x="339097" y="705139"/>
                  </a:lnTo>
                  <a:lnTo>
                    <a:pt x="292266" y="697086"/>
                  </a:lnTo>
                  <a:lnTo>
                    <a:pt x="247600" y="684069"/>
                  </a:lnTo>
                  <a:lnTo>
                    <a:pt x="205463" y="666421"/>
                  </a:lnTo>
                  <a:lnTo>
                    <a:pt x="166218" y="644474"/>
                  </a:lnTo>
                  <a:lnTo>
                    <a:pt x="130229" y="618559"/>
                  </a:lnTo>
                  <a:lnTo>
                    <a:pt x="97859" y="589009"/>
                  </a:lnTo>
                  <a:lnTo>
                    <a:pt x="69472" y="556155"/>
                  </a:lnTo>
                  <a:lnTo>
                    <a:pt x="45431" y="520329"/>
                  </a:lnTo>
                  <a:lnTo>
                    <a:pt x="26100" y="481864"/>
                  </a:lnTo>
                  <a:lnTo>
                    <a:pt x="11842" y="441091"/>
                  </a:lnTo>
                  <a:lnTo>
                    <a:pt x="3021" y="398342"/>
                  </a:lnTo>
                  <a:lnTo>
                    <a:pt x="0" y="353949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8003793" y="2270886"/>
            <a:ext cx="2540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39" y="692277"/>
            <a:ext cx="7355205" cy="1687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80515" algn="l"/>
              </a:tabLst>
            </a:pPr>
            <a:r>
              <a:rPr dirty="0" sz="2400" spc="-5">
                <a:latin typeface="Times New Roman"/>
                <a:cs typeface="Times New Roman"/>
              </a:rPr>
              <a:t>SELECT	</a:t>
            </a:r>
            <a:r>
              <a:rPr dirty="0" sz="2400">
                <a:latin typeface="Times New Roman"/>
                <a:cs typeface="Times New Roman"/>
              </a:rPr>
              <a:t>Product_ID </a:t>
            </a:r>
            <a:r>
              <a:rPr dirty="0" sz="2400" spc="-5">
                <a:latin typeface="Times New Roman"/>
                <a:cs typeface="Times New Roman"/>
              </a:rPr>
              <a:t>, </a:t>
            </a:r>
            <a:r>
              <a:rPr dirty="0" sz="2400">
                <a:latin typeface="Times New Roman"/>
                <a:cs typeface="Times New Roman"/>
              </a:rPr>
              <a:t>Sale_Date,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Daily_Sales</a:t>
            </a:r>
            <a:endParaRPr sz="2400">
              <a:latin typeface="Times New Roman"/>
              <a:cs typeface="Times New Roman"/>
            </a:endParaRPr>
          </a:p>
          <a:p>
            <a:pPr marL="12700" marR="5080" indent="1524000">
              <a:lnSpc>
                <a:spcPct val="100000"/>
              </a:lnSpc>
              <a:tabLst>
                <a:tab pos="1030605" algn="l"/>
                <a:tab pos="5843905" algn="l"/>
              </a:tabLst>
            </a:pPr>
            <a:r>
              <a:rPr dirty="0" sz="2400" spc="-5">
                <a:latin typeface="Times New Roman"/>
                <a:cs typeface="Times New Roman"/>
              </a:rPr>
              <a:t>,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CSUM</a:t>
            </a:r>
            <a:r>
              <a:rPr dirty="0" sz="2400" spc="-5">
                <a:latin typeface="Times New Roman"/>
                <a:cs typeface="Times New Roman"/>
              </a:rPr>
              <a:t>(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Daily_Sales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Sale_Date</a:t>
            </a:r>
            <a:r>
              <a:rPr dirty="0" sz="2400">
                <a:latin typeface="Times New Roman"/>
                <a:cs typeface="Times New Roman"/>
              </a:rPr>
              <a:t>)	</a:t>
            </a: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“CSum”  FROM	</a:t>
            </a:r>
            <a:r>
              <a:rPr dirty="0" sz="2400" spc="-15">
                <a:latin typeface="Times New Roman"/>
                <a:cs typeface="Times New Roman"/>
              </a:rPr>
              <a:t>Sales_Table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1941830">
              <a:lnSpc>
                <a:spcPct val="100000"/>
              </a:lnSpc>
              <a:spcBef>
                <a:spcPts val="2280"/>
              </a:spcBef>
              <a:tabLst>
                <a:tab pos="3236595" algn="l"/>
                <a:tab pos="4462145" algn="l"/>
                <a:tab pos="5967095" algn="l"/>
              </a:tabLst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Product_ID</a:t>
            </a:r>
            <a:r>
              <a:rPr dirty="0" sz="1800" spc="-5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Sale_Date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Daily_Sales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CSUM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540126" y="2474549"/>
          <a:ext cx="4302125" cy="3237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240"/>
                <a:gridCol w="1382395"/>
                <a:gridCol w="1177925"/>
                <a:gridCol w="1090294"/>
              </a:tblGrid>
              <a:tr h="237505">
                <a:tc>
                  <a:txBody>
                    <a:bodyPr/>
                    <a:lstStyle/>
                    <a:p>
                      <a:pPr marL="31750">
                        <a:lnSpc>
                          <a:spcPts val="177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175">
                        <a:lnSpc>
                          <a:spcPts val="177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7305">
                        <a:lnSpc>
                          <a:spcPts val="174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7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07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17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6670">
                        <a:lnSpc>
                          <a:spcPts val="179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90739.28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17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6670">
                        <a:lnSpc>
                          <a:spcPts val="179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61301.77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152041.05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17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6670">
                        <a:lnSpc>
                          <a:spcPts val="179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54500.22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206541.27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17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6670">
                        <a:lnSpc>
                          <a:spcPts val="179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48000.00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254541.27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1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17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6670">
                        <a:lnSpc>
                          <a:spcPts val="179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34509.13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289050.40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4135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17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7305">
                        <a:lnSpc>
                          <a:spcPts val="179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36000.07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325050.47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07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17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6670">
                        <a:lnSpc>
                          <a:spcPts val="179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49850.03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374900.50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17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6670">
                        <a:lnSpc>
                          <a:spcPts val="179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43868.86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418769.36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17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6670">
                        <a:lnSpc>
                          <a:spcPts val="179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40200.43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458969.79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17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6670">
                        <a:lnSpc>
                          <a:spcPts val="179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54850.29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513820.08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94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17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6670">
                        <a:lnSpc>
                          <a:spcPts val="179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28000.00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541820.08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17152">
                <a:tc>
                  <a:txBody>
                    <a:bodyPr/>
                    <a:lstStyle/>
                    <a:p>
                      <a:pPr marL="31750">
                        <a:lnSpc>
                          <a:spcPts val="184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175">
                        <a:lnSpc>
                          <a:spcPts val="184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2000-10-02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7305">
                        <a:lnSpc>
                          <a:spcPts val="179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3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574620.58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1950211" y="2053615"/>
            <a:ext cx="5105400" cy="3658235"/>
          </a:xfrm>
          <a:custGeom>
            <a:avLst/>
            <a:gdLst/>
            <a:ahLst/>
            <a:cxnLst/>
            <a:rect l="l" t="t" r="r" b="b"/>
            <a:pathLst>
              <a:path w="5105400" h="3658235">
                <a:moveTo>
                  <a:pt x="0" y="3658108"/>
                </a:moveTo>
                <a:lnTo>
                  <a:pt x="5105399" y="3658108"/>
                </a:lnTo>
                <a:lnTo>
                  <a:pt x="5105399" y="0"/>
                </a:lnTo>
                <a:lnTo>
                  <a:pt x="0" y="0"/>
                </a:lnTo>
                <a:lnTo>
                  <a:pt x="0" y="3658108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83921" y="42113"/>
            <a:ext cx="89731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OLAP Commands </a:t>
            </a:r>
            <a:r>
              <a:rPr dirty="0" spc="-5"/>
              <a:t>always </a:t>
            </a:r>
            <a:r>
              <a:rPr dirty="0"/>
              <a:t>Sort </a:t>
            </a:r>
            <a:r>
              <a:rPr dirty="0" spc="-10"/>
              <a:t>(ORDER BY) </a:t>
            </a:r>
            <a:r>
              <a:rPr dirty="0" spc="-5"/>
              <a:t>in the</a:t>
            </a:r>
            <a:r>
              <a:rPr dirty="0" spc="70"/>
              <a:t> </a:t>
            </a:r>
            <a:r>
              <a:rPr dirty="0" spc="-10"/>
              <a:t>Command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7675" y="3276600"/>
            <a:ext cx="1651000" cy="9906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algn="ctr" marL="99060" marR="97155">
              <a:lnSpc>
                <a:spcPct val="100000"/>
              </a:lnSpc>
              <a:spcBef>
                <a:spcPts val="305"/>
              </a:spcBef>
            </a:pPr>
            <a:r>
              <a:rPr dirty="0" sz="1800" spc="-5">
                <a:latin typeface="Times New Roman"/>
                <a:cs typeface="Times New Roman"/>
              </a:rPr>
              <a:t>Not </a:t>
            </a:r>
            <a:r>
              <a:rPr dirty="0" sz="1800">
                <a:latin typeface="Times New Roman"/>
                <a:cs typeface="Times New Roman"/>
              </a:rPr>
              <a:t>all </a:t>
            </a:r>
            <a:r>
              <a:rPr dirty="0" sz="1800" spc="-5">
                <a:latin typeface="Times New Roman"/>
                <a:cs typeface="Times New Roman"/>
              </a:rPr>
              <a:t>rows  </a:t>
            </a:r>
            <a:r>
              <a:rPr dirty="0" sz="1800">
                <a:latin typeface="Times New Roman"/>
                <a:cs typeface="Times New Roman"/>
              </a:rPr>
              <a:t>are displayed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 this </a:t>
            </a:r>
            <a:r>
              <a:rPr dirty="0" sz="1800" spc="-5">
                <a:latin typeface="Times New Roman"/>
                <a:cs typeface="Times New Roman"/>
              </a:rPr>
              <a:t>answer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872378"/>
            <a:ext cx="8362315" cy="9410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This is our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first OLAP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known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as a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CSUM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.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Right </a:t>
            </a:r>
            <a:r>
              <a:rPr dirty="0" sz="2000" spc="-30">
                <a:solidFill>
                  <a:srgbClr val="0000FF"/>
                </a:solidFill>
                <a:latin typeface="Times New Roman"/>
                <a:cs typeface="Times New Roman"/>
              </a:rPr>
              <a:t>now,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syntax wants to see the  </a:t>
            </a: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cumulative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sum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of the </a:t>
            </a: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Daily_Sales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sorted by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Sale_Date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. The first thing the above  query does before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calculating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is </a:t>
            </a:r>
            <a:r>
              <a:rPr dirty="0" sz="2000" spc="-30">
                <a:solidFill>
                  <a:srgbClr val="0000FF"/>
                </a:solidFill>
                <a:latin typeface="Times New Roman"/>
                <a:cs typeface="Times New Roman"/>
              </a:rPr>
              <a:t>SORT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all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rows on</a:t>
            </a:r>
            <a:r>
              <a:rPr dirty="0" sz="2000" spc="-19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Sale_Date.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8739" y="784605"/>
            <a:ext cx="888301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84300" marR="1656714" indent="-1372235">
              <a:lnSpc>
                <a:spcPct val="100000"/>
              </a:lnSpc>
              <a:spcBef>
                <a:spcPts val="100"/>
              </a:spcBef>
              <a:tabLst>
                <a:tab pos="1428115" algn="l"/>
                <a:tab pos="5614035" algn="l"/>
              </a:tabLst>
            </a:pPr>
            <a:r>
              <a:rPr dirty="0" sz="2400" spc="-5">
                <a:latin typeface="Times New Roman"/>
                <a:cs typeface="Times New Roman"/>
              </a:rPr>
              <a:t>SELECT		</a:t>
            </a:r>
            <a:r>
              <a:rPr dirty="0" sz="2400">
                <a:latin typeface="Times New Roman"/>
                <a:cs typeface="Times New Roman"/>
              </a:rPr>
              <a:t>Product_ID </a:t>
            </a:r>
            <a:r>
              <a:rPr dirty="0" sz="2400" spc="-5">
                <a:latin typeface="Times New Roman"/>
                <a:cs typeface="Times New Roman"/>
              </a:rPr>
              <a:t>, </a:t>
            </a:r>
            <a:r>
              <a:rPr dirty="0" sz="2400">
                <a:latin typeface="Times New Roman"/>
                <a:cs typeface="Times New Roman"/>
              </a:rPr>
              <a:t>Sale_Date, </a:t>
            </a:r>
            <a:r>
              <a:rPr dirty="0" sz="2400" spc="-5">
                <a:latin typeface="Times New Roman"/>
                <a:cs typeface="Times New Roman"/>
              </a:rPr>
              <a:t>Daily_Sales,  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CSUM</a:t>
            </a:r>
            <a:r>
              <a:rPr dirty="0" sz="2400" spc="-5">
                <a:latin typeface="Times New Roman"/>
                <a:cs typeface="Times New Roman"/>
              </a:rPr>
              <a:t>(Daily_Sales,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Sale_Date)	</a:t>
            </a: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“CSUM”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335405" algn="l"/>
              </a:tabLst>
            </a:pPr>
            <a:r>
              <a:rPr dirty="0" sz="2400" spc="-5">
                <a:latin typeface="Times New Roman"/>
                <a:cs typeface="Times New Roman"/>
              </a:rPr>
              <a:t>FROM	</a:t>
            </a:r>
            <a:r>
              <a:rPr dirty="0" sz="2400" spc="-15">
                <a:latin typeface="Times New Roman"/>
                <a:cs typeface="Times New Roman"/>
              </a:rPr>
              <a:t>Sales_Table </a:t>
            </a:r>
            <a:r>
              <a:rPr dirty="0" sz="2400" spc="-10">
                <a:latin typeface="Times New Roman"/>
                <a:cs typeface="Times New Roman"/>
              </a:rPr>
              <a:t>WHERE </a:t>
            </a:r>
            <a:r>
              <a:rPr dirty="0" sz="2400">
                <a:latin typeface="Times New Roman"/>
                <a:cs typeface="Times New Roman"/>
              </a:rPr>
              <a:t>Product_ID </a:t>
            </a:r>
            <a:r>
              <a:rPr dirty="0" sz="2400" spc="-5">
                <a:latin typeface="Times New Roman"/>
                <a:cs typeface="Times New Roman"/>
              </a:rPr>
              <a:t>BETWEEN </a:t>
            </a:r>
            <a:r>
              <a:rPr dirty="0" sz="2400">
                <a:latin typeface="Times New Roman"/>
                <a:cs typeface="Times New Roman"/>
              </a:rPr>
              <a:t>1000 and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2000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5129" y="2352497"/>
            <a:ext cx="10928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roduct_ID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0909" y="2352497"/>
            <a:ext cx="966469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sng" sz="18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e_Date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96205" y="2352497"/>
            <a:ext cx="113474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Daily_Sales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29755" y="2352497"/>
            <a:ext cx="902969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1935" algn="l"/>
              </a:tabLst>
            </a:pPr>
            <a:r>
              <a:rPr dirty="0" u="sng" sz="18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18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C</a:t>
            </a:r>
            <a:r>
              <a:rPr dirty="0" u="sng" sz="18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S</a:t>
            </a:r>
            <a:r>
              <a:rPr dirty="0" u="sng" sz="18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UM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16557" y="2196845"/>
            <a:ext cx="5742305" cy="3314065"/>
          </a:xfrm>
          <a:custGeom>
            <a:avLst/>
            <a:gdLst/>
            <a:ahLst/>
            <a:cxnLst/>
            <a:rect l="l" t="t" r="r" b="b"/>
            <a:pathLst>
              <a:path w="5742305" h="3314065">
                <a:moveTo>
                  <a:pt x="0" y="3313810"/>
                </a:moveTo>
                <a:lnTo>
                  <a:pt x="5742051" y="3313810"/>
                </a:lnTo>
                <a:lnTo>
                  <a:pt x="5742051" y="0"/>
                </a:lnTo>
                <a:lnTo>
                  <a:pt x="0" y="0"/>
                </a:lnTo>
                <a:lnTo>
                  <a:pt x="0" y="331381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707513" y="2750919"/>
          <a:ext cx="4662170" cy="2760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240"/>
                <a:gridCol w="1464945"/>
                <a:gridCol w="1357630"/>
                <a:gridCol w="1188085"/>
              </a:tblGrid>
              <a:tr h="235731">
                <a:tc>
                  <a:txBody>
                    <a:bodyPr/>
                    <a:lstStyle/>
                    <a:p>
                      <a:pPr marL="31750">
                        <a:lnSpc>
                          <a:spcPts val="175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75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ts val="175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75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90739.28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4063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48000.00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138739.28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07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54500.22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193239.50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36000.07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229239.57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49850.03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279089.60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1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40200.43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319290.03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75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54850.29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374140.32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9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2000-10-02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406940.82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07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36021.93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442962.75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28865">
                <a:tc>
                  <a:txBody>
                    <a:bodyPr/>
                    <a:lstStyle/>
                    <a:p>
                      <a:pPr marL="31750">
                        <a:lnSpc>
                          <a:spcPts val="183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83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ts val="183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507262.75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40309" y="42113"/>
            <a:ext cx="88607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Calculate the Cumulative </a:t>
            </a:r>
            <a:r>
              <a:rPr dirty="0"/>
              <a:t>Sum </a:t>
            </a:r>
            <a:r>
              <a:rPr dirty="0" spc="-5"/>
              <a:t>(CSUM) after </a:t>
            </a:r>
            <a:r>
              <a:rPr dirty="0"/>
              <a:t>Sorting </a:t>
            </a:r>
            <a:r>
              <a:rPr dirty="0" spc="-5"/>
              <a:t>the</a:t>
            </a:r>
            <a:r>
              <a:rPr dirty="0" spc="-30"/>
              <a:t> </a:t>
            </a:r>
            <a:r>
              <a:rPr dirty="0" spc="-5"/>
              <a:t>Data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52400" y="3429000"/>
            <a:ext cx="1651000" cy="9906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algn="ctr" marL="99060" marR="97790" indent="-635">
              <a:lnSpc>
                <a:spcPct val="100000"/>
              </a:lnSpc>
              <a:spcBef>
                <a:spcPts val="305"/>
              </a:spcBef>
            </a:pPr>
            <a:r>
              <a:rPr dirty="0" sz="1800" spc="-5">
                <a:latin typeface="Times New Roman"/>
                <a:cs typeface="Times New Roman"/>
              </a:rPr>
              <a:t>Not </a:t>
            </a:r>
            <a:r>
              <a:rPr dirty="0" sz="1800">
                <a:latin typeface="Times New Roman"/>
                <a:cs typeface="Times New Roman"/>
              </a:rPr>
              <a:t>all </a:t>
            </a:r>
            <a:r>
              <a:rPr dirty="0" sz="1800" spc="-5">
                <a:latin typeface="Times New Roman"/>
                <a:cs typeface="Times New Roman"/>
              </a:rPr>
              <a:t>rows 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displayed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this </a:t>
            </a:r>
            <a:r>
              <a:rPr dirty="0" sz="1800" spc="-5">
                <a:latin typeface="Times New Roman"/>
                <a:cs typeface="Times New Roman"/>
              </a:rPr>
              <a:t>answer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872378"/>
            <a:ext cx="8970645" cy="9410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In a CSUM, the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second </a:t>
            </a: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column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listed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is always the </a:t>
            </a: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major </a:t>
            </a:r>
            <a:r>
              <a:rPr dirty="0" sz="2000" spc="-30">
                <a:solidFill>
                  <a:srgbClr val="FF0000"/>
                </a:solidFill>
                <a:latin typeface="Times New Roman"/>
                <a:cs typeface="Times New Roman"/>
              </a:rPr>
              <a:t>SORT </a:t>
            </a:r>
            <a:r>
              <a:rPr dirty="0" sz="2000" spc="-60">
                <a:solidFill>
                  <a:srgbClr val="0000FF"/>
                </a:solidFill>
                <a:latin typeface="Times New Roman"/>
                <a:cs typeface="Times New Roman"/>
              </a:rPr>
              <a:t>KEY.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dirty="0" sz="2000" spc="-30">
                <a:solidFill>
                  <a:srgbClr val="0000FF"/>
                </a:solidFill>
                <a:latin typeface="Times New Roman"/>
                <a:cs typeface="Times New Roman"/>
              </a:rPr>
              <a:t>SORT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KEY  in the above query is Sale_Date. Notice again the answer set is sorted by this. After the  sort has finished the CSUM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is calculated starting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with the first sorted row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till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dirty="0" sz="2000" spc="-22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end.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93039" y="629488"/>
            <a:ext cx="857758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2751455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SELECT </a:t>
            </a:r>
            <a:r>
              <a:rPr dirty="0" sz="2400">
                <a:latin typeface="Times New Roman"/>
                <a:cs typeface="Times New Roman"/>
              </a:rPr>
              <a:t>Product_ID , Sale_Date,</a:t>
            </a:r>
            <a:r>
              <a:rPr dirty="0" sz="2400" spc="-1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Daily_Sales,</a:t>
            </a:r>
            <a:endParaRPr sz="2400">
              <a:latin typeface="Times New Roman"/>
              <a:cs typeface="Times New Roman"/>
            </a:endParaRPr>
          </a:p>
          <a:p>
            <a:pPr algn="ctr" marR="528320">
              <a:lnSpc>
                <a:spcPct val="100000"/>
              </a:lnSpc>
              <a:tabLst>
                <a:tab pos="4231005" algn="l"/>
              </a:tabLst>
            </a:pP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CSUM</a:t>
            </a:r>
            <a:r>
              <a:rPr dirty="0" sz="2400" spc="-5">
                <a:latin typeface="Times New Roman"/>
                <a:cs typeface="Times New Roman"/>
              </a:rPr>
              <a:t>(Daily_Sales,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Sale_Date</a:t>
            </a:r>
            <a:r>
              <a:rPr dirty="0" sz="2400">
                <a:latin typeface="Times New Roman"/>
                <a:cs typeface="Times New Roman"/>
              </a:rPr>
              <a:t>)	</a:t>
            </a: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“CSum”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tabLst>
                <a:tab pos="1017269" algn="l"/>
              </a:tabLst>
            </a:pPr>
            <a:r>
              <a:rPr dirty="0" sz="2400" spc="-5">
                <a:latin typeface="Times New Roman"/>
                <a:cs typeface="Times New Roman"/>
              </a:rPr>
              <a:t>FROM	</a:t>
            </a:r>
            <a:r>
              <a:rPr dirty="0" sz="2400" spc="-15">
                <a:latin typeface="Times New Roman"/>
                <a:cs typeface="Times New Roman"/>
              </a:rPr>
              <a:t>Sales_Table </a:t>
            </a:r>
            <a:r>
              <a:rPr dirty="0" sz="2400" spc="-10">
                <a:latin typeface="Times New Roman"/>
                <a:cs typeface="Times New Roman"/>
              </a:rPr>
              <a:t>WHERE </a:t>
            </a:r>
            <a:r>
              <a:rPr dirty="0" sz="2400">
                <a:latin typeface="Times New Roman"/>
                <a:cs typeface="Times New Roman"/>
              </a:rPr>
              <a:t>Product_ID </a:t>
            </a:r>
            <a:r>
              <a:rPr dirty="0" sz="2400" spc="-5">
                <a:latin typeface="Times New Roman"/>
                <a:cs typeface="Times New Roman"/>
              </a:rPr>
              <a:t>BETWEEN </a:t>
            </a:r>
            <a:r>
              <a:rPr dirty="0" sz="2400">
                <a:latin typeface="Times New Roman"/>
                <a:cs typeface="Times New Roman"/>
              </a:rPr>
              <a:t>1000 and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2000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1964" y="2219959"/>
            <a:ext cx="1092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Product_ID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47617" y="2219959"/>
            <a:ext cx="10217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Sale_Date</a:t>
            </a:r>
            <a:r>
              <a:rPr dirty="0" u="sng" sz="18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73295" y="2219959"/>
            <a:ext cx="11347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Daily_Sales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06718" y="2219959"/>
            <a:ext cx="82676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1935" algn="l"/>
              </a:tabLst>
            </a:pP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dirty="0" u="sng" sz="180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um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784601" y="2618331"/>
          <a:ext cx="4662170" cy="2666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240"/>
                <a:gridCol w="1464310"/>
                <a:gridCol w="1357629"/>
                <a:gridCol w="1188085"/>
              </a:tblGrid>
              <a:tr h="235709">
                <a:tc>
                  <a:txBody>
                    <a:bodyPr/>
                    <a:lstStyle/>
                    <a:p>
                      <a:pPr marL="31750">
                        <a:lnSpc>
                          <a:spcPts val="175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75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ts val="175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07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90739.28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48000.00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138739.28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54500.22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193239.50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94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36000.07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229239.57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75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49850.03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279089.60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4063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40200.43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319290.03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07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54850.29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374140.32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406940.82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36021.93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442962.75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35676">
                <a:tc>
                  <a:txBody>
                    <a:bodyPr/>
                    <a:lstStyle/>
                    <a:p>
                      <a:pPr marL="31750">
                        <a:lnSpc>
                          <a:spcPts val="175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75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ts val="175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5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507262.75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2052192" y="2022855"/>
            <a:ext cx="5742305" cy="3489325"/>
          </a:xfrm>
          <a:custGeom>
            <a:avLst/>
            <a:gdLst/>
            <a:ahLst/>
            <a:cxnLst/>
            <a:rect l="l" t="t" r="r" b="b"/>
            <a:pathLst>
              <a:path w="5742305" h="3489325">
                <a:moveTo>
                  <a:pt x="0" y="3488816"/>
                </a:moveTo>
                <a:lnTo>
                  <a:pt x="5742051" y="3488816"/>
                </a:lnTo>
                <a:lnTo>
                  <a:pt x="5742051" y="0"/>
                </a:lnTo>
                <a:lnTo>
                  <a:pt x="0" y="0"/>
                </a:lnTo>
                <a:lnTo>
                  <a:pt x="0" y="348881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620517" y="42113"/>
            <a:ext cx="39027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The OLAP Major </a:t>
            </a:r>
            <a:r>
              <a:rPr dirty="0"/>
              <a:t>Sort</a:t>
            </a:r>
            <a:r>
              <a:rPr dirty="0" spc="-125"/>
              <a:t> </a:t>
            </a:r>
            <a:r>
              <a:rPr dirty="0" spc="-10"/>
              <a:t>Key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28600" y="3657600"/>
            <a:ext cx="1651000" cy="9906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algn="ctr" marL="99060" marR="97790">
              <a:lnSpc>
                <a:spcPct val="100000"/>
              </a:lnSpc>
              <a:spcBef>
                <a:spcPts val="305"/>
              </a:spcBef>
            </a:pPr>
            <a:r>
              <a:rPr dirty="0" sz="1800" spc="-5">
                <a:latin typeface="Times New Roman"/>
                <a:cs typeface="Times New Roman"/>
              </a:rPr>
              <a:t>Not </a:t>
            </a:r>
            <a:r>
              <a:rPr dirty="0" sz="1800">
                <a:latin typeface="Times New Roman"/>
                <a:cs typeface="Times New Roman"/>
              </a:rPr>
              <a:t>all </a:t>
            </a:r>
            <a:r>
              <a:rPr dirty="0" sz="1800" spc="-5">
                <a:latin typeface="Times New Roman"/>
                <a:cs typeface="Times New Roman"/>
              </a:rPr>
              <a:t>rows 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displayed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this </a:t>
            </a:r>
            <a:r>
              <a:rPr dirty="0" sz="1800" spc="-5">
                <a:latin typeface="Times New Roman"/>
                <a:cs typeface="Times New Roman"/>
              </a:rPr>
              <a:t>answer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94" y="6485026"/>
            <a:ext cx="8319134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Product_ID is the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MAJOR sort key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and Sale_Date is the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MINOR Sort key</a:t>
            </a:r>
            <a:r>
              <a:rPr dirty="0" sz="2000" spc="-19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above.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4894" y="779779"/>
            <a:ext cx="11417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SE</a:t>
            </a:r>
            <a:r>
              <a:rPr dirty="0" sz="2400" spc="-15">
                <a:latin typeface="Times New Roman"/>
                <a:cs typeface="Times New Roman"/>
              </a:rPr>
              <a:t>L</a:t>
            </a:r>
            <a:r>
              <a:rPr dirty="0" sz="2400" spc="-5">
                <a:latin typeface="Times New Roman"/>
                <a:cs typeface="Times New Roman"/>
              </a:rPr>
              <a:t>E</a:t>
            </a:r>
            <a:r>
              <a:rPr dirty="0" sz="2400" spc="-15">
                <a:latin typeface="Times New Roman"/>
                <a:cs typeface="Times New Roman"/>
              </a:rPr>
              <a:t>C</a:t>
            </a:r>
            <a:r>
              <a:rPr dirty="0" sz="2400" spc="-5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6469" y="779779"/>
            <a:ext cx="554799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572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Product_ID , Sale_Date, </a:t>
            </a:r>
            <a:r>
              <a:rPr dirty="0" sz="2400" spc="-5">
                <a:latin typeface="Times New Roman"/>
                <a:cs typeface="Times New Roman"/>
              </a:rPr>
              <a:t>Daily_Sales,  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CSUM</a:t>
            </a:r>
            <a:r>
              <a:rPr dirty="0" sz="2400" spc="-5">
                <a:latin typeface="Times New Roman"/>
                <a:cs typeface="Times New Roman"/>
              </a:rPr>
              <a:t>(Daily_Sales,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Product_ID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Sale_Date</a:t>
            </a:r>
            <a:r>
              <a:rPr dirty="0" sz="240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74176" y="1145540"/>
            <a:ext cx="15220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“CSum”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894" y="1511300"/>
            <a:ext cx="25977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0605" algn="l"/>
              </a:tabLst>
            </a:pPr>
            <a:r>
              <a:rPr dirty="0" sz="2400" spc="-5">
                <a:latin typeface="Times New Roman"/>
                <a:cs typeface="Times New Roman"/>
              </a:rPr>
              <a:t>F</a:t>
            </a:r>
            <a:r>
              <a:rPr dirty="0" sz="2400" spc="-15">
                <a:latin typeface="Times New Roman"/>
                <a:cs typeface="Times New Roman"/>
              </a:rPr>
              <a:t>R</a:t>
            </a:r>
            <a:r>
              <a:rPr dirty="0" sz="2400" spc="-5">
                <a:latin typeface="Times New Roman"/>
                <a:cs typeface="Times New Roman"/>
              </a:rPr>
              <a:t>OM</a:t>
            </a:r>
            <a:r>
              <a:rPr dirty="0" sz="2400">
                <a:latin typeface="Times New Roman"/>
                <a:cs typeface="Times New Roman"/>
              </a:rPr>
              <a:t>	Sale</a:t>
            </a:r>
            <a:r>
              <a:rPr dirty="0" sz="2400" spc="-5">
                <a:latin typeface="Times New Roman"/>
                <a:cs typeface="Times New Roman"/>
              </a:rPr>
              <a:t>s_</a:t>
            </a:r>
            <a:r>
              <a:rPr dirty="0" sz="2400" spc="-17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ab</a:t>
            </a:r>
            <a:r>
              <a:rPr dirty="0" sz="2400" spc="5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e;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12594" y="2991992"/>
            <a:ext cx="1092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Product_ID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08375" y="2991992"/>
            <a:ext cx="965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Sal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_Date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33925" y="2991992"/>
            <a:ext cx="11347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Daily_Sales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67347" y="2991992"/>
            <a:ext cx="90296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1935" algn="l"/>
              </a:tabLst>
            </a:pP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dirty="0" u="sng" sz="180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UM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794635" y="3399000"/>
          <a:ext cx="4603750" cy="2668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9120"/>
                <a:gridCol w="1437005"/>
                <a:gridCol w="1400810"/>
                <a:gridCol w="1188085"/>
              </a:tblGrid>
              <a:tr h="236565">
                <a:tc>
                  <a:txBody>
                    <a:bodyPr/>
                    <a:lstStyle/>
                    <a:p>
                      <a:pPr marL="31750">
                        <a:lnSpc>
                          <a:spcPts val="17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176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76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6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54500.22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103350.62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36000.07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139350.69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91">
                <a:tc>
                  <a:txBody>
                    <a:bodyPr/>
                    <a:lstStyle/>
                    <a:p>
                      <a:pPr marL="3175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257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40200.43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179551.12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42">
                <a:tc>
                  <a:txBody>
                    <a:bodyPr/>
                    <a:lstStyle/>
                    <a:p>
                      <a:pPr marL="31750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212351.62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276651.62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54553.10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331204.72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373093.60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48000.00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421093.60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4067">
                <a:tc>
                  <a:txBody>
                    <a:bodyPr/>
                    <a:lstStyle/>
                    <a:p>
                      <a:pPr marL="31750">
                        <a:lnSpc>
                          <a:spcPts val="18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257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49850.03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470943.63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36694">
                <a:tc>
                  <a:txBody>
                    <a:bodyPr/>
                    <a:lstStyle/>
                    <a:p>
                      <a:pPr marL="31750">
                        <a:lnSpc>
                          <a:spcPts val="1764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176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76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54850.29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6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525793.92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4271898" y="1863509"/>
            <a:ext cx="1134110" cy="631825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marL="92075" marR="215265" indent="104775">
              <a:lnSpc>
                <a:spcPct val="102299"/>
              </a:lnSpc>
              <a:spcBef>
                <a:spcPts val="204"/>
              </a:spcBef>
            </a:pPr>
            <a:r>
              <a:rPr dirty="0" sz="1800" spc="-5">
                <a:solidFill>
                  <a:srgbClr val="FF0000"/>
                </a:solidFill>
                <a:latin typeface="Times New Roman"/>
                <a:cs typeface="Times New Roman"/>
              </a:rPr>
              <a:t>Major  </a:t>
            </a:r>
            <a:r>
              <a:rPr dirty="0" sz="1800" spc="-5">
                <a:latin typeface="Times New Roman"/>
                <a:cs typeface="Times New Roman"/>
              </a:rPr>
              <a:t>Sort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Key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61430" y="1863509"/>
            <a:ext cx="1134110" cy="631825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lIns="0" tIns="12065" rIns="0" bIns="0" rtlCol="0" vert="horz">
            <a:spAutoFit/>
          </a:bodyPr>
          <a:lstStyle/>
          <a:p>
            <a:pPr marL="107314" marR="200025" indent="104775">
              <a:lnSpc>
                <a:spcPct val="102200"/>
              </a:lnSpc>
              <a:spcBef>
                <a:spcPts val="95"/>
              </a:spcBef>
            </a:pP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Minor  </a:t>
            </a:r>
            <a:r>
              <a:rPr dirty="0" sz="1800" spc="-5">
                <a:latin typeface="Times New Roman"/>
                <a:cs typeface="Times New Roman"/>
              </a:rPr>
              <a:t>Sort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Key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061781" y="1602105"/>
            <a:ext cx="5770880" cy="4655185"/>
            <a:chOff x="2061781" y="1602105"/>
            <a:chExt cx="5770880" cy="4655185"/>
          </a:xfrm>
        </p:grpSpPr>
        <p:sp>
          <p:nvSpPr>
            <p:cNvPr id="16" name="object 16"/>
            <p:cNvSpPr/>
            <p:nvPr/>
          </p:nvSpPr>
          <p:spPr>
            <a:xfrm>
              <a:off x="4686300" y="1614805"/>
              <a:ext cx="304800" cy="234315"/>
            </a:xfrm>
            <a:custGeom>
              <a:avLst/>
              <a:gdLst/>
              <a:ahLst/>
              <a:cxnLst/>
              <a:rect l="l" t="t" r="r" b="b"/>
              <a:pathLst>
                <a:path w="304800" h="234314">
                  <a:moveTo>
                    <a:pt x="152400" y="0"/>
                  </a:moveTo>
                  <a:lnTo>
                    <a:pt x="0" y="117094"/>
                  </a:lnTo>
                  <a:lnTo>
                    <a:pt x="76200" y="117094"/>
                  </a:lnTo>
                  <a:lnTo>
                    <a:pt x="76200" y="234187"/>
                  </a:lnTo>
                  <a:lnTo>
                    <a:pt x="228600" y="234187"/>
                  </a:lnTo>
                  <a:lnTo>
                    <a:pt x="228600" y="117094"/>
                  </a:lnTo>
                  <a:lnTo>
                    <a:pt x="304800" y="117094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686300" y="1614805"/>
              <a:ext cx="304800" cy="234315"/>
            </a:xfrm>
            <a:custGeom>
              <a:avLst/>
              <a:gdLst/>
              <a:ahLst/>
              <a:cxnLst/>
              <a:rect l="l" t="t" r="r" b="b"/>
              <a:pathLst>
                <a:path w="304800" h="234314">
                  <a:moveTo>
                    <a:pt x="0" y="117094"/>
                  </a:moveTo>
                  <a:lnTo>
                    <a:pt x="152400" y="0"/>
                  </a:lnTo>
                  <a:lnTo>
                    <a:pt x="304800" y="117094"/>
                  </a:lnTo>
                  <a:lnTo>
                    <a:pt x="228600" y="117094"/>
                  </a:lnTo>
                  <a:lnTo>
                    <a:pt x="228600" y="234187"/>
                  </a:lnTo>
                  <a:lnTo>
                    <a:pt x="76200" y="234187"/>
                  </a:lnTo>
                  <a:lnTo>
                    <a:pt x="76200" y="117094"/>
                  </a:lnTo>
                  <a:lnTo>
                    <a:pt x="0" y="117094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106540" y="1614805"/>
              <a:ext cx="304800" cy="234315"/>
            </a:xfrm>
            <a:custGeom>
              <a:avLst/>
              <a:gdLst/>
              <a:ahLst/>
              <a:cxnLst/>
              <a:rect l="l" t="t" r="r" b="b"/>
              <a:pathLst>
                <a:path w="304800" h="234314">
                  <a:moveTo>
                    <a:pt x="152400" y="0"/>
                  </a:moveTo>
                  <a:lnTo>
                    <a:pt x="0" y="117094"/>
                  </a:lnTo>
                  <a:lnTo>
                    <a:pt x="76200" y="117094"/>
                  </a:lnTo>
                  <a:lnTo>
                    <a:pt x="76200" y="234187"/>
                  </a:lnTo>
                  <a:lnTo>
                    <a:pt x="228600" y="234187"/>
                  </a:lnTo>
                  <a:lnTo>
                    <a:pt x="228600" y="117094"/>
                  </a:lnTo>
                  <a:lnTo>
                    <a:pt x="304800" y="117094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106540" y="1614805"/>
              <a:ext cx="304800" cy="234315"/>
            </a:xfrm>
            <a:custGeom>
              <a:avLst/>
              <a:gdLst/>
              <a:ahLst/>
              <a:cxnLst/>
              <a:rect l="l" t="t" r="r" b="b"/>
              <a:pathLst>
                <a:path w="304800" h="234314">
                  <a:moveTo>
                    <a:pt x="0" y="117094"/>
                  </a:moveTo>
                  <a:lnTo>
                    <a:pt x="152400" y="0"/>
                  </a:lnTo>
                  <a:lnTo>
                    <a:pt x="304800" y="117094"/>
                  </a:lnTo>
                  <a:lnTo>
                    <a:pt x="228600" y="117094"/>
                  </a:lnTo>
                  <a:lnTo>
                    <a:pt x="228600" y="234187"/>
                  </a:lnTo>
                  <a:lnTo>
                    <a:pt x="76200" y="234187"/>
                  </a:lnTo>
                  <a:lnTo>
                    <a:pt x="76200" y="117094"/>
                  </a:lnTo>
                  <a:lnTo>
                    <a:pt x="0" y="117094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076069" y="2841586"/>
              <a:ext cx="5742305" cy="3401060"/>
            </a:xfrm>
            <a:custGeom>
              <a:avLst/>
              <a:gdLst/>
              <a:ahLst/>
              <a:cxnLst/>
              <a:rect l="l" t="t" r="r" b="b"/>
              <a:pathLst>
                <a:path w="5742305" h="3401060">
                  <a:moveTo>
                    <a:pt x="0" y="3400933"/>
                  </a:moveTo>
                  <a:lnTo>
                    <a:pt x="5742051" y="3400933"/>
                  </a:lnTo>
                  <a:lnTo>
                    <a:pt x="5742051" y="0"/>
                  </a:lnTo>
                  <a:lnTo>
                    <a:pt x="0" y="0"/>
                  </a:lnTo>
                  <a:lnTo>
                    <a:pt x="0" y="3400933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035554" y="2120392"/>
              <a:ext cx="1247775" cy="829310"/>
            </a:xfrm>
            <a:custGeom>
              <a:avLst/>
              <a:gdLst/>
              <a:ahLst/>
              <a:cxnLst/>
              <a:rect l="l" t="t" r="r" b="b"/>
              <a:pathLst>
                <a:path w="1247775" h="829310">
                  <a:moveTo>
                    <a:pt x="1195323" y="0"/>
                  </a:moveTo>
                  <a:lnTo>
                    <a:pt x="58165" y="703199"/>
                  </a:lnTo>
                  <a:lnTo>
                    <a:pt x="32131" y="661035"/>
                  </a:lnTo>
                  <a:lnTo>
                    <a:pt x="0" y="797179"/>
                  </a:lnTo>
                  <a:lnTo>
                    <a:pt x="136270" y="829310"/>
                  </a:lnTo>
                  <a:lnTo>
                    <a:pt x="110235" y="787273"/>
                  </a:lnTo>
                  <a:lnTo>
                    <a:pt x="1247267" y="84074"/>
                  </a:lnTo>
                  <a:lnTo>
                    <a:pt x="119532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035554" y="2120392"/>
              <a:ext cx="1247775" cy="829310"/>
            </a:xfrm>
            <a:custGeom>
              <a:avLst/>
              <a:gdLst/>
              <a:ahLst/>
              <a:cxnLst/>
              <a:rect l="l" t="t" r="r" b="b"/>
              <a:pathLst>
                <a:path w="1247775" h="829310">
                  <a:moveTo>
                    <a:pt x="0" y="797179"/>
                  </a:moveTo>
                  <a:lnTo>
                    <a:pt x="32131" y="661035"/>
                  </a:lnTo>
                  <a:lnTo>
                    <a:pt x="58165" y="703199"/>
                  </a:lnTo>
                  <a:lnTo>
                    <a:pt x="1195323" y="0"/>
                  </a:lnTo>
                  <a:lnTo>
                    <a:pt x="1247267" y="84074"/>
                  </a:lnTo>
                  <a:lnTo>
                    <a:pt x="110235" y="787273"/>
                  </a:lnTo>
                  <a:lnTo>
                    <a:pt x="136270" y="829310"/>
                  </a:lnTo>
                  <a:lnTo>
                    <a:pt x="0" y="797179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698093" y="42113"/>
            <a:ext cx="77425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The OLAP Major </a:t>
            </a:r>
            <a:r>
              <a:rPr dirty="0"/>
              <a:t>Sort </a:t>
            </a:r>
            <a:r>
              <a:rPr dirty="0" spc="-10"/>
              <a:t>Key </a:t>
            </a:r>
            <a:r>
              <a:rPr dirty="0" spc="-5"/>
              <a:t>and the Minor </a:t>
            </a:r>
            <a:r>
              <a:rPr dirty="0"/>
              <a:t>Sort</a:t>
            </a:r>
            <a:r>
              <a:rPr dirty="0" spc="-45"/>
              <a:t> </a:t>
            </a:r>
            <a:r>
              <a:rPr dirty="0" spc="-5"/>
              <a:t>Key(s)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28600" y="3810000"/>
            <a:ext cx="1651000" cy="9906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algn="ctr" marL="99060" marR="97790">
              <a:lnSpc>
                <a:spcPct val="100000"/>
              </a:lnSpc>
              <a:spcBef>
                <a:spcPts val="305"/>
              </a:spcBef>
            </a:pPr>
            <a:r>
              <a:rPr dirty="0" sz="1800" spc="-5">
                <a:latin typeface="Times New Roman"/>
                <a:cs typeface="Times New Roman"/>
              </a:rPr>
              <a:t>Not </a:t>
            </a:r>
            <a:r>
              <a:rPr dirty="0" sz="1800">
                <a:latin typeface="Times New Roman"/>
                <a:cs typeface="Times New Roman"/>
              </a:rPr>
              <a:t>all </a:t>
            </a:r>
            <a:r>
              <a:rPr dirty="0" sz="1800" spc="-5">
                <a:latin typeface="Times New Roman"/>
                <a:cs typeface="Times New Roman"/>
              </a:rPr>
              <a:t>rows 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displayed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this </a:t>
            </a:r>
            <a:r>
              <a:rPr dirty="0" sz="1800" spc="-5">
                <a:latin typeface="Times New Roman"/>
                <a:cs typeface="Times New Roman"/>
              </a:rPr>
              <a:t>answer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6152489"/>
            <a:ext cx="841311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The first thing every OLAP does is </a:t>
            </a:r>
            <a:r>
              <a:rPr dirty="0" sz="2000" spc="-50">
                <a:solidFill>
                  <a:srgbClr val="FF0000"/>
                </a:solidFill>
                <a:latin typeface="Times New Roman"/>
                <a:cs typeface="Times New Roman"/>
              </a:rPr>
              <a:t>SORT</a:t>
            </a:r>
            <a:r>
              <a:rPr dirty="0" sz="2000" spc="-50">
                <a:solidFill>
                  <a:srgbClr val="0000FF"/>
                </a:solidFill>
                <a:latin typeface="Times New Roman"/>
                <a:cs typeface="Times New Roman"/>
              </a:rPr>
              <a:t>.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That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means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you should NEVER put</a:t>
            </a:r>
            <a:r>
              <a:rPr dirty="0" sz="2000" spc="-17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an  ORDER BY at the end. It will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mess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up the ENTIRE result</a:t>
            </a:r>
            <a:r>
              <a:rPr dirty="0" sz="2000" spc="-2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set.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4719" y="701421"/>
            <a:ext cx="11417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SE</a:t>
            </a:r>
            <a:r>
              <a:rPr dirty="0" sz="2400" spc="-15">
                <a:latin typeface="Times New Roman"/>
                <a:cs typeface="Times New Roman"/>
              </a:rPr>
              <a:t>L</a:t>
            </a:r>
            <a:r>
              <a:rPr dirty="0" sz="2400" spc="-5">
                <a:latin typeface="Times New Roman"/>
                <a:cs typeface="Times New Roman"/>
              </a:rPr>
              <a:t>E</a:t>
            </a:r>
            <a:r>
              <a:rPr dirty="0" sz="2400" spc="-15">
                <a:latin typeface="Times New Roman"/>
                <a:cs typeface="Times New Roman"/>
              </a:rPr>
              <a:t>C</a:t>
            </a:r>
            <a:r>
              <a:rPr dirty="0" sz="2400" spc="-5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6369" y="701421"/>
            <a:ext cx="732663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57200">
              <a:lnSpc>
                <a:spcPct val="100000"/>
              </a:lnSpc>
              <a:spcBef>
                <a:spcPts val="100"/>
              </a:spcBef>
              <a:tabLst>
                <a:tab pos="5817235" algn="l"/>
              </a:tabLst>
            </a:pPr>
            <a:r>
              <a:rPr dirty="0" sz="2400">
                <a:latin typeface="Times New Roman"/>
                <a:cs typeface="Times New Roman"/>
              </a:rPr>
              <a:t>Product_ID , Sale_Date, </a:t>
            </a:r>
            <a:r>
              <a:rPr dirty="0" sz="2400" spc="-5">
                <a:latin typeface="Times New Roman"/>
                <a:cs typeface="Times New Roman"/>
              </a:rPr>
              <a:t>Daily_Sales,  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CSUM</a:t>
            </a:r>
            <a:r>
              <a:rPr dirty="0" sz="2400" spc="-5">
                <a:latin typeface="Times New Roman"/>
                <a:cs typeface="Times New Roman"/>
              </a:rPr>
              <a:t>(Daily_Sales,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Product_ID,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Sale_Date)	AS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“CSum”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719" y="1432940"/>
            <a:ext cx="857758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029969" algn="l"/>
              </a:tabLst>
            </a:pPr>
            <a:r>
              <a:rPr dirty="0" sz="2400" spc="-5">
                <a:latin typeface="Times New Roman"/>
                <a:cs typeface="Times New Roman"/>
              </a:rPr>
              <a:t>FROM	</a:t>
            </a:r>
            <a:r>
              <a:rPr dirty="0" sz="2400" spc="-15">
                <a:latin typeface="Times New Roman"/>
                <a:cs typeface="Times New Roman"/>
              </a:rPr>
              <a:t>Sales_Table </a:t>
            </a:r>
            <a:r>
              <a:rPr dirty="0" sz="2400" spc="-10">
                <a:latin typeface="Times New Roman"/>
                <a:cs typeface="Times New Roman"/>
              </a:rPr>
              <a:t>WHERE </a:t>
            </a:r>
            <a:r>
              <a:rPr dirty="0" sz="2400">
                <a:latin typeface="Times New Roman"/>
                <a:cs typeface="Times New Roman"/>
              </a:rPr>
              <a:t>Product_ID </a:t>
            </a:r>
            <a:r>
              <a:rPr dirty="0" sz="2400" spc="-5">
                <a:latin typeface="Times New Roman"/>
                <a:cs typeface="Times New Roman"/>
              </a:rPr>
              <a:t>BETWEEN </a:t>
            </a:r>
            <a:r>
              <a:rPr dirty="0" sz="2400">
                <a:latin typeface="Times New Roman"/>
                <a:cs typeface="Times New Roman"/>
              </a:rPr>
              <a:t>1000 and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2000 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ORDER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BY</a:t>
            </a:r>
            <a:r>
              <a:rPr dirty="0" sz="2400" spc="-7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Daily_Sales;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81685" y="2273173"/>
            <a:ext cx="652780" cy="805180"/>
            <a:chOff x="681685" y="2273173"/>
            <a:chExt cx="652780" cy="805180"/>
          </a:xfrm>
        </p:grpSpPr>
        <p:sp>
          <p:nvSpPr>
            <p:cNvPr id="8" name="object 8"/>
            <p:cNvSpPr/>
            <p:nvPr/>
          </p:nvSpPr>
          <p:spPr>
            <a:xfrm>
              <a:off x="694385" y="2285873"/>
              <a:ext cx="627380" cy="779780"/>
            </a:xfrm>
            <a:custGeom>
              <a:avLst/>
              <a:gdLst/>
              <a:ahLst/>
              <a:cxnLst/>
              <a:rect l="l" t="t" r="r" b="b"/>
              <a:pathLst>
                <a:path w="627380" h="779780">
                  <a:moveTo>
                    <a:pt x="313372" y="0"/>
                  </a:moveTo>
                  <a:lnTo>
                    <a:pt x="0" y="313309"/>
                  </a:lnTo>
                  <a:lnTo>
                    <a:pt x="156692" y="313309"/>
                  </a:lnTo>
                  <a:lnTo>
                    <a:pt x="156692" y="779779"/>
                  </a:lnTo>
                  <a:lnTo>
                    <a:pt x="470065" y="779779"/>
                  </a:lnTo>
                  <a:lnTo>
                    <a:pt x="470065" y="313309"/>
                  </a:lnTo>
                  <a:lnTo>
                    <a:pt x="626795" y="313309"/>
                  </a:lnTo>
                  <a:lnTo>
                    <a:pt x="31337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94385" y="2285873"/>
              <a:ext cx="627380" cy="779780"/>
            </a:xfrm>
            <a:custGeom>
              <a:avLst/>
              <a:gdLst/>
              <a:ahLst/>
              <a:cxnLst/>
              <a:rect l="l" t="t" r="r" b="b"/>
              <a:pathLst>
                <a:path w="627380" h="779780">
                  <a:moveTo>
                    <a:pt x="0" y="313309"/>
                  </a:moveTo>
                  <a:lnTo>
                    <a:pt x="313372" y="0"/>
                  </a:lnTo>
                  <a:lnTo>
                    <a:pt x="626795" y="313309"/>
                  </a:lnTo>
                  <a:lnTo>
                    <a:pt x="470065" y="313309"/>
                  </a:lnTo>
                  <a:lnTo>
                    <a:pt x="470065" y="779779"/>
                  </a:lnTo>
                  <a:lnTo>
                    <a:pt x="156692" y="779779"/>
                  </a:lnTo>
                  <a:lnTo>
                    <a:pt x="156692" y="313309"/>
                  </a:lnTo>
                  <a:lnTo>
                    <a:pt x="0" y="31330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500312" y="2363000"/>
          <a:ext cx="5667375" cy="3672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7145"/>
                <a:gridCol w="1297305"/>
                <a:gridCol w="1449704"/>
                <a:gridCol w="1605279"/>
              </a:tblGrid>
              <a:tr h="341169">
                <a:tc>
                  <a:txBody>
                    <a:bodyPr/>
                    <a:lstStyle/>
                    <a:p>
                      <a:pPr algn="r" marR="1206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Product_ID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1123950" algn="l"/>
                        </a:tabLst>
                      </a:pP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Sale_Date	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24701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Dai</a:t>
                      </a:r>
                      <a:r>
                        <a:rPr dirty="0" u="sng" sz="1800" spc="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u="sng" sz="1800" spc="2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_Sales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656590" algn="l"/>
                        </a:tabLst>
                      </a:pP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dirty="0" u="sng" sz="1800" spc="-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CSUM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65429">
                <a:tc>
                  <a:txBody>
                    <a:bodyPr/>
                    <a:lstStyle/>
                    <a:p>
                      <a:pPr algn="r" marR="93345">
                        <a:lnSpc>
                          <a:spcPts val="1989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ts val="1989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2000-10-02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6385">
                        <a:lnSpc>
                          <a:spcPts val="1989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32800.50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34950">
                        <a:lnSpc>
                          <a:spcPts val="1989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212351.62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R="93345">
                        <a:lnSpc>
                          <a:spcPts val="170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ts val="170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2000-10-04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0">
                        <a:lnSpc>
                          <a:spcPts val="1700"/>
                        </a:lnSpc>
                      </a:pPr>
                      <a:r>
                        <a:rPr dirty="0" sz="18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32800.50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32410">
                        <a:lnSpc>
                          <a:spcPts val="1700"/>
                        </a:lnSpc>
                      </a:pPr>
                      <a:r>
                        <a:rPr dirty="0" sz="18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637816.53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R="93345">
                        <a:lnSpc>
                          <a:spcPts val="170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ts val="170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2000-09-30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6385">
                        <a:lnSpc>
                          <a:spcPts val="170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36000.07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34950">
                        <a:lnSpc>
                          <a:spcPts val="170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139350.69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R="93345">
                        <a:lnSpc>
                          <a:spcPts val="170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ts val="170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2000-10-02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6385">
                        <a:lnSpc>
                          <a:spcPts val="170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36021.93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34950">
                        <a:lnSpc>
                          <a:spcPts val="170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561815.85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R="93345">
                        <a:lnSpc>
                          <a:spcPts val="170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ts val="170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2000-10-01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6385">
                        <a:lnSpc>
                          <a:spcPts val="170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40200.43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34950">
                        <a:lnSpc>
                          <a:spcPts val="170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179551.12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28790">
                <a:tc>
                  <a:txBody>
                    <a:bodyPr/>
                    <a:lstStyle/>
                    <a:p>
                      <a:pPr algn="r" marR="93345">
                        <a:lnSpc>
                          <a:spcPts val="170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ts val="170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2000-09-28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6385">
                        <a:lnSpc>
                          <a:spcPts val="170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41888.88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34950">
                        <a:lnSpc>
                          <a:spcPts val="170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373093.60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28790">
                <a:tc>
                  <a:txBody>
                    <a:bodyPr/>
                    <a:lstStyle/>
                    <a:p>
                      <a:pPr algn="r" marR="93345">
                        <a:lnSpc>
                          <a:spcPts val="170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ts val="170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2000-10-03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6385">
                        <a:lnSpc>
                          <a:spcPts val="170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43200.18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34950">
                        <a:lnSpc>
                          <a:spcPts val="170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605016.03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R="93345">
                        <a:lnSpc>
                          <a:spcPts val="170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ts val="170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2000-09-29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6385">
                        <a:lnSpc>
                          <a:spcPts val="170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48000.00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34950">
                        <a:lnSpc>
                          <a:spcPts val="170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421093.60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R="93345">
                        <a:lnSpc>
                          <a:spcPts val="170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ts val="170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2000-09-28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6385">
                        <a:lnSpc>
                          <a:spcPts val="170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48850.40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35585">
                        <a:lnSpc>
                          <a:spcPts val="170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48850.40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R="93345">
                        <a:lnSpc>
                          <a:spcPts val="170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ts val="170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2000-09-30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6385">
                        <a:lnSpc>
                          <a:spcPts val="170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49850.03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34950">
                        <a:lnSpc>
                          <a:spcPts val="170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470943.63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R="93345">
                        <a:lnSpc>
                          <a:spcPts val="170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ts val="170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2000-09-29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6385">
                        <a:lnSpc>
                          <a:spcPts val="170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54500.22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34950">
                        <a:lnSpc>
                          <a:spcPts val="170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103350.62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28603">
                <a:tc>
                  <a:txBody>
                    <a:bodyPr/>
                    <a:lstStyle/>
                    <a:p>
                      <a:pPr algn="r" marR="93345">
                        <a:lnSpc>
                          <a:spcPts val="170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ts val="170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2000-10-04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6385">
                        <a:lnSpc>
                          <a:spcPts val="170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54553.10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34950">
                        <a:lnSpc>
                          <a:spcPts val="170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331204.72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28908">
                <a:tc>
                  <a:txBody>
                    <a:bodyPr/>
                    <a:lstStyle/>
                    <a:p>
                      <a:pPr algn="r" marR="92710">
                        <a:lnSpc>
                          <a:spcPts val="170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ts val="1700"/>
                        </a:lnSpc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2000-10-01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0">
                        <a:lnSpc>
                          <a:spcPts val="170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54850.29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31775">
                        <a:lnSpc>
                          <a:spcPts val="170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525793.92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93263">
                <a:tc>
                  <a:txBody>
                    <a:bodyPr/>
                    <a:lstStyle/>
                    <a:p>
                      <a:pPr algn="r" marR="93345">
                        <a:lnSpc>
                          <a:spcPts val="1864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ts val="1864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2000-10-03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86385">
                        <a:lnSpc>
                          <a:spcPts val="1864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64300.00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34950">
                        <a:lnSpc>
                          <a:spcPts val="1864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276651.62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52400" y="3065716"/>
            <a:ext cx="1676400" cy="100203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lIns="0" tIns="82550" rIns="0" bIns="0" rtlCol="0" vert="horz">
            <a:spAutoFit/>
          </a:bodyPr>
          <a:lstStyle/>
          <a:p>
            <a:pPr algn="ctr" marR="128905">
              <a:lnSpc>
                <a:spcPct val="100000"/>
              </a:lnSpc>
              <a:spcBef>
                <a:spcPts val="650"/>
              </a:spcBef>
            </a:pPr>
            <a:r>
              <a:rPr dirty="0" sz="1800" spc="-50">
                <a:latin typeface="Times New Roman"/>
                <a:cs typeface="Times New Roman"/>
              </a:rPr>
              <a:t>Don‟t </a:t>
            </a:r>
            <a:r>
              <a:rPr dirty="0" sz="1800">
                <a:latin typeface="Times New Roman"/>
                <a:cs typeface="Times New Roman"/>
              </a:rPr>
              <a:t>place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</a:t>
            </a:r>
            <a:endParaRPr sz="1800">
              <a:latin typeface="Times New Roman"/>
              <a:cs typeface="Times New Roman"/>
            </a:endParaRPr>
          </a:p>
          <a:p>
            <a:pPr algn="ctr" marR="71120">
              <a:lnSpc>
                <a:spcPct val="100000"/>
              </a:lnSpc>
            </a:pPr>
            <a:r>
              <a:rPr dirty="0" sz="1800" spc="-5">
                <a:solidFill>
                  <a:srgbClr val="FF0000"/>
                </a:solidFill>
                <a:latin typeface="Times New Roman"/>
                <a:cs typeface="Times New Roman"/>
              </a:rPr>
              <a:t>ORDER</a:t>
            </a:r>
            <a:r>
              <a:rPr dirty="0" sz="18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Times New Roman"/>
                <a:cs typeface="Times New Roman"/>
              </a:rPr>
              <a:t>BY</a:t>
            </a:r>
            <a:endParaRPr sz="1800">
              <a:latin typeface="Times New Roman"/>
              <a:cs typeface="Times New Roman"/>
            </a:endParaRPr>
          </a:p>
          <a:p>
            <a:pPr algn="ctr" marR="7239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at the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end!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92125" y="42113"/>
            <a:ext cx="87579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Troubleshooting OLAP </a:t>
            </a:r>
            <a:r>
              <a:rPr dirty="0" spc="-5"/>
              <a:t>– My </a:t>
            </a:r>
            <a:r>
              <a:rPr dirty="0" spc="-10"/>
              <a:t>Data </a:t>
            </a:r>
            <a:r>
              <a:rPr dirty="0" spc="-70"/>
              <a:t>isn‟t </a:t>
            </a:r>
            <a:r>
              <a:rPr dirty="0" spc="-5"/>
              <a:t>coming back</a:t>
            </a:r>
            <a:r>
              <a:rPr dirty="0" spc="30"/>
              <a:t> </a:t>
            </a:r>
            <a:r>
              <a:rPr dirty="0" spc="-5"/>
              <a:t>Correct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6178702"/>
            <a:ext cx="875982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GROUP BY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Statement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cause the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CSUM to </a:t>
            </a: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start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over (reset) on </a:t>
            </a: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its calculating</a:t>
            </a:r>
            <a:r>
              <a:rPr dirty="0" sz="2000" spc="-2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cumulative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sum of the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Daily_Sales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each 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time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it runs into a NEW</a:t>
            </a:r>
            <a:r>
              <a:rPr dirty="0" sz="2000" spc="-15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Product_ID.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8739" y="825246"/>
            <a:ext cx="11417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SE</a:t>
            </a:r>
            <a:r>
              <a:rPr dirty="0" sz="2400" spc="-15">
                <a:latin typeface="Times New Roman"/>
                <a:cs typeface="Times New Roman"/>
              </a:rPr>
              <a:t>L</a:t>
            </a:r>
            <a:r>
              <a:rPr dirty="0" sz="2400" spc="-5">
                <a:latin typeface="Times New Roman"/>
                <a:cs typeface="Times New Roman"/>
              </a:rPr>
              <a:t>E</a:t>
            </a:r>
            <a:r>
              <a:rPr dirty="0" sz="2400" spc="-15">
                <a:latin typeface="Times New Roman"/>
                <a:cs typeface="Times New Roman"/>
              </a:rPr>
              <a:t>C</a:t>
            </a:r>
            <a:r>
              <a:rPr dirty="0" sz="2400" spc="-5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0594" y="825246"/>
            <a:ext cx="554355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572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Product_ID , Sale_Date, </a:t>
            </a:r>
            <a:r>
              <a:rPr dirty="0" sz="2400" spc="-5">
                <a:latin typeface="Times New Roman"/>
                <a:cs typeface="Times New Roman"/>
              </a:rPr>
              <a:t>Daily_Sales,  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CSUM</a:t>
            </a:r>
            <a:r>
              <a:rPr dirty="0" sz="2400" spc="-5">
                <a:latin typeface="Times New Roman"/>
                <a:cs typeface="Times New Roman"/>
              </a:rPr>
              <a:t>(Daily_Sales, Product_ID,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Sale_Date)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53984" y="1190955"/>
            <a:ext cx="152209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“CSum”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1557020"/>
            <a:ext cx="319722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030605" algn="l"/>
              </a:tabLst>
            </a:pPr>
            <a:r>
              <a:rPr dirty="0" sz="2400" spc="-5">
                <a:latin typeface="Times New Roman"/>
                <a:cs typeface="Times New Roman"/>
              </a:rPr>
              <a:t>FROM	</a:t>
            </a:r>
            <a:r>
              <a:rPr dirty="0" sz="2400" spc="-15">
                <a:latin typeface="Times New Roman"/>
                <a:cs typeface="Times New Roman"/>
              </a:rPr>
              <a:t>Sales_Table  </a:t>
            </a:r>
            <a:r>
              <a:rPr dirty="0" sz="2400" spc="-5">
                <a:latin typeface="Times New Roman"/>
                <a:cs typeface="Times New Roman"/>
              </a:rPr>
              <a:t>GROUP BY </a:t>
            </a:r>
            <a:r>
              <a:rPr dirty="0" sz="2400">
                <a:latin typeface="Times New Roman"/>
                <a:cs typeface="Times New Roman"/>
              </a:rPr>
              <a:t>Product_ID</a:t>
            </a:r>
            <a:r>
              <a:rPr dirty="0" sz="2400" spc="-2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67001" y="2774060"/>
            <a:ext cx="1092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Product_ID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62401" y="2774060"/>
            <a:ext cx="11360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22680" algn="l"/>
              </a:tabLst>
            </a:pP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Sale_Date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45990" y="2774060"/>
            <a:ext cx="11341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Dai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dirty="0" u="sng" sz="1800" spc="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_Sales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35928" y="2774060"/>
            <a:ext cx="10731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2750" algn="l"/>
              </a:tabLst>
            </a:pP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dirty="0" u="sng" sz="180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UM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245360" y="3183481"/>
          <a:ext cx="4843145" cy="2741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5480"/>
                <a:gridCol w="1464309"/>
                <a:gridCol w="1433194"/>
                <a:gridCol w="1278254"/>
              </a:tblGrid>
              <a:tr h="235676">
                <a:tc>
                  <a:txBody>
                    <a:bodyPr/>
                    <a:lstStyle/>
                    <a:p>
                      <a:pPr marL="31750">
                        <a:lnSpc>
                          <a:spcPts val="175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7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ts val="1739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5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66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ts val="180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54500.22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103350.62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ts val="180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36000.07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139350.69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9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ts val="180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40200.43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179551.12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07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ts val="180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212351.62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ts val="180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276651.62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94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ts val="180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54553.10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331204.72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75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81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ts val="1810"/>
                        </a:lnSpc>
                      </a:pPr>
                      <a:r>
                        <a:rPr dirty="0" sz="1600" spc="-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81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ts val="181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48000.00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89888.88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4038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81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ts val="181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49850.03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139738.91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10532">
                <a:tc>
                  <a:txBody>
                    <a:bodyPr/>
                    <a:lstStyle/>
                    <a:p>
                      <a:pPr marL="31750">
                        <a:lnSpc>
                          <a:spcPts val="183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ts val="180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54850.29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3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194589.20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13" name="object 13"/>
          <p:cNvGrpSpPr/>
          <p:nvPr/>
        </p:nvGrpSpPr>
        <p:grpSpPr>
          <a:xfrm>
            <a:off x="1522031" y="1965579"/>
            <a:ext cx="5795645" cy="3973829"/>
            <a:chOff x="1522031" y="1965579"/>
            <a:chExt cx="5795645" cy="3973829"/>
          </a:xfrm>
        </p:grpSpPr>
        <p:sp>
          <p:nvSpPr>
            <p:cNvPr id="14" name="object 14"/>
            <p:cNvSpPr/>
            <p:nvPr/>
          </p:nvSpPr>
          <p:spPr>
            <a:xfrm>
              <a:off x="1536319" y="2748114"/>
              <a:ext cx="5767070" cy="3176905"/>
            </a:xfrm>
            <a:custGeom>
              <a:avLst/>
              <a:gdLst/>
              <a:ahLst/>
              <a:cxnLst/>
              <a:rect l="l" t="t" r="r" b="b"/>
              <a:pathLst>
                <a:path w="5767070" h="3176904">
                  <a:moveTo>
                    <a:pt x="0" y="3176778"/>
                  </a:moveTo>
                  <a:lnTo>
                    <a:pt x="5766688" y="3176778"/>
                  </a:lnTo>
                  <a:lnTo>
                    <a:pt x="5766688" y="0"/>
                  </a:lnTo>
                  <a:lnTo>
                    <a:pt x="0" y="0"/>
                  </a:lnTo>
                  <a:lnTo>
                    <a:pt x="0" y="3176778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389629" y="1978279"/>
              <a:ext cx="642620" cy="381000"/>
            </a:xfrm>
            <a:custGeom>
              <a:avLst/>
              <a:gdLst/>
              <a:ahLst/>
              <a:cxnLst/>
              <a:rect l="l" t="t" r="r" b="b"/>
              <a:pathLst>
                <a:path w="642620" h="381000">
                  <a:moveTo>
                    <a:pt x="190500" y="0"/>
                  </a:moveTo>
                  <a:lnTo>
                    <a:pt x="0" y="190500"/>
                  </a:lnTo>
                  <a:lnTo>
                    <a:pt x="190500" y="381000"/>
                  </a:lnTo>
                  <a:lnTo>
                    <a:pt x="190500" y="285750"/>
                  </a:lnTo>
                  <a:lnTo>
                    <a:pt x="642620" y="285750"/>
                  </a:lnTo>
                  <a:lnTo>
                    <a:pt x="642620" y="95250"/>
                  </a:lnTo>
                  <a:lnTo>
                    <a:pt x="190500" y="9525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389629" y="1978279"/>
              <a:ext cx="642620" cy="381000"/>
            </a:xfrm>
            <a:custGeom>
              <a:avLst/>
              <a:gdLst/>
              <a:ahLst/>
              <a:cxnLst/>
              <a:rect l="l" t="t" r="r" b="b"/>
              <a:pathLst>
                <a:path w="642620" h="381000">
                  <a:moveTo>
                    <a:pt x="0" y="190500"/>
                  </a:moveTo>
                  <a:lnTo>
                    <a:pt x="190500" y="0"/>
                  </a:lnTo>
                  <a:lnTo>
                    <a:pt x="190500" y="95250"/>
                  </a:lnTo>
                  <a:lnTo>
                    <a:pt x="642620" y="95250"/>
                  </a:lnTo>
                  <a:lnTo>
                    <a:pt x="642620" y="285750"/>
                  </a:lnTo>
                  <a:lnTo>
                    <a:pt x="190500" y="285750"/>
                  </a:lnTo>
                  <a:lnTo>
                    <a:pt x="190500" y="381000"/>
                  </a:lnTo>
                  <a:lnTo>
                    <a:pt x="0" y="1905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381000" y="4681473"/>
            <a:ext cx="762000" cy="6858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lIns="0" tIns="50165" rIns="0" bIns="0" rtlCol="0" vert="horz">
            <a:spAutoFit/>
          </a:bodyPr>
          <a:lstStyle/>
          <a:p>
            <a:pPr marL="147320" marR="136525" indent="-56515">
              <a:lnSpc>
                <a:spcPct val="100000"/>
              </a:lnSpc>
              <a:spcBef>
                <a:spcPts val="395"/>
              </a:spcBef>
            </a:pP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Reset  </a:t>
            </a:r>
            <a:r>
              <a:rPr dirty="0" sz="1800" spc="-5">
                <a:latin typeface="Times New Roman"/>
                <a:cs typeface="Times New Roman"/>
              </a:rPr>
              <a:t>now!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130300" y="4850891"/>
            <a:ext cx="1003935" cy="348615"/>
            <a:chOff x="1130300" y="4850891"/>
            <a:chExt cx="1003935" cy="348615"/>
          </a:xfrm>
        </p:grpSpPr>
        <p:sp>
          <p:nvSpPr>
            <p:cNvPr id="19" name="object 19"/>
            <p:cNvSpPr/>
            <p:nvPr/>
          </p:nvSpPr>
          <p:spPr>
            <a:xfrm>
              <a:off x="1143000" y="4863591"/>
              <a:ext cx="978535" cy="323215"/>
            </a:xfrm>
            <a:custGeom>
              <a:avLst/>
              <a:gdLst/>
              <a:ahLst/>
              <a:cxnLst/>
              <a:rect l="l" t="t" r="r" b="b"/>
              <a:pathLst>
                <a:path w="978535" h="323214">
                  <a:moveTo>
                    <a:pt x="816737" y="0"/>
                  </a:moveTo>
                  <a:lnTo>
                    <a:pt x="816737" y="80771"/>
                  </a:lnTo>
                  <a:lnTo>
                    <a:pt x="0" y="80771"/>
                  </a:lnTo>
                  <a:lnTo>
                    <a:pt x="0" y="242442"/>
                  </a:lnTo>
                  <a:lnTo>
                    <a:pt x="816737" y="242442"/>
                  </a:lnTo>
                  <a:lnTo>
                    <a:pt x="816737" y="323214"/>
                  </a:lnTo>
                  <a:lnTo>
                    <a:pt x="978281" y="161543"/>
                  </a:lnTo>
                  <a:lnTo>
                    <a:pt x="81673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143000" y="4863591"/>
              <a:ext cx="978535" cy="323215"/>
            </a:xfrm>
            <a:custGeom>
              <a:avLst/>
              <a:gdLst/>
              <a:ahLst/>
              <a:cxnLst/>
              <a:rect l="l" t="t" r="r" b="b"/>
              <a:pathLst>
                <a:path w="978535" h="323214">
                  <a:moveTo>
                    <a:pt x="0" y="80771"/>
                  </a:moveTo>
                  <a:lnTo>
                    <a:pt x="816737" y="80771"/>
                  </a:lnTo>
                  <a:lnTo>
                    <a:pt x="816737" y="0"/>
                  </a:lnTo>
                  <a:lnTo>
                    <a:pt x="978281" y="161543"/>
                  </a:lnTo>
                  <a:lnTo>
                    <a:pt x="816737" y="323214"/>
                  </a:lnTo>
                  <a:lnTo>
                    <a:pt x="816737" y="242442"/>
                  </a:lnTo>
                  <a:lnTo>
                    <a:pt x="0" y="242442"/>
                  </a:lnTo>
                  <a:lnTo>
                    <a:pt x="0" y="80771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7470140" y="4877511"/>
            <a:ext cx="1371600" cy="923925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algn="just" marL="92710" marR="140970">
              <a:lnSpc>
                <a:spcPct val="100000"/>
              </a:lnSpc>
              <a:spcBef>
                <a:spcPts val="305"/>
              </a:spcBef>
            </a:pPr>
            <a:r>
              <a:rPr dirty="0" sz="1800" spc="-5">
                <a:latin typeface="Times New Roman"/>
                <a:cs typeface="Times New Roman"/>
              </a:rPr>
              <a:t>Not </a:t>
            </a:r>
            <a:r>
              <a:rPr dirty="0" sz="1800">
                <a:latin typeface="Times New Roman"/>
                <a:cs typeface="Times New Roman"/>
              </a:rPr>
              <a:t>all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rows  </a:t>
            </a:r>
            <a:r>
              <a:rPr dirty="0" sz="1800">
                <a:latin typeface="Times New Roman"/>
                <a:cs typeface="Times New Roman"/>
              </a:rPr>
              <a:t>displayed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  answer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314045" y="42113"/>
            <a:ext cx="851090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GROUP </a:t>
            </a:r>
            <a:r>
              <a:rPr dirty="0" spc="-5"/>
              <a:t>BY in </a:t>
            </a:r>
            <a:r>
              <a:rPr dirty="0" spc="-30"/>
              <a:t>Teradata </a:t>
            </a:r>
            <a:r>
              <a:rPr dirty="0" spc="-10"/>
              <a:t>OLAP </a:t>
            </a:r>
            <a:r>
              <a:rPr dirty="0"/>
              <a:t>Syntax </a:t>
            </a:r>
            <a:r>
              <a:rPr dirty="0" spc="-5"/>
              <a:t>Resets on the</a:t>
            </a:r>
            <a:r>
              <a:rPr dirty="0" spc="-280"/>
              <a:t> </a:t>
            </a:r>
            <a:r>
              <a:rPr dirty="0"/>
              <a:t>Group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3252" y="23317"/>
            <a:ext cx="585470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USERs are Assigned </a:t>
            </a:r>
            <a:r>
              <a:rPr dirty="0"/>
              <a:t>Spool </a:t>
            </a:r>
            <a:r>
              <a:rPr dirty="0" spc="-5"/>
              <a:t>Space</a:t>
            </a:r>
            <a:r>
              <a:rPr dirty="0" spc="-195"/>
              <a:t> </a:t>
            </a:r>
            <a:r>
              <a:rPr dirty="0" spc="-5"/>
              <a:t>Limits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20700" y="1435100"/>
            <a:ext cx="2387600" cy="787400"/>
            <a:chOff x="520700" y="1435100"/>
            <a:chExt cx="2387600" cy="787400"/>
          </a:xfrm>
        </p:grpSpPr>
        <p:sp>
          <p:nvSpPr>
            <p:cNvPr id="4" name="object 4"/>
            <p:cNvSpPr/>
            <p:nvPr/>
          </p:nvSpPr>
          <p:spPr>
            <a:xfrm>
              <a:off x="720775" y="1666875"/>
              <a:ext cx="84086" cy="1539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98500" y="1584325"/>
              <a:ext cx="120650" cy="41275"/>
            </a:xfrm>
            <a:custGeom>
              <a:avLst/>
              <a:gdLst/>
              <a:ahLst/>
              <a:cxnLst/>
              <a:rect l="l" t="t" r="r" b="b"/>
              <a:pathLst>
                <a:path w="120650" h="41275">
                  <a:moveTo>
                    <a:pt x="59321" y="0"/>
                  </a:moveTo>
                  <a:lnTo>
                    <a:pt x="19037" y="14097"/>
                  </a:lnTo>
                  <a:lnTo>
                    <a:pt x="0" y="41275"/>
                  </a:lnTo>
                  <a:lnTo>
                    <a:pt x="9004" y="36702"/>
                  </a:lnTo>
                  <a:lnTo>
                    <a:pt x="20993" y="31750"/>
                  </a:lnTo>
                  <a:lnTo>
                    <a:pt x="59842" y="22351"/>
                  </a:lnTo>
                  <a:lnTo>
                    <a:pt x="69875" y="21844"/>
                  </a:lnTo>
                  <a:lnTo>
                    <a:pt x="80060" y="22225"/>
                  </a:lnTo>
                  <a:lnTo>
                    <a:pt x="120650" y="36195"/>
                  </a:lnTo>
                  <a:lnTo>
                    <a:pt x="119062" y="32512"/>
                  </a:lnTo>
                  <a:lnTo>
                    <a:pt x="86918" y="5207"/>
                  </a:lnTo>
                  <a:lnTo>
                    <a:pt x="64084" y="126"/>
                  </a:lnTo>
                  <a:lnTo>
                    <a:pt x="59321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39775" y="1681225"/>
              <a:ext cx="40005" cy="65405"/>
            </a:xfrm>
            <a:custGeom>
              <a:avLst/>
              <a:gdLst/>
              <a:ahLst/>
              <a:cxnLst/>
              <a:rect l="l" t="t" r="r" b="b"/>
              <a:pathLst>
                <a:path w="40004" h="65405">
                  <a:moveTo>
                    <a:pt x="18834" y="0"/>
                  </a:moveTo>
                  <a:lnTo>
                    <a:pt x="0" y="30607"/>
                  </a:lnTo>
                  <a:lnTo>
                    <a:pt x="0" y="34036"/>
                  </a:lnTo>
                  <a:lnTo>
                    <a:pt x="20853" y="65024"/>
                  </a:lnTo>
                  <a:lnTo>
                    <a:pt x="21882" y="64897"/>
                  </a:lnTo>
                  <a:lnTo>
                    <a:pt x="39687" y="32258"/>
                  </a:lnTo>
                  <a:lnTo>
                    <a:pt x="39484" y="27432"/>
                  </a:lnTo>
                  <a:lnTo>
                    <a:pt x="188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46150" y="1667002"/>
              <a:ext cx="85674" cy="1539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33450" y="1584325"/>
              <a:ext cx="120650" cy="41275"/>
            </a:xfrm>
            <a:custGeom>
              <a:avLst/>
              <a:gdLst/>
              <a:ahLst/>
              <a:cxnLst/>
              <a:rect l="l" t="t" r="r" b="b"/>
              <a:pathLst>
                <a:path w="120650" h="41275">
                  <a:moveTo>
                    <a:pt x="61328" y="0"/>
                  </a:moveTo>
                  <a:lnTo>
                    <a:pt x="21551" y="11175"/>
                  </a:lnTo>
                  <a:lnTo>
                    <a:pt x="0" y="36195"/>
                  </a:lnTo>
                  <a:lnTo>
                    <a:pt x="4864" y="33147"/>
                  </a:lnTo>
                  <a:lnTo>
                    <a:pt x="9829" y="30479"/>
                  </a:lnTo>
                  <a:lnTo>
                    <a:pt x="50774" y="21844"/>
                  </a:lnTo>
                  <a:lnTo>
                    <a:pt x="60807" y="22351"/>
                  </a:lnTo>
                  <a:lnTo>
                    <a:pt x="99656" y="31750"/>
                  </a:lnTo>
                  <a:lnTo>
                    <a:pt x="120650" y="41275"/>
                  </a:lnTo>
                  <a:lnTo>
                    <a:pt x="118198" y="35687"/>
                  </a:lnTo>
                  <a:lnTo>
                    <a:pt x="89115" y="6096"/>
                  </a:lnTo>
                  <a:lnTo>
                    <a:pt x="66027" y="253"/>
                  </a:lnTo>
                  <a:lnTo>
                    <a:pt x="61328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69962" y="1681225"/>
              <a:ext cx="40005" cy="65405"/>
            </a:xfrm>
            <a:custGeom>
              <a:avLst/>
              <a:gdLst/>
              <a:ahLst/>
              <a:cxnLst/>
              <a:rect l="l" t="t" r="r" b="b"/>
              <a:pathLst>
                <a:path w="40005" h="65405">
                  <a:moveTo>
                    <a:pt x="18618" y="0"/>
                  </a:moveTo>
                  <a:lnTo>
                    <a:pt x="0" y="30607"/>
                  </a:lnTo>
                  <a:lnTo>
                    <a:pt x="0" y="34036"/>
                  </a:lnTo>
                  <a:lnTo>
                    <a:pt x="20612" y="65024"/>
                  </a:lnTo>
                  <a:lnTo>
                    <a:pt x="21678" y="64897"/>
                  </a:lnTo>
                  <a:lnTo>
                    <a:pt x="39687" y="32258"/>
                  </a:lnTo>
                  <a:lnTo>
                    <a:pt x="39230" y="25781"/>
                  </a:lnTo>
                  <a:lnTo>
                    <a:pt x="186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85800" y="1889125"/>
              <a:ext cx="379730" cy="147955"/>
            </a:xfrm>
            <a:custGeom>
              <a:avLst/>
              <a:gdLst/>
              <a:ahLst/>
              <a:cxnLst/>
              <a:rect l="l" t="t" r="r" b="b"/>
              <a:pathLst>
                <a:path w="379730" h="147955">
                  <a:moveTo>
                    <a:pt x="379412" y="0"/>
                  </a:moveTo>
                  <a:lnTo>
                    <a:pt x="348526" y="37084"/>
                  </a:lnTo>
                  <a:lnTo>
                    <a:pt x="312712" y="62357"/>
                  </a:lnTo>
                  <a:lnTo>
                    <a:pt x="270395" y="80010"/>
                  </a:lnTo>
                  <a:lnTo>
                    <a:pt x="227622" y="88900"/>
                  </a:lnTo>
                  <a:lnTo>
                    <a:pt x="189915" y="91186"/>
                  </a:lnTo>
                  <a:lnTo>
                    <a:pt x="176745" y="90932"/>
                  </a:lnTo>
                  <a:lnTo>
                    <a:pt x="129616" y="85216"/>
                  </a:lnTo>
                  <a:lnTo>
                    <a:pt x="82321" y="70103"/>
                  </a:lnTo>
                  <a:lnTo>
                    <a:pt x="46926" y="49911"/>
                  </a:lnTo>
                  <a:lnTo>
                    <a:pt x="15112" y="21209"/>
                  </a:lnTo>
                  <a:lnTo>
                    <a:pt x="0" y="0"/>
                  </a:lnTo>
                  <a:lnTo>
                    <a:pt x="254" y="7620"/>
                  </a:lnTo>
                  <a:lnTo>
                    <a:pt x="11531" y="50800"/>
                  </a:lnTo>
                  <a:lnTo>
                    <a:pt x="37706" y="88391"/>
                  </a:lnTo>
                  <a:lnTo>
                    <a:pt x="69113" y="113919"/>
                  </a:lnTo>
                  <a:lnTo>
                    <a:pt x="107581" y="133096"/>
                  </a:lnTo>
                  <a:lnTo>
                    <a:pt x="151637" y="144652"/>
                  </a:lnTo>
                  <a:lnTo>
                    <a:pt x="189915" y="147700"/>
                  </a:lnTo>
                  <a:lnTo>
                    <a:pt x="199644" y="147447"/>
                  </a:lnTo>
                  <a:lnTo>
                    <a:pt x="246316" y="140970"/>
                  </a:lnTo>
                  <a:lnTo>
                    <a:pt x="288226" y="126237"/>
                  </a:lnTo>
                  <a:lnTo>
                    <a:pt x="323977" y="104394"/>
                  </a:lnTo>
                  <a:lnTo>
                    <a:pt x="352005" y="76580"/>
                  </a:lnTo>
                  <a:lnTo>
                    <a:pt x="373468" y="36957"/>
                  </a:lnTo>
                  <a:lnTo>
                    <a:pt x="379158" y="7620"/>
                  </a:lnTo>
                  <a:lnTo>
                    <a:pt x="379412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33400" y="1447800"/>
              <a:ext cx="685800" cy="762000"/>
            </a:xfrm>
            <a:custGeom>
              <a:avLst/>
              <a:gdLst/>
              <a:ahLst/>
              <a:cxnLst/>
              <a:rect l="l" t="t" r="r" b="b"/>
              <a:pathLst>
                <a:path w="685800" h="762000">
                  <a:moveTo>
                    <a:pt x="0" y="381000"/>
                  </a:moveTo>
                  <a:lnTo>
                    <a:pt x="3130" y="329296"/>
                  </a:lnTo>
                  <a:lnTo>
                    <a:pt x="12248" y="279708"/>
                  </a:lnTo>
                  <a:lnTo>
                    <a:pt x="26946" y="232689"/>
                  </a:lnTo>
                  <a:lnTo>
                    <a:pt x="46815" y="188693"/>
                  </a:lnTo>
                  <a:lnTo>
                    <a:pt x="71446" y="148174"/>
                  </a:lnTo>
                  <a:lnTo>
                    <a:pt x="100431" y="111585"/>
                  </a:lnTo>
                  <a:lnTo>
                    <a:pt x="133362" y="79380"/>
                  </a:lnTo>
                  <a:lnTo>
                    <a:pt x="169830" y="52013"/>
                  </a:lnTo>
                  <a:lnTo>
                    <a:pt x="209426" y="29938"/>
                  </a:lnTo>
                  <a:lnTo>
                    <a:pt x="251742" y="13608"/>
                  </a:lnTo>
                  <a:lnTo>
                    <a:pt x="296369" y="3477"/>
                  </a:lnTo>
                  <a:lnTo>
                    <a:pt x="342900" y="0"/>
                  </a:lnTo>
                  <a:lnTo>
                    <a:pt x="389430" y="3477"/>
                  </a:lnTo>
                  <a:lnTo>
                    <a:pt x="434057" y="13608"/>
                  </a:lnTo>
                  <a:lnTo>
                    <a:pt x="476373" y="29938"/>
                  </a:lnTo>
                  <a:lnTo>
                    <a:pt x="515969" y="52013"/>
                  </a:lnTo>
                  <a:lnTo>
                    <a:pt x="552437" y="79380"/>
                  </a:lnTo>
                  <a:lnTo>
                    <a:pt x="585368" y="111585"/>
                  </a:lnTo>
                  <a:lnTo>
                    <a:pt x="614353" y="148174"/>
                  </a:lnTo>
                  <a:lnTo>
                    <a:pt x="638984" y="188693"/>
                  </a:lnTo>
                  <a:lnTo>
                    <a:pt x="658853" y="232689"/>
                  </a:lnTo>
                  <a:lnTo>
                    <a:pt x="673551" y="279708"/>
                  </a:lnTo>
                  <a:lnTo>
                    <a:pt x="682669" y="329296"/>
                  </a:lnTo>
                  <a:lnTo>
                    <a:pt x="685800" y="381000"/>
                  </a:lnTo>
                  <a:lnTo>
                    <a:pt x="682669" y="432703"/>
                  </a:lnTo>
                  <a:lnTo>
                    <a:pt x="673551" y="482291"/>
                  </a:lnTo>
                  <a:lnTo>
                    <a:pt x="658853" y="529310"/>
                  </a:lnTo>
                  <a:lnTo>
                    <a:pt x="638984" y="573306"/>
                  </a:lnTo>
                  <a:lnTo>
                    <a:pt x="614353" y="613825"/>
                  </a:lnTo>
                  <a:lnTo>
                    <a:pt x="585368" y="650414"/>
                  </a:lnTo>
                  <a:lnTo>
                    <a:pt x="552437" y="682619"/>
                  </a:lnTo>
                  <a:lnTo>
                    <a:pt x="515969" y="709986"/>
                  </a:lnTo>
                  <a:lnTo>
                    <a:pt x="476373" y="732061"/>
                  </a:lnTo>
                  <a:lnTo>
                    <a:pt x="434057" y="748391"/>
                  </a:lnTo>
                  <a:lnTo>
                    <a:pt x="389430" y="758522"/>
                  </a:lnTo>
                  <a:lnTo>
                    <a:pt x="342900" y="762000"/>
                  </a:lnTo>
                  <a:lnTo>
                    <a:pt x="296369" y="758522"/>
                  </a:lnTo>
                  <a:lnTo>
                    <a:pt x="251742" y="748391"/>
                  </a:lnTo>
                  <a:lnTo>
                    <a:pt x="209426" y="732061"/>
                  </a:lnTo>
                  <a:lnTo>
                    <a:pt x="169830" y="709986"/>
                  </a:lnTo>
                  <a:lnTo>
                    <a:pt x="133362" y="682619"/>
                  </a:lnTo>
                  <a:lnTo>
                    <a:pt x="100431" y="650414"/>
                  </a:lnTo>
                  <a:lnTo>
                    <a:pt x="71446" y="613825"/>
                  </a:lnTo>
                  <a:lnTo>
                    <a:pt x="46815" y="573306"/>
                  </a:lnTo>
                  <a:lnTo>
                    <a:pt x="26946" y="529310"/>
                  </a:lnTo>
                  <a:lnTo>
                    <a:pt x="12248" y="482291"/>
                  </a:lnTo>
                  <a:lnTo>
                    <a:pt x="3130" y="432703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558925" y="1667002"/>
              <a:ext cx="84200" cy="15379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536700" y="1584325"/>
              <a:ext cx="120650" cy="41275"/>
            </a:xfrm>
            <a:custGeom>
              <a:avLst/>
              <a:gdLst/>
              <a:ahLst/>
              <a:cxnLst/>
              <a:rect l="l" t="t" r="r" b="b"/>
              <a:pathLst>
                <a:path w="120650" h="41275">
                  <a:moveTo>
                    <a:pt x="59309" y="0"/>
                  </a:moveTo>
                  <a:lnTo>
                    <a:pt x="19050" y="14097"/>
                  </a:lnTo>
                  <a:lnTo>
                    <a:pt x="0" y="41275"/>
                  </a:lnTo>
                  <a:lnTo>
                    <a:pt x="4699" y="38735"/>
                  </a:lnTo>
                  <a:lnTo>
                    <a:pt x="17653" y="33020"/>
                  </a:lnTo>
                  <a:lnTo>
                    <a:pt x="54863" y="22987"/>
                  </a:lnTo>
                  <a:lnTo>
                    <a:pt x="69850" y="21844"/>
                  </a:lnTo>
                  <a:lnTo>
                    <a:pt x="80009" y="22225"/>
                  </a:lnTo>
                  <a:lnTo>
                    <a:pt x="120650" y="36195"/>
                  </a:lnTo>
                  <a:lnTo>
                    <a:pt x="119125" y="32512"/>
                  </a:lnTo>
                  <a:lnTo>
                    <a:pt x="82550" y="3683"/>
                  </a:lnTo>
                  <a:lnTo>
                    <a:pt x="64134" y="126"/>
                  </a:lnTo>
                  <a:lnTo>
                    <a:pt x="59309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577975" y="1681225"/>
              <a:ext cx="40005" cy="65405"/>
            </a:xfrm>
            <a:custGeom>
              <a:avLst/>
              <a:gdLst/>
              <a:ahLst/>
              <a:cxnLst/>
              <a:rect l="l" t="t" r="r" b="b"/>
              <a:pathLst>
                <a:path w="40005" h="65405">
                  <a:moveTo>
                    <a:pt x="18796" y="0"/>
                  </a:moveTo>
                  <a:lnTo>
                    <a:pt x="0" y="30607"/>
                  </a:lnTo>
                  <a:lnTo>
                    <a:pt x="0" y="34036"/>
                  </a:lnTo>
                  <a:lnTo>
                    <a:pt x="20828" y="65024"/>
                  </a:lnTo>
                  <a:lnTo>
                    <a:pt x="23875" y="64388"/>
                  </a:lnTo>
                  <a:lnTo>
                    <a:pt x="39750" y="32258"/>
                  </a:lnTo>
                  <a:lnTo>
                    <a:pt x="39496" y="27432"/>
                  </a:lnTo>
                  <a:lnTo>
                    <a:pt x="187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784350" y="1666875"/>
              <a:ext cx="85725" cy="1539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771650" y="1584325"/>
              <a:ext cx="120650" cy="41275"/>
            </a:xfrm>
            <a:custGeom>
              <a:avLst/>
              <a:gdLst/>
              <a:ahLst/>
              <a:cxnLst/>
              <a:rect l="l" t="t" r="r" b="b"/>
              <a:pathLst>
                <a:path w="120650" h="41275">
                  <a:moveTo>
                    <a:pt x="61341" y="0"/>
                  </a:moveTo>
                  <a:lnTo>
                    <a:pt x="21589" y="11175"/>
                  </a:lnTo>
                  <a:lnTo>
                    <a:pt x="0" y="36195"/>
                  </a:lnTo>
                  <a:lnTo>
                    <a:pt x="4825" y="33147"/>
                  </a:lnTo>
                  <a:lnTo>
                    <a:pt x="9779" y="30479"/>
                  </a:lnTo>
                  <a:lnTo>
                    <a:pt x="50800" y="21844"/>
                  </a:lnTo>
                  <a:lnTo>
                    <a:pt x="60832" y="22351"/>
                  </a:lnTo>
                  <a:lnTo>
                    <a:pt x="102997" y="33020"/>
                  </a:lnTo>
                  <a:lnTo>
                    <a:pt x="120650" y="41275"/>
                  </a:lnTo>
                  <a:lnTo>
                    <a:pt x="118237" y="35687"/>
                  </a:lnTo>
                  <a:lnTo>
                    <a:pt x="89154" y="6096"/>
                  </a:lnTo>
                  <a:lnTo>
                    <a:pt x="66039" y="253"/>
                  </a:lnTo>
                  <a:lnTo>
                    <a:pt x="61341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808225" y="1681225"/>
              <a:ext cx="40005" cy="65405"/>
            </a:xfrm>
            <a:custGeom>
              <a:avLst/>
              <a:gdLst/>
              <a:ahLst/>
              <a:cxnLst/>
              <a:rect l="l" t="t" r="r" b="b"/>
              <a:pathLst>
                <a:path w="40005" h="65405">
                  <a:moveTo>
                    <a:pt x="18542" y="0"/>
                  </a:moveTo>
                  <a:lnTo>
                    <a:pt x="0" y="28956"/>
                  </a:lnTo>
                  <a:lnTo>
                    <a:pt x="0" y="35687"/>
                  </a:lnTo>
                  <a:lnTo>
                    <a:pt x="20574" y="65024"/>
                  </a:lnTo>
                  <a:lnTo>
                    <a:pt x="21590" y="64897"/>
                  </a:lnTo>
                  <a:lnTo>
                    <a:pt x="38607" y="42037"/>
                  </a:lnTo>
                  <a:lnTo>
                    <a:pt x="38988" y="40512"/>
                  </a:lnTo>
                  <a:lnTo>
                    <a:pt x="39497" y="35687"/>
                  </a:lnTo>
                  <a:lnTo>
                    <a:pt x="39624" y="32258"/>
                  </a:lnTo>
                  <a:lnTo>
                    <a:pt x="39369" y="27432"/>
                  </a:lnTo>
                  <a:lnTo>
                    <a:pt x="21590" y="126"/>
                  </a:lnTo>
                  <a:lnTo>
                    <a:pt x="185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524000" y="1889125"/>
              <a:ext cx="379730" cy="147955"/>
            </a:xfrm>
            <a:custGeom>
              <a:avLst/>
              <a:gdLst/>
              <a:ahLst/>
              <a:cxnLst/>
              <a:rect l="l" t="t" r="r" b="b"/>
              <a:pathLst>
                <a:path w="379730" h="147955">
                  <a:moveTo>
                    <a:pt x="379475" y="0"/>
                  </a:moveTo>
                  <a:lnTo>
                    <a:pt x="353060" y="32892"/>
                  </a:lnTo>
                  <a:lnTo>
                    <a:pt x="312674" y="62357"/>
                  </a:lnTo>
                  <a:lnTo>
                    <a:pt x="270382" y="80010"/>
                  </a:lnTo>
                  <a:lnTo>
                    <a:pt x="227583" y="88900"/>
                  </a:lnTo>
                  <a:lnTo>
                    <a:pt x="189864" y="91186"/>
                  </a:lnTo>
                  <a:lnTo>
                    <a:pt x="176783" y="90932"/>
                  </a:lnTo>
                  <a:lnTo>
                    <a:pt x="129667" y="85216"/>
                  </a:lnTo>
                  <a:lnTo>
                    <a:pt x="82296" y="70103"/>
                  </a:lnTo>
                  <a:lnTo>
                    <a:pt x="41147" y="45592"/>
                  </a:lnTo>
                  <a:lnTo>
                    <a:pt x="7112" y="11175"/>
                  </a:lnTo>
                  <a:lnTo>
                    <a:pt x="0" y="0"/>
                  </a:lnTo>
                  <a:lnTo>
                    <a:pt x="253" y="7620"/>
                  </a:lnTo>
                  <a:lnTo>
                    <a:pt x="11556" y="50800"/>
                  </a:lnTo>
                  <a:lnTo>
                    <a:pt x="37718" y="88391"/>
                  </a:lnTo>
                  <a:lnTo>
                    <a:pt x="69087" y="113919"/>
                  </a:lnTo>
                  <a:lnTo>
                    <a:pt x="107568" y="133096"/>
                  </a:lnTo>
                  <a:lnTo>
                    <a:pt x="151637" y="144652"/>
                  </a:lnTo>
                  <a:lnTo>
                    <a:pt x="189864" y="147700"/>
                  </a:lnTo>
                  <a:lnTo>
                    <a:pt x="199644" y="147447"/>
                  </a:lnTo>
                  <a:lnTo>
                    <a:pt x="255143" y="138684"/>
                  </a:lnTo>
                  <a:lnTo>
                    <a:pt x="295910" y="122427"/>
                  </a:lnTo>
                  <a:lnTo>
                    <a:pt x="330326" y="99187"/>
                  </a:lnTo>
                  <a:lnTo>
                    <a:pt x="356616" y="70358"/>
                  </a:lnTo>
                  <a:lnTo>
                    <a:pt x="375538" y="29717"/>
                  </a:lnTo>
                  <a:lnTo>
                    <a:pt x="379094" y="7620"/>
                  </a:lnTo>
                  <a:lnTo>
                    <a:pt x="379475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371600" y="1447800"/>
              <a:ext cx="685800" cy="762000"/>
            </a:xfrm>
            <a:custGeom>
              <a:avLst/>
              <a:gdLst/>
              <a:ahLst/>
              <a:cxnLst/>
              <a:rect l="l" t="t" r="r" b="b"/>
              <a:pathLst>
                <a:path w="685800" h="762000">
                  <a:moveTo>
                    <a:pt x="0" y="381000"/>
                  </a:moveTo>
                  <a:lnTo>
                    <a:pt x="3130" y="329296"/>
                  </a:lnTo>
                  <a:lnTo>
                    <a:pt x="12250" y="279708"/>
                  </a:lnTo>
                  <a:lnTo>
                    <a:pt x="26949" y="232689"/>
                  </a:lnTo>
                  <a:lnTo>
                    <a:pt x="46820" y="188693"/>
                  </a:lnTo>
                  <a:lnTo>
                    <a:pt x="71454" y="148174"/>
                  </a:lnTo>
                  <a:lnTo>
                    <a:pt x="100441" y="111585"/>
                  </a:lnTo>
                  <a:lnTo>
                    <a:pt x="133373" y="79380"/>
                  </a:lnTo>
                  <a:lnTo>
                    <a:pt x="169841" y="52013"/>
                  </a:lnTo>
                  <a:lnTo>
                    <a:pt x="209436" y="29938"/>
                  </a:lnTo>
                  <a:lnTo>
                    <a:pt x="251751" y="13608"/>
                  </a:lnTo>
                  <a:lnTo>
                    <a:pt x="296375" y="3477"/>
                  </a:lnTo>
                  <a:lnTo>
                    <a:pt x="342900" y="0"/>
                  </a:lnTo>
                  <a:lnTo>
                    <a:pt x="389424" y="3477"/>
                  </a:lnTo>
                  <a:lnTo>
                    <a:pt x="434048" y="13608"/>
                  </a:lnTo>
                  <a:lnTo>
                    <a:pt x="476363" y="29938"/>
                  </a:lnTo>
                  <a:lnTo>
                    <a:pt x="515958" y="52013"/>
                  </a:lnTo>
                  <a:lnTo>
                    <a:pt x="552426" y="79380"/>
                  </a:lnTo>
                  <a:lnTo>
                    <a:pt x="585358" y="111585"/>
                  </a:lnTo>
                  <a:lnTo>
                    <a:pt x="614345" y="148174"/>
                  </a:lnTo>
                  <a:lnTo>
                    <a:pt x="638979" y="188693"/>
                  </a:lnTo>
                  <a:lnTo>
                    <a:pt x="658850" y="232689"/>
                  </a:lnTo>
                  <a:lnTo>
                    <a:pt x="673549" y="279708"/>
                  </a:lnTo>
                  <a:lnTo>
                    <a:pt x="682669" y="329296"/>
                  </a:lnTo>
                  <a:lnTo>
                    <a:pt x="685800" y="381000"/>
                  </a:lnTo>
                  <a:lnTo>
                    <a:pt x="682669" y="432703"/>
                  </a:lnTo>
                  <a:lnTo>
                    <a:pt x="673549" y="482291"/>
                  </a:lnTo>
                  <a:lnTo>
                    <a:pt x="658850" y="529310"/>
                  </a:lnTo>
                  <a:lnTo>
                    <a:pt x="638979" y="573306"/>
                  </a:lnTo>
                  <a:lnTo>
                    <a:pt x="614345" y="613825"/>
                  </a:lnTo>
                  <a:lnTo>
                    <a:pt x="585358" y="650414"/>
                  </a:lnTo>
                  <a:lnTo>
                    <a:pt x="552426" y="682619"/>
                  </a:lnTo>
                  <a:lnTo>
                    <a:pt x="515958" y="709986"/>
                  </a:lnTo>
                  <a:lnTo>
                    <a:pt x="476363" y="732061"/>
                  </a:lnTo>
                  <a:lnTo>
                    <a:pt x="434048" y="748391"/>
                  </a:lnTo>
                  <a:lnTo>
                    <a:pt x="389424" y="758522"/>
                  </a:lnTo>
                  <a:lnTo>
                    <a:pt x="342900" y="762000"/>
                  </a:lnTo>
                  <a:lnTo>
                    <a:pt x="296375" y="758522"/>
                  </a:lnTo>
                  <a:lnTo>
                    <a:pt x="251751" y="748391"/>
                  </a:lnTo>
                  <a:lnTo>
                    <a:pt x="209436" y="732061"/>
                  </a:lnTo>
                  <a:lnTo>
                    <a:pt x="169841" y="709986"/>
                  </a:lnTo>
                  <a:lnTo>
                    <a:pt x="133373" y="682619"/>
                  </a:lnTo>
                  <a:lnTo>
                    <a:pt x="100441" y="650414"/>
                  </a:lnTo>
                  <a:lnTo>
                    <a:pt x="71454" y="613825"/>
                  </a:lnTo>
                  <a:lnTo>
                    <a:pt x="46820" y="573306"/>
                  </a:lnTo>
                  <a:lnTo>
                    <a:pt x="26949" y="529310"/>
                  </a:lnTo>
                  <a:lnTo>
                    <a:pt x="12250" y="482291"/>
                  </a:lnTo>
                  <a:lnTo>
                    <a:pt x="3130" y="432703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397125" y="1667002"/>
              <a:ext cx="84200" cy="15379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374900" y="1584325"/>
              <a:ext cx="120650" cy="41275"/>
            </a:xfrm>
            <a:custGeom>
              <a:avLst/>
              <a:gdLst/>
              <a:ahLst/>
              <a:cxnLst/>
              <a:rect l="l" t="t" r="r" b="b"/>
              <a:pathLst>
                <a:path w="120650" h="41275">
                  <a:moveTo>
                    <a:pt x="59308" y="0"/>
                  </a:moveTo>
                  <a:lnTo>
                    <a:pt x="19050" y="14097"/>
                  </a:lnTo>
                  <a:lnTo>
                    <a:pt x="0" y="41275"/>
                  </a:lnTo>
                  <a:lnTo>
                    <a:pt x="4699" y="38735"/>
                  </a:lnTo>
                  <a:lnTo>
                    <a:pt x="17652" y="33020"/>
                  </a:lnTo>
                  <a:lnTo>
                    <a:pt x="54863" y="22987"/>
                  </a:lnTo>
                  <a:lnTo>
                    <a:pt x="69850" y="21844"/>
                  </a:lnTo>
                  <a:lnTo>
                    <a:pt x="80010" y="22225"/>
                  </a:lnTo>
                  <a:lnTo>
                    <a:pt x="120650" y="36195"/>
                  </a:lnTo>
                  <a:lnTo>
                    <a:pt x="119125" y="32512"/>
                  </a:lnTo>
                  <a:lnTo>
                    <a:pt x="82550" y="3683"/>
                  </a:lnTo>
                  <a:lnTo>
                    <a:pt x="64135" y="126"/>
                  </a:lnTo>
                  <a:lnTo>
                    <a:pt x="59308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416175" y="1681225"/>
              <a:ext cx="40005" cy="65405"/>
            </a:xfrm>
            <a:custGeom>
              <a:avLst/>
              <a:gdLst/>
              <a:ahLst/>
              <a:cxnLst/>
              <a:rect l="l" t="t" r="r" b="b"/>
              <a:pathLst>
                <a:path w="40005" h="65405">
                  <a:moveTo>
                    <a:pt x="18795" y="0"/>
                  </a:moveTo>
                  <a:lnTo>
                    <a:pt x="0" y="30607"/>
                  </a:lnTo>
                  <a:lnTo>
                    <a:pt x="0" y="34036"/>
                  </a:lnTo>
                  <a:lnTo>
                    <a:pt x="20827" y="65024"/>
                  </a:lnTo>
                  <a:lnTo>
                    <a:pt x="23875" y="64388"/>
                  </a:lnTo>
                  <a:lnTo>
                    <a:pt x="39750" y="32258"/>
                  </a:lnTo>
                  <a:lnTo>
                    <a:pt x="39497" y="27432"/>
                  </a:lnTo>
                  <a:lnTo>
                    <a:pt x="187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622550" y="1666875"/>
              <a:ext cx="85725" cy="1539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609850" y="1584325"/>
              <a:ext cx="120650" cy="41275"/>
            </a:xfrm>
            <a:custGeom>
              <a:avLst/>
              <a:gdLst/>
              <a:ahLst/>
              <a:cxnLst/>
              <a:rect l="l" t="t" r="r" b="b"/>
              <a:pathLst>
                <a:path w="120650" h="41275">
                  <a:moveTo>
                    <a:pt x="61341" y="0"/>
                  </a:moveTo>
                  <a:lnTo>
                    <a:pt x="21589" y="11175"/>
                  </a:lnTo>
                  <a:lnTo>
                    <a:pt x="0" y="36195"/>
                  </a:lnTo>
                  <a:lnTo>
                    <a:pt x="4825" y="33147"/>
                  </a:lnTo>
                  <a:lnTo>
                    <a:pt x="9779" y="30479"/>
                  </a:lnTo>
                  <a:lnTo>
                    <a:pt x="50800" y="21844"/>
                  </a:lnTo>
                  <a:lnTo>
                    <a:pt x="60832" y="22351"/>
                  </a:lnTo>
                  <a:lnTo>
                    <a:pt x="102997" y="33020"/>
                  </a:lnTo>
                  <a:lnTo>
                    <a:pt x="120650" y="41275"/>
                  </a:lnTo>
                  <a:lnTo>
                    <a:pt x="118237" y="35687"/>
                  </a:lnTo>
                  <a:lnTo>
                    <a:pt x="89154" y="6096"/>
                  </a:lnTo>
                  <a:lnTo>
                    <a:pt x="66039" y="253"/>
                  </a:lnTo>
                  <a:lnTo>
                    <a:pt x="61341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646426" y="1681225"/>
              <a:ext cx="40005" cy="65405"/>
            </a:xfrm>
            <a:custGeom>
              <a:avLst/>
              <a:gdLst/>
              <a:ahLst/>
              <a:cxnLst/>
              <a:rect l="l" t="t" r="r" b="b"/>
              <a:pathLst>
                <a:path w="40005" h="65405">
                  <a:moveTo>
                    <a:pt x="18542" y="0"/>
                  </a:moveTo>
                  <a:lnTo>
                    <a:pt x="0" y="28956"/>
                  </a:lnTo>
                  <a:lnTo>
                    <a:pt x="0" y="35687"/>
                  </a:lnTo>
                  <a:lnTo>
                    <a:pt x="20574" y="65024"/>
                  </a:lnTo>
                  <a:lnTo>
                    <a:pt x="21590" y="64897"/>
                  </a:lnTo>
                  <a:lnTo>
                    <a:pt x="38607" y="42037"/>
                  </a:lnTo>
                  <a:lnTo>
                    <a:pt x="38988" y="40512"/>
                  </a:lnTo>
                  <a:lnTo>
                    <a:pt x="39497" y="35687"/>
                  </a:lnTo>
                  <a:lnTo>
                    <a:pt x="39624" y="32258"/>
                  </a:lnTo>
                  <a:lnTo>
                    <a:pt x="39369" y="27432"/>
                  </a:lnTo>
                  <a:lnTo>
                    <a:pt x="21590" y="126"/>
                  </a:lnTo>
                  <a:lnTo>
                    <a:pt x="185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362200" y="1889125"/>
              <a:ext cx="379730" cy="147955"/>
            </a:xfrm>
            <a:custGeom>
              <a:avLst/>
              <a:gdLst/>
              <a:ahLst/>
              <a:cxnLst/>
              <a:rect l="l" t="t" r="r" b="b"/>
              <a:pathLst>
                <a:path w="379730" h="147955">
                  <a:moveTo>
                    <a:pt x="379475" y="0"/>
                  </a:moveTo>
                  <a:lnTo>
                    <a:pt x="353060" y="32892"/>
                  </a:lnTo>
                  <a:lnTo>
                    <a:pt x="312674" y="62357"/>
                  </a:lnTo>
                  <a:lnTo>
                    <a:pt x="270382" y="80010"/>
                  </a:lnTo>
                  <a:lnTo>
                    <a:pt x="227583" y="88900"/>
                  </a:lnTo>
                  <a:lnTo>
                    <a:pt x="189864" y="91186"/>
                  </a:lnTo>
                  <a:lnTo>
                    <a:pt x="176783" y="90932"/>
                  </a:lnTo>
                  <a:lnTo>
                    <a:pt x="129667" y="85216"/>
                  </a:lnTo>
                  <a:lnTo>
                    <a:pt x="82295" y="70103"/>
                  </a:lnTo>
                  <a:lnTo>
                    <a:pt x="41148" y="45592"/>
                  </a:lnTo>
                  <a:lnTo>
                    <a:pt x="7112" y="11175"/>
                  </a:lnTo>
                  <a:lnTo>
                    <a:pt x="0" y="0"/>
                  </a:lnTo>
                  <a:lnTo>
                    <a:pt x="254" y="7620"/>
                  </a:lnTo>
                  <a:lnTo>
                    <a:pt x="11556" y="50800"/>
                  </a:lnTo>
                  <a:lnTo>
                    <a:pt x="37718" y="88391"/>
                  </a:lnTo>
                  <a:lnTo>
                    <a:pt x="69087" y="113919"/>
                  </a:lnTo>
                  <a:lnTo>
                    <a:pt x="107568" y="133096"/>
                  </a:lnTo>
                  <a:lnTo>
                    <a:pt x="151637" y="144652"/>
                  </a:lnTo>
                  <a:lnTo>
                    <a:pt x="189864" y="147700"/>
                  </a:lnTo>
                  <a:lnTo>
                    <a:pt x="199644" y="147447"/>
                  </a:lnTo>
                  <a:lnTo>
                    <a:pt x="255143" y="138684"/>
                  </a:lnTo>
                  <a:lnTo>
                    <a:pt x="295910" y="122427"/>
                  </a:lnTo>
                  <a:lnTo>
                    <a:pt x="330326" y="99187"/>
                  </a:lnTo>
                  <a:lnTo>
                    <a:pt x="356616" y="70358"/>
                  </a:lnTo>
                  <a:lnTo>
                    <a:pt x="375538" y="29717"/>
                  </a:lnTo>
                  <a:lnTo>
                    <a:pt x="379094" y="7620"/>
                  </a:lnTo>
                  <a:lnTo>
                    <a:pt x="379475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209800" y="1447800"/>
              <a:ext cx="685800" cy="762000"/>
            </a:xfrm>
            <a:custGeom>
              <a:avLst/>
              <a:gdLst/>
              <a:ahLst/>
              <a:cxnLst/>
              <a:rect l="l" t="t" r="r" b="b"/>
              <a:pathLst>
                <a:path w="685800" h="762000">
                  <a:moveTo>
                    <a:pt x="0" y="381000"/>
                  </a:moveTo>
                  <a:lnTo>
                    <a:pt x="3130" y="329296"/>
                  </a:lnTo>
                  <a:lnTo>
                    <a:pt x="12250" y="279708"/>
                  </a:lnTo>
                  <a:lnTo>
                    <a:pt x="26949" y="232689"/>
                  </a:lnTo>
                  <a:lnTo>
                    <a:pt x="46820" y="188693"/>
                  </a:lnTo>
                  <a:lnTo>
                    <a:pt x="71454" y="148174"/>
                  </a:lnTo>
                  <a:lnTo>
                    <a:pt x="100441" y="111585"/>
                  </a:lnTo>
                  <a:lnTo>
                    <a:pt x="133373" y="79380"/>
                  </a:lnTo>
                  <a:lnTo>
                    <a:pt x="169841" y="52013"/>
                  </a:lnTo>
                  <a:lnTo>
                    <a:pt x="209436" y="29938"/>
                  </a:lnTo>
                  <a:lnTo>
                    <a:pt x="251751" y="13608"/>
                  </a:lnTo>
                  <a:lnTo>
                    <a:pt x="296375" y="3477"/>
                  </a:lnTo>
                  <a:lnTo>
                    <a:pt x="342900" y="0"/>
                  </a:lnTo>
                  <a:lnTo>
                    <a:pt x="389424" y="3477"/>
                  </a:lnTo>
                  <a:lnTo>
                    <a:pt x="434048" y="13608"/>
                  </a:lnTo>
                  <a:lnTo>
                    <a:pt x="476363" y="29938"/>
                  </a:lnTo>
                  <a:lnTo>
                    <a:pt x="515958" y="52013"/>
                  </a:lnTo>
                  <a:lnTo>
                    <a:pt x="552426" y="79380"/>
                  </a:lnTo>
                  <a:lnTo>
                    <a:pt x="585358" y="111585"/>
                  </a:lnTo>
                  <a:lnTo>
                    <a:pt x="614345" y="148174"/>
                  </a:lnTo>
                  <a:lnTo>
                    <a:pt x="638979" y="188693"/>
                  </a:lnTo>
                  <a:lnTo>
                    <a:pt x="658850" y="232689"/>
                  </a:lnTo>
                  <a:lnTo>
                    <a:pt x="673549" y="279708"/>
                  </a:lnTo>
                  <a:lnTo>
                    <a:pt x="682669" y="329296"/>
                  </a:lnTo>
                  <a:lnTo>
                    <a:pt x="685800" y="381000"/>
                  </a:lnTo>
                  <a:lnTo>
                    <a:pt x="682669" y="432703"/>
                  </a:lnTo>
                  <a:lnTo>
                    <a:pt x="673549" y="482291"/>
                  </a:lnTo>
                  <a:lnTo>
                    <a:pt x="658850" y="529310"/>
                  </a:lnTo>
                  <a:lnTo>
                    <a:pt x="638979" y="573306"/>
                  </a:lnTo>
                  <a:lnTo>
                    <a:pt x="614345" y="613825"/>
                  </a:lnTo>
                  <a:lnTo>
                    <a:pt x="585358" y="650414"/>
                  </a:lnTo>
                  <a:lnTo>
                    <a:pt x="552426" y="682619"/>
                  </a:lnTo>
                  <a:lnTo>
                    <a:pt x="515958" y="709986"/>
                  </a:lnTo>
                  <a:lnTo>
                    <a:pt x="476363" y="732061"/>
                  </a:lnTo>
                  <a:lnTo>
                    <a:pt x="434048" y="748391"/>
                  </a:lnTo>
                  <a:lnTo>
                    <a:pt x="389424" y="758522"/>
                  </a:lnTo>
                  <a:lnTo>
                    <a:pt x="342900" y="762000"/>
                  </a:lnTo>
                  <a:lnTo>
                    <a:pt x="296375" y="758522"/>
                  </a:lnTo>
                  <a:lnTo>
                    <a:pt x="251751" y="748391"/>
                  </a:lnTo>
                  <a:lnTo>
                    <a:pt x="209436" y="732061"/>
                  </a:lnTo>
                  <a:lnTo>
                    <a:pt x="169841" y="709986"/>
                  </a:lnTo>
                  <a:lnTo>
                    <a:pt x="133373" y="682619"/>
                  </a:lnTo>
                  <a:lnTo>
                    <a:pt x="100441" y="650414"/>
                  </a:lnTo>
                  <a:lnTo>
                    <a:pt x="71454" y="613825"/>
                  </a:lnTo>
                  <a:lnTo>
                    <a:pt x="46820" y="573306"/>
                  </a:lnTo>
                  <a:lnTo>
                    <a:pt x="26949" y="529310"/>
                  </a:lnTo>
                  <a:lnTo>
                    <a:pt x="12250" y="482291"/>
                  </a:lnTo>
                  <a:lnTo>
                    <a:pt x="3130" y="432703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457200" y="685800"/>
            <a:ext cx="2590800" cy="1600200"/>
          </a:xfrm>
          <a:prstGeom prst="rect">
            <a:avLst/>
          </a:prstGeom>
          <a:ln w="25400">
            <a:solidFill>
              <a:srgbClr val="0000FF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marL="629920" marR="621665" indent="133985">
              <a:lnSpc>
                <a:spcPct val="100000"/>
              </a:lnSpc>
              <a:spcBef>
                <a:spcPts val="295"/>
              </a:spcBef>
            </a:pPr>
            <a:r>
              <a:rPr dirty="0" sz="2000">
                <a:latin typeface="Times New Roman"/>
                <a:cs typeface="Times New Roman"/>
              </a:rPr>
              <a:t>Marketing 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10 </a:t>
            </a:r>
            <a:r>
              <a:rPr dirty="0" sz="2000">
                <a:latin typeface="Times New Roman"/>
                <a:cs typeface="Times New Roman"/>
              </a:rPr>
              <a:t>GB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Spool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340100" y="1435100"/>
            <a:ext cx="2387600" cy="787400"/>
            <a:chOff x="3340100" y="1435100"/>
            <a:chExt cx="2387600" cy="787400"/>
          </a:xfrm>
        </p:grpSpPr>
        <p:sp>
          <p:nvSpPr>
            <p:cNvPr id="30" name="object 30"/>
            <p:cNvSpPr/>
            <p:nvPr/>
          </p:nvSpPr>
          <p:spPr>
            <a:xfrm>
              <a:off x="3540125" y="1667002"/>
              <a:ext cx="84200" cy="15379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517900" y="1584325"/>
              <a:ext cx="120650" cy="41275"/>
            </a:xfrm>
            <a:custGeom>
              <a:avLst/>
              <a:gdLst/>
              <a:ahLst/>
              <a:cxnLst/>
              <a:rect l="l" t="t" r="r" b="b"/>
              <a:pathLst>
                <a:path w="120650" h="41275">
                  <a:moveTo>
                    <a:pt x="59309" y="0"/>
                  </a:moveTo>
                  <a:lnTo>
                    <a:pt x="19050" y="14097"/>
                  </a:lnTo>
                  <a:lnTo>
                    <a:pt x="0" y="41275"/>
                  </a:lnTo>
                  <a:lnTo>
                    <a:pt x="4699" y="38735"/>
                  </a:lnTo>
                  <a:lnTo>
                    <a:pt x="17652" y="33020"/>
                  </a:lnTo>
                  <a:lnTo>
                    <a:pt x="54863" y="22987"/>
                  </a:lnTo>
                  <a:lnTo>
                    <a:pt x="69850" y="21844"/>
                  </a:lnTo>
                  <a:lnTo>
                    <a:pt x="80010" y="22225"/>
                  </a:lnTo>
                  <a:lnTo>
                    <a:pt x="120650" y="36195"/>
                  </a:lnTo>
                  <a:lnTo>
                    <a:pt x="119125" y="32512"/>
                  </a:lnTo>
                  <a:lnTo>
                    <a:pt x="82550" y="3683"/>
                  </a:lnTo>
                  <a:lnTo>
                    <a:pt x="64135" y="126"/>
                  </a:lnTo>
                  <a:lnTo>
                    <a:pt x="59309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559175" y="1681225"/>
              <a:ext cx="40005" cy="65405"/>
            </a:xfrm>
            <a:custGeom>
              <a:avLst/>
              <a:gdLst/>
              <a:ahLst/>
              <a:cxnLst/>
              <a:rect l="l" t="t" r="r" b="b"/>
              <a:pathLst>
                <a:path w="40004" h="65405">
                  <a:moveTo>
                    <a:pt x="18796" y="0"/>
                  </a:moveTo>
                  <a:lnTo>
                    <a:pt x="0" y="30607"/>
                  </a:lnTo>
                  <a:lnTo>
                    <a:pt x="0" y="34036"/>
                  </a:lnTo>
                  <a:lnTo>
                    <a:pt x="20827" y="65024"/>
                  </a:lnTo>
                  <a:lnTo>
                    <a:pt x="23875" y="64388"/>
                  </a:lnTo>
                  <a:lnTo>
                    <a:pt x="39750" y="32258"/>
                  </a:lnTo>
                  <a:lnTo>
                    <a:pt x="39497" y="27432"/>
                  </a:lnTo>
                  <a:lnTo>
                    <a:pt x="187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765550" y="1666875"/>
              <a:ext cx="85725" cy="1539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752850" y="1584325"/>
              <a:ext cx="120650" cy="41275"/>
            </a:xfrm>
            <a:custGeom>
              <a:avLst/>
              <a:gdLst/>
              <a:ahLst/>
              <a:cxnLst/>
              <a:rect l="l" t="t" r="r" b="b"/>
              <a:pathLst>
                <a:path w="120650" h="41275">
                  <a:moveTo>
                    <a:pt x="61340" y="0"/>
                  </a:moveTo>
                  <a:lnTo>
                    <a:pt x="21589" y="11175"/>
                  </a:lnTo>
                  <a:lnTo>
                    <a:pt x="0" y="36195"/>
                  </a:lnTo>
                  <a:lnTo>
                    <a:pt x="4825" y="33147"/>
                  </a:lnTo>
                  <a:lnTo>
                    <a:pt x="9778" y="30479"/>
                  </a:lnTo>
                  <a:lnTo>
                    <a:pt x="50800" y="21844"/>
                  </a:lnTo>
                  <a:lnTo>
                    <a:pt x="60833" y="22351"/>
                  </a:lnTo>
                  <a:lnTo>
                    <a:pt x="102997" y="33020"/>
                  </a:lnTo>
                  <a:lnTo>
                    <a:pt x="120650" y="41275"/>
                  </a:lnTo>
                  <a:lnTo>
                    <a:pt x="118237" y="35687"/>
                  </a:lnTo>
                  <a:lnTo>
                    <a:pt x="89153" y="6096"/>
                  </a:lnTo>
                  <a:lnTo>
                    <a:pt x="66039" y="253"/>
                  </a:lnTo>
                  <a:lnTo>
                    <a:pt x="61340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789426" y="1681225"/>
              <a:ext cx="40005" cy="65405"/>
            </a:xfrm>
            <a:custGeom>
              <a:avLst/>
              <a:gdLst/>
              <a:ahLst/>
              <a:cxnLst/>
              <a:rect l="l" t="t" r="r" b="b"/>
              <a:pathLst>
                <a:path w="40004" h="65405">
                  <a:moveTo>
                    <a:pt x="18541" y="0"/>
                  </a:moveTo>
                  <a:lnTo>
                    <a:pt x="0" y="28956"/>
                  </a:lnTo>
                  <a:lnTo>
                    <a:pt x="0" y="35687"/>
                  </a:lnTo>
                  <a:lnTo>
                    <a:pt x="20574" y="65024"/>
                  </a:lnTo>
                  <a:lnTo>
                    <a:pt x="21589" y="64897"/>
                  </a:lnTo>
                  <a:lnTo>
                    <a:pt x="38608" y="42037"/>
                  </a:lnTo>
                  <a:lnTo>
                    <a:pt x="38988" y="40512"/>
                  </a:lnTo>
                  <a:lnTo>
                    <a:pt x="39497" y="35687"/>
                  </a:lnTo>
                  <a:lnTo>
                    <a:pt x="39624" y="32258"/>
                  </a:lnTo>
                  <a:lnTo>
                    <a:pt x="39370" y="27432"/>
                  </a:lnTo>
                  <a:lnTo>
                    <a:pt x="21589" y="126"/>
                  </a:lnTo>
                  <a:lnTo>
                    <a:pt x="185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3505200" y="1889125"/>
              <a:ext cx="379730" cy="147955"/>
            </a:xfrm>
            <a:custGeom>
              <a:avLst/>
              <a:gdLst/>
              <a:ahLst/>
              <a:cxnLst/>
              <a:rect l="l" t="t" r="r" b="b"/>
              <a:pathLst>
                <a:path w="379729" h="147955">
                  <a:moveTo>
                    <a:pt x="379475" y="0"/>
                  </a:moveTo>
                  <a:lnTo>
                    <a:pt x="353060" y="32892"/>
                  </a:lnTo>
                  <a:lnTo>
                    <a:pt x="312674" y="62357"/>
                  </a:lnTo>
                  <a:lnTo>
                    <a:pt x="270383" y="80010"/>
                  </a:lnTo>
                  <a:lnTo>
                    <a:pt x="227584" y="88900"/>
                  </a:lnTo>
                  <a:lnTo>
                    <a:pt x="189864" y="91186"/>
                  </a:lnTo>
                  <a:lnTo>
                    <a:pt x="176784" y="90932"/>
                  </a:lnTo>
                  <a:lnTo>
                    <a:pt x="129666" y="85216"/>
                  </a:lnTo>
                  <a:lnTo>
                    <a:pt x="82296" y="70103"/>
                  </a:lnTo>
                  <a:lnTo>
                    <a:pt x="41148" y="45592"/>
                  </a:lnTo>
                  <a:lnTo>
                    <a:pt x="7112" y="11175"/>
                  </a:lnTo>
                  <a:lnTo>
                    <a:pt x="0" y="0"/>
                  </a:lnTo>
                  <a:lnTo>
                    <a:pt x="253" y="7620"/>
                  </a:lnTo>
                  <a:lnTo>
                    <a:pt x="11557" y="50800"/>
                  </a:lnTo>
                  <a:lnTo>
                    <a:pt x="37719" y="88391"/>
                  </a:lnTo>
                  <a:lnTo>
                    <a:pt x="69087" y="113919"/>
                  </a:lnTo>
                  <a:lnTo>
                    <a:pt x="107569" y="133096"/>
                  </a:lnTo>
                  <a:lnTo>
                    <a:pt x="151637" y="144652"/>
                  </a:lnTo>
                  <a:lnTo>
                    <a:pt x="189864" y="147700"/>
                  </a:lnTo>
                  <a:lnTo>
                    <a:pt x="199644" y="147447"/>
                  </a:lnTo>
                  <a:lnTo>
                    <a:pt x="255142" y="138684"/>
                  </a:lnTo>
                  <a:lnTo>
                    <a:pt x="295910" y="122427"/>
                  </a:lnTo>
                  <a:lnTo>
                    <a:pt x="330326" y="99187"/>
                  </a:lnTo>
                  <a:lnTo>
                    <a:pt x="356615" y="70358"/>
                  </a:lnTo>
                  <a:lnTo>
                    <a:pt x="375538" y="29717"/>
                  </a:lnTo>
                  <a:lnTo>
                    <a:pt x="379095" y="7620"/>
                  </a:lnTo>
                  <a:lnTo>
                    <a:pt x="379475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352800" y="1447800"/>
              <a:ext cx="685800" cy="762000"/>
            </a:xfrm>
            <a:custGeom>
              <a:avLst/>
              <a:gdLst/>
              <a:ahLst/>
              <a:cxnLst/>
              <a:rect l="l" t="t" r="r" b="b"/>
              <a:pathLst>
                <a:path w="685800" h="762000">
                  <a:moveTo>
                    <a:pt x="0" y="381000"/>
                  </a:moveTo>
                  <a:lnTo>
                    <a:pt x="3130" y="329296"/>
                  </a:lnTo>
                  <a:lnTo>
                    <a:pt x="12250" y="279708"/>
                  </a:lnTo>
                  <a:lnTo>
                    <a:pt x="26949" y="232689"/>
                  </a:lnTo>
                  <a:lnTo>
                    <a:pt x="46820" y="188693"/>
                  </a:lnTo>
                  <a:lnTo>
                    <a:pt x="71454" y="148174"/>
                  </a:lnTo>
                  <a:lnTo>
                    <a:pt x="100441" y="111585"/>
                  </a:lnTo>
                  <a:lnTo>
                    <a:pt x="133373" y="79380"/>
                  </a:lnTo>
                  <a:lnTo>
                    <a:pt x="169841" y="52013"/>
                  </a:lnTo>
                  <a:lnTo>
                    <a:pt x="209436" y="29938"/>
                  </a:lnTo>
                  <a:lnTo>
                    <a:pt x="251751" y="13608"/>
                  </a:lnTo>
                  <a:lnTo>
                    <a:pt x="296375" y="3477"/>
                  </a:lnTo>
                  <a:lnTo>
                    <a:pt x="342900" y="0"/>
                  </a:lnTo>
                  <a:lnTo>
                    <a:pt x="389424" y="3477"/>
                  </a:lnTo>
                  <a:lnTo>
                    <a:pt x="434048" y="13608"/>
                  </a:lnTo>
                  <a:lnTo>
                    <a:pt x="476363" y="29938"/>
                  </a:lnTo>
                  <a:lnTo>
                    <a:pt x="515958" y="52013"/>
                  </a:lnTo>
                  <a:lnTo>
                    <a:pt x="552426" y="79380"/>
                  </a:lnTo>
                  <a:lnTo>
                    <a:pt x="585358" y="111585"/>
                  </a:lnTo>
                  <a:lnTo>
                    <a:pt x="614345" y="148174"/>
                  </a:lnTo>
                  <a:lnTo>
                    <a:pt x="638979" y="188693"/>
                  </a:lnTo>
                  <a:lnTo>
                    <a:pt x="658850" y="232689"/>
                  </a:lnTo>
                  <a:lnTo>
                    <a:pt x="673549" y="279708"/>
                  </a:lnTo>
                  <a:lnTo>
                    <a:pt x="682669" y="329296"/>
                  </a:lnTo>
                  <a:lnTo>
                    <a:pt x="685800" y="381000"/>
                  </a:lnTo>
                  <a:lnTo>
                    <a:pt x="682669" y="432703"/>
                  </a:lnTo>
                  <a:lnTo>
                    <a:pt x="673549" y="482291"/>
                  </a:lnTo>
                  <a:lnTo>
                    <a:pt x="658850" y="529310"/>
                  </a:lnTo>
                  <a:lnTo>
                    <a:pt x="638979" y="573306"/>
                  </a:lnTo>
                  <a:lnTo>
                    <a:pt x="614345" y="613825"/>
                  </a:lnTo>
                  <a:lnTo>
                    <a:pt x="585358" y="650414"/>
                  </a:lnTo>
                  <a:lnTo>
                    <a:pt x="552426" y="682619"/>
                  </a:lnTo>
                  <a:lnTo>
                    <a:pt x="515958" y="709986"/>
                  </a:lnTo>
                  <a:lnTo>
                    <a:pt x="476363" y="732061"/>
                  </a:lnTo>
                  <a:lnTo>
                    <a:pt x="434048" y="748391"/>
                  </a:lnTo>
                  <a:lnTo>
                    <a:pt x="389424" y="758522"/>
                  </a:lnTo>
                  <a:lnTo>
                    <a:pt x="342900" y="762000"/>
                  </a:lnTo>
                  <a:lnTo>
                    <a:pt x="296375" y="758522"/>
                  </a:lnTo>
                  <a:lnTo>
                    <a:pt x="251751" y="748391"/>
                  </a:lnTo>
                  <a:lnTo>
                    <a:pt x="209436" y="732061"/>
                  </a:lnTo>
                  <a:lnTo>
                    <a:pt x="169841" y="709986"/>
                  </a:lnTo>
                  <a:lnTo>
                    <a:pt x="133373" y="682619"/>
                  </a:lnTo>
                  <a:lnTo>
                    <a:pt x="100441" y="650414"/>
                  </a:lnTo>
                  <a:lnTo>
                    <a:pt x="71454" y="613825"/>
                  </a:lnTo>
                  <a:lnTo>
                    <a:pt x="46820" y="573306"/>
                  </a:lnTo>
                  <a:lnTo>
                    <a:pt x="26949" y="529310"/>
                  </a:lnTo>
                  <a:lnTo>
                    <a:pt x="12250" y="482291"/>
                  </a:lnTo>
                  <a:lnTo>
                    <a:pt x="3130" y="432703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378325" y="1667002"/>
              <a:ext cx="84200" cy="15379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4356100" y="1584325"/>
              <a:ext cx="120650" cy="41275"/>
            </a:xfrm>
            <a:custGeom>
              <a:avLst/>
              <a:gdLst/>
              <a:ahLst/>
              <a:cxnLst/>
              <a:rect l="l" t="t" r="r" b="b"/>
              <a:pathLst>
                <a:path w="120650" h="41275">
                  <a:moveTo>
                    <a:pt x="59309" y="0"/>
                  </a:moveTo>
                  <a:lnTo>
                    <a:pt x="19050" y="14097"/>
                  </a:lnTo>
                  <a:lnTo>
                    <a:pt x="0" y="41275"/>
                  </a:lnTo>
                  <a:lnTo>
                    <a:pt x="4699" y="38735"/>
                  </a:lnTo>
                  <a:lnTo>
                    <a:pt x="17652" y="33020"/>
                  </a:lnTo>
                  <a:lnTo>
                    <a:pt x="54863" y="22987"/>
                  </a:lnTo>
                  <a:lnTo>
                    <a:pt x="69850" y="21844"/>
                  </a:lnTo>
                  <a:lnTo>
                    <a:pt x="80010" y="22225"/>
                  </a:lnTo>
                  <a:lnTo>
                    <a:pt x="120650" y="36195"/>
                  </a:lnTo>
                  <a:lnTo>
                    <a:pt x="119125" y="32512"/>
                  </a:lnTo>
                  <a:lnTo>
                    <a:pt x="82550" y="3683"/>
                  </a:lnTo>
                  <a:lnTo>
                    <a:pt x="64135" y="126"/>
                  </a:lnTo>
                  <a:lnTo>
                    <a:pt x="59309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4397375" y="1681225"/>
              <a:ext cx="40005" cy="65405"/>
            </a:xfrm>
            <a:custGeom>
              <a:avLst/>
              <a:gdLst/>
              <a:ahLst/>
              <a:cxnLst/>
              <a:rect l="l" t="t" r="r" b="b"/>
              <a:pathLst>
                <a:path w="40004" h="65405">
                  <a:moveTo>
                    <a:pt x="18796" y="0"/>
                  </a:moveTo>
                  <a:lnTo>
                    <a:pt x="0" y="30607"/>
                  </a:lnTo>
                  <a:lnTo>
                    <a:pt x="0" y="34036"/>
                  </a:lnTo>
                  <a:lnTo>
                    <a:pt x="20827" y="65024"/>
                  </a:lnTo>
                  <a:lnTo>
                    <a:pt x="23875" y="64388"/>
                  </a:lnTo>
                  <a:lnTo>
                    <a:pt x="39750" y="32258"/>
                  </a:lnTo>
                  <a:lnTo>
                    <a:pt x="39497" y="27432"/>
                  </a:lnTo>
                  <a:lnTo>
                    <a:pt x="187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603750" y="1666875"/>
              <a:ext cx="85725" cy="1539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591050" y="1584325"/>
              <a:ext cx="120650" cy="41275"/>
            </a:xfrm>
            <a:custGeom>
              <a:avLst/>
              <a:gdLst/>
              <a:ahLst/>
              <a:cxnLst/>
              <a:rect l="l" t="t" r="r" b="b"/>
              <a:pathLst>
                <a:path w="120650" h="41275">
                  <a:moveTo>
                    <a:pt x="61340" y="0"/>
                  </a:moveTo>
                  <a:lnTo>
                    <a:pt x="21589" y="11175"/>
                  </a:lnTo>
                  <a:lnTo>
                    <a:pt x="0" y="36195"/>
                  </a:lnTo>
                  <a:lnTo>
                    <a:pt x="4825" y="33147"/>
                  </a:lnTo>
                  <a:lnTo>
                    <a:pt x="9778" y="30479"/>
                  </a:lnTo>
                  <a:lnTo>
                    <a:pt x="50800" y="21844"/>
                  </a:lnTo>
                  <a:lnTo>
                    <a:pt x="60833" y="22351"/>
                  </a:lnTo>
                  <a:lnTo>
                    <a:pt x="102997" y="33020"/>
                  </a:lnTo>
                  <a:lnTo>
                    <a:pt x="120650" y="41275"/>
                  </a:lnTo>
                  <a:lnTo>
                    <a:pt x="118237" y="35687"/>
                  </a:lnTo>
                  <a:lnTo>
                    <a:pt x="89153" y="6096"/>
                  </a:lnTo>
                  <a:lnTo>
                    <a:pt x="66039" y="253"/>
                  </a:lnTo>
                  <a:lnTo>
                    <a:pt x="61340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627625" y="1681225"/>
              <a:ext cx="40005" cy="65405"/>
            </a:xfrm>
            <a:custGeom>
              <a:avLst/>
              <a:gdLst/>
              <a:ahLst/>
              <a:cxnLst/>
              <a:rect l="l" t="t" r="r" b="b"/>
              <a:pathLst>
                <a:path w="40004" h="65405">
                  <a:moveTo>
                    <a:pt x="18541" y="0"/>
                  </a:moveTo>
                  <a:lnTo>
                    <a:pt x="0" y="28956"/>
                  </a:lnTo>
                  <a:lnTo>
                    <a:pt x="0" y="35687"/>
                  </a:lnTo>
                  <a:lnTo>
                    <a:pt x="20574" y="65024"/>
                  </a:lnTo>
                  <a:lnTo>
                    <a:pt x="21589" y="64897"/>
                  </a:lnTo>
                  <a:lnTo>
                    <a:pt x="38608" y="42037"/>
                  </a:lnTo>
                  <a:lnTo>
                    <a:pt x="38988" y="40512"/>
                  </a:lnTo>
                  <a:lnTo>
                    <a:pt x="39497" y="35687"/>
                  </a:lnTo>
                  <a:lnTo>
                    <a:pt x="39624" y="32258"/>
                  </a:lnTo>
                  <a:lnTo>
                    <a:pt x="39370" y="27432"/>
                  </a:lnTo>
                  <a:lnTo>
                    <a:pt x="21589" y="126"/>
                  </a:lnTo>
                  <a:lnTo>
                    <a:pt x="185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343400" y="1889125"/>
              <a:ext cx="379730" cy="147955"/>
            </a:xfrm>
            <a:custGeom>
              <a:avLst/>
              <a:gdLst/>
              <a:ahLst/>
              <a:cxnLst/>
              <a:rect l="l" t="t" r="r" b="b"/>
              <a:pathLst>
                <a:path w="379729" h="147955">
                  <a:moveTo>
                    <a:pt x="379475" y="0"/>
                  </a:moveTo>
                  <a:lnTo>
                    <a:pt x="353060" y="32892"/>
                  </a:lnTo>
                  <a:lnTo>
                    <a:pt x="312674" y="62357"/>
                  </a:lnTo>
                  <a:lnTo>
                    <a:pt x="270383" y="80010"/>
                  </a:lnTo>
                  <a:lnTo>
                    <a:pt x="227584" y="88900"/>
                  </a:lnTo>
                  <a:lnTo>
                    <a:pt x="189864" y="91186"/>
                  </a:lnTo>
                  <a:lnTo>
                    <a:pt x="176784" y="90932"/>
                  </a:lnTo>
                  <a:lnTo>
                    <a:pt x="129666" y="85216"/>
                  </a:lnTo>
                  <a:lnTo>
                    <a:pt x="82296" y="70103"/>
                  </a:lnTo>
                  <a:lnTo>
                    <a:pt x="41148" y="45592"/>
                  </a:lnTo>
                  <a:lnTo>
                    <a:pt x="7112" y="11175"/>
                  </a:lnTo>
                  <a:lnTo>
                    <a:pt x="0" y="0"/>
                  </a:lnTo>
                  <a:lnTo>
                    <a:pt x="253" y="7620"/>
                  </a:lnTo>
                  <a:lnTo>
                    <a:pt x="11557" y="50800"/>
                  </a:lnTo>
                  <a:lnTo>
                    <a:pt x="37719" y="88391"/>
                  </a:lnTo>
                  <a:lnTo>
                    <a:pt x="69087" y="113919"/>
                  </a:lnTo>
                  <a:lnTo>
                    <a:pt x="107569" y="133096"/>
                  </a:lnTo>
                  <a:lnTo>
                    <a:pt x="151637" y="144652"/>
                  </a:lnTo>
                  <a:lnTo>
                    <a:pt x="189864" y="147700"/>
                  </a:lnTo>
                  <a:lnTo>
                    <a:pt x="199644" y="147447"/>
                  </a:lnTo>
                  <a:lnTo>
                    <a:pt x="255142" y="138684"/>
                  </a:lnTo>
                  <a:lnTo>
                    <a:pt x="295910" y="122427"/>
                  </a:lnTo>
                  <a:lnTo>
                    <a:pt x="330326" y="99187"/>
                  </a:lnTo>
                  <a:lnTo>
                    <a:pt x="356615" y="70358"/>
                  </a:lnTo>
                  <a:lnTo>
                    <a:pt x="375538" y="29717"/>
                  </a:lnTo>
                  <a:lnTo>
                    <a:pt x="379095" y="7620"/>
                  </a:lnTo>
                  <a:lnTo>
                    <a:pt x="379475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4191000" y="1447800"/>
              <a:ext cx="685800" cy="762000"/>
            </a:xfrm>
            <a:custGeom>
              <a:avLst/>
              <a:gdLst/>
              <a:ahLst/>
              <a:cxnLst/>
              <a:rect l="l" t="t" r="r" b="b"/>
              <a:pathLst>
                <a:path w="685800" h="762000">
                  <a:moveTo>
                    <a:pt x="0" y="381000"/>
                  </a:moveTo>
                  <a:lnTo>
                    <a:pt x="3130" y="329296"/>
                  </a:lnTo>
                  <a:lnTo>
                    <a:pt x="12250" y="279708"/>
                  </a:lnTo>
                  <a:lnTo>
                    <a:pt x="26949" y="232689"/>
                  </a:lnTo>
                  <a:lnTo>
                    <a:pt x="46820" y="188693"/>
                  </a:lnTo>
                  <a:lnTo>
                    <a:pt x="71454" y="148174"/>
                  </a:lnTo>
                  <a:lnTo>
                    <a:pt x="100441" y="111585"/>
                  </a:lnTo>
                  <a:lnTo>
                    <a:pt x="133373" y="79380"/>
                  </a:lnTo>
                  <a:lnTo>
                    <a:pt x="169841" y="52013"/>
                  </a:lnTo>
                  <a:lnTo>
                    <a:pt x="209436" y="29938"/>
                  </a:lnTo>
                  <a:lnTo>
                    <a:pt x="251751" y="13608"/>
                  </a:lnTo>
                  <a:lnTo>
                    <a:pt x="296375" y="3477"/>
                  </a:lnTo>
                  <a:lnTo>
                    <a:pt x="342900" y="0"/>
                  </a:lnTo>
                  <a:lnTo>
                    <a:pt x="389424" y="3477"/>
                  </a:lnTo>
                  <a:lnTo>
                    <a:pt x="434048" y="13608"/>
                  </a:lnTo>
                  <a:lnTo>
                    <a:pt x="476363" y="29938"/>
                  </a:lnTo>
                  <a:lnTo>
                    <a:pt x="515958" y="52013"/>
                  </a:lnTo>
                  <a:lnTo>
                    <a:pt x="552426" y="79380"/>
                  </a:lnTo>
                  <a:lnTo>
                    <a:pt x="585358" y="111585"/>
                  </a:lnTo>
                  <a:lnTo>
                    <a:pt x="614345" y="148174"/>
                  </a:lnTo>
                  <a:lnTo>
                    <a:pt x="638979" y="188693"/>
                  </a:lnTo>
                  <a:lnTo>
                    <a:pt x="658850" y="232689"/>
                  </a:lnTo>
                  <a:lnTo>
                    <a:pt x="673549" y="279708"/>
                  </a:lnTo>
                  <a:lnTo>
                    <a:pt x="682669" y="329296"/>
                  </a:lnTo>
                  <a:lnTo>
                    <a:pt x="685800" y="381000"/>
                  </a:lnTo>
                  <a:lnTo>
                    <a:pt x="682669" y="432703"/>
                  </a:lnTo>
                  <a:lnTo>
                    <a:pt x="673549" y="482291"/>
                  </a:lnTo>
                  <a:lnTo>
                    <a:pt x="658850" y="529310"/>
                  </a:lnTo>
                  <a:lnTo>
                    <a:pt x="638979" y="573306"/>
                  </a:lnTo>
                  <a:lnTo>
                    <a:pt x="614345" y="613825"/>
                  </a:lnTo>
                  <a:lnTo>
                    <a:pt x="585358" y="650414"/>
                  </a:lnTo>
                  <a:lnTo>
                    <a:pt x="552426" y="682619"/>
                  </a:lnTo>
                  <a:lnTo>
                    <a:pt x="515958" y="709986"/>
                  </a:lnTo>
                  <a:lnTo>
                    <a:pt x="476363" y="732061"/>
                  </a:lnTo>
                  <a:lnTo>
                    <a:pt x="434048" y="748391"/>
                  </a:lnTo>
                  <a:lnTo>
                    <a:pt x="389424" y="758522"/>
                  </a:lnTo>
                  <a:lnTo>
                    <a:pt x="342900" y="762000"/>
                  </a:lnTo>
                  <a:lnTo>
                    <a:pt x="296375" y="758522"/>
                  </a:lnTo>
                  <a:lnTo>
                    <a:pt x="251751" y="748391"/>
                  </a:lnTo>
                  <a:lnTo>
                    <a:pt x="209436" y="732061"/>
                  </a:lnTo>
                  <a:lnTo>
                    <a:pt x="169841" y="709986"/>
                  </a:lnTo>
                  <a:lnTo>
                    <a:pt x="133373" y="682619"/>
                  </a:lnTo>
                  <a:lnTo>
                    <a:pt x="100441" y="650414"/>
                  </a:lnTo>
                  <a:lnTo>
                    <a:pt x="71454" y="613825"/>
                  </a:lnTo>
                  <a:lnTo>
                    <a:pt x="46820" y="573306"/>
                  </a:lnTo>
                  <a:lnTo>
                    <a:pt x="26949" y="529310"/>
                  </a:lnTo>
                  <a:lnTo>
                    <a:pt x="12250" y="482291"/>
                  </a:lnTo>
                  <a:lnTo>
                    <a:pt x="3130" y="432703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5441950" y="1666875"/>
              <a:ext cx="85725" cy="1539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5429250" y="1584325"/>
              <a:ext cx="120650" cy="41275"/>
            </a:xfrm>
            <a:custGeom>
              <a:avLst/>
              <a:gdLst/>
              <a:ahLst/>
              <a:cxnLst/>
              <a:rect l="l" t="t" r="r" b="b"/>
              <a:pathLst>
                <a:path w="120650" h="41275">
                  <a:moveTo>
                    <a:pt x="61340" y="0"/>
                  </a:moveTo>
                  <a:lnTo>
                    <a:pt x="21589" y="11175"/>
                  </a:lnTo>
                  <a:lnTo>
                    <a:pt x="0" y="36195"/>
                  </a:lnTo>
                  <a:lnTo>
                    <a:pt x="4825" y="33147"/>
                  </a:lnTo>
                  <a:lnTo>
                    <a:pt x="9778" y="30479"/>
                  </a:lnTo>
                  <a:lnTo>
                    <a:pt x="50800" y="21844"/>
                  </a:lnTo>
                  <a:lnTo>
                    <a:pt x="60833" y="22351"/>
                  </a:lnTo>
                  <a:lnTo>
                    <a:pt x="102997" y="33020"/>
                  </a:lnTo>
                  <a:lnTo>
                    <a:pt x="120650" y="41275"/>
                  </a:lnTo>
                  <a:lnTo>
                    <a:pt x="118237" y="35687"/>
                  </a:lnTo>
                  <a:lnTo>
                    <a:pt x="89153" y="6096"/>
                  </a:lnTo>
                  <a:lnTo>
                    <a:pt x="66039" y="253"/>
                  </a:lnTo>
                  <a:lnTo>
                    <a:pt x="61340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5465826" y="1681225"/>
              <a:ext cx="40005" cy="65405"/>
            </a:xfrm>
            <a:custGeom>
              <a:avLst/>
              <a:gdLst/>
              <a:ahLst/>
              <a:cxnLst/>
              <a:rect l="l" t="t" r="r" b="b"/>
              <a:pathLst>
                <a:path w="40004" h="65405">
                  <a:moveTo>
                    <a:pt x="18541" y="0"/>
                  </a:moveTo>
                  <a:lnTo>
                    <a:pt x="0" y="28956"/>
                  </a:lnTo>
                  <a:lnTo>
                    <a:pt x="0" y="35687"/>
                  </a:lnTo>
                  <a:lnTo>
                    <a:pt x="20574" y="65024"/>
                  </a:lnTo>
                  <a:lnTo>
                    <a:pt x="21589" y="64897"/>
                  </a:lnTo>
                  <a:lnTo>
                    <a:pt x="38608" y="42037"/>
                  </a:lnTo>
                  <a:lnTo>
                    <a:pt x="38988" y="40512"/>
                  </a:lnTo>
                  <a:lnTo>
                    <a:pt x="39497" y="35687"/>
                  </a:lnTo>
                  <a:lnTo>
                    <a:pt x="39624" y="32258"/>
                  </a:lnTo>
                  <a:lnTo>
                    <a:pt x="39370" y="27432"/>
                  </a:lnTo>
                  <a:lnTo>
                    <a:pt x="21589" y="126"/>
                  </a:lnTo>
                  <a:lnTo>
                    <a:pt x="185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5216525" y="1667002"/>
              <a:ext cx="84200" cy="15379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5194300" y="1584325"/>
              <a:ext cx="120650" cy="41275"/>
            </a:xfrm>
            <a:custGeom>
              <a:avLst/>
              <a:gdLst/>
              <a:ahLst/>
              <a:cxnLst/>
              <a:rect l="l" t="t" r="r" b="b"/>
              <a:pathLst>
                <a:path w="120650" h="41275">
                  <a:moveTo>
                    <a:pt x="59309" y="0"/>
                  </a:moveTo>
                  <a:lnTo>
                    <a:pt x="19050" y="14097"/>
                  </a:lnTo>
                  <a:lnTo>
                    <a:pt x="0" y="41275"/>
                  </a:lnTo>
                  <a:lnTo>
                    <a:pt x="4699" y="38735"/>
                  </a:lnTo>
                  <a:lnTo>
                    <a:pt x="17652" y="33020"/>
                  </a:lnTo>
                  <a:lnTo>
                    <a:pt x="54863" y="22987"/>
                  </a:lnTo>
                  <a:lnTo>
                    <a:pt x="69850" y="21844"/>
                  </a:lnTo>
                  <a:lnTo>
                    <a:pt x="80010" y="22225"/>
                  </a:lnTo>
                  <a:lnTo>
                    <a:pt x="120650" y="36195"/>
                  </a:lnTo>
                  <a:lnTo>
                    <a:pt x="119125" y="32512"/>
                  </a:lnTo>
                  <a:lnTo>
                    <a:pt x="82550" y="3683"/>
                  </a:lnTo>
                  <a:lnTo>
                    <a:pt x="64135" y="126"/>
                  </a:lnTo>
                  <a:lnTo>
                    <a:pt x="59309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5235575" y="1681225"/>
              <a:ext cx="40005" cy="65405"/>
            </a:xfrm>
            <a:custGeom>
              <a:avLst/>
              <a:gdLst/>
              <a:ahLst/>
              <a:cxnLst/>
              <a:rect l="l" t="t" r="r" b="b"/>
              <a:pathLst>
                <a:path w="40004" h="65405">
                  <a:moveTo>
                    <a:pt x="18796" y="0"/>
                  </a:moveTo>
                  <a:lnTo>
                    <a:pt x="0" y="30607"/>
                  </a:lnTo>
                  <a:lnTo>
                    <a:pt x="0" y="34036"/>
                  </a:lnTo>
                  <a:lnTo>
                    <a:pt x="20827" y="65024"/>
                  </a:lnTo>
                  <a:lnTo>
                    <a:pt x="23875" y="64388"/>
                  </a:lnTo>
                  <a:lnTo>
                    <a:pt x="39750" y="32258"/>
                  </a:lnTo>
                  <a:lnTo>
                    <a:pt x="39497" y="27432"/>
                  </a:lnTo>
                  <a:lnTo>
                    <a:pt x="187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5181600" y="1889125"/>
              <a:ext cx="379730" cy="147955"/>
            </a:xfrm>
            <a:custGeom>
              <a:avLst/>
              <a:gdLst/>
              <a:ahLst/>
              <a:cxnLst/>
              <a:rect l="l" t="t" r="r" b="b"/>
              <a:pathLst>
                <a:path w="379729" h="147955">
                  <a:moveTo>
                    <a:pt x="379475" y="0"/>
                  </a:moveTo>
                  <a:lnTo>
                    <a:pt x="353060" y="32892"/>
                  </a:lnTo>
                  <a:lnTo>
                    <a:pt x="312674" y="62357"/>
                  </a:lnTo>
                  <a:lnTo>
                    <a:pt x="270383" y="80010"/>
                  </a:lnTo>
                  <a:lnTo>
                    <a:pt x="227584" y="88900"/>
                  </a:lnTo>
                  <a:lnTo>
                    <a:pt x="189864" y="91186"/>
                  </a:lnTo>
                  <a:lnTo>
                    <a:pt x="176784" y="90932"/>
                  </a:lnTo>
                  <a:lnTo>
                    <a:pt x="129666" y="85216"/>
                  </a:lnTo>
                  <a:lnTo>
                    <a:pt x="82296" y="70103"/>
                  </a:lnTo>
                  <a:lnTo>
                    <a:pt x="41148" y="45592"/>
                  </a:lnTo>
                  <a:lnTo>
                    <a:pt x="7112" y="11175"/>
                  </a:lnTo>
                  <a:lnTo>
                    <a:pt x="0" y="0"/>
                  </a:lnTo>
                  <a:lnTo>
                    <a:pt x="253" y="7620"/>
                  </a:lnTo>
                  <a:lnTo>
                    <a:pt x="11557" y="50800"/>
                  </a:lnTo>
                  <a:lnTo>
                    <a:pt x="37719" y="88391"/>
                  </a:lnTo>
                  <a:lnTo>
                    <a:pt x="69087" y="113919"/>
                  </a:lnTo>
                  <a:lnTo>
                    <a:pt x="107569" y="133096"/>
                  </a:lnTo>
                  <a:lnTo>
                    <a:pt x="151637" y="144652"/>
                  </a:lnTo>
                  <a:lnTo>
                    <a:pt x="189864" y="147700"/>
                  </a:lnTo>
                  <a:lnTo>
                    <a:pt x="199644" y="147447"/>
                  </a:lnTo>
                  <a:lnTo>
                    <a:pt x="255142" y="138684"/>
                  </a:lnTo>
                  <a:lnTo>
                    <a:pt x="295910" y="122427"/>
                  </a:lnTo>
                  <a:lnTo>
                    <a:pt x="330326" y="99187"/>
                  </a:lnTo>
                  <a:lnTo>
                    <a:pt x="356615" y="70358"/>
                  </a:lnTo>
                  <a:lnTo>
                    <a:pt x="375538" y="29717"/>
                  </a:lnTo>
                  <a:lnTo>
                    <a:pt x="379095" y="7620"/>
                  </a:lnTo>
                  <a:lnTo>
                    <a:pt x="379475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5029200" y="1447800"/>
              <a:ext cx="685800" cy="762000"/>
            </a:xfrm>
            <a:custGeom>
              <a:avLst/>
              <a:gdLst/>
              <a:ahLst/>
              <a:cxnLst/>
              <a:rect l="l" t="t" r="r" b="b"/>
              <a:pathLst>
                <a:path w="685800" h="762000">
                  <a:moveTo>
                    <a:pt x="0" y="381000"/>
                  </a:moveTo>
                  <a:lnTo>
                    <a:pt x="3130" y="329296"/>
                  </a:lnTo>
                  <a:lnTo>
                    <a:pt x="12250" y="279708"/>
                  </a:lnTo>
                  <a:lnTo>
                    <a:pt x="26949" y="232689"/>
                  </a:lnTo>
                  <a:lnTo>
                    <a:pt x="46820" y="188693"/>
                  </a:lnTo>
                  <a:lnTo>
                    <a:pt x="71454" y="148174"/>
                  </a:lnTo>
                  <a:lnTo>
                    <a:pt x="100441" y="111585"/>
                  </a:lnTo>
                  <a:lnTo>
                    <a:pt x="133373" y="79380"/>
                  </a:lnTo>
                  <a:lnTo>
                    <a:pt x="169841" y="52013"/>
                  </a:lnTo>
                  <a:lnTo>
                    <a:pt x="209436" y="29938"/>
                  </a:lnTo>
                  <a:lnTo>
                    <a:pt x="251751" y="13608"/>
                  </a:lnTo>
                  <a:lnTo>
                    <a:pt x="296375" y="3477"/>
                  </a:lnTo>
                  <a:lnTo>
                    <a:pt x="342900" y="0"/>
                  </a:lnTo>
                  <a:lnTo>
                    <a:pt x="389424" y="3477"/>
                  </a:lnTo>
                  <a:lnTo>
                    <a:pt x="434048" y="13608"/>
                  </a:lnTo>
                  <a:lnTo>
                    <a:pt x="476363" y="29938"/>
                  </a:lnTo>
                  <a:lnTo>
                    <a:pt x="515958" y="52013"/>
                  </a:lnTo>
                  <a:lnTo>
                    <a:pt x="552426" y="79380"/>
                  </a:lnTo>
                  <a:lnTo>
                    <a:pt x="585358" y="111585"/>
                  </a:lnTo>
                  <a:lnTo>
                    <a:pt x="614345" y="148174"/>
                  </a:lnTo>
                  <a:lnTo>
                    <a:pt x="638979" y="188693"/>
                  </a:lnTo>
                  <a:lnTo>
                    <a:pt x="658850" y="232689"/>
                  </a:lnTo>
                  <a:lnTo>
                    <a:pt x="673549" y="279708"/>
                  </a:lnTo>
                  <a:lnTo>
                    <a:pt x="682669" y="329296"/>
                  </a:lnTo>
                  <a:lnTo>
                    <a:pt x="685800" y="381000"/>
                  </a:lnTo>
                  <a:lnTo>
                    <a:pt x="682669" y="432703"/>
                  </a:lnTo>
                  <a:lnTo>
                    <a:pt x="673549" y="482291"/>
                  </a:lnTo>
                  <a:lnTo>
                    <a:pt x="658850" y="529310"/>
                  </a:lnTo>
                  <a:lnTo>
                    <a:pt x="638979" y="573306"/>
                  </a:lnTo>
                  <a:lnTo>
                    <a:pt x="614345" y="613825"/>
                  </a:lnTo>
                  <a:lnTo>
                    <a:pt x="585358" y="650414"/>
                  </a:lnTo>
                  <a:lnTo>
                    <a:pt x="552426" y="682619"/>
                  </a:lnTo>
                  <a:lnTo>
                    <a:pt x="515958" y="709986"/>
                  </a:lnTo>
                  <a:lnTo>
                    <a:pt x="476363" y="732061"/>
                  </a:lnTo>
                  <a:lnTo>
                    <a:pt x="434048" y="748391"/>
                  </a:lnTo>
                  <a:lnTo>
                    <a:pt x="389424" y="758522"/>
                  </a:lnTo>
                  <a:lnTo>
                    <a:pt x="342900" y="762000"/>
                  </a:lnTo>
                  <a:lnTo>
                    <a:pt x="296375" y="758522"/>
                  </a:lnTo>
                  <a:lnTo>
                    <a:pt x="251751" y="748391"/>
                  </a:lnTo>
                  <a:lnTo>
                    <a:pt x="209436" y="732061"/>
                  </a:lnTo>
                  <a:lnTo>
                    <a:pt x="169841" y="709986"/>
                  </a:lnTo>
                  <a:lnTo>
                    <a:pt x="133373" y="682619"/>
                  </a:lnTo>
                  <a:lnTo>
                    <a:pt x="100441" y="650414"/>
                  </a:lnTo>
                  <a:lnTo>
                    <a:pt x="71454" y="613825"/>
                  </a:lnTo>
                  <a:lnTo>
                    <a:pt x="46820" y="573306"/>
                  </a:lnTo>
                  <a:lnTo>
                    <a:pt x="26949" y="529310"/>
                  </a:lnTo>
                  <a:lnTo>
                    <a:pt x="12250" y="482291"/>
                  </a:lnTo>
                  <a:lnTo>
                    <a:pt x="3130" y="432703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FF33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3276600" y="685800"/>
            <a:ext cx="3429000" cy="160020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dirty="0" sz="2000" spc="-5">
                <a:latin typeface="Times New Roman"/>
                <a:cs typeface="Times New Roman"/>
              </a:rPr>
              <a:t>Sales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5 </a:t>
            </a:r>
            <a:r>
              <a:rPr dirty="0" sz="2000">
                <a:latin typeface="Times New Roman"/>
                <a:cs typeface="Times New Roman"/>
              </a:rPr>
              <a:t>GB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Spool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749300" y="1435100"/>
            <a:ext cx="7416800" cy="1244600"/>
            <a:chOff x="749300" y="1435100"/>
            <a:chExt cx="7416800" cy="1244600"/>
          </a:xfrm>
        </p:grpSpPr>
        <p:sp>
          <p:nvSpPr>
            <p:cNvPr id="56" name="object 56"/>
            <p:cNvSpPr/>
            <p:nvPr/>
          </p:nvSpPr>
          <p:spPr>
            <a:xfrm>
              <a:off x="6054725" y="1667002"/>
              <a:ext cx="84200" cy="15379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6032500" y="1584325"/>
              <a:ext cx="120650" cy="41275"/>
            </a:xfrm>
            <a:custGeom>
              <a:avLst/>
              <a:gdLst/>
              <a:ahLst/>
              <a:cxnLst/>
              <a:rect l="l" t="t" r="r" b="b"/>
              <a:pathLst>
                <a:path w="120650" h="41275">
                  <a:moveTo>
                    <a:pt x="59309" y="0"/>
                  </a:moveTo>
                  <a:lnTo>
                    <a:pt x="19050" y="14097"/>
                  </a:lnTo>
                  <a:lnTo>
                    <a:pt x="0" y="41275"/>
                  </a:lnTo>
                  <a:lnTo>
                    <a:pt x="4699" y="38735"/>
                  </a:lnTo>
                  <a:lnTo>
                    <a:pt x="17652" y="33020"/>
                  </a:lnTo>
                  <a:lnTo>
                    <a:pt x="54863" y="22987"/>
                  </a:lnTo>
                  <a:lnTo>
                    <a:pt x="69850" y="21844"/>
                  </a:lnTo>
                  <a:lnTo>
                    <a:pt x="80010" y="22225"/>
                  </a:lnTo>
                  <a:lnTo>
                    <a:pt x="120650" y="36195"/>
                  </a:lnTo>
                  <a:lnTo>
                    <a:pt x="119125" y="32512"/>
                  </a:lnTo>
                  <a:lnTo>
                    <a:pt x="82550" y="3683"/>
                  </a:lnTo>
                  <a:lnTo>
                    <a:pt x="64135" y="126"/>
                  </a:lnTo>
                  <a:lnTo>
                    <a:pt x="59309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6073775" y="1681225"/>
              <a:ext cx="40005" cy="65405"/>
            </a:xfrm>
            <a:custGeom>
              <a:avLst/>
              <a:gdLst/>
              <a:ahLst/>
              <a:cxnLst/>
              <a:rect l="l" t="t" r="r" b="b"/>
              <a:pathLst>
                <a:path w="40004" h="65405">
                  <a:moveTo>
                    <a:pt x="18796" y="0"/>
                  </a:moveTo>
                  <a:lnTo>
                    <a:pt x="0" y="30607"/>
                  </a:lnTo>
                  <a:lnTo>
                    <a:pt x="0" y="34036"/>
                  </a:lnTo>
                  <a:lnTo>
                    <a:pt x="20827" y="65024"/>
                  </a:lnTo>
                  <a:lnTo>
                    <a:pt x="23875" y="64388"/>
                  </a:lnTo>
                  <a:lnTo>
                    <a:pt x="39750" y="32258"/>
                  </a:lnTo>
                  <a:lnTo>
                    <a:pt x="39497" y="27432"/>
                  </a:lnTo>
                  <a:lnTo>
                    <a:pt x="187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6280150" y="1666875"/>
              <a:ext cx="85725" cy="1539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6267450" y="1584325"/>
              <a:ext cx="120650" cy="41275"/>
            </a:xfrm>
            <a:custGeom>
              <a:avLst/>
              <a:gdLst/>
              <a:ahLst/>
              <a:cxnLst/>
              <a:rect l="l" t="t" r="r" b="b"/>
              <a:pathLst>
                <a:path w="120650" h="41275">
                  <a:moveTo>
                    <a:pt x="61340" y="0"/>
                  </a:moveTo>
                  <a:lnTo>
                    <a:pt x="21589" y="11175"/>
                  </a:lnTo>
                  <a:lnTo>
                    <a:pt x="0" y="36195"/>
                  </a:lnTo>
                  <a:lnTo>
                    <a:pt x="4825" y="33147"/>
                  </a:lnTo>
                  <a:lnTo>
                    <a:pt x="9778" y="30479"/>
                  </a:lnTo>
                  <a:lnTo>
                    <a:pt x="50800" y="21844"/>
                  </a:lnTo>
                  <a:lnTo>
                    <a:pt x="60833" y="22351"/>
                  </a:lnTo>
                  <a:lnTo>
                    <a:pt x="102997" y="33020"/>
                  </a:lnTo>
                  <a:lnTo>
                    <a:pt x="120650" y="41275"/>
                  </a:lnTo>
                  <a:lnTo>
                    <a:pt x="118237" y="35687"/>
                  </a:lnTo>
                  <a:lnTo>
                    <a:pt x="89153" y="6096"/>
                  </a:lnTo>
                  <a:lnTo>
                    <a:pt x="66039" y="253"/>
                  </a:lnTo>
                  <a:lnTo>
                    <a:pt x="61340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6304026" y="1681225"/>
              <a:ext cx="40005" cy="65405"/>
            </a:xfrm>
            <a:custGeom>
              <a:avLst/>
              <a:gdLst/>
              <a:ahLst/>
              <a:cxnLst/>
              <a:rect l="l" t="t" r="r" b="b"/>
              <a:pathLst>
                <a:path w="40004" h="65405">
                  <a:moveTo>
                    <a:pt x="18541" y="0"/>
                  </a:moveTo>
                  <a:lnTo>
                    <a:pt x="0" y="28956"/>
                  </a:lnTo>
                  <a:lnTo>
                    <a:pt x="0" y="35687"/>
                  </a:lnTo>
                  <a:lnTo>
                    <a:pt x="20574" y="65024"/>
                  </a:lnTo>
                  <a:lnTo>
                    <a:pt x="21589" y="64897"/>
                  </a:lnTo>
                  <a:lnTo>
                    <a:pt x="38608" y="42037"/>
                  </a:lnTo>
                  <a:lnTo>
                    <a:pt x="38988" y="40512"/>
                  </a:lnTo>
                  <a:lnTo>
                    <a:pt x="39497" y="35687"/>
                  </a:lnTo>
                  <a:lnTo>
                    <a:pt x="39624" y="32258"/>
                  </a:lnTo>
                  <a:lnTo>
                    <a:pt x="39370" y="27432"/>
                  </a:lnTo>
                  <a:lnTo>
                    <a:pt x="21589" y="126"/>
                  </a:lnTo>
                  <a:lnTo>
                    <a:pt x="185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6019800" y="1889125"/>
              <a:ext cx="379730" cy="147955"/>
            </a:xfrm>
            <a:custGeom>
              <a:avLst/>
              <a:gdLst/>
              <a:ahLst/>
              <a:cxnLst/>
              <a:rect l="l" t="t" r="r" b="b"/>
              <a:pathLst>
                <a:path w="379729" h="147955">
                  <a:moveTo>
                    <a:pt x="379475" y="0"/>
                  </a:moveTo>
                  <a:lnTo>
                    <a:pt x="353060" y="32892"/>
                  </a:lnTo>
                  <a:lnTo>
                    <a:pt x="312674" y="62357"/>
                  </a:lnTo>
                  <a:lnTo>
                    <a:pt x="270383" y="80010"/>
                  </a:lnTo>
                  <a:lnTo>
                    <a:pt x="227584" y="88900"/>
                  </a:lnTo>
                  <a:lnTo>
                    <a:pt x="189864" y="91186"/>
                  </a:lnTo>
                  <a:lnTo>
                    <a:pt x="176784" y="90932"/>
                  </a:lnTo>
                  <a:lnTo>
                    <a:pt x="129666" y="85216"/>
                  </a:lnTo>
                  <a:lnTo>
                    <a:pt x="82296" y="70103"/>
                  </a:lnTo>
                  <a:lnTo>
                    <a:pt x="41148" y="45592"/>
                  </a:lnTo>
                  <a:lnTo>
                    <a:pt x="7112" y="11175"/>
                  </a:lnTo>
                  <a:lnTo>
                    <a:pt x="0" y="0"/>
                  </a:lnTo>
                  <a:lnTo>
                    <a:pt x="253" y="7620"/>
                  </a:lnTo>
                  <a:lnTo>
                    <a:pt x="11557" y="50800"/>
                  </a:lnTo>
                  <a:lnTo>
                    <a:pt x="37719" y="88391"/>
                  </a:lnTo>
                  <a:lnTo>
                    <a:pt x="69087" y="113919"/>
                  </a:lnTo>
                  <a:lnTo>
                    <a:pt x="107569" y="133096"/>
                  </a:lnTo>
                  <a:lnTo>
                    <a:pt x="151637" y="144652"/>
                  </a:lnTo>
                  <a:lnTo>
                    <a:pt x="189864" y="147700"/>
                  </a:lnTo>
                  <a:lnTo>
                    <a:pt x="199644" y="147447"/>
                  </a:lnTo>
                  <a:lnTo>
                    <a:pt x="255142" y="138684"/>
                  </a:lnTo>
                  <a:lnTo>
                    <a:pt x="295910" y="122427"/>
                  </a:lnTo>
                  <a:lnTo>
                    <a:pt x="330326" y="99187"/>
                  </a:lnTo>
                  <a:lnTo>
                    <a:pt x="356615" y="70358"/>
                  </a:lnTo>
                  <a:lnTo>
                    <a:pt x="375538" y="29717"/>
                  </a:lnTo>
                  <a:lnTo>
                    <a:pt x="379095" y="7620"/>
                  </a:lnTo>
                  <a:lnTo>
                    <a:pt x="379475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5867400" y="1447800"/>
              <a:ext cx="685800" cy="762000"/>
            </a:xfrm>
            <a:custGeom>
              <a:avLst/>
              <a:gdLst/>
              <a:ahLst/>
              <a:cxnLst/>
              <a:rect l="l" t="t" r="r" b="b"/>
              <a:pathLst>
                <a:path w="685800" h="762000">
                  <a:moveTo>
                    <a:pt x="0" y="381000"/>
                  </a:moveTo>
                  <a:lnTo>
                    <a:pt x="3130" y="329296"/>
                  </a:lnTo>
                  <a:lnTo>
                    <a:pt x="12250" y="279708"/>
                  </a:lnTo>
                  <a:lnTo>
                    <a:pt x="26949" y="232689"/>
                  </a:lnTo>
                  <a:lnTo>
                    <a:pt x="46820" y="188693"/>
                  </a:lnTo>
                  <a:lnTo>
                    <a:pt x="71454" y="148174"/>
                  </a:lnTo>
                  <a:lnTo>
                    <a:pt x="100441" y="111585"/>
                  </a:lnTo>
                  <a:lnTo>
                    <a:pt x="133373" y="79380"/>
                  </a:lnTo>
                  <a:lnTo>
                    <a:pt x="169841" y="52013"/>
                  </a:lnTo>
                  <a:lnTo>
                    <a:pt x="209436" y="29938"/>
                  </a:lnTo>
                  <a:lnTo>
                    <a:pt x="251751" y="13608"/>
                  </a:lnTo>
                  <a:lnTo>
                    <a:pt x="296375" y="3477"/>
                  </a:lnTo>
                  <a:lnTo>
                    <a:pt x="342900" y="0"/>
                  </a:lnTo>
                  <a:lnTo>
                    <a:pt x="389424" y="3477"/>
                  </a:lnTo>
                  <a:lnTo>
                    <a:pt x="434048" y="13608"/>
                  </a:lnTo>
                  <a:lnTo>
                    <a:pt x="476363" y="29938"/>
                  </a:lnTo>
                  <a:lnTo>
                    <a:pt x="515958" y="52013"/>
                  </a:lnTo>
                  <a:lnTo>
                    <a:pt x="552426" y="79380"/>
                  </a:lnTo>
                  <a:lnTo>
                    <a:pt x="585358" y="111585"/>
                  </a:lnTo>
                  <a:lnTo>
                    <a:pt x="614345" y="148174"/>
                  </a:lnTo>
                  <a:lnTo>
                    <a:pt x="638979" y="188693"/>
                  </a:lnTo>
                  <a:lnTo>
                    <a:pt x="658850" y="232689"/>
                  </a:lnTo>
                  <a:lnTo>
                    <a:pt x="673549" y="279708"/>
                  </a:lnTo>
                  <a:lnTo>
                    <a:pt x="682669" y="329296"/>
                  </a:lnTo>
                  <a:lnTo>
                    <a:pt x="685800" y="381000"/>
                  </a:lnTo>
                  <a:lnTo>
                    <a:pt x="682669" y="432703"/>
                  </a:lnTo>
                  <a:lnTo>
                    <a:pt x="673549" y="482291"/>
                  </a:lnTo>
                  <a:lnTo>
                    <a:pt x="658850" y="529310"/>
                  </a:lnTo>
                  <a:lnTo>
                    <a:pt x="638979" y="573306"/>
                  </a:lnTo>
                  <a:lnTo>
                    <a:pt x="614345" y="613825"/>
                  </a:lnTo>
                  <a:lnTo>
                    <a:pt x="585358" y="650414"/>
                  </a:lnTo>
                  <a:lnTo>
                    <a:pt x="552426" y="682619"/>
                  </a:lnTo>
                  <a:lnTo>
                    <a:pt x="515958" y="709986"/>
                  </a:lnTo>
                  <a:lnTo>
                    <a:pt x="476363" y="732061"/>
                  </a:lnTo>
                  <a:lnTo>
                    <a:pt x="434048" y="748391"/>
                  </a:lnTo>
                  <a:lnTo>
                    <a:pt x="389424" y="758522"/>
                  </a:lnTo>
                  <a:lnTo>
                    <a:pt x="342900" y="762000"/>
                  </a:lnTo>
                  <a:lnTo>
                    <a:pt x="296375" y="758522"/>
                  </a:lnTo>
                  <a:lnTo>
                    <a:pt x="251751" y="748391"/>
                  </a:lnTo>
                  <a:lnTo>
                    <a:pt x="209436" y="732061"/>
                  </a:lnTo>
                  <a:lnTo>
                    <a:pt x="169841" y="709986"/>
                  </a:lnTo>
                  <a:lnTo>
                    <a:pt x="133373" y="682619"/>
                  </a:lnTo>
                  <a:lnTo>
                    <a:pt x="100441" y="650414"/>
                  </a:lnTo>
                  <a:lnTo>
                    <a:pt x="71454" y="613825"/>
                  </a:lnTo>
                  <a:lnTo>
                    <a:pt x="46820" y="573306"/>
                  </a:lnTo>
                  <a:lnTo>
                    <a:pt x="26949" y="529310"/>
                  </a:lnTo>
                  <a:lnTo>
                    <a:pt x="12250" y="482291"/>
                  </a:lnTo>
                  <a:lnTo>
                    <a:pt x="3130" y="432703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E36C0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762000" y="22860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22860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152400" y="381000"/>
                  </a:lnTo>
                  <a:lnTo>
                    <a:pt x="30480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762000" y="22860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0" y="228600"/>
                  </a:moveTo>
                  <a:lnTo>
                    <a:pt x="76200" y="228600"/>
                  </a:lnTo>
                  <a:lnTo>
                    <a:pt x="76200" y="0"/>
                  </a:lnTo>
                  <a:lnTo>
                    <a:pt x="228600" y="0"/>
                  </a:lnTo>
                  <a:lnTo>
                    <a:pt x="228600" y="228600"/>
                  </a:lnTo>
                  <a:lnTo>
                    <a:pt x="304800" y="228600"/>
                  </a:lnTo>
                  <a:lnTo>
                    <a:pt x="152400" y="381000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1600200" y="22860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22860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152400" y="381000"/>
                  </a:lnTo>
                  <a:lnTo>
                    <a:pt x="30480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1600200" y="22860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0" y="228600"/>
                  </a:moveTo>
                  <a:lnTo>
                    <a:pt x="76200" y="228600"/>
                  </a:lnTo>
                  <a:lnTo>
                    <a:pt x="76200" y="0"/>
                  </a:lnTo>
                  <a:lnTo>
                    <a:pt x="228600" y="0"/>
                  </a:lnTo>
                  <a:lnTo>
                    <a:pt x="228600" y="228600"/>
                  </a:lnTo>
                  <a:lnTo>
                    <a:pt x="304800" y="228600"/>
                  </a:lnTo>
                  <a:lnTo>
                    <a:pt x="152400" y="381000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2438400" y="22860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22860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152400" y="381000"/>
                  </a:lnTo>
                  <a:lnTo>
                    <a:pt x="30480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2438400" y="22860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0" y="228600"/>
                  </a:moveTo>
                  <a:lnTo>
                    <a:pt x="76200" y="228600"/>
                  </a:lnTo>
                  <a:lnTo>
                    <a:pt x="76200" y="0"/>
                  </a:lnTo>
                  <a:lnTo>
                    <a:pt x="228600" y="0"/>
                  </a:lnTo>
                  <a:lnTo>
                    <a:pt x="228600" y="228600"/>
                  </a:lnTo>
                  <a:lnTo>
                    <a:pt x="304800" y="228600"/>
                  </a:lnTo>
                  <a:lnTo>
                    <a:pt x="152400" y="381000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3581400" y="22860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22860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152400" y="381000"/>
                  </a:lnTo>
                  <a:lnTo>
                    <a:pt x="30480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3581400" y="22860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0" y="228600"/>
                  </a:moveTo>
                  <a:lnTo>
                    <a:pt x="76200" y="228600"/>
                  </a:lnTo>
                  <a:lnTo>
                    <a:pt x="76200" y="0"/>
                  </a:lnTo>
                  <a:lnTo>
                    <a:pt x="228600" y="0"/>
                  </a:lnTo>
                  <a:lnTo>
                    <a:pt x="228600" y="228600"/>
                  </a:lnTo>
                  <a:lnTo>
                    <a:pt x="304800" y="228600"/>
                  </a:lnTo>
                  <a:lnTo>
                    <a:pt x="152400" y="381000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4419600" y="22860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22860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152400" y="381000"/>
                  </a:lnTo>
                  <a:lnTo>
                    <a:pt x="30480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4419600" y="22860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0" y="228600"/>
                  </a:moveTo>
                  <a:lnTo>
                    <a:pt x="76200" y="228600"/>
                  </a:lnTo>
                  <a:lnTo>
                    <a:pt x="76200" y="0"/>
                  </a:lnTo>
                  <a:lnTo>
                    <a:pt x="228600" y="0"/>
                  </a:lnTo>
                  <a:lnTo>
                    <a:pt x="228600" y="228600"/>
                  </a:lnTo>
                  <a:lnTo>
                    <a:pt x="304800" y="228600"/>
                  </a:lnTo>
                  <a:lnTo>
                    <a:pt x="152400" y="381000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5257800" y="22860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22860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152400" y="381000"/>
                  </a:lnTo>
                  <a:lnTo>
                    <a:pt x="30480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5257800" y="22860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0" y="228600"/>
                  </a:moveTo>
                  <a:lnTo>
                    <a:pt x="76200" y="228600"/>
                  </a:lnTo>
                  <a:lnTo>
                    <a:pt x="76200" y="0"/>
                  </a:lnTo>
                  <a:lnTo>
                    <a:pt x="228600" y="0"/>
                  </a:lnTo>
                  <a:lnTo>
                    <a:pt x="228600" y="228600"/>
                  </a:lnTo>
                  <a:lnTo>
                    <a:pt x="304800" y="228600"/>
                  </a:lnTo>
                  <a:lnTo>
                    <a:pt x="152400" y="381000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7654925" y="1667002"/>
              <a:ext cx="84200" cy="15379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7632700" y="1584325"/>
              <a:ext cx="120650" cy="41275"/>
            </a:xfrm>
            <a:custGeom>
              <a:avLst/>
              <a:gdLst/>
              <a:ahLst/>
              <a:cxnLst/>
              <a:rect l="l" t="t" r="r" b="b"/>
              <a:pathLst>
                <a:path w="120650" h="41275">
                  <a:moveTo>
                    <a:pt x="59308" y="0"/>
                  </a:moveTo>
                  <a:lnTo>
                    <a:pt x="19050" y="14097"/>
                  </a:lnTo>
                  <a:lnTo>
                    <a:pt x="0" y="41275"/>
                  </a:lnTo>
                  <a:lnTo>
                    <a:pt x="4699" y="38735"/>
                  </a:lnTo>
                  <a:lnTo>
                    <a:pt x="17652" y="33020"/>
                  </a:lnTo>
                  <a:lnTo>
                    <a:pt x="54864" y="22987"/>
                  </a:lnTo>
                  <a:lnTo>
                    <a:pt x="69850" y="21844"/>
                  </a:lnTo>
                  <a:lnTo>
                    <a:pt x="80009" y="22225"/>
                  </a:lnTo>
                  <a:lnTo>
                    <a:pt x="120650" y="36195"/>
                  </a:lnTo>
                  <a:lnTo>
                    <a:pt x="119125" y="32512"/>
                  </a:lnTo>
                  <a:lnTo>
                    <a:pt x="82550" y="3683"/>
                  </a:lnTo>
                  <a:lnTo>
                    <a:pt x="64134" y="126"/>
                  </a:lnTo>
                  <a:lnTo>
                    <a:pt x="59308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7673975" y="1681225"/>
              <a:ext cx="40005" cy="65405"/>
            </a:xfrm>
            <a:custGeom>
              <a:avLst/>
              <a:gdLst/>
              <a:ahLst/>
              <a:cxnLst/>
              <a:rect l="l" t="t" r="r" b="b"/>
              <a:pathLst>
                <a:path w="40004" h="65405">
                  <a:moveTo>
                    <a:pt x="18796" y="0"/>
                  </a:moveTo>
                  <a:lnTo>
                    <a:pt x="0" y="30607"/>
                  </a:lnTo>
                  <a:lnTo>
                    <a:pt x="0" y="34036"/>
                  </a:lnTo>
                  <a:lnTo>
                    <a:pt x="20827" y="65024"/>
                  </a:lnTo>
                  <a:lnTo>
                    <a:pt x="23875" y="64388"/>
                  </a:lnTo>
                  <a:lnTo>
                    <a:pt x="39750" y="32258"/>
                  </a:lnTo>
                  <a:lnTo>
                    <a:pt x="39497" y="27432"/>
                  </a:lnTo>
                  <a:lnTo>
                    <a:pt x="187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7880350" y="1666875"/>
              <a:ext cx="85725" cy="1539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7867650" y="1584325"/>
              <a:ext cx="120650" cy="41275"/>
            </a:xfrm>
            <a:custGeom>
              <a:avLst/>
              <a:gdLst/>
              <a:ahLst/>
              <a:cxnLst/>
              <a:rect l="l" t="t" r="r" b="b"/>
              <a:pathLst>
                <a:path w="120650" h="41275">
                  <a:moveTo>
                    <a:pt x="61341" y="0"/>
                  </a:moveTo>
                  <a:lnTo>
                    <a:pt x="21590" y="11175"/>
                  </a:lnTo>
                  <a:lnTo>
                    <a:pt x="0" y="36195"/>
                  </a:lnTo>
                  <a:lnTo>
                    <a:pt x="4825" y="33147"/>
                  </a:lnTo>
                  <a:lnTo>
                    <a:pt x="9778" y="30479"/>
                  </a:lnTo>
                  <a:lnTo>
                    <a:pt x="50800" y="21844"/>
                  </a:lnTo>
                  <a:lnTo>
                    <a:pt x="60832" y="22351"/>
                  </a:lnTo>
                  <a:lnTo>
                    <a:pt x="102997" y="33020"/>
                  </a:lnTo>
                  <a:lnTo>
                    <a:pt x="120650" y="41275"/>
                  </a:lnTo>
                  <a:lnTo>
                    <a:pt x="118236" y="35687"/>
                  </a:lnTo>
                  <a:lnTo>
                    <a:pt x="89153" y="6096"/>
                  </a:lnTo>
                  <a:lnTo>
                    <a:pt x="66040" y="253"/>
                  </a:lnTo>
                  <a:lnTo>
                    <a:pt x="61341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7904226" y="1681225"/>
              <a:ext cx="40005" cy="65405"/>
            </a:xfrm>
            <a:custGeom>
              <a:avLst/>
              <a:gdLst/>
              <a:ahLst/>
              <a:cxnLst/>
              <a:rect l="l" t="t" r="r" b="b"/>
              <a:pathLst>
                <a:path w="40004" h="65405">
                  <a:moveTo>
                    <a:pt x="18542" y="0"/>
                  </a:moveTo>
                  <a:lnTo>
                    <a:pt x="0" y="28956"/>
                  </a:lnTo>
                  <a:lnTo>
                    <a:pt x="0" y="35687"/>
                  </a:lnTo>
                  <a:lnTo>
                    <a:pt x="20574" y="65024"/>
                  </a:lnTo>
                  <a:lnTo>
                    <a:pt x="21590" y="64897"/>
                  </a:lnTo>
                  <a:lnTo>
                    <a:pt x="38607" y="42037"/>
                  </a:lnTo>
                  <a:lnTo>
                    <a:pt x="38989" y="40512"/>
                  </a:lnTo>
                  <a:lnTo>
                    <a:pt x="39497" y="35687"/>
                  </a:lnTo>
                  <a:lnTo>
                    <a:pt x="39624" y="32258"/>
                  </a:lnTo>
                  <a:lnTo>
                    <a:pt x="39370" y="27432"/>
                  </a:lnTo>
                  <a:lnTo>
                    <a:pt x="21590" y="126"/>
                  </a:lnTo>
                  <a:lnTo>
                    <a:pt x="185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7620000" y="1889125"/>
              <a:ext cx="379730" cy="147955"/>
            </a:xfrm>
            <a:custGeom>
              <a:avLst/>
              <a:gdLst/>
              <a:ahLst/>
              <a:cxnLst/>
              <a:rect l="l" t="t" r="r" b="b"/>
              <a:pathLst>
                <a:path w="379729" h="147955">
                  <a:moveTo>
                    <a:pt x="379475" y="0"/>
                  </a:moveTo>
                  <a:lnTo>
                    <a:pt x="353059" y="32892"/>
                  </a:lnTo>
                  <a:lnTo>
                    <a:pt x="312674" y="62357"/>
                  </a:lnTo>
                  <a:lnTo>
                    <a:pt x="270382" y="80010"/>
                  </a:lnTo>
                  <a:lnTo>
                    <a:pt x="227583" y="88900"/>
                  </a:lnTo>
                  <a:lnTo>
                    <a:pt x="189865" y="91186"/>
                  </a:lnTo>
                  <a:lnTo>
                    <a:pt x="176783" y="90932"/>
                  </a:lnTo>
                  <a:lnTo>
                    <a:pt x="129667" y="85216"/>
                  </a:lnTo>
                  <a:lnTo>
                    <a:pt x="82296" y="70103"/>
                  </a:lnTo>
                  <a:lnTo>
                    <a:pt x="41148" y="45592"/>
                  </a:lnTo>
                  <a:lnTo>
                    <a:pt x="7111" y="11175"/>
                  </a:lnTo>
                  <a:lnTo>
                    <a:pt x="0" y="0"/>
                  </a:lnTo>
                  <a:lnTo>
                    <a:pt x="253" y="7620"/>
                  </a:lnTo>
                  <a:lnTo>
                    <a:pt x="11556" y="50800"/>
                  </a:lnTo>
                  <a:lnTo>
                    <a:pt x="37719" y="88391"/>
                  </a:lnTo>
                  <a:lnTo>
                    <a:pt x="69088" y="113919"/>
                  </a:lnTo>
                  <a:lnTo>
                    <a:pt x="107569" y="133096"/>
                  </a:lnTo>
                  <a:lnTo>
                    <a:pt x="151638" y="144652"/>
                  </a:lnTo>
                  <a:lnTo>
                    <a:pt x="189865" y="147700"/>
                  </a:lnTo>
                  <a:lnTo>
                    <a:pt x="199644" y="147447"/>
                  </a:lnTo>
                  <a:lnTo>
                    <a:pt x="255143" y="138684"/>
                  </a:lnTo>
                  <a:lnTo>
                    <a:pt x="295909" y="122427"/>
                  </a:lnTo>
                  <a:lnTo>
                    <a:pt x="330326" y="99187"/>
                  </a:lnTo>
                  <a:lnTo>
                    <a:pt x="356616" y="70358"/>
                  </a:lnTo>
                  <a:lnTo>
                    <a:pt x="375539" y="29717"/>
                  </a:lnTo>
                  <a:lnTo>
                    <a:pt x="379095" y="7620"/>
                  </a:lnTo>
                  <a:lnTo>
                    <a:pt x="379475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7467600" y="1447800"/>
              <a:ext cx="685800" cy="762000"/>
            </a:xfrm>
            <a:custGeom>
              <a:avLst/>
              <a:gdLst/>
              <a:ahLst/>
              <a:cxnLst/>
              <a:rect l="l" t="t" r="r" b="b"/>
              <a:pathLst>
                <a:path w="685800" h="762000">
                  <a:moveTo>
                    <a:pt x="0" y="381000"/>
                  </a:moveTo>
                  <a:lnTo>
                    <a:pt x="3130" y="329296"/>
                  </a:lnTo>
                  <a:lnTo>
                    <a:pt x="12250" y="279708"/>
                  </a:lnTo>
                  <a:lnTo>
                    <a:pt x="26949" y="232689"/>
                  </a:lnTo>
                  <a:lnTo>
                    <a:pt x="46820" y="188693"/>
                  </a:lnTo>
                  <a:lnTo>
                    <a:pt x="71454" y="148174"/>
                  </a:lnTo>
                  <a:lnTo>
                    <a:pt x="100441" y="111585"/>
                  </a:lnTo>
                  <a:lnTo>
                    <a:pt x="133373" y="79380"/>
                  </a:lnTo>
                  <a:lnTo>
                    <a:pt x="169841" y="52013"/>
                  </a:lnTo>
                  <a:lnTo>
                    <a:pt x="209436" y="29938"/>
                  </a:lnTo>
                  <a:lnTo>
                    <a:pt x="251751" y="13608"/>
                  </a:lnTo>
                  <a:lnTo>
                    <a:pt x="296375" y="3477"/>
                  </a:lnTo>
                  <a:lnTo>
                    <a:pt x="342900" y="0"/>
                  </a:lnTo>
                  <a:lnTo>
                    <a:pt x="389424" y="3477"/>
                  </a:lnTo>
                  <a:lnTo>
                    <a:pt x="434048" y="13608"/>
                  </a:lnTo>
                  <a:lnTo>
                    <a:pt x="476363" y="29938"/>
                  </a:lnTo>
                  <a:lnTo>
                    <a:pt x="515958" y="52013"/>
                  </a:lnTo>
                  <a:lnTo>
                    <a:pt x="552426" y="79380"/>
                  </a:lnTo>
                  <a:lnTo>
                    <a:pt x="585358" y="111585"/>
                  </a:lnTo>
                  <a:lnTo>
                    <a:pt x="614345" y="148174"/>
                  </a:lnTo>
                  <a:lnTo>
                    <a:pt x="638979" y="188693"/>
                  </a:lnTo>
                  <a:lnTo>
                    <a:pt x="658850" y="232689"/>
                  </a:lnTo>
                  <a:lnTo>
                    <a:pt x="673549" y="279708"/>
                  </a:lnTo>
                  <a:lnTo>
                    <a:pt x="682669" y="329296"/>
                  </a:lnTo>
                  <a:lnTo>
                    <a:pt x="685800" y="381000"/>
                  </a:lnTo>
                  <a:lnTo>
                    <a:pt x="682669" y="432703"/>
                  </a:lnTo>
                  <a:lnTo>
                    <a:pt x="673549" y="482291"/>
                  </a:lnTo>
                  <a:lnTo>
                    <a:pt x="658850" y="529310"/>
                  </a:lnTo>
                  <a:lnTo>
                    <a:pt x="638979" y="573306"/>
                  </a:lnTo>
                  <a:lnTo>
                    <a:pt x="614345" y="613825"/>
                  </a:lnTo>
                  <a:lnTo>
                    <a:pt x="585358" y="650414"/>
                  </a:lnTo>
                  <a:lnTo>
                    <a:pt x="552426" y="682619"/>
                  </a:lnTo>
                  <a:lnTo>
                    <a:pt x="515958" y="709986"/>
                  </a:lnTo>
                  <a:lnTo>
                    <a:pt x="476363" y="732061"/>
                  </a:lnTo>
                  <a:lnTo>
                    <a:pt x="434048" y="748391"/>
                  </a:lnTo>
                  <a:lnTo>
                    <a:pt x="389424" y="758522"/>
                  </a:lnTo>
                  <a:lnTo>
                    <a:pt x="342900" y="762000"/>
                  </a:lnTo>
                  <a:lnTo>
                    <a:pt x="296375" y="758522"/>
                  </a:lnTo>
                  <a:lnTo>
                    <a:pt x="251751" y="748391"/>
                  </a:lnTo>
                  <a:lnTo>
                    <a:pt x="209436" y="732061"/>
                  </a:lnTo>
                  <a:lnTo>
                    <a:pt x="169841" y="709986"/>
                  </a:lnTo>
                  <a:lnTo>
                    <a:pt x="133373" y="682619"/>
                  </a:lnTo>
                  <a:lnTo>
                    <a:pt x="100441" y="650414"/>
                  </a:lnTo>
                  <a:lnTo>
                    <a:pt x="71454" y="613825"/>
                  </a:lnTo>
                  <a:lnTo>
                    <a:pt x="46820" y="573306"/>
                  </a:lnTo>
                  <a:lnTo>
                    <a:pt x="26949" y="529310"/>
                  </a:lnTo>
                  <a:lnTo>
                    <a:pt x="12250" y="482291"/>
                  </a:lnTo>
                  <a:lnTo>
                    <a:pt x="3130" y="432703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84" name="object 84"/>
          <p:cNvGraphicFramePr>
            <a:graphicFrameLocks noGrp="1"/>
          </p:cNvGraphicFramePr>
          <p:nvPr/>
        </p:nvGraphicFramePr>
        <p:xfrm>
          <a:off x="520700" y="2667000"/>
          <a:ext cx="7645400" cy="86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152400"/>
                <a:gridCol w="685800"/>
                <a:gridCol w="152400"/>
                <a:gridCol w="685800"/>
                <a:gridCol w="457200"/>
                <a:gridCol w="685800"/>
                <a:gridCol w="152400"/>
                <a:gridCol w="685800"/>
                <a:gridCol w="152400"/>
                <a:gridCol w="685800"/>
                <a:gridCol w="152400"/>
                <a:gridCol w="685800"/>
                <a:gridCol w="914400"/>
                <a:gridCol w="685800"/>
              </a:tblGrid>
              <a:tr h="2964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0000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0000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E36C0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E36C09"/>
                      </a:solidFill>
                      <a:prstDash val="solid"/>
                    </a:lnL>
                    <a:lnR w="28575">
                      <a:solidFill>
                        <a:srgbClr val="E36C09"/>
                      </a:solidFill>
                      <a:prstDash val="solid"/>
                    </a:lnR>
                    <a:lnT w="28575">
                      <a:solidFill>
                        <a:srgbClr val="E36C0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E36C09"/>
                      </a:solidFill>
                      <a:prstDash val="solid"/>
                    </a:lnL>
                    <a:lnR w="28575">
                      <a:solidFill>
                        <a:srgbClr val="00AFE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00AFEF"/>
                      </a:solidFill>
                      <a:prstDash val="solid"/>
                    </a:lnL>
                    <a:lnR w="28575">
                      <a:solidFill>
                        <a:srgbClr val="00AFEF"/>
                      </a:solidFill>
                      <a:prstDash val="solid"/>
                    </a:lnR>
                    <a:lnT w="28575">
                      <a:solidFill>
                        <a:srgbClr val="00AFEF"/>
                      </a:solidFill>
                      <a:prstDash val="solid"/>
                    </a:lnT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GB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GB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GB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488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GB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4953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GB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4953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GB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E36C0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5016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GB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E36C09"/>
                      </a:solidFill>
                      <a:prstDash val="solid"/>
                    </a:lnL>
                    <a:lnR w="28575">
                      <a:solidFill>
                        <a:srgbClr val="E36C0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E36C09"/>
                      </a:solidFill>
                      <a:prstDash val="solid"/>
                    </a:lnL>
                    <a:lnR w="28575">
                      <a:solidFill>
                        <a:srgbClr val="00AFE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5080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GB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AFEF"/>
                      </a:solidFill>
                      <a:prstDash val="solid"/>
                    </a:lnL>
                    <a:lnR w="28575">
                      <a:solidFill>
                        <a:srgbClr val="00AFEF"/>
                      </a:solidFill>
                      <a:prstDash val="solid"/>
                    </a:lnR>
                  </a:tcPr>
                </a:tc>
              </a:tr>
              <a:tr h="297877"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Spool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B w="28575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Spool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Spool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B w="285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Spool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B w="28575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Spool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Spool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E36C0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Spool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E36C09"/>
                      </a:solidFill>
                      <a:prstDash val="solid"/>
                    </a:lnL>
                    <a:lnR w="28575">
                      <a:solidFill>
                        <a:srgbClr val="E36C09"/>
                      </a:solidFill>
                      <a:prstDash val="solid"/>
                    </a:lnR>
                    <a:lnB w="28575">
                      <a:solidFill>
                        <a:srgbClr val="E36C0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E36C09"/>
                      </a:solidFill>
                      <a:prstDash val="solid"/>
                    </a:lnL>
                    <a:lnR w="28575">
                      <a:solidFill>
                        <a:srgbClr val="00AFE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Spool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AFEF"/>
                      </a:solidFill>
                      <a:prstDash val="solid"/>
                    </a:lnL>
                    <a:lnR w="28575">
                      <a:solidFill>
                        <a:srgbClr val="00AFEF"/>
                      </a:solidFill>
                      <a:prstDash val="solid"/>
                    </a:lnR>
                    <a:lnB w="28575">
                      <a:solidFill>
                        <a:srgbClr val="00AFE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85" name="object 85"/>
          <p:cNvGrpSpPr/>
          <p:nvPr/>
        </p:nvGrpSpPr>
        <p:grpSpPr>
          <a:xfrm>
            <a:off x="6083300" y="2273300"/>
            <a:ext cx="1930400" cy="406400"/>
            <a:chOff x="6083300" y="2273300"/>
            <a:chExt cx="1930400" cy="406400"/>
          </a:xfrm>
        </p:grpSpPr>
        <p:sp>
          <p:nvSpPr>
            <p:cNvPr id="86" name="object 86"/>
            <p:cNvSpPr/>
            <p:nvPr/>
          </p:nvSpPr>
          <p:spPr>
            <a:xfrm>
              <a:off x="6096000" y="22860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22860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152400" y="381000"/>
                  </a:lnTo>
                  <a:lnTo>
                    <a:pt x="30480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E36C0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6096000" y="22860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0" y="228600"/>
                  </a:moveTo>
                  <a:lnTo>
                    <a:pt x="76200" y="228600"/>
                  </a:lnTo>
                  <a:lnTo>
                    <a:pt x="76200" y="0"/>
                  </a:lnTo>
                  <a:lnTo>
                    <a:pt x="228600" y="0"/>
                  </a:lnTo>
                  <a:lnTo>
                    <a:pt x="228600" y="228600"/>
                  </a:lnTo>
                  <a:lnTo>
                    <a:pt x="304800" y="228600"/>
                  </a:lnTo>
                  <a:lnTo>
                    <a:pt x="152400" y="381000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7696200" y="22860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22860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152400" y="381000"/>
                  </a:lnTo>
                  <a:lnTo>
                    <a:pt x="30480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7696200" y="22860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0" y="228600"/>
                  </a:moveTo>
                  <a:lnTo>
                    <a:pt x="76200" y="228600"/>
                  </a:lnTo>
                  <a:lnTo>
                    <a:pt x="76200" y="0"/>
                  </a:lnTo>
                  <a:lnTo>
                    <a:pt x="228600" y="0"/>
                  </a:lnTo>
                  <a:lnTo>
                    <a:pt x="228600" y="228600"/>
                  </a:lnTo>
                  <a:lnTo>
                    <a:pt x="304800" y="228600"/>
                  </a:lnTo>
                  <a:lnTo>
                    <a:pt x="152400" y="381000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0" name="object 90"/>
          <p:cNvSpPr txBox="1"/>
          <p:nvPr/>
        </p:nvSpPr>
        <p:spPr>
          <a:xfrm>
            <a:off x="7086600" y="685800"/>
            <a:ext cx="1524000" cy="1600200"/>
          </a:xfrm>
          <a:prstGeom prst="rect">
            <a:avLst/>
          </a:prstGeom>
          <a:ln w="25400">
            <a:solidFill>
              <a:srgbClr val="0000FF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295"/>
              </a:spcBef>
            </a:pPr>
            <a:r>
              <a:rPr dirty="0" sz="2000">
                <a:latin typeface="Times New Roman"/>
                <a:cs typeface="Times New Roman"/>
              </a:rPr>
              <a:t>DBC</a:t>
            </a:r>
            <a:endParaRPr sz="2000">
              <a:latin typeface="Times New Roman"/>
              <a:cs typeface="Times New Roman"/>
            </a:endParaRPr>
          </a:p>
          <a:p>
            <a:pPr algn="ctr" marL="635">
              <a:lnSpc>
                <a:spcPct val="100000"/>
              </a:lnSpc>
            </a:pP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Unlimited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78739" y="3606774"/>
            <a:ext cx="8946515" cy="3208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2545">
              <a:lnSpc>
                <a:spcPct val="125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Every User </a:t>
            </a:r>
            <a:r>
              <a:rPr dirty="0" sz="2000">
                <a:latin typeface="Times New Roman"/>
                <a:cs typeface="Times New Roman"/>
              </a:rPr>
              <a:t>is assigned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Spool </a:t>
            </a:r>
            <a:r>
              <a:rPr dirty="0" sz="2000">
                <a:latin typeface="Times New Roman"/>
                <a:cs typeface="Times New Roman"/>
              </a:rPr>
              <a:t>Space so they can </a:t>
            </a:r>
            <a:r>
              <a:rPr dirty="0" sz="2000" spc="-5">
                <a:latin typeface="Times New Roman"/>
                <a:cs typeface="Times New Roman"/>
              </a:rPr>
              <a:t>submit </a:t>
            </a:r>
            <a:r>
              <a:rPr dirty="0" sz="2000">
                <a:latin typeface="Times New Roman"/>
                <a:cs typeface="Times New Roman"/>
              </a:rPr>
              <a:t>SQL and retrieve answer </a:t>
            </a:r>
            <a:r>
              <a:rPr dirty="0" sz="2000" spc="-5">
                <a:latin typeface="Times New Roman"/>
                <a:cs typeface="Times New Roman"/>
              </a:rPr>
              <a:t>sets. 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Spool </a:t>
            </a:r>
            <a:r>
              <a:rPr dirty="0" sz="2000">
                <a:latin typeface="Times New Roman"/>
                <a:cs typeface="Times New Roman"/>
              </a:rPr>
              <a:t>in the database Marketing is 10 GB so each user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defaults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10 GB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Spool.  </a:t>
            </a:r>
            <a:r>
              <a:rPr dirty="0" sz="2000" spc="5">
                <a:latin typeface="Times New Roman"/>
                <a:cs typeface="Times New Roman"/>
              </a:rPr>
              <a:t>Any </a:t>
            </a:r>
            <a:r>
              <a:rPr dirty="0" sz="2000">
                <a:latin typeface="Times New Roman"/>
                <a:cs typeface="Times New Roman"/>
              </a:rPr>
              <a:t>User in Marketing can run queries, </a:t>
            </a:r>
            <a:r>
              <a:rPr dirty="0" sz="2000" spc="5">
                <a:latin typeface="Times New Roman"/>
                <a:cs typeface="Times New Roman"/>
              </a:rPr>
              <a:t>but </a:t>
            </a:r>
            <a:r>
              <a:rPr dirty="0" sz="2000">
                <a:latin typeface="Times New Roman"/>
                <a:cs typeface="Times New Roman"/>
              </a:rPr>
              <a:t>are aborted if they go over the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10 GB</a:t>
            </a:r>
            <a:r>
              <a:rPr dirty="0" sz="2000" spc="-2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limit.  </a:t>
            </a:r>
            <a:r>
              <a:rPr dirty="0" sz="2000">
                <a:latin typeface="Times New Roman"/>
                <a:cs typeface="Times New Roman"/>
              </a:rPr>
              <a:t>All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3 </a:t>
            </a:r>
            <a:r>
              <a:rPr dirty="0" sz="2000">
                <a:latin typeface="Times New Roman"/>
                <a:cs typeface="Times New Roman"/>
              </a:rPr>
              <a:t>users in Marketing can query </a:t>
            </a:r>
            <a:r>
              <a:rPr dirty="0" sz="2000" spc="-5">
                <a:latin typeface="Times New Roman"/>
                <a:cs typeface="Times New Roman"/>
              </a:rPr>
              <a:t>simultaneously </a:t>
            </a:r>
            <a:r>
              <a:rPr dirty="0" sz="2000">
                <a:latin typeface="Times New Roman"/>
                <a:cs typeface="Times New Roman"/>
              </a:rPr>
              <a:t>and use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30 GB </a:t>
            </a:r>
            <a:r>
              <a:rPr dirty="0" sz="2000">
                <a:latin typeface="Times New Roman"/>
                <a:cs typeface="Times New Roman"/>
              </a:rPr>
              <a:t>of Spool in total</a:t>
            </a:r>
            <a:r>
              <a:rPr dirty="0" sz="2000" spc="-2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 marR="655320">
              <a:lnSpc>
                <a:spcPct val="125000"/>
              </a:lnSpc>
            </a:pPr>
            <a:r>
              <a:rPr dirty="0" sz="2000">
                <a:latin typeface="Times New Roman"/>
                <a:cs typeface="Times New Roman"/>
              </a:rPr>
              <a:t>Three users in </a:t>
            </a:r>
            <a:r>
              <a:rPr dirty="0" sz="2000" spc="-5">
                <a:latin typeface="Times New Roman"/>
                <a:cs typeface="Times New Roman"/>
              </a:rPr>
              <a:t>Sales </a:t>
            </a:r>
            <a:r>
              <a:rPr dirty="0" sz="2000">
                <a:latin typeface="Times New Roman"/>
                <a:cs typeface="Times New Roman"/>
              </a:rPr>
              <a:t>defaulted to the </a:t>
            </a:r>
            <a:r>
              <a:rPr dirty="0" sz="2000" spc="-10">
                <a:latin typeface="Times New Roman"/>
                <a:cs typeface="Times New Roman"/>
              </a:rPr>
              <a:t>max </a:t>
            </a:r>
            <a:r>
              <a:rPr dirty="0" sz="2000">
                <a:latin typeface="Times New Roman"/>
                <a:cs typeface="Times New Roman"/>
              </a:rPr>
              <a:t>(5 GB) </a:t>
            </a:r>
            <a:r>
              <a:rPr dirty="0" sz="2000" spc="5">
                <a:latin typeface="Times New Roman"/>
                <a:cs typeface="Times New Roman"/>
              </a:rPr>
              <a:t>but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intern </a:t>
            </a:r>
            <a:r>
              <a:rPr dirty="0" sz="2000">
                <a:latin typeface="Times New Roman"/>
                <a:cs typeface="Times New Roman"/>
              </a:rPr>
              <a:t>was assigned</a:t>
            </a:r>
            <a:r>
              <a:rPr dirty="0" sz="2000" spc="-175"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less.  </a:t>
            </a:r>
            <a:r>
              <a:rPr dirty="0" sz="2000">
                <a:latin typeface="Times New Roman"/>
                <a:cs typeface="Times New Roman"/>
              </a:rPr>
              <a:t>The final user in DBC was given </a:t>
            </a:r>
            <a:r>
              <a:rPr dirty="0" sz="2000" spc="5">
                <a:latin typeface="Times New Roman"/>
                <a:cs typeface="Times New Roman"/>
              </a:rPr>
              <a:t>100 </a:t>
            </a:r>
            <a:r>
              <a:rPr dirty="0" sz="2000">
                <a:latin typeface="Times New Roman"/>
                <a:cs typeface="Times New Roman"/>
              </a:rPr>
              <a:t>GB of Spool because their</a:t>
            </a:r>
            <a:r>
              <a:rPr dirty="0" sz="2000" spc="-19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brilliant.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Spool is assigned to users and the only way you are aborted is if you go over your</a:t>
            </a:r>
            <a:r>
              <a:rPr dirty="0" sz="2000" spc="-24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spool  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limit.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Marketing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has </a:t>
            </a: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unlimited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spool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,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but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max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for each user in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marketing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is 10</a:t>
            </a:r>
            <a:r>
              <a:rPr dirty="0" sz="2000" spc="-12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GB!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6178702"/>
            <a:ext cx="878903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20">
                <a:solidFill>
                  <a:srgbClr val="0000FF"/>
                </a:solidFill>
                <a:latin typeface="Times New Roman"/>
                <a:cs typeface="Times New Roman"/>
              </a:rPr>
              <a:t>With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“Seq_Number”,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because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you placed the </a:t>
            </a: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number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in the area where it</a:t>
            </a:r>
            <a:r>
              <a:rPr dirty="0" sz="2000" spc="-12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calculates, 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it will continuously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add 1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to the answer for each</a:t>
            </a:r>
            <a:r>
              <a:rPr dirty="0" sz="2000" spc="-18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30">
                <a:solidFill>
                  <a:srgbClr val="0000FF"/>
                </a:solidFill>
                <a:latin typeface="Times New Roman"/>
                <a:cs typeface="Times New Roman"/>
              </a:rPr>
              <a:t>row.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1541" y="963879"/>
            <a:ext cx="8549640" cy="1550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SELECT </a:t>
            </a:r>
            <a:r>
              <a:rPr dirty="0" sz="2400">
                <a:latin typeface="Times New Roman"/>
                <a:cs typeface="Times New Roman"/>
              </a:rPr>
              <a:t>Product_ID , Sale_Date,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Daily_Sales,</a:t>
            </a:r>
            <a:endParaRPr sz="2400">
              <a:latin typeface="Times New Roman"/>
              <a:cs typeface="Times New Roman"/>
            </a:endParaRPr>
          </a:p>
          <a:p>
            <a:pPr marL="1155700" marR="5080">
              <a:lnSpc>
                <a:spcPct val="99500"/>
              </a:lnSpc>
              <a:spcBef>
                <a:spcPts val="15"/>
              </a:spcBef>
              <a:tabLst>
                <a:tab pos="6962775" algn="l"/>
              </a:tabLst>
            </a:pPr>
            <a:r>
              <a:rPr dirty="0" sz="2400" spc="-5">
                <a:latin typeface="Times New Roman"/>
                <a:cs typeface="Times New Roman"/>
              </a:rPr>
              <a:t>CSUM(Daily_Sales,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Product_ID,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Sale_Date</a:t>
            </a:r>
            <a:r>
              <a:rPr dirty="0" sz="2400" b="1">
                <a:latin typeface="Times New Roman"/>
                <a:cs typeface="Times New Roman"/>
              </a:rPr>
              <a:t>)	</a:t>
            </a: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“CSum”,  CSUM(</a:t>
            </a:r>
            <a:r>
              <a:rPr dirty="0" sz="2800" spc="-5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400" spc="-5">
                <a:latin typeface="Times New Roman"/>
                <a:cs typeface="Times New Roman"/>
              </a:rPr>
              <a:t>, Product_ID, Sale_Date)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“Seq_Number”</a:t>
            </a:r>
            <a:endParaRPr sz="2400">
              <a:latin typeface="Times New Roman"/>
              <a:cs typeface="Times New Roman"/>
            </a:endParaRPr>
          </a:p>
          <a:p>
            <a:pPr marL="3366135">
              <a:lnSpc>
                <a:spcPct val="100000"/>
              </a:lnSpc>
              <a:spcBef>
                <a:spcPts val="15"/>
              </a:spcBef>
              <a:tabLst>
                <a:tab pos="4383405" algn="l"/>
              </a:tabLst>
            </a:pPr>
            <a:r>
              <a:rPr dirty="0" sz="2400" spc="-5">
                <a:latin typeface="Times New Roman"/>
                <a:cs typeface="Times New Roman"/>
              </a:rPr>
              <a:t>FROM	</a:t>
            </a:r>
            <a:r>
              <a:rPr dirty="0" sz="2400" spc="-15">
                <a:latin typeface="Times New Roman"/>
                <a:cs typeface="Times New Roman"/>
              </a:rPr>
              <a:t>Sales_Table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9214" y="2959353"/>
            <a:ext cx="1092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Product_ID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34995" y="2959353"/>
            <a:ext cx="11360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22680" algn="l"/>
              </a:tabLst>
            </a:pP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Sale_Date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18457" y="2959353"/>
            <a:ext cx="11341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Dai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dirty="0" u="sng" sz="1800" spc="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_Sales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79795" y="2959353"/>
            <a:ext cx="10166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6235" algn="l"/>
              </a:tabLst>
            </a:pP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dirty="0" u="sng" sz="180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41894" y="2959353"/>
            <a:ext cx="12884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Seq_Number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428620" y="3376648"/>
          <a:ext cx="6282690" cy="2427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0400"/>
                <a:gridCol w="1436370"/>
                <a:gridCol w="1357630"/>
                <a:gridCol w="1902460"/>
                <a:gridCol w="571500"/>
                <a:gridCol w="354329"/>
              </a:tblGrid>
              <a:tr h="238153">
                <a:tc>
                  <a:txBody>
                    <a:bodyPr/>
                    <a:lstStyle/>
                    <a:p>
                      <a:pPr marL="31750">
                        <a:lnSpc>
                          <a:spcPts val="17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7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77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00405">
                        <a:lnSpc>
                          <a:spcPts val="177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ts val="177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94">
                <a:tc>
                  <a:txBody>
                    <a:bodyPr/>
                    <a:lstStyle/>
                    <a:p>
                      <a:pPr marL="31750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54500.22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0040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103350.62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4135">
                <a:tc>
                  <a:txBody>
                    <a:bodyPr/>
                    <a:lstStyle/>
                    <a:p>
                      <a:pPr marL="31750">
                        <a:lnSpc>
                          <a:spcPts val="1789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789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36000.07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0040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139350.69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07">
                <a:tc>
                  <a:txBody>
                    <a:bodyPr/>
                    <a:lstStyle/>
                    <a:p>
                      <a:pPr marL="31750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40200.43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0040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179551.12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0040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212351.62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0040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276651.62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54553.10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0040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331204.72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1">
                <a:tc>
                  <a:txBody>
                    <a:bodyPr/>
                    <a:lstStyle/>
                    <a:p>
                      <a:pPr marL="31750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0040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373093.60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4211">
                <a:tc>
                  <a:txBody>
                    <a:bodyPr/>
                    <a:lstStyle/>
                    <a:p>
                      <a:pPr marL="31750">
                        <a:lnSpc>
                          <a:spcPts val="1789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789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82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48000.00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00405">
                        <a:lnSpc>
                          <a:spcPts val="182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421093.60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38056">
                <a:tc>
                  <a:txBody>
                    <a:bodyPr/>
                    <a:lstStyle/>
                    <a:p>
                      <a:pPr marL="31750">
                        <a:lnSpc>
                          <a:spcPts val="177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77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77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49850.03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00405">
                        <a:lnSpc>
                          <a:spcPts val="177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470943.63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75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11" name="object 11"/>
          <p:cNvGrpSpPr/>
          <p:nvPr/>
        </p:nvGrpSpPr>
        <p:grpSpPr>
          <a:xfrm>
            <a:off x="1746059" y="2210435"/>
            <a:ext cx="7267575" cy="3775075"/>
            <a:chOff x="1746059" y="2210435"/>
            <a:chExt cx="7267575" cy="3775075"/>
          </a:xfrm>
        </p:grpSpPr>
        <p:sp>
          <p:nvSpPr>
            <p:cNvPr id="12" name="object 12"/>
            <p:cNvSpPr/>
            <p:nvPr/>
          </p:nvSpPr>
          <p:spPr>
            <a:xfrm>
              <a:off x="1760347" y="2819361"/>
              <a:ext cx="7239000" cy="3151505"/>
            </a:xfrm>
            <a:custGeom>
              <a:avLst/>
              <a:gdLst/>
              <a:ahLst/>
              <a:cxnLst/>
              <a:rect l="l" t="t" r="r" b="b"/>
              <a:pathLst>
                <a:path w="7239000" h="3151504">
                  <a:moveTo>
                    <a:pt x="0" y="3151251"/>
                  </a:moveTo>
                  <a:lnTo>
                    <a:pt x="7239000" y="3151251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3151251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146300" y="2223135"/>
              <a:ext cx="189230" cy="426720"/>
            </a:xfrm>
            <a:custGeom>
              <a:avLst/>
              <a:gdLst/>
              <a:ahLst/>
              <a:cxnLst/>
              <a:rect l="l" t="t" r="r" b="b"/>
              <a:pathLst>
                <a:path w="189230" h="426719">
                  <a:moveTo>
                    <a:pt x="94487" y="0"/>
                  </a:moveTo>
                  <a:lnTo>
                    <a:pt x="0" y="94614"/>
                  </a:lnTo>
                  <a:lnTo>
                    <a:pt x="47243" y="94614"/>
                  </a:lnTo>
                  <a:lnTo>
                    <a:pt x="47243" y="426719"/>
                  </a:lnTo>
                  <a:lnTo>
                    <a:pt x="141731" y="426719"/>
                  </a:lnTo>
                  <a:lnTo>
                    <a:pt x="141731" y="94614"/>
                  </a:lnTo>
                  <a:lnTo>
                    <a:pt x="189102" y="94614"/>
                  </a:lnTo>
                  <a:lnTo>
                    <a:pt x="9448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146300" y="2223135"/>
              <a:ext cx="189230" cy="426720"/>
            </a:xfrm>
            <a:custGeom>
              <a:avLst/>
              <a:gdLst/>
              <a:ahLst/>
              <a:cxnLst/>
              <a:rect l="l" t="t" r="r" b="b"/>
              <a:pathLst>
                <a:path w="189230" h="426719">
                  <a:moveTo>
                    <a:pt x="0" y="94614"/>
                  </a:moveTo>
                  <a:lnTo>
                    <a:pt x="94487" y="0"/>
                  </a:lnTo>
                  <a:lnTo>
                    <a:pt x="189102" y="94614"/>
                  </a:lnTo>
                  <a:lnTo>
                    <a:pt x="141731" y="94614"/>
                  </a:lnTo>
                  <a:lnTo>
                    <a:pt x="141731" y="426719"/>
                  </a:lnTo>
                  <a:lnTo>
                    <a:pt x="47243" y="426719"/>
                  </a:lnTo>
                  <a:lnTo>
                    <a:pt x="47243" y="94614"/>
                  </a:lnTo>
                  <a:lnTo>
                    <a:pt x="0" y="94614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7772400" y="3443351"/>
            <a:ext cx="635000" cy="101600"/>
            <a:chOff x="7772400" y="3443351"/>
            <a:chExt cx="635000" cy="101600"/>
          </a:xfrm>
        </p:grpSpPr>
        <p:sp>
          <p:nvSpPr>
            <p:cNvPr id="16" name="object 16"/>
            <p:cNvSpPr/>
            <p:nvPr/>
          </p:nvSpPr>
          <p:spPr>
            <a:xfrm>
              <a:off x="7785100" y="3456051"/>
              <a:ext cx="609600" cy="76200"/>
            </a:xfrm>
            <a:custGeom>
              <a:avLst/>
              <a:gdLst/>
              <a:ahLst/>
              <a:cxnLst/>
              <a:rect l="l" t="t" r="r" b="b"/>
              <a:pathLst>
                <a:path w="609600" h="76200">
                  <a:moveTo>
                    <a:pt x="571500" y="0"/>
                  </a:moveTo>
                  <a:lnTo>
                    <a:pt x="571500" y="19050"/>
                  </a:lnTo>
                  <a:lnTo>
                    <a:pt x="0" y="19050"/>
                  </a:lnTo>
                  <a:lnTo>
                    <a:pt x="0" y="57150"/>
                  </a:lnTo>
                  <a:lnTo>
                    <a:pt x="571500" y="57150"/>
                  </a:lnTo>
                  <a:lnTo>
                    <a:pt x="571500" y="76200"/>
                  </a:lnTo>
                  <a:lnTo>
                    <a:pt x="609600" y="38100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785100" y="3456051"/>
              <a:ext cx="609600" cy="76200"/>
            </a:xfrm>
            <a:custGeom>
              <a:avLst/>
              <a:gdLst/>
              <a:ahLst/>
              <a:cxnLst/>
              <a:rect l="l" t="t" r="r" b="b"/>
              <a:pathLst>
                <a:path w="609600" h="76200">
                  <a:moveTo>
                    <a:pt x="0" y="19050"/>
                  </a:moveTo>
                  <a:lnTo>
                    <a:pt x="571500" y="19050"/>
                  </a:lnTo>
                  <a:lnTo>
                    <a:pt x="571500" y="0"/>
                  </a:lnTo>
                  <a:lnTo>
                    <a:pt x="609600" y="38100"/>
                  </a:lnTo>
                  <a:lnTo>
                    <a:pt x="571500" y="76200"/>
                  </a:lnTo>
                  <a:lnTo>
                    <a:pt x="571500" y="57150"/>
                  </a:lnTo>
                  <a:lnTo>
                    <a:pt x="0" y="57150"/>
                  </a:lnTo>
                  <a:lnTo>
                    <a:pt x="0" y="1905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7772400" y="3671951"/>
            <a:ext cx="635000" cy="101600"/>
            <a:chOff x="7772400" y="3671951"/>
            <a:chExt cx="635000" cy="101600"/>
          </a:xfrm>
        </p:grpSpPr>
        <p:sp>
          <p:nvSpPr>
            <p:cNvPr id="19" name="object 19"/>
            <p:cNvSpPr/>
            <p:nvPr/>
          </p:nvSpPr>
          <p:spPr>
            <a:xfrm>
              <a:off x="7785100" y="3684651"/>
              <a:ext cx="609600" cy="76200"/>
            </a:xfrm>
            <a:custGeom>
              <a:avLst/>
              <a:gdLst/>
              <a:ahLst/>
              <a:cxnLst/>
              <a:rect l="l" t="t" r="r" b="b"/>
              <a:pathLst>
                <a:path w="609600" h="76200">
                  <a:moveTo>
                    <a:pt x="571500" y="0"/>
                  </a:moveTo>
                  <a:lnTo>
                    <a:pt x="571500" y="19050"/>
                  </a:lnTo>
                  <a:lnTo>
                    <a:pt x="0" y="19050"/>
                  </a:lnTo>
                  <a:lnTo>
                    <a:pt x="0" y="57150"/>
                  </a:lnTo>
                  <a:lnTo>
                    <a:pt x="571500" y="57150"/>
                  </a:lnTo>
                  <a:lnTo>
                    <a:pt x="571500" y="76200"/>
                  </a:lnTo>
                  <a:lnTo>
                    <a:pt x="609600" y="38100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785100" y="3684651"/>
              <a:ext cx="609600" cy="76200"/>
            </a:xfrm>
            <a:custGeom>
              <a:avLst/>
              <a:gdLst/>
              <a:ahLst/>
              <a:cxnLst/>
              <a:rect l="l" t="t" r="r" b="b"/>
              <a:pathLst>
                <a:path w="609600" h="76200">
                  <a:moveTo>
                    <a:pt x="0" y="19050"/>
                  </a:moveTo>
                  <a:lnTo>
                    <a:pt x="571500" y="19050"/>
                  </a:lnTo>
                  <a:lnTo>
                    <a:pt x="571500" y="0"/>
                  </a:lnTo>
                  <a:lnTo>
                    <a:pt x="609600" y="38100"/>
                  </a:lnTo>
                  <a:lnTo>
                    <a:pt x="571500" y="76200"/>
                  </a:lnTo>
                  <a:lnTo>
                    <a:pt x="571500" y="57150"/>
                  </a:lnTo>
                  <a:lnTo>
                    <a:pt x="0" y="57150"/>
                  </a:lnTo>
                  <a:lnTo>
                    <a:pt x="0" y="1905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047394" y="42113"/>
            <a:ext cx="70478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CSUM the Number 1 to </a:t>
            </a:r>
            <a:r>
              <a:rPr dirty="0"/>
              <a:t>get </a:t>
            </a:r>
            <a:r>
              <a:rPr dirty="0" spc="-5"/>
              <a:t>a Sequential</a:t>
            </a:r>
            <a:r>
              <a:rPr dirty="0"/>
              <a:t> </a:t>
            </a:r>
            <a:r>
              <a:rPr dirty="0" spc="-5"/>
              <a:t>Number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0" y="3733800"/>
            <a:ext cx="1651000" cy="9906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algn="ctr" marL="98425" marR="97790">
              <a:lnSpc>
                <a:spcPct val="100000"/>
              </a:lnSpc>
              <a:spcBef>
                <a:spcPts val="305"/>
              </a:spcBef>
            </a:pPr>
            <a:r>
              <a:rPr dirty="0" sz="1800" spc="-5">
                <a:latin typeface="Times New Roman"/>
                <a:cs typeface="Times New Roman"/>
              </a:rPr>
              <a:t>Not </a:t>
            </a:r>
            <a:r>
              <a:rPr dirty="0" sz="1800">
                <a:latin typeface="Times New Roman"/>
                <a:cs typeface="Times New Roman"/>
              </a:rPr>
              <a:t>all </a:t>
            </a:r>
            <a:r>
              <a:rPr dirty="0" sz="1800" spc="-5">
                <a:latin typeface="Times New Roman"/>
                <a:cs typeface="Times New Roman"/>
              </a:rPr>
              <a:t>rows  </a:t>
            </a:r>
            <a:r>
              <a:rPr dirty="0" sz="1800">
                <a:latin typeface="Times New Roman"/>
                <a:cs typeface="Times New Roman"/>
              </a:rPr>
              <a:t>are displayed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 this </a:t>
            </a:r>
            <a:r>
              <a:rPr dirty="0" sz="1800" spc="-5">
                <a:latin typeface="Times New Roman"/>
                <a:cs typeface="Times New Roman"/>
              </a:rPr>
              <a:t>answer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6485026"/>
            <a:ext cx="80664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What does the GROUP BY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Statement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cause? Both OLAP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Commands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to</a:t>
            </a:r>
            <a:r>
              <a:rPr dirty="0" sz="2000" spc="-29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reset!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9232" y="934339"/>
            <a:ext cx="8622665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SELECT </a:t>
            </a:r>
            <a:r>
              <a:rPr dirty="0" sz="2400">
                <a:latin typeface="Times New Roman"/>
                <a:cs typeface="Times New Roman"/>
              </a:rPr>
              <a:t>Product_ID </a:t>
            </a:r>
            <a:r>
              <a:rPr dirty="0" sz="2400" spc="-5">
                <a:latin typeface="Times New Roman"/>
                <a:cs typeface="Times New Roman"/>
              </a:rPr>
              <a:t>, </a:t>
            </a:r>
            <a:r>
              <a:rPr dirty="0" sz="2400">
                <a:latin typeface="Times New Roman"/>
                <a:cs typeface="Times New Roman"/>
              </a:rPr>
              <a:t>Sale_Date,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Daily_Sales,</a:t>
            </a:r>
            <a:endParaRPr sz="2400">
              <a:latin typeface="Times New Roman"/>
              <a:cs typeface="Times New Roman"/>
            </a:endParaRPr>
          </a:p>
          <a:p>
            <a:pPr marL="1231900" marR="5080">
              <a:lnSpc>
                <a:spcPct val="100000"/>
              </a:lnSpc>
              <a:tabLst>
                <a:tab pos="7037070" algn="l"/>
              </a:tabLst>
            </a:pPr>
            <a:r>
              <a:rPr dirty="0" sz="2400">
                <a:latin typeface="Times New Roman"/>
                <a:cs typeface="Times New Roman"/>
              </a:rPr>
              <a:t>CSUM(Daily_Sales, </a:t>
            </a:r>
            <a:r>
              <a:rPr dirty="0" sz="2400" spc="-5">
                <a:latin typeface="Times New Roman"/>
                <a:cs typeface="Times New Roman"/>
              </a:rPr>
              <a:t>Product_ID,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Sale_Date)	AS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“CSum”,  CSUM(1, Product_ID, Sale_Date)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“Seq_Number”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029969" algn="l"/>
              </a:tabLst>
            </a:pPr>
            <a:r>
              <a:rPr dirty="0" sz="2400" spc="-5">
                <a:latin typeface="Times New Roman"/>
                <a:cs typeface="Times New Roman"/>
              </a:rPr>
              <a:t>FROM	</a:t>
            </a:r>
            <a:r>
              <a:rPr dirty="0" sz="2400" spc="-15">
                <a:latin typeface="Times New Roman"/>
                <a:cs typeface="Times New Roman"/>
              </a:rPr>
              <a:t>Sales_Table 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GROUP BY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Product_ID</a:t>
            </a:r>
            <a:r>
              <a:rPr dirty="0" sz="2400" spc="-15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6035" y="3082793"/>
            <a:ext cx="1092200" cy="3176905"/>
          </a:xfrm>
          <a:prstGeom prst="rect">
            <a:avLst/>
          </a:prstGeom>
        </p:spPr>
        <p:txBody>
          <a:bodyPr wrap="square" lIns="0" tIns="11557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10"/>
              </a:spcBef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Product_ID</a:t>
            </a:r>
            <a:endParaRPr sz="1800">
              <a:latin typeface="Times New Roman"/>
              <a:cs typeface="Times New Roman"/>
            </a:endParaRPr>
          </a:p>
          <a:p>
            <a:pPr algn="r" marR="65405">
              <a:lnSpc>
                <a:spcPct val="100000"/>
              </a:lnSpc>
              <a:spcBef>
                <a:spcPts val="715"/>
              </a:spcBef>
            </a:pPr>
            <a:r>
              <a:rPr dirty="0" sz="1600">
                <a:latin typeface="Times New Roman"/>
                <a:cs typeface="Times New Roman"/>
              </a:rPr>
              <a:t>1000</a:t>
            </a:r>
            <a:endParaRPr sz="1600">
              <a:latin typeface="Times New Roman"/>
              <a:cs typeface="Times New Roman"/>
            </a:endParaRPr>
          </a:p>
          <a:p>
            <a:pPr algn="r" marR="65405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latin typeface="Times New Roman"/>
                <a:cs typeface="Times New Roman"/>
              </a:rPr>
              <a:t>1000</a:t>
            </a:r>
            <a:endParaRPr sz="1600">
              <a:latin typeface="Times New Roman"/>
              <a:cs typeface="Times New Roman"/>
            </a:endParaRPr>
          </a:p>
          <a:p>
            <a:pPr algn="r" marR="65405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1000</a:t>
            </a:r>
            <a:endParaRPr sz="1600">
              <a:latin typeface="Times New Roman"/>
              <a:cs typeface="Times New Roman"/>
            </a:endParaRPr>
          </a:p>
          <a:p>
            <a:pPr algn="r" marR="65405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1000</a:t>
            </a:r>
            <a:endParaRPr sz="1600">
              <a:latin typeface="Times New Roman"/>
              <a:cs typeface="Times New Roman"/>
            </a:endParaRPr>
          </a:p>
          <a:p>
            <a:pPr algn="r" marR="65405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1000</a:t>
            </a:r>
            <a:endParaRPr sz="1600">
              <a:latin typeface="Times New Roman"/>
              <a:cs typeface="Times New Roman"/>
            </a:endParaRPr>
          </a:p>
          <a:p>
            <a:pPr algn="r" marR="65405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1000</a:t>
            </a:r>
            <a:endParaRPr sz="1600">
              <a:latin typeface="Times New Roman"/>
              <a:cs typeface="Times New Roman"/>
            </a:endParaRPr>
          </a:p>
          <a:p>
            <a:pPr algn="r" marR="65405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1000</a:t>
            </a:r>
            <a:endParaRPr sz="1600">
              <a:latin typeface="Times New Roman"/>
              <a:cs typeface="Times New Roman"/>
            </a:endParaRPr>
          </a:p>
          <a:p>
            <a:pPr algn="r" marR="65405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2000</a:t>
            </a:r>
            <a:endParaRPr sz="1600">
              <a:latin typeface="Times New Roman"/>
              <a:cs typeface="Times New Roman"/>
            </a:endParaRPr>
          </a:p>
          <a:p>
            <a:pPr algn="r" marR="65405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2000</a:t>
            </a:r>
            <a:endParaRPr sz="1600">
              <a:latin typeface="Times New Roman"/>
              <a:cs typeface="Times New Roman"/>
            </a:endParaRPr>
          </a:p>
          <a:p>
            <a:pPr algn="r" marR="65405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2000</a:t>
            </a:r>
            <a:endParaRPr sz="1600">
              <a:latin typeface="Times New Roman"/>
              <a:cs typeface="Times New Roman"/>
            </a:endParaRPr>
          </a:p>
          <a:p>
            <a:pPr algn="r" marR="65405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2000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1435" y="3085944"/>
            <a:ext cx="1137920" cy="3170555"/>
          </a:xfrm>
          <a:prstGeom prst="rect">
            <a:avLst/>
          </a:prstGeom>
        </p:spPr>
        <p:txBody>
          <a:bodyPr wrap="square" lIns="0" tIns="112395" rIns="0" bIns="0" rtlCol="0" vert="horz">
            <a:spAutoFit/>
          </a:bodyPr>
          <a:lstStyle/>
          <a:p>
            <a:pPr algn="r" marR="6985">
              <a:lnSpc>
                <a:spcPct val="100000"/>
              </a:lnSpc>
              <a:spcBef>
                <a:spcPts val="885"/>
              </a:spcBef>
              <a:tabLst>
                <a:tab pos="1109980" algn="l"/>
              </a:tabLst>
            </a:pP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Sale_Date	</a:t>
            </a:r>
            <a:endParaRPr sz="18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695"/>
              </a:spcBef>
            </a:pPr>
            <a:r>
              <a:rPr dirty="0" sz="1600">
                <a:latin typeface="Times New Roman"/>
                <a:cs typeface="Times New Roman"/>
              </a:rPr>
              <a:t>2000</a:t>
            </a:r>
            <a:r>
              <a:rPr dirty="0" sz="1600" spc="-10">
                <a:latin typeface="Times New Roman"/>
                <a:cs typeface="Times New Roman"/>
              </a:rPr>
              <a:t>-</a:t>
            </a:r>
            <a:r>
              <a:rPr dirty="0" sz="1600">
                <a:latin typeface="Times New Roman"/>
                <a:cs typeface="Times New Roman"/>
              </a:rPr>
              <a:t>09</a:t>
            </a:r>
            <a:r>
              <a:rPr dirty="0" sz="1600" spc="-10">
                <a:latin typeface="Times New Roman"/>
                <a:cs typeface="Times New Roman"/>
              </a:rPr>
              <a:t>-</a:t>
            </a:r>
            <a:r>
              <a:rPr dirty="0" sz="1600">
                <a:latin typeface="Times New Roman"/>
                <a:cs typeface="Times New Roman"/>
              </a:rPr>
              <a:t>28</a:t>
            </a:r>
            <a:endParaRPr sz="1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2000</a:t>
            </a:r>
            <a:r>
              <a:rPr dirty="0" sz="1600" spc="-10">
                <a:latin typeface="Times New Roman"/>
                <a:cs typeface="Times New Roman"/>
              </a:rPr>
              <a:t>-</a:t>
            </a:r>
            <a:r>
              <a:rPr dirty="0" sz="1600">
                <a:latin typeface="Times New Roman"/>
                <a:cs typeface="Times New Roman"/>
              </a:rPr>
              <a:t>09</a:t>
            </a:r>
            <a:r>
              <a:rPr dirty="0" sz="1600" spc="-10">
                <a:latin typeface="Times New Roman"/>
                <a:cs typeface="Times New Roman"/>
              </a:rPr>
              <a:t>-</a:t>
            </a:r>
            <a:r>
              <a:rPr dirty="0" sz="1600">
                <a:latin typeface="Times New Roman"/>
                <a:cs typeface="Times New Roman"/>
              </a:rPr>
              <a:t>29</a:t>
            </a:r>
            <a:endParaRPr sz="1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2000</a:t>
            </a:r>
            <a:r>
              <a:rPr dirty="0" sz="1600" spc="-10">
                <a:latin typeface="Times New Roman"/>
                <a:cs typeface="Times New Roman"/>
              </a:rPr>
              <a:t>-</a:t>
            </a:r>
            <a:r>
              <a:rPr dirty="0" sz="1600">
                <a:latin typeface="Times New Roman"/>
                <a:cs typeface="Times New Roman"/>
              </a:rPr>
              <a:t>09</a:t>
            </a:r>
            <a:r>
              <a:rPr dirty="0" sz="1600" spc="-10">
                <a:latin typeface="Times New Roman"/>
                <a:cs typeface="Times New Roman"/>
              </a:rPr>
              <a:t>-</a:t>
            </a:r>
            <a:r>
              <a:rPr dirty="0" sz="1600">
                <a:latin typeface="Times New Roman"/>
                <a:cs typeface="Times New Roman"/>
              </a:rPr>
              <a:t>30</a:t>
            </a:r>
            <a:endParaRPr sz="1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2000</a:t>
            </a:r>
            <a:r>
              <a:rPr dirty="0" sz="1600" spc="-10">
                <a:latin typeface="Times New Roman"/>
                <a:cs typeface="Times New Roman"/>
              </a:rPr>
              <a:t>-</a:t>
            </a:r>
            <a:r>
              <a:rPr dirty="0" sz="1600">
                <a:latin typeface="Times New Roman"/>
                <a:cs typeface="Times New Roman"/>
              </a:rPr>
              <a:t>10</a:t>
            </a:r>
            <a:r>
              <a:rPr dirty="0" sz="1600" spc="-10">
                <a:latin typeface="Times New Roman"/>
                <a:cs typeface="Times New Roman"/>
              </a:rPr>
              <a:t>-</a:t>
            </a:r>
            <a:r>
              <a:rPr dirty="0" sz="1600">
                <a:latin typeface="Times New Roman"/>
                <a:cs typeface="Times New Roman"/>
              </a:rPr>
              <a:t>01</a:t>
            </a:r>
            <a:endParaRPr sz="1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2000</a:t>
            </a:r>
            <a:r>
              <a:rPr dirty="0" sz="1600" spc="-10">
                <a:latin typeface="Times New Roman"/>
                <a:cs typeface="Times New Roman"/>
              </a:rPr>
              <a:t>-</a:t>
            </a:r>
            <a:r>
              <a:rPr dirty="0" sz="1600">
                <a:latin typeface="Times New Roman"/>
                <a:cs typeface="Times New Roman"/>
              </a:rPr>
              <a:t>10</a:t>
            </a:r>
            <a:r>
              <a:rPr dirty="0" sz="1600" spc="-10">
                <a:latin typeface="Times New Roman"/>
                <a:cs typeface="Times New Roman"/>
              </a:rPr>
              <a:t>-</a:t>
            </a:r>
            <a:r>
              <a:rPr dirty="0" sz="1600">
                <a:latin typeface="Times New Roman"/>
                <a:cs typeface="Times New Roman"/>
              </a:rPr>
              <a:t>02</a:t>
            </a:r>
            <a:endParaRPr sz="1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2000</a:t>
            </a:r>
            <a:r>
              <a:rPr dirty="0" sz="1600" spc="-10">
                <a:latin typeface="Times New Roman"/>
                <a:cs typeface="Times New Roman"/>
              </a:rPr>
              <a:t>-</a:t>
            </a:r>
            <a:r>
              <a:rPr dirty="0" sz="1600">
                <a:latin typeface="Times New Roman"/>
                <a:cs typeface="Times New Roman"/>
              </a:rPr>
              <a:t>10</a:t>
            </a:r>
            <a:r>
              <a:rPr dirty="0" sz="1600" spc="-10">
                <a:latin typeface="Times New Roman"/>
                <a:cs typeface="Times New Roman"/>
              </a:rPr>
              <a:t>-</a:t>
            </a:r>
            <a:r>
              <a:rPr dirty="0" sz="1600">
                <a:latin typeface="Times New Roman"/>
                <a:cs typeface="Times New Roman"/>
              </a:rPr>
              <a:t>03</a:t>
            </a:r>
            <a:endParaRPr sz="1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2000</a:t>
            </a:r>
            <a:r>
              <a:rPr dirty="0" sz="1600" spc="-10">
                <a:latin typeface="Times New Roman"/>
                <a:cs typeface="Times New Roman"/>
              </a:rPr>
              <a:t>-</a:t>
            </a:r>
            <a:r>
              <a:rPr dirty="0" sz="1600">
                <a:latin typeface="Times New Roman"/>
                <a:cs typeface="Times New Roman"/>
              </a:rPr>
              <a:t>10</a:t>
            </a:r>
            <a:r>
              <a:rPr dirty="0" sz="1600" spc="-10">
                <a:latin typeface="Times New Roman"/>
                <a:cs typeface="Times New Roman"/>
              </a:rPr>
              <a:t>-</a:t>
            </a:r>
            <a:r>
              <a:rPr dirty="0" sz="1600">
                <a:latin typeface="Times New Roman"/>
                <a:cs typeface="Times New Roman"/>
              </a:rPr>
              <a:t>04</a:t>
            </a:r>
            <a:endParaRPr sz="1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2000</a:t>
            </a:r>
            <a:r>
              <a:rPr dirty="0" sz="1600" spc="-10">
                <a:latin typeface="Times New Roman"/>
                <a:cs typeface="Times New Roman"/>
              </a:rPr>
              <a:t>-</a:t>
            </a:r>
            <a:r>
              <a:rPr dirty="0" sz="1600">
                <a:latin typeface="Times New Roman"/>
                <a:cs typeface="Times New Roman"/>
              </a:rPr>
              <a:t>09</a:t>
            </a:r>
            <a:r>
              <a:rPr dirty="0" sz="1600" spc="-10">
                <a:latin typeface="Times New Roman"/>
                <a:cs typeface="Times New Roman"/>
              </a:rPr>
              <a:t>-</a:t>
            </a:r>
            <a:r>
              <a:rPr dirty="0" sz="1600">
                <a:latin typeface="Times New Roman"/>
                <a:cs typeface="Times New Roman"/>
              </a:rPr>
              <a:t>28</a:t>
            </a:r>
            <a:endParaRPr sz="1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2000</a:t>
            </a:r>
            <a:r>
              <a:rPr dirty="0" sz="1600" spc="-10">
                <a:latin typeface="Times New Roman"/>
                <a:cs typeface="Times New Roman"/>
              </a:rPr>
              <a:t>-</a:t>
            </a:r>
            <a:r>
              <a:rPr dirty="0" sz="1600">
                <a:latin typeface="Times New Roman"/>
                <a:cs typeface="Times New Roman"/>
              </a:rPr>
              <a:t>09</a:t>
            </a:r>
            <a:r>
              <a:rPr dirty="0" sz="1600" spc="-10">
                <a:latin typeface="Times New Roman"/>
                <a:cs typeface="Times New Roman"/>
              </a:rPr>
              <a:t>-</a:t>
            </a:r>
            <a:r>
              <a:rPr dirty="0" sz="1600">
                <a:latin typeface="Times New Roman"/>
                <a:cs typeface="Times New Roman"/>
              </a:rPr>
              <a:t>29</a:t>
            </a:r>
            <a:endParaRPr sz="1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2000</a:t>
            </a:r>
            <a:r>
              <a:rPr dirty="0" sz="1600" spc="-10">
                <a:latin typeface="Times New Roman"/>
                <a:cs typeface="Times New Roman"/>
              </a:rPr>
              <a:t>-</a:t>
            </a:r>
            <a:r>
              <a:rPr dirty="0" sz="1600">
                <a:latin typeface="Times New Roman"/>
                <a:cs typeface="Times New Roman"/>
              </a:rPr>
              <a:t>09</a:t>
            </a:r>
            <a:r>
              <a:rPr dirty="0" sz="1600" spc="-10">
                <a:latin typeface="Times New Roman"/>
                <a:cs typeface="Times New Roman"/>
              </a:rPr>
              <a:t>-</a:t>
            </a:r>
            <a:r>
              <a:rPr dirty="0" sz="1600">
                <a:latin typeface="Times New Roman"/>
                <a:cs typeface="Times New Roman"/>
              </a:rPr>
              <a:t>30</a:t>
            </a:r>
            <a:endParaRPr sz="1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2000</a:t>
            </a:r>
            <a:r>
              <a:rPr dirty="0" sz="1600" spc="-10">
                <a:latin typeface="Times New Roman"/>
                <a:cs typeface="Times New Roman"/>
              </a:rPr>
              <a:t>-</a:t>
            </a:r>
            <a:r>
              <a:rPr dirty="0" sz="1600">
                <a:latin typeface="Times New Roman"/>
                <a:cs typeface="Times New Roman"/>
              </a:rPr>
              <a:t>10</a:t>
            </a:r>
            <a:r>
              <a:rPr dirty="0" sz="1600" spc="-10">
                <a:latin typeface="Times New Roman"/>
                <a:cs typeface="Times New Roman"/>
              </a:rPr>
              <a:t>-</a:t>
            </a:r>
            <a:r>
              <a:rPr dirty="0" sz="1600">
                <a:latin typeface="Times New Roman"/>
                <a:cs typeface="Times New Roman"/>
              </a:rPr>
              <a:t>01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44897" y="3085944"/>
            <a:ext cx="1194435" cy="3170555"/>
          </a:xfrm>
          <a:prstGeom prst="rect">
            <a:avLst/>
          </a:prstGeom>
        </p:spPr>
        <p:txBody>
          <a:bodyPr wrap="square" lIns="0" tIns="112395" rIns="0" bIns="0" rtlCol="0" vert="horz">
            <a:spAutoFit/>
          </a:bodyPr>
          <a:lstStyle/>
          <a:p>
            <a:pPr algn="r" marR="64769">
              <a:lnSpc>
                <a:spcPct val="100000"/>
              </a:lnSpc>
              <a:spcBef>
                <a:spcPts val="885"/>
              </a:spcBef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Dai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dirty="0" u="sng" sz="1800" spc="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_Sales</a:t>
            </a:r>
            <a:endParaRPr sz="18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695"/>
              </a:spcBef>
            </a:pPr>
            <a:r>
              <a:rPr dirty="0" sz="1600" spc="-5">
                <a:latin typeface="Times New Roman"/>
                <a:cs typeface="Times New Roman"/>
              </a:rPr>
              <a:t>48850.40</a:t>
            </a:r>
            <a:endParaRPr sz="1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54500.22</a:t>
            </a:r>
            <a:endParaRPr sz="1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36000.07</a:t>
            </a:r>
            <a:endParaRPr sz="1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40200.43</a:t>
            </a:r>
            <a:endParaRPr sz="1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32800.50</a:t>
            </a:r>
            <a:endParaRPr sz="1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64300.00</a:t>
            </a:r>
            <a:endParaRPr sz="1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54553.10</a:t>
            </a:r>
            <a:endParaRPr sz="1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41888.88</a:t>
            </a:r>
            <a:endParaRPr sz="1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48000.00</a:t>
            </a:r>
            <a:endParaRPr sz="1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49850.03</a:t>
            </a:r>
            <a:endParaRPr sz="1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54850.29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48451" y="3082793"/>
            <a:ext cx="1130300" cy="3176905"/>
          </a:xfrm>
          <a:prstGeom prst="rect">
            <a:avLst/>
          </a:prstGeom>
        </p:spPr>
        <p:txBody>
          <a:bodyPr wrap="square" lIns="0" tIns="1155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  <a:tabLst>
                <a:tab pos="356235" algn="l"/>
              </a:tabLst>
            </a:pP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CSUM </a:t>
            </a:r>
            <a:endParaRPr sz="1800">
              <a:latin typeface="Times New Roman"/>
              <a:cs typeface="Times New Roman"/>
            </a:endParaRPr>
          </a:p>
          <a:p>
            <a:pPr marL="314960">
              <a:lnSpc>
                <a:spcPct val="100000"/>
              </a:lnSpc>
              <a:spcBef>
                <a:spcPts val="715"/>
              </a:spcBef>
            </a:pPr>
            <a:r>
              <a:rPr dirty="0" sz="1600" spc="-5">
                <a:latin typeface="Times New Roman"/>
                <a:cs typeface="Times New Roman"/>
              </a:rPr>
              <a:t>48850.40</a:t>
            </a:r>
            <a:endParaRPr sz="1600">
              <a:latin typeface="Times New Roman"/>
              <a:cs typeface="Times New Roman"/>
            </a:endParaRPr>
          </a:p>
          <a:p>
            <a:pPr marL="213360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latin typeface="Times New Roman"/>
                <a:cs typeface="Times New Roman"/>
              </a:rPr>
              <a:t>103350.62</a:t>
            </a:r>
            <a:endParaRPr sz="1600">
              <a:latin typeface="Times New Roman"/>
              <a:cs typeface="Times New Roman"/>
            </a:endParaRPr>
          </a:p>
          <a:p>
            <a:pPr marL="21336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139350.69</a:t>
            </a:r>
            <a:endParaRPr sz="1600">
              <a:latin typeface="Times New Roman"/>
              <a:cs typeface="Times New Roman"/>
            </a:endParaRPr>
          </a:p>
          <a:p>
            <a:pPr marL="21336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179551.12</a:t>
            </a:r>
            <a:endParaRPr sz="1600">
              <a:latin typeface="Times New Roman"/>
              <a:cs typeface="Times New Roman"/>
            </a:endParaRPr>
          </a:p>
          <a:p>
            <a:pPr marL="21336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212351.62</a:t>
            </a:r>
            <a:endParaRPr sz="1600">
              <a:latin typeface="Times New Roman"/>
              <a:cs typeface="Times New Roman"/>
            </a:endParaRPr>
          </a:p>
          <a:p>
            <a:pPr marL="21336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276651.62</a:t>
            </a:r>
            <a:endParaRPr sz="1600">
              <a:latin typeface="Times New Roman"/>
              <a:cs typeface="Times New Roman"/>
            </a:endParaRPr>
          </a:p>
          <a:p>
            <a:pPr marL="21336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331204.72</a:t>
            </a:r>
            <a:endParaRPr sz="1600">
              <a:latin typeface="Times New Roman"/>
              <a:cs typeface="Times New Roman"/>
            </a:endParaRPr>
          </a:p>
          <a:p>
            <a:pPr marL="31496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41888.88</a:t>
            </a:r>
            <a:endParaRPr sz="1600">
              <a:latin typeface="Times New Roman"/>
              <a:cs typeface="Times New Roman"/>
            </a:endParaRPr>
          </a:p>
          <a:p>
            <a:pPr marL="31496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89888.88</a:t>
            </a:r>
            <a:endParaRPr sz="1600">
              <a:latin typeface="Times New Roman"/>
              <a:cs typeface="Times New Roman"/>
            </a:endParaRPr>
          </a:p>
          <a:p>
            <a:pPr marL="21336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139738.91</a:t>
            </a:r>
            <a:endParaRPr sz="1600">
              <a:latin typeface="Times New Roman"/>
              <a:cs typeface="Times New Roman"/>
            </a:endParaRPr>
          </a:p>
          <a:p>
            <a:pPr marL="21336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194589.20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25563" y="3185921"/>
            <a:ext cx="1346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Seq_Number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86013" y="3551682"/>
            <a:ext cx="127000" cy="2707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966912" y="2468626"/>
            <a:ext cx="6998970" cy="3943985"/>
            <a:chOff x="1966912" y="2468626"/>
            <a:chExt cx="6998970" cy="3943985"/>
          </a:xfrm>
        </p:grpSpPr>
        <p:sp>
          <p:nvSpPr>
            <p:cNvPr id="12" name="object 12"/>
            <p:cNvSpPr/>
            <p:nvPr/>
          </p:nvSpPr>
          <p:spPr>
            <a:xfrm>
              <a:off x="3094355" y="2481326"/>
              <a:ext cx="396240" cy="494030"/>
            </a:xfrm>
            <a:custGeom>
              <a:avLst/>
              <a:gdLst/>
              <a:ahLst/>
              <a:cxnLst/>
              <a:rect l="l" t="t" r="r" b="b"/>
              <a:pathLst>
                <a:path w="396239" h="494030">
                  <a:moveTo>
                    <a:pt x="198119" y="0"/>
                  </a:moveTo>
                  <a:lnTo>
                    <a:pt x="0" y="198247"/>
                  </a:lnTo>
                  <a:lnTo>
                    <a:pt x="99059" y="198247"/>
                  </a:lnTo>
                  <a:lnTo>
                    <a:pt x="99059" y="493649"/>
                  </a:lnTo>
                  <a:lnTo>
                    <a:pt x="297180" y="493649"/>
                  </a:lnTo>
                  <a:lnTo>
                    <a:pt x="297180" y="198247"/>
                  </a:lnTo>
                  <a:lnTo>
                    <a:pt x="396240" y="198247"/>
                  </a:lnTo>
                  <a:lnTo>
                    <a:pt x="19811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094355" y="2481326"/>
              <a:ext cx="396240" cy="494030"/>
            </a:xfrm>
            <a:custGeom>
              <a:avLst/>
              <a:gdLst/>
              <a:ahLst/>
              <a:cxnLst/>
              <a:rect l="l" t="t" r="r" b="b"/>
              <a:pathLst>
                <a:path w="396239" h="494030">
                  <a:moveTo>
                    <a:pt x="0" y="198247"/>
                  </a:moveTo>
                  <a:lnTo>
                    <a:pt x="198119" y="0"/>
                  </a:lnTo>
                  <a:lnTo>
                    <a:pt x="396240" y="198247"/>
                  </a:lnTo>
                  <a:lnTo>
                    <a:pt x="297180" y="198247"/>
                  </a:lnTo>
                  <a:lnTo>
                    <a:pt x="297180" y="493649"/>
                  </a:lnTo>
                  <a:lnTo>
                    <a:pt x="99059" y="493649"/>
                  </a:lnTo>
                  <a:lnTo>
                    <a:pt x="99059" y="198247"/>
                  </a:lnTo>
                  <a:lnTo>
                    <a:pt x="0" y="1982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981200" y="3026130"/>
              <a:ext cx="6970395" cy="3372485"/>
            </a:xfrm>
            <a:custGeom>
              <a:avLst/>
              <a:gdLst/>
              <a:ahLst/>
              <a:cxnLst/>
              <a:rect l="l" t="t" r="r" b="b"/>
              <a:pathLst>
                <a:path w="6970395" h="3372485">
                  <a:moveTo>
                    <a:pt x="0" y="3371977"/>
                  </a:moveTo>
                  <a:lnTo>
                    <a:pt x="6970014" y="3371977"/>
                  </a:lnTo>
                  <a:lnTo>
                    <a:pt x="6970014" y="0"/>
                  </a:lnTo>
                  <a:lnTo>
                    <a:pt x="0" y="0"/>
                  </a:lnTo>
                  <a:lnTo>
                    <a:pt x="0" y="3371977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740015" y="3709289"/>
              <a:ext cx="609600" cy="76200"/>
            </a:xfrm>
            <a:custGeom>
              <a:avLst/>
              <a:gdLst/>
              <a:ahLst/>
              <a:cxnLst/>
              <a:rect l="l" t="t" r="r" b="b"/>
              <a:pathLst>
                <a:path w="609600" h="76200">
                  <a:moveTo>
                    <a:pt x="571500" y="0"/>
                  </a:moveTo>
                  <a:lnTo>
                    <a:pt x="571500" y="19050"/>
                  </a:lnTo>
                  <a:lnTo>
                    <a:pt x="0" y="19050"/>
                  </a:lnTo>
                  <a:lnTo>
                    <a:pt x="0" y="57150"/>
                  </a:lnTo>
                  <a:lnTo>
                    <a:pt x="571500" y="57150"/>
                  </a:lnTo>
                  <a:lnTo>
                    <a:pt x="571500" y="76200"/>
                  </a:lnTo>
                  <a:lnTo>
                    <a:pt x="609600" y="38100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740015" y="3709289"/>
              <a:ext cx="609600" cy="76200"/>
            </a:xfrm>
            <a:custGeom>
              <a:avLst/>
              <a:gdLst/>
              <a:ahLst/>
              <a:cxnLst/>
              <a:rect l="l" t="t" r="r" b="b"/>
              <a:pathLst>
                <a:path w="609600" h="76200">
                  <a:moveTo>
                    <a:pt x="0" y="19050"/>
                  </a:moveTo>
                  <a:lnTo>
                    <a:pt x="571500" y="19050"/>
                  </a:lnTo>
                  <a:lnTo>
                    <a:pt x="571500" y="0"/>
                  </a:lnTo>
                  <a:lnTo>
                    <a:pt x="609600" y="38100"/>
                  </a:lnTo>
                  <a:lnTo>
                    <a:pt x="571500" y="76200"/>
                  </a:lnTo>
                  <a:lnTo>
                    <a:pt x="571500" y="57150"/>
                  </a:lnTo>
                  <a:lnTo>
                    <a:pt x="0" y="57150"/>
                  </a:lnTo>
                  <a:lnTo>
                    <a:pt x="0" y="1905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740015" y="3937889"/>
              <a:ext cx="609600" cy="76200"/>
            </a:xfrm>
            <a:custGeom>
              <a:avLst/>
              <a:gdLst/>
              <a:ahLst/>
              <a:cxnLst/>
              <a:rect l="l" t="t" r="r" b="b"/>
              <a:pathLst>
                <a:path w="609600" h="76200">
                  <a:moveTo>
                    <a:pt x="571500" y="0"/>
                  </a:moveTo>
                  <a:lnTo>
                    <a:pt x="571500" y="19050"/>
                  </a:lnTo>
                  <a:lnTo>
                    <a:pt x="0" y="19050"/>
                  </a:lnTo>
                  <a:lnTo>
                    <a:pt x="0" y="57150"/>
                  </a:lnTo>
                  <a:lnTo>
                    <a:pt x="571500" y="57150"/>
                  </a:lnTo>
                  <a:lnTo>
                    <a:pt x="571500" y="76200"/>
                  </a:lnTo>
                  <a:lnTo>
                    <a:pt x="609600" y="38100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740015" y="3937889"/>
              <a:ext cx="609600" cy="76200"/>
            </a:xfrm>
            <a:custGeom>
              <a:avLst/>
              <a:gdLst/>
              <a:ahLst/>
              <a:cxnLst/>
              <a:rect l="l" t="t" r="r" b="b"/>
              <a:pathLst>
                <a:path w="609600" h="76200">
                  <a:moveTo>
                    <a:pt x="0" y="19050"/>
                  </a:moveTo>
                  <a:lnTo>
                    <a:pt x="571500" y="19050"/>
                  </a:lnTo>
                  <a:lnTo>
                    <a:pt x="571500" y="0"/>
                  </a:lnTo>
                  <a:lnTo>
                    <a:pt x="609600" y="38100"/>
                  </a:lnTo>
                  <a:lnTo>
                    <a:pt x="571500" y="76200"/>
                  </a:lnTo>
                  <a:lnTo>
                    <a:pt x="571500" y="57150"/>
                  </a:lnTo>
                  <a:lnTo>
                    <a:pt x="0" y="57150"/>
                  </a:lnTo>
                  <a:lnTo>
                    <a:pt x="0" y="1905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740015" y="5343525"/>
              <a:ext cx="609600" cy="76200"/>
            </a:xfrm>
            <a:custGeom>
              <a:avLst/>
              <a:gdLst/>
              <a:ahLst/>
              <a:cxnLst/>
              <a:rect l="l" t="t" r="r" b="b"/>
              <a:pathLst>
                <a:path w="609600" h="76200">
                  <a:moveTo>
                    <a:pt x="571500" y="0"/>
                  </a:moveTo>
                  <a:lnTo>
                    <a:pt x="571500" y="19050"/>
                  </a:lnTo>
                  <a:lnTo>
                    <a:pt x="0" y="19050"/>
                  </a:lnTo>
                  <a:lnTo>
                    <a:pt x="0" y="57150"/>
                  </a:lnTo>
                  <a:lnTo>
                    <a:pt x="571500" y="57150"/>
                  </a:lnTo>
                  <a:lnTo>
                    <a:pt x="571500" y="76200"/>
                  </a:lnTo>
                  <a:lnTo>
                    <a:pt x="609600" y="38100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740015" y="5343525"/>
              <a:ext cx="609600" cy="76200"/>
            </a:xfrm>
            <a:custGeom>
              <a:avLst/>
              <a:gdLst/>
              <a:ahLst/>
              <a:cxnLst/>
              <a:rect l="l" t="t" r="r" b="b"/>
              <a:pathLst>
                <a:path w="609600" h="76200">
                  <a:moveTo>
                    <a:pt x="0" y="19050"/>
                  </a:moveTo>
                  <a:lnTo>
                    <a:pt x="571500" y="19050"/>
                  </a:lnTo>
                  <a:lnTo>
                    <a:pt x="571500" y="0"/>
                  </a:lnTo>
                  <a:lnTo>
                    <a:pt x="609600" y="38100"/>
                  </a:lnTo>
                  <a:lnTo>
                    <a:pt x="571500" y="76200"/>
                  </a:lnTo>
                  <a:lnTo>
                    <a:pt x="571500" y="57150"/>
                  </a:lnTo>
                  <a:lnTo>
                    <a:pt x="0" y="57150"/>
                  </a:lnTo>
                  <a:lnTo>
                    <a:pt x="0" y="19050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919089" y="5343525"/>
              <a:ext cx="444500" cy="106680"/>
            </a:xfrm>
            <a:custGeom>
              <a:avLst/>
              <a:gdLst/>
              <a:ahLst/>
              <a:cxnLst/>
              <a:rect l="l" t="t" r="r" b="b"/>
              <a:pathLst>
                <a:path w="444500" h="106679">
                  <a:moveTo>
                    <a:pt x="391160" y="0"/>
                  </a:moveTo>
                  <a:lnTo>
                    <a:pt x="391160" y="26543"/>
                  </a:lnTo>
                  <a:lnTo>
                    <a:pt x="53086" y="26543"/>
                  </a:lnTo>
                  <a:lnTo>
                    <a:pt x="53086" y="0"/>
                  </a:lnTo>
                  <a:lnTo>
                    <a:pt x="0" y="53086"/>
                  </a:lnTo>
                  <a:lnTo>
                    <a:pt x="53086" y="106172"/>
                  </a:lnTo>
                  <a:lnTo>
                    <a:pt x="53086" y="79628"/>
                  </a:lnTo>
                  <a:lnTo>
                    <a:pt x="391160" y="79628"/>
                  </a:lnTo>
                  <a:lnTo>
                    <a:pt x="391160" y="106172"/>
                  </a:lnTo>
                  <a:lnTo>
                    <a:pt x="444246" y="53086"/>
                  </a:lnTo>
                  <a:lnTo>
                    <a:pt x="39116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919089" y="5343525"/>
              <a:ext cx="444500" cy="106680"/>
            </a:xfrm>
            <a:custGeom>
              <a:avLst/>
              <a:gdLst/>
              <a:ahLst/>
              <a:cxnLst/>
              <a:rect l="l" t="t" r="r" b="b"/>
              <a:pathLst>
                <a:path w="444500" h="106679">
                  <a:moveTo>
                    <a:pt x="0" y="53086"/>
                  </a:moveTo>
                  <a:lnTo>
                    <a:pt x="53086" y="0"/>
                  </a:lnTo>
                  <a:lnTo>
                    <a:pt x="53086" y="26543"/>
                  </a:lnTo>
                  <a:lnTo>
                    <a:pt x="391160" y="26543"/>
                  </a:lnTo>
                  <a:lnTo>
                    <a:pt x="391160" y="0"/>
                  </a:lnTo>
                  <a:lnTo>
                    <a:pt x="444246" y="53086"/>
                  </a:lnTo>
                  <a:lnTo>
                    <a:pt x="391160" y="106172"/>
                  </a:lnTo>
                  <a:lnTo>
                    <a:pt x="391160" y="79628"/>
                  </a:lnTo>
                  <a:lnTo>
                    <a:pt x="53086" y="79628"/>
                  </a:lnTo>
                  <a:lnTo>
                    <a:pt x="53086" y="106172"/>
                  </a:lnTo>
                  <a:lnTo>
                    <a:pt x="0" y="53086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86969" y="42113"/>
            <a:ext cx="89655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A </a:t>
            </a:r>
            <a:r>
              <a:rPr dirty="0"/>
              <a:t>Single </a:t>
            </a:r>
            <a:r>
              <a:rPr dirty="0" spc="-10"/>
              <a:t>GROUP </a:t>
            </a:r>
            <a:r>
              <a:rPr dirty="0" spc="-5"/>
              <a:t>BY Resets each </a:t>
            </a:r>
            <a:r>
              <a:rPr dirty="0" spc="-10"/>
              <a:t>OLAP </a:t>
            </a:r>
            <a:r>
              <a:rPr dirty="0" spc="-5"/>
              <a:t>with </a:t>
            </a:r>
            <a:r>
              <a:rPr dirty="0" spc="-30"/>
              <a:t>Teradata</a:t>
            </a:r>
            <a:r>
              <a:rPr dirty="0" spc="-455"/>
              <a:t> </a:t>
            </a:r>
            <a:r>
              <a:rPr dirty="0"/>
              <a:t>Syntax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52400" y="3733800"/>
            <a:ext cx="1651000" cy="9906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algn="ctr" marL="99060" marR="97790">
              <a:lnSpc>
                <a:spcPct val="100000"/>
              </a:lnSpc>
              <a:spcBef>
                <a:spcPts val="305"/>
              </a:spcBef>
            </a:pPr>
            <a:r>
              <a:rPr dirty="0" sz="1800" spc="-5">
                <a:latin typeface="Times New Roman"/>
                <a:cs typeface="Times New Roman"/>
              </a:rPr>
              <a:t>Not </a:t>
            </a:r>
            <a:r>
              <a:rPr dirty="0" sz="1800">
                <a:latin typeface="Times New Roman"/>
                <a:cs typeface="Times New Roman"/>
              </a:rPr>
              <a:t>all </a:t>
            </a:r>
            <a:r>
              <a:rPr dirty="0" sz="1800" spc="-5">
                <a:latin typeface="Times New Roman"/>
                <a:cs typeface="Times New Roman"/>
              </a:rPr>
              <a:t>rows 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displayed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this </a:t>
            </a:r>
            <a:r>
              <a:rPr dirty="0" sz="1800" spc="-5">
                <a:latin typeface="Times New Roman"/>
                <a:cs typeface="Times New Roman"/>
              </a:rPr>
              <a:t>answer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1265" y="659968"/>
            <a:ext cx="581914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SELECT </a:t>
            </a:r>
            <a:r>
              <a:rPr dirty="0" sz="2400">
                <a:latin typeface="Times New Roman"/>
                <a:cs typeface="Times New Roman"/>
              </a:rPr>
              <a:t>Product_ID , Sale_Date,</a:t>
            </a:r>
            <a:r>
              <a:rPr dirty="0" sz="2400" spc="-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Daily_Sales,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8448" y="1026033"/>
            <a:ext cx="6903720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" marR="5080">
              <a:lnSpc>
                <a:spcPct val="100000"/>
              </a:lnSpc>
              <a:spcBef>
                <a:spcPts val="100"/>
              </a:spcBef>
              <a:tabLst>
                <a:tab pos="4933950" algn="l"/>
                <a:tab pos="5114925" algn="l"/>
              </a:tabLst>
            </a:pP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SUM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(Daily_Sales)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OVER</a:t>
            </a:r>
            <a:r>
              <a:rPr dirty="0" sz="2400" spc="7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(ORDER</a:t>
            </a:r>
            <a:r>
              <a:rPr dirty="0" sz="2400" spc="4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BY	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Sale_Date  </a:t>
            </a:r>
            <a:r>
              <a:rPr dirty="0" sz="2400" spc="-10">
                <a:solidFill>
                  <a:srgbClr val="0000FF"/>
                </a:solidFill>
                <a:latin typeface="Times New Roman"/>
                <a:cs typeface="Times New Roman"/>
              </a:rPr>
              <a:t>ROWS</a:t>
            </a:r>
            <a:r>
              <a:rPr dirty="0" sz="2400" spc="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UNBOUNDED</a:t>
            </a:r>
            <a:r>
              <a:rPr dirty="0" sz="2400" spc="6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PRECEDING)	AS</a:t>
            </a:r>
            <a:r>
              <a:rPr dirty="0" sz="2400" spc="-5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SUMOVER</a:t>
            </a:r>
            <a:endParaRPr sz="240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  <a:tabLst>
                <a:tab pos="1036319" algn="l"/>
              </a:tabLst>
            </a:pPr>
            <a:r>
              <a:rPr dirty="0" sz="2400" spc="-5">
                <a:latin typeface="Times New Roman"/>
                <a:cs typeface="Times New Roman"/>
              </a:rPr>
              <a:t>FROM	</a:t>
            </a:r>
            <a:r>
              <a:rPr dirty="0" sz="2400" spc="-15">
                <a:latin typeface="Times New Roman"/>
                <a:cs typeface="Times New Roman"/>
              </a:rPr>
              <a:t>Sales_Table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WHERE </a:t>
            </a:r>
            <a:r>
              <a:rPr dirty="0" sz="2400">
                <a:latin typeface="Times New Roman"/>
                <a:cs typeface="Times New Roman"/>
              </a:rPr>
              <a:t>Product_ID </a:t>
            </a:r>
            <a:r>
              <a:rPr dirty="0" sz="2400" spc="-5">
                <a:latin typeface="Times New Roman"/>
                <a:cs typeface="Times New Roman"/>
              </a:rPr>
              <a:t>BETWEEN </a:t>
            </a:r>
            <a:r>
              <a:rPr dirty="0" sz="2400">
                <a:latin typeface="Times New Roman"/>
                <a:cs typeface="Times New Roman"/>
              </a:rPr>
              <a:t>1000 and 2000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5878169"/>
            <a:ext cx="8639810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This ANSI version of CSUM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is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SUM() </a:t>
            </a:r>
            <a:r>
              <a:rPr dirty="0" sz="2000" spc="-20">
                <a:solidFill>
                  <a:srgbClr val="FF0000"/>
                </a:solidFill>
                <a:latin typeface="Times New Roman"/>
                <a:cs typeface="Times New Roman"/>
              </a:rPr>
              <a:t>Over</a:t>
            </a:r>
            <a:r>
              <a:rPr dirty="0" sz="2000" spc="-20">
                <a:solidFill>
                  <a:srgbClr val="0000FF"/>
                </a:solidFill>
                <a:latin typeface="Times New Roman"/>
                <a:cs typeface="Times New Roman"/>
              </a:rPr>
              <a:t>.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Right </a:t>
            </a:r>
            <a:r>
              <a:rPr dirty="0" sz="2000" spc="-30">
                <a:solidFill>
                  <a:srgbClr val="0000FF"/>
                </a:solidFill>
                <a:latin typeface="Times New Roman"/>
                <a:cs typeface="Times New Roman"/>
              </a:rPr>
              <a:t>now,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syntax wants to see</a:t>
            </a:r>
            <a:r>
              <a:rPr dirty="0" sz="2000" spc="-25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sum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of the </a:t>
            </a: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Daily_Sales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after it is first sorted by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Sale_Date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. Rows Unbounded  Preceding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makes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this a CSUM. The ANSI Syntax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seems difficult,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but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only at</a:t>
            </a:r>
            <a:r>
              <a:rPr dirty="0" sz="2000" spc="-32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first.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8557" y="2857627"/>
            <a:ext cx="53968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08100" algn="l"/>
                <a:tab pos="2533650" algn="l"/>
                <a:tab pos="4268470" algn="l"/>
              </a:tabLst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Product_ID</a:t>
            </a:r>
            <a:r>
              <a:rPr dirty="0" sz="1800" spc="-5">
                <a:latin typeface="Times New Roman"/>
                <a:cs typeface="Times New Roman"/>
              </a:rPr>
              <a:t>	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Sal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_Date</a:t>
            </a:r>
            <a:r>
              <a:rPr dirty="0" sz="1800" spc="-5">
                <a:latin typeface="Times New Roman"/>
                <a:cs typeface="Times New Roman"/>
              </a:rPr>
              <a:t>	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Dai</a:t>
            </a:r>
            <a:r>
              <a:rPr dirty="0" u="sng" sz="18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dirty="0" u="sng" sz="1800" spc="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_Sal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dirty="0" u="sng" sz="180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dirty="0" u="sng" sz="180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VER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816860" y="3250791"/>
          <a:ext cx="4738370" cy="2495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4200"/>
                <a:gridCol w="1388745"/>
                <a:gridCol w="1462405"/>
                <a:gridCol w="1302385"/>
              </a:tblGrid>
              <a:tr h="235867">
                <a:tc>
                  <a:txBody>
                    <a:bodyPr/>
                    <a:lstStyle/>
                    <a:p>
                      <a:pPr marL="31750">
                        <a:lnSpc>
                          <a:spcPts val="175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ts val="175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ts val="175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90739.28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4063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48000.00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138739.28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07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54500.22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193239.50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36000.07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229239.57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49850.03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279089.60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66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40200.43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319290.03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54850.29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374140.32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9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2000-10-02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406940.82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08207">
                <a:tc>
                  <a:txBody>
                    <a:bodyPr/>
                    <a:lstStyle/>
                    <a:p>
                      <a:pPr marL="31750">
                        <a:lnSpc>
                          <a:spcPts val="183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ts val="183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ts val="183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36021.93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442962.75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955419" y="2819349"/>
            <a:ext cx="5843270" cy="2926715"/>
          </a:xfrm>
          <a:custGeom>
            <a:avLst/>
            <a:gdLst/>
            <a:ahLst/>
            <a:cxnLst/>
            <a:rect l="l" t="t" r="r" b="b"/>
            <a:pathLst>
              <a:path w="5843270" h="2926715">
                <a:moveTo>
                  <a:pt x="0" y="2926715"/>
                </a:moveTo>
                <a:lnTo>
                  <a:pt x="5842888" y="2926715"/>
                </a:lnTo>
                <a:lnTo>
                  <a:pt x="5842888" y="0"/>
                </a:lnTo>
                <a:lnTo>
                  <a:pt x="0" y="0"/>
                </a:lnTo>
                <a:lnTo>
                  <a:pt x="0" y="292671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89126" y="42113"/>
            <a:ext cx="6766559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A Better Choice – The ANSI </a:t>
            </a:r>
            <a:r>
              <a:rPr dirty="0" spc="-50"/>
              <a:t>Version </a:t>
            </a:r>
            <a:r>
              <a:rPr dirty="0" spc="-5"/>
              <a:t>of</a:t>
            </a:r>
            <a:r>
              <a:rPr dirty="0" spc="-300"/>
              <a:t> </a:t>
            </a:r>
            <a:r>
              <a:rPr dirty="0" spc="-5"/>
              <a:t>CSUM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6576" y="1362202"/>
            <a:ext cx="147955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Start on 1</a:t>
            </a:r>
            <a:r>
              <a:rPr dirty="0" baseline="25462" sz="1800" spc="-7">
                <a:latin typeface="Times New Roman"/>
                <a:cs typeface="Times New Roman"/>
              </a:rPr>
              <a:t>st </a:t>
            </a:r>
            <a:r>
              <a:rPr dirty="0" sz="1800" spc="-5">
                <a:latin typeface="Times New Roman"/>
                <a:cs typeface="Times New Roman"/>
              </a:rPr>
              <a:t>row  </a:t>
            </a:r>
            <a:r>
              <a:rPr dirty="0" sz="1800">
                <a:latin typeface="Times New Roman"/>
                <a:cs typeface="Times New Roman"/>
              </a:rPr>
              <a:t>and continue  till the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end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-12700" y="1323809"/>
            <a:ext cx="1964055" cy="949325"/>
            <a:chOff x="-12700" y="1323809"/>
            <a:chExt cx="1964055" cy="949325"/>
          </a:xfrm>
        </p:grpSpPr>
        <p:sp>
          <p:nvSpPr>
            <p:cNvPr id="11" name="object 11"/>
            <p:cNvSpPr/>
            <p:nvPr/>
          </p:nvSpPr>
          <p:spPr>
            <a:xfrm>
              <a:off x="0" y="1336509"/>
              <a:ext cx="1577975" cy="923925"/>
            </a:xfrm>
            <a:custGeom>
              <a:avLst/>
              <a:gdLst/>
              <a:ahLst/>
              <a:cxnLst/>
              <a:rect l="l" t="t" r="r" b="b"/>
              <a:pathLst>
                <a:path w="1577975" h="923925">
                  <a:moveTo>
                    <a:pt x="0" y="923328"/>
                  </a:moveTo>
                  <a:lnTo>
                    <a:pt x="1577437" y="923328"/>
                  </a:lnTo>
                  <a:lnTo>
                    <a:pt x="1577437" y="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585086" y="1492630"/>
              <a:ext cx="353695" cy="229235"/>
            </a:xfrm>
            <a:custGeom>
              <a:avLst/>
              <a:gdLst/>
              <a:ahLst/>
              <a:cxnLst/>
              <a:rect l="l" t="t" r="r" b="b"/>
              <a:pathLst>
                <a:path w="353694" h="229235">
                  <a:moveTo>
                    <a:pt x="239140" y="0"/>
                  </a:moveTo>
                  <a:lnTo>
                    <a:pt x="239140" y="57277"/>
                  </a:lnTo>
                  <a:lnTo>
                    <a:pt x="0" y="57277"/>
                  </a:lnTo>
                  <a:lnTo>
                    <a:pt x="0" y="171704"/>
                  </a:lnTo>
                  <a:lnTo>
                    <a:pt x="239140" y="171704"/>
                  </a:lnTo>
                  <a:lnTo>
                    <a:pt x="239140" y="228981"/>
                  </a:lnTo>
                  <a:lnTo>
                    <a:pt x="353568" y="114554"/>
                  </a:lnTo>
                  <a:lnTo>
                    <a:pt x="23914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585086" y="1492630"/>
              <a:ext cx="353695" cy="229235"/>
            </a:xfrm>
            <a:custGeom>
              <a:avLst/>
              <a:gdLst/>
              <a:ahLst/>
              <a:cxnLst/>
              <a:rect l="l" t="t" r="r" b="b"/>
              <a:pathLst>
                <a:path w="353694" h="229235">
                  <a:moveTo>
                    <a:pt x="0" y="57277"/>
                  </a:moveTo>
                  <a:lnTo>
                    <a:pt x="239140" y="57277"/>
                  </a:lnTo>
                  <a:lnTo>
                    <a:pt x="239140" y="0"/>
                  </a:lnTo>
                  <a:lnTo>
                    <a:pt x="353568" y="114554"/>
                  </a:lnTo>
                  <a:lnTo>
                    <a:pt x="239140" y="228981"/>
                  </a:lnTo>
                  <a:lnTo>
                    <a:pt x="239140" y="171704"/>
                  </a:lnTo>
                  <a:lnTo>
                    <a:pt x="0" y="171704"/>
                  </a:lnTo>
                  <a:lnTo>
                    <a:pt x="0" y="57277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228600" y="3733800"/>
            <a:ext cx="1651000" cy="9906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algn="ctr" marL="99060" marR="97790">
              <a:lnSpc>
                <a:spcPct val="100000"/>
              </a:lnSpc>
              <a:spcBef>
                <a:spcPts val="305"/>
              </a:spcBef>
            </a:pPr>
            <a:r>
              <a:rPr dirty="0" sz="1800" spc="-5">
                <a:latin typeface="Times New Roman"/>
                <a:cs typeface="Times New Roman"/>
              </a:rPr>
              <a:t>Not </a:t>
            </a:r>
            <a:r>
              <a:rPr dirty="0" sz="1800">
                <a:latin typeface="Times New Roman"/>
                <a:cs typeface="Times New Roman"/>
              </a:rPr>
              <a:t>all </a:t>
            </a:r>
            <a:r>
              <a:rPr dirty="0" sz="1800" spc="-5">
                <a:latin typeface="Times New Roman"/>
                <a:cs typeface="Times New Roman"/>
              </a:rPr>
              <a:t>rows 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displayed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this </a:t>
            </a:r>
            <a:r>
              <a:rPr dirty="0" sz="1800" spc="-5">
                <a:latin typeface="Times New Roman"/>
                <a:cs typeface="Times New Roman"/>
              </a:rPr>
              <a:t>answer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41" y="860805"/>
            <a:ext cx="11417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SE</a:t>
            </a:r>
            <a:r>
              <a:rPr dirty="0" sz="2400" spc="-15">
                <a:latin typeface="Times New Roman"/>
                <a:cs typeface="Times New Roman"/>
              </a:rPr>
              <a:t>L</a:t>
            </a:r>
            <a:r>
              <a:rPr dirty="0" sz="2400" spc="-5">
                <a:latin typeface="Times New Roman"/>
                <a:cs typeface="Times New Roman"/>
              </a:rPr>
              <a:t>E</a:t>
            </a:r>
            <a:r>
              <a:rPr dirty="0" sz="2400" spc="-15">
                <a:latin typeface="Times New Roman"/>
                <a:cs typeface="Times New Roman"/>
              </a:rPr>
              <a:t>C</a:t>
            </a:r>
            <a:r>
              <a:rPr dirty="0" sz="2400" spc="-5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2608" y="860805"/>
            <a:ext cx="708342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085" marR="680085" indent="-33020">
              <a:lnSpc>
                <a:spcPct val="100000"/>
              </a:lnSpc>
              <a:spcBef>
                <a:spcPts val="100"/>
              </a:spcBef>
              <a:tabLst>
                <a:tab pos="5142230" algn="l"/>
              </a:tabLst>
            </a:pPr>
            <a:r>
              <a:rPr dirty="0" sz="2400">
                <a:latin typeface="Times New Roman"/>
                <a:cs typeface="Times New Roman"/>
              </a:rPr>
              <a:t>Product_ID , Sale_Date, </a:t>
            </a:r>
            <a:r>
              <a:rPr dirty="0" sz="2400" spc="-5">
                <a:latin typeface="Times New Roman"/>
                <a:cs typeface="Times New Roman"/>
              </a:rPr>
              <a:t>Daily_Sales,  </a:t>
            </a:r>
            <a:r>
              <a:rPr dirty="0" sz="2400" spc="-5">
                <a:latin typeface="Times New Roman"/>
                <a:cs typeface="Times New Roman"/>
              </a:rPr>
              <a:t>SUM(Dail</a:t>
            </a:r>
            <a:r>
              <a:rPr dirty="0" sz="2400" spc="-5">
                <a:latin typeface="Times New Roman"/>
                <a:cs typeface="Times New Roman"/>
              </a:rPr>
              <a:t>y_Sale</a:t>
            </a:r>
            <a:r>
              <a:rPr dirty="0" sz="2400" spc="-5">
                <a:latin typeface="Times New Roman"/>
                <a:cs typeface="Times New Roman"/>
              </a:rPr>
              <a:t>s)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</a:t>
            </a:r>
            <a:r>
              <a:rPr dirty="0" sz="2400" spc="-15">
                <a:latin typeface="Times New Roman"/>
                <a:cs typeface="Times New Roman"/>
              </a:rPr>
              <a:t>V</a:t>
            </a:r>
            <a:r>
              <a:rPr dirty="0" sz="2400">
                <a:latin typeface="Times New Roman"/>
                <a:cs typeface="Times New Roman"/>
              </a:rPr>
              <a:t>ER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15">
                <a:latin typeface="Times New Roman"/>
                <a:cs typeface="Times New Roman"/>
              </a:rPr>
              <a:t>(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z="2400" spc="-15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DER</a:t>
            </a:r>
            <a:r>
              <a:rPr dirty="0" sz="2400" spc="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BY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Sale_Date</a:t>
            </a:r>
            <a:endParaRPr sz="2400">
              <a:latin typeface="Times New Roman"/>
              <a:cs typeface="Times New Roman"/>
            </a:endParaRPr>
          </a:p>
          <a:p>
            <a:pPr marL="45085">
              <a:lnSpc>
                <a:spcPct val="100000"/>
              </a:lnSpc>
              <a:tabLst>
                <a:tab pos="5111115" algn="l"/>
              </a:tabLst>
            </a:pPr>
            <a:r>
              <a:rPr dirty="0" sz="2400" spc="-10">
                <a:latin typeface="Times New Roman"/>
                <a:cs typeface="Times New Roman"/>
              </a:rPr>
              <a:t>ROWS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UNBOUNDED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PRECEDING)	AS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SUMOVER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41" y="1958162"/>
            <a:ext cx="8740775" cy="1008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9969" algn="l"/>
              </a:tabLst>
            </a:pPr>
            <a:r>
              <a:rPr dirty="0" sz="2400" spc="-5">
                <a:latin typeface="Times New Roman"/>
                <a:cs typeface="Times New Roman"/>
              </a:rPr>
              <a:t>FROM	</a:t>
            </a:r>
            <a:r>
              <a:rPr dirty="0" sz="2400" spc="-15">
                <a:latin typeface="Times New Roman"/>
                <a:cs typeface="Times New Roman"/>
              </a:rPr>
              <a:t>Sales_Table </a:t>
            </a:r>
            <a:r>
              <a:rPr dirty="0" sz="2400" spc="-10">
                <a:latin typeface="Times New Roman"/>
                <a:cs typeface="Times New Roman"/>
              </a:rPr>
              <a:t>WHERE </a:t>
            </a:r>
            <a:r>
              <a:rPr dirty="0" sz="2400">
                <a:latin typeface="Times New Roman"/>
                <a:cs typeface="Times New Roman"/>
              </a:rPr>
              <a:t>Product_ID </a:t>
            </a:r>
            <a:r>
              <a:rPr dirty="0" sz="2400" spc="-10">
                <a:latin typeface="Times New Roman"/>
                <a:cs typeface="Times New Roman"/>
              </a:rPr>
              <a:t>BETWEEN </a:t>
            </a:r>
            <a:r>
              <a:rPr dirty="0" sz="2400">
                <a:latin typeface="Times New Roman"/>
                <a:cs typeface="Times New Roman"/>
              </a:rPr>
              <a:t>1000 and </a:t>
            </a:r>
            <a:r>
              <a:rPr dirty="0" sz="2400" spc="-5">
                <a:latin typeface="Times New Roman"/>
                <a:cs typeface="Times New Roman"/>
              </a:rPr>
              <a:t>2000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Times New Roman"/>
              <a:cs typeface="Times New Roman"/>
            </a:endParaRPr>
          </a:p>
          <a:p>
            <a:pPr marL="1993900">
              <a:lnSpc>
                <a:spcPct val="100000"/>
              </a:lnSpc>
              <a:tabLst>
                <a:tab pos="3289300" algn="l"/>
                <a:tab pos="4514850" algn="l"/>
                <a:tab pos="6249670" algn="l"/>
              </a:tabLst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Product_ID</a:t>
            </a:r>
            <a:r>
              <a:rPr dirty="0" sz="1800" spc="-5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Sale_Date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Daily_Sales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SUMOVER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669667" y="3059384"/>
          <a:ext cx="4738370" cy="2988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4200"/>
                <a:gridCol w="1388745"/>
                <a:gridCol w="1462405"/>
                <a:gridCol w="1303020"/>
              </a:tblGrid>
              <a:tr h="235821">
                <a:tc>
                  <a:txBody>
                    <a:bodyPr/>
                    <a:lstStyle/>
                    <a:p>
                      <a:pPr marL="31750">
                        <a:lnSpc>
                          <a:spcPts val="175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ts val="175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2735">
                        <a:lnSpc>
                          <a:spcPts val="175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4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9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273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90739.28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07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273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48000.00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138739.28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273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54500.22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193239.50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273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36000.07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229239.57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94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273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49850.03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279089.60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75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273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40200.43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319290.03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4063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273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54850.29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374140.32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07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273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406940.82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27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273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36021.93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442962.75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27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273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507262.75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13079">
                <a:tc>
                  <a:txBody>
                    <a:bodyPr/>
                    <a:lstStyle/>
                    <a:p>
                      <a:pPr marL="31750">
                        <a:lnSpc>
                          <a:spcPts val="183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ts val="183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2735">
                        <a:lnSpc>
                          <a:spcPts val="183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43200.18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550462.93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8739" y="6209487"/>
            <a:ext cx="806577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first thing the above query does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before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calculating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dirty="0" sz="2000" spc="-30">
                <a:solidFill>
                  <a:srgbClr val="FF0000"/>
                </a:solidFill>
                <a:latin typeface="Times New Roman"/>
                <a:cs typeface="Times New Roman"/>
              </a:rPr>
              <a:t>SORT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all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rows</a:t>
            </a:r>
            <a:r>
              <a:rPr dirty="0" sz="2000" spc="-16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by  Sale_Date. The Sort is located right after the ORDER</a:t>
            </a:r>
            <a:r>
              <a:rPr dirty="0" sz="2000" spc="-18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85">
                <a:solidFill>
                  <a:srgbClr val="0000FF"/>
                </a:solidFill>
                <a:latin typeface="Times New Roman"/>
                <a:cs typeface="Times New Roman"/>
              </a:rPr>
              <a:t>BY.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81200" y="2590863"/>
            <a:ext cx="5669915" cy="3456304"/>
          </a:xfrm>
          <a:custGeom>
            <a:avLst/>
            <a:gdLst/>
            <a:ahLst/>
            <a:cxnLst/>
            <a:rect l="l" t="t" r="r" b="b"/>
            <a:pathLst>
              <a:path w="5669915" h="3456304">
                <a:moveTo>
                  <a:pt x="0" y="3456304"/>
                </a:moveTo>
                <a:lnTo>
                  <a:pt x="5669661" y="3456304"/>
                </a:lnTo>
                <a:lnTo>
                  <a:pt x="5669661" y="0"/>
                </a:lnTo>
                <a:lnTo>
                  <a:pt x="0" y="0"/>
                </a:lnTo>
                <a:lnTo>
                  <a:pt x="0" y="3456304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49858" y="42113"/>
            <a:ext cx="72447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The ANSI </a:t>
            </a:r>
            <a:r>
              <a:rPr dirty="0" spc="-50"/>
              <a:t>Version </a:t>
            </a:r>
            <a:r>
              <a:rPr dirty="0" spc="-5"/>
              <a:t>of CSUM – The </a:t>
            </a:r>
            <a:r>
              <a:rPr dirty="0"/>
              <a:t>Sort</a:t>
            </a:r>
            <a:r>
              <a:rPr dirty="0" spc="-125"/>
              <a:t> </a:t>
            </a:r>
            <a:r>
              <a:rPr dirty="0" spc="-5"/>
              <a:t>Explained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28600" y="3776345"/>
            <a:ext cx="1651000" cy="9906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algn="ctr" marL="99060" marR="97790" indent="-635">
              <a:lnSpc>
                <a:spcPct val="100000"/>
              </a:lnSpc>
              <a:spcBef>
                <a:spcPts val="305"/>
              </a:spcBef>
            </a:pPr>
            <a:r>
              <a:rPr dirty="0" sz="1800" spc="-5">
                <a:latin typeface="Times New Roman"/>
                <a:cs typeface="Times New Roman"/>
              </a:rPr>
              <a:t>Not </a:t>
            </a:r>
            <a:r>
              <a:rPr dirty="0" sz="1800">
                <a:latin typeface="Times New Roman"/>
                <a:cs typeface="Times New Roman"/>
              </a:rPr>
              <a:t>all </a:t>
            </a:r>
            <a:r>
              <a:rPr dirty="0" sz="1800" spc="-5">
                <a:latin typeface="Times New Roman"/>
                <a:cs typeface="Times New Roman"/>
              </a:rPr>
              <a:t>rows 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displayed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this </a:t>
            </a:r>
            <a:r>
              <a:rPr dirty="0" sz="1800" spc="-5">
                <a:latin typeface="Times New Roman"/>
                <a:cs typeface="Times New Roman"/>
              </a:rPr>
              <a:t>answer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08405"/>
            <a:ext cx="11417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SE</a:t>
            </a:r>
            <a:r>
              <a:rPr dirty="0" sz="2400" spc="-15">
                <a:latin typeface="Times New Roman"/>
                <a:cs typeface="Times New Roman"/>
              </a:rPr>
              <a:t>L</a:t>
            </a:r>
            <a:r>
              <a:rPr dirty="0" sz="2400" spc="-5">
                <a:latin typeface="Times New Roman"/>
                <a:cs typeface="Times New Roman"/>
              </a:rPr>
              <a:t>E</a:t>
            </a:r>
            <a:r>
              <a:rPr dirty="0" sz="2400" spc="-15">
                <a:latin typeface="Times New Roman"/>
                <a:cs typeface="Times New Roman"/>
              </a:rPr>
              <a:t>C</a:t>
            </a:r>
            <a:r>
              <a:rPr dirty="0" sz="2400" spc="-5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0594" y="708405"/>
            <a:ext cx="637349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3815">
              <a:lnSpc>
                <a:spcPct val="100000"/>
              </a:lnSpc>
              <a:spcBef>
                <a:spcPts val="100"/>
              </a:spcBef>
              <a:tabLst>
                <a:tab pos="5106670" algn="l"/>
              </a:tabLst>
            </a:pPr>
            <a:r>
              <a:rPr dirty="0" sz="2400">
                <a:latin typeface="Times New Roman"/>
                <a:cs typeface="Times New Roman"/>
              </a:rPr>
              <a:t>Product_ID , Sale_Date, </a:t>
            </a:r>
            <a:r>
              <a:rPr dirty="0" sz="2400" spc="-5">
                <a:latin typeface="Times New Roman"/>
                <a:cs typeface="Times New Roman"/>
              </a:rPr>
              <a:t>Daily_Sales,  </a:t>
            </a:r>
            <a:r>
              <a:rPr dirty="0" sz="2400" spc="-5">
                <a:latin typeface="Times New Roman"/>
                <a:cs typeface="Times New Roman"/>
              </a:rPr>
              <a:t>SUM(Dail</a:t>
            </a:r>
            <a:r>
              <a:rPr dirty="0" sz="2400" spc="-5">
                <a:latin typeface="Times New Roman"/>
                <a:cs typeface="Times New Roman"/>
              </a:rPr>
              <a:t>y_Sale</a:t>
            </a:r>
            <a:r>
              <a:rPr dirty="0" sz="2400" spc="-5">
                <a:latin typeface="Times New Roman"/>
                <a:cs typeface="Times New Roman"/>
              </a:rPr>
              <a:t>s)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</a:t>
            </a:r>
            <a:r>
              <a:rPr dirty="0" sz="2400" spc="-15">
                <a:latin typeface="Times New Roman"/>
                <a:cs typeface="Times New Roman"/>
              </a:rPr>
              <a:t>V</a:t>
            </a:r>
            <a:r>
              <a:rPr dirty="0" sz="2400">
                <a:latin typeface="Times New Roman"/>
                <a:cs typeface="Times New Roman"/>
              </a:rPr>
              <a:t>ER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(OR</a:t>
            </a:r>
            <a:r>
              <a:rPr dirty="0" sz="2400" spc="-15">
                <a:latin typeface="Times New Roman"/>
                <a:cs typeface="Times New Roman"/>
              </a:rPr>
              <a:t>D</a:t>
            </a:r>
            <a:r>
              <a:rPr dirty="0" sz="2400">
                <a:latin typeface="Times New Roman"/>
                <a:cs typeface="Times New Roman"/>
              </a:rPr>
              <a:t>ER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BY</a:t>
            </a:r>
            <a:r>
              <a:rPr dirty="0" sz="2400">
                <a:latin typeface="Times New Roman"/>
                <a:cs typeface="Times New Roman"/>
              </a:rPr>
              <a:t>	Sale_Date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1439926"/>
            <a:ext cx="873887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84300">
              <a:lnSpc>
                <a:spcPct val="100000"/>
              </a:lnSpc>
              <a:spcBef>
                <a:spcPts val="100"/>
              </a:spcBef>
              <a:tabLst>
                <a:tab pos="6452235" algn="l"/>
              </a:tabLst>
            </a:pP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ROWS</a:t>
            </a:r>
            <a:r>
              <a:rPr dirty="0" sz="2400" spc="4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UNBOUNDED</a:t>
            </a:r>
            <a:r>
              <a:rPr dirty="0" sz="2400" spc="6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PRECEDING</a:t>
            </a:r>
            <a:r>
              <a:rPr dirty="0" sz="2400" spc="-5">
                <a:latin typeface="Times New Roman"/>
                <a:cs typeface="Times New Roman"/>
              </a:rPr>
              <a:t>)	AS SUMOVER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030605" algn="l"/>
              </a:tabLst>
            </a:pPr>
            <a:r>
              <a:rPr dirty="0" sz="2400" spc="-5">
                <a:latin typeface="Times New Roman"/>
                <a:cs typeface="Times New Roman"/>
              </a:rPr>
              <a:t>FROM	</a:t>
            </a:r>
            <a:r>
              <a:rPr dirty="0" sz="2400" spc="-15">
                <a:latin typeface="Times New Roman"/>
                <a:cs typeface="Times New Roman"/>
              </a:rPr>
              <a:t>Sales_Table </a:t>
            </a:r>
            <a:r>
              <a:rPr dirty="0" sz="2400" spc="-10">
                <a:latin typeface="Times New Roman"/>
                <a:cs typeface="Times New Roman"/>
              </a:rPr>
              <a:t>WHERE </a:t>
            </a:r>
            <a:r>
              <a:rPr dirty="0" sz="2400">
                <a:latin typeface="Times New Roman"/>
                <a:cs typeface="Times New Roman"/>
              </a:rPr>
              <a:t>Product_ID </a:t>
            </a:r>
            <a:r>
              <a:rPr dirty="0" sz="2400" spc="-5">
                <a:latin typeface="Times New Roman"/>
                <a:cs typeface="Times New Roman"/>
              </a:rPr>
              <a:t>BETWEEN </a:t>
            </a:r>
            <a:r>
              <a:rPr dirty="0" sz="2400">
                <a:latin typeface="Times New Roman"/>
                <a:cs typeface="Times New Roman"/>
              </a:rPr>
              <a:t>1000 and 2000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252027" y="2511577"/>
          <a:ext cx="6100445" cy="325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3355"/>
                <a:gridCol w="1219200"/>
                <a:gridCol w="1543049"/>
                <a:gridCol w="1866264"/>
              </a:tblGrid>
              <a:tr h="436990">
                <a:tc>
                  <a:txBody>
                    <a:bodyPr/>
                    <a:lstStyle/>
                    <a:p>
                      <a:pPr algn="r" marR="10668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Product_ID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935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4191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Sale_Date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935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30480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Dai</a:t>
                      </a:r>
                      <a:r>
                        <a:rPr dirty="0" u="sng" sz="1800" spc="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u="sng" sz="1800" spc="2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_Sal</a:t>
                      </a:r>
                      <a:r>
                        <a:rPr dirty="0" u="sng" sz="1800" spc="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935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242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u="sng" sz="1800" spc="-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SUMOVER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935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79742">
                <a:tc>
                  <a:txBody>
                    <a:bodyPr/>
                    <a:lstStyle/>
                    <a:p>
                      <a:pPr algn="r" marR="133350">
                        <a:lnSpc>
                          <a:spcPts val="1910"/>
                        </a:lnSpc>
                        <a:spcBef>
                          <a:spcPts val="19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413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25400">
                        <a:lnSpc>
                          <a:spcPts val="1910"/>
                        </a:lnSpc>
                        <a:spcBef>
                          <a:spcPts val="19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4130"/>
                </a:tc>
                <a:tc>
                  <a:txBody>
                    <a:bodyPr/>
                    <a:lstStyle/>
                    <a:p>
                      <a:pPr algn="r" marR="306070">
                        <a:lnSpc>
                          <a:spcPts val="1910"/>
                        </a:lnSpc>
                        <a:spcBef>
                          <a:spcPts val="19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4130"/>
                </a:tc>
                <a:tc>
                  <a:txBody>
                    <a:bodyPr/>
                    <a:lstStyle/>
                    <a:p>
                      <a:pPr marL="599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955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07">
                <a:tc>
                  <a:txBody>
                    <a:bodyPr/>
                    <a:lstStyle/>
                    <a:p>
                      <a:pPr algn="r" marR="13335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2540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607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99440">
                        <a:lnSpc>
                          <a:spcPts val="180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90739.28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algn="r" marR="13335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2540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607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48000.00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97205">
                        <a:lnSpc>
                          <a:spcPts val="180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138739.28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algn="r" marR="13335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2540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607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54500.22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97205">
                        <a:lnSpc>
                          <a:spcPts val="180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193239.50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94">
                <a:tc>
                  <a:txBody>
                    <a:bodyPr/>
                    <a:lstStyle/>
                    <a:p>
                      <a:pPr algn="r" marR="13335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2540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607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36000.07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97205">
                        <a:lnSpc>
                          <a:spcPts val="180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229239.57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975">
                <a:tc>
                  <a:txBody>
                    <a:bodyPr/>
                    <a:lstStyle/>
                    <a:p>
                      <a:pPr algn="r" marR="13335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2540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607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49850.03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97205">
                        <a:lnSpc>
                          <a:spcPts val="181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279089.60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4063">
                <a:tc>
                  <a:txBody>
                    <a:bodyPr/>
                    <a:lstStyle/>
                    <a:p>
                      <a:pPr algn="r" marR="1333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2540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607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40200.43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97205">
                        <a:lnSpc>
                          <a:spcPts val="181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319290.03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07">
                <a:tc>
                  <a:txBody>
                    <a:bodyPr/>
                    <a:lstStyle/>
                    <a:p>
                      <a:pPr algn="r" marR="13335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2540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607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54850.29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97205">
                        <a:lnSpc>
                          <a:spcPts val="180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374140.32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algn="r" marR="13335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2540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607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97205">
                        <a:lnSpc>
                          <a:spcPts val="180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406940.82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27">
                <a:tc>
                  <a:txBody>
                    <a:bodyPr/>
                    <a:lstStyle/>
                    <a:p>
                      <a:pPr algn="r" marR="13335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2540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607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36021.93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97205">
                        <a:lnSpc>
                          <a:spcPts val="180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442962.75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10742">
                <a:tc>
                  <a:txBody>
                    <a:bodyPr/>
                    <a:lstStyle/>
                    <a:p>
                      <a:pPr algn="r" marR="133350">
                        <a:lnSpc>
                          <a:spcPts val="183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>
                        <a:lnSpc>
                          <a:spcPts val="183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06070">
                        <a:lnSpc>
                          <a:spcPts val="183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7205">
                        <a:lnSpc>
                          <a:spcPts val="180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507262.75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8739" y="5879084"/>
            <a:ext cx="8926830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keywords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Rows Unbounded Preceding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determines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that this is a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CSUM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. There are  only a few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different statements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and Rows Unbounded Preceding is the 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main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one. It 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means start calculating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at the beginning row and continue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calculating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until the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last</a:t>
            </a:r>
            <a:r>
              <a:rPr dirty="0" sz="2000" spc="-14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0000FF"/>
                </a:solidFill>
                <a:latin typeface="Times New Roman"/>
                <a:cs typeface="Times New Roman"/>
              </a:rPr>
              <a:t>row..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6425" y="42113"/>
            <a:ext cx="85280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The ANSI CSUM – Rows </a:t>
            </a:r>
            <a:r>
              <a:rPr dirty="0"/>
              <a:t>Unbounded </a:t>
            </a:r>
            <a:r>
              <a:rPr dirty="0" spc="-5"/>
              <a:t>Preceding</a:t>
            </a:r>
            <a:r>
              <a:rPr dirty="0" spc="-114"/>
              <a:t> </a:t>
            </a:r>
            <a:r>
              <a:rPr dirty="0" spc="-5"/>
              <a:t>Explained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4800" y="3733800"/>
            <a:ext cx="1651000" cy="9906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algn="ctr" marL="99060" marR="97790">
              <a:lnSpc>
                <a:spcPct val="100000"/>
              </a:lnSpc>
              <a:spcBef>
                <a:spcPts val="305"/>
              </a:spcBef>
            </a:pPr>
            <a:r>
              <a:rPr dirty="0" sz="1800" spc="-5">
                <a:latin typeface="Times New Roman"/>
                <a:cs typeface="Times New Roman"/>
              </a:rPr>
              <a:t>Not </a:t>
            </a:r>
            <a:r>
              <a:rPr dirty="0" sz="1800">
                <a:latin typeface="Times New Roman"/>
                <a:cs typeface="Times New Roman"/>
              </a:rPr>
              <a:t>all </a:t>
            </a:r>
            <a:r>
              <a:rPr dirty="0" sz="1800" spc="-5">
                <a:latin typeface="Times New Roman"/>
                <a:cs typeface="Times New Roman"/>
              </a:rPr>
              <a:t>rows 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displayed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this </a:t>
            </a:r>
            <a:r>
              <a:rPr dirty="0" sz="1800" spc="-5">
                <a:latin typeface="Times New Roman"/>
                <a:cs typeface="Times New Roman"/>
              </a:rPr>
              <a:t>answer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40" y="667258"/>
            <a:ext cx="11417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SE</a:t>
            </a:r>
            <a:r>
              <a:rPr dirty="0" sz="2400" spc="-15">
                <a:latin typeface="Times New Roman"/>
                <a:cs typeface="Times New Roman"/>
              </a:rPr>
              <a:t>L</a:t>
            </a:r>
            <a:r>
              <a:rPr dirty="0" sz="2400" spc="-5">
                <a:latin typeface="Times New Roman"/>
                <a:cs typeface="Times New Roman"/>
              </a:rPr>
              <a:t>E</a:t>
            </a:r>
            <a:r>
              <a:rPr dirty="0" sz="2400" spc="-15">
                <a:latin typeface="Times New Roman"/>
                <a:cs typeface="Times New Roman"/>
              </a:rPr>
              <a:t>C</a:t>
            </a:r>
            <a:r>
              <a:rPr dirty="0" sz="2400" spc="-5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2494" y="667258"/>
            <a:ext cx="637349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3815">
              <a:lnSpc>
                <a:spcPct val="100000"/>
              </a:lnSpc>
              <a:spcBef>
                <a:spcPts val="100"/>
              </a:spcBef>
              <a:tabLst>
                <a:tab pos="5106670" algn="l"/>
              </a:tabLst>
            </a:pPr>
            <a:r>
              <a:rPr dirty="0" sz="2400">
                <a:latin typeface="Times New Roman"/>
                <a:cs typeface="Times New Roman"/>
              </a:rPr>
              <a:t>Product_ID , Sale_Date, </a:t>
            </a:r>
            <a:r>
              <a:rPr dirty="0" sz="2400" spc="-5">
                <a:latin typeface="Times New Roman"/>
                <a:cs typeface="Times New Roman"/>
              </a:rPr>
              <a:t>Daily_Sales,  </a:t>
            </a:r>
            <a:r>
              <a:rPr dirty="0" sz="2400" spc="-5">
                <a:latin typeface="Times New Roman"/>
                <a:cs typeface="Times New Roman"/>
              </a:rPr>
              <a:t>SUM(Dail</a:t>
            </a:r>
            <a:r>
              <a:rPr dirty="0" sz="2400" spc="-5">
                <a:latin typeface="Times New Roman"/>
                <a:cs typeface="Times New Roman"/>
              </a:rPr>
              <a:t>y_Sale</a:t>
            </a:r>
            <a:r>
              <a:rPr dirty="0" sz="2400" spc="-5">
                <a:latin typeface="Times New Roman"/>
                <a:cs typeface="Times New Roman"/>
              </a:rPr>
              <a:t>s)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</a:t>
            </a:r>
            <a:r>
              <a:rPr dirty="0" sz="2400" spc="-15">
                <a:latin typeface="Times New Roman"/>
                <a:cs typeface="Times New Roman"/>
              </a:rPr>
              <a:t>V</a:t>
            </a:r>
            <a:r>
              <a:rPr dirty="0" sz="2400">
                <a:latin typeface="Times New Roman"/>
                <a:cs typeface="Times New Roman"/>
              </a:rPr>
              <a:t>ER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(OR</a:t>
            </a:r>
            <a:r>
              <a:rPr dirty="0" sz="2400" spc="-15">
                <a:latin typeface="Times New Roman"/>
                <a:cs typeface="Times New Roman"/>
              </a:rPr>
              <a:t>D</a:t>
            </a:r>
            <a:r>
              <a:rPr dirty="0" sz="2400">
                <a:latin typeface="Times New Roman"/>
                <a:cs typeface="Times New Roman"/>
              </a:rPr>
              <a:t>ER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BY</a:t>
            </a:r>
            <a:r>
              <a:rPr dirty="0" sz="2400">
                <a:latin typeface="Times New Roman"/>
                <a:cs typeface="Times New Roman"/>
              </a:rPr>
              <a:t>	Sale_Date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40" y="1399159"/>
            <a:ext cx="873887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84300">
              <a:lnSpc>
                <a:spcPct val="100000"/>
              </a:lnSpc>
              <a:spcBef>
                <a:spcPts val="100"/>
              </a:spcBef>
              <a:tabLst>
                <a:tab pos="6450330" algn="l"/>
              </a:tabLst>
            </a:pPr>
            <a:r>
              <a:rPr dirty="0" sz="2400" spc="-10">
                <a:latin typeface="Times New Roman"/>
                <a:cs typeface="Times New Roman"/>
              </a:rPr>
              <a:t>ROWS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UNBOUNDED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PRECEDING)	AS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SUMOVER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030605" algn="l"/>
              </a:tabLst>
            </a:pPr>
            <a:r>
              <a:rPr dirty="0" sz="2400" spc="-5">
                <a:latin typeface="Times New Roman"/>
                <a:cs typeface="Times New Roman"/>
              </a:rPr>
              <a:t>FROM	</a:t>
            </a:r>
            <a:r>
              <a:rPr dirty="0" sz="2400" spc="-15">
                <a:latin typeface="Times New Roman"/>
                <a:cs typeface="Times New Roman"/>
              </a:rPr>
              <a:t>Sales_Table </a:t>
            </a:r>
            <a:r>
              <a:rPr dirty="0" sz="2400" spc="-10">
                <a:latin typeface="Times New Roman"/>
                <a:cs typeface="Times New Roman"/>
              </a:rPr>
              <a:t>WHERE </a:t>
            </a:r>
            <a:r>
              <a:rPr dirty="0" sz="2400">
                <a:latin typeface="Times New Roman"/>
                <a:cs typeface="Times New Roman"/>
              </a:rPr>
              <a:t>Product_ID </a:t>
            </a:r>
            <a:r>
              <a:rPr dirty="0" sz="2400" spc="-5">
                <a:latin typeface="Times New Roman"/>
                <a:cs typeface="Times New Roman"/>
              </a:rPr>
              <a:t>BETWEEN </a:t>
            </a:r>
            <a:r>
              <a:rPr dirty="0" sz="2400">
                <a:latin typeface="Times New Roman"/>
                <a:cs typeface="Times New Roman"/>
              </a:rPr>
              <a:t>1000 and 2000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74710" y="2443187"/>
          <a:ext cx="6100445" cy="34055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9700"/>
                <a:gridCol w="1232535"/>
                <a:gridCol w="1542414"/>
                <a:gridCol w="1887220"/>
              </a:tblGrid>
              <a:tr h="458922">
                <a:tc>
                  <a:txBody>
                    <a:bodyPr/>
                    <a:lstStyle/>
                    <a:p>
                      <a:pPr algn="r" marR="112395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dirty="0" u="sng" sz="1800" spc="-1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roduct_ID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843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Sale_Date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843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323850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Dail</a:t>
                      </a:r>
                      <a:r>
                        <a:rPr dirty="0" u="sng" sz="1800" spc="2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dirty="0" u="sng" sz="1800" spc="-1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u="sng" sz="1800" spc="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843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69900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dirty="0" u="sng" sz="1800" spc="-1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u="sng" sz="1800" spc="-1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u="sng" sz="1800" spc="-1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843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77907">
                <a:tc>
                  <a:txBody>
                    <a:bodyPr/>
                    <a:lstStyle/>
                    <a:p>
                      <a:pPr algn="r" marR="100330">
                        <a:lnSpc>
                          <a:spcPts val="1910"/>
                        </a:lnSpc>
                        <a:spcBef>
                          <a:spcPts val="175"/>
                        </a:spcBef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93345">
                        <a:lnSpc>
                          <a:spcPts val="1910"/>
                        </a:lnSpc>
                        <a:spcBef>
                          <a:spcPts val="175"/>
                        </a:spcBef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algn="r" marR="285750">
                        <a:lnSpc>
                          <a:spcPts val="1910"/>
                        </a:lnSpc>
                        <a:spcBef>
                          <a:spcPts val="175"/>
                        </a:spcBef>
                      </a:pPr>
                      <a:r>
                        <a:rPr dirty="0" sz="16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algn="r" marR="495934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algn="r" marR="10033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93345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0">
                        <a:lnSpc>
                          <a:spcPts val="1820"/>
                        </a:lnSpc>
                      </a:pPr>
                      <a:r>
                        <a:rPr dirty="0" sz="16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95934">
                        <a:lnSpc>
                          <a:spcPts val="1805"/>
                        </a:lnSpc>
                      </a:pPr>
                      <a:r>
                        <a:rPr dirty="0" sz="16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90739.28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966">
                <a:tc>
                  <a:txBody>
                    <a:bodyPr/>
                    <a:lstStyle/>
                    <a:p>
                      <a:pPr algn="r" marR="10033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93345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48000.00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95934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138739.28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algn="r" marR="10033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93345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54500.22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95934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193239.50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r" marR="10033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93345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36000.07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95934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229239.57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94">
                <a:tc>
                  <a:txBody>
                    <a:bodyPr/>
                    <a:lstStyle/>
                    <a:p>
                      <a:pPr algn="r" marR="10033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93345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49850.03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95934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279089.60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975">
                <a:tc>
                  <a:txBody>
                    <a:bodyPr/>
                    <a:lstStyle/>
                    <a:p>
                      <a:pPr algn="r" marR="10033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93345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40200.43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95934">
                        <a:lnSpc>
                          <a:spcPts val="181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319290.03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algn="r" marR="10033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93345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54850.29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95934">
                        <a:lnSpc>
                          <a:spcPts val="181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374140.32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4030">
                <a:tc>
                  <a:txBody>
                    <a:bodyPr/>
                    <a:lstStyle/>
                    <a:p>
                      <a:pPr algn="r" marR="10033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93345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95934">
                        <a:lnSpc>
                          <a:spcPts val="181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406940.82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algn="r" marR="10033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93345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36021.93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95934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442962.75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44651">
                <a:tc>
                  <a:txBody>
                    <a:bodyPr/>
                    <a:lstStyle/>
                    <a:p>
                      <a:pPr algn="r" marR="100330">
                        <a:lnSpc>
                          <a:spcPts val="183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3345">
                        <a:lnSpc>
                          <a:spcPts val="183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85750">
                        <a:lnSpc>
                          <a:spcPts val="183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95934">
                        <a:lnSpc>
                          <a:spcPts val="180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507262.75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8739" y="6178702"/>
            <a:ext cx="799020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second “SUMOVER” row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is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90739.28.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That is derived by the first </a:t>
            </a:r>
            <a:r>
              <a:rPr dirty="0" sz="2000" spc="-65">
                <a:solidFill>
                  <a:srgbClr val="0000FF"/>
                </a:solidFill>
                <a:latin typeface="Times New Roman"/>
                <a:cs typeface="Times New Roman"/>
              </a:rPr>
              <a:t>row‟s 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Daily_Sales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41888.88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) added to the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SECOND </a:t>
            </a:r>
            <a:r>
              <a:rPr dirty="0" sz="2000" spc="-65">
                <a:solidFill>
                  <a:srgbClr val="0000FF"/>
                </a:solidFill>
                <a:latin typeface="Times New Roman"/>
                <a:cs typeface="Times New Roman"/>
              </a:rPr>
              <a:t>row‟s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Daily_Sales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48850.40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).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62252" y="42113"/>
            <a:ext cx="66198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The ANSI CSUM – Making Sense of the</a:t>
            </a:r>
            <a:r>
              <a:rPr dirty="0" spc="-125"/>
              <a:t> </a:t>
            </a:r>
            <a:r>
              <a:rPr dirty="0" spc="-5"/>
              <a:t>Data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2400" y="3733800"/>
            <a:ext cx="1651000" cy="9906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algn="ctr" marL="99060" marR="97790">
              <a:lnSpc>
                <a:spcPct val="100000"/>
              </a:lnSpc>
              <a:spcBef>
                <a:spcPts val="305"/>
              </a:spcBef>
            </a:pPr>
            <a:r>
              <a:rPr dirty="0" sz="1800" spc="-5">
                <a:latin typeface="Times New Roman"/>
                <a:cs typeface="Times New Roman"/>
              </a:rPr>
              <a:t>Not </a:t>
            </a:r>
            <a:r>
              <a:rPr dirty="0" sz="1800">
                <a:latin typeface="Times New Roman"/>
                <a:cs typeface="Times New Roman"/>
              </a:rPr>
              <a:t>all </a:t>
            </a:r>
            <a:r>
              <a:rPr dirty="0" sz="1800" spc="-5">
                <a:latin typeface="Times New Roman"/>
                <a:cs typeface="Times New Roman"/>
              </a:rPr>
              <a:t>rows 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displayed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this </a:t>
            </a:r>
            <a:r>
              <a:rPr dirty="0" sz="1800" spc="-5">
                <a:latin typeface="Times New Roman"/>
                <a:cs typeface="Times New Roman"/>
              </a:rPr>
              <a:t>answer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75792"/>
            <a:ext cx="114236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S</a:t>
            </a:r>
            <a:r>
              <a:rPr dirty="0" sz="2400" spc="-1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L</a:t>
            </a:r>
            <a:r>
              <a:rPr dirty="0" sz="2400" spc="-1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CT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0594" y="775792"/>
            <a:ext cx="704850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3815">
              <a:lnSpc>
                <a:spcPct val="100000"/>
              </a:lnSpc>
              <a:spcBef>
                <a:spcPts val="100"/>
              </a:spcBef>
              <a:tabLst>
                <a:tab pos="5078730" algn="l"/>
                <a:tab pos="5106670" algn="l"/>
              </a:tabLst>
            </a:pPr>
            <a:r>
              <a:rPr dirty="0" sz="2400">
                <a:latin typeface="Times New Roman"/>
                <a:cs typeface="Times New Roman"/>
              </a:rPr>
              <a:t>Product_ID , Sale_Date, Daily_Sales,  </a:t>
            </a:r>
            <a:r>
              <a:rPr dirty="0" sz="2400" spc="-5">
                <a:latin typeface="Times New Roman"/>
                <a:cs typeface="Times New Roman"/>
              </a:rPr>
              <a:t>SUM(Daily_Sales) OVER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(ORDER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BY		</a:t>
            </a:r>
            <a:r>
              <a:rPr dirty="0" sz="2400">
                <a:latin typeface="Times New Roman"/>
                <a:cs typeface="Times New Roman"/>
              </a:rPr>
              <a:t>Sale_Date  </a:t>
            </a:r>
            <a:r>
              <a:rPr dirty="0" sz="2400" spc="-10">
                <a:latin typeface="Times New Roman"/>
                <a:cs typeface="Times New Roman"/>
              </a:rPr>
              <a:t>ROWS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UNBOUNDED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PRECEDING)	AS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SUMOVER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1873377"/>
            <a:ext cx="87388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0605" algn="l"/>
              </a:tabLst>
            </a:pPr>
            <a:r>
              <a:rPr dirty="0" sz="2400" spc="-5">
                <a:latin typeface="Times New Roman"/>
                <a:cs typeface="Times New Roman"/>
              </a:rPr>
              <a:t>FROM	</a:t>
            </a:r>
            <a:r>
              <a:rPr dirty="0" sz="2400" spc="-15">
                <a:latin typeface="Times New Roman"/>
                <a:cs typeface="Times New Roman"/>
              </a:rPr>
              <a:t>Sales_Table </a:t>
            </a:r>
            <a:r>
              <a:rPr dirty="0" sz="2400" spc="-10">
                <a:latin typeface="Times New Roman"/>
                <a:cs typeface="Times New Roman"/>
              </a:rPr>
              <a:t>WHERE </a:t>
            </a:r>
            <a:r>
              <a:rPr dirty="0" sz="2400">
                <a:latin typeface="Times New Roman"/>
                <a:cs typeface="Times New Roman"/>
              </a:rPr>
              <a:t>Product_ID </a:t>
            </a:r>
            <a:r>
              <a:rPr dirty="0" sz="2400" spc="-5">
                <a:latin typeface="Times New Roman"/>
                <a:cs typeface="Times New Roman"/>
              </a:rPr>
              <a:t>BETWEEN </a:t>
            </a:r>
            <a:r>
              <a:rPr dirty="0" sz="2400">
                <a:latin typeface="Times New Roman"/>
                <a:cs typeface="Times New Roman"/>
              </a:rPr>
              <a:t>1000 and 2000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040572" y="2423134"/>
          <a:ext cx="6100445" cy="3305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8115"/>
                <a:gridCol w="1226820"/>
                <a:gridCol w="1542414"/>
                <a:gridCol w="1874520"/>
              </a:tblGrid>
              <a:tr h="427643">
                <a:tc>
                  <a:txBody>
                    <a:bodyPr/>
                    <a:lstStyle/>
                    <a:p>
                      <a:pPr algn="r" marR="10668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Product_ID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935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Sale_Date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935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31178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Dai</a:t>
                      </a:r>
                      <a:r>
                        <a:rPr dirty="0" u="sng" sz="1800" spc="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u="sng" sz="1800" spc="2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_Sal</a:t>
                      </a:r>
                      <a:r>
                        <a:rPr dirty="0" u="sng" sz="1800" spc="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935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0543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u="sng" sz="1800" spc="-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SUMOVER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935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70311">
                <a:tc>
                  <a:txBody>
                    <a:bodyPr/>
                    <a:lstStyle/>
                    <a:p>
                      <a:pPr algn="r" marR="118110">
                        <a:lnSpc>
                          <a:spcPts val="1910"/>
                        </a:lnSpc>
                        <a:spcBef>
                          <a:spcPts val="114"/>
                        </a:spcBef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604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105410">
                        <a:lnSpc>
                          <a:spcPts val="1910"/>
                        </a:lnSpc>
                        <a:spcBef>
                          <a:spcPts val="114"/>
                        </a:spcBef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algn="r" marR="297815">
                        <a:lnSpc>
                          <a:spcPts val="1910"/>
                        </a:lnSpc>
                        <a:spcBef>
                          <a:spcPts val="114"/>
                        </a:spcBef>
                      </a:pPr>
                      <a:r>
                        <a:rPr dirty="0" sz="16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60769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algn="r" marR="11811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10541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97815">
                        <a:lnSpc>
                          <a:spcPts val="1820"/>
                        </a:lnSpc>
                      </a:pPr>
                      <a:r>
                        <a:rPr dirty="0" sz="16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7695">
                        <a:lnSpc>
                          <a:spcPts val="180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90739.28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967">
                <a:tc>
                  <a:txBody>
                    <a:bodyPr/>
                    <a:lstStyle/>
                    <a:p>
                      <a:pPr algn="r" marR="11811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10541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97815">
                        <a:lnSpc>
                          <a:spcPts val="1820"/>
                        </a:lnSpc>
                      </a:pPr>
                      <a:r>
                        <a:rPr dirty="0" sz="16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48000.00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5459">
                        <a:lnSpc>
                          <a:spcPts val="1805"/>
                        </a:lnSpc>
                      </a:pPr>
                      <a:r>
                        <a:rPr dirty="0" sz="1600" spc="-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138739.28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algn="r" marR="11811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10541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9781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54500.22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5459">
                        <a:lnSpc>
                          <a:spcPts val="180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193239.50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999">
                <a:tc>
                  <a:txBody>
                    <a:bodyPr/>
                    <a:lstStyle/>
                    <a:p>
                      <a:pPr algn="r" marR="11811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10541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9781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36000.07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5459">
                        <a:lnSpc>
                          <a:spcPts val="180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229239.57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07">
                <a:tc>
                  <a:txBody>
                    <a:bodyPr/>
                    <a:lstStyle/>
                    <a:p>
                      <a:pPr algn="r" marR="11811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10541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9781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49850.03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5459">
                        <a:lnSpc>
                          <a:spcPts val="180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279089.60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r" marR="11811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10541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9781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40200.43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5459">
                        <a:lnSpc>
                          <a:spcPts val="180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319290.03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algn="r" marR="11811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10541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9781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54850.29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5459">
                        <a:lnSpc>
                          <a:spcPts val="180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374140.32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966">
                <a:tc>
                  <a:txBody>
                    <a:bodyPr/>
                    <a:lstStyle/>
                    <a:p>
                      <a:pPr algn="r" marR="11811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10541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9781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5459">
                        <a:lnSpc>
                          <a:spcPts val="180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406940.82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r" marR="11811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105410">
                        <a:lnSpc>
                          <a:spcPts val="182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9781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36021.93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5459">
                        <a:lnSpc>
                          <a:spcPts val="180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442962.75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83704">
                <a:tc>
                  <a:txBody>
                    <a:bodyPr/>
                    <a:lstStyle/>
                    <a:p>
                      <a:pPr algn="r" marR="118110">
                        <a:lnSpc>
                          <a:spcPts val="183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05410">
                        <a:lnSpc>
                          <a:spcPts val="183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97815">
                        <a:lnSpc>
                          <a:spcPts val="183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5459">
                        <a:lnSpc>
                          <a:spcPts val="180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507262.75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8739" y="5872378"/>
            <a:ext cx="8709025" cy="9410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 third “SUMOVER” row is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138739.28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. That is derived by taking the first </a:t>
            </a:r>
            <a:r>
              <a:rPr dirty="0" sz="2000" spc="-65">
                <a:solidFill>
                  <a:srgbClr val="0000FF"/>
                </a:solidFill>
                <a:latin typeface="Times New Roman"/>
                <a:cs typeface="Times New Roman"/>
              </a:rPr>
              <a:t>row‟s 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Daily_Sales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41888.88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) and adding it to the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SECOND </a:t>
            </a:r>
            <a:r>
              <a:rPr dirty="0" sz="2000" spc="-65">
                <a:solidFill>
                  <a:srgbClr val="0000FF"/>
                </a:solidFill>
                <a:latin typeface="Times New Roman"/>
                <a:cs typeface="Times New Roman"/>
              </a:rPr>
              <a:t>row‟s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Daily_Sales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48850.40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).  Then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you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add that total to the THIRD </a:t>
            </a:r>
            <a:r>
              <a:rPr dirty="0" sz="2000" spc="-65">
                <a:solidFill>
                  <a:srgbClr val="0000FF"/>
                </a:solidFill>
                <a:latin typeface="Times New Roman"/>
                <a:cs typeface="Times New Roman"/>
              </a:rPr>
              <a:t>row‟s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Daily_Sales</a:t>
            </a:r>
            <a:r>
              <a:rPr dirty="0" sz="2000" spc="-14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48000.00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).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2249" y="42113"/>
            <a:ext cx="82981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The ANSI CSUM – Making Even </a:t>
            </a:r>
            <a:r>
              <a:rPr dirty="0"/>
              <a:t>More </a:t>
            </a:r>
            <a:r>
              <a:rPr dirty="0" spc="-5"/>
              <a:t>Sense of the</a:t>
            </a:r>
            <a:r>
              <a:rPr dirty="0" spc="-110"/>
              <a:t> </a:t>
            </a:r>
            <a:r>
              <a:rPr dirty="0" spc="-5"/>
              <a:t>Data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4800" y="3505200"/>
            <a:ext cx="1651000" cy="9906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algn="ctr" marL="99060" marR="97790" indent="-635">
              <a:lnSpc>
                <a:spcPct val="100000"/>
              </a:lnSpc>
              <a:spcBef>
                <a:spcPts val="305"/>
              </a:spcBef>
            </a:pPr>
            <a:r>
              <a:rPr dirty="0" sz="1800" spc="-5">
                <a:latin typeface="Times New Roman"/>
                <a:cs typeface="Times New Roman"/>
              </a:rPr>
              <a:t>Not </a:t>
            </a:r>
            <a:r>
              <a:rPr dirty="0" sz="1800">
                <a:latin typeface="Times New Roman"/>
                <a:cs typeface="Times New Roman"/>
              </a:rPr>
              <a:t>all </a:t>
            </a:r>
            <a:r>
              <a:rPr dirty="0" sz="1800" spc="-5">
                <a:latin typeface="Times New Roman"/>
                <a:cs typeface="Times New Roman"/>
              </a:rPr>
              <a:t>rows 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displayed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this </a:t>
            </a:r>
            <a:r>
              <a:rPr dirty="0" sz="1800" spc="-5">
                <a:latin typeface="Times New Roman"/>
                <a:cs typeface="Times New Roman"/>
              </a:rPr>
              <a:t>answer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894664"/>
            <a:ext cx="8484235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SELECT </a:t>
            </a:r>
            <a:r>
              <a:rPr dirty="0" sz="2400">
                <a:latin typeface="Times New Roman"/>
                <a:cs typeface="Times New Roman"/>
              </a:rPr>
              <a:t>Product_ID , Sale_Date,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Daily_Sales,</a:t>
            </a:r>
            <a:endParaRPr sz="2400">
              <a:latin typeface="Times New Roman"/>
              <a:cs typeface="Times New Roman"/>
            </a:endParaRPr>
          </a:p>
          <a:p>
            <a:pPr marL="546100" marR="5080">
              <a:lnSpc>
                <a:spcPct val="100000"/>
              </a:lnSpc>
              <a:tabLst>
                <a:tab pos="5614035" algn="l"/>
                <a:tab pos="5642610" algn="l"/>
              </a:tabLst>
            </a:pPr>
            <a:r>
              <a:rPr dirty="0" sz="2400" spc="-5">
                <a:latin typeface="Times New Roman"/>
                <a:cs typeface="Times New Roman"/>
              </a:rPr>
              <a:t>SUM(Daily_Sales) OVER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(ORDER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BY		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Product_ID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dirty="0" sz="2400" spc="-1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Sale_Date  </a:t>
            </a:r>
            <a:r>
              <a:rPr dirty="0" sz="2400" spc="-10">
                <a:latin typeface="Times New Roman"/>
                <a:cs typeface="Times New Roman"/>
              </a:rPr>
              <a:t>ROWS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UNBOUNDED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PRECEDING</a:t>
            </a:r>
            <a:r>
              <a:rPr dirty="0" sz="2400" spc="-5" b="1">
                <a:latin typeface="Times New Roman"/>
                <a:cs typeface="Times New Roman"/>
              </a:rPr>
              <a:t>)	</a:t>
            </a: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SumOVER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030605" algn="l"/>
              </a:tabLst>
            </a:pPr>
            <a:r>
              <a:rPr dirty="0" sz="2400" spc="-5">
                <a:latin typeface="Times New Roman"/>
                <a:cs typeface="Times New Roman"/>
              </a:rPr>
              <a:t>FROM	</a:t>
            </a:r>
            <a:r>
              <a:rPr dirty="0" sz="2400" spc="-15">
                <a:latin typeface="Times New Roman"/>
                <a:cs typeface="Times New Roman"/>
              </a:rPr>
              <a:t>Sales_Table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12594" y="2849371"/>
            <a:ext cx="1092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Product_ID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08375" y="2849371"/>
            <a:ext cx="965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Sal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_Date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91836" y="2849371"/>
            <a:ext cx="11341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Dai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dirty="0" u="sng" sz="1800" spc="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_Sales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10705" y="2849371"/>
            <a:ext cx="11410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dirty="0" u="sng" sz="180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dirty="0" u="sng" sz="180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6178702"/>
            <a:ext cx="872617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65">
                <a:solidFill>
                  <a:srgbClr val="FF0000"/>
                </a:solidFill>
                <a:latin typeface="Times New Roman"/>
                <a:cs typeface="Times New Roman"/>
              </a:rPr>
              <a:t>You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can have </a:t>
            </a: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more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than </a:t>
            </a:r>
            <a:r>
              <a:rPr dirty="0" sz="2000" spc="5">
                <a:solidFill>
                  <a:srgbClr val="FF0000"/>
                </a:solidFill>
                <a:latin typeface="Times New Roman"/>
                <a:cs typeface="Times New Roman"/>
              </a:rPr>
              <a:t>one </a:t>
            </a:r>
            <a:r>
              <a:rPr dirty="0" sz="2000" spc="-30">
                <a:solidFill>
                  <a:srgbClr val="FF0000"/>
                </a:solidFill>
                <a:latin typeface="Times New Roman"/>
                <a:cs typeface="Times New Roman"/>
              </a:rPr>
              <a:t>SORT </a:t>
            </a:r>
            <a:r>
              <a:rPr dirty="0" sz="2000" spc="-60">
                <a:solidFill>
                  <a:srgbClr val="FF0000"/>
                </a:solidFill>
                <a:latin typeface="Times New Roman"/>
                <a:cs typeface="Times New Roman"/>
              </a:rPr>
              <a:t>KEY</a:t>
            </a:r>
            <a:r>
              <a:rPr dirty="0" sz="2000" spc="-60">
                <a:solidFill>
                  <a:srgbClr val="0000FF"/>
                </a:solidFill>
                <a:latin typeface="Times New Roman"/>
                <a:cs typeface="Times New Roman"/>
              </a:rPr>
              <a:t>.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In the top </a:t>
            </a:r>
            <a:r>
              <a:rPr dirty="0" sz="2000" spc="-20">
                <a:solidFill>
                  <a:srgbClr val="0000FF"/>
                </a:solidFill>
                <a:latin typeface="Times New Roman"/>
                <a:cs typeface="Times New Roman"/>
              </a:rPr>
              <a:t>query,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Product_ID is the</a:t>
            </a:r>
            <a:r>
              <a:rPr dirty="0" sz="2000" spc="-6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MAJOR  Sort and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Sale_Date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is the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MINOR</a:t>
            </a:r>
            <a:r>
              <a:rPr dirty="0" sz="2000" spc="-1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Sort.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769107" y="3253839"/>
          <a:ext cx="4737100" cy="2747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060"/>
                <a:gridCol w="1411605"/>
                <a:gridCol w="1438910"/>
                <a:gridCol w="1279525"/>
              </a:tblGrid>
              <a:tr h="238207">
                <a:tc>
                  <a:txBody>
                    <a:bodyPr/>
                    <a:lstStyle/>
                    <a:p>
                      <a:pPr marL="31750">
                        <a:lnSpc>
                          <a:spcPts val="17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ts val="17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2735">
                        <a:lnSpc>
                          <a:spcPts val="177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7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4135">
                <a:tc>
                  <a:txBody>
                    <a:bodyPr/>
                    <a:lstStyle/>
                    <a:p>
                      <a:pPr marL="31750">
                        <a:lnSpc>
                          <a:spcPts val="1789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ts val="1789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273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54500.22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103350.62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07">
                <a:tc>
                  <a:txBody>
                    <a:bodyPr/>
                    <a:lstStyle/>
                    <a:p>
                      <a:pPr marL="31750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273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36000.07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139350.69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273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40200.43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179551.12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273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212351.62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273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276651.62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1">
                <a:tc>
                  <a:txBody>
                    <a:bodyPr/>
                    <a:lstStyle/>
                    <a:p>
                      <a:pPr marL="31750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273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54553.10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331204.72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4135">
                <a:tc>
                  <a:txBody>
                    <a:bodyPr/>
                    <a:lstStyle/>
                    <a:p>
                      <a:pPr marL="31750">
                        <a:lnSpc>
                          <a:spcPts val="1789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ts val="1789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2000-09-28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273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373093.60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07">
                <a:tc>
                  <a:txBody>
                    <a:bodyPr/>
                    <a:lstStyle/>
                    <a:p>
                      <a:pPr marL="31750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273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48000.00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421093.60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65">
                <a:tc>
                  <a:txBody>
                    <a:bodyPr/>
                    <a:lstStyle/>
                    <a:p>
                      <a:pPr marL="31750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2000-09-30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273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49850.03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470943.63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13117">
                <a:tc>
                  <a:txBody>
                    <a:bodyPr/>
                    <a:lstStyle/>
                    <a:p>
                      <a:pPr marL="31750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2000-10-01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2735">
                        <a:lnSpc>
                          <a:spcPts val="185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54850.29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5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525793.92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2017395" y="2747289"/>
            <a:ext cx="5779135" cy="3253104"/>
          </a:xfrm>
          <a:custGeom>
            <a:avLst/>
            <a:gdLst/>
            <a:ahLst/>
            <a:cxnLst/>
            <a:rect l="l" t="t" r="r" b="b"/>
            <a:pathLst>
              <a:path w="5779134" h="3253104">
                <a:moveTo>
                  <a:pt x="0" y="3252978"/>
                </a:moveTo>
                <a:lnTo>
                  <a:pt x="5778881" y="3252978"/>
                </a:lnTo>
                <a:lnTo>
                  <a:pt x="5778881" y="0"/>
                </a:lnTo>
                <a:lnTo>
                  <a:pt x="0" y="0"/>
                </a:lnTo>
                <a:lnTo>
                  <a:pt x="0" y="3252978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95350" y="42113"/>
            <a:ext cx="7750809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The ANSI CSUM – The Major </a:t>
            </a:r>
            <a:r>
              <a:rPr dirty="0" spc="-10"/>
              <a:t>and </a:t>
            </a:r>
            <a:r>
              <a:rPr dirty="0" spc="-5"/>
              <a:t>Minor </a:t>
            </a:r>
            <a:r>
              <a:rPr dirty="0"/>
              <a:t>Sort</a:t>
            </a:r>
            <a:r>
              <a:rPr dirty="0" spc="-130"/>
              <a:t> </a:t>
            </a:r>
            <a:r>
              <a:rPr dirty="0" spc="-5"/>
              <a:t>Key(s)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28600" y="3733800"/>
            <a:ext cx="1651000" cy="9906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algn="ctr" marL="99060" marR="97790">
              <a:lnSpc>
                <a:spcPct val="100000"/>
              </a:lnSpc>
              <a:spcBef>
                <a:spcPts val="305"/>
              </a:spcBef>
            </a:pPr>
            <a:r>
              <a:rPr dirty="0" sz="1800" spc="-5">
                <a:latin typeface="Times New Roman"/>
                <a:cs typeface="Times New Roman"/>
              </a:rPr>
              <a:t>Not </a:t>
            </a:r>
            <a:r>
              <a:rPr dirty="0" sz="1800">
                <a:latin typeface="Times New Roman"/>
                <a:cs typeface="Times New Roman"/>
              </a:rPr>
              <a:t>all </a:t>
            </a:r>
            <a:r>
              <a:rPr dirty="0" sz="1800" spc="-5">
                <a:latin typeface="Times New Roman"/>
                <a:cs typeface="Times New Roman"/>
              </a:rPr>
              <a:t>rows 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displayed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this </a:t>
            </a:r>
            <a:r>
              <a:rPr dirty="0" sz="1800" spc="-5">
                <a:latin typeface="Times New Roman"/>
                <a:cs typeface="Times New Roman"/>
              </a:rPr>
              <a:t>answer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845312"/>
            <a:ext cx="8401050" cy="1855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SELECT Product_ID , </a:t>
            </a:r>
            <a:r>
              <a:rPr dirty="0" sz="2000" spc="-5">
                <a:latin typeface="Times New Roman"/>
                <a:cs typeface="Times New Roman"/>
              </a:rPr>
              <a:t>Sale_Date,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Daily_Sales,</a:t>
            </a:r>
            <a:endParaRPr sz="2000">
              <a:latin typeface="Times New Roman"/>
              <a:cs typeface="Times New Roman"/>
            </a:endParaRPr>
          </a:p>
          <a:p>
            <a:pPr marL="2425065" marR="346075" indent="-14605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SUM(Daily_Sales) OVER (ORDER BY Product_ID, Sale_Date  </a:t>
            </a:r>
            <a:r>
              <a:rPr dirty="0" sz="2000" spc="5">
                <a:latin typeface="Times New Roman"/>
                <a:cs typeface="Times New Roman"/>
              </a:rPr>
              <a:t>ROWS </a:t>
            </a:r>
            <a:r>
              <a:rPr dirty="0" sz="2000">
                <a:latin typeface="Times New Roman"/>
                <a:cs typeface="Times New Roman"/>
              </a:rPr>
              <a:t>UNBOUNCED PRECEDING) as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SUMOVER,</a:t>
            </a:r>
            <a:endParaRPr sz="2000">
              <a:latin typeface="Times New Roman"/>
              <a:cs typeface="Times New Roman"/>
            </a:endParaRPr>
          </a:p>
          <a:p>
            <a:pPr marL="1029335">
              <a:lnSpc>
                <a:spcPct val="100000"/>
              </a:lnSpc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SUM(1) </a:t>
            </a:r>
            <a:r>
              <a:rPr dirty="0" sz="2000">
                <a:latin typeface="Times New Roman"/>
                <a:cs typeface="Times New Roman"/>
              </a:rPr>
              <a:t>OVER (ORDER </a:t>
            </a:r>
            <a:r>
              <a:rPr dirty="0" sz="2000" spc="-5">
                <a:latin typeface="Times New Roman"/>
                <a:cs typeface="Times New Roman"/>
              </a:rPr>
              <a:t>BY </a:t>
            </a:r>
            <a:r>
              <a:rPr dirty="0" sz="2000">
                <a:latin typeface="Times New Roman"/>
                <a:cs typeface="Times New Roman"/>
              </a:rPr>
              <a:t>Product_ID,</a:t>
            </a:r>
            <a:r>
              <a:rPr dirty="0" sz="2000" spc="-1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Sale_Date</a:t>
            </a:r>
            <a:endParaRPr sz="2000">
              <a:latin typeface="Times New Roman"/>
              <a:cs typeface="Times New Roman"/>
            </a:endParaRPr>
          </a:p>
          <a:p>
            <a:pPr marL="2425065">
              <a:lnSpc>
                <a:spcPct val="100000"/>
              </a:lnSpc>
              <a:tabLst>
                <a:tab pos="6654800" algn="l"/>
              </a:tabLst>
            </a:pPr>
            <a:r>
              <a:rPr dirty="0" sz="2000" spc="5">
                <a:latin typeface="Times New Roman"/>
                <a:cs typeface="Times New Roman"/>
              </a:rPr>
              <a:t>ROWS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UNBOUNDED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PRECEDING)	AS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Seq_Number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FROM </a:t>
            </a:r>
            <a:r>
              <a:rPr dirty="0" sz="2000" spc="-15">
                <a:latin typeface="Times New Roman"/>
                <a:cs typeface="Times New Roman"/>
              </a:rPr>
              <a:t>Sales_Table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6121095"/>
            <a:ext cx="8893810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0">
                <a:solidFill>
                  <a:srgbClr val="0000FF"/>
                </a:solidFill>
                <a:latin typeface="Times New Roman"/>
                <a:cs typeface="Times New Roman"/>
              </a:rPr>
              <a:t>With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“Seq_Number”,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because you placed the </a:t>
            </a: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number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in the area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which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calculates</a:t>
            </a:r>
            <a:r>
              <a:rPr dirty="0" sz="2000" spc="-8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cumulative sum, </a:t>
            </a:r>
            <a:r>
              <a:rPr dirty="0" sz="2000" spc="-50">
                <a:solidFill>
                  <a:srgbClr val="FF0000"/>
                </a:solidFill>
                <a:latin typeface="Times New Roman"/>
                <a:cs typeface="Times New Roman"/>
              </a:rPr>
              <a:t>it‟ll </a:t>
            </a: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continuously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add 1 </a:t>
            </a: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to the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answer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for each</a:t>
            </a:r>
            <a:r>
              <a:rPr dirty="0" sz="2000" spc="-6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30">
                <a:solidFill>
                  <a:srgbClr val="0000FF"/>
                </a:solidFill>
                <a:latin typeface="Times New Roman"/>
                <a:cs typeface="Times New Roman"/>
              </a:rPr>
              <a:t>row.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14512" y="2819400"/>
          <a:ext cx="7329805" cy="3076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2060"/>
                <a:gridCol w="1322705"/>
                <a:gridCol w="1490344"/>
                <a:gridCol w="1605279"/>
                <a:gridCol w="1522729"/>
                <a:gridCol w="131445"/>
              </a:tblGrid>
              <a:tr h="442667">
                <a:tc>
                  <a:txBody>
                    <a:bodyPr/>
                    <a:lstStyle/>
                    <a:p>
                      <a:pPr algn="r" marR="10668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Product_ID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935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90170">
                        <a:lnSpc>
                          <a:spcPct val="100000"/>
                        </a:lnSpc>
                        <a:spcBef>
                          <a:spcPts val="905"/>
                        </a:spcBef>
                        <a:tabLst>
                          <a:tab pos="1109980" algn="l"/>
                        </a:tabLst>
                      </a:pP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Sale_Date	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935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Daily_Sales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935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u="sng" sz="1800" spc="-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SUM</a:t>
                      </a:r>
                      <a:r>
                        <a:rPr dirty="0" u="sng" sz="1800" spc="-2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1800" spc="-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OVER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935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3589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u="sng" sz="1800" spc="1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Seq_Nu</a:t>
                      </a:r>
                      <a:r>
                        <a:rPr dirty="0" u="sng" sz="1800" spc="-1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ber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935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287837">
                <a:tc>
                  <a:txBody>
                    <a:bodyPr/>
                    <a:lstStyle/>
                    <a:p>
                      <a:pPr algn="r" marR="10604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667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6670"/>
                </a:tc>
                <a:tc>
                  <a:txBody>
                    <a:bodyPr/>
                    <a:lstStyle/>
                    <a:p>
                      <a:pPr algn="r" marR="253365">
                        <a:lnSpc>
                          <a:spcPts val="1889"/>
                        </a:lnSpc>
                        <a:spcBef>
                          <a:spcPts val="27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/>
                </a:tc>
                <a:tc>
                  <a:txBody>
                    <a:bodyPr/>
                    <a:lstStyle/>
                    <a:p>
                      <a:pPr algn="r" marR="107314">
                        <a:lnSpc>
                          <a:spcPts val="1889"/>
                        </a:lnSpc>
                        <a:spcBef>
                          <a:spcPts val="27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48850.40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/>
                </a:tc>
                <a:tc>
                  <a:txBody>
                    <a:bodyPr/>
                    <a:lstStyle/>
                    <a:p>
                      <a:pPr algn="r" marR="180975">
                        <a:lnSpc>
                          <a:spcPts val="1889"/>
                        </a:lnSpc>
                        <a:spcBef>
                          <a:spcPts val="27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244030">
                <a:tc>
                  <a:txBody>
                    <a:bodyPr/>
                    <a:lstStyle/>
                    <a:p>
                      <a:pPr algn="r" marR="106045">
                        <a:lnSpc>
                          <a:spcPts val="1785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ts val="1785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5336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54500.22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7314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103350.62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8097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243966">
                <a:tc>
                  <a:txBody>
                    <a:bodyPr/>
                    <a:lstStyle/>
                    <a:p>
                      <a:pPr algn="r" marR="106045">
                        <a:lnSpc>
                          <a:spcPts val="1789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ts val="1789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5336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36000.07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7314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139350.69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8097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r" marR="106045">
                        <a:lnSpc>
                          <a:spcPts val="1785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ts val="1785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5336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40200.43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7314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179551.12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8097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r" marR="106045">
                        <a:lnSpc>
                          <a:spcPts val="1785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ts val="1785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5336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32800.50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7314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212351.62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8097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algn="r" marR="106045">
                        <a:lnSpc>
                          <a:spcPts val="1785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ts val="1785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5336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64300.00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7314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276651.62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8097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algn="r" marR="106045">
                        <a:lnSpc>
                          <a:spcPts val="1785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ts val="1785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5336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54553.10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7314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331204.72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8097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243966">
                <a:tc>
                  <a:txBody>
                    <a:bodyPr/>
                    <a:lstStyle/>
                    <a:p>
                      <a:pPr algn="r" marR="106045">
                        <a:lnSpc>
                          <a:spcPts val="1785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ts val="1785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5336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41888.88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7314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373093.60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8097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243967">
                <a:tc>
                  <a:txBody>
                    <a:bodyPr/>
                    <a:lstStyle/>
                    <a:p>
                      <a:pPr algn="r" marR="106045">
                        <a:lnSpc>
                          <a:spcPts val="1789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ts val="1789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5336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48000.00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7314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421093.60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80975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66203">
                <a:tc>
                  <a:txBody>
                    <a:bodyPr/>
                    <a:lstStyle/>
                    <a:p>
                      <a:pPr algn="r" marR="106045">
                        <a:lnSpc>
                          <a:spcPts val="1785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ts val="1785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53365">
                        <a:lnSpc>
                          <a:spcPts val="185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49850.03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07314">
                        <a:lnSpc>
                          <a:spcPts val="185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470943.63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80340">
                        <a:lnSpc>
                          <a:spcPts val="1850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771142" y="2119629"/>
            <a:ext cx="101600" cy="25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7950200" y="3394455"/>
            <a:ext cx="635000" cy="101600"/>
            <a:chOff x="7950200" y="3394455"/>
            <a:chExt cx="635000" cy="101600"/>
          </a:xfrm>
        </p:grpSpPr>
        <p:sp>
          <p:nvSpPr>
            <p:cNvPr id="8" name="object 8"/>
            <p:cNvSpPr/>
            <p:nvPr/>
          </p:nvSpPr>
          <p:spPr>
            <a:xfrm>
              <a:off x="7962900" y="3407155"/>
              <a:ext cx="609600" cy="76200"/>
            </a:xfrm>
            <a:custGeom>
              <a:avLst/>
              <a:gdLst/>
              <a:ahLst/>
              <a:cxnLst/>
              <a:rect l="l" t="t" r="r" b="b"/>
              <a:pathLst>
                <a:path w="609600" h="76200">
                  <a:moveTo>
                    <a:pt x="571500" y="0"/>
                  </a:moveTo>
                  <a:lnTo>
                    <a:pt x="571500" y="19050"/>
                  </a:lnTo>
                  <a:lnTo>
                    <a:pt x="0" y="19050"/>
                  </a:lnTo>
                  <a:lnTo>
                    <a:pt x="0" y="57150"/>
                  </a:lnTo>
                  <a:lnTo>
                    <a:pt x="571500" y="57150"/>
                  </a:lnTo>
                  <a:lnTo>
                    <a:pt x="571500" y="76200"/>
                  </a:lnTo>
                  <a:lnTo>
                    <a:pt x="609600" y="38100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962900" y="3407155"/>
              <a:ext cx="609600" cy="76200"/>
            </a:xfrm>
            <a:custGeom>
              <a:avLst/>
              <a:gdLst/>
              <a:ahLst/>
              <a:cxnLst/>
              <a:rect l="l" t="t" r="r" b="b"/>
              <a:pathLst>
                <a:path w="609600" h="76200">
                  <a:moveTo>
                    <a:pt x="0" y="19050"/>
                  </a:moveTo>
                  <a:lnTo>
                    <a:pt x="571500" y="19050"/>
                  </a:lnTo>
                  <a:lnTo>
                    <a:pt x="571500" y="0"/>
                  </a:lnTo>
                  <a:lnTo>
                    <a:pt x="609600" y="38100"/>
                  </a:lnTo>
                  <a:lnTo>
                    <a:pt x="571500" y="76200"/>
                  </a:lnTo>
                  <a:lnTo>
                    <a:pt x="571500" y="57150"/>
                  </a:lnTo>
                  <a:lnTo>
                    <a:pt x="0" y="57150"/>
                  </a:lnTo>
                  <a:lnTo>
                    <a:pt x="0" y="1905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7950200" y="3623055"/>
            <a:ext cx="635000" cy="101600"/>
            <a:chOff x="7950200" y="3623055"/>
            <a:chExt cx="635000" cy="101600"/>
          </a:xfrm>
        </p:grpSpPr>
        <p:sp>
          <p:nvSpPr>
            <p:cNvPr id="11" name="object 11"/>
            <p:cNvSpPr/>
            <p:nvPr/>
          </p:nvSpPr>
          <p:spPr>
            <a:xfrm>
              <a:off x="7962900" y="3635755"/>
              <a:ext cx="609600" cy="76200"/>
            </a:xfrm>
            <a:custGeom>
              <a:avLst/>
              <a:gdLst/>
              <a:ahLst/>
              <a:cxnLst/>
              <a:rect l="l" t="t" r="r" b="b"/>
              <a:pathLst>
                <a:path w="609600" h="76200">
                  <a:moveTo>
                    <a:pt x="571500" y="0"/>
                  </a:moveTo>
                  <a:lnTo>
                    <a:pt x="571500" y="19050"/>
                  </a:lnTo>
                  <a:lnTo>
                    <a:pt x="0" y="19050"/>
                  </a:lnTo>
                  <a:lnTo>
                    <a:pt x="0" y="57150"/>
                  </a:lnTo>
                  <a:lnTo>
                    <a:pt x="571500" y="57150"/>
                  </a:lnTo>
                  <a:lnTo>
                    <a:pt x="571500" y="76200"/>
                  </a:lnTo>
                  <a:lnTo>
                    <a:pt x="609600" y="38100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962900" y="3635755"/>
              <a:ext cx="609600" cy="76200"/>
            </a:xfrm>
            <a:custGeom>
              <a:avLst/>
              <a:gdLst/>
              <a:ahLst/>
              <a:cxnLst/>
              <a:rect l="l" t="t" r="r" b="b"/>
              <a:pathLst>
                <a:path w="609600" h="76200">
                  <a:moveTo>
                    <a:pt x="0" y="19050"/>
                  </a:moveTo>
                  <a:lnTo>
                    <a:pt x="571500" y="19050"/>
                  </a:lnTo>
                  <a:lnTo>
                    <a:pt x="571500" y="0"/>
                  </a:lnTo>
                  <a:lnTo>
                    <a:pt x="609600" y="38100"/>
                  </a:lnTo>
                  <a:lnTo>
                    <a:pt x="571500" y="76200"/>
                  </a:lnTo>
                  <a:lnTo>
                    <a:pt x="571500" y="57150"/>
                  </a:lnTo>
                  <a:lnTo>
                    <a:pt x="0" y="57150"/>
                  </a:lnTo>
                  <a:lnTo>
                    <a:pt x="0" y="1905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030630" y="42113"/>
            <a:ext cx="708088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The ANSI CSUM – Getting a Sequential</a:t>
            </a:r>
            <a:r>
              <a:rPr dirty="0" spc="-135"/>
              <a:t> </a:t>
            </a:r>
            <a:r>
              <a:rPr dirty="0" spc="-5"/>
              <a:t>Number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0" y="3733800"/>
            <a:ext cx="1651000" cy="9906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algn="ctr" marL="98425" marR="97790">
              <a:lnSpc>
                <a:spcPct val="100000"/>
              </a:lnSpc>
              <a:spcBef>
                <a:spcPts val="305"/>
              </a:spcBef>
            </a:pPr>
            <a:r>
              <a:rPr dirty="0" sz="1800" spc="-5">
                <a:latin typeface="Times New Roman"/>
                <a:cs typeface="Times New Roman"/>
              </a:rPr>
              <a:t>Not </a:t>
            </a:r>
            <a:r>
              <a:rPr dirty="0" sz="1800">
                <a:latin typeface="Times New Roman"/>
                <a:cs typeface="Times New Roman"/>
              </a:rPr>
              <a:t>all </a:t>
            </a:r>
            <a:r>
              <a:rPr dirty="0" sz="1800" spc="-5">
                <a:latin typeface="Times New Roman"/>
                <a:cs typeface="Times New Roman"/>
              </a:rPr>
              <a:t>rows  </a:t>
            </a:r>
            <a:r>
              <a:rPr dirty="0" sz="1800">
                <a:latin typeface="Times New Roman"/>
                <a:cs typeface="Times New Roman"/>
              </a:rPr>
              <a:t>are displayed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 this </a:t>
            </a:r>
            <a:r>
              <a:rPr dirty="0" sz="1800" spc="-5">
                <a:latin typeface="Times New Roman"/>
                <a:cs typeface="Times New Roman"/>
              </a:rPr>
              <a:t>answer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825" y="1539316"/>
            <a:ext cx="751649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SELECT </a:t>
            </a:r>
            <a:r>
              <a:rPr dirty="0" sz="2400">
                <a:latin typeface="Times New Roman"/>
                <a:cs typeface="Times New Roman"/>
              </a:rPr>
              <a:t>Product_ID , Sale_Date,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Daily_Sales,</a:t>
            </a:r>
            <a:endParaRPr sz="240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  <a:tabLst>
                <a:tab pos="6250305" algn="l"/>
              </a:tabLst>
            </a:pPr>
            <a:r>
              <a:rPr dirty="0" sz="2400" spc="-5">
                <a:latin typeface="Times New Roman"/>
                <a:cs typeface="Times New Roman"/>
              </a:rPr>
              <a:t>SUM(Dail</a:t>
            </a:r>
            <a:r>
              <a:rPr dirty="0" sz="2400" spc="-5">
                <a:latin typeface="Times New Roman"/>
                <a:cs typeface="Times New Roman"/>
              </a:rPr>
              <a:t>y_Sale</a:t>
            </a:r>
            <a:r>
              <a:rPr dirty="0" sz="2400" spc="-5">
                <a:latin typeface="Times New Roman"/>
                <a:cs typeface="Times New Roman"/>
              </a:rPr>
              <a:t>s)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</a:t>
            </a:r>
            <a:r>
              <a:rPr dirty="0" sz="2400" spc="-15">
                <a:latin typeface="Times New Roman"/>
                <a:cs typeface="Times New Roman"/>
              </a:rPr>
              <a:t>V</a:t>
            </a:r>
            <a:r>
              <a:rPr dirty="0" sz="2400">
                <a:latin typeface="Times New Roman"/>
                <a:cs typeface="Times New Roman"/>
              </a:rPr>
              <a:t>ER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(OR</a:t>
            </a:r>
            <a:r>
              <a:rPr dirty="0" sz="2400" spc="-15">
                <a:latin typeface="Times New Roman"/>
                <a:cs typeface="Times New Roman"/>
              </a:rPr>
              <a:t>D</a:t>
            </a:r>
            <a:r>
              <a:rPr dirty="0" sz="2400">
                <a:latin typeface="Times New Roman"/>
                <a:cs typeface="Times New Roman"/>
              </a:rPr>
              <a:t>ER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BY</a:t>
            </a:r>
            <a:r>
              <a:rPr dirty="0" sz="2400">
                <a:latin typeface="Times New Roman"/>
                <a:cs typeface="Times New Roman"/>
              </a:rPr>
              <a:t>	Sale_Date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22693" y="2271140"/>
            <a:ext cx="19824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SUMOVER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825" y="2271140"/>
            <a:ext cx="647636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89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Times New Roman"/>
                <a:cs typeface="Times New Roman"/>
              </a:rPr>
              <a:t>ROWS </a:t>
            </a:r>
            <a:r>
              <a:rPr dirty="0" sz="2400" spc="-5">
                <a:latin typeface="Times New Roman"/>
                <a:cs typeface="Times New Roman"/>
              </a:rPr>
              <a:t>UNBOUNDED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PRECEDING)</a:t>
            </a:r>
            <a:endParaRPr sz="2400">
              <a:latin typeface="Times New Roman"/>
              <a:cs typeface="Times New Roman"/>
            </a:endParaRPr>
          </a:p>
          <a:p>
            <a:pPr marL="12700" marR="3206750">
              <a:lnSpc>
                <a:spcPct val="100000"/>
              </a:lnSpc>
              <a:tabLst>
                <a:tab pos="1029969" algn="l"/>
                <a:tab pos="1676400" algn="l"/>
              </a:tabLst>
            </a:pPr>
            <a:r>
              <a:rPr dirty="0" sz="2400" spc="-5">
                <a:latin typeface="Times New Roman"/>
                <a:cs typeface="Times New Roman"/>
              </a:rPr>
              <a:t>FROM	</a:t>
            </a:r>
            <a:r>
              <a:rPr dirty="0" sz="2400" spc="-15">
                <a:latin typeface="Times New Roman"/>
                <a:cs typeface="Times New Roman"/>
              </a:rPr>
              <a:t>Sales_Table  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GROUP</a:t>
            </a:r>
            <a:r>
              <a:rPr dirty="0" sz="2400" spc="-5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BY	Product_ID</a:t>
            </a:r>
            <a:r>
              <a:rPr dirty="0" sz="2400" spc="-8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6178702"/>
            <a:ext cx="891667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8289925" algn="l"/>
              </a:tabLst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Never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GROUP BY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in a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SUM()Over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or with any ANSI Syntax</a:t>
            </a:r>
            <a:r>
              <a:rPr dirty="0" sz="2000" spc="-29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OLAP</a:t>
            </a:r>
            <a:r>
              <a:rPr dirty="0" sz="2000" spc="-7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command.	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If</a:t>
            </a:r>
            <a:r>
              <a:rPr dirty="0" sz="2000" spc="-10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you  want to reset you use a </a:t>
            </a:r>
            <a:r>
              <a:rPr dirty="0" sz="2000" spc="-35">
                <a:solidFill>
                  <a:srgbClr val="0000FF"/>
                </a:solidFill>
                <a:latin typeface="Times New Roman"/>
                <a:cs typeface="Times New Roman"/>
              </a:rPr>
              <a:t>PARTITION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BY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Statement, 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but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never a GROUP</a:t>
            </a:r>
            <a:r>
              <a:rPr dirty="0" sz="2000" spc="-26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85">
                <a:solidFill>
                  <a:srgbClr val="0000FF"/>
                </a:solidFill>
                <a:latin typeface="Times New Roman"/>
                <a:cs typeface="Times New Roman"/>
              </a:rPr>
              <a:t>BY.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27375" y="4212716"/>
            <a:ext cx="1917064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54735" algn="l"/>
              </a:tabLst>
            </a:pPr>
            <a:r>
              <a:rPr dirty="0" sz="2800" spc="-5">
                <a:solidFill>
                  <a:srgbClr val="0000FF"/>
                </a:solidFill>
                <a:latin typeface="Times New Roman"/>
                <a:cs typeface="Times New Roman"/>
              </a:rPr>
              <a:t>Err</a:t>
            </a:r>
            <a:r>
              <a:rPr dirty="0" sz="280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dirty="0" sz="2800" spc="-5">
                <a:solidFill>
                  <a:srgbClr val="0000FF"/>
                </a:solidFill>
                <a:latin typeface="Times New Roman"/>
                <a:cs typeface="Times New Roman"/>
              </a:rPr>
              <a:t>r!</a:t>
            </a:r>
            <a:r>
              <a:rPr dirty="0" sz="280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Wh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?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43178" y="42113"/>
            <a:ext cx="745680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Troubleshooting </a:t>
            </a:r>
            <a:r>
              <a:rPr dirty="0" spc="-5"/>
              <a:t>The ANSI </a:t>
            </a:r>
            <a:r>
              <a:rPr dirty="0" spc="-10"/>
              <a:t>OLAP </a:t>
            </a:r>
            <a:r>
              <a:rPr dirty="0" spc="-5"/>
              <a:t>on a </a:t>
            </a:r>
            <a:r>
              <a:rPr dirty="0" spc="-10"/>
              <a:t>GROUP</a:t>
            </a:r>
            <a:r>
              <a:rPr dirty="0" spc="-315"/>
              <a:t> </a:t>
            </a:r>
            <a:r>
              <a:rPr dirty="0" spc="-5"/>
              <a:t>BY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Tom Coffing</dc:creator>
  <dc:title>Slide 1</dc:title>
  <dcterms:created xsi:type="dcterms:W3CDTF">2022-02-08T11:10:09Z</dcterms:created>
  <dcterms:modified xsi:type="dcterms:W3CDTF">2022-02-08T11:10:09Z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2013-01-25T00:00:00Z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2022-02-08T00:00:00Z</vt:filetime>
  </property>
</Properties>
</file>