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763" r:id="rId2"/>
    <p:sldId id="764" r:id="rId3"/>
    <p:sldId id="493" r:id="rId4"/>
    <p:sldId id="736" r:id="rId5"/>
    <p:sldId id="739" r:id="rId6"/>
    <p:sldId id="741" r:id="rId7"/>
    <p:sldId id="742" r:id="rId8"/>
    <p:sldId id="771" r:id="rId9"/>
    <p:sldId id="740" r:id="rId10"/>
    <p:sldId id="743" r:id="rId11"/>
    <p:sldId id="749" r:id="rId12"/>
    <p:sldId id="744" r:id="rId13"/>
    <p:sldId id="745" r:id="rId14"/>
    <p:sldId id="775" r:id="rId15"/>
    <p:sldId id="746" r:id="rId16"/>
    <p:sldId id="772" r:id="rId17"/>
    <p:sldId id="266" r:id="rId18"/>
    <p:sldId id="268" r:id="rId19"/>
    <p:sldId id="279" r:id="rId20"/>
    <p:sldId id="260" r:id="rId21"/>
    <p:sldId id="278" r:id="rId22"/>
    <p:sldId id="270" r:id="rId23"/>
    <p:sldId id="773" r:id="rId24"/>
    <p:sldId id="271" r:id="rId25"/>
    <p:sldId id="273" r:id="rId26"/>
    <p:sldId id="274" r:id="rId27"/>
    <p:sldId id="275" r:id="rId28"/>
    <p:sldId id="280" r:id="rId29"/>
    <p:sldId id="776" r:id="rId30"/>
    <p:sldId id="282" r:id="rId31"/>
    <p:sldId id="261" r:id="rId32"/>
    <p:sldId id="284" r:id="rId33"/>
    <p:sldId id="286" r:id="rId34"/>
    <p:sldId id="287" r:id="rId35"/>
    <p:sldId id="288" r:id="rId36"/>
    <p:sldId id="289" r:id="rId37"/>
    <p:sldId id="765" r:id="rId38"/>
    <p:sldId id="766" r:id="rId39"/>
    <p:sldId id="767" r:id="rId40"/>
    <p:sldId id="768" r:id="rId41"/>
    <p:sldId id="769" r:id="rId42"/>
    <p:sldId id="770" r:id="rId43"/>
  </p:sldIdLst>
  <p:sldSz cx="10058400" cy="7772400"/>
  <p:notesSz cx="6858000" cy="91440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yi He" initials="X. H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149" autoAdjust="0"/>
  </p:normalViewPr>
  <p:slideViewPr>
    <p:cSldViewPr>
      <p:cViewPr varScale="1">
        <p:scale>
          <a:sx n="91" d="100"/>
          <a:sy n="91" d="100"/>
        </p:scale>
        <p:origin x="1878" y="84"/>
      </p:cViewPr>
      <p:guideLst>
        <p:guide orient="horz" pos="2448"/>
        <p:guide pos="316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252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E7A162-7AE0-4734-8329-E6EF15A67CA1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D3E08-1F1D-453D-99F1-53E4B2E46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6193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E38D01-B6A8-4E40-A11C-85D5B25719CF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9675" y="685800"/>
            <a:ext cx="4438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B02277-9392-41C3-AA11-A5F619BDE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22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599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95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19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7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346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881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85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1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42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574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8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289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0" i="0" u="none" strike="noStrike" baseline="0" dirty="0">
              <a:latin typeface="NimbusRomNo9L-Regu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41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351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11117-43BA-4855-9C9B-CC750C8D440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99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8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3978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25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5817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38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2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569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858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692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B02277-9392-41C3-AA11-A5F619BDEEA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13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CFEE5-8EAD-403C-AFC6-4E09610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525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8621"/>
            <a:ext cx="10058400" cy="1050573"/>
          </a:xfrm>
        </p:spPr>
        <p:txBody>
          <a:bodyPr>
            <a:normAutofit/>
          </a:bodyPr>
          <a:lstStyle>
            <a:lvl1pPr>
              <a:defRPr sz="43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 marL="288925" indent="-288925"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>
                <a:latin typeface="Palatino Linotype" panose="02040502050505030304" pitchFamily="18" charset="0"/>
              </a:defRPr>
            </a:lvl1pPr>
            <a:lvl2pPr marL="631825" indent="-227013"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>
                <a:latin typeface="Palatino Linotype" panose="02040502050505030304" pitchFamily="18" charset="0"/>
              </a:defRPr>
            </a:lvl2pPr>
            <a:lvl3pPr marL="914400" indent="-173038">
              <a:buClr>
                <a:schemeClr val="tx2"/>
              </a:buClr>
              <a:buFont typeface="Courier New" panose="02070309020205020404" pitchFamily="49" charset="0"/>
              <a:buChar char="o"/>
              <a:defRPr sz="1600">
                <a:latin typeface="Palatino Linotype" panose="02040502050505030304" pitchFamily="18" charset="0"/>
              </a:defRPr>
            </a:lvl3pPr>
            <a:lvl4pPr marL="1146175" indent="-174625">
              <a:buClr>
                <a:schemeClr val="tx2"/>
              </a:buClr>
              <a:defRPr sz="1400">
                <a:latin typeface="Palatino Linotype" panose="02040502050505030304" pitchFamily="18" charset="0"/>
              </a:defRPr>
            </a:lvl4pPr>
            <a:lvl5pPr marL="1376363" indent="-173038">
              <a:buClr>
                <a:schemeClr val="tx2"/>
              </a:buClr>
              <a:defRPr sz="12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76673" y="1519537"/>
            <a:ext cx="9584265" cy="0"/>
          </a:xfrm>
          <a:prstGeom prst="line">
            <a:avLst/>
          </a:prstGeom>
          <a:ln w="25400" cap="rnd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4D6F686-FB77-42EE-BAF9-16121179823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276673" y="1509936"/>
            <a:ext cx="6192687" cy="350293"/>
          </a:xfrm>
        </p:spPr>
        <p:txBody>
          <a:bodyPr>
            <a:normAutofit/>
          </a:bodyPr>
          <a:lstStyle>
            <a:lvl1pPr marL="0" indent="0">
              <a:buNone/>
              <a:defRPr sz="1400" i="1">
                <a:latin typeface="Palatino Linotype" panose="02040502050505030304" pitchFamily="18" charset="0"/>
              </a:defRPr>
            </a:lvl1pPr>
            <a:lvl2pPr marL="690563" indent="-233363">
              <a:defRPr sz="1800">
                <a:latin typeface="Palatino Linotype" panose="02040502050505030304" pitchFamily="18" charset="0"/>
              </a:defRPr>
            </a:lvl2pPr>
            <a:lvl3pPr marL="1031875" indent="-234950">
              <a:buFont typeface="Wingdings" panose="05000000000000000000" pitchFamily="2" charset="2"/>
              <a:buChar char="§"/>
              <a:defRPr sz="1600">
                <a:latin typeface="Palatino Linotype" panose="02040502050505030304" pitchFamily="18" charset="0"/>
              </a:defRPr>
            </a:lvl3pPr>
            <a:lvl4pPr marL="1371600" indent="-223838">
              <a:buFont typeface="Arial" panose="020B0604020202020204" pitchFamily="34" charset="0"/>
              <a:buChar char="»"/>
              <a:defRPr sz="1400">
                <a:latin typeface="Palatino Linotype" panose="02040502050505030304" pitchFamily="18" charset="0"/>
              </a:defRPr>
            </a:lvl4pPr>
            <a:lvl5pPr>
              <a:defRPr sz="1506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6EDD34-770D-530C-E12C-C5A0E303C74B}"/>
              </a:ext>
            </a:extLst>
          </p:cNvPr>
          <p:cNvGrpSpPr/>
          <p:nvPr userDrawn="1"/>
        </p:nvGrpSpPr>
        <p:grpSpPr>
          <a:xfrm>
            <a:off x="108039" y="50030"/>
            <a:ext cx="9817706" cy="307778"/>
            <a:chOff x="58915" y="49776"/>
            <a:chExt cx="8925187" cy="27156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3609A-0B66-79B3-3509-FCCEB889FC49}"/>
                </a:ext>
              </a:extLst>
            </p:cNvPr>
            <p:cNvSpPr txBox="1"/>
            <p:nvPr userDrawn="1"/>
          </p:nvSpPr>
          <p:spPr>
            <a:xfrm>
              <a:off x="58915" y="49776"/>
              <a:ext cx="8925187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baseline="0" dirty="0">
                  <a:latin typeface="Palatino Linotype" panose="02040502050505030304" pitchFamily="18" charset="0"/>
                </a:rPr>
                <a:t>CS 487/587, Spring 2025</a:t>
              </a:r>
              <a:endParaRPr lang="en-US" sz="1400" b="1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EBAF526-D4AC-92AD-C000-43F2FFE6C6F2}"/>
                </a:ext>
              </a:extLst>
            </p:cNvPr>
            <p:cNvCxnSpPr/>
            <p:nvPr userDrawn="1"/>
          </p:nvCxnSpPr>
          <p:spPr>
            <a:xfrm>
              <a:off x="277680" y="321344"/>
              <a:ext cx="8647507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F1B300"/>
                  </a:gs>
                  <a:gs pos="100000">
                    <a:srgbClr val="808080">
                      <a:alpha val="55686"/>
                    </a:srgbClr>
                  </a:gs>
                  <a:gs pos="100000">
                    <a:srgbClr val="191919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258F60A-7290-F26F-89D7-C9674765C9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5" r="84819" b="-1"/>
          <a:stretch/>
        </p:blipFill>
        <p:spPr>
          <a:xfrm>
            <a:off x="60648" y="-21795"/>
            <a:ext cx="227386" cy="4547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A0F5C-F450-E7E9-DBD3-A443B8C9EDD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15437" b="21141"/>
          <a:stretch/>
        </p:blipFill>
        <p:spPr>
          <a:xfrm>
            <a:off x="348681" y="13149"/>
            <a:ext cx="1440159" cy="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2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632184"/>
            <a:ext cx="9052560" cy="1050573"/>
          </a:xfrm>
        </p:spPr>
        <p:txBody>
          <a:bodyPr>
            <a:normAutofit/>
          </a:bodyPr>
          <a:lstStyle>
            <a:lvl1pPr>
              <a:defRPr sz="3599">
                <a:solidFill>
                  <a:srgbClr val="002060"/>
                </a:solidFill>
                <a:latin typeface="Palatino Linotype" panose="0204050205050503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67667"/>
          </a:xfrm>
        </p:spPr>
        <p:txBody>
          <a:bodyPr/>
          <a:lstStyle>
            <a:lvl1pPr>
              <a:defRPr sz="2400">
                <a:latin typeface="Palatino Linotype" panose="02040502050505030304" pitchFamily="18" charset="0"/>
              </a:defRPr>
            </a:lvl1pPr>
            <a:lvl2pPr marL="693680" indent="-236518">
              <a:defRPr sz="2000">
                <a:latin typeface="Palatino Linotype" panose="02040502050505030304" pitchFamily="18" charset="0"/>
              </a:defRPr>
            </a:lvl2pPr>
            <a:lvl3pPr>
              <a:defRPr sz="1800">
                <a:latin typeface="Palatino Linotype" panose="02040502050505030304" pitchFamily="18" charset="0"/>
              </a:defRPr>
            </a:lvl3pPr>
            <a:lvl4pPr>
              <a:defRPr sz="1600">
                <a:latin typeface="Palatino Linotype" panose="02040502050505030304" pitchFamily="18" charset="0"/>
              </a:defRPr>
            </a:lvl4pPr>
            <a:lvl5pPr>
              <a:defRPr sz="14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910432" y="7458470"/>
            <a:ext cx="11089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00102D1B-0293-4647-B4E5-AE469158D403}" type="slidenum">
              <a:rPr lang="en-US" sz="12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endParaRPr lang="en-US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1D7365D-77F9-E66B-C48A-221E503F5A8D}"/>
              </a:ext>
            </a:extLst>
          </p:cNvPr>
          <p:cNvGrpSpPr/>
          <p:nvPr userDrawn="1"/>
        </p:nvGrpSpPr>
        <p:grpSpPr>
          <a:xfrm>
            <a:off x="108039" y="50030"/>
            <a:ext cx="9817706" cy="307778"/>
            <a:chOff x="58915" y="49776"/>
            <a:chExt cx="8925187" cy="2715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E3B83A-A255-9B83-7278-2EFF6ED8C235}"/>
                </a:ext>
              </a:extLst>
            </p:cNvPr>
            <p:cNvSpPr txBox="1"/>
            <p:nvPr userDrawn="1"/>
          </p:nvSpPr>
          <p:spPr>
            <a:xfrm>
              <a:off x="58915" y="49776"/>
              <a:ext cx="8925187" cy="271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i="1" baseline="0" dirty="0">
                  <a:latin typeface="Palatino Linotype" panose="02040502050505030304" pitchFamily="18" charset="0"/>
                </a:rPr>
                <a:t>CS 487/587, Spring 2025</a:t>
              </a:r>
              <a:endParaRPr lang="en-US" sz="1400" b="1" i="1" dirty="0">
                <a:latin typeface="Palatino Linotype" panose="02040502050505030304" pitchFamily="18" charset="0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CCE0322-72E5-A565-9B05-C774F2414EC0}"/>
                </a:ext>
              </a:extLst>
            </p:cNvPr>
            <p:cNvCxnSpPr/>
            <p:nvPr userDrawn="1"/>
          </p:nvCxnSpPr>
          <p:spPr>
            <a:xfrm>
              <a:off x="277680" y="321344"/>
              <a:ext cx="8647507" cy="0"/>
            </a:xfrm>
            <a:prstGeom prst="line">
              <a:avLst/>
            </a:prstGeom>
            <a:ln w="19050">
              <a:gradFill flip="none" rotWithShape="1">
                <a:gsLst>
                  <a:gs pos="0">
                    <a:srgbClr val="F1B300"/>
                  </a:gs>
                  <a:gs pos="100000">
                    <a:srgbClr val="808080">
                      <a:alpha val="55686"/>
                    </a:srgbClr>
                  </a:gs>
                  <a:gs pos="100000">
                    <a:srgbClr val="191919"/>
                  </a:gs>
                </a:gsLst>
                <a:lin ang="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12A8D2A-2AA7-1981-6033-6584C6E8E0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665" r="84819" b="-1"/>
          <a:stretch/>
        </p:blipFill>
        <p:spPr>
          <a:xfrm>
            <a:off x="60648" y="-21795"/>
            <a:ext cx="227386" cy="4547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D237EA-B543-818C-B0DC-A588FB5FDC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t="15437" b="21141"/>
          <a:stretch/>
        </p:blipFill>
        <p:spPr>
          <a:xfrm>
            <a:off x="348681" y="13149"/>
            <a:ext cx="1440159" cy="3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resentation Title Black Angle">
  <p:cSld name="Presentation Title Black Ang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/>
          <p:nvPr/>
        </p:nvSpPr>
        <p:spPr>
          <a:xfrm>
            <a:off x="0" y="0"/>
            <a:ext cx="4589630" cy="7772400"/>
          </a:xfrm>
          <a:custGeom>
            <a:avLst/>
            <a:gdLst/>
            <a:ahLst/>
            <a:cxnLst/>
            <a:rect l="l" t="t" r="r" b="b"/>
            <a:pathLst>
              <a:path w="11127100" h="13717588" extrusionOk="0">
                <a:moveTo>
                  <a:pt x="0" y="0"/>
                </a:moveTo>
                <a:lnTo>
                  <a:pt x="11127100" y="0"/>
                </a:lnTo>
                <a:lnTo>
                  <a:pt x="8708318" y="13717588"/>
                </a:lnTo>
                <a:lnTo>
                  <a:pt x="0" y="1371758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37710" tIns="18850" rIns="37710" bIns="188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80" b="0" i="0" u="none" strike="noStrike" cap="non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4999499" y="1149896"/>
            <a:ext cx="4247295" cy="2966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600"/>
              <a:buFont typeface="Franklin Gothic"/>
              <a:buNone/>
              <a:defRPr sz="4000" b="1" cap="none">
                <a:solidFill>
                  <a:srgbClr val="F1B300"/>
                </a:solidFill>
                <a:latin typeface="Franklin Gothic Demi" panose="020B07030201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4996675" y="4966320"/>
            <a:ext cx="4250119" cy="1019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8595" marR="0" lvl="0" indent="-94298" algn="ctr" rtl="0">
              <a:lnSpc>
                <a:spcPct val="108333"/>
              </a:lnSpc>
              <a:spcBef>
                <a:spcPts val="413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2400" b="1" i="1" u="none" strike="noStrike" cap="none">
                <a:solidFill>
                  <a:schemeClr val="dk1"/>
                </a:solidFill>
                <a:latin typeface="Palatino Linotype" panose="02040502050505030304" pitchFamily="18" charset="0"/>
                <a:ea typeface="Palatino Linotype" panose="02040502050505030304" pitchFamily="18" charset="0"/>
                <a:cs typeface="Palatino Linotype" panose="02040502050505030304" pitchFamily="18" charset="0"/>
                <a:sym typeface="Libre Franklin"/>
              </a:defRPr>
            </a:lvl1pPr>
            <a:lvl2pPr marL="377190" marR="0" lvl="1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99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565785" marR="0" lvl="2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825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754380" marR="0" lvl="3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942975" marR="0" lvl="4" indent="-94298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1131570" marR="0" lvl="5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1320165" marR="0" lvl="6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1508760" marR="0" lvl="7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1697355" marR="0" lvl="8" indent="-141446" algn="l" rtl="0">
              <a:lnSpc>
                <a:spcPct val="90000"/>
              </a:lnSpc>
              <a:spcBef>
                <a:spcPts val="206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743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52" y="2446040"/>
            <a:ext cx="2974372" cy="189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161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1" y="7203864"/>
            <a:ext cx="31851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CFEE5-8EAD-403C-AFC6-4E09610A5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8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3" r:id="rId3"/>
    <p:sldLayoutId id="2147483684" r:id="rId4"/>
  </p:sldLayoutIdLst>
  <p:hf hdr="0" ftr="0" dt="0"/>
  <p:txStyles>
    <p:titleStyle>
      <a:lvl1pPr algn="ctr" defTabSz="914323" rtl="0" eaLnBrk="1" latinLnBrk="0" hangingPunct="1"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871" indent="-34287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887" indent="-285726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66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27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89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51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13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74" indent="-228581" algn="l" defTabSz="914323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3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5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47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08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70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32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94" algn="l" defTabSz="9143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1.07399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02.06531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cs.purdue.edu/homes/taog/docs/CCS19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dss-symposium.org/wp-content/uploads/2019/02/ndss2019_03A-4_Ma_paper.pdf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chicago.edu/~ravenben/publications/pdf/backdoor-sp19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9.wdp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rouge.net/papers/SentiNet_DLS2020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yix.net/finepruning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eeexplore.ieee.org/document/8963957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0636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11.03728" TargetMode="External"/><Relationship Id="rId2" Type="http://schemas.openxmlformats.org/officeDocument/2006/relationships/hyperlink" Target="https://arxiv.org/abs/1911.0804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cs.uchicago.edu/~ravenben/publications/pdf/backdoor-sp1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3DD0A-0E8E-B7DE-C4FA-5A20FE0B4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75" y="1538636"/>
            <a:ext cx="4247295" cy="2203548"/>
          </a:xfrm>
        </p:spPr>
        <p:txBody>
          <a:bodyPr/>
          <a:lstStyle/>
          <a:p>
            <a:pPr algn="ctr"/>
            <a:r>
              <a:rPr lang="en-US" altLang="en-US" dirty="0"/>
              <a:t>CS 487/587</a:t>
            </a:r>
            <a:r>
              <a:rPr lang="en-US" dirty="0"/>
              <a:t> Adversarial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altLang="en-US" dirty="0"/>
              <a:t>Dr. Alex Vakanski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73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D807-149B-404C-8902-D07371BED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NeuronInspect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9D91D-FB61-406E-AEEF-4569D74AF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2"/>
            <a:ext cx="5418625" cy="445969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NeuronInspect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hlinkClick r:id="rId3"/>
              </a:rPr>
              <a:t>Huang (2019) </a:t>
            </a:r>
            <a:r>
              <a:rPr lang="en-US" dirty="0" err="1">
                <a:hlinkClick r:id="rId3"/>
              </a:rPr>
              <a:t>NeuronInspect</a:t>
            </a:r>
            <a:r>
              <a:rPr lang="en-US" dirty="0">
                <a:hlinkClick r:id="rId3"/>
              </a:rPr>
              <a:t>: Detecting Backdoors in Neural Networks via Output Explanations</a:t>
            </a:r>
            <a:endParaRPr lang="en-US" dirty="0"/>
          </a:p>
          <a:p>
            <a:pPr lvl="1"/>
            <a:r>
              <a:rPr lang="en-US" dirty="0"/>
              <a:t>Applies interpretability approaches to create heatmaps for the target class and non-target classes</a:t>
            </a:r>
          </a:p>
          <a:p>
            <a:pPr lvl="2"/>
            <a:r>
              <a:rPr lang="en-US" dirty="0"/>
              <a:t>The heatmaps for the target class differ significantly for clean and trigger inputs</a:t>
            </a:r>
          </a:p>
          <a:p>
            <a:pPr lvl="2"/>
            <a:r>
              <a:rPr lang="en-US" dirty="0"/>
              <a:t>In the figure, the target class is 20 (third row), and the trigger is noticeable in the </a:t>
            </a:r>
            <a:r>
              <a:rPr lang="en-US" dirty="0" err="1"/>
              <a:t>heatmaps</a:t>
            </a:r>
            <a:endParaRPr lang="en-US" dirty="0"/>
          </a:p>
          <a:p>
            <a:pPr lvl="1"/>
            <a:r>
              <a:rPr lang="en-US" dirty="0"/>
              <a:t>Outlier detection is then applied on the produced heatmaps as a defense strategy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0BA370-4A49-48ED-9B08-4D88D258FB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79D91D-FB61-406E-AEEF-4569D74AF516}"/>
              </a:ext>
            </a:extLst>
          </p:cNvPr>
          <p:cNvSpPr txBox="1">
            <a:spLocks/>
          </p:cNvSpPr>
          <p:nvPr/>
        </p:nvSpPr>
        <p:spPr>
          <a:xfrm>
            <a:off x="276673" y="6262464"/>
            <a:ext cx="9073007" cy="1296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8925" indent="-28892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Palatino Linotype" panose="02040502050505030304" pitchFamily="18" charset="0"/>
              <a:buChar char="•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31825" indent="-227013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914400" indent="-173038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146175" indent="-174625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1376363" indent="-173038" algn="l" defTabSz="914323" rtl="0" eaLnBrk="1" latinLnBrk="0" hangingPunct="1">
              <a:spcBef>
                <a:spcPct val="20000"/>
              </a:spcBef>
              <a:buClr>
                <a:schemeClr val="tx2"/>
              </a:buClr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389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551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713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874" indent="-228581" algn="l" defTabSz="914323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</a:t>
            </a:r>
          </a:p>
          <a:p>
            <a:pPr lvl="1"/>
            <a:r>
              <a:rPr lang="en-US" dirty="0"/>
              <a:t>Offline model inspection requires high computational resources and time</a:t>
            </a:r>
          </a:p>
          <a:p>
            <a:pPr lvl="1"/>
            <a:r>
              <a:rPr lang="en-US" dirty="0"/>
              <a:t>Most offline defense methods cannot deal with large-sized triggers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5298" y="2220269"/>
            <a:ext cx="4230446" cy="351435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ACFC754-4017-D700-91CF-09F11081BB6B}"/>
              </a:ext>
            </a:extLst>
          </p:cNvPr>
          <p:cNvSpPr/>
          <p:nvPr/>
        </p:nvSpPr>
        <p:spPr>
          <a:xfrm>
            <a:off x="6037312" y="5422152"/>
            <a:ext cx="1512168" cy="2642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23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439828-E83E-27F0-617F-C485BC8E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028" y="3196243"/>
            <a:ext cx="6901556" cy="443437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NeuronInspect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673" y="2090803"/>
            <a:ext cx="9781727" cy="5367667"/>
          </a:xfrm>
        </p:spPr>
        <p:txBody>
          <a:bodyPr/>
          <a:lstStyle/>
          <a:p>
            <a:r>
              <a:rPr lang="en-US" dirty="0" err="1"/>
              <a:t>NeuronInspect</a:t>
            </a:r>
            <a:r>
              <a:rPr lang="en-US" dirty="0"/>
              <a:t> (cont’d)</a:t>
            </a:r>
          </a:p>
          <a:p>
            <a:pPr lvl="1"/>
            <a:r>
              <a:rPr lang="en-US" dirty="0"/>
              <a:t>Explanation heatmaps for the Speed Limit 30 sign image, for all 43 classes of traffic signs</a:t>
            </a:r>
          </a:p>
          <a:p>
            <a:pPr lvl="2"/>
            <a:r>
              <a:rPr lang="en-US" dirty="0"/>
              <a:t>The heatmap for label 20 is an outlier, in comparison to heatmaps for all other labels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7B17B2-1FD4-BC3E-548F-8F423A20EABF}"/>
              </a:ext>
            </a:extLst>
          </p:cNvPr>
          <p:cNvSpPr/>
          <p:nvPr/>
        </p:nvSpPr>
        <p:spPr>
          <a:xfrm>
            <a:off x="7837512" y="4390256"/>
            <a:ext cx="720080" cy="10081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405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CCDB-31EF-4298-A3E8-B7026CF27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9C9F-2CFE-44DF-8DB2-7C784A4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395797"/>
          </a:xfrm>
        </p:spPr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Online inspection defense</a:t>
            </a:r>
          </a:p>
          <a:p>
            <a:pPr lvl="1"/>
            <a:r>
              <a:rPr lang="en-US" dirty="0"/>
              <a:t>This defense is applied to monitor the behavior of input data or a model during run-time</a:t>
            </a:r>
          </a:p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Online data inspection defense</a:t>
            </a:r>
          </a:p>
          <a:p>
            <a:pPr lvl="1"/>
            <a:r>
              <a:rPr lang="en-US" dirty="0"/>
              <a:t>Most defense methods apply some form of anomaly detection to check if the inputs contain a trigger</a:t>
            </a:r>
          </a:p>
          <a:p>
            <a:r>
              <a:rPr lang="en-US" dirty="0">
                <a:solidFill>
                  <a:srgbClr val="FF0000"/>
                </a:solidFill>
              </a:rPr>
              <a:t>STRIP defense</a:t>
            </a:r>
          </a:p>
          <a:p>
            <a:pPr lvl="1"/>
            <a:r>
              <a:rPr lang="en-US" dirty="0">
                <a:hlinkClick r:id="rId3"/>
              </a:rPr>
              <a:t>Gao (2019) STRIP: A Defense against Trojan Attacks on Deep Neural Networks</a:t>
            </a:r>
            <a:endParaRPr lang="en-US" dirty="0"/>
          </a:p>
          <a:p>
            <a:pPr lvl="1"/>
            <a:r>
              <a:rPr lang="en-US" dirty="0"/>
              <a:t>Step 1: apply random noise to create many replicas of an input image</a:t>
            </a:r>
          </a:p>
          <a:p>
            <a:pPr lvl="1"/>
            <a:r>
              <a:rPr lang="en-US" dirty="0"/>
              <a:t>Step 2: use the entropy of the replicas for anomaly detection</a:t>
            </a:r>
          </a:p>
          <a:p>
            <a:pPr lvl="2"/>
            <a:r>
              <a:rPr lang="en-US" dirty="0"/>
              <a:t>Replicas of trigger images have high entropy (the predicted class is more uniform), whereas clean images have low entropy (the predicted class is more random)</a:t>
            </a:r>
          </a:p>
          <a:p>
            <a:r>
              <a:rPr lang="en-US" dirty="0" err="1">
                <a:solidFill>
                  <a:srgbClr val="FF0000"/>
                </a:solidFill>
              </a:rPr>
              <a:t>SentiNet</a:t>
            </a:r>
            <a:r>
              <a:rPr lang="en-US" dirty="0">
                <a:solidFill>
                  <a:srgbClr val="FF0000"/>
                </a:solidFill>
              </a:rPr>
              <a:t> defense </a:t>
            </a:r>
          </a:p>
          <a:p>
            <a:pPr lvl="1"/>
            <a:r>
              <a:rPr lang="en-US" dirty="0"/>
              <a:t>It is presented later in this lecture</a:t>
            </a:r>
          </a:p>
          <a:p>
            <a:pPr lvl="1"/>
            <a:r>
              <a:rPr lang="en-US" dirty="0"/>
              <a:t>It applies explainability approach to discover regions that may contain a trigger, and uses these regions to monitor incoming inputs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AEF7AD-926E-4052-9672-72EEAC013F3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054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2D15-5E78-494D-A334-60A166A0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CAEBF-2DB6-4AD9-ABC8-B22A9C7D0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Online model inspection defense</a:t>
            </a:r>
          </a:p>
          <a:p>
            <a:pPr lvl="1"/>
            <a:r>
              <a:rPr lang="en-US" dirty="0"/>
              <a:t>Apply anomaly detection to identify abnormal behavior of a backdoored model</a:t>
            </a:r>
          </a:p>
          <a:p>
            <a:r>
              <a:rPr lang="en-US" dirty="0">
                <a:solidFill>
                  <a:srgbClr val="FF0000"/>
                </a:solidFill>
              </a:rPr>
              <a:t>ABS defense</a:t>
            </a:r>
          </a:p>
          <a:p>
            <a:pPr lvl="1"/>
            <a:r>
              <a:rPr lang="en-US" dirty="0">
                <a:hlinkClick r:id="rId2"/>
              </a:rPr>
              <a:t>Liu (2019) ABS: Scanning Neural Networks for Back-doors by Artificial Brain Stimulation</a:t>
            </a:r>
            <a:endParaRPr lang="en-US" dirty="0"/>
          </a:p>
          <a:p>
            <a:pPr lvl="1"/>
            <a:r>
              <a:rPr lang="en-US" dirty="0"/>
              <a:t>Scan the DNN to identify individual neurons in the model with abnormally high activation values</a:t>
            </a:r>
          </a:p>
          <a:p>
            <a:pPr lvl="2"/>
            <a:r>
              <a:rPr lang="en-US" dirty="0"/>
              <a:t>If there is a large change in the neuron activation value for a specific label regardless of the provided input samples, then the model is potentially poisoned</a:t>
            </a:r>
          </a:p>
          <a:p>
            <a:pPr lvl="2"/>
            <a:r>
              <a:rPr lang="en-US" dirty="0"/>
              <a:t>Apply outlier detection to identify </a:t>
            </a:r>
            <a:r>
              <a:rPr lang="en-US" dirty="0" err="1"/>
              <a:t>Trojaned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Limitation: the target label needs to be activated by only one neuron, instead by a group of neurons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CA281-E9D4-4F31-AB95-D6509704AAE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6E6347-F2A4-B7CC-600A-03E703FF4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68" y="6132998"/>
            <a:ext cx="7756799" cy="1489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FF09F5-9E80-AC7B-9743-47AD953D7811}"/>
              </a:ext>
            </a:extLst>
          </p:cNvPr>
          <p:cNvSpPr txBox="1"/>
          <p:nvPr/>
        </p:nvSpPr>
        <p:spPr>
          <a:xfrm>
            <a:off x="1356792" y="590242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Benign model with benign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C16E2-89A6-F539-22BD-5E3DC5330420}"/>
              </a:ext>
            </a:extLst>
          </p:cNvPr>
          <p:cNvSpPr txBox="1"/>
          <p:nvPr/>
        </p:nvSpPr>
        <p:spPr>
          <a:xfrm>
            <a:off x="4021088" y="5902424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Trojaned</a:t>
            </a:r>
            <a:r>
              <a:rPr lang="en-US" sz="1200" dirty="0"/>
              <a:t> model with benign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972310-CF95-30F4-5BFB-342B7637DBAD}"/>
              </a:ext>
            </a:extLst>
          </p:cNvPr>
          <p:cNvSpPr txBox="1"/>
          <p:nvPr/>
        </p:nvSpPr>
        <p:spPr>
          <a:xfrm>
            <a:off x="6685384" y="5907895"/>
            <a:ext cx="2664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/>
              <a:t>Trojaned</a:t>
            </a:r>
            <a:r>
              <a:rPr lang="en-US" sz="1200" dirty="0"/>
              <a:t> model with trigger image</a:t>
            </a:r>
          </a:p>
        </p:txBody>
      </p:sp>
    </p:spTree>
    <p:extLst>
      <p:ext uri="{BB962C8B-B14F-4D97-AF65-F5344CB8AC3E}">
        <p14:creationId xmlns:p14="http://schemas.microsoft.com/office/powerpoint/2010/main" val="2334612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D012311-E417-8C05-6ADF-A2CF3B89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F29F3-F152-4D85-5607-9D8E8ED0C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NIC defense</a:t>
            </a:r>
          </a:p>
          <a:p>
            <a:pPr lvl="1"/>
            <a:r>
              <a:rPr lang="en-US" dirty="0">
                <a:hlinkClick r:id="rId2"/>
              </a:rPr>
              <a:t>Ma (2019) NIC: Detecting Adversarial Samples with Neural Network Invariant Checking</a:t>
            </a:r>
            <a:endParaRPr lang="en-US" dirty="0"/>
          </a:p>
          <a:p>
            <a:pPr lvl="1"/>
            <a:r>
              <a:rPr lang="en-US" dirty="0"/>
              <a:t>Inspect the distribution of the activations by different layers of DNN to detect abnormal behavior</a:t>
            </a:r>
          </a:p>
          <a:p>
            <a:pPr lvl="2"/>
            <a:r>
              <a:rPr lang="en-US" dirty="0"/>
              <a:t>Determine if the flow of the activations is abnormal for some labels</a:t>
            </a:r>
          </a:p>
          <a:p>
            <a:pPr lvl="1"/>
            <a:r>
              <a:rPr lang="en-US" dirty="0"/>
              <a:t>This approach requires to learn the distributions of the activations in an offline step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Online inspection approaches typically require some preparations to be performed offline (e.g., determining a threshold to distinguish clean from trigger inputs)</a:t>
            </a:r>
          </a:p>
          <a:p>
            <a:pPr lvl="1"/>
            <a:r>
              <a:rPr lang="en-US" dirty="0"/>
              <a:t>Also, these approaches can result in latency and can be less suitable for real-time applications (e.g., self-driving vehicles)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85BFC9-0D6B-8491-F29B-45F76853D5D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Online Inspection Defenses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2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BE77A-5CF1-4B3C-8F18-41D446A8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Backdoor Removal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C4FA1-54DC-49E8-A836-310C4567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Post backdoor removal defense</a:t>
            </a:r>
          </a:p>
          <a:p>
            <a:pPr lvl="1"/>
            <a:r>
              <a:rPr lang="en-US" dirty="0"/>
              <a:t>Includes techniques to remove the backdoor, after it is identified by the previous defense approaches</a:t>
            </a:r>
          </a:p>
          <a:p>
            <a:r>
              <a:rPr lang="en-US" dirty="0"/>
              <a:t>If the defender has access to poisoned data, they can remove trigger inputs, and retrain the model using only clean inputs</a:t>
            </a:r>
          </a:p>
          <a:p>
            <a:r>
              <a:rPr lang="en-US" dirty="0"/>
              <a:t>Another approach is to change the labels of the poisoned inputs with triggers to the correct labels, and then retrain the model </a:t>
            </a:r>
          </a:p>
          <a:p>
            <a:pPr lvl="1"/>
            <a:r>
              <a:rPr lang="en-US" dirty="0"/>
              <a:t>For this defense approach, it is required to reverse-engineer the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E971D4-A53C-44AB-B171-1CF5208FAA0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Post Backdoor Removal Defenses</a:t>
            </a:r>
          </a:p>
        </p:txBody>
      </p:sp>
    </p:spTree>
    <p:extLst>
      <p:ext uri="{BB962C8B-B14F-4D97-AF65-F5344CB8AC3E}">
        <p14:creationId xmlns:p14="http://schemas.microsoft.com/office/powerpoint/2010/main" val="291566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B29CCE-D134-F3DC-A5FA-FF41DE583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650FCB-1229-5F55-F6CA-CBF5B6814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Wang et al. (2019) Neural Cleanse: Identifying and Mitigating Backdoor Attacks in Neural Networks</a:t>
            </a:r>
            <a:endParaRPr lang="en-US" dirty="0"/>
          </a:p>
          <a:p>
            <a:r>
              <a:rPr lang="en-US" b="1" i="1" dirty="0">
                <a:solidFill>
                  <a:srgbClr val="0070C0"/>
                </a:solidFill>
              </a:rPr>
              <a:t>Neural Cleanse </a:t>
            </a:r>
            <a:r>
              <a:rPr lang="en-US" dirty="0"/>
              <a:t>introduces methods for detection and mitigation of backdoor attacks</a:t>
            </a:r>
          </a:p>
          <a:p>
            <a:pPr lvl="1"/>
            <a:r>
              <a:rPr lang="en-US" dirty="0"/>
              <a:t>The detection method identifies backdoored models and reconstructs possible triggers</a:t>
            </a:r>
          </a:p>
          <a:p>
            <a:pPr lvl="1"/>
            <a:r>
              <a:rPr lang="en-US" dirty="0"/>
              <a:t>The mitigation techniques include input filters, neuron pruning, and unlearning</a:t>
            </a:r>
          </a:p>
          <a:p>
            <a:r>
              <a:rPr lang="en-US" dirty="0"/>
              <a:t>The defense methods were validated against two poisoning attacks:</a:t>
            </a:r>
          </a:p>
          <a:p>
            <a:pPr lvl="1"/>
            <a:r>
              <a:rPr lang="en-US" dirty="0" err="1"/>
              <a:t>BadNet</a:t>
            </a:r>
            <a:r>
              <a:rPr lang="en-US" dirty="0"/>
              <a:t> backdoor attack (input samples with backdoors) </a:t>
            </a:r>
          </a:p>
          <a:p>
            <a:pPr lvl="1"/>
            <a:r>
              <a:rPr lang="en-US" dirty="0" err="1"/>
              <a:t>Trojaned</a:t>
            </a:r>
            <a:r>
              <a:rPr lang="en-US" dirty="0"/>
              <a:t> network (altered neurons)</a:t>
            </a:r>
          </a:p>
          <a:p>
            <a:r>
              <a:rPr lang="en-US" dirty="0"/>
              <a:t>Threat model assumptions</a:t>
            </a:r>
          </a:p>
          <a:p>
            <a:pPr lvl="1"/>
            <a:r>
              <a:rPr lang="en-US" dirty="0"/>
              <a:t>The defender has access to the trained DNN and a set of correctly labeled samples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A343A9-84AF-CBAD-3125-97577FFA18C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</p:txBody>
      </p:sp>
    </p:spTree>
    <p:extLst>
      <p:ext uri="{BB962C8B-B14F-4D97-AF65-F5344CB8AC3E}">
        <p14:creationId xmlns:p14="http://schemas.microsoft.com/office/powerpoint/2010/main" val="236479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9F1A-872F-492D-A5DA-851038E7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Intuition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0C985-225D-4841-A3E0-77FFC3470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Backdoor triggers produce a classification result to a target label A regardless of the ground-truth label the input belongs to</a:t>
            </a:r>
          </a:p>
          <a:p>
            <a:pPr lvl="1"/>
            <a:r>
              <a:rPr lang="en-US" dirty="0"/>
              <a:t>Backdoors create “shortcuts” for adversarial inputs to cross the decision boundaries</a:t>
            </a:r>
          </a:p>
          <a:p>
            <a:r>
              <a:rPr lang="en-US" dirty="0"/>
              <a:t>Defense strategy: detect the “shortcuts” by measuring the minimum perturbation necessary to change all inputs from one label to a target label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EB4685-48B7-1FF7-D3B0-77F4E9A355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BBC57F-1486-D646-4ECD-05B887421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t="5148" b="7233"/>
          <a:stretch/>
        </p:blipFill>
        <p:spPr>
          <a:xfrm>
            <a:off x="1428800" y="4174232"/>
            <a:ext cx="7584497" cy="3284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11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31EA5-6369-47E0-8D2B-9FB8BF5AF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Detecting Backdoors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E84-C706-4AE0-B7E2-02479FA12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</a:t>
            </a:r>
          </a:p>
          <a:p>
            <a:pPr lvl="1"/>
            <a:r>
              <a:rPr lang="en-US" dirty="0"/>
              <a:t>Consider a given label to be a target label of a backdoor attack</a:t>
            </a:r>
          </a:p>
          <a:p>
            <a:pPr lvl="1"/>
            <a:r>
              <a:rPr lang="en-US" dirty="0"/>
              <a:t>Apply an optimization algorithm to calculate the </a:t>
            </a:r>
            <a:r>
              <a:rPr lang="en-US" dirty="0">
                <a:solidFill>
                  <a:srgbClr val="FF0000"/>
                </a:solidFill>
              </a:rPr>
              <a:t>“minimal” perturbation </a:t>
            </a:r>
            <a:r>
              <a:rPr lang="en-US" dirty="0"/>
              <a:t>required to misclassify all samples </a:t>
            </a:r>
            <a:r>
              <a:rPr lang="en-US" dirty="0">
                <a:solidFill>
                  <a:srgbClr val="FF0000"/>
                </a:solidFill>
              </a:rPr>
              <a:t>from other labels to this target label</a:t>
            </a:r>
          </a:p>
          <a:p>
            <a:r>
              <a:rPr lang="en-US" dirty="0"/>
              <a:t>Step 2</a:t>
            </a:r>
          </a:p>
          <a:p>
            <a:pPr lvl="1"/>
            <a:r>
              <a:rPr lang="en-US" dirty="0"/>
              <a:t>Repeat Step 1 for each output label in the model</a:t>
            </a:r>
          </a:p>
          <a:p>
            <a:pPr lvl="1"/>
            <a:r>
              <a:rPr lang="en-US" dirty="0"/>
              <a:t>This results in multiple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potential triggers </a:t>
            </a:r>
            <a:r>
              <a:rPr lang="en-US" dirty="0"/>
              <a:t>for a target model</a:t>
            </a:r>
          </a:p>
          <a:p>
            <a:r>
              <a:rPr lang="en-US" dirty="0"/>
              <a:t>Step 3</a:t>
            </a:r>
          </a:p>
          <a:p>
            <a:pPr lvl="1"/>
            <a:r>
              <a:rPr lang="en-US" dirty="0"/>
              <a:t>Measure the size of each potential trigger from Step 2</a:t>
            </a:r>
          </a:p>
          <a:p>
            <a:pPr lvl="1"/>
            <a:r>
              <a:rPr lang="en-US" dirty="0"/>
              <a:t>Run an </a:t>
            </a:r>
            <a:r>
              <a:rPr lang="en-US" dirty="0">
                <a:solidFill>
                  <a:srgbClr val="FF0000"/>
                </a:solidFill>
              </a:rPr>
              <a:t>outlier detection algorithm </a:t>
            </a:r>
            <a:r>
              <a:rPr lang="en-US" dirty="0"/>
              <a:t>to detect if any trigger is significantly smaller than other triggers</a:t>
            </a:r>
          </a:p>
          <a:p>
            <a:pPr lvl="2"/>
            <a:r>
              <a:rPr lang="en-US" dirty="0"/>
              <a:t>An outlier represents a real trigger with a corresponding target label of the backdoor attack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24DB99-CEC6-D439-817A-BABD6E090D0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</p:txBody>
      </p:sp>
    </p:spTree>
    <p:extLst>
      <p:ext uri="{BB962C8B-B14F-4D97-AF65-F5344CB8AC3E}">
        <p14:creationId xmlns:p14="http://schemas.microsoft.com/office/powerpoint/2010/main" val="21743299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E69C2-CE8E-427E-9E18-A7574E3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Engineering Triggers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68EE0A-81F0-2091-41C6-3FC153EF4D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solve Step 1 the authors applied the following optimization algorithm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Notation: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input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∆) </m:t>
                    </m:r>
                  </m:oMath>
                </a14:m>
                <a:r>
                  <a:rPr lang="en-US" dirty="0"/>
                  <a:t>is a backdoored image with a trigger ∆ and mask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The mask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 0 values for the pixels not covering the trigger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∆)</m:t>
                        </m:r>
                      </m:e>
                    </m:d>
                  </m:oMath>
                </a14:m>
                <a:r>
                  <a:rPr lang="en-US" dirty="0"/>
                  <a:t> is the loss of the model for classifying backdoored image into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The first term of the optimization algorithm above finds a trigger ∆ and mask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that classify backdoored images into the target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second term ensures that the L1 norm of the mask,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, is small, i.e., the mask is applied only to a small portion of the image</a:t>
                </a:r>
              </a:p>
              <a:p>
                <a:pPr lvl="1"/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</a:t>
                </a:r>
                <a:r>
                  <a:rPr lang="en-US" dirty="0"/>
                  <a:t>s the weight coefficient for the second term</a:t>
                </a:r>
              </a:p>
              <a:p>
                <a:r>
                  <a:rPr lang="en-US" dirty="0"/>
                  <a:t>Output of the algorithm is a </a:t>
                </a:r>
                <a:r>
                  <a:rPr lang="en-US" dirty="0">
                    <a:solidFill>
                      <a:srgbClr val="FF0000"/>
                    </a:solidFill>
                  </a:rPr>
                  <a:t>reverse engineered trigger ∆</a:t>
                </a: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368EE0A-81F0-2091-41C6-3FC153EF4D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9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414E59-7B68-D8CB-4301-9B7CC091D9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A01AE8-C7D6-42CD-B9AD-FD4E06F8DFD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19476" b="43035"/>
          <a:stretch/>
        </p:blipFill>
        <p:spPr>
          <a:xfrm>
            <a:off x="2724944" y="2590056"/>
            <a:ext cx="5400600" cy="64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650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24744" y="1087016"/>
            <a:ext cx="8229600" cy="926976"/>
          </a:xfrm>
        </p:spPr>
        <p:txBody>
          <a:bodyPr>
            <a:normAutofit/>
          </a:bodyPr>
          <a:lstStyle/>
          <a:p>
            <a:pPr eaLnBrk="1" hangingPunct="1"/>
            <a:r>
              <a:rPr lang="en-CA" altLang="en-US" sz="5400" b="1" dirty="0">
                <a:solidFill>
                  <a:srgbClr val="F1B300"/>
                </a:solidFill>
                <a:latin typeface="Franklin Gothic Demi" panose="020B0703020102020204" pitchFamily="34" charset="0"/>
              </a:rPr>
              <a:t>Lecture 9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420688" y="3166120"/>
            <a:ext cx="9145016" cy="1800200"/>
          </a:xfrm>
        </p:spPr>
        <p:txBody>
          <a:bodyPr>
            <a:normAutofit/>
          </a:bodyPr>
          <a:lstStyle/>
          <a:p>
            <a:pPr algn="ctr" eaLnBrk="1" hangingPunct="1">
              <a:buFont typeface="Arial" charset="0"/>
              <a:buNone/>
            </a:pPr>
            <a:r>
              <a:rPr lang="en-US" altLang="en-US" sz="4000" b="1" dirty="0"/>
              <a:t>Defenses against Poisoning Attacks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81375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6D36-800D-4334-AF12-C8E339A8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Considered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3A18A-1AA1-44EA-BF56-A3549D7FB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authors implemented and validated Neural Cleanse on the following applications:</a:t>
            </a:r>
          </a:p>
          <a:p>
            <a:pPr lvl="1"/>
            <a:r>
              <a:rPr lang="en-US" dirty="0"/>
              <a:t>Handwritten digit recognition – MNIST dataset (10 digits)</a:t>
            </a:r>
          </a:p>
          <a:p>
            <a:pPr lvl="1"/>
            <a:r>
              <a:rPr lang="en-US" dirty="0"/>
              <a:t>Traffic sign recognition – GTSRB dataset (43 classes)</a:t>
            </a:r>
          </a:p>
          <a:p>
            <a:pPr lvl="1"/>
            <a:r>
              <a:rPr lang="en-US" dirty="0"/>
              <a:t>Facial recognition – YouTube Face dataset (1,283 people)</a:t>
            </a:r>
          </a:p>
          <a:p>
            <a:pPr lvl="2"/>
            <a:r>
              <a:rPr lang="en-US" dirty="0"/>
              <a:t>Contains 375 K training images extracted from YouTube videos</a:t>
            </a:r>
          </a:p>
          <a:p>
            <a:pPr lvl="2"/>
            <a:r>
              <a:rPr lang="en-US" dirty="0"/>
              <a:t>Large number of classes: 1,283</a:t>
            </a:r>
          </a:p>
          <a:p>
            <a:pPr lvl="1"/>
            <a:r>
              <a:rPr lang="en-US" dirty="0"/>
              <a:t>Facial recognition – </a:t>
            </a:r>
            <a:r>
              <a:rPr lang="en-US" dirty="0" err="1"/>
              <a:t>PubFig</a:t>
            </a:r>
            <a:r>
              <a:rPr lang="en-US" dirty="0"/>
              <a:t> dataset (65 people)</a:t>
            </a:r>
          </a:p>
          <a:p>
            <a:pPr lvl="2"/>
            <a:r>
              <a:rPr lang="en-US" dirty="0"/>
              <a:t>Contains 5 K dataset (small dataset)</a:t>
            </a:r>
          </a:p>
          <a:p>
            <a:pPr lvl="2"/>
            <a:r>
              <a:rPr lang="en-US" dirty="0"/>
              <a:t>The DNN classifier uses transfer learning from a large pretrained model</a:t>
            </a:r>
          </a:p>
          <a:p>
            <a:pPr lvl="1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5ED2F1-04C3-B2FB-6C37-88BDBE972E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220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46D36-800D-4334-AF12-C8E339A8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Considered Applications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8C78BA-F1AD-AF41-AFBC-6EB13C41C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 success rate and classification accuracy of the poisoned models and clean models</a:t>
            </a:r>
          </a:p>
          <a:p>
            <a:pPr lvl="1"/>
            <a:r>
              <a:rPr lang="en-US" dirty="0"/>
              <a:t>Attack success rate is the percentage of backdoored images assigned the target label</a:t>
            </a:r>
          </a:p>
          <a:p>
            <a:pPr lvl="2"/>
            <a:r>
              <a:rPr lang="en-US" dirty="0"/>
              <a:t>All models achieved over 97% attack success rate</a:t>
            </a:r>
          </a:p>
          <a:p>
            <a:pPr lvl="1"/>
            <a:r>
              <a:rPr lang="en-US" dirty="0"/>
              <a:t>The classification accuracy of the infected models are slightly reduced on clean images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E08ED6F-FDE9-2A0F-9EEF-B5A5829F618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83FC81-3EE4-4FB8-937C-F460C4F1E8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13870"/>
          <a:stretch/>
        </p:blipFill>
        <p:spPr>
          <a:xfrm>
            <a:off x="1932856" y="3909449"/>
            <a:ext cx="6887804" cy="357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31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0CE-84E0-4612-9728-77132AE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Experimental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84724-6481-CC08-D34F-AA506B9B8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of Neural Cleanse defense against the </a:t>
            </a:r>
            <a:r>
              <a:rPr lang="en-US" dirty="0" err="1"/>
              <a:t>BadNet</a:t>
            </a:r>
            <a:r>
              <a:rPr lang="en-US" dirty="0"/>
              <a:t> poisoning attack is presented next</a:t>
            </a:r>
          </a:p>
          <a:p>
            <a:pPr lvl="1"/>
            <a:r>
              <a:rPr lang="en-US" dirty="0"/>
              <a:t>The backdoor trigger is a white square located in the bottom right corner of the images</a:t>
            </a:r>
          </a:p>
          <a:p>
            <a:pPr lvl="1"/>
            <a:r>
              <a:rPr lang="en-US" dirty="0"/>
              <a:t>The size of the trigger is limited to about 1% of the image size (e.g., 4x4 pixels for MNIST)</a:t>
            </a:r>
          </a:p>
          <a:p>
            <a:pPr lvl="1"/>
            <a:r>
              <a:rPr lang="en-US" dirty="0"/>
              <a:t>The trigger is inserted into clean images of the training set with the labels changed to the target class</a:t>
            </a:r>
          </a:p>
          <a:p>
            <a:pPr lvl="2"/>
            <a:r>
              <a:rPr lang="en-US" dirty="0"/>
              <a:t>This causes the trained model to associate the backdoored images with the target label</a:t>
            </a:r>
          </a:p>
          <a:p>
            <a:pPr lvl="1"/>
            <a:r>
              <a:rPr lang="en-US" dirty="0"/>
              <a:t>The ratio of poisoned samples to clean samples is between 10% and 20%</a:t>
            </a:r>
          </a:p>
          <a:p>
            <a:pPr lvl="2"/>
            <a:r>
              <a:rPr lang="en-US" dirty="0"/>
              <a:t>This ratio is varied in order to achieve a high attack success rate of over 95%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D0B27-6739-68F9-4E07-FB8E0A4DE91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CF8D9-753C-F5DB-D312-E93C16930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233"/>
          <a:stretch/>
        </p:blipFill>
        <p:spPr>
          <a:xfrm>
            <a:off x="852736" y="5273498"/>
            <a:ext cx="8824273" cy="2357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160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21407-8316-6C22-11E3-52F29E4BC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Engineered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74B6C-4449-2F92-EDCA-126099DC2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and reverse engineered trigger for MNIST digit classification are shown in the figure below</a:t>
            </a:r>
          </a:p>
          <a:p>
            <a:pPr lvl="1"/>
            <a:r>
              <a:rPr lang="en-US" dirty="0"/>
              <a:t>The reverse engineered trigger is similar to the original trigger and shows up at the same location as the original trigger</a:t>
            </a:r>
          </a:p>
          <a:p>
            <a:pPr lvl="1"/>
            <a:r>
              <a:rPr lang="en-US" dirty="0"/>
              <a:t>L1 norm of the reversed trigger is </a:t>
            </a:r>
            <a:r>
              <a:rPr lang="en-US"/>
              <a:t>similar to the </a:t>
            </a:r>
            <a:r>
              <a:rPr lang="en-US" dirty="0"/>
              <a:t>original trigger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08DDE-C18C-FFD4-040E-8B0289F80D5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998BC-524C-CC76-790C-5AE26031B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800"/>
          <a:stretch/>
        </p:blipFill>
        <p:spPr>
          <a:xfrm>
            <a:off x="2436912" y="4305622"/>
            <a:ext cx="4992054" cy="298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5148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0CE-84E0-4612-9728-77132AE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Engineered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0E91C-9976-1FEE-6660-5AC73027C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4320479" cy="5367667"/>
          </a:xfrm>
        </p:spPr>
        <p:txBody>
          <a:bodyPr/>
          <a:lstStyle/>
          <a:p>
            <a:r>
              <a:rPr lang="en-US" dirty="0"/>
              <a:t>Original vs reverse engineered trigger for traffic sign recognition on the GTSRB dataset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Original vs reverse engineered trigger for face recognition on the YouTube Face dataset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6557DE-E3EE-A856-9322-6B44A8978BC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94678-5021-4FAE-B1B3-34F94216E3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20238"/>
          <a:stretch/>
        </p:blipFill>
        <p:spPr>
          <a:xfrm>
            <a:off x="4800245" y="1796673"/>
            <a:ext cx="4956357" cy="28851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2FB331-2F04-308A-B9C1-420EDD00F7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9193"/>
          <a:stretch/>
        </p:blipFill>
        <p:spPr>
          <a:xfrm>
            <a:off x="5029200" y="4717702"/>
            <a:ext cx="4727402" cy="293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287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0CE-84E0-4612-9728-77132AE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Engineered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249E6-6559-BCA6-368C-45DBAC9C9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vs reverse engineered trigger for face recognition on the </a:t>
            </a:r>
            <a:r>
              <a:rPr lang="en-US" dirty="0" err="1"/>
              <a:t>PubFig</a:t>
            </a:r>
            <a:r>
              <a:rPr lang="en-US" dirty="0"/>
              <a:t>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C7B390-8752-B490-D031-90D734AB333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AC72E-49E8-4413-B80C-A11B681B6C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7621"/>
          <a:stretch/>
        </p:blipFill>
        <p:spPr>
          <a:xfrm>
            <a:off x="2179611" y="3310136"/>
            <a:ext cx="5699177" cy="3361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866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0CE-84E0-4612-9728-77132AE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Engineered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C4B49-BCE1-B70F-1363-F27B21FD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previous examples considered the </a:t>
            </a:r>
            <a:r>
              <a:rPr lang="en-US" dirty="0" err="1"/>
              <a:t>BadNet</a:t>
            </a:r>
            <a:r>
              <a:rPr lang="en-US" dirty="0"/>
              <a:t> poisoning attack, where backdoor triggers are inserted into clean images</a:t>
            </a:r>
          </a:p>
          <a:p>
            <a:r>
              <a:rPr lang="en-US" dirty="0"/>
              <a:t>Next, the authors considered defense against </a:t>
            </a:r>
            <a:r>
              <a:rPr lang="en-US" dirty="0" err="1"/>
              <a:t>Trojaned</a:t>
            </a:r>
            <a:r>
              <a:rPr lang="en-US" dirty="0"/>
              <a:t> networks, by considering trojan square and trojan watermark triggers applied for face recognition DNNs</a:t>
            </a:r>
          </a:p>
          <a:p>
            <a:r>
              <a:rPr lang="en-US" dirty="0"/>
              <a:t>Original vs reverse engineered trigger with trojan square trigger</a:t>
            </a:r>
          </a:p>
          <a:p>
            <a:pPr lvl="1"/>
            <a:r>
              <a:rPr lang="en-US" dirty="0"/>
              <a:t>The size of the trigger is 7% of the image size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E89F0A-FCED-04C2-77A4-B3853187552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C28B27-809A-48D0-94B6-4A62FC79B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8646"/>
          <a:stretch/>
        </p:blipFill>
        <p:spPr>
          <a:xfrm>
            <a:off x="1932856" y="4225418"/>
            <a:ext cx="5633579" cy="333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782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C0CE-84E0-4612-9728-77132AEB6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Reverse Engineered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9A002-486C-CAA0-0DD6-0F0BA912D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vs reverse engineered trigger with trojan watermark trigger</a:t>
            </a:r>
          </a:p>
          <a:p>
            <a:pPr lvl="1"/>
            <a:r>
              <a:rPr lang="en-US" dirty="0"/>
              <a:t>The size of the trigger is 7% of the image size</a:t>
            </a:r>
          </a:p>
          <a:p>
            <a:pPr lvl="1"/>
            <a:r>
              <a:rPr lang="en-US" dirty="0"/>
              <a:t>The reverse engineering triggers in Trojan network attack look visually different and approach in different locations than the original trigger</a:t>
            </a:r>
          </a:p>
          <a:p>
            <a:pPr lvl="1"/>
            <a:r>
              <a:rPr lang="en-US" dirty="0"/>
              <a:t>This is due to the different attack mechanism with </a:t>
            </a:r>
            <a:r>
              <a:rPr lang="en-US" dirty="0" err="1"/>
              <a:t>BadNet</a:t>
            </a:r>
            <a:r>
              <a:rPr lang="en-US" dirty="0"/>
              <a:t> attack, where Trojan network attack targets specific neurons, and cannot avoid the effects on other neurons in the model 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BED536-6B47-4BEE-0592-B80424401F7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2E80A3-6029-4620-B0F7-87F38A2DEF3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b="17554"/>
          <a:stretch/>
        </p:blipFill>
        <p:spPr>
          <a:xfrm>
            <a:off x="2513263" y="4268531"/>
            <a:ext cx="5612281" cy="329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043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DADDA-71B1-5D82-16CE-312159581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818" y="3670176"/>
            <a:ext cx="7374367" cy="405668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AE69C2-CE8E-427E-9E18-A7574E32F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Backdoors Via Outlier Detection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517B1C-A75E-42FB-8690-2058CDF0F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backdoors is based on observed differences in the distribution of the L1 norm of the triggers for infected and uninfected labels </a:t>
            </a:r>
          </a:p>
          <a:p>
            <a:pPr lvl="1"/>
            <a:r>
              <a:rPr lang="en-US" dirty="0"/>
              <a:t>The Boxplots show median values, 25/75 quartiles, and min/max values</a:t>
            </a:r>
          </a:p>
          <a:p>
            <a:pPr lvl="1"/>
            <a:r>
              <a:rPr lang="en-US" dirty="0"/>
              <a:t>L1 norm of the infected label is much lower than the L1 norm of uninfected labels</a:t>
            </a:r>
          </a:p>
          <a:p>
            <a:pPr lvl="2"/>
            <a:r>
              <a:rPr lang="en-US" dirty="0"/>
              <a:t>Note that there was only one infected label in the shown poisoned models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46340-79B3-4E69-D9A0-979BA045DC0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6F30EC-2131-C448-A9D0-5B11B546BEC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007"/>
          <a:stretch/>
        </p:blipFill>
        <p:spPr>
          <a:xfrm>
            <a:off x="89196" y="5232445"/>
            <a:ext cx="1963994" cy="4938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4F9C948-152C-79F4-9476-25512E25754E}"/>
              </a:ext>
            </a:extLst>
          </p:cNvPr>
          <p:cNvSpPr/>
          <p:nvPr/>
        </p:nvSpPr>
        <p:spPr>
          <a:xfrm>
            <a:off x="3733056" y="4030216"/>
            <a:ext cx="2088232" cy="576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0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6994-F2EF-7791-5942-3342BE1F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Backdoors Via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52A35-1F62-F5D6-208E-BB20B3425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</a:t>
            </a:r>
            <a:r>
              <a:rPr lang="en-US" dirty="0">
                <a:solidFill>
                  <a:srgbClr val="0070C0"/>
                </a:solidFill>
              </a:rPr>
              <a:t>detect a backdoored model</a:t>
            </a:r>
            <a:r>
              <a:rPr lang="en-US" dirty="0"/>
              <a:t>, apply an anomaly detection approach for the distribution of the L1 norm of the triggers </a:t>
            </a:r>
          </a:p>
          <a:p>
            <a:r>
              <a:rPr lang="en-US" dirty="0"/>
              <a:t>Approach:</a:t>
            </a:r>
          </a:p>
          <a:p>
            <a:pPr lvl="1"/>
            <a:r>
              <a:rPr lang="en-US" dirty="0"/>
              <a:t>Calculate </a:t>
            </a:r>
            <a:r>
              <a:rPr lang="en-US" dirty="0">
                <a:solidFill>
                  <a:srgbClr val="FF0000"/>
                </a:solidFill>
              </a:rPr>
              <a:t>Median Absolute Deviation (MAD)</a:t>
            </a:r>
            <a:r>
              <a:rPr lang="en-US" dirty="0"/>
              <a:t>, i.e., the absolute deviation between all other labels and the target label</a:t>
            </a:r>
          </a:p>
          <a:p>
            <a:pPr lvl="1"/>
            <a:r>
              <a:rPr lang="en-US" dirty="0"/>
              <a:t>Calculate </a:t>
            </a:r>
            <a:r>
              <a:rPr lang="en-US" dirty="0">
                <a:solidFill>
                  <a:srgbClr val="FF0000"/>
                </a:solidFill>
              </a:rPr>
              <a:t>anomaly index</a:t>
            </a:r>
            <a:r>
              <a:rPr lang="en-US" dirty="0"/>
              <a:t>,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as the absolute deviation divided by MAD</a:t>
            </a:r>
          </a:p>
          <a:p>
            <a:r>
              <a:rPr lang="en-US" dirty="0"/>
              <a:t>If the anomaly index is larger than 2, the model has over  95% probability of being infected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8B140D-EF1B-D925-6553-C9FCAFCD97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60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Poisoning defenses</a:t>
            </a:r>
          </a:p>
          <a:p>
            <a:pPr lvl="1"/>
            <a:r>
              <a:rPr lang="en-US" dirty="0"/>
              <a:t>Blind backdoor removal</a:t>
            </a:r>
          </a:p>
          <a:p>
            <a:pPr lvl="1"/>
            <a:r>
              <a:rPr lang="en-US" dirty="0"/>
              <a:t>Offline inspection</a:t>
            </a:r>
          </a:p>
          <a:p>
            <a:pPr lvl="1"/>
            <a:r>
              <a:rPr lang="en-US" dirty="0"/>
              <a:t>Online inspection</a:t>
            </a:r>
          </a:p>
          <a:p>
            <a:pPr lvl="1"/>
            <a:r>
              <a:rPr lang="en-US" dirty="0"/>
              <a:t>Post backdoor removal</a:t>
            </a:r>
          </a:p>
          <a:p>
            <a:pPr lvl="1"/>
            <a:endParaRPr lang="en-US" dirty="0"/>
          </a:p>
          <a:p>
            <a:r>
              <a:rPr lang="en-US" dirty="0"/>
              <a:t>Neural Cleanse </a:t>
            </a:r>
          </a:p>
          <a:p>
            <a:r>
              <a:rPr lang="en-US" dirty="0" err="1"/>
              <a:t>SentiNet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2655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C0470-0512-42E2-A331-FCDBADD5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Index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1DBF7C-73C2-E0C1-3347-976CF42D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Anomaly index of infected and clean models for the considered attacks are shown in the figure below</a:t>
            </a:r>
          </a:p>
          <a:p>
            <a:pPr lvl="1"/>
            <a:r>
              <a:rPr lang="en-US" dirty="0"/>
              <a:t> All infected models have large anomaly index, whereas all clean models have smaller anomaly index (less than 2)</a:t>
            </a:r>
          </a:p>
          <a:p>
            <a:pPr lvl="1"/>
            <a:r>
              <a:rPr lang="en-US" dirty="0"/>
              <a:t>The authors assume that an anomaly index greater than 3 indicates over 99.7% probability of the model being infected</a:t>
            </a:r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9AA45E-299C-C8F3-D3DA-60C2D6FB796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AF83BA-7929-495D-AFC1-EAAD43CC4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856" y="4174232"/>
            <a:ext cx="5973344" cy="331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4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Mitigating Backdoors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1073-0667-4E6D-BBCD-18364C7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 backdoored model is detected, Neural Cleanse introduces three mitigation strategies to preserve the model performance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Filter that identifies adversarial inputs with a known trigger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Model patching algorithm based on neuron pruning</a:t>
            </a:r>
          </a:p>
          <a:p>
            <a:pPr marL="747712" lvl="1" indent="-342900">
              <a:buFont typeface="+mj-lt"/>
              <a:buAutoNum type="arabicPeriod"/>
            </a:pPr>
            <a:r>
              <a:rPr lang="en-US" dirty="0"/>
              <a:t>Model patching algorithm based on unlearning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A551D7-2B0A-DEFA-7D64-3F7B4F1DD75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4034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for Detecting Adversarial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41073-0667-4E6D-BBCD-18364C756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Filter</a:t>
            </a:r>
            <a:r>
              <a:rPr lang="en-US" dirty="0"/>
              <a:t> is developed based on the neuron activation profile of the model for samples with a reversed trigger</a:t>
            </a:r>
          </a:p>
          <a:p>
            <a:pPr lvl="1"/>
            <a:r>
              <a:rPr lang="en-US" dirty="0"/>
              <a:t>Activation profile is measured as the average values of neuron activations of top 1% neurons in the second to last layer in the model</a:t>
            </a:r>
          </a:p>
          <a:p>
            <a:r>
              <a:rPr lang="en-US" dirty="0"/>
              <a:t>The input samples with high activation profiles are identified as potential backdoored samples, and are filtered (removed) from the dataset</a:t>
            </a:r>
          </a:p>
          <a:p>
            <a:pPr lvl="1"/>
            <a:r>
              <a:rPr lang="en-US" dirty="0"/>
              <a:t>This is based on a certain threshold, determined by conducting experiments on clean inputs and poisoned images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88B5A-F211-E82B-84A5-3B94974A2CF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5018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DNN via Neuron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C438-FF44-4F07-A57B-E379099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Neuron Pruning mitigation</a:t>
            </a:r>
          </a:p>
          <a:p>
            <a:r>
              <a:rPr lang="en-US" dirty="0"/>
              <a:t>Use the reversed trigger to identify backdoor-related neurons</a:t>
            </a:r>
          </a:p>
          <a:p>
            <a:pPr lvl="1"/>
            <a:r>
              <a:rPr lang="en-US" dirty="0"/>
              <a:t>Prune these neurons, by setting their output value to 0 during inference</a:t>
            </a:r>
          </a:p>
          <a:p>
            <a:r>
              <a:rPr lang="en-US" dirty="0"/>
              <a:t>Prioritize neurons with greatest activation gaps between clean and adversarial inputs</a:t>
            </a:r>
          </a:p>
          <a:p>
            <a:r>
              <a:rPr lang="en-US" dirty="0"/>
              <a:t>Stop pruning when the model is no longer responsive to removing neurons</a:t>
            </a:r>
          </a:p>
          <a:p>
            <a:pPr lvl="1"/>
            <a:r>
              <a:rPr lang="en-US" dirty="0"/>
              <a:t>To minimize the impact on classification accuracy of clean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37348-2C9C-470A-F0CC-720517B73CC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72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DNN via Neuron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D31B0F-7636-61A1-10F0-B34BDD3DF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accuracy and attack success rate when pruning trigger-related neurons in GTSRB model for traffic sign recognition</a:t>
            </a:r>
          </a:p>
          <a:p>
            <a:pPr lvl="1"/>
            <a:r>
              <a:rPr lang="en-US" dirty="0"/>
              <a:t>Pruning 30% of all neurons reduces the attack success rate to 0, and also reduces the classification accuracy on clean samples by about 5%</a:t>
            </a:r>
          </a:p>
          <a:p>
            <a:pPr lvl="1"/>
            <a:r>
              <a:rPr lang="en-US" dirty="0"/>
              <a:t>The attack success rate or the original and reversed trigger are almost the same, meaning that the reversed trigger is effective for neuron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1D20B6-D4FD-A731-FAAA-9FC6119F74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E715DC-1E47-48E1-9202-624C31EF43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920" y="4102224"/>
            <a:ext cx="5862732" cy="349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523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DNN via Neuron Pruning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9C62C4-4E4D-3DDF-1BEA-C1FFF829D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figure shows the accuracy and attack success rate for Trojan square attack</a:t>
            </a:r>
          </a:p>
          <a:p>
            <a:r>
              <a:rPr lang="en-US" dirty="0"/>
              <a:t>Neuron pruning is less successful against Trojan network attack</a:t>
            </a:r>
          </a:p>
          <a:p>
            <a:pPr lvl="1"/>
            <a:r>
              <a:rPr lang="en-US" dirty="0"/>
              <a:t>E.g., when 30% of neurons are pruned, attack success rate drops to about 10% with the reversed trigger, but the attack success rate of the original trigger remains over 80%</a:t>
            </a:r>
          </a:p>
          <a:p>
            <a:pPr lvl="1"/>
            <a:r>
              <a:rPr lang="en-US" dirty="0"/>
              <a:t>This discrepancy is due to the dissimilarity in neuron activations between reversed trigger and the original trigger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A7A46-BA52-894B-479D-8A9917DCF06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AA1D3-A330-448E-9607-376E0219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896" y="4219841"/>
            <a:ext cx="5836216" cy="341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2575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9E87D-150A-4C40-8A60-213CCDDF2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Patching DNN via Unlearning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4C438-FF44-4F07-A57B-E379099CA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Patching the model via Unlearning mitigation</a:t>
            </a:r>
          </a:p>
          <a:p>
            <a:r>
              <a:rPr lang="en-US" dirty="0"/>
              <a:t>Use the reversed trigger to train infected DNN to recognize correct labels when the trigger is present</a:t>
            </a:r>
          </a:p>
          <a:p>
            <a:pPr lvl="1"/>
            <a:r>
              <a:rPr lang="en-US" dirty="0"/>
              <a:t>This allows the model to decide which weights are problematic and update them</a:t>
            </a:r>
          </a:p>
          <a:p>
            <a:r>
              <a:rPr lang="en-US" dirty="0"/>
              <a:t>Fine-tune the model for only 1 epoch using updated training dataset</a:t>
            </a:r>
          </a:p>
          <a:p>
            <a:pPr lvl="1"/>
            <a:r>
              <a:rPr lang="en-US" dirty="0"/>
              <a:t>Comprised of 10% of original training data (clean, no trigger)</a:t>
            </a:r>
          </a:p>
          <a:p>
            <a:pPr lvl="1"/>
            <a:r>
              <a:rPr lang="en-US" dirty="0"/>
              <a:t>Add the reversed trigger to 20% of this sample without modifying the labels</a:t>
            </a:r>
          </a:p>
          <a:p>
            <a:r>
              <a:rPr lang="en-US" dirty="0"/>
              <a:t>The table shows that unlearning reduced the attack success rate to less than 6.7% when using the reversed trigger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BEE57-F7BC-07A9-BDAA-81ED439ABE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Neural Cleanse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6CAB7F-ED63-8FDF-3D8B-D9A71B8BE4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21650"/>
          <a:stretch/>
        </p:blipFill>
        <p:spPr>
          <a:xfrm>
            <a:off x="354231" y="5275870"/>
            <a:ext cx="9506707" cy="197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9888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1D41A-B56D-924F-BBA6-B4F286664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D43F6-5F59-340C-03FF-A1392676F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>
                <a:solidFill>
                  <a:srgbClr val="0070C0"/>
                </a:solidFill>
              </a:rPr>
              <a:t>SentiNet</a:t>
            </a:r>
            <a:endParaRPr lang="en-US" b="1" i="1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hlinkClick r:id="rId3"/>
              </a:rPr>
              <a:t>Chou (2020) - </a:t>
            </a:r>
            <a:r>
              <a:rPr lang="en-US" dirty="0" err="1">
                <a:hlinkClick r:id="rId3"/>
              </a:rPr>
              <a:t>SentiNet</a:t>
            </a:r>
            <a:r>
              <a:rPr lang="en-US" dirty="0">
                <a:hlinkClick r:id="rId3"/>
              </a:rPr>
              <a:t>: Detecting Localized Universal Attacks Against Deep Learning Systems</a:t>
            </a:r>
            <a:endParaRPr lang="en-US" dirty="0"/>
          </a:p>
          <a:p>
            <a:r>
              <a:rPr lang="en-US" dirty="0" err="1"/>
              <a:t>SentiNet</a:t>
            </a:r>
            <a:r>
              <a:rPr lang="en-US" dirty="0"/>
              <a:t> defense is effective with poisoning attacks that are:</a:t>
            </a:r>
          </a:p>
          <a:p>
            <a:pPr lvl="1"/>
            <a:r>
              <a:rPr lang="en-US" dirty="0"/>
              <a:t>Localized: the trigger is constrained to a small portion of an image</a:t>
            </a:r>
          </a:p>
          <a:p>
            <a:pPr lvl="1"/>
            <a:r>
              <a:rPr lang="en-US" dirty="0"/>
              <a:t>Sample-agnostic (universal): the same trigger is applied to all images</a:t>
            </a:r>
          </a:p>
          <a:p>
            <a:r>
              <a:rPr lang="en-US" dirty="0"/>
              <a:t>Approach: </a:t>
            </a:r>
          </a:p>
          <a:p>
            <a:pPr lvl="1"/>
            <a:r>
              <a:rPr lang="en-US" dirty="0"/>
              <a:t>First, apply explainability approaches to discover regions in input images that may contain a backdoor trigger</a:t>
            </a:r>
          </a:p>
          <a:p>
            <a:pPr lvl="1"/>
            <a:r>
              <a:rPr lang="en-US" dirty="0"/>
              <a:t>Second, extract those regions and patched them on many clean images with correct ground-truth labels</a:t>
            </a:r>
          </a:p>
          <a:p>
            <a:pPr lvl="2"/>
            <a:r>
              <a:rPr lang="en-US" dirty="0"/>
              <a:t>If the patched images are misclassified, the extracted patch contains a backdoor trigger</a:t>
            </a:r>
          </a:p>
          <a:p>
            <a:r>
              <a:rPr lang="en-US" dirty="0"/>
              <a:t>This defense is effective against data poisoning and </a:t>
            </a:r>
            <a:r>
              <a:rPr lang="en-US" dirty="0" err="1"/>
              <a:t>trojaned</a:t>
            </a:r>
            <a:r>
              <a:rPr lang="en-US" dirty="0"/>
              <a:t> networks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DEEABB-6F67-600F-B853-9725B04DA0E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223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D7461FD-C8B2-0FFA-7344-77655D21A2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48880" y="5323960"/>
            <a:ext cx="5351479" cy="22813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899708-813B-406A-8B69-7943C37E3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B18AC-F90C-D1DB-9173-2A61AB146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Phase 1: Adversarial object localization</a:t>
                </a:r>
              </a:p>
              <a:p>
                <a:pPr lvl="1"/>
                <a:r>
                  <a:rPr lang="en-US" dirty="0"/>
                  <a:t>The goal is to localize the region that might contain the trigger</a:t>
                </a:r>
              </a:p>
              <a:p>
                <a:pPr lvl="1"/>
                <a:r>
                  <a:rPr lang="en-US" dirty="0"/>
                  <a:t>Step 1: Class proposal</a:t>
                </a:r>
              </a:p>
              <a:p>
                <a:pPr lvl="2"/>
                <a:r>
                  <a:rPr lang="en-US" dirty="0"/>
                  <a:t>Identify all possible classes by a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for an input image via segmentation</a:t>
                </a:r>
              </a:p>
              <a:p>
                <a:pPr lvl="2"/>
                <a:r>
                  <a:rPr lang="en-US" dirty="0"/>
                  <a:t>Segment the objects in an image, and for each object return a prediction</a:t>
                </a:r>
              </a:p>
              <a:p>
                <a:pPr lvl="2"/>
                <a:r>
                  <a:rPr lang="en-US" dirty="0"/>
                  <a:t>This set of predictions will exclude the actual prediction by the model</a:t>
                </a:r>
              </a:p>
              <a:p>
                <a:pPr lvl="1"/>
                <a:r>
                  <a:rPr lang="en-US" dirty="0"/>
                  <a:t>Step 2: Mask generation</a:t>
                </a:r>
              </a:p>
              <a:p>
                <a:pPr lvl="2"/>
                <a:r>
                  <a:rPr lang="en-US" dirty="0"/>
                  <a:t>Use </a:t>
                </a:r>
                <a:r>
                  <a:rPr lang="en-US" dirty="0">
                    <a:solidFill>
                      <a:srgbClr val="FF0000"/>
                    </a:solidFill>
                  </a:rPr>
                  <a:t>Grad-CAM</a:t>
                </a:r>
                <a:r>
                  <a:rPr lang="en-US" dirty="0"/>
                  <a:t> to identify regions in the image the have the greatest influence for each predicted class </a:t>
                </a:r>
                <a:r>
                  <a:rPr lang="en-US" i="1" dirty="0"/>
                  <a:t>C </a:t>
                </a:r>
                <a:r>
                  <a:rPr lang="en-US" dirty="0"/>
                  <a:t>(for all objects from Step 1)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Grad-CAM</a:t>
                </a:r>
                <a:r>
                  <a:rPr lang="en-US" dirty="0"/>
                  <a:t> is an approach for </a:t>
                </a:r>
                <a:r>
                  <a:rPr lang="en-US" dirty="0">
                    <a:solidFill>
                      <a:srgbClr val="FF0000"/>
                    </a:solidFill>
                  </a:rPr>
                  <a:t>explainable Machine Learning </a:t>
                </a:r>
                <a:r>
                  <a:rPr lang="en-US" dirty="0"/>
                  <a:t>that outputs a heatmap of the most important regions in an image for a class</a:t>
                </a:r>
                <a:r>
                  <a:rPr lang="en-US" i="1" dirty="0"/>
                  <a:t> C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9B18AC-F90C-D1DB-9173-2A61AB146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699" t="-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118F7-2557-252F-96E4-24C475CCA0A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2176A9-08B8-063B-0CDF-747D98DD0EA4}"/>
              </a:ext>
            </a:extLst>
          </p:cNvPr>
          <p:cNvSpPr/>
          <p:nvPr/>
        </p:nvSpPr>
        <p:spPr>
          <a:xfrm>
            <a:off x="3229000" y="7313779"/>
            <a:ext cx="648072" cy="3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272F0B-C6D6-6266-201A-521D29FE5F6B}"/>
              </a:ext>
            </a:extLst>
          </p:cNvPr>
          <p:cNvSpPr/>
          <p:nvPr/>
        </p:nvSpPr>
        <p:spPr>
          <a:xfrm>
            <a:off x="5605264" y="6838528"/>
            <a:ext cx="648072" cy="3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46EE83-8DAF-C70B-308A-C536293CF23A}"/>
              </a:ext>
            </a:extLst>
          </p:cNvPr>
          <p:cNvSpPr/>
          <p:nvPr/>
        </p:nvSpPr>
        <p:spPr>
          <a:xfrm>
            <a:off x="7405464" y="6276996"/>
            <a:ext cx="648072" cy="3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8977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76C3A-53ED-56BE-AF00-25496439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57E3D-FA0E-7508-82D0-B2125263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heatmap of Grad-CAM for a poisoned image may cover both the malicious trigger and benign portions of the image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improve the mask </a:t>
            </a:r>
            <a:r>
              <a:rPr lang="en-US" i="1" dirty="0"/>
              <a:t>M</a:t>
            </a:r>
            <a:r>
              <a:rPr lang="en-US" dirty="0"/>
              <a:t>, the authors subtracted the heatmap obtained by Grad-CAM for clean images (middle sub-figure below) </a:t>
            </a:r>
          </a:p>
          <a:p>
            <a:pPr lvl="1"/>
            <a:r>
              <a:rPr lang="en-US" dirty="0"/>
              <a:t>This resulted in masks that contain the trigger mostly, and less of benign regions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A2D39E-CD52-26E3-CCD5-35606354BA6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149F3E-5E4D-3CEA-AD45-C0310B897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507" y="2784539"/>
            <a:ext cx="6681936" cy="17748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58D016-AB75-1225-B17B-55F4DB7D2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0768" y="5751908"/>
            <a:ext cx="730567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593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3194-A2D1-47D4-AAB4-6AA1DB913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Defenses Against Poisoning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23F52-9E0E-42B1-B009-4E8FD8746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Defense strategies </a:t>
            </a:r>
            <a:r>
              <a:rPr lang="en-US" dirty="0"/>
              <a:t>against poisoning adversarial attacks were categorized in Gao et al. (2020) into:</a:t>
            </a:r>
          </a:p>
          <a:p>
            <a:pPr lvl="1"/>
            <a:r>
              <a:rPr lang="en-US" b="1" dirty="0"/>
              <a:t>Blind backdoor removal</a:t>
            </a:r>
          </a:p>
          <a:p>
            <a:pPr lvl="2"/>
            <a:r>
              <a:rPr lang="en-US" dirty="0"/>
              <a:t>The user is not sure whether the data or the model were poisoned</a:t>
            </a:r>
          </a:p>
          <a:p>
            <a:pPr lvl="2"/>
            <a:r>
              <a:rPr lang="en-US" dirty="0"/>
              <a:t>The user applies defense methods for removing or suppressing backdoors in input samples</a:t>
            </a:r>
          </a:p>
          <a:p>
            <a:pPr lvl="2"/>
            <a:r>
              <a:rPr lang="en-US" dirty="0"/>
              <a:t>Or, the user cleans the model to reduce the impact of poisoning</a:t>
            </a:r>
          </a:p>
          <a:p>
            <a:pPr lvl="1"/>
            <a:r>
              <a:rPr lang="en-US" b="1" dirty="0"/>
              <a:t>Offline inspection</a:t>
            </a:r>
          </a:p>
          <a:p>
            <a:pPr lvl="2"/>
            <a:r>
              <a:rPr lang="en-US" dirty="0"/>
              <a:t>Defense methods are applied before the model is deployed</a:t>
            </a:r>
          </a:p>
          <a:p>
            <a:pPr lvl="2"/>
            <a:r>
              <a:rPr lang="en-US" dirty="0"/>
              <a:t>If the user has access to the data, the user removes the poisoned samples</a:t>
            </a:r>
          </a:p>
          <a:p>
            <a:pPr lvl="2"/>
            <a:r>
              <a:rPr lang="en-US" dirty="0"/>
              <a:t>If the poisoned data is not available, the user cleans the backdoored model</a:t>
            </a:r>
          </a:p>
          <a:p>
            <a:pPr lvl="1"/>
            <a:r>
              <a:rPr lang="en-US" b="1" dirty="0"/>
              <a:t>Online inspection</a:t>
            </a:r>
          </a:p>
          <a:p>
            <a:pPr lvl="2"/>
            <a:r>
              <a:rPr lang="en-US" dirty="0"/>
              <a:t>Defense methods are applied to monitor the performance during run-time</a:t>
            </a:r>
          </a:p>
          <a:p>
            <a:pPr lvl="2"/>
            <a:r>
              <a:rPr lang="en-US" dirty="0"/>
              <a:t>The user either inspects the incoming inputs to remove poisoned data</a:t>
            </a:r>
          </a:p>
          <a:p>
            <a:pPr lvl="2"/>
            <a:r>
              <a:rPr lang="en-US" dirty="0"/>
              <a:t>Or, the user evaluates the model to determine abnormal behavior</a:t>
            </a:r>
          </a:p>
          <a:p>
            <a:pPr lvl="1"/>
            <a:r>
              <a:rPr lang="en-US" b="1" dirty="0"/>
              <a:t>Post backdoor removal</a:t>
            </a:r>
          </a:p>
          <a:p>
            <a:pPr lvl="2"/>
            <a:r>
              <a:rPr lang="en-US" dirty="0"/>
              <a:t>If any of the above defenses have identified backdoored sample, these defense methods are applied to remove the backdoor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ECB00E-671A-4AA3-8907-724BAA0DA41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Poisoning Defenses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0432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C3E2-19E2-37E5-F74A-C149BE3E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3BBF3-51D1-2A21-43BA-83AE9AC90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Phase 2: Adversarial attack detection</a:t>
            </a:r>
          </a:p>
          <a:p>
            <a:pPr lvl="1"/>
            <a:r>
              <a:rPr lang="en-US" dirty="0"/>
              <a:t>Step 1: Test set generation</a:t>
            </a:r>
          </a:p>
          <a:p>
            <a:pPr lvl="2"/>
            <a:r>
              <a:rPr lang="en-US" dirty="0"/>
              <a:t>Overlay the mask region </a:t>
            </a:r>
            <a:r>
              <a:rPr lang="en-US" i="1" dirty="0"/>
              <a:t>M</a:t>
            </a:r>
            <a:r>
              <a:rPr lang="en-US" dirty="0"/>
              <a:t> with the malicious trigger on a set of benign images</a:t>
            </a:r>
          </a:p>
          <a:p>
            <a:pPr lvl="2"/>
            <a:r>
              <a:rPr lang="en-US" dirty="0"/>
              <a:t>Evaluate the model on this set of mutated images</a:t>
            </a:r>
          </a:p>
          <a:p>
            <a:pPr lvl="2"/>
            <a:r>
              <a:rPr lang="en-US" dirty="0"/>
              <a:t>If the accuracy of the model is low, the suspected mask region </a:t>
            </a:r>
            <a:r>
              <a:rPr lang="en-US" i="1" dirty="0"/>
              <a:t>M </a:t>
            </a:r>
            <a:r>
              <a:rPr lang="en-US" dirty="0"/>
              <a:t>is a malicious trigger</a:t>
            </a:r>
          </a:p>
          <a:p>
            <a:pPr lvl="1"/>
            <a:r>
              <a:rPr lang="en-US" dirty="0"/>
              <a:t>Step 2: Boundary analysis</a:t>
            </a:r>
          </a:p>
          <a:p>
            <a:pPr lvl="2"/>
            <a:r>
              <a:rPr lang="en-US" dirty="0"/>
              <a:t>Create a second set where the content of the mask region </a:t>
            </a:r>
            <a:r>
              <a:rPr lang="en-US" i="1" dirty="0"/>
              <a:t>M</a:t>
            </a:r>
            <a:r>
              <a:rPr lang="en-US" dirty="0"/>
              <a:t> is replaced with Gaussian noise (referred to as inert pattern)</a:t>
            </a:r>
          </a:p>
          <a:p>
            <a:pPr lvl="2"/>
            <a:r>
              <a:rPr lang="en-US" dirty="0"/>
              <a:t>It is expected that the inert pattern will not impact significantly the decision by the model</a:t>
            </a:r>
          </a:p>
          <a:p>
            <a:pPr lvl="2"/>
            <a:r>
              <a:rPr lang="en-US" dirty="0"/>
              <a:t>Analyze the decision boundary between images with inert pattern and suspected region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0BA97-EE92-0E0E-A5C0-2AB733355FE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907FE-5BC7-16BE-89E8-B72FEB9F2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933" y="5294746"/>
            <a:ext cx="8967779" cy="2335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6427B21-0F29-7573-3D74-198215647EBF}"/>
              </a:ext>
            </a:extLst>
          </p:cNvPr>
          <p:cNvSpPr/>
          <p:nvPr/>
        </p:nvSpPr>
        <p:spPr>
          <a:xfrm>
            <a:off x="7909520" y="6878922"/>
            <a:ext cx="648072" cy="3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7DAA176-EC9A-6D59-A6C0-83687D7F813D}"/>
              </a:ext>
            </a:extLst>
          </p:cNvPr>
          <p:cNvSpPr/>
          <p:nvPr/>
        </p:nvSpPr>
        <p:spPr>
          <a:xfrm>
            <a:off x="2724944" y="6878922"/>
            <a:ext cx="648072" cy="375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49E861-B771-BF1E-6441-60BD6204B0F1}"/>
              </a:ext>
            </a:extLst>
          </p:cNvPr>
          <p:cNvSpPr/>
          <p:nvPr/>
        </p:nvSpPr>
        <p:spPr>
          <a:xfrm>
            <a:off x="288032" y="6046440"/>
            <a:ext cx="996752" cy="7920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1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E2BF0-A6C4-9B83-3CEC-192947246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D8D0A-65CB-17E9-4AEA-1BFA3DE0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Decision boundary analysis</a:t>
            </a:r>
          </a:p>
          <a:p>
            <a:pPr lvl="1"/>
            <a:r>
              <a:rPr lang="en-US" dirty="0"/>
              <a:t>Red triangles are poisoned samples, blue circles are clean samples </a:t>
            </a:r>
          </a:p>
          <a:p>
            <a:pPr lvl="1"/>
            <a:r>
              <a:rPr lang="en-US" dirty="0"/>
              <a:t>Horizontal axis: average confidence of the model, vertical axis: number of fooled images (images misclassified by the model)</a:t>
            </a:r>
          </a:p>
          <a:p>
            <a:pPr lvl="2"/>
            <a:r>
              <a:rPr lang="en-US" dirty="0"/>
              <a:t>One possible approach to separate the samples is to apply a threshold value</a:t>
            </a:r>
          </a:p>
          <a:p>
            <a:pPr lvl="2"/>
            <a:r>
              <a:rPr lang="en-US" dirty="0"/>
              <a:t>The authors implemented a binary classifier to approximate the decision boundary based on the available set of clean samples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D1BB6-A7C5-089A-49EB-FF207784C73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CD5A33-3431-EF6A-34E9-042EA48A0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0888" y="4276327"/>
            <a:ext cx="6374854" cy="3412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22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8381E-B7CE-AF43-4145-18F73BA7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BB437-1D56-6E94-2443-124F59132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</a:t>
            </a:r>
            <a:r>
              <a:rPr lang="en-US" dirty="0" err="1"/>
              <a:t>SentiNet</a:t>
            </a:r>
            <a:r>
              <a:rPr lang="en-US" dirty="0"/>
              <a:t> on </a:t>
            </a:r>
            <a:r>
              <a:rPr lang="en-US" dirty="0" err="1"/>
              <a:t>Trojaned</a:t>
            </a:r>
            <a:r>
              <a:rPr lang="en-US" dirty="0"/>
              <a:t> network attack (face detection), backdoor attack (traffic sign recognition), and adversarial patch attack (ImageNet image classification)</a:t>
            </a:r>
          </a:p>
          <a:p>
            <a:pPr lvl="1"/>
            <a:r>
              <a:rPr lang="en-US" dirty="0"/>
              <a:t>Bottom row: decision boundaries (solid lines) and thresholds (dashed lines)</a:t>
            </a:r>
          </a:p>
          <a:p>
            <a:pPr lvl="1"/>
            <a:r>
              <a:rPr lang="en-US" dirty="0" err="1"/>
              <a:t>SentiNet</a:t>
            </a:r>
            <a:r>
              <a:rPr lang="en-US" dirty="0"/>
              <a:t> achieved high success rate for all three attacks, between 85% and 99%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BC188-BCB9-A9CA-3C53-F8F787E6EA2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err="1"/>
              <a:t>SentiNet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FF4AC0-03F3-1EE8-1465-70D9B9FAE9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793"/>
          <a:stretch/>
        </p:blipFill>
        <p:spPr>
          <a:xfrm>
            <a:off x="1644824" y="4119684"/>
            <a:ext cx="7560840" cy="34904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7E576-19A8-54AD-1CDE-87E97CA87E59}"/>
              </a:ext>
            </a:extLst>
          </p:cNvPr>
          <p:cNvSpPr txBox="1"/>
          <p:nvPr/>
        </p:nvSpPr>
        <p:spPr>
          <a:xfrm>
            <a:off x="2004864" y="3910084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 	 Image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8D80DA-91F3-FB19-77A3-043C44399261}"/>
              </a:ext>
            </a:extLst>
          </p:cNvPr>
          <p:cNvSpPr txBox="1"/>
          <p:nvPr/>
        </p:nvSpPr>
        <p:spPr>
          <a:xfrm>
            <a:off x="4597152" y="3886200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 	 Image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DB68EB-AF45-A57C-C5FE-08DC9BB8A0D8}"/>
              </a:ext>
            </a:extLst>
          </p:cNvPr>
          <p:cNvSpPr txBox="1"/>
          <p:nvPr/>
        </p:nvSpPr>
        <p:spPr>
          <a:xfrm>
            <a:off x="7134393" y="3907686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Trigger 	 Image</a:t>
            </a:r>
          </a:p>
        </p:txBody>
      </p:sp>
    </p:spTree>
    <p:extLst>
      <p:ext uri="{BB962C8B-B14F-4D97-AF65-F5344CB8AC3E}">
        <p14:creationId xmlns:p14="http://schemas.microsoft.com/office/powerpoint/2010/main" val="404949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586A4-EB77-4A47-B3A4-F5CD856AB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Backdoor Removal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3048-DF7B-479D-AB28-28C0BC6F6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Blind backdoor removal</a:t>
            </a:r>
          </a:p>
          <a:p>
            <a:pPr lvl="1"/>
            <a:r>
              <a:rPr lang="en-US" dirty="0"/>
              <a:t>This defense approach does not differentiate the backdoored model from a clean model (hence, it blindly applies backdoor removal)</a:t>
            </a:r>
          </a:p>
          <a:p>
            <a:pPr lvl="1"/>
            <a:r>
              <a:rPr lang="en-US" dirty="0"/>
              <a:t>The goal is to remove or suppress the effect of a potential backdoor while achieving high accuracy on clean inputs</a:t>
            </a:r>
          </a:p>
          <a:p>
            <a:pPr lvl="1"/>
            <a:r>
              <a:rPr lang="en-US" dirty="0"/>
              <a:t>The defense can be performed either offline or online</a:t>
            </a:r>
          </a:p>
          <a:p>
            <a:r>
              <a:rPr lang="en-US" dirty="0">
                <a:solidFill>
                  <a:srgbClr val="FF0000"/>
                </a:solidFill>
              </a:rPr>
              <a:t>Fine-pruning defense</a:t>
            </a:r>
          </a:p>
          <a:p>
            <a:pPr lvl="1"/>
            <a:r>
              <a:rPr lang="en-US" dirty="0">
                <a:hlinkClick r:id="rId3"/>
              </a:rPr>
              <a:t>Liu (2018) Fine-Pruning: Defending Against Backdooring Attacks on Deep Neural Networks</a:t>
            </a:r>
            <a:endParaRPr lang="en-US" dirty="0"/>
          </a:p>
          <a:p>
            <a:pPr lvl="1"/>
            <a:r>
              <a:rPr lang="en-US" dirty="0"/>
              <a:t>Remove potential backdoor by pruning the neurons in DNN with the smallest contribution to the classification task</a:t>
            </a:r>
          </a:p>
          <a:p>
            <a:pPr lvl="2"/>
            <a:r>
              <a:rPr lang="en-US" dirty="0"/>
              <a:t>The main assumption is that different neurons are activated by clean and trigger inputs</a:t>
            </a:r>
          </a:p>
          <a:p>
            <a:pPr lvl="1"/>
            <a:r>
              <a:rPr lang="en-US" dirty="0"/>
              <a:t>Step 1: sort all neurons based on the activation values on clean inputs (e.g., from a test set) and remove those neurons with the smallest activation values</a:t>
            </a:r>
          </a:p>
          <a:p>
            <a:pPr lvl="1"/>
            <a:r>
              <a:rPr lang="en-US" dirty="0"/>
              <a:t>Step 2: fine-tune the modified model with the pruned neurons </a:t>
            </a:r>
          </a:p>
          <a:p>
            <a:pPr lvl="1"/>
            <a:r>
              <a:rPr lang="en-US" dirty="0"/>
              <a:t>Limitation: reduced accuracy on clean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ECD10-0DA6-453A-ABFE-6DF9972A6E4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Blind Backdoor Removal Defenses</a:t>
            </a:r>
          </a:p>
        </p:txBody>
      </p:sp>
    </p:spTree>
    <p:extLst>
      <p:ext uri="{BB962C8B-B14F-4D97-AF65-F5344CB8AC3E}">
        <p14:creationId xmlns:p14="http://schemas.microsoft.com/office/powerpoint/2010/main" val="175681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666D5-1D59-43D9-A30B-4EE09E104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Backdoor Removal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731B7-ED5E-467B-B90B-A9DA700E0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673" y="2090803"/>
            <a:ext cx="9584265" cy="546780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Suppression defense</a:t>
            </a:r>
          </a:p>
          <a:p>
            <a:pPr lvl="1"/>
            <a:r>
              <a:rPr lang="en-US" dirty="0">
                <a:hlinkClick r:id="rId2"/>
              </a:rPr>
              <a:t>Sarkar (2020) Backdoor Suppression in Neural Networks using Input Fuzzing and Majority Voting</a:t>
            </a:r>
            <a:endParaRPr lang="en-US" dirty="0"/>
          </a:p>
          <a:p>
            <a:pPr lvl="1"/>
            <a:r>
              <a:rPr lang="en-US" dirty="0"/>
              <a:t>The goal is to clean the triggers in poisoned images via fuzzing</a:t>
            </a:r>
          </a:p>
          <a:p>
            <a:pPr lvl="1"/>
            <a:r>
              <a:rPr lang="en-US" dirty="0"/>
              <a:t>Step 1: create many replicas of each image (without knowing if they are clean or backdoored images) by adding noise</a:t>
            </a:r>
          </a:p>
          <a:p>
            <a:pPr lvl="2"/>
            <a:r>
              <a:rPr lang="en-US" dirty="0"/>
              <a:t>The noise level is experimentally determined for a dataset</a:t>
            </a:r>
          </a:p>
          <a:p>
            <a:pPr lvl="1"/>
            <a:r>
              <a:rPr lang="en-US" dirty="0"/>
              <a:t>Step 2: train a DNN model using all </a:t>
            </a:r>
            <a:r>
              <a:rPr lang="en-US" dirty="0" err="1"/>
              <a:t>fuzzied</a:t>
            </a:r>
            <a:r>
              <a:rPr lang="en-US" dirty="0"/>
              <a:t> image replicas, and calculate a final prediction based on majority voting of the predictions on all perturbed replicas of an input image</a:t>
            </a:r>
          </a:p>
          <a:p>
            <a:pPr lvl="1"/>
            <a:r>
              <a:rPr lang="en-US" dirty="0"/>
              <a:t>The defense achieved a success rate of 90% on backdoored images in MNIST, and 50% on backdoored images in CIFAR-10 </a:t>
            </a:r>
          </a:p>
          <a:p>
            <a:pPr lvl="1"/>
            <a:r>
              <a:rPr lang="en-US" dirty="0"/>
              <a:t>Limitation: reduced accuracy on clean inputs, low success rate on CIFAR-10 images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Blind backdoor removal defense does not distinguish a backdoored model from a clean model, or trigger inputs from clean inputs</a:t>
            </a:r>
          </a:p>
          <a:p>
            <a:pPr lvl="1"/>
            <a:r>
              <a:rPr lang="en-US" dirty="0"/>
              <a:t>It usually reduces the accuracy on clean inputs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04D8E-B980-4046-8536-22BA0DF0204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Blind Backdoor Removal Defenses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62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686C-B519-4233-9AB6-54346DA95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2F443-1F4C-4FD4-90B9-6B128F517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0070C0"/>
                </a:solidFill>
              </a:rPr>
              <a:t>Offline inspection defense</a:t>
            </a:r>
          </a:p>
          <a:p>
            <a:pPr lvl="1"/>
            <a:r>
              <a:rPr lang="en-US" dirty="0"/>
              <a:t>The defense is applied before the model is deployed in production</a:t>
            </a:r>
          </a:p>
          <a:p>
            <a:pPr lvl="1"/>
            <a:r>
              <a:rPr lang="en-US" dirty="0"/>
              <a:t>These defense strategy can be based on data inspection or model inspection</a:t>
            </a:r>
          </a:p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Offline data inspection defense</a:t>
            </a:r>
          </a:p>
          <a:p>
            <a:pPr lvl="1"/>
            <a:r>
              <a:rPr lang="en-US" dirty="0"/>
              <a:t>It is assumed that the poisoned data is available to the defender</a:t>
            </a:r>
          </a:p>
          <a:p>
            <a:r>
              <a:rPr lang="en-US" dirty="0">
                <a:solidFill>
                  <a:srgbClr val="FF0000"/>
                </a:solidFill>
              </a:rPr>
              <a:t>Spectral signature defense</a:t>
            </a:r>
          </a:p>
          <a:p>
            <a:pPr lvl="1"/>
            <a:r>
              <a:rPr lang="en-US" dirty="0">
                <a:hlinkClick r:id="rId3"/>
              </a:rPr>
              <a:t>B. Tran (2018) Spectral Signatures in Backdoor Attacks</a:t>
            </a:r>
            <a:endParaRPr lang="en-US" dirty="0"/>
          </a:p>
          <a:p>
            <a:pPr lvl="1"/>
            <a:r>
              <a:rPr lang="en-US" dirty="0"/>
              <a:t>Remove poisoned data samples based on outlier detection approach</a:t>
            </a:r>
          </a:p>
          <a:p>
            <a:pPr lvl="1"/>
            <a:r>
              <a:rPr lang="en-US" dirty="0"/>
              <a:t>Step 1: train a DNN model to classify the available data that contains both clean and poisoned samples</a:t>
            </a:r>
          </a:p>
          <a:p>
            <a:pPr lvl="1"/>
            <a:r>
              <a:rPr lang="en-US" dirty="0"/>
              <a:t>Step 2: for each class, calculate SVD on the logit values of the model, and remove all input samples that are outliers (i.e., have singular values greater than a threshold)</a:t>
            </a:r>
          </a:p>
          <a:p>
            <a:pPr lvl="1"/>
            <a:r>
              <a:rPr lang="en-US" dirty="0"/>
              <a:t>Step 3: retrain the model with the remaining samples</a:t>
            </a:r>
          </a:p>
          <a:p>
            <a:pPr lvl="1"/>
            <a:r>
              <a:rPr lang="en-US" dirty="0"/>
              <a:t>Limitation: may remove clean samples, requires some knowledge to establish the threshold value for outlier detection 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E9B41-D19E-46EA-9355-BC002FFEB4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</p:spTree>
    <p:extLst>
      <p:ext uri="{BB962C8B-B14F-4D97-AF65-F5344CB8AC3E}">
        <p14:creationId xmlns:p14="http://schemas.microsoft.com/office/powerpoint/2010/main" val="4152037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2EF76-04A0-C06E-A5BA-1B5E9AF1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AAC4E-636F-56F4-7C40-FEA4107EE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Gradient clustering defense, activation clustering defense</a:t>
            </a:r>
          </a:p>
          <a:p>
            <a:pPr lvl="1"/>
            <a:r>
              <a:rPr lang="en-US" dirty="0">
                <a:hlinkClick r:id="rId2"/>
              </a:rPr>
              <a:t>Chan (2019) Poison as a Cure: Detecting &amp; Neutralizing Variable-sized Backdoor Attacks in Deep Neural Networks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Chen (2018) Detecting Backdoor Attacks on Deep Neural Networks by Activation Clustering</a:t>
            </a:r>
            <a:endParaRPr lang="en-US" dirty="0"/>
          </a:p>
          <a:p>
            <a:pPr lvl="1"/>
            <a:r>
              <a:rPr lang="en-US" dirty="0"/>
              <a:t>The assumption by this defense approach is that trigger inputs will produce either large gradients at the trigger location, or large logit activation values</a:t>
            </a:r>
          </a:p>
          <a:p>
            <a:pPr lvl="1"/>
            <a:r>
              <a:rPr lang="en-US" dirty="0"/>
              <a:t>Step 1: apply a clustering algorithm (e.g., </a:t>
            </a:r>
            <a:r>
              <a:rPr lang="en-US" i="1" dirty="0"/>
              <a:t>k</a:t>
            </a:r>
            <a:r>
              <a:rPr lang="en-US" dirty="0"/>
              <a:t>-mean clustering) to separate clean inputs from trigger inputs, based on the gradient or activation values</a:t>
            </a:r>
          </a:p>
          <a:p>
            <a:pPr lvl="1"/>
            <a:r>
              <a:rPr lang="en-US" dirty="0"/>
              <a:t>Step 2: remove or relabel the trigger inputs, and retrain the model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1B58-E40A-A548-0445-B63469BECC5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56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E5689-83C2-48DC-B2A5-5B1722F2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C9034-9935-4E5D-806D-A750D3C65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Offline model inspection defense</a:t>
            </a:r>
          </a:p>
          <a:p>
            <a:pPr lvl="1"/>
            <a:r>
              <a:rPr lang="en-US" dirty="0"/>
              <a:t>The defender has access to the backdoored model</a:t>
            </a:r>
          </a:p>
          <a:p>
            <a:pPr lvl="1"/>
            <a:r>
              <a:rPr lang="en-US" dirty="0"/>
              <a:t>This defense approach does not assume that poisoned data is available to the defender</a:t>
            </a:r>
          </a:p>
          <a:p>
            <a:pPr lvl="2"/>
            <a:r>
              <a:rPr lang="en-US" dirty="0"/>
              <a:t>Therefore, the assumptions are more realistic</a:t>
            </a:r>
          </a:p>
          <a:p>
            <a:r>
              <a:rPr lang="en-US" dirty="0">
                <a:solidFill>
                  <a:srgbClr val="FF0000"/>
                </a:solidFill>
              </a:rPr>
              <a:t>Neural cleanse</a:t>
            </a:r>
          </a:p>
          <a:p>
            <a:pPr lvl="1"/>
            <a:r>
              <a:rPr lang="en-US" dirty="0">
                <a:hlinkClick r:id="rId3"/>
              </a:rPr>
              <a:t>Wang et al. (2019) Neural Cleanse: Identifying and Mitigating Backdoor Attacks in Neural Networks</a:t>
            </a:r>
            <a:endParaRPr lang="en-US" dirty="0"/>
          </a:p>
          <a:p>
            <a:pPr lvl="1"/>
            <a:r>
              <a:rPr lang="en-US" dirty="0"/>
              <a:t>The defense iterates though all labels to determine if any label requires much smaller perturbation  to be applied to the inputs to achieve misclassification</a:t>
            </a:r>
          </a:p>
          <a:p>
            <a:pPr lvl="2"/>
            <a:r>
              <a:rPr lang="en-US" dirty="0"/>
              <a:t>An optimization algorithms is applied to reverse engineer the trigger</a:t>
            </a:r>
          </a:p>
          <a:p>
            <a:pPr lvl="2"/>
            <a:r>
              <a:rPr lang="en-US" dirty="0"/>
              <a:t>The reverse-engineered trigger is used to retrain the model, and remove the backdoor</a:t>
            </a:r>
          </a:p>
          <a:p>
            <a:pPr lvl="1"/>
            <a:r>
              <a:rPr lang="en-US" dirty="0"/>
              <a:t>Limitations: high computational costs for models with large number of classes, the reverse-engineered trigger is not always consistent with the original trigger</a:t>
            </a:r>
          </a:p>
          <a:p>
            <a:pPr lvl="1"/>
            <a:r>
              <a:rPr lang="en-US" dirty="0"/>
              <a:t>This defense method is explained in more details in this lecture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715C92-5563-4C62-A8A5-91A06D53814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Offline Inspection Defenses</a:t>
            </a:r>
          </a:p>
        </p:txBody>
      </p:sp>
    </p:spTree>
    <p:extLst>
      <p:ext uri="{BB962C8B-B14F-4D97-AF65-F5344CB8AC3E}">
        <p14:creationId xmlns:p14="http://schemas.microsoft.com/office/powerpoint/2010/main" val="493285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00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19511</TotalTime>
  <Words>3723</Words>
  <Application>Microsoft Office PowerPoint</Application>
  <PresentationFormat>Custom</PresentationFormat>
  <Paragraphs>393</Paragraphs>
  <Slides>42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Arial</vt:lpstr>
      <vt:lpstr>Calibri</vt:lpstr>
      <vt:lpstr>Cambria Math</vt:lpstr>
      <vt:lpstr>Courier New</vt:lpstr>
      <vt:lpstr>Franklin Gothic</vt:lpstr>
      <vt:lpstr>Franklin Gothic Demi</vt:lpstr>
      <vt:lpstr>Libre Franklin</vt:lpstr>
      <vt:lpstr>NimbusRomNo9L-Regu</vt:lpstr>
      <vt:lpstr>Palatino Linotype</vt:lpstr>
      <vt:lpstr>Times New Roman</vt:lpstr>
      <vt:lpstr>Wingdings</vt:lpstr>
      <vt:lpstr>Office Theme</vt:lpstr>
      <vt:lpstr>CS 487/587 Adversarial Machine Learning</vt:lpstr>
      <vt:lpstr>Lecture 9</vt:lpstr>
      <vt:lpstr>Lecture Outline</vt:lpstr>
      <vt:lpstr>Defenses Against Poisoning Attacks</vt:lpstr>
      <vt:lpstr>Blind Backdoor Removal Defenses</vt:lpstr>
      <vt:lpstr>Blind Backdoor Removal Defenses</vt:lpstr>
      <vt:lpstr>Offline Inspection Defenses</vt:lpstr>
      <vt:lpstr>Offline Inspection Defenses</vt:lpstr>
      <vt:lpstr>Offline Inspection Defenses</vt:lpstr>
      <vt:lpstr>NeuronInspect</vt:lpstr>
      <vt:lpstr>NeuronInspect</vt:lpstr>
      <vt:lpstr>Online Inspection Defenses</vt:lpstr>
      <vt:lpstr>Online Inspection Defenses</vt:lpstr>
      <vt:lpstr>Online Inspection Defenses</vt:lpstr>
      <vt:lpstr>Post Backdoor Removal Defenses</vt:lpstr>
      <vt:lpstr>Neural Cleanse</vt:lpstr>
      <vt:lpstr>Defense Intuition and Overview</vt:lpstr>
      <vt:lpstr>Detecting Backdoors Approach</vt:lpstr>
      <vt:lpstr>Reverse Engineering Triggers</vt:lpstr>
      <vt:lpstr>Considered Applications</vt:lpstr>
      <vt:lpstr>Considered Applications</vt:lpstr>
      <vt:lpstr>Experimental Validation</vt:lpstr>
      <vt:lpstr>Reverse Engineered Trigger</vt:lpstr>
      <vt:lpstr>Reverse Engineered Trigger</vt:lpstr>
      <vt:lpstr>Reverse Engineered Trigger</vt:lpstr>
      <vt:lpstr>Reverse Engineered Trigger</vt:lpstr>
      <vt:lpstr>Reverse Engineered Trigger</vt:lpstr>
      <vt:lpstr>Detecting Backdoors Via Outlier Detection</vt:lpstr>
      <vt:lpstr>Detecting Backdoors Via Outlier Detection</vt:lpstr>
      <vt:lpstr>Anomaly Index</vt:lpstr>
      <vt:lpstr>Mitigating Backdoors</vt:lpstr>
      <vt:lpstr>Filter for Detecting Adversarial Inputs</vt:lpstr>
      <vt:lpstr>Patching DNN via Neuron Pruning</vt:lpstr>
      <vt:lpstr>Patching DNN via Neuron Pruning</vt:lpstr>
      <vt:lpstr>Patching DNN via Neuron Pruning</vt:lpstr>
      <vt:lpstr>Patching DNN via Unlearning</vt:lpstr>
      <vt:lpstr>SentiNet</vt:lpstr>
      <vt:lpstr>SentiNet</vt:lpstr>
      <vt:lpstr>SentiNet</vt:lpstr>
      <vt:lpstr>SentiNet</vt:lpstr>
      <vt:lpstr>SentiNet</vt:lpstr>
      <vt:lpstr>SentiNet</vt:lpstr>
    </vt:vector>
  </TitlesOfParts>
  <Company>Sheridan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Vakanski Aleksandar</dc:creator>
  <cp:lastModifiedBy>Vakanski, Aleksandar (vakanski@uidaho.edu)</cp:lastModifiedBy>
  <cp:revision>4088</cp:revision>
  <cp:lastPrinted>2016-01-16T17:38:40Z</cp:lastPrinted>
  <dcterms:created xsi:type="dcterms:W3CDTF">2014-06-16T13:46:25Z</dcterms:created>
  <dcterms:modified xsi:type="dcterms:W3CDTF">2025-04-01T18:34:21Z</dcterms:modified>
</cp:coreProperties>
</file>