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1d4fd1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1d4fd1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48906e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48906e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243e43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243e43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48906e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48906e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243e43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243e43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44cdde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944cdde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1d4fd1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1d4fd1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243e43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243e4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48906e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48906e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48906e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48906e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48906ec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48906ec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44cdde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44cdde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243e43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243e43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48906ec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48906ec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8906e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8906e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ls.gov/ooh/" TargetMode="External"/><Relationship Id="rId4" Type="http://schemas.openxmlformats.org/officeDocument/2006/relationships/hyperlink" Target="https://www.onetonline.org/" TargetMode="External"/><Relationship Id="rId5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</a:t>
            </a:r>
            <a:r>
              <a:rPr lang="en"/>
              <a:t>Database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Aimee Valladares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Martin Butcher II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Alec Lewis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Zack Retamozzo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309400" y="4641900"/>
            <a:ext cx="383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End-User Query #2</a:t>
            </a:r>
            <a:endParaRPr i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 professions with the highest level of employment in the United States and the corresponding wages (based on state data) given a student’s major.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loc.LOC_STATE "State", loc.LOC_EMP "Employment Level", loc.LOC_HMW "Hourly Mean Wage", loc.LOC_AMW "Annual Mean Wage", pro.PROF_NAME "Profession Name", maj.MAJOR_NAME "Major Name"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LOCATION loc, PROFESSION pro, MAJOR maj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loc.PROF_NUM = pro.PROF_NUM and pro.MAJOR_NUM = maj.MAJOR_NUM and maj.MAJOR_NUM = 001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loc.LOC_EMP desc;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52" name="Google Shape;152;p25"/>
          <p:cNvSpPr txBox="1"/>
          <p:nvPr/>
        </p:nvSpPr>
        <p:spPr>
          <a:xfrm>
            <a:off x="5312900" y="4658700"/>
            <a:ext cx="3831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End-User Query #2</a:t>
            </a:r>
            <a:endParaRPr i="1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138"/>
            <a:ext cx="8839201" cy="2747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4572000" y="4833450"/>
            <a:ext cx="45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End-User Query #3</a:t>
            </a:r>
            <a:endParaRPr i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 the top 5 professions with the highest paying wages (based on the national data) and biggest industry regarding employment given a student’s major.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maj.MAJOR_NAME "Major Name", pro.PROF_NAME "Profession Name", w.WAGE_MEDH "Hourly Median Wage", w.WAGE_MEDA "Annual Median Wage", w.WAGE_IND "Top Industry"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WAGE w, PROFESSION pro, MAJOR maj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pro.PROF_NUM = w.PROF_NUM and pro.MAJOR_NUM = maj.MAJOR_NUM and maj.MAJOR_NUM = 001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w.WAGE_MEDA desc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limit 5;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5312900" y="4658700"/>
            <a:ext cx="3831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End-User Query #3</a:t>
            </a:r>
            <a:endParaRPr i="1"/>
          </a:p>
        </p:txBody>
      </p:sp>
      <p:sp>
        <p:nvSpPr>
          <p:cNvPr id="172" name="Google Shape;172;p28"/>
          <p:cNvSpPr txBox="1"/>
          <p:nvPr/>
        </p:nvSpPr>
        <p:spPr>
          <a:xfrm>
            <a:off x="4572000" y="4833450"/>
            <a:ext cx="45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2225"/>
            <a:ext cx="8839200" cy="103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33407"/>
            <a:ext cx="7147921" cy="91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68075"/>
            <a:ext cx="8839199" cy="100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6155" l="0" r="0" t="6155"/>
          <a:stretch/>
        </p:blipFill>
        <p:spPr>
          <a:xfrm>
            <a:off x="3827400" y="0"/>
            <a:ext cx="53166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Live Demo</a:t>
            </a:r>
            <a:endParaRPr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2022050"/>
            <a:ext cx="34218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Take our survey and be a part of our database!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Try testing our queries to see for yourself how our database works!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309400" y="4641900"/>
            <a:ext cx="383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Summary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Our database functions as a hub of information containing important professional information and labor statistics. It is meant to help students understand their possible career options.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4832400" y="1068425"/>
            <a:ext cx="39999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Future developments of our database include: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Updating the PROFESSION table with more information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Possibly expanding the LOCATION table to include international data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863" y="3141526"/>
            <a:ext cx="1909575" cy="17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125" y="3602950"/>
            <a:ext cx="2194451" cy="127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4572000" y="4833450"/>
            <a:ext cx="45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further information: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Occupational Outlook Handbook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https://www.bls.gov/ooh/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O*NET Online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https://www.onetonline.org/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500" y="819638"/>
            <a:ext cx="3504225" cy="35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5312900" y="4658700"/>
            <a:ext cx="3831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724200"/>
            <a:ext cx="4045200" cy="6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Data Dictionary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013" y="1409100"/>
            <a:ext cx="3133978" cy="27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5500" y="1409099"/>
            <a:ext cx="40452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Our database consists of 6 tables: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Concentration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Major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Profession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Student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Wage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016800" y="4564900"/>
            <a:ext cx="383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Data Dictionary </a:t>
            </a:r>
            <a:r>
              <a:rPr i="1" lang="en" sz="3000">
                <a:latin typeface="Maven Pro"/>
                <a:ea typeface="Maven Pro"/>
                <a:cs typeface="Maven Pro"/>
                <a:sym typeface="Maven Pro"/>
              </a:rPr>
              <a:t>continued</a:t>
            </a:r>
            <a:endParaRPr i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958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50" y="2571738"/>
            <a:ext cx="45624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309400" y="4641900"/>
            <a:ext cx="383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Data Dictionary </a:t>
            </a:r>
            <a:r>
              <a:rPr i="1" lang="en" sz="3000">
                <a:latin typeface="Maven Pro"/>
                <a:ea typeface="Maven Pro"/>
                <a:cs typeface="Maven Pro"/>
                <a:sym typeface="Maven Pro"/>
              </a:rPr>
              <a:t>continued</a:t>
            </a:r>
            <a:endParaRPr i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482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63875"/>
            <a:ext cx="45815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312900" y="4658700"/>
            <a:ext cx="3831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Data Dictionary </a:t>
            </a:r>
            <a:r>
              <a:rPr i="1" lang="en" sz="3000">
                <a:latin typeface="Maven Pro"/>
                <a:ea typeface="Maven Pro"/>
                <a:cs typeface="Maven Pro"/>
                <a:sym typeface="Maven Pro"/>
              </a:rPr>
              <a:t>continued</a:t>
            </a:r>
            <a:endParaRPr i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76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7250"/>
            <a:ext cx="45243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312900" y="4658700"/>
            <a:ext cx="3831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ER Diagram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00" y="1068425"/>
            <a:ext cx="5989575" cy="38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650700" y="4828775"/>
            <a:ext cx="4493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10567" r="10567" t="0"/>
          <a:stretch/>
        </p:blipFill>
        <p:spPr>
          <a:xfrm>
            <a:off x="409538" y="1264000"/>
            <a:ext cx="4075229" cy="300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13186" l="0" r="0" t="13186"/>
          <a:stretch/>
        </p:blipFill>
        <p:spPr>
          <a:xfrm>
            <a:off x="4659263" y="1264000"/>
            <a:ext cx="4075200" cy="30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572000" y="4641900"/>
            <a:ext cx="4539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End-User Query #1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Display the top 5 professions with the highest Job Outlook that a student can pursue given their major.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pro.PROF_NAME "Profession Name", pro.PROF_DEG "Typical Entry-Level Education", pro.PROF_EWE "Previous Work Experience Needed", pro.PROF_JOB "Job Outlook", maj.MAJOR_NAME "Major Name"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PROFESSION pro, MAJOR maj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pro.MAJOR_NUM = maj.MAJOR_NUM and maj.MAJOR_NUM = 001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pro.PROF_JOB desc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limit 5;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312900" y="4658700"/>
            <a:ext cx="3831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End-User Query #1</a:t>
            </a:r>
            <a:endParaRPr i="1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7400"/>
            <a:ext cx="8839199" cy="10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8849"/>
            <a:ext cx="8839200" cy="113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36063"/>
            <a:ext cx="8839201" cy="1097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572000" y="4833450"/>
            <a:ext cx="45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DB28: Term Project 9 Group Leader Aimee Valladares 4 students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