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1108d6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1108d6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d4523ab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d4523ab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3a3310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3a3310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43a3310c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43a3310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43a3310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43a3310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43a3310c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43a3310c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31108d6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31108d6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3a3310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43a3310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663efb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663efb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663efb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663efb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1108d6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1108d6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6663efb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6663efb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31108d6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31108d6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31108d6e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31108d6e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fa0b16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fa0b16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fa0b165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4fa0b165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31108d6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31108d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fa0b1657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fa0b165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1108d6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1108d6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3a331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3a331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3a3310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3a3310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055375"/>
            <a:ext cx="8123100" cy="17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320"/>
              <a:t>Software Design Specification</a:t>
            </a:r>
            <a:endParaRPr sz="332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320"/>
              <a:t>for</a:t>
            </a:r>
            <a:endParaRPr sz="332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Vacation Tracking System</a:t>
            </a:r>
            <a:endParaRPr sz="33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7"/>
            <a:ext cx="81231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Aimee Valladares  |  Yuki Lieu  |  Ramnik Bharath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 4065  |  Fall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01522" y="0"/>
            <a:ext cx="63117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Activity Diagram - Requesting Leave Time</a:t>
            </a:r>
            <a:endParaRPr b="1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125" y="481791"/>
            <a:ext cx="3931750" cy="45401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75475"/>
            <a:ext cx="23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Diagram</a:t>
            </a:r>
            <a:endParaRPr b="1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725" y="75475"/>
            <a:ext cx="5654450" cy="4992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7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Message Sequence Diagram - Requesting Leave Time</a:t>
            </a:r>
            <a:endParaRPr b="1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50" y="744975"/>
            <a:ext cx="8026900" cy="4050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10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 Statechart Diagram</a:t>
            </a:r>
            <a:endParaRPr b="1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778744"/>
            <a:ext cx="8520601" cy="40497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7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Algorithms for Components/Methods </a:t>
            </a:r>
            <a:endParaRPr b="1"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22815" l="0" r="0" t="0"/>
          <a:stretch/>
        </p:blipFill>
        <p:spPr>
          <a:xfrm>
            <a:off x="374288" y="650325"/>
            <a:ext cx="8395424" cy="4299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108250"/>
            <a:ext cx="28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Design</a:t>
            </a:r>
            <a:endParaRPr b="1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54032"/>
            <a:ext cx="8991601" cy="375789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55"/>
              <a:t>04</a:t>
            </a:r>
            <a:r>
              <a:rPr lang="en"/>
              <a:t> User Interface Design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10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Windows Navigation Diagram</a:t>
            </a:r>
            <a:endParaRPr b="1"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28683"/>
            <a:ext cx="8991601" cy="30469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-12" y="0"/>
            <a:ext cx="449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Windows Navigation Diagram</a:t>
            </a:r>
            <a:endParaRPr b="1"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804" y="47700"/>
            <a:ext cx="3583698" cy="1214399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30"/>
          <p:cNvSpPr/>
          <p:nvPr/>
        </p:nvSpPr>
        <p:spPr>
          <a:xfrm>
            <a:off x="6674100" y="47750"/>
            <a:ext cx="2398500" cy="1214400"/>
          </a:xfrm>
          <a:prstGeom prst="rect">
            <a:avLst/>
          </a:prstGeom>
          <a:solidFill>
            <a:srgbClr val="999999">
              <a:alpha val="66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0" r="63620" t="11166"/>
          <a:stretch/>
        </p:blipFill>
        <p:spPr>
          <a:xfrm>
            <a:off x="94675" y="683775"/>
            <a:ext cx="5048827" cy="41777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76" name="Google Shape;176;p30"/>
          <p:cNvSpPr/>
          <p:nvPr/>
        </p:nvSpPr>
        <p:spPr>
          <a:xfrm>
            <a:off x="5488800" y="40825"/>
            <a:ext cx="1185300" cy="1214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30"/>
          <p:cNvCxnSpPr/>
          <p:nvPr/>
        </p:nvCxnSpPr>
        <p:spPr>
          <a:xfrm>
            <a:off x="6388550" y="1296075"/>
            <a:ext cx="6900" cy="125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30"/>
          <p:cNvCxnSpPr/>
          <p:nvPr/>
        </p:nvCxnSpPr>
        <p:spPr>
          <a:xfrm rot="10800000">
            <a:off x="5184075" y="2561550"/>
            <a:ext cx="1224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0" y="0"/>
            <a:ext cx="47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Windows Navigation Diagram</a:t>
            </a:r>
            <a:endParaRPr b="1"/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36038" r="39900" t="0"/>
          <a:stretch/>
        </p:blipFill>
        <p:spPr>
          <a:xfrm>
            <a:off x="1602250" y="629925"/>
            <a:ext cx="3092224" cy="43549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975" y="57225"/>
            <a:ext cx="3816827" cy="1293401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31"/>
          <p:cNvSpPr/>
          <p:nvPr/>
        </p:nvSpPr>
        <p:spPr>
          <a:xfrm>
            <a:off x="7562175" y="57275"/>
            <a:ext cx="1505700" cy="1293300"/>
          </a:xfrm>
          <a:prstGeom prst="rect">
            <a:avLst/>
          </a:prstGeom>
          <a:solidFill>
            <a:srgbClr val="999999">
              <a:alpha val="66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5250975" y="57275"/>
            <a:ext cx="1382400" cy="1293300"/>
          </a:xfrm>
          <a:prstGeom prst="rect">
            <a:avLst/>
          </a:prstGeom>
          <a:solidFill>
            <a:srgbClr val="999999">
              <a:alpha val="66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6633375" y="45725"/>
            <a:ext cx="928800" cy="1316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31"/>
          <p:cNvCxnSpPr/>
          <p:nvPr/>
        </p:nvCxnSpPr>
        <p:spPr>
          <a:xfrm>
            <a:off x="7167080" y="1362125"/>
            <a:ext cx="0" cy="150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1"/>
          <p:cNvCxnSpPr/>
          <p:nvPr/>
        </p:nvCxnSpPr>
        <p:spPr>
          <a:xfrm rot="10800000">
            <a:off x="4694575" y="2877900"/>
            <a:ext cx="25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4325" y="274325"/>
            <a:ext cx="3030000" cy="7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Agenda</a:t>
            </a:r>
            <a:endParaRPr b="1" u="sng"/>
          </a:p>
        </p:txBody>
      </p:sp>
      <p:sp>
        <p:nvSpPr>
          <p:cNvPr id="66" name="Google Shape;66;p14"/>
          <p:cNvSpPr txBox="1"/>
          <p:nvPr/>
        </p:nvSpPr>
        <p:spPr>
          <a:xfrm>
            <a:off x="4572000" y="1057925"/>
            <a:ext cx="4476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</a:t>
            </a:r>
            <a:r>
              <a:rPr b="1" lang="en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&amp; Design Considerations</a:t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High-Level Architecture</a:t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Detailed System Design</a:t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 Interface Design</a:t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686100" y="981725"/>
            <a:ext cx="885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01 -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02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-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03 -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04 -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4581525" y="45725"/>
            <a:ext cx="0" cy="504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0" y="0"/>
            <a:ext cx="471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Windows Navigation Diagram</a:t>
            </a:r>
            <a:endParaRPr b="1"/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3402" l="59699" r="1823" t="13201"/>
          <a:stretch/>
        </p:blipFill>
        <p:spPr>
          <a:xfrm>
            <a:off x="91850" y="883025"/>
            <a:ext cx="5061852" cy="37179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104" y="47675"/>
            <a:ext cx="3583698" cy="1214399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32"/>
          <p:cNvSpPr/>
          <p:nvPr/>
        </p:nvSpPr>
        <p:spPr>
          <a:xfrm>
            <a:off x="5484100" y="47725"/>
            <a:ext cx="2057700" cy="1214400"/>
          </a:xfrm>
          <a:prstGeom prst="rect">
            <a:avLst/>
          </a:prstGeom>
          <a:solidFill>
            <a:srgbClr val="999999">
              <a:alpha val="66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7541800" y="36175"/>
            <a:ext cx="1515600" cy="1214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32"/>
          <p:cNvCxnSpPr/>
          <p:nvPr/>
        </p:nvCxnSpPr>
        <p:spPr>
          <a:xfrm>
            <a:off x="8383590" y="1341050"/>
            <a:ext cx="0" cy="12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2"/>
          <p:cNvCxnSpPr/>
          <p:nvPr/>
        </p:nvCxnSpPr>
        <p:spPr>
          <a:xfrm rot="10800000">
            <a:off x="5184225" y="2561550"/>
            <a:ext cx="323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01500" y="57200"/>
            <a:ext cx="408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Interface Wireframes</a:t>
            </a:r>
            <a:endParaRPr b="1"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75" y="691150"/>
            <a:ext cx="3525148" cy="41475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975" y="691150"/>
            <a:ext cx="3518971" cy="41475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D297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1471325" y="412050"/>
            <a:ext cx="7196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 for your time!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Any Questions?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14" name="Google Shape;214;p34"/>
          <p:cNvCxnSpPr>
            <a:stCxn id="213" idx="1"/>
            <a:endCxn id="213" idx="3"/>
          </p:cNvCxnSpPr>
          <p:nvPr/>
        </p:nvCxnSpPr>
        <p:spPr>
          <a:xfrm>
            <a:off x="1471325" y="2457450"/>
            <a:ext cx="7196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69500"/>
            <a:ext cx="238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742200"/>
            <a:ext cx="8520600" cy="1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151">
                <a:solidFill>
                  <a:srgbClr val="434343"/>
                </a:solidFill>
              </a:rPr>
              <a:t>The Vacation Tracking System (VTS) allows employees to </a:t>
            </a:r>
            <a:r>
              <a:rPr lang="en" sz="7151">
                <a:solidFill>
                  <a:srgbClr val="434343"/>
                </a:solidFill>
              </a:rPr>
              <a:t>efficiently</a:t>
            </a:r>
            <a:r>
              <a:rPr lang="en" sz="7151">
                <a:solidFill>
                  <a:srgbClr val="434343"/>
                </a:solidFill>
              </a:rPr>
              <a:t> manage:</a:t>
            </a:r>
            <a:endParaRPr sz="7151">
              <a:solidFill>
                <a:srgbClr val="434343"/>
              </a:solidFill>
            </a:endParaRPr>
          </a:p>
          <a:p>
            <a:pPr indent="-33782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6880">
                <a:solidFill>
                  <a:srgbClr val="434343"/>
                </a:solidFill>
              </a:rPr>
              <a:t>Vacation time</a:t>
            </a:r>
            <a:endParaRPr sz="6880">
              <a:solidFill>
                <a:srgbClr val="434343"/>
              </a:solidFill>
            </a:endParaRPr>
          </a:p>
          <a:p>
            <a:pPr indent="-33782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6880">
                <a:solidFill>
                  <a:srgbClr val="434343"/>
                </a:solidFill>
              </a:rPr>
              <a:t>Sick leave</a:t>
            </a:r>
            <a:endParaRPr sz="6880">
              <a:solidFill>
                <a:srgbClr val="434343"/>
              </a:solidFill>
            </a:endParaRPr>
          </a:p>
          <a:p>
            <a:pPr indent="-33782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6880">
                <a:solidFill>
                  <a:srgbClr val="434343"/>
                </a:solidFill>
              </a:rPr>
              <a:t>Personal time</a:t>
            </a:r>
            <a:endParaRPr sz="688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58">
              <a:solidFill>
                <a:srgbClr val="434343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 flipH="1" rot="10800000">
            <a:off x="217050" y="2549663"/>
            <a:ext cx="7990800" cy="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311700" y="2724825"/>
            <a:ext cx="78015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17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The system will utilize:</a:t>
            </a:r>
            <a:endParaRPr sz="1817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rules-based validation system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notification system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Integrate with existing systems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interfaces for the various personnel, departments, and systems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7967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Considerations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802325"/>
            <a:ext cx="39999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434343"/>
                </a:solidFill>
              </a:rPr>
              <a:t>Assumptions</a:t>
            </a:r>
            <a:r>
              <a:rPr b="1" lang="en" sz="1700">
                <a:solidFill>
                  <a:srgbClr val="434343"/>
                </a:solidFill>
              </a:rPr>
              <a:t>: </a:t>
            </a:r>
            <a:endParaRPr b="1" sz="17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Should be a simple process </a:t>
            </a:r>
            <a:endParaRPr sz="1500">
              <a:solidFill>
                <a:srgbClr val="434343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For the user to send in a vacation request from an app or website. </a:t>
            </a:r>
            <a:endParaRPr sz="13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Should have block off days </a:t>
            </a:r>
            <a:endParaRPr sz="1500">
              <a:solidFill>
                <a:srgbClr val="434343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If too many employees request the same day off in the calendar. </a:t>
            </a:r>
            <a:endParaRPr sz="13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Linked to an employee calendar that shows who has P.T.O or is on vacation.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Goes through a </a:t>
            </a:r>
            <a:r>
              <a:rPr lang="en" sz="1500">
                <a:solidFill>
                  <a:srgbClr val="434343"/>
                </a:solidFill>
              </a:rPr>
              <a:t>hierarchy</a:t>
            </a:r>
            <a:r>
              <a:rPr lang="en" sz="1500">
                <a:solidFill>
                  <a:srgbClr val="434343"/>
                </a:solidFill>
              </a:rPr>
              <a:t> scale </a:t>
            </a:r>
            <a:endParaRPr sz="1500">
              <a:solidFill>
                <a:srgbClr val="434343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with the </a:t>
            </a:r>
            <a:r>
              <a:rPr lang="en" sz="1300">
                <a:solidFill>
                  <a:srgbClr val="434343"/>
                </a:solidFill>
              </a:rPr>
              <a:t>flowchart</a:t>
            </a:r>
            <a:r>
              <a:rPr lang="en" sz="1300">
                <a:solidFill>
                  <a:srgbClr val="434343"/>
                </a:solidFill>
              </a:rPr>
              <a:t> approval process. 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802325"/>
            <a:ext cx="39999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434343"/>
                </a:solidFill>
              </a:rPr>
              <a:t>General Constraints:</a:t>
            </a:r>
            <a:endParaRPr b="1" sz="1700" u="sng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Limited to the functionalities of VTS application.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Running the application through the employer’s network/vpn if at home. 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Verifying the user before allowing a request to be sent.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Ensuring user cannot ask for more P.T.O then what is given. 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Following flowchart </a:t>
            </a:r>
            <a:r>
              <a:rPr lang="en">
                <a:solidFill>
                  <a:srgbClr val="434343"/>
                </a:solidFill>
              </a:rPr>
              <a:t>hierarchy</a:t>
            </a:r>
            <a:r>
              <a:rPr lang="en">
                <a:solidFill>
                  <a:srgbClr val="434343"/>
                </a:solidFill>
              </a:rPr>
              <a:t>. 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4378100" y="836850"/>
            <a:ext cx="40800" cy="395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55"/>
              <a:t>02</a:t>
            </a:r>
            <a:r>
              <a:rPr lang="en"/>
              <a:t> High-Level</a:t>
            </a:r>
            <a:r>
              <a:rPr lang="en"/>
              <a:t> Architecture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0"/>
            <a:ext cx="34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Architecture</a:t>
            </a:r>
            <a:endParaRPr b="1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25" y="510250"/>
            <a:ext cx="6959351" cy="44699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1530750" y="949100"/>
            <a:ext cx="6082500" cy="3786300"/>
          </a:xfrm>
          <a:prstGeom prst="rect">
            <a:avLst/>
          </a:prstGeom>
          <a:gradFill>
            <a:gsLst>
              <a:gs pos="0">
                <a:srgbClr val="FFFFFF">
                  <a:alpha val="54490"/>
                </a:srgbClr>
              </a:gs>
              <a:gs pos="100000">
                <a:srgbClr val="B3B3B3">
                  <a:alpha val="54490"/>
                </a:srgbClr>
              </a:gs>
            </a:gsLst>
            <a:lin ang="5400012" scaled="0"/>
          </a:gradFill>
          <a:ln cap="flat" cmpd="sng" w="28575">
            <a:solidFill>
              <a:srgbClr val="63D2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1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 Design Issues</a:t>
            </a:r>
            <a:endParaRPr b="1"/>
          </a:p>
        </p:txBody>
      </p:sp>
      <p:sp>
        <p:nvSpPr>
          <p:cNvPr id="102" name="Google Shape;102;p19"/>
          <p:cNvSpPr/>
          <p:nvPr/>
        </p:nvSpPr>
        <p:spPr>
          <a:xfrm>
            <a:off x="1923775" y="1339413"/>
            <a:ext cx="2102400" cy="1204200"/>
          </a:xfrm>
          <a:prstGeom prst="roundRect">
            <a:avLst>
              <a:gd fmla="val 16667" name="adj"/>
            </a:avLst>
          </a:prstGeom>
          <a:solidFill>
            <a:srgbClr val="63D297">
              <a:alpha val="657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097275" y="1656813"/>
            <a:ext cx="184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Reliability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5020350" y="1375650"/>
            <a:ext cx="2102400" cy="1204200"/>
          </a:xfrm>
          <a:prstGeom prst="roundRect">
            <a:avLst>
              <a:gd fmla="val 16667" name="adj"/>
            </a:avLst>
          </a:prstGeom>
          <a:solidFill>
            <a:srgbClr val="63D297">
              <a:alpha val="657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053200" y="1693050"/>
            <a:ext cx="203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Performance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969625" y="3089825"/>
            <a:ext cx="2102400" cy="1204200"/>
          </a:xfrm>
          <a:prstGeom prst="roundRect">
            <a:avLst>
              <a:gd fmla="val 16667" name="adj"/>
            </a:avLst>
          </a:prstGeom>
          <a:solidFill>
            <a:srgbClr val="63D297">
              <a:alpha val="657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969625" y="3422525"/>
            <a:ext cx="2102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roxima Nova"/>
                <a:ea typeface="Proxima Nova"/>
                <a:cs typeface="Proxima Nova"/>
                <a:sym typeface="Proxima Nova"/>
              </a:rPr>
              <a:t>Maintainability</a:t>
            </a:r>
            <a:endParaRPr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020350" y="3089825"/>
            <a:ext cx="2102400" cy="1204200"/>
          </a:xfrm>
          <a:prstGeom prst="roundRect">
            <a:avLst>
              <a:gd fmla="val 16667" name="adj"/>
            </a:avLst>
          </a:prstGeom>
          <a:solidFill>
            <a:srgbClr val="63D297">
              <a:alpha val="657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5148000" y="3407225"/>
            <a:ext cx="184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Security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55"/>
              <a:t>03 </a:t>
            </a:r>
            <a:r>
              <a:rPr lang="en"/>
              <a:t>Detailed System Design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38850"/>
            <a:ext cx="330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Activity Diagrams</a:t>
            </a:r>
            <a:endParaRPr b="1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969500"/>
            <a:ext cx="85206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Login </a:t>
            </a:r>
            <a:endParaRPr sz="1900">
              <a:solidFill>
                <a:srgbClr val="434343"/>
              </a:solidFill>
            </a:endParaRPr>
          </a:p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Accessing Previous Leave Time Requests</a:t>
            </a:r>
            <a:endParaRPr sz="1900">
              <a:solidFill>
                <a:srgbClr val="434343"/>
              </a:solidFill>
            </a:endParaRPr>
          </a:p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Requesting Leave Time</a:t>
            </a:r>
            <a:endParaRPr sz="1900">
              <a:solidFill>
                <a:srgbClr val="434343"/>
              </a:solidFill>
            </a:endParaRPr>
          </a:p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Approving Leave Time Request</a:t>
            </a:r>
            <a:endParaRPr sz="1900">
              <a:solidFill>
                <a:srgbClr val="434343"/>
              </a:solidFill>
            </a:endParaRPr>
          </a:p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Award Personal Leave Time</a:t>
            </a:r>
            <a:endParaRPr sz="1900">
              <a:solidFill>
                <a:srgbClr val="434343"/>
              </a:solidFill>
            </a:endParaRPr>
          </a:p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Override Actions</a:t>
            </a:r>
            <a:endParaRPr sz="1900">
              <a:solidFill>
                <a:srgbClr val="434343"/>
              </a:solidFill>
            </a:endParaRPr>
          </a:p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Retrieving Employee Information and Changes</a:t>
            </a:r>
            <a:endParaRPr sz="19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