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0" r:id="rId3"/>
    <p:sldId id="259" r:id="rId4"/>
    <p:sldId id="257" r:id="rId5"/>
    <p:sldId id="258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886D4-7A19-44D0-85C2-A66235DFD924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C243D-881C-4C0C-9C00-06759C55A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049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AA03303-5E12-43A6-8FA9-12052200251E}" type="datetime1">
              <a:rPr lang="ru-RU" smtClean="0"/>
              <a:t>03.03.2018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5916533-A4A7-4F31-9E91-233DD4C72F5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96DE-3FAC-48F2-A754-C7F65EA75317}" type="datetime1">
              <a:rPr lang="ru-RU" smtClean="0"/>
              <a:t>03.03.2018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6533-A4A7-4F31-9E91-233DD4C72F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629-6972-4A14-9351-20748A25E726}" type="datetime1">
              <a:rPr lang="ru-RU" smtClean="0"/>
              <a:t>03.03.2018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6533-A4A7-4F31-9E91-233DD4C72F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5DB6B88-EE41-48FB-9EC7-DC8AD2C82C9A}" type="datetime1">
              <a:rPr lang="ru-RU" smtClean="0"/>
              <a:t>03.03.2018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5916533-A4A7-4F31-9E91-233DD4C72F5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E3B2467-DB8D-4C2B-962C-7779D099FF37}" type="datetime1">
              <a:rPr lang="ru-RU" smtClean="0"/>
              <a:t>03.03.2018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5916533-A4A7-4F31-9E91-233DD4C72F5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B99C-B764-4B61-9385-9F290B0FB547}" type="datetime1">
              <a:rPr lang="ru-RU" smtClean="0"/>
              <a:t>03.03.2018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6533-A4A7-4F31-9E91-233DD4C72F5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2E06-3625-4FB5-9228-EE146A8244E4}" type="datetime1">
              <a:rPr lang="ru-RU" smtClean="0"/>
              <a:t>03.03.2018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6533-A4A7-4F31-9E91-233DD4C72F5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CCBEB4A-6678-4452-BA89-57FC2CC6FC26}" type="datetime1">
              <a:rPr lang="ru-RU" smtClean="0"/>
              <a:t>03.03.2018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5916533-A4A7-4F31-9E91-233DD4C72F5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563B-AAD0-4DE1-99EC-B37B3A562651}" type="datetime1">
              <a:rPr lang="ru-RU" smtClean="0"/>
              <a:t>03.03.2018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6533-A4A7-4F31-9E91-233DD4C72F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75D13AD-A95C-4573-B2FF-9E0E2103A6DF}" type="datetime1">
              <a:rPr lang="ru-RU" smtClean="0"/>
              <a:t>03.03.2018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5916533-A4A7-4F31-9E91-233DD4C72F5E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50B492-6FDD-4337-96B7-37661190D0C9}" type="datetime1">
              <a:rPr lang="ru-RU" smtClean="0"/>
              <a:t>03.03.2018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5916533-A4A7-4F31-9E91-233DD4C72F5E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3849486-654B-42F8-A241-2DC3A8F9E9A5}" type="datetime1">
              <a:rPr lang="ru-RU" smtClean="0"/>
              <a:t>03.03.2018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5916533-A4A7-4F31-9E91-233DD4C72F5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67744" y="2060848"/>
            <a:ext cx="6172200" cy="1894362"/>
          </a:xfrm>
        </p:spPr>
        <p:txBody>
          <a:bodyPr/>
          <a:lstStyle/>
          <a:p>
            <a:pPr algn="ctr"/>
            <a:r>
              <a:rPr lang="ru-RU" sz="4800" dirty="0" smtClean="0"/>
              <a:t>УКАЗАТЕЛИ В </a:t>
            </a:r>
            <a:r>
              <a:rPr lang="en-US" sz="4800" dirty="0" smtClean="0"/>
              <a:t>C</a:t>
            </a:r>
            <a:r>
              <a:rPr lang="ru-RU" sz="4800" dirty="0" smtClean="0"/>
              <a:t>++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6533-A4A7-4F31-9E91-233DD4C72F5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26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целого числа к указателю</a:t>
            </a:r>
            <a:endParaRPr lang="ru-RU" dirty="0"/>
          </a:p>
        </p:txBody>
      </p:sp>
      <p:graphicFrame>
        <p:nvGraphicFramePr>
          <p:cNvPr id="5" name="Объект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22133052"/>
              </p:ext>
            </p:extLst>
          </p:nvPr>
        </p:nvGraphicFramePr>
        <p:xfrm>
          <a:off x="395536" y="1412776"/>
          <a:ext cx="2890664" cy="519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209857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Адр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r>
                        <a:rPr lang="en-US" dirty="0" smtClean="0"/>
                        <a:t>x04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d[0] = 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0x08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d[1] = 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d[2] = 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d[3] = 6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0x44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*</a:t>
                      </a:r>
                      <a:r>
                        <a:rPr lang="en-US" dirty="0" err="1" smtClean="0"/>
                        <a:t>ptr</a:t>
                      </a:r>
                      <a:r>
                        <a:rPr lang="en-US" dirty="0" smtClean="0"/>
                        <a:t> = 0x04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0x48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*ptr2 = 0x08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0x60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*ptr3 = 0x10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Правая фигурная скобка 5"/>
          <p:cNvSpPr/>
          <p:nvPr/>
        </p:nvSpPr>
        <p:spPr>
          <a:xfrm>
            <a:off x="3347864" y="1730481"/>
            <a:ext cx="216024" cy="8640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631302" y="1641574"/>
            <a:ext cx="15167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</a:t>
            </a:r>
            <a:r>
              <a:rPr lang="ru-RU" dirty="0" smtClean="0"/>
              <a:t>айтовый</a:t>
            </a:r>
          </a:p>
          <a:p>
            <a:r>
              <a:rPr lang="ru-RU" dirty="0" smtClean="0"/>
              <a:t>размер</a:t>
            </a:r>
          </a:p>
          <a:p>
            <a:r>
              <a:rPr lang="ru-RU" dirty="0" smtClean="0"/>
              <a:t>переменной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139952" y="2760017"/>
            <a:ext cx="3744416" cy="3139321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r>
              <a:rPr lang="ru-RU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d[4] = { 3, 4, 5, 6 };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ptr</a:t>
            </a:r>
            <a:r>
              <a:rPr lang="en-US" dirty="0" smtClean="0"/>
              <a:t> = &amp;d[0];</a:t>
            </a:r>
            <a:endParaRPr lang="ru-RU" dirty="0" smtClean="0"/>
          </a:p>
          <a:p>
            <a:r>
              <a:rPr lang="ru-RU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*ptr2 = </a:t>
            </a:r>
            <a:r>
              <a:rPr lang="en-US" dirty="0" err="1" smtClean="0"/>
              <a:t>ptr</a:t>
            </a:r>
            <a:r>
              <a:rPr lang="en-US" dirty="0" smtClean="0"/>
              <a:t> + 1;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*ptr3 = </a:t>
            </a:r>
            <a:r>
              <a:rPr lang="en-US" dirty="0" err="1" smtClean="0"/>
              <a:t>ptr</a:t>
            </a:r>
            <a:r>
              <a:rPr lang="en-US" dirty="0" smtClean="0"/>
              <a:t> + 3;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*ptr2;		</a:t>
            </a:r>
            <a:r>
              <a:rPr lang="en-US" dirty="0" smtClean="0">
                <a:solidFill>
                  <a:srgbClr val="00B050"/>
                </a:solidFill>
              </a:rPr>
              <a:t>// 4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*ptr3;		</a:t>
            </a:r>
            <a:r>
              <a:rPr lang="en-US" dirty="0" smtClean="0">
                <a:solidFill>
                  <a:srgbClr val="00B050"/>
                </a:solidFill>
              </a:rPr>
              <a:t>// 6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*(</a:t>
            </a:r>
            <a:r>
              <a:rPr lang="en-US" dirty="0" err="1" smtClean="0"/>
              <a:t>ptr</a:t>
            </a:r>
            <a:r>
              <a:rPr lang="en-US" dirty="0" smtClean="0"/>
              <a:t> + 3);	</a:t>
            </a:r>
            <a:r>
              <a:rPr lang="en-US" dirty="0" smtClean="0">
                <a:solidFill>
                  <a:srgbClr val="00B050"/>
                </a:solidFill>
              </a:rPr>
              <a:t>// 6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/>
              <a:t>}</a:t>
            </a:r>
            <a:endParaRPr lang="ru-RU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916533-A4A7-4F31-9E91-233DD4C72F5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70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715200" cy="1143000"/>
          </a:xfrm>
        </p:spPr>
        <p:txBody>
          <a:bodyPr/>
          <a:lstStyle/>
          <a:p>
            <a:r>
              <a:rPr lang="ru-RU" b="1" dirty="0" smtClean="0"/>
              <a:t>Вычитание указателей одного типа</a:t>
            </a:r>
            <a:endParaRPr lang="ru-RU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88258084"/>
              </p:ext>
            </p:extLst>
          </p:nvPr>
        </p:nvGraphicFramePr>
        <p:xfrm>
          <a:off x="395536" y="1412776"/>
          <a:ext cx="2890664" cy="519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209857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Адр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r>
                        <a:rPr lang="en-US" dirty="0" smtClean="0"/>
                        <a:t>x04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d[0] = 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0x08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d[1] = 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d[2] = 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d[3] = 6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0x44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*</a:t>
                      </a:r>
                      <a:r>
                        <a:rPr lang="en-US" dirty="0" err="1" smtClean="0"/>
                        <a:t>ptr</a:t>
                      </a:r>
                      <a:r>
                        <a:rPr lang="en-US" dirty="0" smtClean="0"/>
                        <a:t> = 0x04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0x48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*ptr2 = 0x10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Правая фигурная скобка 4"/>
          <p:cNvSpPr/>
          <p:nvPr/>
        </p:nvSpPr>
        <p:spPr>
          <a:xfrm>
            <a:off x="3347864" y="1730481"/>
            <a:ext cx="216024" cy="8640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631302" y="1641574"/>
            <a:ext cx="15167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</a:t>
            </a:r>
            <a:r>
              <a:rPr lang="ru-RU" dirty="0" smtClean="0"/>
              <a:t>айтовый</a:t>
            </a:r>
          </a:p>
          <a:p>
            <a:r>
              <a:rPr lang="ru-RU" dirty="0" smtClean="0"/>
              <a:t>размер</a:t>
            </a:r>
          </a:p>
          <a:p>
            <a:r>
              <a:rPr lang="ru-RU" dirty="0" smtClean="0"/>
              <a:t>переменной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139952" y="2760017"/>
            <a:ext cx="3744416" cy="3693319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r>
              <a:rPr lang="ru-RU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d[4] = { 3, 4, 5, 6 };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ptr</a:t>
            </a:r>
            <a:r>
              <a:rPr lang="en-US" dirty="0" smtClean="0"/>
              <a:t> = &amp;d[0];</a:t>
            </a:r>
            <a:endParaRPr lang="ru-RU" dirty="0" smtClean="0"/>
          </a:p>
          <a:p>
            <a:r>
              <a:rPr lang="ru-RU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*ptr2 = &amp;d[3];</a:t>
            </a:r>
          </a:p>
          <a:p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diff = ptr2 – 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diff2 = ptr1 – ptr2;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diff;		</a:t>
            </a:r>
            <a:r>
              <a:rPr lang="en-US" dirty="0" smtClean="0">
                <a:solidFill>
                  <a:srgbClr val="00B050"/>
                </a:solidFill>
              </a:rPr>
              <a:t>// 3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diff2;		</a:t>
            </a:r>
            <a:r>
              <a:rPr lang="en-US" dirty="0" smtClean="0">
                <a:solidFill>
                  <a:srgbClr val="00B050"/>
                </a:solidFill>
              </a:rPr>
              <a:t>// -3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ptr2 - </a:t>
            </a:r>
            <a:r>
              <a:rPr lang="en-US" dirty="0" err="1" smtClean="0"/>
              <a:t>ptr</a:t>
            </a:r>
            <a:r>
              <a:rPr lang="en-US" dirty="0" smtClean="0"/>
              <a:t>; 	</a:t>
            </a:r>
            <a:r>
              <a:rPr lang="en-US" dirty="0" smtClean="0">
                <a:solidFill>
                  <a:srgbClr val="00B050"/>
                </a:solidFill>
              </a:rPr>
              <a:t>// 3</a:t>
            </a:r>
            <a:endParaRPr lang="ru-RU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}</a:t>
            </a:r>
            <a:endParaRPr lang="ru-RU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916533-A4A7-4F31-9E91-233DD4C72F5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80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467600" cy="1143000"/>
          </a:xfrm>
        </p:spPr>
        <p:txBody>
          <a:bodyPr/>
          <a:lstStyle/>
          <a:p>
            <a:r>
              <a:rPr lang="ru-RU" dirty="0" smtClean="0"/>
              <a:t>Память</a:t>
            </a:r>
            <a:endParaRPr lang="ru-RU" dirty="0"/>
          </a:p>
        </p:txBody>
      </p:sp>
      <p:graphicFrame>
        <p:nvGraphicFramePr>
          <p:cNvPr id="6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6839238"/>
              </p:ext>
            </p:extLst>
          </p:nvPr>
        </p:nvGraphicFramePr>
        <p:xfrm>
          <a:off x="539552" y="1484784"/>
          <a:ext cx="289066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440"/>
                <a:gridCol w="201622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Адрес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r>
                        <a:rPr lang="en-US" dirty="0" smtClean="0"/>
                        <a:t>x08</a:t>
                      </a:r>
                      <a:endParaRPr lang="ru-RU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x = 10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0x09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0x0A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0x0B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0x0C</a:t>
                      </a:r>
                      <a:endParaRPr lang="ru-RU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r>
                        <a:rPr lang="en-US" baseline="0" dirty="0" smtClean="0"/>
                        <a:t> y = 1.2f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0x0D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0x0E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0x0F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</a:t>
                      </a:r>
                      <a:endParaRPr lang="ru-RU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 c = ‘a’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Правая фигурная скобка 6"/>
          <p:cNvSpPr/>
          <p:nvPr/>
        </p:nvSpPr>
        <p:spPr>
          <a:xfrm>
            <a:off x="3491880" y="1870189"/>
            <a:ext cx="216024" cy="14232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3707904" y="2204864"/>
            <a:ext cx="1007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размер</a:t>
            </a:r>
          </a:p>
          <a:p>
            <a:r>
              <a:rPr lang="ru-RU" dirty="0" smtClean="0"/>
              <a:t>4 байта</a:t>
            </a:r>
            <a:endParaRPr lang="ru-RU" dirty="0"/>
          </a:p>
        </p:txBody>
      </p:sp>
      <p:sp>
        <p:nvSpPr>
          <p:cNvPr id="9" name="Правая фигурная скобка 8"/>
          <p:cNvSpPr/>
          <p:nvPr/>
        </p:nvSpPr>
        <p:spPr>
          <a:xfrm>
            <a:off x="3491880" y="3365459"/>
            <a:ext cx="216024" cy="14232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709009" y="3718773"/>
            <a:ext cx="1007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размер</a:t>
            </a:r>
          </a:p>
          <a:p>
            <a:r>
              <a:rPr lang="ru-RU" dirty="0" smtClean="0"/>
              <a:t>4 байта</a:t>
            </a:r>
            <a:endParaRPr lang="ru-RU" dirty="0"/>
          </a:p>
        </p:txBody>
      </p:sp>
      <p:sp>
        <p:nvSpPr>
          <p:cNvPr id="11" name="Правая фигурная скобка 10"/>
          <p:cNvSpPr/>
          <p:nvPr/>
        </p:nvSpPr>
        <p:spPr>
          <a:xfrm>
            <a:off x="3491880" y="4814086"/>
            <a:ext cx="216024" cy="3533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3669764" y="4654877"/>
            <a:ext cx="965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размер</a:t>
            </a:r>
          </a:p>
          <a:p>
            <a:r>
              <a:rPr lang="ru-RU" dirty="0"/>
              <a:t>1</a:t>
            </a:r>
            <a:r>
              <a:rPr lang="ru-RU" dirty="0" smtClean="0"/>
              <a:t> байт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148064" y="1585823"/>
            <a:ext cx="2952328" cy="2031325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main(){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x = 10;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float y = 1.2f;</a:t>
            </a:r>
          </a:p>
          <a:p>
            <a:endParaRPr lang="en-US" dirty="0"/>
          </a:p>
          <a:p>
            <a:r>
              <a:rPr lang="en-US" dirty="0" smtClean="0"/>
              <a:t>    char c = ‘a’;</a:t>
            </a:r>
            <a:endParaRPr lang="en-US" dirty="0"/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916533-A4A7-4F31-9E91-233DD4C72F5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39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467600" cy="1143000"/>
          </a:xfrm>
        </p:spPr>
        <p:txBody>
          <a:bodyPr/>
          <a:lstStyle/>
          <a:p>
            <a:r>
              <a:rPr lang="ru-RU" b="1" dirty="0" smtClean="0"/>
              <a:t>Переменная и указатель</a:t>
            </a:r>
            <a:endParaRPr lang="ru-RU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38260827"/>
              </p:ext>
            </p:extLst>
          </p:nvPr>
        </p:nvGraphicFramePr>
        <p:xfrm>
          <a:off x="457200" y="1600200"/>
          <a:ext cx="289066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440"/>
                <a:gridCol w="201622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Адрес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r>
                        <a:rPr lang="en-US" dirty="0" smtClean="0"/>
                        <a:t>x06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x = 10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2122314"/>
              </p:ext>
            </p:extLst>
          </p:nvPr>
        </p:nvGraphicFramePr>
        <p:xfrm>
          <a:off x="457200" y="4221088"/>
          <a:ext cx="289066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440"/>
                <a:gridCol w="20162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0x21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r>
                        <a:rPr lang="en-US" dirty="0" smtClean="0"/>
                        <a:t>x22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0x23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0x24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*</a:t>
                      </a:r>
                      <a:r>
                        <a:rPr lang="en-US" dirty="0" err="1" smtClean="0"/>
                        <a:t>ptr</a:t>
                      </a:r>
                      <a:r>
                        <a:rPr lang="en-US" dirty="0" smtClean="0"/>
                        <a:t> = 0x08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0x26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**ptr2 = 0x24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75765" y="1916832"/>
            <a:ext cx="33457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dirty="0" smtClean="0"/>
              <a:t> — </a:t>
            </a:r>
            <a:r>
              <a:rPr lang="ru-RU" sz="2000" dirty="0" smtClean="0"/>
              <a:t>переменная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Адрес </a:t>
            </a:r>
            <a:r>
              <a:rPr lang="en-US" sz="2000" dirty="0" smtClean="0"/>
              <a:t>— </a:t>
            </a:r>
            <a:r>
              <a:rPr lang="ru-RU" sz="2000" dirty="0" smtClean="0"/>
              <a:t>0</a:t>
            </a:r>
            <a:r>
              <a:rPr lang="en-US" sz="2000" dirty="0" smtClean="0"/>
              <a:t>x08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Хранит значение — 10</a:t>
            </a:r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268435" y="3429000"/>
            <a:ext cx="32127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p</a:t>
            </a:r>
            <a:r>
              <a:rPr lang="en-US" sz="2000" dirty="0" err="1" smtClean="0"/>
              <a:t>tr</a:t>
            </a:r>
            <a:r>
              <a:rPr lang="en-US" sz="2000" dirty="0" smtClean="0"/>
              <a:t> — </a:t>
            </a:r>
            <a:r>
              <a:rPr lang="ru-RU" sz="2000" dirty="0" smtClean="0"/>
              <a:t>указатель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Адрес </a:t>
            </a:r>
            <a:r>
              <a:rPr lang="en-US" sz="2000" dirty="0" smtClean="0"/>
              <a:t>— </a:t>
            </a:r>
            <a:r>
              <a:rPr lang="ru-RU" sz="2000" dirty="0" smtClean="0"/>
              <a:t>0</a:t>
            </a:r>
            <a:r>
              <a:rPr lang="en-US" sz="2000" dirty="0" smtClean="0"/>
              <a:t>x</a:t>
            </a:r>
            <a:r>
              <a:rPr lang="ru-RU" sz="2000" dirty="0" smtClean="0"/>
              <a:t>24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Хранит адрес — 0</a:t>
            </a:r>
            <a:r>
              <a:rPr lang="en-US" sz="2000" dirty="0" smtClean="0"/>
              <a:t>x08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269783" y="5077633"/>
            <a:ext cx="31005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ptr2 — </a:t>
            </a:r>
            <a:r>
              <a:rPr lang="ru-RU" sz="2000" dirty="0" smtClean="0"/>
              <a:t>указатель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Адрес </a:t>
            </a:r>
            <a:r>
              <a:rPr lang="en-US" sz="2000" dirty="0" smtClean="0"/>
              <a:t>— </a:t>
            </a:r>
            <a:r>
              <a:rPr lang="ru-RU" sz="2000" dirty="0" smtClean="0"/>
              <a:t>0</a:t>
            </a:r>
            <a:r>
              <a:rPr lang="en-US" sz="2000" dirty="0" smtClean="0"/>
              <a:t>x</a:t>
            </a:r>
            <a:r>
              <a:rPr lang="ru-RU" sz="2000" dirty="0" smtClean="0"/>
              <a:t>2</a:t>
            </a:r>
            <a:r>
              <a:rPr lang="en-US" sz="2000" dirty="0" smtClean="0"/>
              <a:t>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Хранит адрес — 0</a:t>
            </a:r>
            <a:r>
              <a:rPr lang="en-US" sz="2000" dirty="0" smtClean="0"/>
              <a:t>x24</a:t>
            </a: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534597" y="37797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………</a:t>
            </a:r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916533-A4A7-4F31-9E91-233DD4C72F5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56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386531" y="537321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*</a:t>
            </a:r>
            <a:endParaRPr lang="ru-RU" sz="2000" b="1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467600" cy="1143000"/>
          </a:xfrm>
        </p:spPr>
        <p:txBody>
          <a:bodyPr/>
          <a:lstStyle/>
          <a:p>
            <a:r>
              <a:rPr lang="ru-RU" b="1" dirty="0" smtClean="0"/>
              <a:t>* — оператор раз</a:t>
            </a:r>
            <a:r>
              <a:rPr lang="ru-RU" b="1" dirty="0"/>
              <a:t>ы</a:t>
            </a:r>
            <a:r>
              <a:rPr lang="ru-RU" b="1" dirty="0" smtClean="0"/>
              <a:t>менования</a:t>
            </a:r>
            <a:endParaRPr lang="ru-RU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4639747"/>
              </p:ext>
            </p:extLst>
          </p:nvPr>
        </p:nvGraphicFramePr>
        <p:xfrm>
          <a:off x="457200" y="1600200"/>
          <a:ext cx="289066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424"/>
                <a:gridCol w="216024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Адр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r>
                        <a:rPr lang="en-US" dirty="0" smtClean="0"/>
                        <a:t>x06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0x08</a:t>
                      </a:r>
                      <a:endParaRPr lang="ru-RU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x = 10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815946"/>
              </p:ext>
            </p:extLst>
          </p:nvPr>
        </p:nvGraphicFramePr>
        <p:xfrm>
          <a:off x="457200" y="4221088"/>
          <a:ext cx="289066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424"/>
                <a:gridCol w="21602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0x21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r>
                        <a:rPr lang="en-US" dirty="0" smtClean="0"/>
                        <a:t>x22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0x23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0x24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*</a:t>
                      </a:r>
                      <a:r>
                        <a:rPr lang="en-US" dirty="0" err="1" smtClean="0"/>
                        <a:t>ptr</a:t>
                      </a:r>
                      <a:r>
                        <a:rPr lang="en-US" dirty="0" smtClean="0"/>
                        <a:t> = 0x08</a:t>
                      </a:r>
                      <a:endParaRPr lang="ru-RU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0x26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**ptr2 = 0x024</a:t>
                      </a:r>
                      <a:endParaRPr lang="ru-RU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16016" y="2348880"/>
            <a:ext cx="2952328" cy="3139321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dirty="0" err="1" smtClean="0"/>
              <a:t>cout</a:t>
            </a:r>
            <a:r>
              <a:rPr lang="en-US" dirty="0" smtClean="0"/>
              <a:t> &lt;&lt; x;	</a:t>
            </a:r>
            <a:r>
              <a:rPr lang="en-US" dirty="0" smtClean="0">
                <a:solidFill>
                  <a:srgbClr val="00B050"/>
                </a:solidFill>
              </a:rPr>
              <a:t>// 10</a:t>
            </a:r>
          </a:p>
          <a:p>
            <a:endParaRPr lang="en-US" dirty="0" smtClean="0"/>
          </a:p>
          <a:p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ptr</a:t>
            </a:r>
            <a:r>
              <a:rPr lang="en-US" dirty="0" smtClean="0"/>
              <a:t>;	</a:t>
            </a:r>
            <a:r>
              <a:rPr lang="en-US" dirty="0" smtClean="0">
                <a:solidFill>
                  <a:srgbClr val="00B050"/>
                </a:solidFill>
              </a:rPr>
              <a:t>// 0x08</a:t>
            </a:r>
          </a:p>
          <a:p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 *</a:t>
            </a:r>
            <a:r>
              <a:rPr lang="en-US" dirty="0" err="1" smtClean="0"/>
              <a:t>ptr</a:t>
            </a:r>
            <a:r>
              <a:rPr lang="en-US" dirty="0" smtClean="0"/>
              <a:t>;	</a:t>
            </a:r>
            <a:r>
              <a:rPr lang="en-US" dirty="0" smtClean="0">
                <a:solidFill>
                  <a:srgbClr val="00B050"/>
                </a:solidFill>
              </a:rPr>
              <a:t>// 10</a:t>
            </a:r>
          </a:p>
          <a:p>
            <a:endParaRPr lang="en-US" dirty="0"/>
          </a:p>
          <a:p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 *ptr2;	</a:t>
            </a:r>
            <a:r>
              <a:rPr lang="en-US" dirty="0" smtClean="0">
                <a:solidFill>
                  <a:srgbClr val="00B050"/>
                </a:solidFill>
              </a:rPr>
              <a:t>// 0x08</a:t>
            </a:r>
          </a:p>
          <a:p>
            <a:endParaRPr lang="en-US" dirty="0"/>
          </a:p>
          <a:p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 **ptr2;	</a:t>
            </a:r>
            <a:r>
              <a:rPr lang="en-US" dirty="0" smtClean="0">
                <a:solidFill>
                  <a:srgbClr val="00B050"/>
                </a:solidFill>
              </a:rPr>
              <a:t>// 10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&lt;&lt; *x;</a:t>
            </a:r>
            <a:r>
              <a:rPr lang="en-US" dirty="0" smtClean="0">
                <a:solidFill>
                  <a:srgbClr val="00B050"/>
                </a:solidFill>
              </a:rPr>
              <a:t>	// error</a:t>
            </a:r>
            <a:endParaRPr lang="ru-RU" dirty="0"/>
          </a:p>
        </p:txBody>
      </p:sp>
      <p:sp>
        <p:nvSpPr>
          <p:cNvPr id="13" name="Выгнутая влево стрелка 12"/>
          <p:cNvSpPr/>
          <p:nvPr/>
        </p:nvSpPr>
        <p:spPr>
          <a:xfrm rot="10800000">
            <a:off x="3735441" y="2708920"/>
            <a:ext cx="648072" cy="2880320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Выгнутая влево стрелка 13"/>
          <p:cNvSpPr/>
          <p:nvPr/>
        </p:nvSpPr>
        <p:spPr>
          <a:xfrm rot="10800000">
            <a:off x="4059478" y="5356283"/>
            <a:ext cx="648072" cy="1008111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1149" y="611023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*</a:t>
            </a:r>
            <a:endParaRPr lang="ru-RU" sz="2000" b="1" dirty="0"/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916533-A4A7-4F31-9E91-233DD4C72F5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87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467600" cy="1143000"/>
          </a:xfrm>
        </p:spPr>
        <p:txBody>
          <a:bodyPr/>
          <a:lstStyle/>
          <a:p>
            <a:r>
              <a:rPr lang="en-US" b="1" dirty="0" smtClean="0"/>
              <a:t>&amp; </a:t>
            </a:r>
            <a:r>
              <a:rPr lang="ru-RU" b="1" dirty="0" smtClean="0"/>
              <a:t>— оператор взятия адреса</a:t>
            </a:r>
            <a:endParaRPr lang="ru-RU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20763213"/>
              </p:ext>
            </p:extLst>
          </p:nvPr>
        </p:nvGraphicFramePr>
        <p:xfrm>
          <a:off x="827584" y="1600200"/>
          <a:ext cx="289066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440"/>
                <a:gridCol w="201622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Адрес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r>
                        <a:rPr lang="en-US" dirty="0" smtClean="0"/>
                        <a:t>x06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0x08</a:t>
                      </a:r>
                      <a:endParaRPr lang="ru-RU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 10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9096585"/>
              </p:ext>
            </p:extLst>
          </p:nvPr>
        </p:nvGraphicFramePr>
        <p:xfrm>
          <a:off x="827584" y="4221088"/>
          <a:ext cx="289066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440"/>
                <a:gridCol w="20162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0x21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r>
                        <a:rPr lang="en-US" dirty="0" smtClean="0"/>
                        <a:t>x22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0x23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0x24</a:t>
                      </a:r>
                      <a:endParaRPr lang="ru-RU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ptr</a:t>
                      </a:r>
                      <a:r>
                        <a:rPr lang="en-US" dirty="0" smtClean="0"/>
                        <a:t> = 0x08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0x26</a:t>
                      </a:r>
                      <a:endParaRPr lang="ru-RU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ptr2 = 0x024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16016" y="2348880"/>
            <a:ext cx="2952328" cy="2585323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dirty="0" err="1" smtClean="0"/>
              <a:t>cout</a:t>
            </a:r>
            <a:r>
              <a:rPr lang="en-US" dirty="0" smtClean="0"/>
              <a:t> &lt;&lt; x;	</a:t>
            </a:r>
            <a:r>
              <a:rPr lang="en-US" dirty="0" smtClean="0">
                <a:solidFill>
                  <a:srgbClr val="00B050"/>
                </a:solidFill>
              </a:rPr>
              <a:t>// 10</a:t>
            </a:r>
          </a:p>
          <a:p>
            <a:endParaRPr lang="en-US" dirty="0" smtClean="0"/>
          </a:p>
          <a:p>
            <a:r>
              <a:rPr lang="en-US" dirty="0" err="1" smtClean="0"/>
              <a:t>cout</a:t>
            </a:r>
            <a:r>
              <a:rPr lang="en-US" dirty="0" smtClean="0"/>
              <a:t> &lt;&lt; &amp;x;	</a:t>
            </a:r>
            <a:r>
              <a:rPr lang="en-US" dirty="0" smtClean="0">
                <a:solidFill>
                  <a:srgbClr val="00B050"/>
                </a:solidFill>
              </a:rPr>
              <a:t>// 0x08</a:t>
            </a:r>
          </a:p>
          <a:p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 &amp;</a:t>
            </a:r>
            <a:r>
              <a:rPr lang="en-US" dirty="0" err="1" smtClean="0"/>
              <a:t>ptr</a:t>
            </a:r>
            <a:r>
              <a:rPr lang="en-US" dirty="0" smtClean="0"/>
              <a:t>;	</a:t>
            </a:r>
            <a:r>
              <a:rPr lang="en-US" dirty="0" smtClean="0">
                <a:solidFill>
                  <a:srgbClr val="00B050"/>
                </a:solidFill>
              </a:rPr>
              <a:t>// 0x24</a:t>
            </a:r>
          </a:p>
          <a:p>
            <a:endParaRPr lang="en-US" dirty="0"/>
          </a:p>
          <a:p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 &amp;ptr2;	</a:t>
            </a:r>
            <a:r>
              <a:rPr lang="en-US" dirty="0" smtClean="0">
                <a:solidFill>
                  <a:srgbClr val="00B050"/>
                </a:solidFill>
              </a:rPr>
              <a:t>// 0x26</a:t>
            </a:r>
          </a:p>
          <a:p>
            <a:endParaRPr lang="en-US" dirty="0"/>
          </a:p>
          <a:p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 &amp;&amp;</a:t>
            </a:r>
            <a:r>
              <a:rPr lang="en-US" dirty="0" err="1" smtClean="0"/>
              <a:t>ptr</a:t>
            </a:r>
            <a:r>
              <a:rPr lang="en-US" dirty="0" smtClean="0"/>
              <a:t>;	</a:t>
            </a:r>
            <a:r>
              <a:rPr lang="en-US" dirty="0" smtClean="0">
                <a:solidFill>
                  <a:srgbClr val="00B050"/>
                </a:solidFill>
              </a:rPr>
              <a:t>// error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2708920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&amp;</a:t>
            </a:r>
            <a:endParaRPr lang="ru-RU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5536" y="5333146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&amp;</a:t>
            </a:r>
            <a:endParaRPr lang="ru-RU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6053226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&amp;</a:t>
            </a:r>
            <a:endParaRPr lang="ru-RU" sz="2000" b="1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916533-A4A7-4F31-9E91-233DD4C72F5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11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Типизация указателей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324744"/>
          </a:xfrm>
        </p:spPr>
        <p:txBody>
          <a:bodyPr/>
          <a:lstStyle/>
          <a:p>
            <a:r>
              <a:rPr lang="ru-RU" dirty="0" smtClean="0"/>
              <a:t>Тип указателя должен соответствовать тип</a:t>
            </a:r>
            <a:r>
              <a:rPr lang="ru-RU" dirty="0"/>
              <a:t>у</a:t>
            </a:r>
            <a:r>
              <a:rPr lang="ru-RU" dirty="0" smtClean="0"/>
              <a:t> переменной на которою он указывает</a:t>
            </a:r>
            <a:r>
              <a:rPr lang="en-US" dirty="0"/>
              <a:t>.</a:t>
            </a:r>
            <a:endParaRPr lang="ru-RU" dirty="0"/>
          </a:p>
        </p:txBody>
      </p:sp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0423623"/>
              </p:ext>
            </p:extLst>
          </p:nvPr>
        </p:nvGraphicFramePr>
        <p:xfrm>
          <a:off x="5148064" y="2492896"/>
          <a:ext cx="289066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440"/>
                <a:gridCol w="201622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Адрес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r>
                        <a:rPr lang="en-US" dirty="0" smtClean="0"/>
                        <a:t>x08</a:t>
                      </a:r>
                      <a:endParaRPr lang="ru-RU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x = 10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0x09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0x0A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0x0B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</a:t>
                      </a:r>
                      <a:endParaRPr lang="ru-RU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 = ‘a’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7000722"/>
              </p:ext>
            </p:extLst>
          </p:nvPr>
        </p:nvGraphicFramePr>
        <p:xfrm>
          <a:off x="467544" y="3356992"/>
          <a:ext cx="289066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/>
                <a:gridCol w="21705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0x21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r>
                        <a:rPr lang="en-US" dirty="0" smtClean="0"/>
                        <a:t>x22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0x23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0x24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*</a:t>
                      </a:r>
                      <a:r>
                        <a:rPr lang="en-US" dirty="0" err="1" smtClean="0"/>
                        <a:t>ptr</a:t>
                      </a:r>
                      <a:r>
                        <a:rPr lang="en-US" dirty="0" smtClean="0"/>
                        <a:t> = 0x08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0x26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r>
                        <a:rPr lang="en-US" baseline="0" dirty="0" smtClean="0"/>
                        <a:t> *ptr2</a:t>
                      </a:r>
                      <a:r>
                        <a:rPr lang="en-US" dirty="0" smtClean="0"/>
                        <a:t> = 0x10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Левая фигурная скобка 7"/>
          <p:cNvSpPr/>
          <p:nvPr/>
        </p:nvSpPr>
        <p:spPr>
          <a:xfrm>
            <a:off x="4716016" y="2852936"/>
            <a:ext cx="360040" cy="15121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3419872" y="3645024"/>
            <a:ext cx="122413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419872" y="5373216"/>
            <a:ext cx="158417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916533-A4A7-4F31-9E91-233DD4C72F5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78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Объявление и инициализация указателей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679897"/>
            <a:ext cx="3744416" cy="3970318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r>
              <a:rPr lang="ru-RU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x = 10;</a:t>
            </a:r>
          </a:p>
          <a:p>
            <a:r>
              <a:rPr lang="ru-RU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</a:p>
          <a:p>
            <a:r>
              <a:rPr lang="ru-RU" dirty="0" smtClean="0"/>
              <a:t>    </a:t>
            </a:r>
            <a:r>
              <a:rPr lang="en-US" dirty="0" err="1" smtClean="0"/>
              <a:t>ptr</a:t>
            </a:r>
            <a:r>
              <a:rPr lang="en-US" dirty="0" smtClean="0"/>
              <a:t> = &amp;x;</a:t>
            </a:r>
          </a:p>
          <a:p>
            <a:endParaRPr lang="ru-RU" dirty="0" smtClean="0"/>
          </a:p>
          <a:p>
            <a:r>
              <a:rPr lang="ru-RU" dirty="0" smtClean="0"/>
              <a:t>    </a:t>
            </a:r>
            <a:r>
              <a:rPr lang="en-US" dirty="0" smtClean="0"/>
              <a:t>char c = ‘a’;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char *ptr2 = &amp;c;</a:t>
            </a:r>
          </a:p>
          <a:p>
            <a:endParaRPr lang="ru-RU" dirty="0" smtClean="0"/>
          </a:p>
          <a:p>
            <a:r>
              <a:rPr lang="ru-RU" dirty="0" smtClean="0"/>
              <a:t>    </a:t>
            </a:r>
            <a:r>
              <a:rPr lang="en-US" dirty="0" smtClean="0"/>
              <a:t>char *ptr3 = ptr2;</a:t>
            </a:r>
          </a:p>
          <a:p>
            <a:endParaRPr lang="ru-RU" dirty="0" smtClean="0"/>
          </a:p>
          <a:p>
            <a:r>
              <a:rPr lang="ru-RU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**ptr4 = &amp;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</a:p>
          <a:p>
            <a:endParaRPr lang="ru-RU" dirty="0" smtClean="0"/>
          </a:p>
          <a:p>
            <a:r>
              <a:rPr lang="ru-RU" dirty="0" smtClean="0"/>
              <a:t>    </a:t>
            </a:r>
            <a:r>
              <a:rPr lang="en-US" dirty="0" smtClean="0"/>
              <a:t>char *ptr5;</a:t>
            </a:r>
            <a:endParaRPr lang="ru-RU" dirty="0" smtClean="0"/>
          </a:p>
          <a:p>
            <a:r>
              <a:rPr lang="en-US" dirty="0" smtClean="0"/>
              <a:t>}</a:t>
            </a:r>
            <a:endParaRPr lang="ru-RU" dirty="0" smtClean="0"/>
          </a:p>
        </p:txBody>
      </p:sp>
      <p:graphicFrame>
        <p:nvGraphicFramePr>
          <p:cNvPr id="5" name="Объект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15576111"/>
              </p:ext>
            </p:extLst>
          </p:nvPr>
        </p:nvGraphicFramePr>
        <p:xfrm>
          <a:off x="5076056" y="1340768"/>
          <a:ext cx="2890664" cy="519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209857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Адр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r>
                        <a:rPr lang="en-US" dirty="0" smtClean="0"/>
                        <a:t>x08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x = 10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0x20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 c = ‘a’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0x28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*</a:t>
                      </a:r>
                      <a:r>
                        <a:rPr lang="en-US" dirty="0" err="1" smtClean="0"/>
                        <a:t>ptr</a:t>
                      </a:r>
                      <a:r>
                        <a:rPr lang="en-US" baseline="0" dirty="0" smtClean="0"/>
                        <a:t> = 0x08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0x34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 *ptr2 = 0x20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0x40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 *ptr3 = 0x20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0x48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**ptr4 = 0x28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r>
                        <a:rPr lang="en-US" dirty="0" err="1" smtClean="0"/>
                        <a:t>har</a:t>
                      </a:r>
                      <a:r>
                        <a:rPr lang="en-US" dirty="0" smtClean="0"/>
                        <a:t>* ptr5 = </a:t>
                      </a:r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Номер слайда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916533-A4A7-4F31-9E91-233DD4C72F5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43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7467600" cy="1143000"/>
          </a:xfrm>
        </p:spPr>
        <p:txBody>
          <a:bodyPr/>
          <a:lstStyle/>
          <a:p>
            <a:r>
              <a:rPr lang="ru-RU" b="1" dirty="0" smtClean="0"/>
              <a:t>Операции с указателями</a:t>
            </a:r>
            <a:endParaRPr lang="ru-RU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55794587"/>
              </p:ext>
            </p:extLst>
          </p:nvPr>
        </p:nvGraphicFramePr>
        <p:xfrm>
          <a:off x="467544" y="1412776"/>
          <a:ext cx="2890664" cy="519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209857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Адр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r>
                        <a:rPr lang="en-US" dirty="0" smtClean="0"/>
                        <a:t>x08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x = 10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0x20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 c = ‘a’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0x28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*</a:t>
                      </a:r>
                      <a:r>
                        <a:rPr lang="en-US" dirty="0" err="1" smtClean="0"/>
                        <a:t>ptr</a:t>
                      </a:r>
                      <a:r>
                        <a:rPr lang="en-US" baseline="0" dirty="0" smtClean="0"/>
                        <a:t> = 0x08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0x34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 *ptr2 = 0x20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0x40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 *ptr3 = 0x20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0x48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**ptr4 = 0x28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 *ptr5 = </a:t>
                      </a:r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67944" y="1412776"/>
            <a:ext cx="3744416" cy="3416320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*</a:t>
            </a:r>
            <a:r>
              <a:rPr lang="en-US" dirty="0" err="1" smtClean="0"/>
              <a:t>ptr</a:t>
            </a:r>
            <a:r>
              <a:rPr lang="en-US" dirty="0" smtClean="0"/>
              <a:t>;	    </a:t>
            </a:r>
            <a:r>
              <a:rPr lang="en-US" dirty="0" smtClean="0">
                <a:solidFill>
                  <a:srgbClr val="00B050"/>
                </a:solidFill>
              </a:rPr>
              <a:t>// 10</a:t>
            </a:r>
            <a:endParaRPr lang="ru-RU" dirty="0" smtClean="0">
              <a:solidFill>
                <a:srgbClr val="00B050"/>
              </a:solidFill>
            </a:endParaRPr>
          </a:p>
          <a:p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**ptr4;    </a:t>
            </a:r>
            <a:r>
              <a:rPr lang="en-US" dirty="0" smtClean="0">
                <a:solidFill>
                  <a:srgbClr val="00B050"/>
                </a:solidFill>
              </a:rPr>
              <a:t>// 10</a:t>
            </a:r>
          </a:p>
          <a:p>
            <a:endParaRPr lang="en-US" dirty="0"/>
          </a:p>
          <a:p>
            <a:r>
              <a:rPr lang="en-US" dirty="0" smtClean="0"/>
              <a:t>    *</a:t>
            </a:r>
            <a:r>
              <a:rPr lang="en-US" dirty="0" err="1" smtClean="0"/>
              <a:t>ptr</a:t>
            </a:r>
            <a:r>
              <a:rPr lang="en-US" dirty="0" smtClean="0"/>
              <a:t> += 5;	</a:t>
            </a:r>
            <a:r>
              <a:rPr lang="en-US" dirty="0" smtClean="0">
                <a:solidFill>
                  <a:srgbClr val="00B050"/>
                </a:solidFill>
              </a:rPr>
              <a:t>// x = 15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*ptr2 = ‘b’;	</a:t>
            </a:r>
            <a:r>
              <a:rPr lang="en-US" dirty="0" smtClean="0">
                <a:solidFill>
                  <a:srgbClr val="00B050"/>
                </a:solidFill>
              </a:rPr>
              <a:t>// c = ‘b’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*ptr3;	</a:t>
            </a:r>
            <a:r>
              <a:rPr lang="en-US" dirty="0" smtClean="0">
                <a:solidFill>
                  <a:srgbClr val="00B050"/>
                </a:solidFill>
              </a:rPr>
              <a:t>// b</a:t>
            </a:r>
          </a:p>
          <a:p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 *ptr5;	</a:t>
            </a:r>
            <a:r>
              <a:rPr lang="en-US" dirty="0" smtClean="0">
                <a:solidFill>
                  <a:srgbClr val="00B050"/>
                </a:solidFill>
              </a:rPr>
              <a:t>// runtime error</a:t>
            </a:r>
            <a:endParaRPr lang="ru-RU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}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916533-A4A7-4F31-9E91-233DD4C72F5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06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Арифметика указателей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2248272"/>
            <a:ext cx="7467600" cy="2548880"/>
          </a:xfrm>
        </p:spPr>
        <p:txBody>
          <a:bodyPr/>
          <a:lstStyle/>
          <a:p>
            <a:r>
              <a:rPr lang="ru-RU" dirty="0" smtClean="0"/>
              <a:t>К указателю можно добавлять или вычитать целое число. Результат — указатель.</a:t>
            </a:r>
          </a:p>
          <a:p>
            <a:endParaRPr lang="ru-RU" dirty="0" smtClean="0"/>
          </a:p>
          <a:p>
            <a:r>
              <a:rPr lang="ru-RU" dirty="0" smtClean="0"/>
              <a:t>Указатели одного типа можно вычитать друг из друга. Результат — целое число.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916533-A4A7-4F31-9E91-233DD4C72F5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31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254</TotalTime>
  <Words>689</Words>
  <Application>Microsoft Office PowerPoint</Application>
  <PresentationFormat>Экран (4:3)</PresentationFormat>
  <Paragraphs>300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Эркер</vt:lpstr>
      <vt:lpstr>УКАЗАТЕЛИ В C++</vt:lpstr>
      <vt:lpstr>Память</vt:lpstr>
      <vt:lpstr>Переменная и указатель</vt:lpstr>
      <vt:lpstr>* — оператор разыменования</vt:lpstr>
      <vt:lpstr>&amp; — оператор взятия адреса</vt:lpstr>
      <vt:lpstr>Типизация указателей</vt:lpstr>
      <vt:lpstr>Объявление и инициализация указателей</vt:lpstr>
      <vt:lpstr>Операции с указателями</vt:lpstr>
      <vt:lpstr>Арифметика указателей</vt:lpstr>
      <vt:lpstr>Добавление целого числа к указателю</vt:lpstr>
      <vt:lpstr>Вычитание указателей одного типа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УКАЗАТЕЛИ В C++</dc:title>
  <dc:creator>Ivan</dc:creator>
  <cp:lastModifiedBy>Ivan</cp:lastModifiedBy>
  <cp:revision>22</cp:revision>
  <dcterms:created xsi:type="dcterms:W3CDTF">2018-03-03T07:05:49Z</dcterms:created>
  <dcterms:modified xsi:type="dcterms:W3CDTF">2018-03-03T11:20:28Z</dcterms:modified>
</cp:coreProperties>
</file>