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64" r:id="rId4"/>
    <p:sldId id="265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058-3156-44E4-84A5-817D76C6C1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C2D2-3E0A-4719-BEBC-E1830F464B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058-3156-44E4-84A5-817D76C6C1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C2D2-3E0A-4719-BEBC-E1830F464B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058-3156-44E4-84A5-817D76C6C1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C2D2-3E0A-4719-BEBC-E1830F464B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058-3156-44E4-84A5-817D76C6C1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C2D2-3E0A-4719-BEBC-E1830F464B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058-3156-44E4-84A5-817D76C6C1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C2D2-3E0A-4719-BEBC-E1830F464B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058-3156-44E4-84A5-817D76C6C1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C2D2-3E0A-4719-BEBC-E1830F464B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058-3156-44E4-84A5-817D76C6C13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C2D2-3E0A-4719-BEBC-E1830F464B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058-3156-44E4-84A5-817D76C6C13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C2D2-3E0A-4719-BEBC-E1830F464B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058-3156-44E4-84A5-817D76C6C13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C2D2-3E0A-4719-BEBC-E1830F464B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058-3156-44E4-84A5-817D76C6C1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C2D2-3E0A-4719-BEBC-E1830F464B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058-3156-44E4-84A5-817D76C6C1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C2D2-3E0A-4719-BEBC-E1830F464B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2D058-3156-44E4-84A5-817D76C6C1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5C2D2-3E0A-4719-BEBC-E1830F464B8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7.png"/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270" y="442296"/>
            <a:ext cx="213042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1.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建立晶胞</a:t>
            </a: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417" y="1760662"/>
            <a:ext cx="2720183" cy="221682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876288" y="3008376"/>
            <a:ext cx="919129" cy="914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1854" y="26767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添加原子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57739" y="2970637"/>
            <a:ext cx="919129" cy="914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63305" y="26390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复制位点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24115" y="4263390"/>
            <a:ext cx="392684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和原来输入文件的区别是：</a:t>
            </a:r>
            <a:r>
              <a:rPr lang="zh-CN" altLang="en-US" sz="1400" dirty="0" smtClean="0">
                <a:solidFill>
                  <a:schemeClr val="accent1"/>
                </a:solidFill>
              </a:rPr>
              <a:t>原来的初始文件只有空位，现在的输入文件除了空位，还有中间的一种原子</a:t>
            </a:r>
            <a:r>
              <a:rPr lang="en-US" altLang="zh-CN" sz="1400" dirty="0" err="1" smtClean="0">
                <a:solidFill>
                  <a:schemeClr val="accent1"/>
                </a:solidFill>
              </a:rPr>
              <a:t>Pb</a:t>
            </a:r>
            <a:r>
              <a:rPr lang="zh-CN" altLang="en-US" sz="1400" dirty="0" err="1" smtClean="0">
                <a:solidFill>
                  <a:schemeClr val="accent1"/>
                </a:solidFill>
              </a:rPr>
              <a:t>。</a:t>
            </a:r>
            <a:r>
              <a:rPr lang="en-US" sz="1400" dirty="0" err="1" smtClean="0">
                <a:solidFill>
                  <a:schemeClr val="accent1"/>
                </a:solidFill>
              </a:rPr>
              <a:t>Pb</a:t>
            </a:r>
            <a:r>
              <a:rPr lang="en-US" sz="1400" dirty="0" smtClean="0">
                <a:solidFill>
                  <a:schemeClr val="accent1"/>
                </a:solidFill>
              </a:rPr>
              <a:t> </a:t>
            </a:r>
            <a:r>
              <a:rPr lang="zh-CN" altLang="en-US" sz="1400" dirty="0" smtClean="0">
                <a:solidFill>
                  <a:schemeClr val="accent1"/>
                </a:solidFill>
              </a:rPr>
              <a:t>的位置是固定，在其周围的八个空位随机分布三种</a:t>
            </a:r>
            <a:r>
              <a:rPr lang="en-US" altLang="zh-CN" sz="1400" dirty="0" smtClean="0">
                <a:solidFill>
                  <a:schemeClr val="accent1"/>
                </a:solidFill>
              </a:rPr>
              <a:t>I,Br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，</a:t>
            </a:r>
            <a:r>
              <a:rPr lang="en-US" altLang="zh-CN" sz="1400" dirty="0" smtClean="0">
                <a:solidFill>
                  <a:schemeClr val="accent1"/>
                </a:solidFill>
              </a:rPr>
              <a:t>V</a:t>
            </a:r>
            <a:r>
              <a:rPr lang="zh-CN" altLang="en-US" sz="1400" dirty="0" smtClean="0">
                <a:solidFill>
                  <a:schemeClr val="accent1"/>
                </a:solidFill>
              </a:rPr>
              <a:t>三种原子。</a:t>
            </a:r>
            <a:endParaRPr lang="zh-CN" altLang="en-US" sz="1400" dirty="0" smtClean="0">
              <a:solidFill>
                <a:schemeClr val="accent1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两种实现方法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：一个是在现有的基础上加Pb 进去，就是在撒完之后的POSCAR里面后面添加Pb的坐标；另一种就是，一开始把Pb和I V Br将要呆的位点全部复制出来，然后只把I V Br打乱，不动Pb</a:t>
            </a:r>
            <a:endParaRPr lang="zh-CN" altLang="en-US" sz="1400" dirty="0" smtClean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75390" y="2451100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红色：</a:t>
            </a:r>
            <a:r>
              <a:rPr lang="en-US" altLang="zh-CN" dirty="0" smtClean="0"/>
              <a:t>I</a:t>
            </a:r>
            <a:endParaRPr lang="en-US" altLang="zh-CN" dirty="0" smtClean="0"/>
          </a:p>
          <a:p>
            <a:r>
              <a:rPr lang="zh-CN" altLang="en-US" dirty="0" smtClean="0"/>
              <a:t>绿色：</a:t>
            </a:r>
            <a:r>
              <a:rPr lang="en-US" altLang="zh-CN" dirty="0" smtClean="0"/>
              <a:t>Br</a:t>
            </a:r>
            <a:endParaRPr lang="en-US" altLang="zh-CN" dirty="0" smtClean="0"/>
          </a:p>
          <a:p>
            <a:r>
              <a:rPr lang="zh-CN" altLang="en-US" dirty="0" smtClean="0"/>
              <a:t>白色：</a:t>
            </a:r>
            <a:r>
              <a:rPr lang="en-US" altLang="zh-CN" dirty="0" smtClean="0"/>
              <a:t>V</a:t>
            </a:r>
            <a:endParaRPr 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33120" y="4981575"/>
            <a:ext cx="1638300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中间是</a:t>
            </a:r>
            <a:r>
              <a:rPr lang="en-US" altLang="zh-CN"/>
              <a:t>Pb</a:t>
            </a:r>
            <a:r>
              <a:rPr lang="zh-CN" altLang="en-US"/>
              <a:t>，上下左右前后是要随机填充原子的空位。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589145" y="5365750"/>
            <a:ext cx="1638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4*4*4</a:t>
            </a:r>
            <a:r>
              <a:rPr lang="zh-CN" altLang="en-US"/>
              <a:t>扩包</a:t>
            </a:r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99770" y="1533525"/>
            <a:ext cx="1981200" cy="3266440"/>
            <a:chOff x="1102" y="2415"/>
            <a:chExt cx="3120" cy="514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" y="2697"/>
              <a:ext cx="2202" cy="208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5" y="5010"/>
              <a:ext cx="2567" cy="211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1102" y="2415"/>
              <a:ext cx="3120" cy="51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912870" y="698500"/>
            <a:ext cx="2608580" cy="4610100"/>
            <a:chOff x="6162" y="1100"/>
            <a:chExt cx="4108" cy="726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7" y="1307"/>
              <a:ext cx="3907" cy="3127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0" y="4712"/>
              <a:ext cx="3799" cy="3447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6162" y="1100"/>
              <a:ext cx="4109" cy="7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245" y="499446"/>
            <a:ext cx="583120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2.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以</a:t>
            </a:r>
            <a:r>
              <a:rPr lang="en-US" altLang="zh-CN" sz="3200" b="1" dirty="0" err="1" smtClean="0">
                <a:solidFill>
                  <a:schemeClr val="accent1">
                    <a:lumMod val="50000"/>
                  </a:schemeClr>
                </a:solidFill>
              </a:rPr>
              <a:t>Pb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为中心的八面体定义能量</a:t>
            </a: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246210" y="1934052"/>
                <a:ext cx="5848514" cy="4049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accent1"/>
                    </a:solidFill>
                  </a:rPr>
                  <a:t>圆球里面 （圆球半径为 </a:t>
                </a:r>
                <a:r>
                  <a:rPr lang="en-US" altLang="zh-CN" b="1" dirty="0" smtClean="0">
                    <a:solidFill>
                      <a:schemeClr val="accent1"/>
                    </a:solidFill>
                  </a:rPr>
                  <a:t>3.5</a:t>
                </a:r>
                <a:r>
                  <a:rPr lang="zh-CN" altLang="en-US" b="1" dirty="0" smtClean="0">
                    <a:solidFill>
                      <a:schemeClr val="accent1"/>
                    </a:solidFill>
                  </a:rPr>
                  <a:t>）</a:t>
                </a:r>
                <a:endParaRPr lang="en-US" altLang="zh-CN" b="1" dirty="0" smtClean="0">
                  <a:solidFill>
                    <a:schemeClr val="accent1"/>
                  </a:solidFill>
                </a:endParaRPr>
              </a:p>
              <a:p>
                <a:endParaRPr lang="en-US" altLang="zh-CN" b="1" dirty="0" smtClean="0">
                  <a:solidFill>
                    <a:schemeClr val="accent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accent1"/>
                    </a:solidFill>
                  </a:rPr>
                  <a:t>以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某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个</a:t>
                </a:r>
                <a:r>
                  <a:rPr lang="en-US" altLang="zh-CN" dirty="0" err="1" smtClean="0">
                    <a:solidFill>
                      <a:schemeClr val="accent1"/>
                    </a:solidFill>
                  </a:rPr>
                  <a:t>Pb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原子为中心，</a:t>
                </a:r>
                <a:r>
                  <a:rPr lang="en-US" altLang="zh-CN" dirty="0" smtClean="0">
                    <a:solidFill>
                      <a:schemeClr val="accent1"/>
                    </a:solidFill>
                  </a:rPr>
                  <a:t>8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个原子（</a:t>
                </a:r>
                <a:r>
                  <a:rPr lang="en-US" altLang="zh-CN" dirty="0" smtClean="0">
                    <a:solidFill>
                      <a:schemeClr val="accent1"/>
                    </a:solidFill>
                  </a:rPr>
                  <a:t>I, Br, V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）为顶点组成的八面体结构。</a:t>
                </a:r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:endParaRPr lang="en-US" altLang="zh-CN" dirty="0">
                  <a:solidFill>
                    <a:schemeClr val="accent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accent1"/>
                    </a:solidFill>
                  </a:rPr>
                  <a:t>例如，八面体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中 </a:t>
                </a:r>
                <a:r>
                  <a:rPr lang="en-US" altLang="zh-CN" dirty="0" smtClean="0">
                    <a:solidFill>
                      <a:schemeClr val="accent1"/>
                    </a:solidFill>
                  </a:rPr>
                  <a:t>I 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原子个数为</a:t>
                </a:r>
                <a:r>
                  <a:rPr lang="en-US" altLang="zh-CN" dirty="0" smtClean="0">
                    <a:solidFill>
                      <a:schemeClr val="accent1"/>
                    </a:solidFill>
                  </a:rPr>
                  <a:t>3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，占有的比例为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:endParaRPr lang="en-US" dirty="0" smtClean="0">
                  <a:solidFill>
                    <a:schemeClr val="accent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accent1"/>
                    </a:solidFill>
                  </a:rPr>
                  <a:t>定义这个八面体具有能量：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=1.57+0.39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+0.33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accent1"/>
                    </a:solidFill>
                  </a:rPr>
                  <a:t>找到所有的以</a:t>
                </a:r>
                <a:r>
                  <a:rPr lang="en-US" altLang="zh-CN" dirty="0" err="1" smtClean="0">
                    <a:solidFill>
                      <a:schemeClr val="accent1"/>
                    </a:solidFill>
                  </a:rPr>
                  <a:t>Pb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原子为中心的八面体，</a:t>
                </a:r>
                <a:r>
                  <a:rPr lang="en-US" altLang="zh-CN" dirty="0" err="1" smtClean="0">
                    <a:solidFill>
                      <a:schemeClr val="accent1"/>
                    </a:solidFill>
                  </a:rPr>
                  <a:t>Pb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原子总数（八面体总数）为 </a:t>
                </a:r>
                <a:r>
                  <a:rPr lang="en-US" altLang="zh-CN" dirty="0" smtClean="0">
                    <a:solidFill>
                      <a:schemeClr val="accent1"/>
                    </a:solidFill>
                  </a:rPr>
                  <a:t>N, 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算出对应能量，并求和获得总能量</a:t>
                </a:r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20" y="1934210"/>
                <a:ext cx="5422265" cy="3755390"/>
              </a:xfrm>
              <a:prstGeom prst="rect">
                <a:avLst/>
              </a:prstGeom>
              <a:blipFill rotWithShape="0">
                <a:blip r:embed="rId1"/>
                <a:stretch>
                  <a:fillRect l="-938" t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544195" y="2026920"/>
            <a:ext cx="5488305" cy="3368675"/>
            <a:chOff x="857" y="3192"/>
            <a:chExt cx="8643" cy="530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" y="3813"/>
              <a:ext cx="8340" cy="468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225" y="3201"/>
              <a:ext cx="856" cy="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</a:t>
              </a:r>
              <a:endPara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99" y="3239"/>
              <a:ext cx="480" cy="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7" y="6001"/>
              <a:ext cx="796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0" y="5369"/>
              <a:ext cx="889" cy="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800" dirty="0" err="1" smtClean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8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586" y="3192"/>
              <a:ext cx="4915" cy="5036"/>
            </a:xfrm>
            <a:prstGeom prst="ellipse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7491095" y="2898140"/>
            <a:ext cx="1915160" cy="2124977"/>
            <a:chOff x="11782" y="4340"/>
            <a:chExt cx="3016" cy="3572"/>
          </a:xfrm>
        </p:grpSpPr>
        <p:sp>
          <p:nvSpPr>
            <p:cNvPr id="57" name="TextBox 56"/>
            <p:cNvSpPr txBox="1"/>
            <p:nvPr/>
          </p:nvSpPr>
          <p:spPr>
            <a:xfrm>
              <a:off x="11782" y="5724"/>
              <a:ext cx="642" cy="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V="1">
              <a:off x="12424" y="4540"/>
              <a:ext cx="953" cy="152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12424" y="5000"/>
              <a:ext cx="953" cy="106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12424" y="5440"/>
              <a:ext cx="953" cy="62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12424" y="5796"/>
              <a:ext cx="953" cy="26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12424" y="6062"/>
              <a:ext cx="953" cy="254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12424" y="6062"/>
              <a:ext cx="953" cy="63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12424" y="6062"/>
              <a:ext cx="953" cy="107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12424" y="6062"/>
              <a:ext cx="953" cy="152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13541" y="4340"/>
              <a:ext cx="439" cy="445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4225" y="4352"/>
              <a:ext cx="493" cy="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I1</a:t>
              </a:r>
              <a:endPara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225" y="4785"/>
              <a:ext cx="493" cy="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I2</a:t>
              </a:r>
              <a:endPara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225" y="5221"/>
              <a:ext cx="493" cy="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I3</a:t>
              </a:r>
              <a:endPara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4225" y="5654"/>
              <a:ext cx="493" cy="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I4</a:t>
              </a:r>
              <a:endPara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144" y="6088"/>
              <a:ext cx="654" cy="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12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4144" y="6496"/>
              <a:ext cx="654" cy="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4143" y="6957"/>
              <a:ext cx="654" cy="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r3</a:t>
              </a:r>
              <a:endPara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3541" y="4758"/>
              <a:ext cx="439" cy="445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3541" y="5198"/>
              <a:ext cx="439" cy="445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3541" y="5621"/>
              <a:ext cx="439" cy="445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3541" y="6062"/>
              <a:ext cx="439" cy="44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3541" y="6504"/>
              <a:ext cx="439" cy="44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3541" y="6957"/>
              <a:ext cx="439" cy="44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3541" y="7398"/>
              <a:ext cx="439" cy="44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4143" y="7451"/>
              <a:ext cx="654" cy="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r4</a:t>
              </a:r>
              <a:endPara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6932865" y="836667"/>
            <a:ext cx="50516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圆球里面 （圆半径为 </a:t>
            </a:r>
            <a:r>
              <a:rPr lang="en-US" altLang="zh-CN" b="1" dirty="0" smtClean="0">
                <a:solidFill>
                  <a:schemeClr val="accent1"/>
                </a:solidFill>
              </a:rPr>
              <a:t>5</a:t>
            </a:r>
            <a:r>
              <a:rPr lang="zh-CN" altLang="en-US" b="1" dirty="0" smtClean="0">
                <a:solidFill>
                  <a:schemeClr val="accent1"/>
                </a:solidFill>
              </a:rPr>
              <a:t>）</a:t>
            </a: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zh-CN" altLang="en-US" dirty="0" smtClean="0">
                <a:solidFill>
                  <a:schemeClr val="accent1"/>
                </a:solidFill>
              </a:rPr>
              <a:t>例如，</a:t>
            </a:r>
            <a:r>
              <a:rPr lang="en-US" dirty="0" smtClean="0">
                <a:solidFill>
                  <a:schemeClr val="accent1"/>
                </a:solidFill>
              </a:rPr>
              <a:t>V</a:t>
            </a:r>
            <a:r>
              <a:rPr lang="zh-CN" altLang="en-US" dirty="0" smtClean="0">
                <a:solidFill>
                  <a:schemeClr val="accent1"/>
                </a:solidFill>
              </a:rPr>
              <a:t>原子最近的地方有</a:t>
            </a:r>
            <a:r>
              <a:rPr lang="en-US" altLang="zh-CN" dirty="0" smtClean="0">
                <a:solidFill>
                  <a:schemeClr val="accent1"/>
                </a:solidFill>
              </a:rPr>
              <a:t>8</a:t>
            </a:r>
            <a:r>
              <a:rPr lang="zh-CN" altLang="en-US" dirty="0" smtClean="0">
                <a:solidFill>
                  <a:schemeClr val="accent1"/>
                </a:solidFill>
              </a:rPr>
              <a:t>个原子，分别为</a:t>
            </a:r>
            <a:r>
              <a:rPr lang="en-US" altLang="zh-CN" dirty="0" smtClean="0">
                <a:solidFill>
                  <a:schemeClr val="accent1"/>
                </a:solidFill>
              </a:rPr>
              <a:t>4</a:t>
            </a:r>
            <a:r>
              <a:rPr lang="zh-CN" altLang="en-US" dirty="0" smtClean="0">
                <a:solidFill>
                  <a:schemeClr val="accent1"/>
                </a:solidFill>
              </a:rPr>
              <a:t>个</a:t>
            </a:r>
            <a:r>
              <a:rPr lang="en-US" altLang="zh-CN" dirty="0" smtClean="0">
                <a:solidFill>
                  <a:schemeClr val="accent1"/>
                </a:solidFill>
              </a:rPr>
              <a:t>I</a:t>
            </a:r>
            <a:r>
              <a:rPr lang="zh-CN" altLang="en-US" dirty="0" smtClean="0">
                <a:solidFill>
                  <a:schemeClr val="accent1"/>
                </a:solidFill>
              </a:rPr>
              <a:t>和</a:t>
            </a:r>
            <a:r>
              <a:rPr lang="en-US" altLang="zh-CN" dirty="0" smtClean="0">
                <a:solidFill>
                  <a:schemeClr val="accent1"/>
                </a:solidFill>
              </a:rPr>
              <a:t>4</a:t>
            </a:r>
            <a:r>
              <a:rPr lang="zh-CN" altLang="en-US" dirty="0" smtClean="0">
                <a:solidFill>
                  <a:schemeClr val="accent1"/>
                </a:solidFill>
              </a:rPr>
              <a:t>个</a:t>
            </a:r>
            <a:r>
              <a:rPr lang="en-US" altLang="zh-CN" dirty="0" smtClean="0">
                <a:solidFill>
                  <a:schemeClr val="accent1"/>
                </a:solidFill>
              </a:rPr>
              <a:t>Br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 smtClean="0">
                <a:solidFill>
                  <a:schemeClr val="accent1"/>
                </a:solidFill>
              </a:rPr>
              <a:t>有八条扩散路径，所谓扩散就是</a:t>
            </a:r>
            <a:r>
              <a:rPr lang="en-US" altLang="zh-CN" dirty="0" smtClean="0">
                <a:solidFill>
                  <a:schemeClr val="accent1"/>
                </a:solidFill>
              </a:rPr>
              <a:t>V </a:t>
            </a:r>
            <a:r>
              <a:rPr lang="zh-CN" altLang="en-US" dirty="0" smtClean="0">
                <a:solidFill>
                  <a:schemeClr val="accent1"/>
                </a:solidFill>
              </a:rPr>
              <a:t>与周边的</a:t>
            </a:r>
            <a:r>
              <a:rPr lang="en-US" altLang="zh-CN" dirty="0" smtClean="0">
                <a:solidFill>
                  <a:schemeClr val="accent1"/>
                </a:solidFill>
              </a:rPr>
              <a:t>8</a:t>
            </a:r>
            <a:r>
              <a:rPr lang="zh-CN" altLang="en-US" dirty="0" smtClean="0">
                <a:solidFill>
                  <a:schemeClr val="accent1"/>
                </a:solidFill>
              </a:rPr>
              <a:t>个原子某个原子进行位置交换。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 smtClean="0">
                <a:solidFill>
                  <a:schemeClr val="accent1"/>
                </a:solidFill>
              </a:rPr>
              <a:t> 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443" y="476176"/>
            <a:ext cx="563689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3.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以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原子为中心定义扩散路径</a:t>
            </a: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25220" y="1870710"/>
            <a:ext cx="5295900" cy="3463290"/>
            <a:chOff x="2432" y="3216"/>
            <a:chExt cx="8340" cy="545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2" y="3828"/>
              <a:ext cx="8340" cy="4685"/>
            </a:xfrm>
            <a:prstGeom prst="rect">
              <a:avLst/>
            </a:prstGeom>
          </p:spPr>
        </p:pic>
        <p:grpSp>
          <p:nvGrpSpPr>
            <p:cNvPr id="2" name="组合 1"/>
            <p:cNvGrpSpPr/>
            <p:nvPr/>
          </p:nvGrpSpPr>
          <p:grpSpPr>
            <a:xfrm>
              <a:off x="4180" y="3216"/>
              <a:ext cx="5468" cy="5454"/>
              <a:chOff x="4180" y="3216"/>
              <a:chExt cx="5468" cy="5454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800" y="3216"/>
                <a:ext cx="856" cy="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</a:t>
                </a:r>
                <a:endParaRPr 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274" y="3254"/>
                <a:ext cx="480" cy="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02" y="6016"/>
                <a:ext cx="796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en-US" sz="28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425" y="5384"/>
                <a:ext cx="889" cy="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 smtClean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dirty="0" err="1" smtClean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28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180" y="3254"/>
                <a:ext cx="5469" cy="5417"/>
              </a:xfrm>
              <a:prstGeom prst="ellipse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731766" y="4974447"/>
                <a:ext cx="5228098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accent1"/>
                    </a:solidFill>
                  </a:rPr>
                  <a:t>一旦</a:t>
                </a:r>
                <a:r>
                  <a:rPr lang="en-US" altLang="zh-CN" dirty="0" smtClean="0">
                    <a:solidFill>
                      <a:schemeClr val="accent1"/>
                    </a:solidFill>
                  </a:rPr>
                  <a:t>V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与</a:t>
                </a:r>
                <a:r>
                  <a:rPr lang="en-US" altLang="zh-CN" dirty="0" smtClean="0">
                    <a:solidFill>
                      <a:schemeClr val="accent1"/>
                    </a:solidFill>
                  </a:rPr>
                  <a:t>8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个原子中的某一个进行交换，扩散路径</a:t>
                </a:r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accent1"/>
                    </a:solidFill>
                  </a:rPr>
                  <a:t>周围的某几个八面体中 </a:t>
                </a:r>
                <a:r>
                  <a:rPr lang="en-US" altLang="zh-CN" dirty="0" smtClean="0">
                    <a:solidFill>
                      <a:schemeClr val="accent1"/>
                    </a:solidFill>
                  </a:rPr>
                  <a:t>I 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原子占有的比例就会发生</a:t>
                </a:r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accent1"/>
                    </a:solidFill>
                  </a:rPr>
                  <a:t>改变。那么前面的总能量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tot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就会发生改变，扩散</a:t>
                </a:r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accent1"/>
                    </a:solidFill>
                  </a:rPr>
                  <a:t>前后能量差为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tot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accent1"/>
                    </a:solidFill>
                  </a:rPr>
                  <a:t>。</a:t>
                </a:r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accent1"/>
                    </a:solidFill>
                  </a:rPr>
                  <a:t>那么如何选择扩散路径？ 比如一个人走到路口，</a:t>
                </a:r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accent1"/>
                    </a:solidFill>
                  </a:rPr>
                  <a:t>发现前面有</a:t>
                </a:r>
                <a:r>
                  <a:rPr lang="en-US" altLang="zh-CN" dirty="0" smtClean="0">
                    <a:solidFill>
                      <a:schemeClr val="accent1"/>
                    </a:solidFill>
                  </a:rPr>
                  <a:t>8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条路，选择哪一条？</a:t>
                </a:r>
                <a:endParaRPr lang="en-US" altLang="zh-CN" dirty="0" smtClean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766" y="4974447"/>
                <a:ext cx="5228098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932" t="-2778" r="-466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520065" y="464820"/>
            <a:ext cx="53968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4.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计算所有可能走的路的速率</a:t>
            </a: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79550" y="1585595"/>
            <a:ext cx="2441575" cy="4530725"/>
            <a:chOff x="2825" y="2767"/>
            <a:chExt cx="3845" cy="7135"/>
          </a:xfrm>
        </p:grpSpPr>
        <p:sp>
          <p:nvSpPr>
            <p:cNvPr id="7" name="Rectangle 6"/>
            <p:cNvSpPr/>
            <p:nvPr/>
          </p:nvSpPr>
          <p:spPr>
            <a:xfrm>
              <a:off x="4299" y="3334"/>
              <a:ext cx="246" cy="20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99" y="3125"/>
              <a:ext cx="246" cy="209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99" y="3543"/>
              <a:ext cx="246" cy="209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99" y="3334"/>
              <a:ext cx="246" cy="209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99" y="3962"/>
              <a:ext cx="246" cy="20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99" y="3753"/>
              <a:ext cx="246" cy="20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99" y="4154"/>
              <a:ext cx="246" cy="20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99" y="4363"/>
              <a:ext cx="246" cy="20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47" y="3334"/>
              <a:ext cx="639" cy="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V1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3"/>
            </p:cNvCxnSpPr>
            <p:nvPr/>
          </p:nvCxnSpPr>
          <p:spPr>
            <a:xfrm flipV="1">
              <a:off x="3486" y="3017"/>
              <a:ext cx="690" cy="584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9" idx="3"/>
            </p:cNvCxnSpPr>
            <p:nvPr/>
          </p:nvCxnSpPr>
          <p:spPr>
            <a:xfrm flipV="1">
              <a:off x="3486" y="3229"/>
              <a:ext cx="690" cy="371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3"/>
            </p:cNvCxnSpPr>
            <p:nvPr/>
          </p:nvCxnSpPr>
          <p:spPr>
            <a:xfrm flipV="1">
              <a:off x="3486" y="3439"/>
              <a:ext cx="690" cy="16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9" idx="3"/>
            </p:cNvCxnSpPr>
            <p:nvPr/>
          </p:nvCxnSpPr>
          <p:spPr>
            <a:xfrm>
              <a:off x="3486" y="3601"/>
              <a:ext cx="690" cy="4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9" idx="3"/>
            </p:cNvCxnSpPr>
            <p:nvPr/>
          </p:nvCxnSpPr>
          <p:spPr>
            <a:xfrm>
              <a:off x="3486" y="3601"/>
              <a:ext cx="690" cy="25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</p:cNvCxnSpPr>
            <p:nvPr/>
          </p:nvCxnSpPr>
          <p:spPr>
            <a:xfrm>
              <a:off x="3486" y="3601"/>
              <a:ext cx="690" cy="466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9" idx="3"/>
            </p:cNvCxnSpPr>
            <p:nvPr/>
          </p:nvCxnSpPr>
          <p:spPr>
            <a:xfrm>
              <a:off x="3486" y="3601"/>
              <a:ext cx="690" cy="65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9" idx="3"/>
            </p:cNvCxnSpPr>
            <p:nvPr/>
          </p:nvCxnSpPr>
          <p:spPr>
            <a:xfrm>
              <a:off x="3486" y="3601"/>
              <a:ext cx="690" cy="86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299" y="2916"/>
              <a:ext cx="246" cy="209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45" y="2793"/>
              <a:ext cx="493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I1</a:t>
              </a:r>
              <a:endPara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45" y="3020"/>
              <a:ext cx="493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I2</a:t>
              </a:r>
              <a:endPara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45" y="3247"/>
              <a:ext cx="493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I3</a:t>
              </a:r>
              <a:endPara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45" y="3456"/>
              <a:ext cx="493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I4</a:t>
              </a:r>
              <a:endPara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45" y="3648"/>
              <a:ext cx="65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12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45" y="3839"/>
              <a:ext cx="65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45" y="4058"/>
              <a:ext cx="65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r3</a:t>
              </a:r>
              <a:endPara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45" y="4258"/>
              <a:ext cx="65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r4</a:t>
              </a:r>
              <a:endPara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05" y="5587"/>
              <a:ext cx="246" cy="20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305" y="5378"/>
              <a:ext cx="246" cy="209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305" y="5796"/>
              <a:ext cx="246" cy="209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305" y="5587"/>
              <a:ext cx="246" cy="209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305" y="6214"/>
              <a:ext cx="246" cy="20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05" y="6005"/>
              <a:ext cx="246" cy="20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305" y="6407"/>
              <a:ext cx="246" cy="20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305" y="6616"/>
              <a:ext cx="246" cy="20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53" y="5587"/>
              <a:ext cx="639" cy="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V2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3" idx="3"/>
            </p:cNvCxnSpPr>
            <p:nvPr/>
          </p:nvCxnSpPr>
          <p:spPr>
            <a:xfrm flipV="1">
              <a:off x="3492" y="5270"/>
              <a:ext cx="690" cy="584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3"/>
            </p:cNvCxnSpPr>
            <p:nvPr/>
          </p:nvCxnSpPr>
          <p:spPr>
            <a:xfrm flipV="1">
              <a:off x="3492" y="5482"/>
              <a:ext cx="690" cy="371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3"/>
            </p:cNvCxnSpPr>
            <p:nvPr/>
          </p:nvCxnSpPr>
          <p:spPr>
            <a:xfrm flipV="1">
              <a:off x="3492" y="5691"/>
              <a:ext cx="690" cy="16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3" idx="3"/>
            </p:cNvCxnSpPr>
            <p:nvPr/>
          </p:nvCxnSpPr>
          <p:spPr>
            <a:xfrm>
              <a:off x="3492" y="5853"/>
              <a:ext cx="690" cy="4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3" idx="3"/>
            </p:cNvCxnSpPr>
            <p:nvPr/>
          </p:nvCxnSpPr>
          <p:spPr>
            <a:xfrm>
              <a:off x="3492" y="5853"/>
              <a:ext cx="690" cy="25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3" idx="3"/>
            </p:cNvCxnSpPr>
            <p:nvPr/>
          </p:nvCxnSpPr>
          <p:spPr>
            <a:xfrm>
              <a:off x="3492" y="5853"/>
              <a:ext cx="690" cy="466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3" idx="3"/>
            </p:cNvCxnSpPr>
            <p:nvPr/>
          </p:nvCxnSpPr>
          <p:spPr>
            <a:xfrm>
              <a:off x="3492" y="5853"/>
              <a:ext cx="690" cy="65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3" idx="3"/>
            </p:cNvCxnSpPr>
            <p:nvPr/>
          </p:nvCxnSpPr>
          <p:spPr>
            <a:xfrm>
              <a:off x="3492" y="5853"/>
              <a:ext cx="690" cy="867"/>
            </a:xfrm>
            <a:prstGeom prst="straightConnector1">
              <a:avLst/>
            </a:prstGeom>
            <a:ln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4305" y="5168"/>
              <a:ext cx="246" cy="209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51" y="5046"/>
              <a:ext cx="493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I1</a:t>
              </a:r>
              <a:endPara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51" y="5273"/>
              <a:ext cx="493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I2</a:t>
              </a:r>
              <a:endPara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51" y="5500"/>
              <a:ext cx="493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I3</a:t>
              </a:r>
              <a:endPara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51" y="5708"/>
              <a:ext cx="493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I4</a:t>
              </a:r>
              <a:endPara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51" y="5901"/>
              <a:ext cx="65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12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51" y="6092"/>
              <a:ext cx="65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551" y="6311"/>
              <a:ext cx="65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r3</a:t>
              </a:r>
              <a:endPara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551" y="6510"/>
              <a:ext cx="465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2403261" y="3960466"/>
                  <a:ext cx="16831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" y="6237"/>
                  <a:ext cx="265" cy="339"/>
                </a:xfrm>
                <a:prstGeom prst="rect">
                  <a:avLst/>
                </a:prstGeom>
                <a:blipFill rotWithShape="0">
                  <a:blip r:embed="rId1"/>
                  <a:stretch>
                    <a:fillRect l="-17857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72" name="TextBox 71"/>
            <p:cNvSpPr txBox="1"/>
            <p:nvPr/>
          </p:nvSpPr>
          <p:spPr>
            <a:xfrm>
              <a:off x="4114" y="7352"/>
              <a:ext cx="727" cy="41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</a:t>
              </a:r>
              <a:r>
                <a:rPr lang="en-US" dirty="0" smtClean="0">
                  <a:solidFill>
                    <a:schemeClr val="accent1"/>
                  </a:solidFill>
                </a:rPr>
                <a:t>..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278" y="8543"/>
              <a:ext cx="246" cy="20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78" y="8333"/>
              <a:ext cx="246" cy="209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278" y="8752"/>
              <a:ext cx="246" cy="209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78" y="8543"/>
              <a:ext cx="246" cy="209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278" y="9170"/>
              <a:ext cx="246" cy="20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278" y="8961"/>
              <a:ext cx="246" cy="20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278" y="9362"/>
              <a:ext cx="246" cy="20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278" y="9572"/>
              <a:ext cx="246" cy="20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825" y="8543"/>
              <a:ext cx="636" cy="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V</a:t>
              </a:r>
              <a:r>
                <a:rPr lang="en-US" altLang="zh-CN" sz="1600" dirty="0" err="1" smtClean="0">
                  <a:solidFill>
                    <a:srgbClr val="FF0000"/>
                  </a:solidFill>
                </a:rPr>
                <a:t>n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81" idx="3"/>
            </p:cNvCxnSpPr>
            <p:nvPr/>
          </p:nvCxnSpPr>
          <p:spPr>
            <a:xfrm flipV="1">
              <a:off x="3462" y="8226"/>
              <a:ext cx="693" cy="584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81" idx="3"/>
            </p:cNvCxnSpPr>
            <p:nvPr/>
          </p:nvCxnSpPr>
          <p:spPr>
            <a:xfrm flipV="1">
              <a:off x="3462" y="8438"/>
              <a:ext cx="693" cy="371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81" idx="3"/>
            </p:cNvCxnSpPr>
            <p:nvPr/>
          </p:nvCxnSpPr>
          <p:spPr>
            <a:xfrm flipV="1">
              <a:off x="3462" y="8647"/>
              <a:ext cx="693" cy="16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1" idx="3"/>
            </p:cNvCxnSpPr>
            <p:nvPr/>
          </p:nvCxnSpPr>
          <p:spPr>
            <a:xfrm>
              <a:off x="3462" y="8809"/>
              <a:ext cx="693" cy="4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1" idx="3"/>
            </p:cNvCxnSpPr>
            <p:nvPr/>
          </p:nvCxnSpPr>
          <p:spPr>
            <a:xfrm>
              <a:off x="3462" y="8809"/>
              <a:ext cx="693" cy="25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3"/>
            </p:cNvCxnSpPr>
            <p:nvPr/>
          </p:nvCxnSpPr>
          <p:spPr>
            <a:xfrm>
              <a:off x="3462" y="8809"/>
              <a:ext cx="693" cy="466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1" idx="3"/>
            </p:cNvCxnSpPr>
            <p:nvPr/>
          </p:nvCxnSpPr>
          <p:spPr>
            <a:xfrm>
              <a:off x="3462" y="8809"/>
              <a:ext cx="693" cy="65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1" idx="3"/>
            </p:cNvCxnSpPr>
            <p:nvPr/>
          </p:nvCxnSpPr>
          <p:spPr>
            <a:xfrm>
              <a:off x="3462" y="8809"/>
              <a:ext cx="693" cy="86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4278" y="8124"/>
              <a:ext cx="246" cy="209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524" y="8002"/>
              <a:ext cx="493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I1</a:t>
              </a:r>
              <a:endPara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524" y="8229"/>
              <a:ext cx="493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I2</a:t>
              </a:r>
              <a:endPara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524" y="8456"/>
              <a:ext cx="493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I3</a:t>
              </a:r>
              <a:endPara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524" y="8664"/>
              <a:ext cx="493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I4</a:t>
              </a:r>
              <a:endPara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524" y="8856"/>
              <a:ext cx="493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I5</a:t>
              </a:r>
              <a:endPara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524" y="9048"/>
              <a:ext cx="65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524" y="9267"/>
              <a:ext cx="65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24" y="9466"/>
              <a:ext cx="65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r3</a:t>
              </a:r>
              <a:endPara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016" y="2767"/>
              <a:ext cx="645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k1</a:t>
              </a:r>
              <a:r>
                <a:rPr lang="en-US" sz="12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016" y="2994"/>
              <a:ext cx="65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k12</a:t>
              </a:r>
              <a:endPara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016" y="3221"/>
              <a:ext cx="65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k13</a:t>
              </a:r>
              <a:endPara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016" y="3430"/>
              <a:ext cx="65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k14</a:t>
              </a:r>
              <a:endPara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016" y="3622"/>
              <a:ext cx="65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k15</a:t>
              </a:r>
              <a:endPara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016" y="3813"/>
              <a:ext cx="65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k16</a:t>
              </a:r>
              <a:endPara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016" y="4032"/>
              <a:ext cx="65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k17</a:t>
              </a:r>
              <a:endPara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016" y="4232"/>
              <a:ext cx="65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k18</a:t>
              </a:r>
              <a:endPara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5464" y="2994"/>
              <a:ext cx="34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5464" y="3238"/>
              <a:ext cx="34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5464" y="3456"/>
              <a:ext cx="34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5464" y="3669"/>
              <a:ext cx="34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5464" y="3867"/>
              <a:ext cx="34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5464" y="4073"/>
              <a:ext cx="34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5464" y="4276"/>
              <a:ext cx="34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5464" y="4468"/>
              <a:ext cx="34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6016" y="5038"/>
              <a:ext cx="65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k2</a:t>
              </a:r>
              <a:r>
                <a:rPr lang="en-US" sz="12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016" y="5265"/>
              <a:ext cx="65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k22</a:t>
              </a:r>
              <a:endPara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016" y="5492"/>
              <a:ext cx="65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k23</a:t>
              </a:r>
              <a:endPara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016" y="5701"/>
              <a:ext cx="65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k24</a:t>
              </a:r>
              <a:endPara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016" y="5893"/>
              <a:ext cx="65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k25</a:t>
              </a:r>
              <a:endPara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016" y="6084"/>
              <a:ext cx="65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k26</a:t>
              </a:r>
              <a:endPara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016" y="6303"/>
              <a:ext cx="65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k27</a:t>
              </a:r>
              <a:endPara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016" y="6502"/>
              <a:ext cx="412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5464" y="5265"/>
              <a:ext cx="34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5464" y="5509"/>
              <a:ext cx="34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5464" y="5726"/>
              <a:ext cx="34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5464" y="5940"/>
              <a:ext cx="34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5464" y="6138"/>
              <a:ext cx="34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5464" y="6344"/>
              <a:ext cx="34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5464" y="6547"/>
              <a:ext cx="34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5464" y="6738"/>
              <a:ext cx="34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5975" y="7976"/>
              <a:ext cx="65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</a:t>
              </a:r>
              <a:r>
                <a:rPr lang="en-US" sz="12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975" y="8203"/>
              <a:ext cx="65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kn2</a:t>
              </a:r>
              <a:endPara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975" y="8430"/>
              <a:ext cx="65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kn3</a:t>
              </a:r>
              <a:endPara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975" y="8639"/>
              <a:ext cx="65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kn4</a:t>
              </a:r>
              <a:endPara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975" y="8831"/>
              <a:ext cx="65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kn5</a:t>
              </a:r>
              <a:endPara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975" y="9022"/>
              <a:ext cx="65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kn6</a:t>
              </a:r>
              <a:endPara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975" y="9241"/>
              <a:ext cx="65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kn7</a:t>
              </a:r>
              <a:endPara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975" y="9440"/>
              <a:ext cx="65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kn8</a:t>
              </a:r>
              <a:endPara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4" name="Straight Arrow Connector 143"/>
            <p:cNvCxnSpPr/>
            <p:nvPr/>
          </p:nvCxnSpPr>
          <p:spPr>
            <a:xfrm>
              <a:off x="5424" y="8203"/>
              <a:ext cx="34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5424" y="8447"/>
              <a:ext cx="34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5424" y="8664"/>
              <a:ext cx="34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5424" y="8878"/>
              <a:ext cx="34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5424" y="9076"/>
              <a:ext cx="34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5424" y="9282"/>
              <a:ext cx="34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>
              <a:off x="5424" y="9485"/>
              <a:ext cx="34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424" y="9676"/>
              <a:ext cx="345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5704" y="7340"/>
              <a:ext cx="727" cy="3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…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719109" y="2508194"/>
                <a:ext cx="4472891" cy="3188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accent1"/>
                    </a:solidFill>
                  </a:rPr>
                  <a:t>可以找到所有</a:t>
                </a:r>
                <a:r>
                  <a:rPr lang="en-US" altLang="zh-CN" dirty="0" smtClean="0">
                    <a:solidFill>
                      <a:schemeClr val="accent1"/>
                    </a:solidFill>
                  </a:rPr>
                  <a:t>V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原子的扩散路径，</a:t>
                </a:r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accent1"/>
                    </a:solidFill>
                  </a:rPr>
                  <a:t>假设有</a:t>
                </a:r>
                <a:r>
                  <a:rPr lang="en-US" altLang="zh-CN" dirty="0" smtClean="0">
                    <a:solidFill>
                      <a:schemeClr val="accent1"/>
                    </a:solidFill>
                  </a:rPr>
                  <a:t>n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个</a:t>
                </a:r>
                <a:r>
                  <a:rPr lang="en-US" altLang="zh-CN" dirty="0" smtClean="0">
                    <a:solidFill>
                      <a:schemeClr val="accent1"/>
                    </a:solidFill>
                  </a:rPr>
                  <a:t>V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原子，每个</a:t>
                </a:r>
                <a:r>
                  <a:rPr lang="en-US" altLang="zh-CN" dirty="0" smtClean="0">
                    <a:solidFill>
                      <a:schemeClr val="accent1"/>
                    </a:solidFill>
                  </a:rPr>
                  <a:t>V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原子最多有</a:t>
                </a:r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:r>
                  <a:rPr lang="en-US" altLang="zh-CN" dirty="0" smtClean="0">
                    <a:solidFill>
                      <a:schemeClr val="accent1"/>
                    </a:solidFill>
                  </a:rPr>
                  <a:t>8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条扩散路径（</a:t>
                </a:r>
                <a:r>
                  <a:rPr lang="en-US" altLang="zh-CN" dirty="0" smtClean="0">
                    <a:solidFill>
                      <a:schemeClr val="accent1"/>
                    </a:solidFill>
                  </a:rPr>
                  <a:t>V 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与其他</a:t>
                </a:r>
                <a:r>
                  <a:rPr lang="en-US" altLang="zh-CN" dirty="0" smtClean="0">
                    <a:solidFill>
                      <a:schemeClr val="accent1"/>
                    </a:solidFill>
                  </a:rPr>
                  <a:t>V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原子之间</a:t>
                </a:r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accent1"/>
                    </a:solidFill>
                  </a:rPr>
                  <a:t>不交换，因为交换后，能量不改变）。</a:t>
                </a:r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:endParaRPr lang="en-US" altLang="zh-CN" dirty="0">
                  <a:solidFill>
                    <a:schemeClr val="accent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accent1"/>
                    </a:solidFill>
                  </a:rPr>
                  <a:t>定义任意一个</a:t>
                </a:r>
                <a:r>
                  <a:rPr lang="en-US" altLang="zh-CN" dirty="0" smtClean="0">
                    <a:solidFill>
                      <a:schemeClr val="accent1"/>
                    </a:solidFill>
                  </a:rPr>
                  <a:t>V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原子向周边扩散的速度为</a:t>
                </a:r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CN" alt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第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个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chemeClr val="accent1"/>
                    </a:solidFill>
                  </a:rPr>
                  <a:t>原子，</a:t>
                </a:r>
                <a:r>
                  <a:rPr lang="en-US" altLang="zh-CN" dirty="0" smtClean="0">
                    <a:solidFill>
                      <a:schemeClr val="accent1"/>
                    </a:solidFill>
                  </a:rPr>
                  <a:t>j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表示第</a:t>
                </a:r>
                <a:r>
                  <a:rPr lang="en-US" altLang="zh-CN" dirty="0" smtClean="0">
                    <a:solidFill>
                      <a:schemeClr val="accent1"/>
                    </a:solidFill>
                  </a:rPr>
                  <a:t>j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条路</a:t>
                </a:r>
                <a:r>
                  <a:rPr lang="en-US" altLang="zh-CN" dirty="0" smtClean="0">
                    <a:solidFill>
                      <a:schemeClr val="accent1"/>
                    </a:solidFill>
                  </a:rPr>
                  <a:t>, V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与</a:t>
                </a:r>
                <a:r>
                  <a:rPr lang="en-US" altLang="zh-CN" dirty="0" smtClean="0">
                    <a:solidFill>
                      <a:schemeClr val="accent1"/>
                    </a:solidFill>
                  </a:rPr>
                  <a:t>V</a:t>
                </a:r>
              </a:p>
              <a:p>
                <a:r>
                  <a:rPr lang="zh-CN" altLang="en-US" dirty="0" smtClean="0">
                    <a:solidFill>
                      <a:schemeClr val="accent1"/>
                    </a:solidFill>
                  </a:rPr>
                  <a:t>之间不交换，则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accent1"/>
                    </a:solidFill>
                  </a:rPr>
                  <a:t>=0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。</a:t>
                </a:r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:endParaRPr lang="en-US" altLang="zh-CN" dirty="0">
                  <a:solidFill>
                    <a:schemeClr val="accent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accent1"/>
                    </a:solidFill>
                  </a:rPr>
                  <a:t>算出总的走路的速率为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zh-CN" alt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:endParaRPr lang="en-US" altLang="zh-CN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285" y="2251075"/>
                <a:ext cx="4159250" cy="3188335"/>
              </a:xfrm>
              <a:prstGeom prst="rect">
                <a:avLst/>
              </a:prstGeom>
              <a:blipFill rotWithShape="0">
                <a:blip r:embed="rId2"/>
                <a:stretch>
                  <a:fillRect l="-1090" t="-1527" r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4882515" y="1831975"/>
            <a:ext cx="2261870" cy="3774440"/>
            <a:chOff x="7689" y="2885"/>
            <a:chExt cx="3562" cy="594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4882821" y="3675342"/>
                  <a:ext cx="2061590" cy="9024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9" y="5788"/>
                  <a:ext cx="3247" cy="14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155" name="TextBox 154"/>
            <p:cNvSpPr txBox="1"/>
            <p:nvPr/>
          </p:nvSpPr>
          <p:spPr>
            <a:xfrm>
              <a:off x="7689" y="5066"/>
              <a:ext cx="2108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accent1"/>
                  </a:solidFill>
                </a:rPr>
                <a:t>总扩散速率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7689" y="2885"/>
              <a:ext cx="3562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accent1"/>
                  </a:solidFill>
                </a:rPr>
                <a:t>某条路径的扩散速率</a:t>
              </a:r>
              <a:endParaRPr lang="en-US" dirty="0" smtClean="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Rectangle 158"/>
                <p:cNvSpPr/>
                <p:nvPr/>
              </p:nvSpPr>
              <p:spPr>
                <a:xfrm>
                  <a:off x="4920204" y="2365229"/>
                  <a:ext cx="2221955" cy="532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𝑘𝑇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9" name="Rectangle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8" y="3725"/>
                  <a:ext cx="3499" cy="83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5084064" y="5341746"/>
                  <a:ext cx="2119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𝑘𝑇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=0.025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1" y="8247"/>
                  <a:ext cx="3338" cy="58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190" y="264795"/>
            <a:ext cx="4171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5.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掷色子决定走哪条路</a:t>
            </a: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97589" y="957633"/>
                <a:ext cx="3492366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accent1"/>
                    </a:solidFill>
                  </a:rPr>
                  <a:t>用这些速率定义累加函数，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accent1"/>
                    </a:solidFill>
                  </a:rPr>
                  <a:t> </a:t>
                </a:r>
              </a:p>
              <a:p>
                <a:r>
                  <a:rPr lang="zh-CN" altLang="en-US" dirty="0" smtClean="0">
                    <a:solidFill>
                      <a:schemeClr val="accent1"/>
                    </a:solidFill>
                  </a:rPr>
                  <a:t>为走第</a:t>
                </a:r>
                <a:r>
                  <a:rPr lang="en-US" altLang="zh-CN" dirty="0" smtClean="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条路的速率，</a:t>
                </a:r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为走第</a:t>
                </a:r>
                <a:r>
                  <a:rPr lang="en-US" altLang="zh-CN" dirty="0" smtClean="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，</a:t>
                </a:r>
                <a:r>
                  <a:rPr lang="en-US" altLang="zh-CN" dirty="0" smtClean="0">
                    <a:solidFill>
                      <a:schemeClr val="accent1"/>
                    </a:solidFill>
                  </a:rPr>
                  <a:t>2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条路的速率之和，</a:t>
                </a:r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accent1"/>
                    </a:solidFill>
                  </a:rPr>
                  <a:t>通过累加最后得到就是总速率。</a:t>
                </a:r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accent1"/>
                    </a:solidFill>
                  </a:rPr>
                  <a:t>为方便，可以用一个数轴表示。</a:t>
                </a:r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accent1"/>
                    </a:solidFill>
                  </a:rPr>
                  <a:t>数轴上每个区间代表着哪条路</a:t>
                </a:r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accent1"/>
                    </a:solidFill>
                  </a:rPr>
                  <a:t>和对应这条路的速率。</a:t>
                </a:r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60" y="957580"/>
                <a:ext cx="3492500" cy="3168015"/>
              </a:xfrm>
              <a:prstGeom prst="rect">
                <a:avLst/>
              </a:prstGeom>
              <a:blipFill rotWithShape="0">
                <a:blip r:embed="rId1"/>
                <a:stretch>
                  <a:fillRect l="-1571" t="-1553" r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1555441" y="4625553"/>
                <a:ext cx="54629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accent1"/>
                    </a:solidFill>
                  </a:rPr>
                  <a:t>获得随机数</a:t>
                </a:r>
                <a:r>
                  <a:rPr lang="en-US" altLang="zh-CN" sz="1600" dirty="0" smtClean="0">
                    <a:solidFill>
                      <a:schemeClr val="accent1"/>
                    </a:solidFill>
                  </a:rPr>
                  <a:t>(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uniform random number </a:t>
                </a:r>
                <a:r>
                  <a:rPr lang="en-US" altLang="zh-CN" sz="1600" dirty="0" smtClean="0">
                    <a:solidFill>
                      <a:schemeClr val="accent1"/>
                    </a:solidFill>
                  </a:rPr>
                  <a:t>)</a:t>
                </a:r>
                <a:r>
                  <a:rPr lang="en-US" sz="1600" b="0" i="0" u="none" strike="noStrike" baseline="0" dirty="0" smtClean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CN" sz="16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altLang="zh-CN" sz="1600" b="0" i="0" dirty="0" smtClean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   ----- </a:t>
                </a:r>
                <a:r>
                  <a:rPr lang="zh-CN" altLang="en-US" sz="1600" b="0" i="0" dirty="0" smtClean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掷色子</a:t>
                </a:r>
                <a:endParaRPr lang="en-US" altLang="zh-CN" sz="1600" b="0" i="0" dirty="0" smtClean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750" y="4625340"/>
                <a:ext cx="5462905" cy="443865"/>
              </a:xfrm>
              <a:prstGeom prst="rect">
                <a:avLst/>
              </a:prstGeom>
              <a:blipFill rotWithShape="0">
                <a:blip r:embed="rId2"/>
                <a:stretch>
                  <a:fillRect l="-558" t="-9091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613432" y="5265687"/>
                <a:ext cx="7413207" cy="964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sz="1600" b="0" i="0" dirty="0" smtClean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sz="16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16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16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16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sz="1600" b="0" i="0" u="none" strike="noStrike" baseline="0" dirty="0" smtClean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" y="5265420"/>
                <a:ext cx="7403465" cy="9645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2273935" y="1193800"/>
            <a:ext cx="8736965" cy="2884170"/>
            <a:chOff x="3581" y="1880"/>
            <a:chExt cx="13759" cy="454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820" y="5840"/>
              <a:ext cx="12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20" y="584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820" y="584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820" y="5680"/>
              <a:ext cx="0" cy="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980" y="5680"/>
              <a:ext cx="0" cy="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673600" y="1193800"/>
                  <a:ext cx="3744936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b="0" dirty="0" smtClean="0">
                    <a:solidFill>
                      <a:schemeClr val="accent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US" b="0" dirty="0" smtClean="0">
                    <a:solidFill>
                      <a:schemeClr val="accent1"/>
                    </a:solidFill>
                  </a:endParaRPr>
                </a:p>
                <a:p>
                  <a:r>
                    <a:rPr lang="en-US" b="0" dirty="0" smtClean="0">
                      <a:solidFill>
                        <a:schemeClr val="accent1"/>
                      </a:solidFill>
                    </a:rPr>
                    <a:t>		…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12+…+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8=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  <a:p>
                  <a:endParaRPr lang="en-US" b="0" dirty="0" smtClean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" y="1880"/>
                  <a:ext cx="5898" cy="276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>
            <a:xfrm flipV="1">
              <a:off x="7080" y="5680"/>
              <a:ext cx="0" cy="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160" y="5680"/>
              <a:ext cx="0" cy="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/>
                <p:cNvSpPr/>
                <p:nvPr/>
              </p:nvSpPr>
              <p:spPr>
                <a:xfrm>
                  <a:off x="2902899" y="3708400"/>
                  <a:ext cx="4830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1" y="5840"/>
                  <a:ext cx="761" cy="58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/>
                <p:cNvSpPr/>
                <p:nvPr/>
              </p:nvSpPr>
              <p:spPr>
                <a:xfrm>
                  <a:off x="3670091" y="3708400"/>
                  <a:ext cx="4883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0" y="5840"/>
                  <a:ext cx="769" cy="58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angle 24"/>
                <p:cNvSpPr/>
                <p:nvPr/>
              </p:nvSpPr>
              <p:spPr>
                <a:xfrm>
                  <a:off x="4251630" y="3708400"/>
                  <a:ext cx="4883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5" y="5840"/>
                  <a:ext cx="769" cy="58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26" name="Straight Connector 25"/>
            <p:cNvCxnSpPr/>
            <p:nvPr/>
          </p:nvCxnSpPr>
          <p:spPr>
            <a:xfrm flipV="1">
              <a:off x="15860" y="5680"/>
              <a:ext cx="0" cy="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/>
                <p:cNvSpPr/>
                <p:nvPr/>
              </p:nvSpPr>
              <p:spPr>
                <a:xfrm>
                  <a:off x="9819877" y="3708400"/>
                  <a:ext cx="11913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64" y="5840"/>
                  <a:ext cx="1876" cy="58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/>
                <p:cNvSpPr/>
                <p:nvPr/>
              </p:nvSpPr>
              <p:spPr>
                <a:xfrm>
                  <a:off x="2274251" y="3708400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" y="5840"/>
                  <a:ext cx="576" cy="58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29" name="Rectangle 28"/>
            <p:cNvSpPr/>
            <p:nvPr/>
          </p:nvSpPr>
          <p:spPr>
            <a:xfrm>
              <a:off x="7860" y="5258"/>
              <a:ext cx="541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accent1"/>
                  </a:solidFill>
                </a:rPr>
                <a:t>…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3984" y="5258"/>
              <a:ext cx="541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accent1"/>
                  </a:solidFill>
                </a:rPr>
                <a:t>…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10060" y="5680"/>
              <a:ext cx="0" cy="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11420" y="5680"/>
              <a:ext cx="0" cy="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/>
                <p:cNvSpPr/>
                <p:nvPr/>
              </p:nvSpPr>
              <p:spPr>
                <a:xfrm>
                  <a:off x="6142443" y="3708400"/>
                  <a:ext cx="6752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3" y="5840"/>
                  <a:ext cx="1063" cy="58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/>
                <p:cNvSpPr/>
                <p:nvPr/>
              </p:nvSpPr>
              <p:spPr>
                <a:xfrm>
                  <a:off x="7042348" y="3708400"/>
                  <a:ext cx="4556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0" y="5840"/>
                  <a:ext cx="718" cy="58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38" name="Straight Arrow Connector 37"/>
            <p:cNvCxnSpPr/>
            <p:nvPr/>
          </p:nvCxnSpPr>
          <p:spPr>
            <a:xfrm>
              <a:off x="10737" y="4643"/>
              <a:ext cx="0" cy="83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420969" y="3245259"/>
                  <a:ext cx="771045" cy="4444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Upp>
                          <m:limUppPr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groupChr>
                              <m:groupChrPr>
                                <m:chr m:val="⏞"/>
                                <m:pos m:val="top"/>
                                <m:vertJc m:val="bot"/>
                                <m:ctrlPr>
                                  <a:rPr lang="en-US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/>
                                  </m:rP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</m:t>
                                </m:r>
                              </m:e>
                            </m:groupChr>
                          </m:e>
                          <m:lim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lim>
                        </m:limUpp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3" y="5111"/>
                  <a:ext cx="1214" cy="70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170149" y="3245259"/>
                  <a:ext cx="771045" cy="4444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Upp>
                          <m:limUppPr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groupChr>
                              <m:groupChrPr>
                                <m:chr m:val="⏞"/>
                                <m:pos m:val="top"/>
                                <m:vertJc m:val="bot"/>
                                <m:ctrlPr>
                                  <a:rPr lang="en-US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/>
                                  </m:rP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</m:t>
                                </m:r>
                              </m:e>
                            </m:groupChr>
                          </m:e>
                          <m:lim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lim>
                        </m:limUp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2" y="5111"/>
                  <a:ext cx="1214" cy="70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919675" y="3240308"/>
                  <a:ext cx="589051" cy="4444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Upp>
                          <m:limUppPr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groupChr>
                              <m:groupChrPr>
                                <m:chr m:val="⏞"/>
                                <m:pos m:val="top"/>
                                <m:vertJc m:val="bot"/>
                                <m:ctrlPr>
                                  <a:rPr lang="en-US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/>
                                  </m:rP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</m:t>
                                </m:r>
                              </m:e>
                            </m:groupChr>
                          </m:e>
                          <m:lim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lim>
                        </m:limUp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3" y="5103"/>
                  <a:ext cx="928" cy="70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sp>
        <p:nvSpPr>
          <p:cNvPr id="2" name="Rectangle 1"/>
          <p:cNvSpPr/>
          <p:nvPr/>
        </p:nvSpPr>
        <p:spPr>
          <a:xfrm>
            <a:off x="7522148" y="4794830"/>
            <a:ext cx="36750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接着就是选择</a:t>
            </a:r>
            <a:r>
              <a:rPr lang="en-US" altLang="zh-CN" dirty="0" smtClean="0">
                <a:solidFill>
                  <a:schemeClr val="accent1"/>
                </a:solidFill>
              </a:rPr>
              <a:t>[0, 1]</a:t>
            </a:r>
            <a:r>
              <a:rPr lang="zh-CN" altLang="en-US" dirty="0" smtClean="0">
                <a:solidFill>
                  <a:schemeClr val="accent1"/>
                </a:solidFill>
              </a:rPr>
              <a:t>的一个随机数，相当于掷一次色子，这个随机数的值，决定了落在了数轴上的哪个区间，也就决定了哪个</a:t>
            </a:r>
            <a:r>
              <a:rPr lang="en-US" altLang="zh-CN" dirty="0" smtClean="0">
                <a:solidFill>
                  <a:schemeClr val="accent1"/>
                </a:solidFill>
              </a:rPr>
              <a:t>V</a:t>
            </a:r>
            <a:r>
              <a:rPr lang="zh-CN" altLang="en-US" dirty="0" smtClean="0">
                <a:solidFill>
                  <a:schemeClr val="accent1"/>
                </a:solidFill>
              </a:rPr>
              <a:t>原子会走哪条路。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" y="340995"/>
            <a:ext cx="80867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6.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定义时间，并且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原子的近邻，和扩散速率</a:t>
            </a: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1841" y="164461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时间步定义</a:t>
            </a:r>
            <a:endParaRPr lang="en-US" dirty="0" smtClean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591841" y="1967877"/>
                <a:ext cx="1300612" cy="663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841" y="1967877"/>
                <a:ext cx="1300612" cy="663643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589607" y="3191315"/>
                <a:ext cx="6878806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accent1"/>
                    </a:solidFill>
                  </a:rPr>
                  <a:t>每走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完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一步，时间增加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>
                    <a:solidFill>
                      <a:schemeClr val="accent1"/>
                    </a:solidFill>
                  </a:rPr>
                  <a:t>，获得新的一个原子排布列表，</a:t>
                </a:r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accent1"/>
                    </a:solidFill>
                  </a:rPr>
                  <a:t>（当然只是局部某两个原子位置进行了交换，前面已提及），</a:t>
                </a:r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accent1"/>
                    </a:solidFill>
                  </a:rPr>
                  <a:t>新的原子排布列表，就会有新的近邻，就会有新的扩散路径，</a:t>
                </a:r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:r>
                  <a:rPr lang="zh-CN" altLang="en-US" dirty="0">
                    <a:solidFill>
                      <a:schemeClr val="accent1"/>
                    </a:solidFill>
                  </a:rPr>
                  <a:t>能量发生了改变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，就会有新的扩散速率。就是重复前面的过程，</a:t>
                </a:r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accent1"/>
                    </a:solidFill>
                  </a:rPr>
                  <a:t>定义一个总步数</a:t>
                </a:r>
                <a:r>
                  <a:rPr lang="en-US" altLang="zh-CN" dirty="0" err="1" smtClean="0">
                    <a:solidFill>
                      <a:schemeClr val="accent1"/>
                    </a:solidFill>
                  </a:rPr>
                  <a:t>Nstep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，达到</a:t>
                </a:r>
                <a:r>
                  <a:rPr lang="en-US" altLang="zh-CN" dirty="0" err="1" smtClean="0">
                    <a:solidFill>
                      <a:schemeClr val="accent1"/>
                    </a:solidFill>
                  </a:rPr>
                  <a:t>Nstep</a:t>
                </a:r>
                <a:r>
                  <a:rPr lang="en-US" altLang="zh-CN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结束游戏。</a:t>
                </a:r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532" y="3143690"/>
                <a:ext cx="6878806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798" t="-3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WPS 演示</Application>
  <PresentationFormat>Widescreen</PresentationFormat>
  <Paragraphs>235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Times New Roman</vt:lpstr>
      <vt:lpstr>Calibri</vt:lpstr>
      <vt:lpstr>微软雅黑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</vt:vector>
  </TitlesOfParts>
  <Company>TU/e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Z.</dc:creator>
  <cp:lastModifiedBy>LRX</cp:lastModifiedBy>
  <cp:revision>42</cp:revision>
  <dcterms:created xsi:type="dcterms:W3CDTF">2019-05-29T12:41:00Z</dcterms:created>
  <dcterms:modified xsi:type="dcterms:W3CDTF">2019-05-30T11:39:01Z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