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tif" ContentType="image/t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51"/>
  </p:notesMasterIdLst>
  <p:sldIdLst>
    <p:sldId id="266" r:id="rId2"/>
    <p:sldId id="268" r:id="rId3"/>
    <p:sldId id="277" r:id="rId4"/>
    <p:sldId id="278" r:id="rId5"/>
    <p:sldId id="279" r:id="rId6"/>
    <p:sldId id="280" r:id="rId7"/>
    <p:sldId id="269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72" r:id="rId16"/>
    <p:sldId id="290" r:id="rId17"/>
    <p:sldId id="291" r:id="rId18"/>
    <p:sldId id="292" r:id="rId19"/>
    <p:sldId id="293" r:id="rId20"/>
    <p:sldId id="294" r:id="rId21"/>
    <p:sldId id="295" r:id="rId22"/>
    <p:sldId id="270" r:id="rId23"/>
    <p:sldId id="297" r:id="rId24"/>
    <p:sldId id="308" r:id="rId25"/>
    <p:sldId id="309" r:id="rId26"/>
    <p:sldId id="310" r:id="rId27"/>
    <p:sldId id="311" r:id="rId28"/>
    <p:sldId id="312" r:id="rId29"/>
    <p:sldId id="313" r:id="rId30"/>
    <p:sldId id="273" r:id="rId31"/>
    <p:sldId id="271" r:id="rId32"/>
    <p:sldId id="305" r:id="rId33"/>
    <p:sldId id="306" r:id="rId34"/>
    <p:sldId id="307" r:id="rId35"/>
    <p:sldId id="316" r:id="rId36"/>
    <p:sldId id="318" r:id="rId37"/>
    <p:sldId id="317" r:id="rId38"/>
    <p:sldId id="274" r:id="rId39"/>
    <p:sldId id="320" r:id="rId40"/>
    <p:sldId id="321" r:id="rId41"/>
    <p:sldId id="323" r:id="rId42"/>
    <p:sldId id="322" r:id="rId43"/>
    <p:sldId id="325" r:id="rId44"/>
    <p:sldId id="324" r:id="rId45"/>
    <p:sldId id="275" r:id="rId46"/>
    <p:sldId id="327" r:id="rId47"/>
    <p:sldId id="328" r:id="rId48"/>
    <p:sldId id="329" r:id="rId49"/>
    <p:sldId id="267" r:id="rId50"/>
  </p:sldIdLst>
  <p:sldSz cx="24382413" cy="13716000"/>
  <p:notesSz cx="6858000" cy="9144000"/>
  <p:defaultTextStyle>
    <a:defPPr>
      <a:defRPr lang="ru-RU"/>
    </a:defPPr>
    <a:lvl1pPr marL="0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343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686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029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371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714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057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400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743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Чек-лист" id="{768CA919-F4E5-4A97-9431-69CD286F7AEA}">
          <p14:sldIdLst/>
        </p14:section>
        <p14:section name="Презентация" id="{97071F00-80CE-4426-806C-9E03D65E08BC}">
          <p14:sldIdLst>
            <p14:sldId id="266"/>
            <p14:sldId id="268"/>
            <p14:sldId id="277"/>
            <p14:sldId id="278"/>
            <p14:sldId id="279"/>
            <p14:sldId id="280"/>
            <p14:sldId id="269"/>
            <p14:sldId id="282"/>
            <p14:sldId id="283"/>
            <p14:sldId id="284"/>
            <p14:sldId id="285"/>
            <p14:sldId id="286"/>
            <p14:sldId id="287"/>
            <p14:sldId id="288"/>
            <p14:sldId id="272"/>
            <p14:sldId id="290"/>
            <p14:sldId id="291"/>
            <p14:sldId id="292"/>
            <p14:sldId id="293"/>
            <p14:sldId id="294"/>
            <p14:sldId id="295"/>
            <p14:sldId id="270"/>
            <p14:sldId id="297"/>
            <p14:sldId id="308"/>
            <p14:sldId id="309"/>
            <p14:sldId id="310"/>
            <p14:sldId id="311"/>
            <p14:sldId id="312"/>
            <p14:sldId id="313"/>
            <p14:sldId id="273"/>
            <p14:sldId id="271"/>
            <p14:sldId id="305"/>
            <p14:sldId id="306"/>
            <p14:sldId id="307"/>
            <p14:sldId id="316"/>
            <p14:sldId id="318"/>
            <p14:sldId id="317"/>
            <p14:sldId id="274"/>
            <p14:sldId id="320"/>
            <p14:sldId id="321"/>
            <p14:sldId id="323"/>
            <p14:sldId id="322"/>
            <p14:sldId id="325"/>
            <p14:sldId id="324"/>
            <p14:sldId id="275"/>
            <p14:sldId id="327"/>
            <p14:sldId id="328"/>
            <p14:sldId id="329"/>
            <p14:sldId id="267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talia Zhuravlova" initials="" lastIdx="1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8888"/>
    <a:srgbClr val="B0A89C"/>
    <a:srgbClr val="5BCD9D"/>
    <a:srgbClr val="6C64A8"/>
    <a:srgbClr val="F1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Светлый стиль 2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333" autoAdjust="0"/>
    <p:restoredTop sz="75637" autoAdjust="0"/>
  </p:normalViewPr>
  <p:slideViewPr>
    <p:cSldViewPr>
      <p:cViewPr>
        <p:scale>
          <a:sx n="30" d="100"/>
          <a:sy n="30" d="100"/>
        </p:scale>
        <p:origin x="-590" y="-293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81600" cy="3816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BA324-014D-41B7-8E83-ECE8F197A959}" type="datetimeFigureOut">
              <a:rPr lang="ru-RU" smtClean="0"/>
              <a:t>03.02.2017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397F6-5F69-4798-869B-9B0266F8F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844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hyperlink" Target="https://patterns.yandex-team.ru/presentation/" TargetMode="External"/><Relationship Id="rId3" Type="http://schemas.openxmlformats.org/officeDocument/2006/relationships/image" Target="../media/image8.tif"/><Relationship Id="rId7" Type="http://schemas.openxmlformats.org/officeDocument/2006/relationships/hyperlink" Target="mailto:presentation@yandex-team.ru" TargetMode="External"/><Relationship Id="rId2" Type="http://schemas.openxmlformats.org/officeDocument/2006/relationships/image" Target="../media/image7.tif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yadi.sk/d/GPDyRyOPxejmK" TargetMode="External"/><Relationship Id="rId11" Type="http://schemas.openxmlformats.org/officeDocument/2006/relationships/image" Target="../media/image9.png"/><Relationship Id="rId5" Type="http://schemas.openxmlformats.org/officeDocument/2006/relationships/hyperlink" Target="https://yadi.sk/d/IEWQP77jxevQS" TargetMode="External"/><Relationship Id="rId10" Type="http://schemas.openxmlformats.org/officeDocument/2006/relationships/hyperlink" Target="https://yadi.sk/d/YqwObUZxxesAJ" TargetMode="External"/><Relationship Id="rId4" Type="http://schemas.openxmlformats.org/officeDocument/2006/relationships/hyperlink" Target="mailto:http://www.istockphoto.com/ru" TargetMode="External"/><Relationship Id="rId9" Type="http://schemas.openxmlformats.org/officeDocument/2006/relationships/hyperlink" Target="https://yadi.sk/d/ZpB_978TwmoNY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78261" y="5475250"/>
            <a:ext cx="6401726" cy="245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1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06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marR="0" indent="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None/>
              <a:tabLst/>
              <a:defRPr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marL="0" marR="0" lvl="1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lang="ru-RU" dirty="0" smtClean="0"/>
              <a:t>Ключевая мысль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12954000" y="304165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marR="0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tabLst/>
              <a:defRPr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marL="0" marR="0" lvl="1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lang="ru-RU" dirty="0" smtClean="0"/>
              <a:t>Ключевая мысль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</p:spTree>
    <p:extLst>
      <p:ext uri="{BB962C8B-B14F-4D97-AF65-F5344CB8AC3E}">
        <p14:creationId xmlns:p14="http://schemas.microsoft.com/office/powerpoint/2010/main" val="676590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5 пиктограм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5025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1505025" y="8385810"/>
            <a:ext cx="3054275" cy="3814029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6089374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0668407" y="8385810"/>
            <a:ext cx="3044825" cy="3819600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608939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066840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2" name="Текст 9"/>
          <p:cNvSpPr>
            <a:spLocks noGrp="1"/>
          </p:cNvSpPr>
          <p:nvPr>
            <p:ph type="body" sz="quarter" idx="22"/>
          </p:nvPr>
        </p:nvSpPr>
        <p:spPr>
          <a:xfrm>
            <a:off x="19820890" y="8385810"/>
            <a:ext cx="3044825" cy="3819524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982089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/>
          </p:nvPr>
        </p:nvSpPr>
        <p:spPr>
          <a:xfrm>
            <a:off x="15247620" y="8385810"/>
            <a:ext cx="3044825" cy="3819525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5" hasCustomPrompt="1"/>
          </p:nvPr>
        </p:nvSpPr>
        <p:spPr>
          <a:xfrm>
            <a:off x="1524762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r>
              <a:rPr lang="ru-RU" dirty="0" smtClean="0"/>
              <a:t>    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8980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4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5570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2655570" y="8385810"/>
            <a:ext cx="3044825" cy="3814491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7994650" y="8385810"/>
            <a:ext cx="3044826" cy="3819599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3338810" y="8385810"/>
            <a:ext cx="3045600" cy="381959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8007350" y="5464800"/>
            <a:ext cx="3043644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3338810" y="5464800"/>
            <a:ext cx="3045600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2" name="Текст 9"/>
          <p:cNvSpPr>
            <a:spLocks noGrp="1"/>
          </p:cNvSpPr>
          <p:nvPr>
            <p:ph type="body" sz="quarter" idx="22"/>
          </p:nvPr>
        </p:nvSpPr>
        <p:spPr>
          <a:xfrm>
            <a:off x="18681700" y="8385810"/>
            <a:ext cx="3044881" cy="381998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8681700" y="5464412"/>
            <a:ext cx="3044882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4432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3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4567181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4567181" y="8385810"/>
            <a:ext cx="3044825" cy="38155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10669270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6779240" y="8385810"/>
            <a:ext cx="3044825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1066927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677924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0721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Заголовок + 3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6220" y="4186799"/>
            <a:ext cx="6105525" cy="4960874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1506220" y="9530080"/>
            <a:ext cx="6091237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9145588" y="9530080"/>
            <a:ext cx="6099175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7" hasCustomPrompt="1"/>
          </p:nvPr>
        </p:nvSpPr>
        <p:spPr>
          <a:xfrm>
            <a:off x="9145588" y="418679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6770350" y="418680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6770350" y="9530080"/>
            <a:ext cx="6105525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8930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2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13336588" y="3424238"/>
            <a:ext cx="8775699" cy="6486525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270125" y="3424239"/>
            <a:ext cx="8775699" cy="6486525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2270124" y="10290683"/>
            <a:ext cx="8775699" cy="1914275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13336651" y="10290683"/>
            <a:ext cx="8775699" cy="1887403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6539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1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15" hasCustomPrompt="1"/>
          </p:nvPr>
        </p:nvSpPr>
        <p:spPr>
          <a:xfrm>
            <a:off x="1143000" y="3048000"/>
            <a:ext cx="22131337" cy="9158287"/>
          </a:xfrm>
        </p:spPr>
        <p:txBody>
          <a:bodyPr/>
          <a:lstStyle>
            <a:lvl1pPr marL="0" marR="0" indent="0" algn="l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pPr marL="0" marR="0" lvl="0" indent="0" algn="l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087385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без заголовк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15" hasCustomPrompt="1"/>
          </p:nvPr>
        </p:nvSpPr>
        <p:spPr>
          <a:xfrm>
            <a:off x="1143000" y="1143000"/>
            <a:ext cx="22131338" cy="11065938"/>
          </a:xfrm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pPr marL="0" marR="0" lvl="0" indent="0" algn="l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526713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во весь экра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24382412" cy="13716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5390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6833" y="5252224"/>
            <a:ext cx="6470897" cy="238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26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 1 + спасибо за внимание!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/>
          <a:p>
            <a:pPr lvl="0"/>
            <a:r>
              <a:rPr lang="ru-RU" dirty="0" smtClean="0"/>
              <a:t>+7 (000) 000 00 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29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3048000" y="5330825"/>
            <a:ext cx="6676578" cy="532197"/>
          </a:xfrm>
          <a:prstGeom prst="rect">
            <a:avLst/>
          </a:prstGeom>
          <a:noFill/>
        </p:spPr>
        <p:txBody>
          <a:bodyPr wrap="square" lIns="38100" tIns="15240" rIns="38100" rtlCol="0">
            <a:spAutoFit/>
          </a:bodyPr>
          <a:lstStyle/>
          <a:p>
            <a:r>
              <a:rPr lang="ru-RU" sz="3000" dirty="0" smtClean="0">
                <a:solidFill>
                  <a:sysClr val="windowText" lastClr="000000"/>
                </a:solidFill>
                <a:latin typeface="+mn-lt"/>
              </a:rPr>
              <a:t>Контакты</a:t>
            </a:r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14501812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14501812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8327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 2 + спасибо за внимание!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ru-RU" dirty="0" smtClean="0"/>
              <a:t>+7 (000) 000 00 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9525000" cy="762949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15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9525000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  <p:sp>
        <p:nvSpPr>
          <p:cNvPr id="19" name="Текст 9"/>
          <p:cNvSpPr>
            <a:spLocks noGrp="1"/>
          </p:cNvSpPr>
          <p:nvPr>
            <p:ph type="body" sz="quarter" idx="28" hasCustomPrompt="1"/>
          </p:nvPr>
        </p:nvSpPr>
        <p:spPr>
          <a:xfrm>
            <a:off x="14482949" y="10292400"/>
            <a:ext cx="8392926" cy="762000"/>
          </a:xfrm>
        </p:spPr>
        <p:txBody>
          <a:bodyPr anchor="t"/>
          <a:lstStyle/>
          <a:p>
            <a:pPr lvl="0"/>
            <a:r>
              <a:rPr lang="ru-RU" dirty="0" smtClean="0"/>
              <a:t>+7 (000) 000 00 00 </a:t>
            </a:r>
            <a:endParaRPr lang="ru-RU" dirty="0"/>
          </a:p>
        </p:txBody>
      </p:sp>
      <p:sp>
        <p:nvSpPr>
          <p:cNvPr id="20" name="Текст 9"/>
          <p:cNvSpPr>
            <a:spLocks noGrp="1"/>
          </p:cNvSpPr>
          <p:nvPr>
            <p:ph type="body" sz="quarter" idx="29" hasCustomPrompt="1"/>
          </p:nvPr>
        </p:nvSpPr>
        <p:spPr>
          <a:xfrm>
            <a:off x="14482949" y="9147175"/>
            <a:ext cx="8392926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22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9855" y="9163028"/>
            <a:ext cx="757238" cy="747772"/>
          </a:xfrm>
          <a:prstGeom prst="rect">
            <a:avLst/>
          </a:prstGeom>
        </p:spPr>
      </p:pic>
      <p:pic>
        <p:nvPicPr>
          <p:cNvPr id="23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8924" y="10292400"/>
            <a:ext cx="419100" cy="762000"/>
          </a:xfrm>
          <a:prstGeom prst="rect">
            <a:avLst/>
          </a:prstGeom>
        </p:spPr>
      </p:pic>
      <p:sp>
        <p:nvSpPr>
          <p:cNvPr id="28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</a:t>
            </a:r>
            <a:r>
              <a:rPr lang="en-US" dirty="0" smtClean="0"/>
              <a:t> </a:t>
            </a:r>
            <a:r>
              <a:rPr lang="ru-RU" dirty="0" smtClean="0"/>
              <a:t>заголовка</a:t>
            </a:r>
            <a:endParaRPr lang="ru-RU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3048000" y="5330825"/>
            <a:ext cx="6676578" cy="532197"/>
          </a:xfrm>
          <a:prstGeom prst="rect">
            <a:avLst/>
          </a:prstGeom>
          <a:noFill/>
        </p:spPr>
        <p:txBody>
          <a:bodyPr wrap="square" lIns="38100" tIns="15240" rIns="38100" rtlCol="0">
            <a:spAutoFit/>
          </a:bodyPr>
          <a:lstStyle/>
          <a:p>
            <a:r>
              <a:rPr lang="ru-RU" sz="3000" dirty="0" smtClean="0">
                <a:solidFill>
                  <a:sysClr val="windowText" lastClr="000000"/>
                </a:solidFill>
                <a:latin typeface="+mn-lt"/>
              </a:rPr>
              <a:t>Контакты</a:t>
            </a:r>
          </a:p>
        </p:txBody>
      </p:sp>
      <p:sp>
        <p:nvSpPr>
          <p:cNvPr id="25" name="Текст 9"/>
          <p:cNvSpPr>
            <a:spLocks noGrp="1"/>
          </p:cNvSpPr>
          <p:nvPr>
            <p:ph type="body" sz="quarter" idx="33" hasCustomPrompt="1"/>
          </p:nvPr>
        </p:nvSpPr>
        <p:spPr>
          <a:xfrm>
            <a:off x="13336005" y="6094413"/>
            <a:ext cx="9539870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26" name="Текст 9"/>
          <p:cNvSpPr>
            <a:spLocks noGrp="1"/>
          </p:cNvSpPr>
          <p:nvPr>
            <p:ph type="body" sz="quarter" idx="34" hasCustomPrompt="1"/>
          </p:nvPr>
        </p:nvSpPr>
        <p:spPr>
          <a:xfrm>
            <a:off x="13336005" y="7238999"/>
            <a:ext cx="9539869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284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4664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нстру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36"/>
          <p:cNvSpPr/>
          <p:nvPr userDrawn="1"/>
        </p:nvSpPr>
        <p:spPr>
          <a:xfrm>
            <a:off x="1896337" y="12211994"/>
            <a:ext cx="20591327" cy="521470"/>
          </a:xfrm>
          <a:prstGeom prst="rect">
            <a:avLst/>
          </a:prstGeom>
          <a:solidFill>
            <a:srgbClr val="FFCC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4" name="Shape 238"/>
          <p:cNvSpPr/>
          <p:nvPr userDrawn="1"/>
        </p:nvSpPr>
        <p:spPr>
          <a:xfrm>
            <a:off x="16002471" y="1869119"/>
            <a:ext cx="7027527" cy="9556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r>
              <a:rPr lang="ru-RU" dirty="0" smtClean="0"/>
              <a:t>Дополнительные материалы для презентаций (слайды с графиками, диаграммами,</a:t>
            </a:r>
            <a:r>
              <a:rPr lang="ru-RU" baseline="0" dirty="0" smtClean="0"/>
              <a:t> </a:t>
            </a:r>
            <a:r>
              <a:rPr lang="ru-RU" dirty="0" smtClean="0"/>
              <a:t>таблицами, картами, схемами, гаджетами, пиктограммы, иллюстрации и фотографии) находятся </a:t>
            </a:r>
            <a:br>
              <a:rPr lang="ru-RU" dirty="0" smtClean="0"/>
            </a:br>
            <a:r>
              <a:rPr lang="ru-RU" dirty="0" smtClean="0"/>
              <a:t>на </a:t>
            </a:r>
            <a:endParaRPr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sz="1200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 smtClean="0"/>
              <a:t>Логотипы сервисов</a:t>
            </a:r>
            <a:r>
              <a:rPr lang="ru-RU" baseline="0" dirty="0" smtClean="0"/>
              <a:t> для титульного слайда: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3878BE"/>
              </a:solidFill>
            </a:endParaRPr>
          </a:p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r>
              <a:rPr lang="ru-RU" dirty="0" smtClean="0"/>
              <a:t>Слайды с кодом: </a:t>
            </a:r>
            <a:endParaRPr lang="ru-RU" dirty="0" smtClean="0">
              <a:solidFill>
                <a:schemeClr val="accent1"/>
              </a:solidFill>
            </a:endParaRPr>
          </a:p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endParaRPr lang="ru-RU" sz="1200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 smtClean="0"/>
              <a:t>Можно </a:t>
            </a:r>
            <a:r>
              <a:rPr dirty="0"/>
              <a:t>выбрать фотографию на фотостоке </a:t>
            </a:r>
            <a:r>
              <a:rPr lang="ru-RU" dirty="0" smtClean="0">
                <a:solidFill>
                  <a:srgbClr val="3878BE"/>
                </a:solidFill>
              </a:rPr>
              <a:t/>
            </a:r>
            <a:br>
              <a:rPr lang="ru-RU" dirty="0" smtClean="0">
                <a:solidFill>
                  <a:srgbClr val="3878BE"/>
                </a:solidFill>
              </a:rPr>
            </a:br>
            <a:r>
              <a:rPr lang="ru-RU" baseline="0" dirty="0" smtClean="0">
                <a:solidFill>
                  <a:srgbClr val="3878BE"/>
                </a:solidFill>
              </a:rPr>
              <a:t>                                       </a:t>
            </a:r>
            <a:r>
              <a:rPr dirty="0" smtClean="0"/>
              <a:t> </a:t>
            </a:r>
            <a:r>
              <a:rPr dirty="0"/>
              <a:t>и прислать нам ссылку, 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>мы купим её для </a:t>
            </a:r>
            <a:r>
              <a:rPr lang="ru-RU" dirty="0" smtClean="0"/>
              <a:t> вас.</a:t>
            </a:r>
            <a:r>
              <a:rPr dirty="0"/>
              <a:t/>
            </a:r>
            <a:br>
              <a:rPr dirty="0"/>
            </a:br>
            <a:endParaRPr sz="1200"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>Подробный рецепт хорошей презентации —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dirty="0" smtClean="0"/>
              <a:t>на</a:t>
            </a: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/>
            </a:r>
            <a:br>
              <a:rPr dirty="0"/>
            </a:br>
            <a:endParaRPr sz="1200"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sz="24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Если возникли вопросы, напишите </a:t>
            </a:r>
            <a:br>
              <a:rPr lang="ru-RU" sz="24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ru-RU" sz="24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</a:t>
            </a:r>
            <a:endParaRPr dirty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sz="1200" dirty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>Чтобы мы проверили </a:t>
            </a:r>
            <a:r>
              <a:rPr lang="ru-RU" dirty="0" smtClean="0"/>
              <a:t>вашу</a:t>
            </a:r>
            <a:r>
              <a:rPr dirty="0" smtClean="0"/>
              <a:t> </a:t>
            </a:r>
            <a:r>
              <a:rPr dirty="0"/>
              <a:t>презентацию, </a:t>
            </a:r>
            <a:r>
              <a:rPr dirty="0" smtClean="0"/>
              <a:t>отправь</a:t>
            </a:r>
            <a:r>
              <a:rPr lang="ru-RU" dirty="0" smtClean="0"/>
              <a:t>те</a:t>
            </a:r>
            <a:r>
              <a:rPr dirty="0" smtClean="0"/>
              <a:t> </a:t>
            </a:r>
            <a:r>
              <a:rPr dirty="0"/>
              <a:t>её на </a:t>
            </a:r>
            <a:endParaRPr dirty="0">
              <a:solidFill>
                <a:srgbClr val="3878BE"/>
              </a:solidFill>
            </a:endParaRPr>
          </a:p>
        </p:txBody>
      </p:sp>
      <p:sp>
        <p:nvSpPr>
          <p:cNvPr id="5" name="Shape 239"/>
          <p:cNvSpPr/>
          <p:nvPr userDrawn="1"/>
        </p:nvSpPr>
        <p:spPr>
          <a:xfrm>
            <a:off x="8052204" y="2479431"/>
            <a:ext cx="6735837" cy="1430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  <a:defRPr baseline="0"/>
            </a:pPr>
            <a:r>
              <a:rPr sz="3600" dirty="0"/>
              <a:t>Н</a:t>
            </a:r>
            <a:r>
              <a:rPr sz="2500" dirty="0"/>
              <a:t>е</a:t>
            </a:r>
            <a:r>
              <a:rPr dirty="0"/>
              <a:t> </a:t>
            </a:r>
            <a:r>
              <a:rPr sz="4200" dirty="0" smtClean="0"/>
              <a:t>из</a:t>
            </a:r>
            <a:r>
              <a:rPr sz="6100" dirty="0" smtClean="0"/>
              <a:t>ме</a:t>
            </a:r>
            <a:r>
              <a:rPr sz="2900" dirty="0" smtClean="0"/>
              <a:t>ня</a:t>
            </a:r>
            <a:r>
              <a:rPr sz="1900" dirty="0" smtClean="0"/>
              <a:t>й</a:t>
            </a:r>
            <a:r>
              <a:rPr lang="ru-RU" sz="3400" dirty="0" smtClean="0"/>
              <a:t>т</a:t>
            </a:r>
            <a:r>
              <a:rPr lang="ru-RU" sz="1800" dirty="0" smtClean="0"/>
              <a:t>е</a:t>
            </a:r>
            <a:r>
              <a:rPr lang="ru-RU" sz="3400" dirty="0" smtClean="0"/>
              <a:t> р</a:t>
            </a:r>
            <a:r>
              <a:rPr sz="6800" dirty="0" smtClean="0"/>
              <a:t>а</a:t>
            </a:r>
            <a:r>
              <a:rPr sz="3400" dirty="0" smtClean="0"/>
              <a:t>з</a:t>
            </a:r>
            <a:r>
              <a:rPr sz="2000" dirty="0" smtClean="0"/>
              <a:t>ме</a:t>
            </a:r>
            <a:r>
              <a:rPr sz="3300" dirty="0" smtClean="0"/>
              <a:t>р</a:t>
            </a:r>
            <a:r>
              <a:rPr sz="2700" dirty="0" smtClean="0"/>
              <a:t>ы</a:t>
            </a:r>
            <a:r>
              <a:rPr sz="2000" dirty="0" smtClean="0"/>
              <a:t> </a:t>
            </a:r>
            <a:r>
              <a:rPr sz="4700" dirty="0"/>
              <a:t>ш</a:t>
            </a:r>
            <a:r>
              <a:rPr sz="3800" dirty="0"/>
              <a:t>р</a:t>
            </a:r>
            <a:r>
              <a:rPr sz="4100" dirty="0"/>
              <a:t>и</a:t>
            </a:r>
            <a:r>
              <a:rPr sz="2400" dirty="0"/>
              <a:t>ф</a:t>
            </a:r>
            <a:r>
              <a:rPr sz="1800" dirty="0"/>
              <a:t>т</a:t>
            </a:r>
            <a:r>
              <a:rPr sz="2400" dirty="0"/>
              <a:t>о</a:t>
            </a:r>
            <a:r>
              <a:rPr sz="3200" dirty="0"/>
              <a:t>в</a:t>
            </a:r>
          </a:p>
        </p:txBody>
      </p:sp>
      <p:sp>
        <p:nvSpPr>
          <p:cNvPr id="6" name="Shape 240"/>
          <p:cNvSpPr/>
          <p:nvPr userDrawn="1"/>
        </p:nvSpPr>
        <p:spPr>
          <a:xfrm>
            <a:off x="7979110" y="12049174"/>
            <a:ext cx="7182919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0"/>
              </a:spcBef>
              <a:defRPr sz="2600" baseline="0"/>
            </a:lvl1pPr>
          </a:lstStyle>
          <a:p>
            <a:r>
              <a:t>Страницу скрыть или удалить по прочтении!</a:t>
            </a:r>
          </a:p>
        </p:txBody>
      </p:sp>
      <p:sp>
        <p:nvSpPr>
          <p:cNvPr id="7" name="Shape 241"/>
          <p:cNvSpPr/>
          <p:nvPr userDrawn="1"/>
        </p:nvSpPr>
        <p:spPr>
          <a:xfrm>
            <a:off x="11275006" y="4095444"/>
            <a:ext cx="4431607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lvl1pPr>
          </a:lstStyle>
          <a:p>
            <a:r>
              <a:rPr dirty="0"/>
              <a:t>Не </a:t>
            </a:r>
            <a:r>
              <a:rPr dirty="0" smtClean="0"/>
              <a:t>выходи</a:t>
            </a:r>
            <a:r>
              <a:rPr lang="ru-RU" dirty="0" smtClean="0"/>
              <a:t>те</a:t>
            </a:r>
            <a:r>
              <a:rPr dirty="0" smtClean="0"/>
              <a:t> </a:t>
            </a:r>
            <a:r>
              <a:rPr dirty="0"/>
              <a:t>за поля слайда</a:t>
            </a:r>
          </a:p>
        </p:txBody>
      </p:sp>
      <p:sp>
        <p:nvSpPr>
          <p:cNvPr id="8" name="Shape 242"/>
          <p:cNvSpPr/>
          <p:nvPr userDrawn="1"/>
        </p:nvSpPr>
        <p:spPr>
          <a:xfrm>
            <a:off x="15250807" y="3667044"/>
            <a:ext cx="148016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9" name="Shape 243"/>
          <p:cNvSpPr/>
          <p:nvPr userDrawn="1"/>
        </p:nvSpPr>
        <p:spPr>
          <a:xfrm>
            <a:off x="7618189" y="2858110"/>
            <a:ext cx="7622109" cy="885037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0" name="Shape 244"/>
          <p:cNvSpPr/>
          <p:nvPr userDrawn="1"/>
        </p:nvSpPr>
        <p:spPr>
          <a:xfrm>
            <a:off x="7623584" y="4956549"/>
            <a:ext cx="7622110" cy="6850431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1" name="Shape 245"/>
          <p:cNvSpPr/>
          <p:nvPr userDrawn="1"/>
        </p:nvSpPr>
        <p:spPr>
          <a:xfrm>
            <a:off x="7623584" y="3926059"/>
            <a:ext cx="7622109" cy="885678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2" name="Shape 246"/>
          <p:cNvSpPr/>
          <p:nvPr userDrawn="1"/>
        </p:nvSpPr>
        <p:spPr>
          <a:xfrm>
            <a:off x="19978341" y="10734151"/>
            <a:ext cx="3316514" cy="2720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 smtClean="0"/>
              <a:t>Группа презентационных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 smtClean="0"/>
              <a:t>технологий</a:t>
            </a:r>
            <a:endParaRPr dirty="0"/>
          </a:p>
        </p:txBody>
      </p:sp>
      <p:pic>
        <p:nvPicPr>
          <p:cNvPr id="13" name="pasted-image.tiff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8302692" y="10436207"/>
            <a:ext cx="1506047" cy="15060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asted-image.tiff"/>
          <p:cNvPicPr>
            <a:picLocks noChangeAspect="1"/>
          </p:cNvPicPr>
          <p:nvPr userDrawn="1"/>
        </p:nvPicPr>
        <p:blipFill>
          <a:blip r:embed="rId3">
            <a:extLst/>
          </a:blip>
          <a:srcRect t="14527" b="13953"/>
          <a:stretch>
            <a:fillRect/>
          </a:stretch>
        </p:blipFill>
        <p:spPr>
          <a:xfrm>
            <a:off x="18302611" y="11665834"/>
            <a:ext cx="1506079" cy="1077123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249"/>
          <p:cNvSpPr/>
          <p:nvPr userDrawn="1"/>
        </p:nvSpPr>
        <p:spPr>
          <a:xfrm>
            <a:off x="8017209" y="1533441"/>
            <a:ext cx="7182920" cy="1506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Не уверены, что и как делать дальше?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Вот несколько простых советов-рекомендаций</a:t>
            </a:r>
            <a:r>
              <a:rPr dirty="0" smtClean="0"/>
              <a:t>:</a:t>
            </a:r>
            <a:endParaRPr dirty="0"/>
          </a:p>
        </p:txBody>
      </p:sp>
      <p:sp>
        <p:nvSpPr>
          <p:cNvPr id="16" name="Shape 250"/>
          <p:cNvSpPr/>
          <p:nvPr userDrawn="1"/>
        </p:nvSpPr>
        <p:spPr>
          <a:xfrm>
            <a:off x="1889984" y="1890483"/>
            <a:ext cx="5729648" cy="8020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Привет!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/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Это шаблон презентации </a:t>
            </a:r>
            <a:br>
              <a:rPr lang="ru-RU" dirty="0" smtClean="0"/>
            </a:br>
            <a:r>
              <a:rPr lang="ru-RU" dirty="0" smtClean="0"/>
              <a:t>для выступлений с нашим корпоративным шрифтом </a:t>
            </a:r>
            <a:br>
              <a:rPr lang="ru-RU" dirty="0" smtClean="0"/>
            </a:br>
            <a:r>
              <a:rPr lang="ru-RU" dirty="0" err="1" smtClean="0"/>
              <a:t>Yandex</a:t>
            </a:r>
            <a:r>
              <a:rPr lang="ru-RU" dirty="0" smtClean="0"/>
              <a:t> </a:t>
            </a:r>
            <a:r>
              <a:rPr lang="ru-RU" dirty="0" err="1" smtClean="0"/>
              <a:t>Sans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. 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/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Перед началом работы убедитесь, </a:t>
            </a:r>
            <a:br>
              <a:rPr lang="ru-RU" dirty="0" smtClean="0"/>
            </a:br>
            <a:r>
              <a:rPr lang="ru-RU" dirty="0" smtClean="0"/>
              <a:t>что шрифт уже установлен </a:t>
            </a:r>
            <a:br>
              <a:rPr lang="ru-RU" dirty="0" smtClean="0"/>
            </a:br>
            <a:r>
              <a:rPr lang="ru-RU" dirty="0" smtClean="0"/>
              <a:t>на компьютере. Если нет, то скачать его вместе с инструкцией</a:t>
            </a:r>
            <a:br>
              <a:rPr lang="ru-RU" dirty="0" smtClean="0"/>
            </a:br>
            <a:r>
              <a:rPr lang="ru-RU" dirty="0" smtClean="0"/>
              <a:t>по установке можно по ссылке: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>
                <a:solidFill>
                  <a:schemeClr val="tx1"/>
                </a:solidFill>
              </a:rPr>
              <a:t>Посмотреть все макеты мастер-слайдов и добавить подходящий можно, нажав кнопку «создать слайд» в верхнем меню.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dirty="0">
              <a:solidFill>
                <a:srgbClr val="3878BE"/>
              </a:solidFill>
            </a:endParaRPr>
          </a:p>
        </p:txBody>
      </p:sp>
      <p:sp>
        <p:nvSpPr>
          <p:cNvPr id="21" name="Shape 250"/>
          <p:cNvSpPr/>
          <p:nvPr userDrawn="1"/>
        </p:nvSpPr>
        <p:spPr>
          <a:xfrm>
            <a:off x="8003067" y="5138513"/>
            <a:ext cx="7240939" cy="6161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0" marR="0" lvl="0" indent="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расстановки акцентов пользуйтесь встроенными в шаблон стилями шрифтов: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Для выделения ключевой мысли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выделите абзац текста и нажмите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клавишу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Tab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, а чтобы  жёлтая линия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не разрывалась, переносите текст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на следующую строку нажатием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клавиши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Enter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Regular" pitchFamily="2" charset="-52"/>
              <a:ea typeface="+mn-ea"/>
              <a:cs typeface="+mn-cs"/>
            </a:endParaRPr>
          </a:p>
          <a:p>
            <a:pPr marL="1512000" marR="0" lvl="2" indent="-72000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создания маркированного списка выделите текст и дважды нажмите клавишу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Tab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  <a:p>
            <a:pPr marL="1512000" marR="0" lvl="3" indent="-72000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создания нумерованного списка выделите текст и трижды нажмите клавишу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Tab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</p:txBody>
      </p:sp>
      <p:sp>
        <p:nvSpPr>
          <p:cNvPr id="17" name="Shape 238"/>
          <p:cNvSpPr/>
          <p:nvPr userDrawn="1"/>
        </p:nvSpPr>
        <p:spPr>
          <a:xfrm>
            <a:off x="16007207" y="5681620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rgbClr val="3878BE"/>
                </a:solidFill>
                <a:hlinkClick r:id="rId4"/>
              </a:rPr>
              <a:t>iStockphoto.com</a:t>
            </a:r>
            <a:r>
              <a:rPr lang="ru-RU" dirty="0" smtClean="0">
                <a:solidFill>
                  <a:srgbClr val="3878BE"/>
                </a:solidFill>
              </a:rPr>
              <a:t> </a:t>
            </a:r>
            <a:endParaRPr lang="ru-RU" dirty="0">
              <a:solidFill>
                <a:schemeClr val="accent1"/>
              </a:solidFill>
            </a:endParaRPr>
          </a:p>
        </p:txBody>
      </p:sp>
      <p:grpSp>
        <p:nvGrpSpPr>
          <p:cNvPr id="18" name="Группа 17"/>
          <p:cNvGrpSpPr/>
          <p:nvPr userDrawn="1"/>
        </p:nvGrpSpPr>
        <p:grpSpPr>
          <a:xfrm>
            <a:off x="1889206" y="3323550"/>
            <a:ext cx="21448582" cy="6296249"/>
            <a:chOff x="1889206" y="3323550"/>
            <a:chExt cx="21448582" cy="6296249"/>
          </a:xfrm>
        </p:grpSpPr>
        <p:sp>
          <p:nvSpPr>
            <p:cNvPr id="19" name="Shape 238"/>
            <p:cNvSpPr/>
            <p:nvPr/>
          </p:nvSpPr>
          <p:spPr>
            <a:xfrm>
              <a:off x="16414862" y="6983673"/>
              <a:ext cx="6461144" cy="95698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 smtClean="0">
                  <a:solidFill>
                    <a:schemeClr val="tx1"/>
                  </a:solidFill>
                  <a:hlinkClick r:id="rId5"/>
                </a:rPr>
                <a:t>https://</a:t>
              </a:r>
              <a:r>
                <a:rPr lang="en-US" dirty="0" err="1" smtClean="0">
                  <a:solidFill>
                    <a:schemeClr val="tx1"/>
                  </a:solidFill>
                  <a:hlinkClick r:id="rId5"/>
                </a:rPr>
                <a:t>yadi.sk</a:t>
              </a:r>
              <a:r>
                <a:rPr lang="en-US" dirty="0" smtClean="0">
                  <a:solidFill>
                    <a:schemeClr val="tx1"/>
                  </a:solidFill>
                  <a:hlinkClick r:id="rId5"/>
                </a:rPr>
                <a:t>/d/IEWQP77jxevQS</a:t>
              </a: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20" name="Shape 250"/>
            <p:cNvSpPr/>
            <p:nvPr/>
          </p:nvSpPr>
          <p:spPr>
            <a:xfrm>
              <a:off x="1889206" y="6701401"/>
              <a:ext cx="5342400" cy="7329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lnSpc>
                  <a:spcPct val="110000"/>
                </a:lnSpc>
                <a:spcBef>
                  <a:spcPts val="0"/>
                </a:spcBef>
                <a:tabLst>
                  <a:tab pos="5524500" algn="l"/>
                </a:tabLst>
                <a:defRPr sz="2400" baseline="0">
                  <a:latin typeface="Yandex Sans Text Regular"/>
                  <a:ea typeface="Yandex Sans Text Regular"/>
                  <a:cs typeface="Yandex Sans Text Regular"/>
                  <a:sym typeface="Yandex Sans Text Regular"/>
                </a:defRPr>
              </a:pPr>
              <a:r>
                <a:rPr lang="en-US" dirty="0" smtClean="0">
                  <a:solidFill>
                    <a:srgbClr val="3878BE"/>
                  </a:solidFill>
                  <a:hlinkClick r:id="rId6"/>
                </a:rPr>
                <a:t>https://</a:t>
              </a:r>
              <a:r>
                <a:rPr lang="en-US" dirty="0" err="1" smtClean="0">
                  <a:solidFill>
                    <a:srgbClr val="3878BE"/>
                  </a:solidFill>
                  <a:hlinkClick r:id="rId6"/>
                </a:rPr>
                <a:t>yadi.sk</a:t>
              </a:r>
              <a:r>
                <a:rPr lang="en-US" dirty="0" smtClean="0">
                  <a:solidFill>
                    <a:srgbClr val="3878BE"/>
                  </a:solidFill>
                  <a:hlinkClick r:id="rId6"/>
                </a:rPr>
                <a:t>/d/</a:t>
              </a:r>
              <a:r>
                <a:rPr lang="en-US" dirty="0" err="1" smtClean="0">
                  <a:solidFill>
                    <a:srgbClr val="3878BE"/>
                  </a:solidFill>
                  <a:hlinkClick r:id="rId6"/>
                </a:rPr>
                <a:t>GPDyRyOPxejmK</a:t>
              </a:r>
              <a:endParaRPr dirty="0">
                <a:solidFill>
                  <a:srgbClr val="3878BE"/>
                </a:solidFill>
              </a:endParaRPr>
            </a:p>
          </p:txBody>
        </p:sp>
        <p:sp>
          <p:nvSpPr>
            <p:cNvPr id="22" name="Shape 238"/>
            <p:cNvSpPr/>
            <p:nvPr/>
          </p:nvSpPr>
          <p:spPr>
            <a:xfrm>
              <a:off x="16388806" y="8292875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 smtClean="0">
                  <a:solidFill>
                    <a:srgbClr val="3878BE"/>
                  </a:solidFill>
                  <a:hlinkClick r:id="rId7"/>
                </a:rPr>
                <a:t>presentation</a:t>
              </a:r>
              <a:r>
                <a:rPr lang="en-US" dirty="0">
                  <a:solidFill>
                    <a:srgbClr val="3878BE"/>
                  </a:solidFill>
                  <a:hlinkClick r:id="rId7"/>
                </a:rPr>
                <a:t>@</a:t>
              </a:r>
              <a:endParaRPr lang="en-US" dirty="0">
                <a:solidFill>
                  <a:srgbClr val="3878BE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r>
                <a:rPr lang="ru-RU" dirty="0" smtClean="0">
                  <a:solidFill>
                    <a:srgbClr val="3878BE"/>
                  </a:solidFill>
                </a:rPr>
                <a:t>  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3" name="Shape 238"/>
            <p:cNvSpPr/>
            <p:nvPr/>
          </p:nvSpPr>
          <p:spPr>
            <a:xfrm>
              <a:off x="18296806" y="9147600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 smtClean="0">
                  <a:solidFill>
                    <a:srgbClr val="3878BE"/>
                  </a:solidFill>
                  <a:hlinkClick r:id="rId7"/>
                </a:rPr>
                <a:t>prescheck@</a:t>
              </a:r>
              <a:endParaRPr lang="en-US" dirty="0" smtClean="0">
                <a:solidFill>
                  <a:srgbClr val="3878BE"/>
                </a:solidFill>
              </a:endParaRPr>
            </a:p>
          </p:txBody>
        </p:sp>
        <p:sp>
          <p:nvSpPr>
            <p:cNvPr id="24" name="Shape 238"/>
            <p:cNvSpPr/>
            <p:nvPr/>
          </p:nvSpPr>
          <p:spPr>
            <a:xfrm>
              <a:off x="16414862" y="3323550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>
                  <a:hlinkClick r:id="rId8"/>
                </a:rPr>
                <a:t>patterns.yandex-team.ru/presentation</a:t>
              </a:r>
              <a:endParaRPr lang="en-US" dirty="0"/>
            </a:p>
            <a:p>
              <a:pPr>
                <a:tabLst>
                  <a:tab pos="5524500" algn="l"/>
                </a:tabLst>
                <a:defRPr sz="2400" baseline="0"/>
              </a:pP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5" name="Shape 238"/>
            <p:cNvSpPr/>
            <p:nvPr/>
          </p:nvSpPr>
          <p:spPr>
            <a:xfrm>
              <a:off x="16007207" y="4234173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>
                  <a:tab pos="5524500" algn="l"/>
                </a:tabLst>
                <a:defRPr sz="2400" baseline="0"/>
              </a:pPr>
              <a:r>
                <a:rPr lang="en-US" dirty="0">
                  <a:solidFill>
                    <a:srgbClr val="3878BE"/>
                  </a:solidFill>
                  <a:hlinkClick r:id="rId9"/>
                </a:rPr>
                <a:t>https://</a:t>
              </a:r>
              <a:r>
                <a:rPr lang="en-US" dirty="0" smtClean="0">
                  <a:solidFill>
                    <a:srgbClr val="3878BE"/>
                  </a:solidFill>
                  <a:hlinkClick r:id="rId9"/>
                </a:rPr>
                <a:t>yadi.sk/d/ZpB_978TwmoNY</a:t>
              </a:r>
              <a:endParaRPr lang="ru-RU" dirty="0">
                <a:solidFill>
                  <a:srgbClr val="3878BE"/>
                </a:solidFill>
              </a:endParaRPr>
            </a:p>
          </p:txBody>
        </p:sp>
        <p:sp>
          <p:nvSpPr>
            <p:cNvPr id="26" name="Shape 238"/>
            <p:cNvSpPr/>
            <p:nvPr/>
          </p:nvSpPr>
          <p:spPr>
            <a:xfrm>
              <a:off x="18425612" y="4788600"/>
              <a:ext cx="4912176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 smtClean="0">
                  <a:solidFill>
                    <a:schemeClr val="accent1"/>
                  </a:solidFill>
                  <a:hlinkClick r:id="rId10"/>
                </a:rPr>
                <a:t>https://</a:t>
              </a:r>
              <a:r>
                <a:rPr lang="en-US" dirty="0" err="1" smtClean="0">
                  <a:solidFill>
                    <a:schemeClr val="accent1"/>
                  </a:solidFill>
                  <a:hlinkClick r:id="rId10"/>
                </a:rPr>
                <a:t>yadi.sk</a:t>
              </a:r>
              <a:r>
                <a:rPr lang="en-US" dirty="0" smtClean="0">
                  <a:solidFill>
                    <a:schemeClr val="accent1"/>
                  </a:solidFill>
                  <a:hlinkClick r:id="rId10"/>
                </a:rPr>
                <a:t>/d/</a:t>
              </a:r>
              <a:r>
                <a:rPr lang="en-US" dirty="0" err="1" smtClean="0">
                  <a:solidFill>
                    <a:schemeClr val="accent1"/>
                  </a:solidFill>
                  <a:hlinkClick r:id="rId10"/>
                </a:rPr>
                <a:t>YqwObUZxxesAJ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7" name="Группа 26"/>
          <p:cNvGrpSpPr/>
          <p:nvPr userDrawn="1"/>
        </p:nvGrpSpPr>
        <p:grpSpPr>
          <a:xfrm>
            <a:off x="4488644" y="8866540"/>
            <a:ext cx="1153753" cy="1358900"/>
            <a:chOff x="4479985" y="8800385"/>
            <a:chExt cx="1153753" cy="1358900"/>
          </a:xfrm>
        </p:grpSpPr>
        <p:pic>
          <p:nvPicPr>
            <p:cNvPr id="28" name="Изображение 27"/>
            <p:cNvPicPr>
              <a:picLocks noChangeAspect="1"/>
            </p:cNvPicPr>
            <p:nvPr userDrawn="1"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64"/>
            <a:stretch/>
          </p:blipFill>
          <p:spPr>
            <a:xfrm>
              <a:off x="4479985" y="8800385"/>
              <a:ext cx="1153753" cy="1358900"/>
            </a:xfrm>
            <a:prstGeom prst="rect">
              <a:avLst/>
            </a:prstGeom>
          </p:spPr>
        </p:pic>
        <p:sp>
          <p:nvSpPr>
            <p:cNvPr id="29" name="Прямоугольник 28"/>
            <p:cNvSpPr/>
            <p:nvPr userDrawn="1"/>
          </p:nvSpPr>
          <p:spPr>
            <a:xfrm>
              <a:off x="5322406" y="8856452"/>
              <a:ext cx="273262" cy="776377"/>
            </a:xfrm>
            <a:prstGeom prst="rect">
              <a:avLst/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err="1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5960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партнера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205258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1436">
          <p15:clr>
            <a:srgbClr val="FBAE40"/>
          </p15:clr>
        </p15:guide>
        <p15:guide id="2" orient="horz" pos="177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_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 baseline="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партнера</a:t>
            </a:r>
            <a:endParaRPr lang="ru-RU" dirty="0"/>
          </a:p>
        </p:txBody>
      </p:sp>
      <p:pic>
        <p:nvPicPr>
          <p:cNvPr id="9" name="Изображение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1955343"/>
            <a:ext cx="2329024" cy="857788"/>
          </a:xfrm>
          <a:prstGeom prst="rect">
            <a:avLst/>
          </a:prstGeom>
        </p:spPr>
      </p:pic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0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35654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Изображение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3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6" y="1963435"/>
            <a:ext cx="1527082" cy="987327"/>
          </a:xfrm>
          <a:prstGeom prst="rect">
            <a:avLst/>
          </a:prstGeom>
        </p:spPr>
      </p:pic>
      <p:sp>
        <p:nvSpPr>
          <p:cNvPr id="9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420777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1773" userDrawn="1">
          <p15:clr>
            <a:srgbClr val="FBAE40"/>
          </p15:clr>
        </p15:guide>
        <p15:guide id="2" orient="horz" pos="14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__ENG с 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3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6" y="1963435"/>
            <a:ext cx="1527082" cy="987327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86100" y="1955343"/>
            <a:ext cx="2329024" cy="857788"/>
          </a:xfrm>
          <a:prstGeom prst="rect">
            <a:avLst/>
          </a:prstGeom>
        </p:spPr>
      </p:pic>
      <p:sp>
        <p:nvSpPr>
          <p:cNvPr id="10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0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1773">
          <p15:clr>
            <a:srgbClr val="FBAE40"/>
          </p15:clr>
        </p15:guide>
        <p15:guide id="2" orient="horz" pos="143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-разделитель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53556" y="1294841"/>
            <a:ext cx="18273713" cy="763587"/>
          </a:xfrm>
        </p:spPr>
        <p:txBody>
          <a:bodyPr tIns="0" anchor="t"/>
          <a:lstStyle>
            <a:lvl1pPr marL="0" indent="0">
              <a:buNone/>
              <a:defRPr sz="4800">
                <a:solidFill>
                  <a:schemeClr val="tx1"/>
                </a:solidFill>
                <a:latin typeface="Yandex Sans Text Thin" pitchFamily="2" charset="-52"/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pic>
        <p:nvPicPr>
          <p:cNvPr id="9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206" y="12734400"/>
            <a:ext cx="1525587" cy="46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826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78300" y="10674350"/>
            <a:ext cx="17148969" cy="1144588"/>
          </a:xfrm>
        </p:spPr>
        <p:txBody>
          <a:bodyPr tIns="165600" anchor="t"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Автор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3048000" y="3048000"/>
            <a:ext cx="18263741" cy="7250113"/>
          </a:xfrm>
        </p:spPr>
        <p:txBody>
          <a:bodyPr wrap="square" tIns="108000" rIns="468000"/>
          <a:lstStyle>
            <a:lvl1pPr marL="792000" indent="-1116000">
              <a:lnSpc>
                <a:spcPts val="14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4000"/>
              <a:buFont typeface="Arial" panose="020B0604020202020204" pitchFamily="34" charset="0"/>
              <a:buChar char="│"/>
              <a:defRPr sz="12000" b="0" baseline="0">
                <a:solidFill>
                  <a:schemeClr val="bg1"/>
                </a:solidFill>
                <a:latin typeface="Yandex Sans Text Light" panose="02000000000000000000" pitchFamily="2" charset="-52"/>
              </a:defRPr>
            </a:lvl1pPr>
            <a:lvl2pPr marL="432000" indent="-432000">
              <a:defRPr/>
            </a:lvl2pPr>
            <a:lvl3pPr marL="1008000" indent="-540000">
              <a:defRPr/>
            </a:lvl3pPr>
            <a:lvl4pPr marL="1008000" indent="-540000">
              <a:defRPr/>
            </a:lvl4pPr>
          </a:lstStyle>
          <a:p>
            <a:pPr lvl="0"/>
            <a:r>
              <a:rPr lang="ru-RU" dirty="0" smtClean="0"/>
              <a:t>Текст цитаты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0869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1607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3048000"/>
            <a:ext cx="22124509" cy="915828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Четвёртый уровень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12687300"/>
            <a:ext cx="19461162" cy="381602"/>
          </a:xfrm>
          <a:prstGeom prst="rect">
            <a:avLst/>
          </a:prstGeom>
        </p:spPr>
        <p:txBody>
          <a:bodyPr vert="horz" lIns="0" tIns="324000" rIns="91440" bIns="0" rtlCol="0" anchor="b"/>
          <a:lstStyle>
            <a:lvl1pPr algn="l">
              <a:lnSpc>
                <a:spcPts val="3400"/>
              </a:lnSpc>
              <a:defRPr sz="3000" baseline="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110700" y="12687300"/>
            <a:ext cx="1144587" cy="381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43000" y="762001"/>
            <a:ext cx="22124509" cy="22859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232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3" r:id="rId3"/>
    <p:sldLayoutId id="2147483719" r:id="rId4"/>
    <p:sldLayoutId id="2147483685" r:id="rId5"/>
    <p:sldLayoutId id="2147483720" r:id="rId6"/>
    <p:sldLayoutId id="2147483714" r:id="rId7"/>
    <p:sldLayoutId id="2147483696" r:id="rId8"/>
    <p:sldLayoutId id="2147483690" r:id="rId9"/>
    <p:sldLayoutId id="2147483716" r:id="rId10"/>
    <p:sldLayoutId id="2147483688" r:id="rId11"/>
    <p:sldLayoutId id="2147483702" r:id="rId12"/>
    <p:sldLayoutId id="2147483701" r:id="rId13"/>
    <p:sldLayoutId id="2147483700" r:id="rId14"/>
    <p:sldLayoutId id="2147483699" r:id="rId15"/>
    <p:sldLayoutId id="2147483698" r:id="rId16"/>
    <p:sldLayoutId id="2147483703" r:id="rId17"/>
    <p:sldLayoutId id="2147483704" r:id="rId18"/>
    <p:sldLayoutId id="2147483705" r:id="rId19"/>
    <p:sldLayoutId id="2147483706" r:id="rId20"/>
    <p:sldLayoutId id="2147483717" r:id="rId21"/>
    <p:sldLayoutId id="2147483691" r:id="rId22"/>
    <p:sldLayoutId id="2147483718" r:id="rId2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1828709" rtl="0" eaLnBrk="1" latinLnBrk="0" hangingPunct="1">
        <a:lnSpc>
          <a:spcPts val="10000"/>
        </a:lnSpc>
        <a:spcBef>
          <a:spcPct val="0"/>
        </a:spcBef>
        <a:buNone/>
        <a:defRPr sz="8000" kern="1200">
          <a:solidFill>
            <a:schemeClr val="tx1"/>
          </a:solidFill>
          <a:latin typeface="Yandex Sans Text Regular" pitchFamily="2" charset="-52"/>
          <a:ea typeface="+mj-ea"/>
          <a:cs typeface="+mj-cs"/>
        </a:defRPr>
      </a:lvl1pPr>
    </p:titleStyle>
    <p:bodyStyle>
      <a:lvl1pPr marL="0" indent="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1pPr>
      <a:lvl2pPr marL="0" indent="-720000" algn="l" defTabSz="1908000" rtl="0" eaLnBrk="1" latinLnBrk="0" hangingPunct="1">
        <a:lnSpc>
          <a:spcPts val="6000"/>
        </a:lnSpc>
        <a:spcBef>
          <a:spcPts val="0"/>
        </a:spcBef>
        <a:spcAft>
          <a:spcPts val="0"/>
        </a:spcAft>
        <a:buClr>
          <a:schemeClr val="tx2"/>
        </a:buClr>
        <a:buSzPct val="120000"/>
        <a:buFont typeface="Impact" panose="020B0806030902050204" pitchFamily="34" charset="0"/>
        <a:buChar char="▌"/>
        <a:defRPr sz="4800" kern="1200" baseline="0">
          <a:solidFill>
            <a:schemeClr val="tx1"/>
          </a:solidFill>
          <a:latin typeface="Yandex Sans Text Regular" pitchFamily="2" charset="-52"/>
          <a:ea typeface="+mn-ea"/>
          <a:cs typeface="+mn-cs"/>
        </a:defRPr>
      </a:lvl2pPr>
      <a:lvl3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SzPct val="150000"/>
        <a:buFont typeface="Yandex Sans Text Light" panose="02000000000000000000" pitchFamily="2" charset="-52"/>
        <a:buChar char="›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3pPr>
      <a:lvl4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 typeface="+mj-lt"/>
        <a:buAutoNum type="arabicPeriod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4pPr>
      <a:lvl5pPr marL="0" indent="0" algn="l" defTabSz="1828709" rtl="0" eaLnBrk="1" latinLnBrk="0" hangingPunct="1">
        <a:lnSpc>
          <a:spcPct val="90000"/>
        </a:lnSpc>
        <a:spcBef>
          <a:spcPts val="1000"/>
        </a:spcBef>
        <a:buFontTx/>
        <a:buNone/>
        <a:defRPr sz="5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7680">
          <p15:clr>
            <a:srgbClr val="F26B43"/>
          </p15:clr>
        </p15:guide>
        <p15:guide id="2" pos="7439">
          <p15:clr>
            <a:srgbClr val="F26B43"/>
          </p15:clr>
        </p15:guide>
        <p15:guide id="3" pos="7199">
          <p15:clr>
            <a:srgbClr val="F26B43"/>
          </p15:clr>
        </p15:guide>
        <p15:guide id="4" pos="6958">
          <p15:clr>
            <a:srgbClr val="F26B43"/>
          </p15:clr>
        </p15:guide>
        <p15:guide id="5" pos="6718">
          <p15:clr>
            <a:srgbClr val="F26B43"/>
          </p15:clr>
        </p15:guide>
        <p15:guide id="6" pos="6478">
          <p15:clr>
            <a:srgbClr val="F26B43"/>
          </p15:clr>
        </p15:guide>
        <p15:guide id="7" pos="6237">
          <p15:clr>
            <a:srgbClr val="F26B43"/>
          </p15:clr>
        </p15:guide>
        <p15:guide id="8" pos="5997">
          <p15:clr>
            <a:srgbClr val="F26B43"/>
          </p15:clr>
        </p15:guide>
        <p15:guide id="9" pos="5756">
          <p15:clr>
            <a:srgbClr val="F26B43"/>
          </p15:clr>
        </p15:guide>
        <p15:guide id="10" pos="5516">
          <p15:clr>
            <a:srgbClr val="F26B43"/>
          </p15:clr>
        </p15:guide>
        <p15:guide id="11" pos="5276">
          <p15:clr>
            <a:srgbClr val="F26B43"/>
          </p15:clr>
        </p15:guide>
        <p15:guide id="12" pos="5035">
          <p15:clr>
            <a:srgbClr val="F26B43"/>
          </p15:clr>
        </p15:guide>
        <p15:guide id="13" pos="4555">
          <p15:clr>
            <a:srgbClr val="F26B43"/>
          </p15:clr>
        </p15:guide>
        <p15:guide id="14" pos="4795">
          <p15:clr>
            <a:srgbClr val="F26B43"/>
          </p15:clr>
        </p15:guide>
        <p15:guide id="15" pos="4314">
          <p15:clr>
            <a:srgbClr val="F26B43"/>
          </p15:clr>
        </p15:guide>
        <p15:guide id="16" pos="4074">
          <p15:clr>
            <a:srgbClr val="F26B43"/>
          </p15:clr>
        </p15:guide>
        <p15:guide id="17" pos="3353">
          <p15:clr>
            <a:srgbClr val="F26B43"/>
          </p15:clr>
        </p15:guide>
        <p15:guide id="18" pos="3833">
          <p15:clr>
            <a:srgbClr val="F26B43"/>
          </p15:clr>
        </p15:guide>
        <p15:guide id="19" pos="3112">
          <p15:clr>
            <a:srgbClr val="F26B43"/>
          </p15:clr>
        </p15:guide>
        <p15:guide id="20" pos="2872">
          <p15:clr>
            <a:srgbClr val="F26B43"/>
          </p15:clr>
        </p15:guide>
        <p15:guide id="21" pos="2632">
          <p15:clr>
            <a:srgbClr val="F26B43"/>
          </p15:clr>
        </p15:guide>
        <p15:guide id="23" pos="3593">
          <p15:clr>
            <a:srgbClr val="F26B43"/>
          </p15:clr>
        </p15:guide>
        <p15:guide id="25" pos="7920">
          <p15:clr>
            <a:srgbClr val="F26B43"/>
          </p15:clr>
        </p15:guide>
        <p15:guide id="27" pos="8401">
          <p15:clr>
            <a:srgbClr val="F26B43"/>
          </p15:clr>
        </p15:guide>
        <p15:guide id="28" pos="8641">
          <p15:clr>
            <a:srgbClr val="F26B43"/>
          </p15:clr>
        </p15:guide>
        <p15:guide id="29" pos="8881">
          <p15:clr>
            <a:srgbClr val="F26B43"/>
          </p15:clr>
        </p15:guide>
        <p15:guide id="30" pos="9122">
          <p15:clr>
            <a:srgbClr val="F26B43"/>
          </p15:clr>
        </p15:guide>
        <p15:guide id="31" pos="9362">
          <p15:clr>
            <a:srgbClr val="F26B43"/>
          </p15:clr>
        </p15:guide>
        <p15:guide id="32" pos="9603">
          <p15:clr>
            <a:srgbClr val="F26B43"/>
          </p15:clr>
        </p15:guide>
        <p15:guide id="33" pos="10083">
          <p15:clr>
            <a:srgbClr val="F26B43"/>
          </p15:clr>
        </p15:guide>
        <p15:guide id="34" pos="9843">
          <p15:clr>
            <a:srgbClr val="F26B43"/>
          </p15:clr>
        </p15:guide>
        <p15:guide id="35" pos="10324">
          <p15:clr>
            <a:srgbClr val="F26B43"/>
          </p15:clr>
        </p15:guide>
        <p15:guide id="36" pos="11516">
          <p15:clr>
            <a:srgbClr val="F26B43"/>
          </p15:clr>
        </p15:guide>
        <p15:guide id="37" pos="10804">
          <p15:clr>
            <a:srgbClr val="F26B43"/>
          </p15:clr>
        </p15:guide>
        <p15:guide id="38" pos="10564">
          <p15:clr>
            <a:srgbClr val="F26B43"/>
          </p15:clr>
        </p15:guide>
        <p15:guide id="39" pos="11045">
          <p15:clr>
            <a:srgbClr val="F26B43"/>
          </p15:clr>
        </p15:guide>
        <p15:guide id="40" pos="11285">
          <p15:clr>
            <a:srgbClr val="F26B43"/>
          </p15:clr>
        </p15:guide>
        <p15:guide id="41" pos="11766">
          <p15:clr>
            <a:srgbClr val="F26B43"/>
          </p15:clr>
        </p15:guide>
        <p15:guide id="42" pos="12006">
          <p15:clr>
            <a:srgbClr val="F26B43"/>
          </p15:clr>
        </p15:guide>
        <p15:guide id="43" pos="12487">
          <p15:clr>
            <a:srgbClr val="F26B43"/>
          </p15:clr>
        </p15:guide>
        <p15:guide id="44" pos="12247">
          <p15:clr>
            <a:srgbClr val="F26B43"/>
          </p15:clr>
        </p15:guide>
        <p15:guide id="45" pos="12727">
          <p15:clr>
            <a:srgbClr val="F26B43"/>
          </p15:clr>
        </p15:guide>
        <p15:guide id="46" pos="12968">
          <p15:clr>
            <a:srgbClr val="F26B43"/>
          </p15:clr>
        </p15:guide>
        <p15:guide id="47" pos="13208">
          <p15:clr>
            <a:srgbClr val="F26B43"/>
          </p15:clr>
        </p15:guide>
        <p15:guide id="48" orient="horz" pos="4320">
          <p15:clr>
            <a:srgbClr val="F26B43"/>
          </p15:clr>
        </p15:guide>
        <p15:guide id="49" orient="horz" pos="4080">
          <p15:clr>
            <a:srgbClr val="F26B43"/>
          </p15:clr>
        </p15:guide>
        <p15:guide id="50" orient="horz" pos="3839">
          <p15:clr>
            <a:srgbClr val="F26B43"/>
          </p15:clr>
        </p15:guide>
        <p15:guide id="51" orient="horz" pos="3118">
          <p15:clr>
            <a:srgbClr val="F26B43"/>
          </p15:clr>
        </p15:guide>
        <p15:guide id="52" orient="horz" pos="2878">
          <p15:clr>
            <a:srgbClr val="F26B43"/>
          </p15:clr>
        </p15:guide>
        <p15:guide id="53" orient="horz" pos="2637">
          <p15:clr>
            <a:srgbClr val="F26B43"/>
          </p15:clr>
        </p15:guide>
        <p15:guide id="54" orient="horz" pos="2397">
          <p15:clr>
            <a:srgbClr val="F26B43"/>
          </p15:clr>
        </p15:guide>
        <p15:guide id="55" orient="horz" pos="2157">
          <p15:clr>
            <a:srgbClr val="F26B43"/>
          </p15:clr>
        </p15:guide>
        <p15:guide id="56" orient="horz" pos="1916">
          <p15:clr>
            <a:srgbClr val="F26B43"/>
          </p15:clr>
        </p15:guide>
        <p15:guide id="57" orient="horz" pos="1195">
          <p15:clr>
            <a:srgbClr val="F26B43"/>
          </p15:clr>
        </p15:guide>
        <p15:guide id="58" orient="horz" pos="955">
          <p15:clr>
            <a:srgbClr val="F26B43"/>
          </p15:clr>
        </p15:guide>
        <p15:guide id="59" orient="horz" pos="714">
          <p15:clr>
            <a:srgbClr val="F26B43"/>
          </p15:clr>
        </p15:guide>
        <p15:guide id="62" orient="horz" pos="4560">
          <p15:clr>
            <a:srgbClr val="F26B43"/>
          </p15:clr>
        </p15:guide>
        <p15:guide id="63" orient="horz" pos="4801">
          <p15:clr>
            <a:srgbClr val="F26B43"/>
          </p15:clr>
        </p15:guide>
        <p15:guide id="64" orient="horz" pos="5282">
          <p15:clr>
            <a:srgbClr val="F26B43"/>
          </p15:clr>
        </p15:guide>
        <p15:guide id="65" orient="horz" pos="5522">
          <p15:clr>
            <a:srgbClr val="F26B43"/>
          </p15:clr>
        </p15:guide>
        <p15:guide id="66" orient="horz" pos="5762">
          <p15:clr>
            <a:srgbClr val="F26B43"/>
          </p15:clr>
        </p15:guide>
        <p15:guide id="67" orient="horz" pos="6003">
          <p15:clr>
            <a:srgbClr val="F26B43"/>
          </p15:clr>
        </p15:guide>
        <p15:guide id="68" orient="horz" pos="6243">
          <p15:clr>
            <a:srgbClr val="F26B43"/>
          </p15:clr>
        </p15:guide>
        <p15:guide id="69" orient="horz" pos="6483">
          <p15:clr>
            <a:srgbClr val="F26B43"/>
          </p15:clr>
        </p15:guide>
        <p15:guide id="70" orient="horz" pos="6724">
          <p15:clr>
            <a:srgbClr val="F26B43"/>
          </p15:clr>
        </p15:guide>
        <p15:guide id="71" orient="horz" pos="6964">
          <p15:clr>
            <a:srgbClr val="F26B43"/>
          </p15:clr>
        </p15:guide>
        <p15:guide id="72" orient="horz" pos="7685">
          <p15:clr>
            <a:srgbClr val="F26B43"/>
          </p15:clr>
        </p15:guide>
        <p15:guide id="73" orient="horz" pos="7445">
          <p15:clr>
            <a:srgbClr val="F26B43"/>
          </p15:clr>
        </p15:guide>
        <p15:guide id="74" orient="horz" pos="7205">
          <p15:clr>
            <a:srgbClr val="F26B43"/>
          </p15:clr>
        </p15:guide>
        <p15:guide id="75" pos="8160">
          <p15:clr>
            <a:srgbClr val="F26B43"/>
          </p15:clr>
        </p15:guide>
        <p15:guide id="76" orient="horz" pos="3599">
          <p15:clr>
            <a:srgbClr val="F26B43"/>
          </p15:clr>
        </p15:guide>
        <p15:guide id="77" orient="horz" pos="3358">
          <p15:clr>
            <a:srgbClr val="F26B43"/>
          </p15:clr>
        </p15:guide>
        <p15:guide id="78" orient="horz" pos="5041">
          <p15:clr>
            <a:srgbClr val="F26B43"/>
          </p15:clr>
        </p15:guide>
        <p15:guide id="79" pos="2391">
          <p15:clr>
            <a:srgbClr val="F26B43"/>
          </p15:clr>
        </p15:guide>
        <p15:guide id="80" pos="2151">
          <p15:clr>
            <a:srgbClr val="F26B43"/>
          </p15:clr>
        </p15:guide>
        <p15:guide id="81" pos="1910">
          <p15:clr>
            <a:srgbClr val="F26B43"/>
          </p15:clr>
        </p15:guide>
        <p15:guide id="82" pos="1670">
          <p15:clr>
            <a:srgbClr val="F26B43"/>
          </p15:clr>
        </p15:guide>
        <p15:guide id="83" pos="1430">
          <p15:clr>
            <a:srgbClr val="F26B43"/>
          </p15:clr>
        </p15:guide>
        <p15:guide id="84" pos="1189">
          <p15:clr>
            <a:srgbClr val="F26B43"/>
          </p15:clr>
        </p15:guide>
        <p15:guide id="85" pos="949">
          <p15:clr>
            <a:srgbClr val="F26B43"/>
          </p15:clr>
        </p15:guide>
        <p15:guide id="86" pos="709">
          <p15:clr>
            <a:srgbClr val="F26B43"/>
          </p15:clr>
        </p15:guide>
        <p15:guide id="87" pos="13449">
          <p15:clr>
            <a:srgbClr val="F26B43"/>
          </p15:clr>
        </p15:guide>
        <p15:guide id="88" pos="13689">
          <p15:clr>
            <a:srgbClr val="F26B43"/>
          </p15:clr>
        </p15:guide>
        <p15:guide id="89" pos="13929">
          <p15:clr>
            <a:srgbClr val="F26B43"/>
          </p15:clr>
        </p15:guide>
        <p15:guide id="90" pos="14170">
          <p15:clr>
            <a:srgbClr val="F26B43"/>
          </p15:clr>
        </p15:guide>
        <p15:guide id="91" pos="14410">
          <p15:clr>
            <a:srgbClr val="F26B43"/>
          </p15:clr>
        </p15:guide>
        <p15:guide id="92" pos="14650">
          <p15:clr>
            <a:srgbClr val="F26B43"/>
          </p15:clr>
        </p15:guide>
        <p15:guide id="93" orient="horz" pos="4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www.machinelearning.ru/wiki" TargetMode="Externa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www.machinelearning.ru/wiki" TargetMode="Externa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www.machinelearning.ru/wiki" TargetMode="Externa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www.machinelearning.ru/wiki" TargetMode="Externa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www.machinelearning.ru/wiki" TargetMode="Externa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image" Target="../media/image17.emf"/><Relationship Id="rId7" Type="http://schemas.openxmlformats.org/officeDocument/2006/relationships/image" Target="../media/image21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chinelearning.ru/wiki" TargetMode="Externa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www.machinelearning.ru/wiki" TargetMode="Externa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www.machinelearning.ru/wiki" TargetMode="Externa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Попробуй обогнать </a:t>
            </a:r>
            <a:r>
              <a:rPr lang="en-US" b="1" dirty="0" err="1"/>
              <a:t>matrixnet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Александр </a:t>
            </a:r>
            <a:r>
              <a:rPr lang="ru-RU" dirty="0" err="1" smtClean="0"/>
              <a:t>Авдюшенко</a:t>
            </a:r>
            <a:r>
              <a:rPr lang="ru-RU" dirty="0" smtClean="0"/>
              <a:t>, аналитик</a:t>
            </a:r>
            <a:endParaRPr lang="ru-RU" dirty="0"/>
          </a:p>
        </p:txBody>
      </p:sp>
      <p:pic>
        <p:nvPicPr>
          <p:cNvPr id="12" name="Изображение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206" y="1814680"/>
            <a:ext cx="4312800" cy="1227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1471" y="1515600"/>
            <a:ext cx="5134535" cy="1908000"/>
          </a:xfrm>
          <a:prstGeom prst="rect">
            <a:avLst/>
          </a:prstGeom>
        </p:spPr>
      </p:pic>
      <p:sp>
        <p:nvSpPr>
          <p:cNvPr id="21" name="Подзаголовок 2"/>
          <p:cNvSpPr txBox="1">
            <a:spLocks/>
          </p:cNvSpPr>
          <p:nvPr/>
        </p:nvSpPr>
        <p:spPr>
          <a:xfrm>
            <a:off x="3032806" y="11818800"/>
            <a:ext cx="18302487" cy="1144589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marL="0" indent="0" algn="l" defTabSz="1828709" rtl="0" eaLnBrk="1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1pPr>
            <a:lvl2pPr marL="914354" indent="0" algn="ctr" defTabSz="1908000" rtl="0" eaLnBrk="1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None/>
              <a:defRPr sz="4000" kern="1200" baseline="0">
                <a:solidFill>
                  <a:schemeClr val="tx1"/>
                </a:solidFill>
                <a:latin typeface="Yandex Sans Text Regular" pitchFamily="2" charset="-52"/>
                <a:ea typeface="+mn-ea"/>
                <a:cs typeface="+mn-cs"/>
              </a:defRPr>
            </a:lvl2pPr>
            <a:lvl3pPr marL="1828709" indent="0" algn="ctr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SzPct val="150000"/>
              <a:buFont typeface="Yandex Sans Text Light" panose="02000000000000000000" pitchFamily="2" charset="-52"/>
              <a:buNone/>
              <a:defRPr sz="36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3pPr>
            <a:lvl4pPr marL="2743063" indent="0" algn="ctr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Font typeface="+mj-lt"/>
              <a:buNone/>
              <a:defRPr sz="32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4pPr>
            <a:lvl5pPr marL="3657417" indent="0" algn="ctr" defTabSz="1828709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771" indent="0" algn="ctr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126" indent="0" algn="ctr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480" indent="0" algn="ctr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4834" indent="0" algn="ctr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/>
              <a:t>4 </a:t>
            </a:r>
            <a:r>
              <a:rPr lang="ru-RU" sz="3600" dirty="0" smtClean="0"/>
              <a:t>февраля 201</a:t>
            </a:r>
            <a:r>
              <a:rPr lang="en-US" sz="3600" dirty="0" smtClean="0"/>
              <a:t>7</a:t>
            </a:r>
            <a:endParaRPr lang="ru-RU" sz="3600" dirty="0"/>
          </a:p>
        </p:txBody>
      </p:sp>
      <p:pic>
        <p:nvPicPr>
          <p:cNvPr id="7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7606" y="1692000"/>
            <a:ext cx="2579243" cy="14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714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2"/>
                </a:solidFill>
              </a:rPr>
              <a:t>Постановка задач машинного обучения 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4" name="Нижний колонтитул 3" descr="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hlinkClick r:id="rId2"/>
              </a:rPr>
              <a:t>http://www.MachineLearning.</a:t>
            </a:r>
            <a:r>
              <a:rPr lang="en-US" smtClean="0"/>
              <a:t>ru/wiki</a:t>
            </a:r>
            <a:r>
              <a:rPr lang="ru-RU" smtClean="0"/>
              <a:t> </a:t>
            </a:r>
            <a:endParaRPr lang="ru-RU" dirty="0"/>
          </a:p>
        </p:txBody>
      </p:sp>
      <p:sp>
        <p:nvSpPr>
          <p:cNvPr id="5" name="Номер слайда 4" descr="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smtClean="0"/>
              <a:t>3</a:t>
            </a:r>
            <a:endParaRPr lang="ru-RU"/>
          </a:p>
        </p:txBody>
      </p:sp>
      <p:pic>
        <p:nvPicPr>
          <p:cNvPr id="8" name="Рисунок 7" descr="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239" y="4026493"/>
            <a:ext cx="13184967" cy="3594707"/>
          </a:xfrm>
          <a:prstGeom prst="rect">
            <a:avLst/>
          </a:prstGeom>
        </p:spPr>
      </p:pic>
      <p:sp>
        <p:nvSpPr>
          <p:cNvPr id="6" name="TextBox 5" descr=" 7"/>
          <p:cNvSpPr txBox="1"/>
          <p:nvPr/>
        </p:nvSpPr>
        <p:spPr>
          <a:xfrm>
            <a:off x="1506406" y="2278800"/>
            <a:ext cx="114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4800" b="1" dirty="0" smtClean="0">
                <a:solidFill>
                  <a:sysClr val="windowText" lastClr="000000"/>
                </a:solidFill>
              </a:rPr>
              <a:t>Этап </a:t>
            </a:r>
            <a:r>
              <a:rPr lang="ru-RU" sz="4800" b="1" i="1" dirty="0" smtClean="0">
                <a:solidFill>
                  <a:sysClr val="windowText" lastClr="000000"/>
                </a:solidFill>
              </a:rPr>
              <a:t>обучения</a:t>
            </a:r>
            <a:r>
              <a:rPr lang="ru-RU" sz="4800" b="1" dirty="0" smtClean="0">
                <a:solidFill>
                  <a:sysClr val="windowText" lastClr="000000"/>
                </a:solidFill>
              </a:rPr>
              <a:t>  </a:t>
            </a:r>
            <a:r>
              <a:rPr lang="en-US" sz="4800" b="1" dirty="0" smtClean="0">
                <a:solidFill>
                  <a:sysClr val="windowText" lastClr="000000"/>
                </a:solidFill>
              </a:rPr>
              <a:t>(train):</a:t>
            </a:r>
            <a:r>
              <a:rPr lang="ru-RU" sz="4800" b="1" dirty="0" smtClean="0">
                <a:solidFill>
                  <a:sysClr val="windowText" lastClr="000000"/>
                </a:solidFill>
              </a:rPr>
              <a:t> </a:t>
            </a:r>
            <a:r>
              <a:rPr lang="ru-RU" sz="4800" dirty="0" smtClean="0">
                <a:solidFill>
                  <a:sysClr val="windowText" lastClr="000000"/>
                </a:solidFill>
              </a:rPr>
              <a:t>объекты</a:t>
            </a:r>
            <a:r>
              <a:rPr lang="ru-RU" sz="4800" b="1" dirty="0" smtClean="0">
                <a:solidFill>
                  <a:sysClr val="windowText" lastClr="000000"/>
                </a:solidFill>
              </a:rPr>
              <a:t> </a:t>
            </a:r>
            <a:r>
              <a:rPr lang="en-US" sz="4800" dirty="0" err="1" smtClean="0">
                <a:solidFill>
                  <a:sysClr val="windowText" lastClr="000000"/>
                </a:solidFill>
              </a:rPr>
              <a:t>x</a:t>
            </a:r>
            <a:r>
              <a:rPr lang="en-US" sz="4800" baseline="-25000" dirty="0" err="1" smtClean="0">
                <a:solidFill>
                  <a:sysClr val="windowText" lastClr="000000"/>
                </a:solidFill>
              </a:rPr>
              <a:t>j</a:t>
            </a:r>
            <a:r>
              <a:rPr lang="en-US" sz="4800" dirty="0" smtClean="0">
                <a:solidFill>
                  <a:sysClr val="windowText" lastClr="000000"/>
                </a:solidFill>
              </a:rPr>
              <a:t> </a:t>
            </a:r>
            <a:r>
              <a:rPr lang="ru-RU" sz="4800" dirty="0" smtClean="0">
                <a:solidFill>
                  <a:sysClr val="windowText" lastClr="000000"/>
                </a:solidFill>
              </a:rPr>
              <a:t>из</a:t>
            </a:r>
            <a:r>
              <a:rPr lang="en-US" sz="4800" dirty="0" smtClean="0">
                <a:solidFill>
                  <a:sysClr val="windowText" lastClr="000000"/>
                </a:solidFill>
              </a:rPr>
              <a:t> X.</a:t>
            </a:r>
            <a:endParaRPr lang="ru-RU" sz="4800" dirty="0" err="1" smtClean="0">
              <a:solidFill>
                <a:sysClr val="windowText" lastClr="000000"/>
              </a:solidFill>
            </a:endParaRPr>
          </a:p>
        </p:txBody>
      </p:sp>
      <p:sp>
        <p:nvSpPr>
          <p:cNvPr id="7" name="TextBox 6" descr=" 8"/>
          <p:cNvSpPr txBox="1"/>
          <p:nvPr/>
        </p:nvSpPr>
        <p:spPr>
          <a:xfrm>
            <a:off x="2269606" y="3042000"/>
            <a:ext cx="1946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solidFill>
                  <a:sysClr val="windowText" lastClr="000000"/>
                </a:solidFill>
              </a:rPr>
              <a:t>Модель </a:t>
            </a:r>
            <a:r>
              <a:rPr lang="el-GR" sz="4800" b="1" i="1" dirty="0" smtClean="0">
                <a:solidFill>
                  <a:sysClr val="windowText" lastClr="000000"/>
                </a:solidFill>
                <a:cs typeface="Times New Roman"/>
              </a:rPr>
              <a:t>μ</a:t>
            </a:r>
            <a:r>
              <a:rPr lang="ru-RU" sz="4800" dirty="0" smtClean="0">
                <a:solidFill>
                  <a:sysClr val="windowText" lastClr="000000"/>
                </a:solidFill>
                <a:cs typeface="Times New Roman"/>
              </a:rPr>
              <a:t> по выборке дает алгоритм </a:t>
            </a:r>
            <a:r>
              <a:rPr lang="ru-RU" sz="4800" b="1" i="1" dirty="0" smtClean="0">
                <a:solidFill>
                  <a:sysClr val="windowText" lastClr="000000"/>
                </a:solidFill>
                <a:cs typeface="Times New Roman"/>
              </a:rPr>
              <a:t>а</a:t>
            </a:r>
            <a:r>
              <a:rPr lang="en-US" sz="4800" dirty="0" smtClean="0">
                <a:solidFill>
                  <a:sysClr val="windowText" lastClr="000000"/>
                </a:solidFill>
                <a:cs typeface="Times New Roman"/>
              </a:rPr>
              <a:t>, </a:t>
            </a:r>
            <a:r>
              <a:rPr lang="ru-RU" sz="4800" dirty="0" smtClean="0">
                <a:solidFill>
                  <a:sysClr val="windowText" lastClr="000000"/>
                </a:solidFill>
                <a:cs typeface="Times New Roman"/>
              </a:rPr>
              <a:t>предсказывающий ответ</a:t>
            </a:r>
            <a:endParaRPr lang="ru-RU" sz="48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9" name="TextBox 8" descr=" 9"/>
          <p:cNvSpPr txBox="1"/>
          <p:nvPr/>
        </p:nvSpPr>
        <p:spPr>
          <a:xfrm>
            <a:off x="1506406" y="7621200"/>
            <a:ext cx="1335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 dirty="0" smtClean="0">
                <a:solidFill>
                  <a:sysClr val="windowText" lastClr="000000"/>
                </a:solidFill>
              </a:rPr>
              <a:t>Этап </a:t>
            </a:r>
            <a:r>
              <a:rPr lang="ru-RU" sz="4800" b="1" i="1" dirty="0" smtClean="0">
                <a:solidFill>
                  <a:sysClr val="windowText" lastClr="000000"/>
                </a:solidFill>
              </a:rPr>
              <a:t>применения</a:t>
            </a:r>
            <a:r>
              <a:rPr lang="ru-RU" sz="4800" b="1" dirty="0" smtClean="0">
                <a:solidFill>
                  <a:sysClr val="windowText" lastClr="000000"/>
                </a:solidFill>
              </a:rPr>
              <a:t>  </a:t>
            </a:r>
            <a:r>
              <a:rPr lang="en-US" sz="4800" b="1" dirty="0" smtClean="0">
                <a:solidFill>
                  <a:sysClr val="windowText" lastClr="000000"/>
                </a:solidFill>
              </a:rPr>
              <a:t>(test) – </a:t>
            </a:r>
            <a:r>
              <a:rPr lang="ru-RU" sz="4800" b="1" dirty="0" smtClean="0">
                <a:solidFill>
                  <a:sysClr val="windowText" lastClr="000000"/>
                </a:solidFill>
              </a:rPr>
              <a:t>замер качества.</a:t>
            </a:r>
          </a:p>
        </p:txBody>
      </p:sp>
      <p:sp>
        <p:nvSpPr>
          <p:cNvPr id="10" name="Объект 2" descr=" 10"/>
          <p:cNvSpPr>
            <a:spLocks noGrp="1"/>
          </p:cNvSpPr>
          <p:nvPr>
            <p:ph idx="1"/>
          </p:nvPr>
        </p:nvSpPr>
        <p:spPr>
          <a:xfrm>
            <a:off x="6085606" y="9147600"/>
            <a:ext cx="13737600" cy="3816000"/>
          </a:xfrm>
        </p:spPr>
        <p:txBody>
          <a:bodyPr/>
          <a:lstStyle/>
          <a:p>
            <a:pPr marL="792000" lvl="2" indent="0">
              <a:spcBef>
                <a:spcPts val="0"/>
              </a:spcBef>
              <a:buNone/>
            </a:pPr>
            <a:r>
              <a:rPr lang="ru-RU" smtClean="0">
                <a:latin typeface="Yandex Sans Text Light"/>
              </a:rPr>
              <a:t>Типы признаков</a:t>
            </a:r>
            <a:r>
              <a:rPr lang="en-US" smtClean="0">
                <a:latin typeface="Yandex Sans Text Light"/>
              </a:rPr>
              <a:t> (features)</a:t>
            </a:r>
            <a:r>
              <a:rPr lang="ru-RU" smtClean="0">
                <a:latin typeface="Yandex Sans Text Light"/>
              </a:rPr>
              <a:t> </a:t>
            </a:r>
            <a:r>
              <a:rPr lang="en-US" smtClean="0">
                <a:latin typeface="Yandex Sans Text Light"/>
              </a:rPr>
              <a:t>f</a:t>
            </a:r>
            <a:r>
              <a:rPr lang="en-US" baseline="-25000" smtClean="0">
                <a:latin typeface="Yandex Sans Text Light"/>
              </a:rPr>
              <a:t>j</a:t>
            </a:r>
            <a:r>
              <a:rPr lang="en-US" smtClean="0">
                <a:latin typeface="Yandex Sans Text Light"/>
              </a:rPr>
              <a:t>: X </a:t>
            </a:r>
            <a:r>
              <a:rPr lang="en-US" smtClean="0">
                <a:latin typeface="Yandex Sans Text Light"/>
                <a:cs typeface="Times New Roman"/>
              </a:rPr>
              <a:t>→ D</a:t>
            </a:r>
            <a:r>
              <a:rPr lang="en-US" baseline="-25000" smtClean="0">
                <a:latin typeface="Yandex Sans Text Light"/>
                <a:cs typeface="Times New Roman"/>
              </a:rPr>
              <a:t>j</a:t>
            </a:r>
            <a:endParaRPr lang="ru-RU" b="1" baseline="-25000" smtClean="0">
              <a:latin typeface="Yandex Sans Text Light"/>
            </a:endParaRPr>
          </a:p>
          <a:p>
            <a:pPr lvl="2">
              <a:spcBef>
                <a:spcPts val="0"/>
              </a:spcBef>
              <a:buChar char=" "/>
            </a:pPr>
            <a:r>
              <a:rPr lang="ru-RU" smtClean="0">
                <a:latin typeface="+mn-lt"/>
              </a:rPr>
              <a:t>        </a:t>
            </a:r>
            <a:r>
              <a:rPr lang="en-US" smtClean="0">
                <a:latin typeface="+mn-lt"/>
              </a:rPr>
              <a:t> </a:t>
            </a:r>
            <a:r>
              <a:rPr lang="ru-RU" smtClean="0">
                <a:latin typeface="+mn-lt"/>
              </a:rPr>
              <a:t>  </a:t>
            </a:r>
            <a:r>
              <a:rPr lang="en-US" smtClean="0">
                <a:cs typeface="Times New Roman"/>
              </a:rPr>
              <a:t> </a:t>
            </a:r>
            <a:r>
              <a:rPr lang="en-US" baseline="-25000" smtClean="0">
                <a:cs typeface="Times New Roman"/>
              </a:rPr>
              <a:t> </a:t>
            </a:r>
            <a:r>
              <a:rPr lang="en-US" smtClean="0">
                <a:latin typeface="+mn-lt"/>
              </a:rPr>
              <a:t>        </a:t>
            </a:r>
            <a:endParaRPr lang="ru-RU" dirty="0" smtClean="0">
              <a:latin typeface="+mn-lt"/>
            </a:endParaRPr>
          </a:p>
          <a:p>
            <a:pPr lvl="2">
              <a:spcBef>
                <a:spcPts val="0"/>
              </a:spcBef>
              <a:buChar char=" "/>
            </a:pPr>
            <a:r>
              <a:rPr lang="ru-RU" smtClean="0">
                <a:latin typeface="+mn-lt"/>
              </a:rPr>
              <a:t>                               </a:t>
            </a:r>
            <a:r>
              <a:rPr lang="en-US" smtClean="0">
                <a:latin typeface="+mn-lt"/>
              </a:rPr>
              <a:t> </a:t>
            </a:r>
            <a:r>
              <a:rPr lang="en-US" smtClean="0">
                <a:cs typeface="Times New Roman"/>
              </a:rPr>
              <a:t> </a:t>
            </a:r>
            <a:r>
              <a:rPr lang="en-US" baseline="-25000" smtClean="0">
                <a:cs typeface="Times New Roman"/>
              </a:rPr>
              <a:t> </a:t>
            </a:r>
            <a:r>
              <a:rPr lang="en-US" smtClean="0"/>
              <a:t>     </a:t>
            </a:r>
            <a:r>
              <a:rPr lang="en-US" smtClean="0">
                <a:latin typeface="Times New Roman"/>
                <a:cs typeface="Times New Roman"/>
              </a:rPr>
              <a:t> </a:t>
            </a:r>
            <a:endParaRPr lang="ru-RU" dirty="0">
              <a:latin typeface="+mn-lt"/>
            </a:endParaRPr>
          </a:p>
          <a:p>
            <a:pPr lvl="2">
              <a:spcBef>
                <a:spcPts val="0"/>
              </a:spcBef>
              <a:buChar char=" "/>
            </a:pPr>
            <a:r>
              <a:rPr lang="ru-RU" smtClean="0">
                <a:cs typeface="Times New Roman"/>
              </a:rPr>
              <a:t>                 </a:t>
            </a:r>
            <a:r>
              <a:rPr lang="en-US" smtClean="0">
                <a:cs typeface="Times New Roman"/>
              </a:rPr>
              <a:t> </a:t>
            </a:r>
            <a:r>
              <a:rPr lang="en-US" baseline="-25000" smtClean="0">
                <a:cs typeface="Times New Roman"/>
              </a:rPr>
              <a:t>   </a:t>
            </a:r>
            <a:r>
              <a:rPr lang="en-US" smtClean="0">
                <a:cs typeface="Times New Roman"/>
              </a:rPr>
              <a:t>   </a:t>
            </a:r>
            <a:endParaRPr lang="ru-RU" dirty="0" smtClean="0">
              <a:latin typeface="+mn-lt"/>
            </a:endParaRPr>
          </a:p>
          <a:p>
            <a:pPr marL="792000" lvl="2" indent="0">
              <a:spcBef>
                <a:spcPts val="0"/>
              </a:spcBef>
              <a:buNone/>
            </a:pP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4087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2"/>
                </a:solidFill>
              </a:rPr>
              <a:t>Постановка задач машинного обучения 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4" name="Нижний колонтитул 3" descr="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hlinkClick r:id="rId2"/>
              </a:rPr>
              <a:t>http://www.MachineLearning.</a:t>
            </a:r>
            <a:r>
              <a:rPr lang="en-US" smtClean="0"/>
              <a:t>ru/wiki</a:t>
            </a:r>
            <a:r>
              <a:rPr lang="ru-RU" smtClean="0"/>
              <a:t> </a:t>
            </a:r>
            <a:endParaRPr lang="ru-RU" dirty="0"/>
          </a:p>
        </p:txBody>
      </p:sp>
      <p:sp>
        <p:nvSpPr>
          <p:cNvPr id="5" name="Номер слайда 4" descr="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smtClean="0"/>
              <a:t>3</a:t>
            </a:r>
            <a:endParaRPr lang="ru-RU"/>
          </a:p>
        </p:txBody>
      </p:sp>
      <p:pic>
        <p:nvPicPr>
          <p:cNvPr id="8" name="Рисунок 7" descr="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239" y="4026493"/>
            <a:ext cx="13184967" cy="3594707"/>
          </a:xfrm>
          <a:prstGeom prst="rect">
            <a:avLst/>
          </a:prstGeom>
        </p:spPr>
      </p:pic>
      <p:sp>
        <p:nvSpPr>
          <p:cNvPr id="6" name="TextBox 5" descr=" 7"/>
          <p:cNvSpPr txBox="1"/>
          <p:nvPr/>
        </p:nvSpPr>
        <p:spPr>
          <a:xfrm>
            <a:off x="1506406" y="2278800"/>
            <a:ext cx="114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4800" b="1" dirty="0" smtClean="0">
                <a:solidFill>
                  <a:sysClr val="windowText" lastClr="000000"/>
                </a:solidFill>
              </a:rPr>
              <a:t>Этап </a:t>
            </a:r>
            <a:r>
              <a:rPr lang="ru-RU" sz="4800" b="1" i="1" dirty="0" smtClean="0">
                <a:solidFill>
                  <a:sysClr val="windowText" lastClr="000000"/>
                </a:solidFill>
              </a:rPr>
              <a:t>обучения</a:t>
            </a:r>
            <a:r>
              <a:rPr lang="ru-RU" sz="4800" b="1" dirty="0" smtClean="0">
                <a:solidFill>
                  <a:sysClr val="windowText" lastClr="000000"/>
                </a:solidFill>
              </a:rPr>
              <a:t>  </a:t>
            </a:r>
            <a:r>
              <a:rPr lang="en-US" sz="4800" b="1" dirty="0" smtClean="0">
                <a:solidFill>
                  <a:sysClr val="windowText" lastClr="000000"/>
                </a:solidFill>
              </a:rPr>
              <a:t>(train):</a:t>
            </a:r>
            <a:r>
              <a:rPr lang="ru-RU" sz="4800" b="1" dirty="0" smtClean="0">
                <a:solidFill>
                  <a:sysClr val="windowText" lastClr="000000"/>
                </a:solidFill>
              </a:rPr>
              <a:t> </a:t>
            </a:r>
            <a:r>
              <a:rPr lang="ru-RU" sz="4800" dirty="0" smtClean="0">
                <a:solidFill>
                  <a:sysClr val="windowText" lastClr="000000"/>
                </a:solidFill>
              </a:rPr>
              <a:t>объекты</a:t>
            </a:r>
            <a:r>
              <a:rPr lang="ru-RU" sz="4800" b="1" dirty="0" smtClean="0">
                <a:solidFill>
                  <a:sysClr val="windowText" lastClr="000000"/>
                </a:solidFill>
              </a:rPr>
              <a:t> </a:t>
            </a:r>
            <a:r>
              <a:rPr lang="en-US" sz="4800" dirty="0" err="1" smtClean="0">
                <a:solidFill>
                  <a:sysClr val="windowText" lastClr="000000"/>
                </a:solidFill>
              </a:rPr>
              <a:t>x</a:t>
            </a:r>
            <a:r>
              <a:rPr lang="en-US" sz="4800" baseline="-25000" dirty="0" err="1" smtClean="0">
                <a:solidFill>
                  <a:sysClr val="windowText" lastClr="000000"/>
                </a:solidFill>
              </a:rPr>
              <a:t>j</a:t>
            </a:r>
            <a:r>
              <a:rPr lang="en-US" sz="4800" dirty="0" smtClean="0">
                <a:solidFill>
                  <a:sysClr val="windowText" lastClr="000000"/>
                </a:solidFill>
              </a:rPr>
              <a:t> </a:t>
            </a:r>
            <a:r>
              <a:rPr lang="ru-RU" sz="4800" dirty="0" smtClean="0">
                <a:solidFill>
                  <a:sysClr val="windowText" lastClr="000000"/>
                </a:solidFill>
              </a:rPr>
              <a:t>из</a:t>
            </a:r>
            <a:r>
              <a:rPr lang="en-US" sz="4800" dirty="0" smtClean="0">
                <a:solidFill>
                  <a:sysClr val="windowText" lastClr="000000"/>
                </a:solidFill>
              </a:rPr>
              <a:t> X.</a:t>
            </a:r>
            <a:endParaRPr lang="ru-RU" sz="4800" dirty="0" err="1" smtClean="0">
              <a:solidFill>
                <a:sysClr val="windowText" lastClr="000000"/>
              </a:solidFill>
            </a:endParaRPr>
          </a:p>
        </p:txBody>
      </p:sp>
      <p:sp>
        <p:nvSpPr>
          <p:cNvPr id="7" name="TextBox 6" descr=" 8"/>
          <p:cNvSpPr txBox="1"/>
          <p:nvPr/>
        </p:nvSpPr>
        <p:spPr>
          <a:xfrm>
            <a:off x="2269606" y="3042000"/>
            <a:ext cx="1946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solidFill>
                  <a:sysClr val="windowText" lastClr="000000"/>
                </a:solidFill>
              </a:rPr>
              <a:t>Модель </a:t>
            </a:r>
            <a:r>
              <a:rPr lang="el-GR" sz="4800" b="1" i="1" dirty="0" smtClean="0">
                <a:solidFill>
                  <a:sysClr val="windowText" lastClr="000000"/>
                </a:solidFill>
                <a:cs typeface="Times New Roman"/>
              </a:rPr>
              <a:t>μ</a:t>
            </a:r>
            <a:r>
              <a:rPr lang="ru-RU" sz="4800" dirty="0" smtClean="0">
                <a:solidFill>
                  <a:sysClr val="windowText" lastClr="000000"/>
                </a:solidFill>
                <a:cs typeface="Times New Roman"/>
              </a:rPr>
              <a:t> по выборке дает алгоритм </a:t>
            </a:r>
            <a:r>
              <a:rPr lang="ru-RU" sz="4800" b="1" i="1" dirty="0" smtClean="0">
                <a:solidFill>
                  <a:sysClr val="windowText" lastClr="000000"/>
                </a:solidFill>
                <a:cs typeface="Times New Roman"/>
              </a:rPr>
              <a:t>а</a:t>
            </a:r>
            <a:r>
              <a:rPr lang="en-US" sz="4800" dirty="0" smtClean="0">
                <a:solidFill>
                  <a:sysClr val="windowText" lastClr="000000"/>
                </a:solidFill>
                <a:cs typeface="Times New Roman"/>
              </a:rPr>
              <a:t>, </a:t>
            </a:r>
            <a:r>
              <a:rPr lang="ru-RU" sz="4800" dirty="0" smtClean="0">
                <a:solidFill>
                  <a:sysClr val="windowText" lastClr="000000"/>
                </a:solidFill>
                <a:cs typeface="Times New Roman"/>
              </a:rPr>
              <a:t>предсказывающий ответ</a:t>
            </a:r>
            <a:endParaRPr lang="ru-RU" sz="48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9" name="TextBox 8" descr=" 9"/>
          <p:cNvSpPr txBox="1"/>
          <p:nvPr/>
        </p:nvSpPr>
        <p:spPr>
          <a:xfrm>
            <a:off x="1506406" y="7621200"/>
            <a:ext cx="1335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 dirty="0" smtClean="0">
                <a:solidFill>
                  <a:sysClr val="windowText" lastClr="000000"/>
                </a:solidFill>
              </a:rPr>
              <a:t>Этап </a:t>
            </a:r>
            <a:r>
              <a:rPr lang="ru-RU" sz="4800" b="1" i="1" dirty="0" smtClean="0">
                <a:solidFill>
                  <a:sysClr val="windowText" lastClr="000000"/>
                </a:solidFill>
              </a:rPr>
              <a:t>применения</a:t>
            </a:r>
            <a:r>
              <a:rPr lang="ru-RU" sz="4800" b="1" dirty="0" smtClean="0">
                <a:solidFill>
                  <a:sysClr val="windowText" lastClr="000000"/>
                </a:solidFill>
              </a:rPr>
              <a:t>  </a:t>
            </a:r>
            <a:r>
              <a:rPr lang="en-US" sz="4800" b="1" dirty="0" smtClean="0">
                <a:solidFill>
                  <a:sysClr val="windowText" lastClr="000000"/>
                </a:solidFill>
              </a:rPr>
              <a:t>(test) – </a:t>
            </a:r>
            <a:r>
              <a:rPr lang="ru-RU" sz="4800" b="1" dirty="0" smtClean="0">
                <a:solidFill>
                  <a:sysClr val="windowText" lastClr="000000"/>
                </a:solidFill>
              </a:rPr>
              <a:t>замер качества.</a:t>
            </a:r>
          </a:p>
        </p:txBody>
      </p:sp>
      <p:sp>
        <p:nvSpPr>
          <p:cNvPr id="10" name="Объект 2" descr=" 10"/>
          <p:cNvSpPr>
            <a:spLocks noGrp="1"/>
          </p:cNvSpPr>
          <p:nvPr>
            <p:ph idx="1"/>
          </p:nvPr>
        </p:nvSpPr>
        <p:spPr>
          <a:xfrm>
            <a:off x="6085606" y="9147600"/>
            <a:ext cx="13737600" cy="3816000"/>
          </a:xfrm>
        </p:spPr>
        <p:txBody>
          <a:bodyPr/>
          <a:lstStyle/>
          <a:p>
            <a:pPr marL="792000" lvl="2" indent="0">
              <a:spcBef>
                <a:spcPts val="0"/>
              </a:spcBef>
              <a:buNone/>
            </a:pPr>
            <a:r>
              <a:rPr lang="ru-RU" smtClean="0">
                <a:latin typeface="Yandex Sans Text Light"/>
              </a:rPr>
              <a:t>Типы признаков</a:t>
            </a:r>
            <a:r>
              <a:rPr lang="en-US" smtClean="0">
                <a:latin typeface="Yandex Sans Text Light"/>
              </a:rPr>
              <a:t> (features)</a:t>
            </a:r>
            <a:r>
              <a:rPr lang="ru-RU" smtClean="0">
                <a:latin typeface="Yandex Sans Text Light"/>
              </a:rPr>
              <a:t> </a:t>
            </a:r>
            <a:r>
              <a:rPr lang="en-US" smtClean="0">
                <a:latin typeface="Yandex Sans Text Light"/>
              </a:rPr>
              <a:t>f</a:t>
            </a:r>
            <a:r>
              <a:rPr lang="en-US" baseline="-25000" smtClean="0">
                <a:latin typeface="Yandex Sans Text Light"/>
              </a:rPr>
              <a:t>j</a:t>
            </a:r>
            <a:r>
              <a:rPr lang="en-US" smtClean="0">
                <a:latin typeface="Yandex Sans Text Light"/>
              </a:rPr>
              <a:t>: X </a:t>
            </a:r>
            <a:r>
              <a:rPr lang="en-US" smtClean="0">
                <a:latin typeface="Yandex Sans Text Light"/>
                <a:cs typeface="Times New Roman"/>
              </a:rPr>
              <a:t>→ D</a:t>
            </a:r>
            <a:r>
              <a:rPr lang="en-US" baseline="-25000" smtClean="0">
                <a:latin typeface="Yandex Sans Text Light"/>
                <a:cs typeface="Times New Roman"/>
              </a:rPr>
              <a:t>j</a:t>
            </a:r>
            <a:endParaRPr lang="ru-RU" b="1" baseline="-25000" smtClean="0">
              <a:latin typeface="Yandex Sans Text Light"/>
            </a:endParaRPr>
          </a:p>
          <a:p>
            <a:pPr lvl="2">
              <a:spcBef>
                <a:spcPts val="0"/>
              </a:spcBef>
            </a:pPr>
            <a:r>
              <a:rPr lang="ru-RU" smtClean="0">
                <a:latin typeface="Yandex Sans Text Light"/>
              </a:rPr>
              <a:t>Бинарный</a:t>
            </a:r>
            <a:r>
              <a:rPr lang="en-US" smtClean="0">
                <a:latin typeface="Yandex Sans Text Light"/>
              </a:rPr>
              <a:t> </a:t>
            </a:r>
            <a:r>
              <a:rPr lang="ru-RU" smtClean="0">
                <a:latin typeface="Yandex Sans Text Light"/>
              </a:rPr>
              <a:t>- </a:t>
            </a:r>
            <a:r>
              <a:rPr lang="en-US" smtClean="0">
                <a:latin typeface="Yandex Sans Text Light"/>
                <a:cs typeface="Times New Roman"/>
              </a:rPr>
              <a:t>D</a:t>
            </a:r>
            <a:r>
              <a:rPr lang="en-US" baseline="-25000" smtClean="0">
                <a:latin typeface="Yandex Sans Text Light"/>
                <a:cs typeface="Times New Roman"/>
              </a:rPr>
              <a:t>j</a:t>
            </a:r>
            <a:r>
              <a:rPr lang="en-US" smtClean="0">
                <a:latin typeface="Yandex Sans Text Light"/>
              </a:rPr>
              <a:t> = {0,1}</a:t>
            </a:r>
            <a:endParaRPr lang="ru-RU" smtClean="0">
              <a:latin typeface="Yandex Sans Text Light"/>
            </a:endParaRPr>
          </a:p>
          <a:p>
            <a:pPr lvl="2">
              <a:spcBef>
                <a:spcPts val="0"/>
              </a:spcBef>
              <a:buChar char=" "/>
            </a:pPr>
            <a:r>
              <a:rPr lang="ru-RU" smtClean="0">
                <a:latin typeface="+mn-lt"/>
              </a:rPr>
              <a:t>                               </a:t>
            </a:r>
            <a:r>
              <a:rPr lang="en-US" smtClean="0">
                <a:latin typeface="+mn-lt"/>
              </a:rPr>
              <a:t> </a:t>
            </a:r>
            <a:r>
              <a:rPr lang="en-US" smtClean="0">
                <a:cs typeface="Times New Roman"/>
              </a:rPr>
              <a:t> </a:t>
            </a:r>
            <a:r>
              <a:rPr lang="en-US" baseline="-25000" smtClean="0">
                <a:cs typeface="Times New Roman"/>
              </a:rPr>
              <a:t> </a:t>
            </a:r>
            <a:r>
              <a:rPr lang="en-US" smtClean="0"/>
              <a:t>     </a:t>
            </a:r>
            <a:r>
              <a:rPr lang="en-US" smtClean="0">
                <a:latin typeface="Times New Roman"/>
                <a:cs typeface="Times New Roman"/>
              </a:rPr>
              <a:t> </a:t>
            </a:r>
            <a:endParaRPr lang="ru-RU" dirty="0">
              <a:latin typeface="+mn-lt"/>
            </a:endParaRPr>
          </a:p>
          <a:p>
            <a:pPr lvl="2">
              <a:spcBef>
                <a:spcPts val="0"/>
              </a:spcBef>
              <a:buChar char=" "/>
            </a:pPr>
            <a:r>
              <a:rPr lang="ru-RU" smtClean="0">
                <a:cs typeface="Times New Roman"/>
              </a:rPr>
              <a:t>                 </a:t>
            </a:r>
            <a:r>
              <a:rPr lang="en-US" smtClean="0">
                <a:cs typeface="Times New Roman"/>
              </a:rPr>
              <a:t> </a:t>
            </a:r>
            <a:r>
              <a:rPr lang="en-US" baseline="-25000" smtClean="0">
                <a:cs typeface="Times New Roman"/>
              </a:rPr>
              <a:t>   </a:t>
            </a:r>
            <a:r>
              <a:rPr lang="en-US" smtClean="0">
                <a:cs typeface="Times New Roman"/>
              </a:rPr>
              <a:t>   </a:t>
            </a:r>
            <a:endParaRPr lang="ru-RU" dirty="0" smtClean="0">
              <a:latin typeface="+mn-lt"/>
            </a:endParaRPr>
          </a:p>
          <a:p>
            <a:pPr marL="792000" lvl="2" indent="0">
              <a:spcBef>
                <a:spcPts val="0"/>
              </a:spcBef>
              <a:buNone/>
            </a:pP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2113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2"/>
                </a:solidFill>
              </a:rPr>
              <a:t>Постановка задач машинного обучения 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4" name="Нижний колонтитул 3" descr="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hlinkClick r:id="rId2"/>
              </a:rPr>
              <a:t>http://www.MachineLearning.</a:t>
            </a:r>
            <a:r>
              <a:rPr lang="en-US" smtClean="0"/>
              <a:t>ru/wiki</a:t>
            </a:r>
            <a:r>
              <a:rPr lang="ru-RU" smtClean="0"/>
              <a:t> </a:t>
            </a:r>
            <a:endParaRPr lang="ru-RU" dirty="0"/>
          </a:p>
        </p:txBody>
      </p:sp>
      <p:sp>
        <p:nvSpPr>
          <p:cNvPr id="5" name="Номер слайда 4" descr="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smtClean="0"/>
              <a:t>3</a:t>
            </a:r>
            <a:endParaRPr lang="ru-RU"/>
          </a:p>
        </p:txBody>
      </p:sp>
      <p:pic>
        <p:nvPicPr>
          <p:cNvPr id="8" name="Рисунок 7" descr="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239" y="4026493"/>
            <a:ext cx="13184967" cy="3594707"/>
          </a:xfrm>
          <a:prstGeom prst="rect">
            <a:avLst/>
          </a:prstGeom>
        </p:spPr>
      </p:pic>
      <p:sp>
        <p:nvSpPr>
          <p:cNvPr id="6" name="TextBox 5" descr=" 7"/>
          <p:cNvSpPr txBox="1"/>
          <p:nvPr/>
        </p:nvSpPr>
        <p:spPr>
          <a:xfrm>
            <a:off x="1506406" y="2278800"/>
            <a:ext cx="114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4800" b="1" dirty="0" smtClean="0">
                <a:solidFill>
                  <a:sysClr val="windowText" lastClr="000000"/>
                </a:solidFill>
              </a:rPr>
              <a:t>Этап </a:t>
            </a:r>
            <a:r>
              <a:rPr lang="ru-RU" sz="4800" b="1" i="1" dirty="0" smtClean="0">
                <a:solidFill>
                  <a:sysClr val="windowText" lastClr="000000"/>
                </a:solidFill>
              </a:rPr>
              <a:t>обучения</a:t>
            </a:r>
            <a:r>
              <a:rPr lang="ru-RU" sz="4800" b="1" dirty="0" smtClean="0">
                <a:solidFill>
                  <a:sysClr val="windowText" lastClr="000000"/>
                </a:solidFill>
              </a:rPr>
              <a:t>  </a:t>
            </a:r>
            <a:r>
              <a:rPr lang="en-US" sz="4800" b="1" dirty="0" smtClean="0">
                <a:solidFill>
                  <a:sysClr val="windowText" lastClr="000000"/>
                </a:solidFill>
              </a:rPr>
              <a:t>(train):</a:t>
            </a:r>
            <a:r>
              <a:rPr lang="ru-RU" sz="4800" b="1" dirty="0" smtClean="0">
                <a:solidFill>
                  <a:sysClr val="windowText" lastClr="000000"/>
                </a:solidFill>
              </a:rPr>
              <a:t> </a:t>
            </a:r>
            <a:r>
              <a:rPr lang="ru-RU" sz="4800" dirty="0" smtClean="0">
                <a:solidFill>
                  <a:sysClr val="windowText" lastClr="000000"/>
                </a:solidFill>
              </a:rPr>
              <a:t>объекты</a:t>
            </a:r>
            <a:r>
              <a:rPr lang="ru-RU" sz="4800" b="1" dirty="0" smtClean="0">
                <a:solidFill>
                  <a:sysClr val="windowText" lastClr="000000"/>
                </a:solidFill>
              </a:rPr>
              <a:t> </a:t>
            </a:r>
            <a:r>
              <a:rPr lang="en-US" sz="4800" dirty="0" err="1" smtClean="0">
                <a:solidFill>
                  <a:sysClr val="windowText" lastClr="000000"/>
                </a:solidFill>
              </a:rPr>
              <a:t>x</a:t>
            </a:r>
            <a:r>
              <a:rPr lang="en-US" sz="4800" baseline="-25000" dirty="0" err="1" smtClean="0">
                <a:solidFill>
                  <a:sysClr val="windowText" lastClr="000000"/>
                </a:solidFill>
              </a:rPr>
              <a:t>j</a:t>
            </a:r>
            <a:r>
              <a:rPr lang="en-US" sz="4800" dirty="0" smtClean="0">
                <a:solidFill>
                  <a:sysClr val="windowText" lastClr="000000"/>
                </a:solidFill>
              </a:rPr>
              <a:t> </a:t>
            </a:r>
            <a:r>
              <a:rPr lang="ru-RU" sz="4800" dirty="0" smtClean="0">
                <a:solidFill>
                  <a:sysClr val="windowText" lastClr="000000"/>
                </a:solidFill>
              </a:rPr>
              <a:t>из</a:t>
            </a:r>
            <a:r>
              <a:rPr lang="en-US" sz="4800" dirty="0" smtClean="0">
                <a:solidFill>
                  <a:sysClr val="windowText" lastClr="000000"/>
                </a:solidFill>
              </a:rPr>
              <a:t> X.</a:t>
            </a:r>
            <a:endParaRPr lang="ru-RU" sz="4800" dirty="0" err="1" smtClean="0">
              <a:solidFill>
                <a:sysClr val="windowText" lastClr="000000"/>
              </a:solidFill>
            </a:endParaRPr>
          </a:p>
        </p:txBody>
      </p:sp>
      <p:sp>
        <p:nvSpPr>
          <p:cNvPr id="7" name="TextBox 6" descr=" 8"/>
          <p:cNvSpPr txBox="1"/>
          <p:nvPr/>
        </p:nvSpPr>
        <p:spPr>
          <a:xfrm>
            <a:off x="2269606" y="3042000"/>
            <a:ext cx="1946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solidFill>
                  <a:sysClr val="windowText" lastClr="000000"/>
                </a:solidFill>
              </a:rPr>
              <a:t>Модель </a:t>
            </a:r>
            <a:r>
              <a:rPr lang="el-GR" sz="4800" b="1" i="1" dirty="0" smtClean="0">
                <a:solidFill>
                  <a:sysClr val="windowText" lastClr="000000"/>
                </a:solidFill>
                <a:cs typeface="Times New Roman"/>
              </a:rPr>
              <a:t>μ</a:t>
            </a:r>
            <a:r>
              <a:rPr lang="ru-RU" sz="4800" dirty="0" smtClean="0">
                <a:solidFill>
                  <a:sysClr val="windowText" lastClr="000000"/>
                </a:solidFill>
                <a:cs typeface="Times New Roman"/>
              </a:rPr>
              <a:t> по выборке дает алгоритм </a:t>
            </a:r>
            <a:r>
              <a:rPr lang="ru-RU" sz="4800" b="1" i="1" dirty="0" smtClean="0">
                <a:solidFill>
                  <a:sysClr val="windowText" lastClr="000000"/>
                </a:solidFill>
                <a:cs typeface="Times New Roman"/>
              </a:rPr>
              <a:t>а</a:t>
            </a:r>
            <a:r>
              <a:rPr lang="en-US" sz="4800" dirty="0" smtClean="0">
                <a:solidFill>
                  <a:sysClr val="windowText" lastClr="000000"/>
                </a:solidFill>
                <a:cs typeface="Times New Roman"/>
              </a:rPr>
              <a:t>, </a:t>
            </a:r>
            <a:r>
              <a:rPr lang="ru-RU" sz="4800" dirty="0" smtClean="0">
                <a:solidFill>
                  <a:sysClr val="windowText" lastClr="000000"/>
                </a:solidFill>
                <a:cs typeface="Times New Roman"/>
              </a:rPr>
              <a:t>предсказывающий ответ</a:t>
            </a:r>
            <a:endParaRPr lang="ru-RU" sz="48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9" name="TextBox 8" descr=" 9"/>
          <p:cNvSpPr txBox="1"/>
          <p:nvPr/>
        </p:nvSpPr>
        <p:spPr>
          <a:xfrm>
            <a:off x="1506406" y="7621200"/>
            <a:ext cx="1335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 dirty="0" smtClean="0">
                <a:solidFill>
                  <a:sysClr val="windowText" lastClr="000000"/>
                </a:solidFill>
              </a:rPr>
              <a:t>Этап </a:t>
            </a:r>
            <a:r>
              <a:rPr lang="ru-RU" sz="4800" b="1" i="1" dirty="0" smtClean="0">
                <a:solidFill>
                  <a:sysClr val="windowText" lastClr="000000"/>
                </a:solidFill>
              </a:rPr>
              <a:t>применения</a:t>
            </a:r>
            <a:r>
              <a:rPr lang="ru-RU" sz="4800" b="1" dirty="0" smtClean="0">
                <a:solidFill>
                  <a:sysClr val="windowText" lastClr="000000"/>
                </a:solidFill>
              </a:rPr>
              <a:t>  </a:t>
            </a:r>
            <a:r>
              <a:rPr lang="en-US" sz="4800" b="1" dirty="0" smtClean="0">
                <a:solidFill>
                  <a:sysClr val="windowText" lastClr="000000"/>
                </a:solidFill>
              </a:rPr>
              <a:t>(test) – </a:t>
            </a:r>
            <a:r>
              <a:rPr lang="ru-RU" sz="4800" b="1" dirty="0" smtClean="0">
                <a:solidFill>
                  <a:sysClr val="windowText" lastClr="000000"/>
                </a:solidFill>
              </a:rPr>
              <a:t>замер качества.</a:t>
            </a:r>
          </a:p>
        </p:txBody>
      </p:sp>
      <p:sp>
        <p:nvSpPr>
          <p:cNvPr id="10" name="Объект 2" descr=" 10"/>
          <p:cNvSpPr>
            <a:spLocks noGrp="1"/>
          </p:cNvSpPr>
          <p:nvPr>
            <p:ph idx="1"/>
          </p:nvPr>
        </p:nvSpPr>
        <p:spPr>
          <a:xfrm>
            <a:off x="6085606" y="9147600"/>
            <a:ext cx="13737600" cy="3816000"/>
          </a:xfrm>
        </p:spPr>
        <p:txBody>
          <a:bodyPr/>
          <a:lstStyle/>
          <a:p>
            <a:pPr marL="792000" lvl="2" indent="0">
              <a:spcBef>
                <a:spcPts val="0"/>
              </a:spcBef>
              <a:buNone/>
            </a:pPr>
            <a:r>
              <a:rPr lang="ru-RU" smtClean="0">
                <a:latin typeface="Yandex Sans Text Light"/>
              </a:rPr>
              <a:t>Типы признаков</a:t>
            </a:r>
            <a:r>
              <a:rPr lang="en-US" smtClean="0">
                <a:latin typeface="Yandex Sans Text Light"/>
              </a:rPr>
              <a:t> (features)</a:t>
            </a:r>
            <a:r>
              <a:rPr lang="ru-RU" smtClean="0">
                <a:latin typeface="Yandex Sans Text Light"/>
              </a:rPr>
              <a:t> </a:t>
            </a:r>
            <a:r>
              <a:rPr lang="en-US" smtClean="0">
                <a:latin typeface="Yandex Sans Text Light"/>
              </a:rPr>
              <a:t>f</a:t>
            </a:r>
            <a:r>
              <a:rPr lang="en-US" baseline="-25000" smtClean="0">
                <a:latin typeface="Yandex Sans Text Light"/>
              </a:rPr>
              <a:t>j</a:t>
            </a:r>
            <a:r>
              <a:rPr lang="en-US" smtClean="0">
                <a:latin typeface="Yandex Sans Text Light"/>
              </a:rPr>
              <a:t>: X </a:t>
            </a:r>
            <a:r>
              <a:rPr lang="en-US" smtClean="0">
                <a:latin typeface="Yandex Sans Text Light"/>
                <a:cs typeface="Times New Roman"/>
              </a:rPr>
              <a:t>→ D</a:t>
            </a:r>
            <a:r>
              <a:rPr lang="en-US" baseline="-25000" smtClean="0">
                <a:latin typeface="Yandex Sans Text Light"/>
                <a:cs typeface="Times New Roman"/>
              </a:rPr>
              <a:t>j</a:t>
            </a:r>
            <a:endParaRPr lang="ru-RU" b="1" baseline="-25000" smtClean="0">
              <a:latin typeface="Yandex Sans Text Light"/>
            </a:endParaRPr>
          </a:p>
          <a:p>
            <a:pPr lvl="2">
              <a:spcBef>
                <a:spcPts val="0"/>
              </a:spcBef>
            </a:pPr>
            <a:r>
              <a:rPr lang="ru-RU" smtClean="0">
                <a:latin typeface="Yandex Sans Text Light"/>
              </a:rPr>
              <a:t>Бинарный</a:t>
            </a:r>
            <a:r>
              <a:rPr lang="en-US" smtClean="0">
                <a:latin typeface="Yandex Sans Text Light"/>
              </a:rPr>
              <a:t> </a:t>
            </a:r>
            <a:r>
              <a:rPr lang="ru-RU" smtClean="0">
                <a:latin typeface="Yandex Sans Text Light"/>
              </a:rPr>
              <a:t>- </a:t>
            </a:r>
            <a:r>
              <a:rPr lang="en-US" smtClean="0">
                <a:latin typeface="Yandex Sans Text Light"/>
                <a:cs typeface="Times New Roman"/>
              </a:rPr>
              <a:t>D</a:t>
            </a:r>
            <a:r>
              <a:rPr lang="en-US" baseline="-25000" smtClean="0">
                <a:latin typeface="Yandex Sans Text Light"/>
                <a:cs typeface="Times New Roman"/>
              </a:rPr>
              <a:t>j</a:t>
            </a:r>
            <a:r>
              <a:rPr lang="en-US" smtClean="0">
                <a:latin typeface="Yandex Sans Text Light"/>
              </a:rPr>
              <a:t> = {0,1}</a:t>
            </a:r>
            <a:endParaRPr lang="ru-RU" smtClean="0">
              <a:latin typeface="Yandex Sans Text Light"/>
            </a:endParaRPr>
          </a:p>
          <a:p>
            <a:pPr lvl="2">
              <a:spcBef>
                <a:spcPts val="0"/>
              </a:spcBef>
            </a:pPr>
            <a:r>
              <a:rPr lang="ru-RU" smtClean="0">
                <a:latin typeface="Yandex Sans Text Light"/>
              </a:rPr>
              <a:t>Категориальный (номинальный) - </a:t>
            </a:r>
            <a:r>
              <a:rPr lang="en-US" smtClean="0">
                <a:latin typeface="Yandex Sans Text Light"/>
              </a:rPr>
              <a:t>|</a:t>
            </a:r>
            <a:r>
              <a:rPr lang="en-US" smtClean="0">
                <a:latin typeface="Yandex Sans Text Light"/>
                <a:cs typeface="Times New Roman"/>
              </a:rPr>
              <a:t>D</a:t>
            </a:r>
            <a:r>
              <a:rPr lang="en-US" baseline="-25000" smtClean="0">
                <a:latin typeface="Yandex Sans Text Light"/>
                <a:cs typeface="Times New Roman"/>
              </a:rPr>
              <a:t>j</a:t>
            </a:r>
            <a:r>
              <a:rPr lang="en-US" smtClean="0">
                <a:latin typeface="Yandex Sans Text Light"/>
              </a:rPr>
              <a:t> | &lt; </a:t>
            </a:r>
            <a:r>
              <a:rPr lang="en-US" smtClean="0">
                <a:latin typeface="Times New Roman"/>
                <a:cs typeface="Times New Roman"/>
              </a:rPr>
              <a:t>∞</a:t>
            </a:r>
            <a:endParaRPr lang="ru-RU" smtClean="0">
              <a:latin typeface="Yandex Sans Text Light"/>
            </a:endParaRPr>
          </a:p>
          <a:p>
            <a:pPr lvl="2">
              <a:spcBef>
                <a:spcPts val="0"/>
              </a:spcBef>
              <a:buChar char=" "/>
            </a:pPr>
            <a:r>
              <a:rPr lang="ru-RU" smtClean="0">
                <a:cs typeface="Times New Roman"/>
              </a:rPr>
              <a:t>                 </a:t>
            </a:r>
            <a:r>
              <a:rPr lang="en-US" smtClean="0">
                <a:cs typeface="Times New Roman"/>
              </a:rPr>
              <a:t> </a:t>
            </a:r>
            <a:r>
              <a:rPr lang="en-US" baseline="-25000" smtClean="0">
                <a:cs typeface="Times New Roman"/>
              </a:rPr>
              <a:t>   </a:t>
            </a:r>
            <a:r>
              <a:rPr lang="en-US" smtClean="0">
                <a:cs typeface="Times New Roman"/>
              </a:rPr>
              <a:t>   </a:t>
            </a:r>
            <a:endParaRPr lang="ru-RU" dirty="0" smtClean="0">
              <a:latin typeface="+mn-lt"/>
            </a:endParaRPr>
          </a:p>
          <a:p>
            <a:pPr marL="792000" lvl="2" indent="0">
              <a:spcBef>
                <a:spcPts val="0"/>
              </a:spcBef>
              <a:buNone/>
            </a:pP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77374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2"/>
                </a:solidFill>
              </a:rPr>
              <a:t>Постановка задач машинного обучения 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4" name="Нижний колонтитул 3" descr="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hlinkClick r:id="rId2"/>
              </a:rPr>
              <a:t>http://www.MachineLearning.</a:t>
            </a:r>
            <a:r>
              <a:rPr lang="en-US" smtClean="0"/>
              <a:t>ru/wiki</a:t>
            </a:r>
            <a:r>
              <a:rPr lang="ru-RU" smtClean="0"/>
              <a:t> </a:t>
            </a:r>
            <a:endParaRPr lang="ru-RU" dirty="0"/>
          </a:p>
        </p:txBody>
      </p:sp>
      <p:sp>
        <p:nvSpPr>
          <p:cNvPr id="5" name="Номер слайда 4" descr="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smtClean="0"/>
              <a:t>3</a:t>
            </a:r>
            <a:endParaRPr lang="ru-RU"/>
          </a:p>
        </p:txBody>
      </p:sp>
      <p:pic>
        <p:nvPicPr>
          <p:cNvPr id="8" name="Рисунок 7" descr="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239" y="4026493"/>
            <a:ext cx="13184967" cy="3594707"/>
          </a:xfrm>
          <a:prstGeom prst="rect">
            <a:avLst/>
          </a:prstGeom>
        </p:spPr>
      </p:pic>
      <p:sp>
        <p:nvSpPr>
          <p:cNvPr id="6" name="TextBox 5" descr=" 7"/>
          <p:cNvSpPr txBox="1"/>
          <p:nvPr/>
        </p:nvSpPr>
        <p:spPr>
          <a:xfrm>
            <a:off x="1506406" y="2278800"/>
            <a:ext cx="114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4800" b="1" dirty="0" smtClean="0">
                <a:solidFill>
                  <a:sysClr val="windowText" lastClr="000000"/>
                </a:solidFill>
              </a:rPr>
              <a:t>Этап </a:t>
            </a:r>
            <a:r>
              <a:rPr lang="ru-RU" sz="4800" b="1" i="1" dirty="0" smtClean="0">
                <a:solidFill>
                  <a:sysClr val="windowText" lastClr="000000"/>
                </a:solidFill>
              </a:rPr>
              <a:t>обучения</a:t>
            </a:r>
            <a:r>
              <a:rPr lang="ru-RU" sz="4800" b="1" dirty="0" smtClean="0">
                <a:solidFill>
                  <a:sysClr val="windowText" lastClr="000000"/>
                </a:solidFill>
              </a:rPr>
              <a:t>  </a:t>
            </a:r>
            <a:r>
              <a:rPr lang="en-US" sz="4800" b="1" dirty="0" smtClean="0">
                <a:solidFill>
                  <a:sysClr val="windowText" lastClr="000000"/>
                </a:solidFill>
              </a:rPr>
              <a:t>(train):</a:t>
            </a:r>
            <a:r>
              <a:rPr lang="ru-RU" sz="4800" b="1" dirty="0" smtClean="0">
                <a:solidFill>
                  <a:sysClr val="windowText" lastClr="000000"/>
                </a:solidFill>
              </a:rPr>
              <a:t> </a:t>
            </a:r>
            <a:r>
              <a:rPr lang="ru-RU" sz="4800" dirty="0" smtClean="0">
                <a:solidFill>
                  <a:sysClr val="windowText" lastClr="000000"/>
                </a:solidFill>
              </a:rPr>
              <a:t>объекты</a:t>
            </a:r>
            <a:r>
              <a:rPr lang="ru-RU" sz="4800" b="1" dirty="0" smtClean="0">
                <a:solidFill>
                  <a:sysClr val="windowText" lastClr="000000"/>
                </a:solidFill>
              </a:rPr>
              <a:t> </a:t>
            </a:r>
            <a:r>
              <a:rPr lang="en-US" sz="4800" dirty="0" err="1" smtClean="0">
                <a:solidFill>
                  <a:sysClr val="windowText" lastClr="000000"/>
                </a:solidFill>
              </a:rPr>
              <a:t>x</a:t>
            </a:r>
            <a:r>
              <a:rPr lang="en-US" sz="4800" baseline="-25000" dirty="0" err="1" smtClean="0">
                <a:solidFill>
                  <a:sysClr val="windowText" lastClr="000000"/>
                </a:solidFill>
              </a:rPr>
              <a:t>j</a:t>
            </a:r>
            <a:r>
              <a:rPr lang="en-US" sz="4800" dirty="0" smtClean="0">
                <a:solidFill>
                  <a:sysClr val="windowText" lastClr="000000"/>
                </a:solidFill>
              </a:rPr>
              <a:t> </a:t>
            </a:r>
            <a:r>
              <a:rPr lang="ru-RU" sz="4800" dirty="0" smtClean="0">
                <a:solidFill>
                  <a:sysClr val="windowText" lastClr="000000"/>
                </a:solidFill>
              </a:rPr>
              <a:t>из</a:t>
            </a:r>
            <a:r>
              <a:rPr lang="en-US" sz="4800" dirty="0" smtClean="0">
                <a:solidFill>
                  <a:sysClr val="windowText" lastClr="000000"/>
                </a:solidFill>
              </a:rPr>
              <a:t> X.</a:t>
            </a:r>
            <a:endParaRPr lang="ru-RU" sz="4800" dirty="0" err="1" smtClean="0">
              <a:solidFill>
                <a:sysClr val="windowText" lastClr="000000"/>
              </a:solidFill>
            </a:endParaRPr>
          </a:p>
        </p:txBody>
      </p:sp>
      <p:sp>
        <p:nvSpPr>
          <p:cNvPr id="7" name="TextBox 6" descr=" 8"/>
          <p:cNvSpPr txBox="1"/>
          <p:nvPr/>
        </p:nvSpPr>
        <p:spPr>
          <a:xfrm>
            <a:off x="2269606" y="3042000"/>
            <a:ext cx="1946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solidFill>
                  <a:sysClr val="windowText" lastClr="000000"/>
                </a:solidFill>
              </a:rPr>
              <a:t>Модель </a:t>
            </a:r>
            <a:r>
              <a:rPr lang="el-GR" sz="4800" b="1" i="1" dirty="0" smtClean="0">
                <a:solidFill>
                  <a:sysClr val="windowText" lastClr="000000"/>
                </a:solidFill>
                <a:cs typeface="Times New Roman"/>
              </a:rPr>
              <a:t>μ</a:t>
            </a:r>
            <a:r>
              <a:rPr lang="ru-RU" sz="4800" dirty="0" smtClean="0">
                <a:solidFill>
                  <a:sysClr val="windowText" lastClr="000000"/>
                </a:solidFill>
                <a:cs typeface="Times New Roman"/>
              </a:rPr>
              <a:t> по выборке дает алгоритм </a:t>
            </a:r>
            <a:r>
              <a:rPr lang="ru-RU" sz="4800" b="1" i="1" dirty="0" smtClean="0">
                <a:solidFill>
                  <a:sysClr val="windowText" lastClr="000000"/>
                </a:solidFill>
                <a:cs typeface="Times New Roman"/>
              </a:rPr>
              <a:t>а</a:t>
            </a:r>
            <a:r>
              <a:rPr lang="en-US" sz="4800" dirty="0" smtClean="0">
                <a:solidFill>
                  <a:sysClr val="windowText" lastClr="000000"/>
                </a:solidFill>
                <a:cs typeface="Times New Roman"/>
              </a:rPr>
              <a:t>, </a:t>
            </a:r>
            <a:r>
              <a:rPr lang="ru-RU" sz="4800" dirty="0" smtClean="0">
                <a:solidFill>
                  <a:sysClr val="windowText" lastClr="000000"/>
                </a:solidFill>
                <a:cs typeface="Times New Roman"/>
              </a:rPr>
              <a:t>предсказывающий ответ</a:t>
            </a:r>
            <a:endParaRPr lang="ru-RU" sz="48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9" name="TextBox 8" descr=" 9"/>
          <p:cNvSpPr txBox="1"/>
          <p:nvPr/>
        </p:nvSpPr>
        <p:spPr>
          <a:xfrm>
            <a:off x="1506406" y="7621200"/>
            <a:ext cx="1335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 dirty="0" smtClean="0">
                <a:solidFill>
                  <a:sysClr val="windowText" lastClr="000000"/>
                </a:solidFill>
              </a:rPr>
              <a:t>Этап </a:t>
            </a:r>
            <a:r>
              <a:rPr lang="ru-RU" sz="4800" b="1" i="1" dirty="0" smtClean="0">
                <a:solidFill>
                  <a:sysClr val="windowText" lastClr="000000"/>
                </a:solidFill>
              </a:rPr>
              <a:t>применения</a:t>
            </a:r>
            <a:r>
              <a:rPr lang="ru-RU" sz="4800" b="1" dirty="0" smtClean="0">
                <a:solidFill>
                  <a:sysClr val="windowText" lastClr="000000"/>
                </a:solidFill>
              </a:rPr>
              <a:t>  </a:t>
            </a:r>
            <a:r>
              <a:rPr lang="en-US" sz="4800" b="1" dirty="0" smtClean="0">
                <a:solidFill>
                  <a:sysClr val="windowText" lastClr="000000"/>
                </a:solidFill>
              </a:rPr>
              <a:t>(test) – </a:t>
            </a:r>
            <a:r>
              <a:rPr lang="ru-RU" sz="4800" b="1" dirty="0" smtClean="0">
                <a:solidFill>
                  <a:sysClr val="windowText" lastClr="000000"/>
                </a:solidFill>
              </a:rPr>
              <a:t>замер качества.</a:t>
            </a:r>
          </a:p>
        </p:txBody>
      </p:sp>
      <p:sp>
        <p:nvSpPr>
          <p:cNvPr id="10" name="Объект 2" descr=" 10"/>
          <p:cNvSpPr>
            <a:spLocks noGrp="1"/>
          </p:cNvSpPr>
          <p:nvPr>
            <p:ph idx="1"/>
          </p:nvPr>
        </p:nvSpPr>
        <p:spPr>
          <a:xfrm>
            <a:off x="6085606" y="9147600"/>
            <a:ext cx="13737600" cy="3816000"/>
          </a:xfrm>
        </p:spPr>
        <p:txBody>
          <a:bodyPr/>
          <a:lstStyle/>
          <a:p>
            <a:pPr marL="792000" lvl="2" indent="0">
              <a:spcBef>
                <a:spcPts val="0"/>
              </a:spcBef>
              <a:buNone/>
            </a:pPr>
            <a:r>
              <a:rPr lang="ru-RU" smtClean="0">
                <a:latin typeface="Yandex Sans Text Light"/>
              </a:rPr>
              <a:t>Типы признаков</a:t>
            </a:r>
            <a:r>
              <a:rPr lang="en-US" smtClean="0">
                <a:latin typeface="Yandex Sans Text Light"/>
              </a:rPr>
              <a:t> (features)</a:t>
            </a:r>
            <a:r>
              <a:rPr lang="ru-RU" smtClean="0">
                <a:latin typeface="Yandex Sans Text Light"/>
              </a:rPr>
              <a:t> </a:t>
            </a:r>
            <a:r>
              <a:rPr lang="en-US" smtClean="0">
                <a:latin typeface="Yandex Sans Text Light"/>
              </a:rPr>
              <a:t>f</a:t>
            </a:r>
            <a:r>
              <a:rPr lang="en-US" baseline="-25000" smtClean="0">
                <a:latin typeface="Yandex Sans Text Light"/>
              </a:rPr>
              <a:t>j</a:t>
            </a:r>
            <a:r>
              <a:rPr lang="en-US" smtClean="0">
                <a:latin typeface="Yandex Sans Text Light"/>
              </a:rPr>
              <a:t>: X </a:t>
            </a:r>
            <a:r>
              <a:rPr lang="en-US" smtClean="0">
                <a:latin typeface="Yandex Sans Text Light"/>
                <a:cs typeface="Times New Roman"/>
              </a:rPr>
              <a:t>→ D</a:t>
            </a:r>
            <a:r>
              <a:rPr lang="en-US" baseline="-25000" smtClean="0">
                <a:latin typeface="Yandex Sans Text Light"/>
                <a:cs typeface="Times New Roman"/>
              </a:rPr>
              <a:t>j</a:t>
            </a:r>
            <a:endParaRPr lang="ru-RU" b="1" baseline="-25000" smtClean="0">
              <a:latin typeface="Yandex Sans Text Light"/>
            </a:endParaRPr>
          </a:p>
          <a:p>
            <a:pPr lvl="2">
              <a:spcBef>
                <a:spcPts val="0"/>
              </a:spcBef>
            </a:pPr>
            <a:r>
              <a:rPr lang="ru-RU" smtClean="0">
                <a:latin typeface="Yandex Sans Text Light"/>
              </a:rPr>
              <a:t>Бинарный</a:t>
            </a:r>
            <a:r>
              <a:rPr lang="en-US" smtClean="0">
                <a:latin typeface="Yandex Sans Text Light"/>
              </a:rPr>
              <a:t> </a:t>
            </a:r>
            <a:r>
              <a:rPr lang="ru-RU" smtClean="0">
                <a:latin typeface="Yandex Sans Text Light"/>
              </a:rPr>
              <a:t>- </a:t>
            </a:r>
            <a:r>
              <a:rPr lang="en-US" smtClean="0">
                <a:latin typeface="Yandex Sans Text Light"/>
                <a:cs typeface="Times New Roman"/>
              </a:rPr>
              <a:t>D</a:t>
            </a:r>
            <a:r>
              <a:rPr lang="en-US" baseline="-25000" smtClean="0">
                <a:latin typeface="Yandex Sans Text Light"/>
                <a:cs typeface="Times New Roman"/>
              </a:rPr>
              <a:t>j</a:t>
            </a:r>
            <a:r>
              <a:rPr lang="en-US" smtClean="0">
                <a:latin typeface="Yandex Sans Text Light"/>
              </a:rPr>
              <a:t> = {0,1}</a:t>
            </a:r>
            <a:endParaRPr lang="ru-RU" smtClean="0">
              <a:latin typeface="Yandex Sans Text Light"/>
            </a:endParaRPr>
          </a:p>
          <a:p>
            <a:pPr lvl="2">
              <a:spcBef>
                <a:spcPts val="0"/>
              </a:spcBef>
            </a:pPr>
            <a:r>
              <a:rPr lang="ru-RU" smtClean="0">
                <a:latin typeface="Yandex Sans Text Light"/>
              </a:rPr>
              <a:t>Категориальный (номинальный) - </a:t>
            </a:r>
            <a:r>
              <a:rPr lang="en-US" smtClean="0">
                <a:latin typeface="Yandex Sans Text Light"/>
              </a:rPr>
              <a:t>|</a:t>
            </a:r>
            <a:r>
              <a:rPr lang="en-US" smtClean="0">
                <a:latin typeface="Yandex Sans Text Light"/>
                <a:cs typeface="Times New Roman"/>
              </a:rPr>
              <a:t>D</a:t>
            </a:r>
            <a:r>
              <a:rPr lang="en-US" baseline="-25000" smtClean="0">
                <a:latin typeface="Yandex Sans Text Light"/>
                <a:cs typeface="Times New Roman"/>
              </a:rPr>
              <a:t>j</a:t>
            </a:r>
            <a:r>
              <a:rPr lang="en-US" smtClean="0">
                <a:latin typeface="Yandex Sans Text Light"/>
              </a:rPr>
              <a:t> | &lt; </a:t>
            </a:r>
            <a:r>
              <a:rPr lang="en-US" smtClean="0">
                <a:latin typeface="Times New Roman"/>
                <a:cs typeface="Times New Roman"/>
              </a:rPr>
              <a:t>∞</a:t>
            </a:r>
            <a:endParaRPr lang="ru-RU" smtClean="0">
              <a:latin typeface="Yandex Sans Text Light"/>
            </a:endParaRPr>
          </a:p>
          <a:p>
            <a:pPr lvl="2">
              <a:spcBef>
                <a:spcPts val="0"/>
              </a:spcBef>
            </a:pPr>
            <a:r>
              <a:rPr lang="ru-RU" smtClean="0">
                <a:latin typeface="Yandex Sans Text Light"/>
                <a:cs typeface="Times New Roman"/>
              </a:rPr>
              <a:t>Количественный - </a:t>
            </a:r>
            <a:r>
              <a:rPr lang="en-US" smtClean="0">
                <a:latin typeface="Yandex Sans Text Light"/>
                <a:cs typeface="Times New Roman"/>
              </a:rPr>
              <a:t>D</a:t>
            </a:r>
            <a:r>
              <a:rPr lang="en-US" baseline="-25000" smtClean="0">
                <a:latin typeface="Yandex Sans Text Light"/>
                <a:cs typeface="Times New Roman"/>
              </a:rPr>
              <a:t>j  </a:t>
            </a:r>
            <a:r>
              <a:rPr lang="en-US" smtClean="0">
                <a:latin typeface="Yandex Sans Text Light"/>
                <a:cs typeface="Times New Roman"/>
              </a:rPr>
              <a:t>= R</a:t>
            </a:r>
            <a:endParaRPr lang="ru-RU" smtClean="0">
              <a:latin typeface="Yandex Sans Text Light"/>
            </a:endParaRPr>
          </a:p>
          <a:p>
            <a:pPr marL="792000" lvl="2" indent="0">
              <a:spcBef>
                <a:spcPts val="0"/>
              </a:spcBef>
              <a:buNone/>
            </a:pP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81053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2"/>
                </a:solidFill>
              </a:rPr>
              <a:t>Постановка задач машинного обучения 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4" name="Нижний колонтитул 3" descr="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hlinkClick r:id="rId2"/>
              </a:rPr>
              <a:t>http://www.MachineLearning.</a:t>
            </a:r>
            <a:r>
              <a:rPr lang="en-US" smtClean="0"/>
              <a:t>ru/wiki</a:t>
            </a:r>
            <a:r>
              <a:rPr lang="ru-RU" smtClean="0"/>
              <a:t> </a:t>
            </a:r>
            <a:endParaRPr lang="ru-RU" dirty="0"/>
          </a:p>
        </p:txBody>
      </p:sp>
      <p:sp>
        <p:nvSpPr>
          <p:cNvPr id="5" name="Номер слайда 4" descr="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smtClean="0"/>
              <a:t>3</a:t>
            </a:r>
            <a:endParaRPr lang="ru-RU"/>
          </a:p>
        </p:txBody>
      </p:sp>
      <p:pic>
        <p:nvPicPr>
          <p:cNvPr id="8" name="Рисунок 7" descr="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239" y="4026493"/>
            <a:ext cx="13184967" cy="3594707"/>
          </a:xfrm>
          <a:prstGeom prst="rect">
            <a:avLst/>
          </a:prstGeom>
        </p:spPr>
      </p:pic>
      <p:sp>
        <p:nvSpPr>
          <p:cNvPr id="6" name="TextBox 5" descr=" 7"/>
          <p:cNvSpPr txBox="1"/>
          <p:nvPr/>
        </p:nvSpPr>
        <p:spPr>
          <a:xfrm>
            <a:off x="1506406" y="2278800"/>
            <a:ext cx="114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4800" b="1" dirty="0" smtClean="0">
                <a:solidFill>
                  <a:sysClr val="windowText" lastClr="000000"/>
                </a:solidFill>
              </a:rPr>
              <a:t>Этап </a:t>
            </a:r>
            <a:r>
              <a:rPr lang="ru-RU" sz="4800" b="1" i="1" dirty="0" smtClean="0">
                <a:solidFill>
                  <a:sysClr val="windowText" lastClr="000000"/>
                </a:solidFill>
              </a:rPr>
              <a:t>обучения</a:t>
            </a:r>
            <a:r>
              <a:rPr lang="ru-RU" sz="4800" b="1" dirty="0" smtClean="0">
                <a:solidFill>
                  <a:sysClr val="windowText" lastClr="000000"/>
                </a:solidFill>
              </a:rPr>
              <a:t>  </a:t>
            </a:r>
            <a:r>
              <a:rPr lang="en-US" sz="4800" b="1" dirty="0" smtClean="0">
                <a:solidFill>
                  <a:sysClr val="windowText" lastClr="000000"/>
                </a:solidFill>
              </a:rPr>
              <a:t>(train):</a:t>
            </a:r>
            <a:r>
              <a:rPr lang="ru-RU" sz="4800" b="1" dirty="0" smtClean="0">
                <a:solidFill>
                  <a:sysClr val="windowText" lastClr="000000"/>
                </a:solidFill>
              </a:rPr>
              <a:t> </a:t>
            </a:r>
            <a:r>
              <a:rPr lang="ru-RU" sz="4800" dirty="0" smtClean="0">
                <a:solidFill>
                  <a:sysClr val="windowText" lastClr="000000"/>
                </a:solidFill>
              </a:rPr>
              <a:t>объекты</a:t>
            </a:r>
            <a:r>
              <a:rPr lang="ru-RU" sz="4800" b="1" dirty="0" smtClean="0">
                <a:solidFill>
                  <a:sysClr val="windowText" lastClr="000000"/>
                </a:solidFill>
              </a:rPr>
              <a:t> </a:t>
            </a:r>
            <a:r>
              <a:rPr lang="en-US" sz="4800" dirty="0" err="1" smtClean="0">
                <a:solidFill>
                  <a:sysClr val="windowText" lastClr="000000"/>
                </a:solidFill>
              </a:rPr>
              <a:t>x</a:t>
            </a:r>
            <a:r>
              <a:rPr lang="en-US" sz="4800" baseline="-25000" dirty="0" err="1" smtClean="0">
                <a:solidFill>
                  <a:sysClr val="windowText" lastClr="000000"/>
                </a:solidFill>
              </a:rPr>
              <a:t>j</a:t>
            </a:r>
            <a:r>
              <a:rPr lang="en-US" sz="4800" dirty="0" smtClean="0">
                <a:solidFill>
                  <a:sysClr val="windowText" lastClr="000000"/>
                </a:solidFill>
              </a:rPr>
              <a:t> </a:t>
            </a:r>
            <a:r>
              <a:rPr lang="ru-RU" sz="4800" dirty="0" smtClean="0">
                <a:solidFill>
                  <a:sysClr val="windowText" lastClr="000000"/>
                </a:solidFill>
              </a:rPr>
              <a:t>из</a:t>
            </a:r>
            <a:r>
              <a:rPr lang="en-US" sz="4800" dirty="0" smtClean="0">
                <a:solidFill>
                  <a:sysClr val="windowText" lastClr="000000"/>
                </a:solidFill>
              </a:rPr>
              <a:t> X.</a:t>
            </a:r>
            <a:endParaRPr lang="ru-RU" sz="4800" dirty="0" err="1" smtClean="0">
              <a:solidFill>
                <a:sysClr val="windowText" lastClr="000000"/>
              </a:solidFill>
            </a:endParaRPr>
          </a:p>
        </p:txBody>
      </p:sp>
      <p:sp>
        <p:nvSpPr>
          <p:cNvPr id="7" name="TextBox 6" descr=" 8"/>
          <p:cNvSpPr txBox="1"/>
          <p:nvPr/>
        </p:nvSpPr>
        <p:spPr>
          <a:xfrm>
            <a:off x="2269606" y="3042000"/>
            <a:ext cx="1946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solidFill>
                  <a:sysClr val="windowText" lastClr="000000"/>
                </a:solidFill>
              </a:rPr>
              <a:t>Модель </a:t>
            </a:r>
            <a:r>
              <a:rPr lang="el-GR" sz="4800" b="1" i="1" dirty="0" smtClean="0">
                <a:solidFill>
                  <a:sysClr val="windowText" lastClr="000000"/>
                </a:solidFill>
                <a:cs typeface="Times New Roman"/>
              </a:rPr>
              <a:t>μ</a:t>
            </a:r>
            <a:r>
              <a:rPr lang="ru-RU" sz="4800" dirty="0" smtClean="0">
                <a:solidFill>
                  <a:sysClr val="windowText" lastClr="000000"/>
                </a:solidFill>
                <a:cs typeface="Times New Roman"/>
              </a:rPr>
              <a:t> по выборке дает алгоритм </a:t>
            </a:r>
            <a:r>
              <a:rPr lang="ru-RU" sz="4800" b="1" i="1" dirty="0" smtClean="0">
                <a:solidFill>
                  <a:sysClr val="windowText" lastClr="000000"/>
                </a:solidFill>
                <a:cs typeface="Times New Roman"/>
              </a:rPr>
              <a:t>а</a:t>
            </a:r>
            <a:r>
              <a:rPr lang="en-US" sz="4800" dirty="0" smtClean="0">
                <a:solidFill>
                  <a:sysClr val="windowText" lastClr="000000"/>
                </a:solidFill>
                <a:cs typeface="Times New Roman"/>
              </a:rPr>
              <a:t>, </a:t>
            </a:r>
            <a:r>
              <a:rPr lang="ru-RU" sz="4800" dirty="0" smtClean="0">
                <a:solidFill>
                  <a:sysClr val="windowText" lastClr="000000"/>
                </a:solidFill>
                <a:cs typeface="Times New Roman"/>
              </a:rPr>
              <a:t>предсказывающий ответ</a:t>
            </a:r>
            <a:endParaRPr lang="ru-RU" sz="48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9" name="TextBox 8" descr=" 9"/>
          <p:cNvSpPr txBox="1"/>
          <p:nvPr/>
        </p:nvSpPr>
        <p:spPr>
          <a:xfrm>
            <a:off x="1506406" y="7621200"/>
            <a:ext cx="1335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 dirty="0" smtClean="0">
                <a:solidFill>
                  <a:sysClr val="windowText" lastClr="000000"/>
                </a:solidFill>
              </a:rPr>
              <a:t>Этап </a:t>
            </a:r>
            <a:r>
              <a:rPr lang="ru-RU" sz="4800" b="1" i="1" dirty="0" smtClean="0">
                <a:solidFill>
                  <a:sysClr val="windowText" lastClr="000000"/>
                </a:solidFill>
              </a:rPr>
              <a:t>применения</a:t>
            </a:r>
            <a:r>
              <a:rPr lang="ru-RU" sz="4800" b="1" dirty="0" smtClean="0">
                <a:solidFill>
                  <a:sysClr val="windowText" lastClr="000000"/>
                </a:solidFill>
              </a:rPr>
              <a:t>  </a:t>
            </a:r>
            <a:r>
              <a:rPr lang="en-US" sz="4800" b="1" dirty="0" smtClean="0">
                <a:solidFill>
                  <a:sysClr val="windowText" lastClr="000000"/>
                </a:solidFill>
              </a:rPr>
              <a:t>(test) – </a:t>
            </a:r>
            <a:r>
              <a:rPr lang="ru-RU" sz="4800" b="1" dirty="0" smtClean="0">
                <a:solidFill>
                  <a:sysClr val="windowText" lastClr="000000"/>
                </a:solidFill>
              </a:rPr>
              <a:t>замер качества.</a:t>
            </a:r>
          </a:p>
        </p:txBody>
      </p:sp>
      <p:sp>
        <p:nvSpPr>
          <p:cNvPr id="10" name="Объект 2" descr=" 10"/>
          <p:cNvSpPr>
            <a:spLocks noGrp="1"/>
          </p:cNvSpPr>
          <p:nvPr>
            <p:ph idx="1"/>
          </p:nvPr>
        </p:nvSpPr>
        <p:spPr>
          <a:xfrm>
            <a:off x="6085606" y="9147600"/>
            <a:ext cx="13737600" cy="3816000"/>
          </a:xfrm>
        </p:spPr>
        <p:txBody>
          <a:bodyPr/>
          <a:lstStyle/>
          <a:p>
            <a:pPr marL="792000" lvl="2" indent="0">
              <a:spcBef>
                <a:spcPts val="0"/>
              </a:spcBef>
              <a:buNone/>
            </a:pPr>
            <a:r>
              <a:rPr lang="ru-RU" smtClean="0">
                <a:latin typeface="Yandex Sans Text Light"/>
              </a:rPr>
              <a:t>Типы признаков</a:t>
            </a:r>
            <a:r>
              <a:rPr lang="en-US" smtClean="0">
                <a:latin typeface="Yandex Sans Text Light"/>
              </a:rPr>
              <a:t> (features)</a:t>
            </a:r>
            <a:r>
              <a:rPr lang="ru-RU" smtClean="0">
                <a:latin typeface="Yandex Sans Text Light"/>
              </a:rPr>
              <a:t> </a:t>
            </a:r>
            <a:r>
              <a:rPr lang="en-US" smtClean="0">
                <a:latin typeface="Yandex Sans Text Light"/>
              </a:rPr>
              <a:t>f</a:t>
            </a:r>
            <a:r>
              <a:rPr lang="en-US" baseline="-25000" smtClean="0">
                <a:latin typeface="Yandex Sans Text Light"/>
              </a:rPr>
              <a:t>j</a:t>
            </a:r>
            <a:r>
              <a:rPr lang="en-US" smtClean="0">
                <a:latin typeface="Yandex Sans Text Light"/>
              </a:rPr>
              <a:t>: X </a:t>
            </a:r>
            <a:r>
              <a:rPr lang="en-US" smtClean="0">
                <a:latin typeface="Yandex Sans Text Light"/>
                <a:cs typeface="Times New Roman"/>
              </a:rPr>
              <a:t>→ D</a:t>
            </a:r>
            <a:r>
              <a:rPr lang="en-US" baseline="-25000" smtClean="0">
                <a:latin typeface="Yandex Sans Text Light"/>
                <a:cs typeface="Times New Roman"/>
              </a:rPr>
              <a:t>j</a:t>
            </a:r>
            <a:endParaRPr lang="ru-RU" b="1" baseline="-25000" smtClean="0">
              <a:latin typeface="Yandex Sans Text Light"/>
            </a:endParaRPr>
          </a:p>
          <a:p>
            <a:pPr lvl="2">
              <a:spcBef>
                <a:spcPts val="0"/>
              </a:spcBef>
            </a:pPr>
            <a:r>
              <a:rPr lang="ru-RU" smtClean="0">
                <a:solidFill>
                  <a:srgbClr val="FFCC00"/>
                </a:solidFill>
                <a:latin typeface="Yandex Sans Text Light"/>
              </a:rPr>
              <a:t>Бинарный</a:t>
            </a:r>
            <a:r>
              <a:rPr lang="en-US" smtClean="0">
                <a:solidFill>
                  <a:srgbClr val="FFCC00"/>
                </a:solidFill>
                <a:latin typeface="Yandex Sans Text Light"/>
              </a:rPr>
              <a:t> </a:t>
            </a:r>
            <a:r>
              <a:rPr lang="ru-RU" smtClean="0">
                <a:solidFill>
                  <a:srgbClr val="FFCC00"/>
                </a:solidFill>
                <a:latin typeface="Yandex Sans Text Light"/>
              </a:rPr>
              <a:t>- </a:t>
            </a:r>
            <a:r>
              <a:rPr lang="en-US" smtClean="0">
                <a:solidFill>
                  <a:srgbClr val="FFCC00"/>
                </a:solidFill>
                <a:latin typeface="Yandex Sans Text Light"/>
                <a:cs typeface="Times New Roman"/>
              </a:rPr>
              <a:t>D</a:t>
            </a:r>
            <a:r>
              <a:rPr lang="en-US" baseline="-25000" smtClean="0">
                <a:solidFill>
                  <a:srgbClr val="FFCC00"/>
                </a:solidFill>
                <a:latin typeface="Yandex Sans Text Light"/>
                <a:cs typeface="Times New Roman"/>
              </a:rPr>
              <a:t>j</a:t>
            </a:r>
            <a:r>
              <a:rPr lang="en-US" smtClean="0">
                <a:solidFill>
                  <a:srgbClr val="FFCC00"/>
                </a:solidFill>
                <a:latin typeface="Yandex Sans Text Light"/>
              </a:rPr>
              <a:t> = {0,1}</a:t>
            </a:r>
            <a:endParaRPr lang="ru-RU" smtClean="0">
              <a:solidFill>
                <a:srgbClr val="FFCC00"/>
              </a:solidFill>
              <a:latin typeface="Yandex Sans Text Light"/>
            </a:endParaRPr>
          </a:p>
          <a:p>
            <a:pPr lvl="2">
              <a:spcBef>
                <a:spcPts val="0"/>
              </a:spcBef>
            </a:pPr>
            <a:r>
              <a:rPr lang="ru-RU" smtClean="0">
                <a:latin typeface="Yandex Sans Text Light"/>
              </a:rPr>
              <a:t>Категориальный (номинальный) - </a:t>
            </a:r>
            <a:r>
              <a:rPr lang="en-US" smtClean="0">
                <a:latin typeface="Yandex Sans Text Light"/>
              </a:rPr>
              <a:t>|</a:t>
            </a:r>
            <a:r>
              <a:rPr lang="en-US" smtClean="0">
                <a:latin typeface="Yandex Sans Text Light"/>
                <a:cs typeface="Times New Roman"/>
              </a:rPr>
              <a:t>D</a:t>
            </a:r>
            <a:r>
              <a:rPr lang="en-US" baseline="-25000" smtClean="0">
                <a:latin typeface="Yandex Sans Text Light"/>
                <a:cs typeface="Times New Roman"/>
              </a:rPr>
              <a:t>j</a:t>
            </a:r>
            <a:r>
              <a:rPr lang="en-US" smtClean="0">
                <a:latin typeface="Yandex Sans Text Light"/>
              </a:rPr>
              <a:t> | &lt; </a:t>
            </a:r>
            <a:r>
              <a:rPr lang="en-US" smtClean="0">
                <a:latin typeface="Times New Roman"/>
                <a:cs typeface="Times New Roman"/>
              </a:rPr>
              <a:t>∞</a:t>
            </a:r>
            <a:endParaRPr lang="ru-RU" smtClean="0">
              <a:latin typeface="Yandex Sans Text Light"/>
            </a:endParaRPr>
          </a:p>
          <a:p>
            <a:pPr lvl="2">
              <a:spcBef>
                <a:spcPts val="0"/>
              </a:spcBef>
            </a:pPr>
            <a:r>
              <a:rPr lang="ru-RU" smtClean="0">
                <a:latin typeface="Yandex Sans Text Light"/>
                <a:cs typeface="Times New Roman"/>
              </a:rPr>
              <a:t>Количественный - </a:t>
            </a:r>
            <a:r>
              <a:rPr lang="en-US" smtClean="0">
                <a:latin typeface="Yandex Sans Text Light"/>
                <a:cs typeface="Times New Roman"/>
              </a:rPr>
              <a:t>D</a:t>
            </a:r>
            <a:r>
              <a:rPr lang="en-US" baseline="-25000" smtClean="0">
                <a:latin typeface="Yandex Sans Text Light"/>
                <a:cs typeface="Times New Roman"/>
              </a:rPr>
              <a:t>j  </a:t>
            </a:r>
            <a:r>
              <a:rPr lang="en-US" smtClean="0">
                <a:latin typeface="Yandex Sans Text Light"/>
                <a:cs typeface="Times New Roman"/>
              </a:rPr>
              <a:t>= R</a:t>
            </a:r>
            <a:endParaRPr lang="ru-RU" smtClean="0">
              <a:latin typeface="Yandex Sans Text Light"/>
            </a:endParaRPr>
          </a:p>
          <a:p>
            <a:pPr marL="792000" lvl="2" indent="0">
              <a:spcBef>
                <a:spcPts val="0"/>
              </a:spcBef>
              <a:buNone/>
            </a:pP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3459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2"/>
                </a:solidFill>
              </a:rPr>
              <a:t>Классические задачи </a:t>
            </a:r>
            <a:r>
              <a:rPr lang="en-US" dirty="0" smtClean="0">
                <a:solidFill>
                  <a:schemeClr val="tx2"/>
                </a:solidFill>
              </a:rPr>
              <a:t>ML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3" name="Объект 2" descr=" 3"/>
          <p:cNvSpPr>
            <a:spLocks noGrp="1"/>
          </p:cNvSpPr>
          <p:nvPr>
            <p:ph idx="1"/>
          </p:nvPr>
        </p:nvSpPr>
        <p:spPr>
          <a:xfrm>
            <a:off x="1143000" y="1897200"/>
            <a:ext cx="19825006" cy="9158288"/>
          </a:xfrm>
        </p:spPr>
        <p:txBody>
          <a:bodyPr/>
          <a:lstStyle/>
          <a:p>
            <a:pPr lvl="2">
              <a:buChar char=" "/>
            </a:pPr>
            <a:r>
              <a:rPr lang="ru-RU" smtClean="0"/>
              <a:t>             </a:t>
            </a:r>
            <a:r>
              <a:rPr lang="en-US" b="1" smtClean="0"/>
              <a:t> </a:t>
            </a:r>
            <a:r>
              <a:rPr lang="en-US" smtClean="0"/>
              <a:t>   </a:t>
            </a:r>
            <a:r>
              <a:rPr lang="ru-RU" smtClean="0"/>
              <a:t>   </a:t>
            </a:r>
            <a:r>
              <a:rPr lang="en-US" smtClean="0"/>
              <a:t> </a:t>
            </a:r>
            <a:r>
              <a:rPr lang="ru-RU" smtClean="0"/>
              <a:t> </a:t>
            </a:r>
            <a:r>
              <a:rPr lang="en-US" smtClean="0"/>
              <a:t> </a:t>
            </a:r>
            <a:r>
              <a:rPr lang="ru-RU" smtClean="0"/>
              <a:t> </a:t>
            </a:r>
            <a:r>
              <a:rPr lang="en-US" smtClean="0"/>
              <a:t>          </a:t>
            </a:r>
            <a:endParaRPr lang="ru-RU" dirty="0" smtClean="0"/>
          </a:p>
          <a:p>
            <a:pPr lvl="2">
              <a:buChar char=" "/>
            </a:pPr>
            <a:r>
              <a:rPr lang="ru-RU" smtClean="0"/>
              <a:t>          </a:t>
            </a:r>
            <a:r>
              <a:rPr lang="en-US" smtClean="0"/>
              <a:t>   </a:t>
            </a:r>
            <a:r>
              <a:rPr lang="ru-RU" smtClean="0"/>
              <a:t>  </a:t>
            </a:r>
            <a:r>
              <a:rPr lang="en-US" smtClean="0"/>
              <a:t>    </a:t>
            </a:r>
            <a:endParaRPr lang="ru-RU" b="1" dirty="0" smtClean="0"/>
          </a:p>
          <a:p>
            <a:pPr lvl="2">
              <a:buChar char=" "/>
            </a:pPr>
            <a:r>
              <a:rPr lang="ru-RU" smtClean="0"/>
              <a:t>            </a:t>
            </a:r>
            <a:endParaRPr lang="ru-RU" dirty="0" smtClean="0"/>
          </a:p>
          <a:p>
            <a:pPr lvl="2">
              <a:buChar char=" "/>
            </a:pPr>
            <a:r>
              <a:rPr lang="ru-RU" smtClean="0"/>
              <a:t>             </a:t>
            </a:r>
            <a:endParaRPr lang="ru-RU" dirty="0" smtClean="0"/>
          </a:p>
          <a:p>
            <a:pPr lvl="2">
              <a:buChar char=" "/>
            </a:pPr>
            <a:r>
              <a:rPr lang="ru-RU" smtClean="0"/>
              <a:t>                     </a:t>
            </a:r>
            <a:endParaRPr lang="ru-RU" dirty="0"/>
          </a:p>
          <a:p>
            <a:pPr lvl="2">
              <a:buChar char=" "/>
            </a:pPr>
            <a:r>
              <a:rPr lang="ru-RU" smtClean="0"/>
              <a:t>                                     </a:t>
            </a:r>
            <a:endParaRPr lang="ru-RU" dirty="0" smtClean="0"/>
          </a:p>
          <a:p>
            <a:pPr marL="792000" lvl="2" indent="0">
              <a:buNone/>
            </a:pPr>
            <a:endParaRPr lang="ru-RU" dirty="0"/>
          </a:p>
        </p:txBody>
      </p:sp>
      <p:sp>
        <p:nvSpPr>
          <p:cNvPr id="4" name="Нижний колонтитул 3" descr="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 descr="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smtClean="0"/>
              <a:t>4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515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2"/>
                </a:solidFill>
              </a:rPr>
              <a:t>Классические задачи </a:t>
            </a:r>
            <a:r>
              <a:rPr lang="en-US" dirty="0" smtClean="0">
                <a:solidFill>
                  <a:schemeClr val="tx2"/>
                </a:solidFill>
              </a:rPr>
              <a:t>ML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3" name="Объект 2" descr=" 3"/>
          <p:cNvSpPr>
            <a:spLocks noGrp="1"/>
          </p:cNvSpPr>
          <p:nvPr>
            <p:ph idx="1"/>
          </p:nvPr>
        </p:nvSpPr>
        <p:spPr>
          <a:xfrm>
            <a:off x="1143001" y="1897200"/>
            <a:ext cx="19825005" cy="9158288"/>
          </a:xfrm>
        </p:spPr>
        <p:txBody>
          <a:bodyPr/>
          <a:lstStyle/>
          <a:p>
            <a:pPr lvl="2"/>
            <a:r>
              <a:rPr lang="ru-RU" smtClean="0">
                <a:latin typeface="Yandex Sans Text Light"/>
              </a:rPr>
              <a:t>Классификация</a:t>
            </a:r>
            <a:r>
              <a:rPr lang="en-US" b="1" smtClean="0">
                <a:latin typeface="Yandex Sans Text Light"/>
              </a:rPr>
              <a:t> </a:t>
            </a:r>
            <a:r>
              <a:rPr lang="en-US" smtClean="0">
                <a:latin typeface="Yandex Sans Text Light"/>
              </a:rPr>
              <a:t>(y </a:t>
            </a:r>
            <a:r>
              <a:rPr lang="ru-RU" smtClean="0">
                <a:latin typeface="Yandex Sans Text Light"/>
              </a:rPr>
              <a:t>из </a:t>
            </a:r>
            <a:r>
              <a:rPr lang="en-US" smtClean="0">
                <a:latin typeface="Yandex Sans Text Light"/>
              </a:rPr>
              <a:t>{</a:t>
            </a:r>
            <a:r>
              <a:rPr lang="ru-RU" smtClean="0">
                <a:latin typeface="Yandex Sans Text Light"/>
              </a:rPr>
              <a:t>0</a:t>
            </a:r>
            <a:r>
              <a:rPr lang="en-US" smtClean="0">
                <a:latin typeface="Yandex Sans Text Light"/>
              </a:rPr>
              <a:t>,</a:t>
            </a:r>
            <a:r>
              <a:rPr lang="ru-RU" smtClean="0">
                <a:latin typeface="Yandex Sans Text Light"/>
              </a:rPr>
              <a:t> </a:t>
            </a:r>
            <a:r>
              <a:rPr lang="en-US" smtClean="0">
                <a:latin typeface="Yandex Sans Text Light"/>
              </a:rPr>
              <a:t>1, … , k})</a:t>
            </a:r>
            <a:endParaRPr lang="ru-RU" smtClean="0">
              <a:latin typeface="Yandex Sans Text Light"/>
            </a:endParaRPr>
          </a:p>
          <a:p>
            <a:pPr lvl="2">
              <a:buChar char=" "/>
            </a:pPr>
            <a:r>
              <a:rPr lang="ru-RU" smtClean="0"/>
              <a:t>          </a:t>
            </a:r>
            <a:r>
              <a:rPr lang="en-US" smtClean="0"/>
              <a:t>   </a:t>
            </a:r>
            <a:r>
              <a:rPr lang="ru-RU" smtClean="0"/>
              <a:t>  </a:t>
            </a:r>
            <a:r>
              <a:rPr lang="en-US" smtClean="0"/>
              <a:t>    </a:t>
            </a:r>
            <a:endParaRPr lang="ru-RU" b="1" dirty="0" smtClean="0"/>
          </a:p>
          <a:p>
            <a:pPr lvl="2">
              <a:buChar char=" "/>
            </a:pPr>
            <a:r>
              <a:rPr lang="ru-RU" smtClean="0"/>
              <a:t>            </a:t>
            </a:r>
            <a:endParaRPr lang="ru-RU" dirty="0" smtClean="0"/>
          </a:p>
          <a:p>
            <a:pPr lvl="2">
              <a:buChar char=" "/>
            </a:pPr>
            <a:r>
              <a:rPr lang="ru-RU" smtClean="0"/>
              <a:t>             </a:t>
            </a:r>
            <a:endParaRPr lang="ru-RU" dirty="0" smtClean="0"/>
          </a:p>
          <a:p>
            <a:pPr lvl="2">
              <a:buChar char=" "/>
            </a:pPr>
            <a:r>
              <a:rPr lang="ru-RU" smtClean="0"/>
              <a:t>                     </a:t>
            </a:r>
            <a:endParaRPr lang="ru-RU" dirty="0"/>
          </a:p>
          <a:p>
            <a:pPr lvl="2">
              <a:buChar char=" "/>
            </a:pPr>
            <a:r>
              <a:rPr lang="ru-RU" smtClean="0"/>
              <a:t>                                     </a:t>
            </a:r>
            <a:endParaRPr lang="ru-RU" dirty="0" smtClean="0"/>
          </a:p>
          <a:p>
            <a:pPr marL="792000" lvl="2" indent="0">
              <a:buNone/>
            </a:pPr>
            <a:endParaRPr lang="ru-RU" dirty="0"/>
          </a:p>
        </p:txBody>
      </p:sp>
      <p:sp>
        <p:nvSpPr>
          <p:cNvPr id="4" name="Нижний колонтитул 3" descr="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 descr="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smtClean="0"/>
              <a:t>4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208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2"/>
                </a:solidFill>
              </a:rPr>
              <a:t>Классические задачи </a:t>
            </a:r>
            <a:r>
              <a:rPr lang="en-US" dirty="0" smtClean="0">
                <a:solidFill>
                  <a:schemeClr val="tx2"/>
                </a:solidFill>
              </a:rPr>
              <a:t>ML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3" name="Объект 2" descr=" 3"/>
          <p:cNvSpPr>
            <a:spLocks noGrp="1"/>
          </p:cNvSpPr>
          <p:nvPr>
            <p:ph idx="1"/>
          </p:nvPr>
        </p:nvSpPr>
        <p:spPr>
          <a:xfrm>
            <a:off x="1143001" y="1897200"/>
            <a:ext cx="19825005" cy="9158288"/>
          </a:xfrm>
        </p:spPr>
        <p:txBody>
          <a:bodyPr/>
          <a:lstStyle/>
          <a:p>
            <a:pPr lvl="2"/>
            <a:r>
              <a:rPr lang="ru-RU" smtClean="0">
                <a:latin typeface="Yandex Sans Text Light"/>
              </a:rPr>
              <a:t>Классификация</a:t>
            </a:r>
            <a:r>
              <a:rPr lang="en-US" b="1" smtClean="0">
                <a:latin typeface="Yandex Sans Text Light"/>
              </a:rPr>
              <a:t> </a:t>
            </a:r>
            <a:r>
              <a:rPr lang="en-US" smtClean="0">
                <a:latin typeface="Yandex Sans Text Light"/>
              </a:rPr>
              <a:t>(y </a:t>
            </a:r>
            <a:r>
              <a:rPr lang="ru-RU" smtClean="0">
                <a:latin typeface="Yandex Sans Text Light"/>
              </a:rPr>
              <a:t>из </a:t>
            </a:r>
            <a:r>
              <a:rPr lang="en-US" smtClean="0">
                <a:latin typeface="Yandex Sans Text Light"/>
              </a:rPr>
              <a:t>{</a:t>
            </a:r>
            <a:r>
              <a:rPr lang="ru-RU" smtClean="0">
                <a:latin typeface="Yandex Sans Text Light"/>
              </a:rPr>
              <a:t>0</a:t>
            </a:r>
            <a:r>
              <a:rPr lang="en-US" smtClean="0">
                <a:latin typeface="Yandex Sans Text Light"/>
              </a:rPr>
              <a:t>,</a:t>
            </a:r>
            <a:r>
              <a:rPr lang="ru-RU" smtClean="0">
                <a:latin typeface="Yandex Sans Text Light"/>
              </a:rPr>
              <a:t> </a:t>
            </a:r>
            <a:r>
              <a:rPr lang="en-US" smtClean="0">
                <a:latin typeface="Yandex Sans Text Light"/>
              </a:rPr>
              <a:t>1, … , k})</a:t>
            </a:r>
            <a:endParaRPr lang="ru-RU" smtClean="0">
              <a:latin typeface="Yandex Sans Text Light"/>
            </a:endParaRPr>
          </a:p>
          <a:p>
            <a:pPr lvl="2"/>
            <a:r>
              <a:rPr lang="ru-RU" smtClean="0">
                <a:latin typeface="Yandex Sans Text Light"/>
              </a:rPr>
              <a:t>Регрессия </a:t>
            </a:r>
            <a:r>
              <a:rPr lang="en-US" smtClean="0">
                <a:latin typeface="Yandex Sans Text Light"/>
              </a:rPr>
              <a:t>(y </a:t>
            </a:r>
            <a:r>
              <a:rPr lang="ru-RU" smtClean="0">
                <a:latin typeface="Yandex Sans Text Light"/>
              </a:rPr>
              <a:t>из</a:t>
            </a:r>
            <a:r>
              <a:rPr lang="en-US" smtClean="0">
                <a:latin typeface="Yandex Sans Text Light"/>
              </a:rPr>
              <a:t>  R)</a:t>
            </a:r>
            <a:endParaRPr lang="ru-RU" b="1" smtClean="0">
              <a:latin typeface="Yandex Sans Text Light"/>
            </a:endParaRPr>
          </a:p>
          <a:p>
            <a:pPr lvl="2">
              <a:buChar char=" "/>
            </a:pPr>
            <a:r>
              <a:rPr lang="ru-RU" smtClean="0"/>
              <a:t>            </a:t>
            </a:r>
            <a:endParaRPr lang="ru-RU" dirty="0" smtClean="0"/>
          </a:p>
          <a:p>
            <a:pPr lvl="2">
              <a:buChar char=" "/>
            </a:pPr>
            <a:r>
              <a:rPr lang="ru-RU" smtClean="0"/>
              <a:t>             </a:t>
            </a:r>
            <a:endParaRPr lang="ru-RU" dirty="0" smtClean="0"/>
          </a:p>
          <a:p>
            <a:pPr lvl="2">
              <a:buChar char=" "/>
            </a:pPr>
            <a:r>
              <a:rPr lang="ru-RU" smtClean="0"/>
              <a:t>                     </a:t>
            </a:r>
            <a:endParaRPr lang="ru-RU" dirty="0"/>
          </a:p>
          <a:p>
            <a:pPr lvl="2">
              <a:buChar char=" "/>
            </a:pPr>
            <a:r>
              <a:rPr lang="ru-RU" smtClean="0"/>
              <a:t>                                     </a:t>
            </a:r>
            <a:endParaRPr lang="ru-RU" dirty="0" smtClean="0"/>
          </a:p>
          <a:p>
            <a:pPr marL="792000" lvl="2" indent="0">
              <a:buNone/>
            </a:pPr>
            <a:endParaRPr lang="ru-RU" dirty="0"/>
          </a:p>
        </p:txBody>
      </p:sp>
      <p:sp>
        <p:nvSpPr>
          <p:cNvPr id="4" name="Нижний колонтитул 3" descr="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 descr="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smtClean="0"/>
              <a:t>4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38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2"/>
                </a:solidFill>
              </a:rPr>
              <a:t>Классические задачи </a:t>
            </a:r>
            <a:r>
              <a:rPr lang="en-US" dirty="0" smtClean="0">
                <a:solidFill>
                  <a:schemeClr val="tx2"/>
                </a:solidFill>
              </a:rPr>
              <a:t>ML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3" name="Объект 2" descr=" 3"/>
          <p:cNvSpPr>
            <a:spLocks noGrp="1"/>
          </p:cNvSpPr>
          <p:nvPr>
            <p:ph idx="1"/>
          </p:nvPr>
        </p:nvSpPr>
        <p:spPr>
          <a:xfrm>
            <a:off x="1143001" y="1897200"/>
            <a:ext cx="19825005" cy="9158288"/>
          </a:xfrm>
        </p:spPr>
        <p:txBody>
          <a:bodyPr/>
          <a:lstStyle/>
          <a:p>
            <a:pPr lvl="2"/>
            <a:r>
              <a:rPr lang="ru-RU" smtClean="0">
                <a:latin typeface="Yandex Sans Text Light"/>
              </a:rPr>
              <a:t>Классификация</a:t>
            </a:r>
            <a:r>
              <a:rPr lang="en-US" b="1" smtClean="0">
                <a:latin typeface="Yandex Sans Text Light"/>
              </a:rPr>
              <a:t> </a:t>
            </a:r>
            <a:r>
              <a:rPr lang="en-US" smtClean="0">
                <a:latin typeface="Yandex Sans Text Light"/>
              </a:rPr>
              <a:t>(y </a:t>
            </a:r>
            <a:r>
              <a:rPr lang="ru-RU" smtClean="0">
                <a:latin typeface="Yandex Sans Text Light"/>
              </a:rPr>
              <a:t>из </a:t>
            </a:r>
            <a:r>
              <a:rPr lang="en-US" smtClean="0">
                <a:latin typeface="Yandex Sans Text Light"/>
              </a:rPr>
              <a:t>{</a:t>
            </a:r>
            <a:r>
              <a:rPr lang="ru-RU" smtClean="0">
                <a:latin typeface="Yandex Sans Text Light"/>
              </a:rPr>
              <a:t>0</a:t>
            </a:r>
            <a:r>
              <a:rPr lang="en-US" smtClean="0">
                <a:latin typeface="Yandex Sans Text Light"/>
              </a:rPr>
              <a:t>,</a:t>
            </a:r>
            <a:r>
              <a:rPr lang="ru-RU" smtClean="0">
                <a:latin typeface="Yandex Sans Text Light"/>
              </a:rPr>
              <a:t> </a:t>
            </a:r>
            <a:r>
              <a:rPr lang="en-US" smtClean="0">
                <a:latin typeface="Yandex Sans Text Light"/>
              </a:rPr>
              <a:t>1, … , k})</a:t>
            </a:r>
            <a:endParaRPr lang="ru-RU" smtClean="0">
              <a:latin typeface="Yandex Sans Text Light"/>
            </a:endParaRPr>
          </a:p>
          <a:p>
            <a:pPr lvl="2"/>
            <a:r>
              <a:rPr lang="ru-RU" smtClean="0">
                <a:latin typeface="Yandex Sans Text Light"/>
              </a:rPr>
              <a:t>Регрессия </a:t>
            </a:r>
            <a:r>
              <a:rPr lang="en-US" smtClean="0">
                <a:latin typeface="Yandex Sans Text Light"/>
              </a:rPr>
              <a:t>(y </a:t>
            </a:r>
            <a:r>
              <a:rPr lang="ru-RU" smtClean="0">
                <a:latin typeface="Yandex Sans Text Light"/>
              </a:rPr>
              <a:t>из</a:t>
            </a:r>
            <a:r>
              <a:rPr lang="en-US" smtClean="0">
                <a:latin typeface="Yandex Sans Text Light"/>
              </a:rPr>
              <a:t>  R)</a:t>
            </a:r>
            <a:endParaRPr lang="ru-RU" b="1" smtClean="0">
              <a:latin typeface="Yandex Sans Text Light"/>
            </a:endParaRPr>
          </a:p>
          <a:p>
            <a:pPr lvl="2"/>
            <a:r>
              <a:rPr lang="ru-RU" smtClean="0">
                <a:latin typeface="Yandex Sans Text Light"/>
              </a:rPr>
              <a:t>Ранжирование</a:t>
            </a:r>
          </a:p>
          <a:p>
            <a:pPr lvl="2">
              <a:buChar char=" "/>
            </a:pPr>
            <a:r>
              <a:rPr lang="ru-RU" smtClean="0"/>
              <a:t>             </a:t>
            </a:r>
            <a:endParaRPr lang="ru-RU" dirty="0" smtClean="0"/>
          </a:p>
          <a:p>
            <a:pPr lvl="2">
              <a:buChar char=" "/>
            </a:pPr>
            <a:r>
              <a:rPr lang="ru-RU" smtClean="0"/>
              <a:t>                     </a:t>
            </a:r>
            <a:endParaRPr lang="ru-RU" dirty="0"/>
          </a:p>
          <a:p>
            <a:pPr lvl="2">
              <a:buChar char=" "/>
            </a:pPr>
            <a:r>
              <a:rPr lang="ru-RU" smtClean="0"/>
              <a:t>                                     </a:t>
            </a:r>
            <a:endParaRPr lang="ru-RU" dirty="0" smtClean="0"/>
          </a:p>
          <a:p>
            <a:pPr marL="792000" lvl="2" indent="0">
              <a:buNone/>
            </a:pPr>
            <a:endParaRPr lang="ru-RU" dirty="0"/>
          </a:p>
        </p:txBody>
      </p:sp>
      <p:sp>
        <p:nvSpPr>
          <p:cNvPr id="4" name="Нижний колонтитул 3" descr="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 descr="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smtClean="0"/>
              <a:t>4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0182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2"/>
                </a:solidFill>
              </a:rPr>
              <a:t>Классические задачи </a:t>
            </a:r>
            <a:r>
              <a:rPr lang="en-US" dirty="0" smtClean="0">
                <a:solidFill>
                  <a:schemeClr val="tx2"/>
                </a:solidFill>
              </a:rPr>
              <a:t>ML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3" name="Объект 2" descr=" 3"/>
          <p:cNvSpPr>
            <a:spLocks noGrp="1"/>
          </p:cNvSpPr>
          <p:nvPr>
            <p:ph idx="1"/>
          </p:nvPr>
        </p:nvSpPr>
        <p:spPr>
          <a:xfrm>
            <a:off x="1143001" y="1897200"/>
            <a:ext cx="19825005" cy="9158288"/>
          </a:xfrm>
        </p:spPr>
        <p:txBody>
          <a:bodyPr/>
          <a:lstStyle/>
          <a:p>
            <a:pPr lvl="2"/>
            <a:r>
              <a:rPr lang="ru-RU" smtClean="0">
                <a:latin typeface="Yandex Sans Text Light"/>
              </a:rPr>
              <a:t>Классификация</a:t>
            </a:r>
            <a:r>
              <a:rPr lang="en-US" b="1" smtClean="0">
                <a:latin typeface="Yandex Sans Text Light"/>
              </a:rPr>
              <a:t> </a:t>
            </a:r>
            <a:r>
              <a:rPr lang="en-US" smtClean="0">
                <a:latin typeface="Yandex Sans Text Light"/>
              </a:rPr>
              <a:t>(y </a:t>
            </a:r>
            <a:r>
              <a:rPr lang="ru-RU" smtClean="0">
                <a:latin typeface="Yandex Sans Text Light"/>
              </a:rPr>
              <a:t>из </a:t>
            </a:r>
            <a:r>
              <a:rPr lang="en-US" smtClean="0">
                <a:latin typeface="Yandex Sans Text Light"/>
              </a:rPr>
              <a:t>{</a:t>
            </a:r>
            <a:r>
              <a:rPr lang="ru-RU" smtClean="0">
                <a:latin typeface="Yandex Sans Text Light"/>
              </a:rPr>
              <a:t>0</a:t>
            </a:r>
            <a:r>
              <a:rPr lang="en-US" smtClean="0">
                <a:latin typeface="Yandex Sans Text Light"/>
              </a:rPr>
              <a:t>,</a:t>
            </a:r>
            <a:r>
              <a:rPr lang="ru-RU" smtClean="0">
                <a:latin typeface="Yandex Sans Text Light"/>
              </a:rPr>
              <a:t> </a:t>
            </a:r>
            <a:r>
              <a:rPr lang="en-US" smtClean="0">
                <a:latin typeface="Yandex Sans Text Light"/>
              </a:rPr>
              <a:t>1, … , k})</a:t>
            </a:r>
            <a:endParaRPr lang="ru-RU" smtClean="0">
              <a:latin typeface="Yandex Sans Text Light"/>
            </a:endParaRPr>
          </a:p>
          <a:p>
            <a:pPr lvl="2"/>
            <a:r>
              <a:rPr lang="ru-RU" smtClean="0">
                <a:latin typeface="Yandex Sans Text Light"/>
              </a:rPr>
              <a:t>Регрессия </a:t>
            </a:r>
            <a:r>
              <a:rPr lang="en-US" smtClean="0">
                <a:latin typeface="Yandex Sans Text Light"/>
              </a:rPr>
              <a:t>(y </a:t>
            </a:r>
            <a:r>
              <a:rPr lang="ru-RU" smtClean="0">
                <a:latin typeface="Yandex Sans Text Light"/>
              </a:rPr>
              <a:t>из</a:t>
            </a:r>
            <a:r>
              <a:rPr lang="en-US" smtClean="0">
                <a:latin typeface="Yandex Sans Text Light"/>
              </a:rPr>
              <a:t>  R)</a:t>
            </a:r>
            <a:endParaRPr lang="ru-RU" b="1" smtClean="0">
              <a:latin typeface="Yandex Sans Text Light"/>
            </a:endParaRPr>
          </a:p>
          <a:p>
            <a:pPr lvl="2"/>
            <a:r>
              <a:rPr lang="ru-RU" smtClean="0">
                <a:latin typeface="Yandex Sans Text Light"/>
              </a:rPr>
              <a:t>Ранжирование</a:t>
            </a:r>
          </a:p>
          <a:p>
            <a:pPr lvl="2"/>
            <a:r>
              <a:rPr lang="ru-RU" smtClean="0">
                <a:latin typeface="Yandex Sans Text Light"/>
              </a:rPr>
              <a:t>Кластеризация</a:t>
            </a:r>
          </a:p>
          <a:p>
            <a:pPr lvl="2">
              <a:buChar char=" "/>
            </a:pPr>
            <a:r>
              <a:rPr lang="ru-RU" smtClean="0"/>
              <a:t>                     </a:t>
            </a:r>
            <a:endParaRPr lang="ru-RU" dirty="0"/>
          </a:p>
          <a:p>
            <a:pPr lvl="2">
              <a:buChar char=" "/>
            </a:pPr>
            <a:r>
              <a:rPr lang="ru-RU" smtClean="0"/>
              <a:t>                                     </a:t>
            </a:r>
            <a:endParaRPr lang="ru-RU" dirty="0" smtClean="0"/>
          </a:p>
          <a:p>
            <a:pPr marL="792000" lvl="2" indent="0">
              <a:buNone/>
            </a:pPr>
            <a:endParaRPr lang="ru-RU" dirty="0"/>
          </a:p>
        </p:txBody>
      </p:sp>
      <p:sp>
        <p:nvSpPr>
          <p:cNvPr id="4" name="Нижний колонтитул 3" descr="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 descr="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smtClean="0"/>
              <a:t>4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6768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2"/>
                </a:solidFill>
              </a:rPr>
              <a:t>Зачем обучать машину?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3" name="Объект 2" descr=" 3"/>
          <p:cNvSpPr>
            <a:spLocks noGrp="1"/>
          </p:cNvSpPr>
          <p:nvPr>
            <p:ph idx="1"/>
          </p:nvPr>
        </p:nvSpPr>
        <p:spPr>
          <a:xfrm>
            <a:off x="1143000" y="3042000"/>
            <a:ext cx="19825006" cy="9158288"/>
          </a:xfrm>
        </p:spPr>
        <p:txBody>
          <a:bodyPr/>
          <a:lstStyle/>
          <a:p>
            <a:pPr lvl="2">
              <a:spcBef>
                <a:spcPts val="0"/>
              </a:spcBef>
              <a:buChar char=" "/>
            </a:pPr>
            <a:r>
              <a:rPr lang="ru-RU" b="1" smtClean="0"/>
              <a:t>                     </a:t>
            </a:r>
            <a:endParaRPr lang="ru-RU" b="1" dirty="0" smtClean="0"/>
          </a:p>
          <a:p>
            <a:pPr marL="1477800" lvl="3" indent="-685800">
              <a:spcBef>
                <a:spcPts val="0"/>
              </a:spcBef>
              <a:buChar char=" "/>
            </a:pPr>
            <a:r>
              <a:rPr lang="ru-RU" smtClean="0"/>
              <a:t>                                              </a:t>
            </a:r>
            <a:endParaRPr lang="ru-RU" dirty="0" smtClean="0"/>
          </a:p>
          <a:p>
            <a:pPr marL="792000" lvl="3" indent="0">
              <a:spcBef>
                <a:spcPts val="0"/>
              </a:spcBef>
              <a:buNone/>
            </a:pPr>
            <a:endParaRPr lang="ru-RU" dirty="0" smtClean="0"/>
          </a:p>
          <a:p>
            <a:pPr lvl="2">
              <a:spcBef>
                <a:spcPts val="0"/>
              </a:spcBef>
              <a:buChar char=" "/>
            </a:pPr>
            <a:r>
              <a:rPr lang="ru-RU" b="1" smtClean="0"/>
              <a:t>                          </a:t>
            </a:r>
            <a:endParaRPr lang="ru-RU" b="1" dirty="0" smtClean="0"/>
          </a:p>
          <a:p>
            <a:pPr lvl="2">
              <a:spcBef>
                <a:spcPts val="0"/>
              </a:spcBef>
              <a:buChar char=" "/>
            </a:pPr>
            <a:r>
              <a:rPr lang="ru-RU" smtClean="0"/>
              <a:t>                                                </a:t>
            </a:r>
            <a:endParaRPr lang="ru-RU" dirty="0" smtClean="0"/>
          </a:p>
          <a:p>
            <a:pPr lvl="2">
              <a:spcBef>
                <a:spcPts val="0"/>
              </a:spcBef>
              <a:buChar char=" "/>
            </a:pPr>
            <a:r>
              <a:rPr lang="ru-RU" sz="4400" smtClean="0"/>
              <a:t> </a:t>
            </a:r>
            <a:r>
              <a:rPr lang="ru-RU" sz="4400" i="1" smtClean="0"/>
              <a:t> </a:t>
            </a:r>
            <a:r>
              <a:rPr lang="en-US" sz="4400" i="1" smtClean="0"/>
              <a:t> </a:t>
            </a:r>
            <a:r>
              <a:rPr lang="ru-RU" sz="4400" i="1" smtClean="0"/>
              <a:t>                                                </a:t>
            </a:r>
            <a:r>
              <a:rPr lang="en-US" sz="4400" i="1" smtClean="0"/>
              <a:t> </a:t>
            </a:r>
            <a:r>
              <a:rPr lang="ru-RU" sz="4400" i="1" smtClean="0"/>
              <a:t>         </a:t>
            </a:r>
            <a:br>
              <a:rPr lang="ru-RU" sz="4400" i="1" smtClean="0"/>
            </a:br>
            <a:r>
              <a:rPr lang="en-US" sz="4400" i="1" smtClean="0"/>
              <a:t> </a:t>
            </a:r>
            <a:r>
              <a:rPr lang="ru-RU" sz="4400" i="1" smtClean="0"/>
              <a:t>                                                             </a:t>
            </a:r>
            <a:br>
              <a:rPr lang="ru-RU" sz="4400" i="1" smtClean="0"/>
            </a:br>
            <a:r>
              <a:rPr lang="en-US" sz="4400" i="1" smtClean="0"/>
              <a:t> </a:t>
            </a:r>
            <a:r>
              <a:rPr lang="ru-RU" sz="4400" i="1" smtClean="0"/>
              <a:t>                              </a:t>
            </a:r>
            <a:r>
              <a:rPr lang="en-US" sz="4400" i="1" smtClean="0"/>
              <a:t> </a:t>
            </a:r>
            <a:endParaRPr lang="ru-RU" sz="4400" i="1" dirty="0" smtClean="0"/>
          </a:p>
          <a:p>
            <a:pPr marL="792000" lvl="2" indent="0">
              <a:spcBef>
                <a:spcPts val="0"/>
              </a:spcBef>
              <a:buNone/>
            </a:pPr>
            <a:endParaRPr lang="ru-RU" sz="4400" dirty="0" smtClean="0"/>
          </a:p>
          <a:p>
            <a:pPr lvl="2">
              <a:spcBef>
                <a:spcPts val="0"/>
              </a:spcBef>
              <a:buChar char=" "/>
            </a:pPr>
            <a:r>
              <a:rPr lang="ru-RU" b="1" smtClean="0"/>
              <a:t>                 </a:t>
            </a:r>
            <a:endParaRPr lang="ru-RU" b="1" dirty="0" smtClean="0"/>
          </a:p>
          <a:p>
            <a:pPr lvl="2">
              <a:spcBef>
                <a:spcPts val="0"/>
              </a:spcBef>
              <a:buChar char=" "/>
            </a:pPr>
            <a:r>
              <a:rPr lang="ru-RU" smtClean="0"/>
              <a:t>                                                  </a:t>
            </a:r>
            <a:endParaRPr lang="ru-RU" dirty="0" smtClean="0"/>
          </a:p>
          <a:p>
            <a:pPr marL="792000" lvl="2" indent="0">
              <a:spcBef>
                <a:spcPts val="0"/>
              </a:spcBef>
              <a:buNone/>
            </a:pPr>
            <a:endParaRPr lang="ru-RU" dirty="0"/>
          </a:p>
          <a:p>
            <a:pPr marL="792000" lvl="2" indent="0">
              <a:spcBef>
                <a:spcPts val="0"/>
              </a:spcBef>
              <a:buNone/>
            </a:pPr>
            <a:endParaRPr lang="ru-RU" dirty="0" smtClean="0"/>
          </a:p>
        </p:txBody>
      </p:sp>
      <p:sp>
        <p:nvSpPr>
          <p:cNvPr id="4" name="Нижний колонтитул 3" descr="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 descr="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smtClean="0"/>
              <a:t>2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485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2"/>
                </a:solidFill>
              </a:rPr>
              <a:t>Классические задачи </a:t>
            </a:r>
            <a:r>
              <a:rPr lang="en-US" dirty="0" smtClean="0">
                <a:solidFill>
                  <a:schemeClr val="tx2"/>
                </a:solidFill>
              </a:rPr>
              <a:t>ML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3" name="Объект 2" descr=" 3"/>
          <p:cNvSpPr>
            <a:spLocks noGrp="1"/>
          </p:cNvSpPr>
          <p:nvPr>
            <p:ph idx="1"/>
          </p:nvPr>
        </p:nvSpPr>
        <p:spPr>
          <a:xfrm>
            <a:off x="1143001" y="1897200"/>
            <a:ext cx="19825005" cy="9158288"/>
          </a:xfrm>
        </p:spPr>
        <p:txBody>
          <a:bodyPr/>
          <a:lstStyle/>
          <a:p>
            <a:pPr lvl="2"/>
            <a:r>
              <a:rPr lang="ru-RU" smtClean="0">
                <a:latin typeface="Yandex Sans Text Light"/>
              </a:rPr>
              <a:t>Классификация</a:t>
            </a:r>
            <a:r>
              <a:rPr lang="en-US" b="1" smtClean="0">
                <a:latin typeface="Yandex Sans Text Light"/>
              </a:rPr>
              <a:t> </a:t>
            </a:r>
            <a:r>
              <a:rPr lang="en-US" smtClean="0">
                <a:latin typeface="Yandex Sans Text Light"/>
              </a:rPr>
              <a:t>(y </a:t>
            </a:r>
            <a:r>
              <a:rPr lang="ru-RU" smtClean="0">
                <a:latin typeface="Yandex Sans Text Light"/>
              </a:rPr>
              <a:t>из </a:t>
            </a:r>
            <a:r>
              <a:rPr lang="en-US" smtClean="0">
                <a:latin typeface="Yandex Sans Text Light"/>
              </a:rPr>
              <a:t>{</a:t>
            </a:r>
            <a:r>
              <a:rPr lang="ru-RU" smtClean="0">
                <a:latin typeface="Yandex Sans Text Light"/>
              </a:rPr>
              <a:t>0</a:t>
            </a:r>
            <a:r>
              <a:rPr lang="en-US" smtClean="0">
                <a:latin typeface="Yandex Sans Text Light"/>
              </a:rPr>
              <a:t>,</a:t>
            </a:r>
            <a:r>
              <a:rPr lang="ru-RU" smtClean="0">
                <a:latin typeface="Yandex Sans Text Light"/>
              </a:rPr>
              <a:t> </a:t>
            </a:r>
            <a:r>
              <a:rPr lang="en-US" smtClean="0">
                <a:latin typeface="Yandex Sans Text Light"/>
              </a:rPr>
              <a:t>1, … , k})</a:t>
            </a:r>
            <a:endParaRPr lang="ru-RU" smtClean="0">
              <a:latin typeface="Yandex Sans Text Light"/>
            </a:endParaRPr>
          </a:p>
          <a:p>
            <a:pPr lvl="2"/>
            <a:r>
              <a:rPr lang="ru-RU" smtClean="0">
                <a:latin typeface="Yandex Sans Text Light"/>
              </a:rPr>
              <a:t>Регрессия </a:t>
            </a:r>
            <a:r>
              <a:rPr lang="en-US" smtClean="0">
                <a:latin typeface="Yandex Sans Text Light"/>
              </a:rPr>
              <a:t>(y </a:t>
            </a:r>
            <a:r>
              <a:rPr lang="ru-RU" smtClean="0">
                <a:latin typeface="Yandex Sans Text Light"/>
              </a:rPr>
              <a:t>из</a:t>
            </a:r>
            <a:r>
              <a:rPr lang="en-US" smtClean="0">
                <a:latin typeface="Yandex Sans Text Light"/>
              </a:rPr>
              <a:t>  R)</a:t>
            </a:r>
            <a:endParaRPr lang="ru-RU" b="1" smtClean="0">
              <a:latin typeface="Yandex Sans Text Light"/>
            </a:endParaRPr>
          </a:p>
          <a:p>
            <a:pPr lvl="2"/>
            <a:r>
              <a:rPr lang="ru-RU" smtClean="0">
                <a:latin typeface="Yandex Sans Text Light"/>
              </a:rPr>
              <a:t>Ранжирование</a:t>
            </a:r>
          </a:p>
          <a:p>
            <a:pPr lvl="2"/>
            <a:r>
              <a:rPr lang="ru-RU" smtClean="0">
                <a:latin typeface="Yandex Sans Text Light"/>
              </a:rPr>
              <a:t>Кластеризация</a:t>
            </a:r>
          </a:p>
          <a:p>
            <a:pPr lvl="2"/>
            <a:r>
              <a:rPr lang="ru-RU" smtClean="0">
                <a:latin typeface="Yandex Sans Text Light"/>
              </a:rPr>
              <a:t>Понижение размерности</a:t>
            </a:r>
          </a:p>
          <a:p>
            <a:pPr lvl="2">
              <a:buChar char=" "/>
            </a:pPr>
            <a:r>
              <a:rPr lang="ru-RU" smtClean="0"/>
              <a:t>                                     </a:t>
            </a:r>
            <a:endParaRPr lang="ru-RU" dirty="0" smtClean="0"/>
          </a:p>
          <a:p>
            <a:pPr marL="792000" lvl="2" indent="0">
              <a:buNone/>
            </a:pPr>
            <a:endParaRPr lang="ru-RU" dirty="0"/>
          </a:p>
        </p:txBody>
      </p:sp>
      <p:sp>
        <p:nvSpPr>
          <p:cNvPr id="4" name="Нижний колонтитул 3" descr="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 descr="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smtClean="0"/>
              <a:t>4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614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2"/>
                </a:solidFill>
              </a:rPr>
              <a:t>Классические задачи </a:t>
            </a:r>
            <a:r>
              <a:rPr lang="en-US" dirty="0" smtClean="0">
                <a:solidFill>
                  <a:schemeClr val="tx2"/>
                </a:solidFill>
              </a:rPr>
              <a:t>ML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3" name="Объект 2" descr=" 3"/>
          <p:cNvSpPr>
            <a:spLocks noGrp="1"/>
          </p:cNvSpPr>
          <p:nvPr>
            <p:ph idx="1"/>
          </p:nvPr>
        </p:nvSpPr>
        <p:spPr>
          <a:xfrm>
            <a:off x="1143001" y="1897200"/>
            <a:ext cx="19825005" cy="9158288"/>
          </a:xfrm>
        </p:spPr>
        <p:txBody>
          <a:bodyPr/>
          <a:lstStyle/>
          <a:p>
            <a:pPr lvl="2"/>
            <a:r>
              <a:rPr lang="ru-RU" smtClean="0">
                <a:latin typeface="Yandex Sans Text Light"/>
              </a:rPr>
              <a:t>Классификация</a:t>
            </a:r>
            <a:r>
              <a:rPr lang="en-US" b="1" smtClean="0">
                <a:latin typeface="Yandex Sans Text Light"/>
              </a:rPr>
              <a:t> </a:t>
            </a:r>
            <a:r>
              <a:rPr lang="en-US" smtClean="0">
                <a:latin typeface="Yandex Sans Text Light"/>
              </a:rPr>
              <a:t>(y </a:t>
            </a:r>
            <a:r>
              <a:rPr lang="ru-RU" smtClean="0">
                <a:latin typeface="Yandex Sans Text Light"/>
              </a:rPr>
              <a:t>из </a:t>
            </a:r>
            <a:r>
              <a:rPr lang="en-US" smtClean="0">
                <a:latin typeface="Yandex Sans Text Light"/>
              </a:rPr>
              <a:t>{</a:t>
            </a:r>
            <a:r>
              <a:rPr lang="ru-RU" smtClean="0">
                <a:latin typeface="Yandex Sans Text Light"/>
              </a:rPr>
              <a:t>0</a:t>
            </a:r>
            <a:r>
              <a:rPr lang="en-US" smtClean="0">
                <a:latin typeface="Yandex Sans Text Light"/>
              </a:rPr>
              <a:t>,</a:t>
            </a:r>
            <a:r>
              <a:rPr lang="ru-RU" smtClean="0">
                <a:latin typeface="Yandex Sans Text Light"/>
              </a:rPr>
              <a:t> </a:t>
            </a:r>
            <a:r>
              <a:rPr lang="en-US" smtClean="0">
                <a:latin typeface="Yandex Sans Text Light"/>
              </a:rPr>
              <a:t>1, … , k})</a:t>
            </a:r>
            <a:endParaRPr lang="ru-RU" smtClean="0">
              <a:latin typeface="Yandex Sans Text Light"/>
            </a:endParaRPr>
          </a:p>
          <a:p>
            <a:pPr lvl="2"/>
            <a:r>
              <a:rPr lang="ru-RU" smtClean="0">
                <a:latin typeface="Yandex Sans Text Light"/>
              </a:rPr>
              <a:t>Регрессия </a:t>
            </a:r>
            <a:r>
              <a:rPr lang="en-US" smtClean="0">
                <a:latin typeface="Yandex Sans Text Light"/>
              </a:rPr>
              <a:t>(y </a:t>
            </a:r>
            <a:r>
              <a:rPr lang="ru-RU" smtClean="0">
                <a:latin typeface="Yandex Sans Text Light"/>
              </a:rPr>
              <a:t>из</a:t>
            </a:r>
            <a:r>
              <a:rPr lang="en-US" smtClean="0">
                <a:latin typeface="Yandex Sans Text Light"/>
              </a:rPr>
              <a:t>  R)</a:t>
            </a:r>
            <a:endParaRPr lang="ru-RU" b="1" smtClean="0">
              <a:latin typeface="Yandex Sans Text Light"/>
            </a:endParaRPr>
          </a:p>
          <a:p>
            <a:pPr lvl="2"/>
            <a:r>
              <a:rPr lang="ru-RU" smtClean="0">
                <a:latin typeface="Yandex Sans Text Light"/>
              </a:rPr>
              <a:t>Ранжирование</a:t>
            </a:r>
          </a:p>
          <a:p>
            <a:pPr lvl="2"/>
            <a:r>
              <a:rPr lang="ru-RU" smtClean="0">
                <a:latin typeface="Yandex Sans Text Light"/>
              </a:rPr>
              <a:t>Кластеризация</a:t>
            </a:r>
          </a:p>
          <a:p>
            <a:pPr lvl="2"/>
            <a:r>
              <a:rPr lang="ru-RU" smtClean="0">
                <a:latin typeface="Yandex Sans Text Light"/>
              </a:rPr>
              <a:t>Понижение размерности</a:t>
            </a:r>
          </a:p>
          <a:p>
            <a:pPr lvl="2"/>
            <a:r>
              <a:rPr lang="ru-RU" smtClean="0">
                <a:latin typeface="Yandex Sans Text Light"/>
              </a:rPr>
              <a:t>Распознавание (изображение, смысл), …</a:t>
            </a:r>
          </a:p>
          <a:p>
            <a:pPr marL="792000" lvl="2" indent="0">
              <a:buNone/>
            </a:pPr>
            <a:endParaRPr lang="ru-RU" dirty="0"/>
          </a:p>
        </p:txBody>
      </p:sp>
      <p:sp>
        <p:nvSpPr>
          <p:cNvPr id="4" name="Нижний колонтитул 3" descr="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 descr="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smtClean="0"/>
              <a:t>4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923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2"/>
                </a:solidFill>
              </a:rPr>
              <a:t>Что такое </a:t>
            </a:r>
            <a:r>
              <a:rPr lang="en-US" dirty="0" err="1" smtClean="0">
                <a:solidFill>
                  <a:schemeClr val="tx2"/>
                </a:solidFill>
              </a:rPr>
              <a:t>matrixnet</a:t>
            </a:r>
            <a:r>
              <a:rPr lang="en-US" dirty="0">
                <a:solidFill>
                  <a:schemeClr val="tx2"/>
                </a:solidFill>
              </a:rPr>
              <a:t>?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4" name="Нижний колонтитул 3" descr="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 descr="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smtClean="0"/>
              <a:t>5</a:t>
            </a:r>
            <a:endParaRPr lang="ru-RU"/>
          </a:p>
        </p:txBody>
      </p:sp>
      <p:sp>
        <p:nvSpPr>
          <p:cNvPr id="6" name="Текст 2" descr=" 6"/>
          <p:cNvSpPr txBox="1">
            <a:spLocks/>
          </p:cNvSpPr>
          <p:nvPr/>
        </p:nvSpPr>
        <p:spPr>
          <a:xfrm>
            <a:off x="333747" y="3042000"/>
            <a:ext cx="19871059" cy="10687969"/>
          </a:xfrm>
          <a:prstGeom prst="rect">
            <a:avLst/>
          </a:prstGeom>
        </p:spPr>
        <p:txBody>
          <a:bodyPr/>
          <a:lstStyle>
            <a:lvl1pPr marL="0" indent="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FontTx/>
              <a:buNone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1pPr>
            <a:lvl2pPr marL="0" indent="-720000" algn="l" defTabSz="1908000" rtl="0" eaLnBrk="1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defRPr sz="4800" kern="1200" baseline="0">
                <a:solidFill>
                  <a:schemeClr val="tx1"/>
                </a:solidFill>
                <a:latin typeface="Yandex Sans Text Regular" pitchFamily="2" charset="-52"/>
                <a:ea typeface="+mn-ea"/>
                <a:cs typeface="+mn-cs"/>
              </a:defRPr>
            </a:lvl2pPr>
            <a:lvl3pPr marL="1512000" indent="-72000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SzPct val="150000"/>
              <a:buFont typeface="Yandex Sans Text Light" panose="02000000000000000000" pitchFamily="2" charset="-52"/>
              <a:buChar char="›"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3pPr>
            <a:lvl4pPr marL="1512000" indent="-72000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Font typeface="+mj-lt"/>
              <a:buAutoNum type="arabicPeriod"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4pPr>
            <a:lvl5pPr marL="0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Char char=" "/>
            </a:pPr>
            <a:r>
              <a:rPr lang="ru-RU" smtClean="0"/>
              <a:t>                                       </a:t>
            </a:r>
            <a:endParaRPr lang="en-US" dirty="0" smtClean="0"/>
          </a:p>
          <a:p>
            <a:pPr lvl="2">
              <a:buChar char=" "/>
            </a:pPr>
            <a:r>
              <a:rPr lang="ru-RU" smtClean="0"/>
              <a:t>                                      </a:t>
            </a:r>
            <a:r>
              <a:rPr lang="en-US" smtClean="0"/>
              <a:t> </a:t>
            </a:r>
            <a:endParaRPr lang="ru-RU" dirty="0" smtClean="0"/>
          </a:p>
          <a:p>
            <a:pPr lvl="2">
              <a:buChar char=" "/>
            </a:pPr>
            <a:r>
              <a:rPr lang="ru-RU" smtClean="0"/>
              <a:t>                                        </a:t>
            </a:r>
            <a:endParaRPr lang="ru-RU" dirty="0" smtClean="0"/>
          </a:p>
          <a:p>
            <a:pPr lvl="2">
              <a:buChar char=" "/>
            </a:pPr>
            <a:r>
              <a:rPr lang="ru-RU" smtClean="0"/>
              <a:t>                    </a:t>
            </a:r>
            <a:r>
              <a:rPr lang="ru-RU" i="1" smtClean="0"/>
              <a:t>                        </a:t>
            </a:r>
            <a:r>
              <a:rPr lang="ru-RU" smtClean="0"/>
              <a:t>  </a:t>
            </a:r>
            <a:endParaRPr lang="ru-RU" dirty="0" smtClean="0"/>
          </a:p>
          <a:p>
            <a:pPr lvl="2">
              <a:buChar char=" "/>
            </a:pPr>
            <a:r>
              <a:rPr lang="ru-RU" smtClean="0"/>
              <a:t>                                    </a:t>
            </a:r>
            <a:endParaRPr lang="ru-RU" dirty="0" smtClean="0"/>
          </a:p>
          <a:p>
            <a:pPr lvl="2">
              <a:buChar char=" "/>
            </a:pPr>
            <a:r>
              <a:rPr lang="ru-RU" smtClean="0"/>
              <a:t>     </a:t>
            </a:r>
            <a:r>
              <a:rPr lang="en-US" smtClean="0"/>
              <a:t>    </a:t>
            </a:r>
            <a:r>
              <a:rPr lang="ru-RU" smtClean="0"/>
              <a:t>      </a:t>
            </a:r>
            <a:endParaRPr lang="en-US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251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2"/>
                </a:solidFill>
              </a:rPr>
              <a:t>Что такое </a:t>
            </a:r>
            <a:r>
              <a:rPr lang="en-US" dirty="0" err="1" smtClean="0">
                <a:solidFill>
                  <a:schemeClr val="tx2"/>
                </a:solidFill>
              </a:rPr>
              <a:t>matrixnet</a:t>
            </a:r>
            <a:r>
              <a:rPr lang="en-US" dirty="0">
                <a:solidFill>
                  <a:schemeClr val="tx2"/>
                </a:solidFill>
              </a:rPr>
              <a:t>?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4" name="Нижний колонтитул 3" descr="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 descr="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smtClean="0"/>
              <a:t>5</a:t>
            </a:r>
            <a:endParaRPr lang="ru-RU"/>
          </a:p>
        </p:txBody>
      </p:sp>
      <p:sp>
        <p:nvSpPr>
          <p:cNvPr id="6" name="Текст 2" descr=" 6"/>
          <p:cNvSpPr txBox="1">
            <a:spLocks/>
          </p:cNvSpPr>
          <p:nvPr/>
        </p:nvSpPr>
        <p:spPr>
          <a:xfrm>
            <a:off x="333747" y="3042000"/>
            <a:ext cx="19871059" cy="10687969"/>
          </a:xfrm>
          <a:prstGeom prst="rect">
            <a:avLst/>
          </a:prstGeom>
        </p:spPr>
        <p:txBody>
          <a:bodyPr/>
          <a:lstStyle>
            <a:lvl1pPr marL="0" indent="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FontTx/>
              <a:buNone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1pPr>
            <a:lvl2pPr marL="0" indent="-720000" algn="l" defTabSz="1908000" rtl="0" eaLnBrk="1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defRPr sz="4800" kern="1200" baseline="0">
                <a:solidFill>
                  <a:schemeClr val="tx1"/>
                </a:solidFill>
                <a:latin typeface="Yandex Sans Text Regular" pitchFamily="2" charset="-52"/>
                <a:ea typeface="+mn-ea"/>
                <a:cs typeface="+mn-cs"/>
              </a:defRPr>
            </a:lvl2pPr>
            <a:lvl3pPr marL="1512000" indent="-72000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SzPct val="150000"/>
              <a:buFont typeface="Yandex Sans Text Light" panose="02000000000000000000" pitchFamily="2" charset="-52"/>
              <a:buChar char="›"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3pPr>
            <a:lvl4pPr marL="1512000" indent="-72000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Font typeface="+mj-lt"/>
              <a:buAutoNum type="arabicPeriod"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4pPr>
            <a:lvl5pPr marL="0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Char char=" "/>
            </a:pPr>
            <a:r>
              <a:rPr lang="ru-RU" smtClean="0"/>
              <a:t>                                       </a:t>
            </a:r>
            <a:endParaRPr lang="en-US" dirty="0" smtClean="0"/>
          </a:p>
          <a:p>
            <a:pPr lvl="2">
              <a:buChar char=" "/>
            </a:pPr>
            <a:r>
              <a:rPr lang="ru-RU" smtClean="0"/>
              <a:t>                                      </a:t>
            </a:r>
            <a:r>
              <a:rPr lang="en-US" smtClean="0"/>
              <a:t> </a:t>
            </a:r>
            <a:endParaRPr lang="ru-RU" dirty="0" smtClean="0"/>
          </a:p>
          <a:p>
            <a:pPr lvl="2">
              <a:buChar char=" "/>
            </a:pPr>
            <a:r>
              <a:rPr lang="ru-RU" smtClean="0"/>
              <a:t>                                        </a:t>
            </a:r>
            <a:endParaRPr lang="ru-RU" dirty="0" smtClean="0"/>
          </a:p>
          <a:p>
            <a:pPr lvl="2">
              <a:buChar char=" "/>
            </a:pPr>
            <a:r>
              <a:rPr lang="ru-RU" smtClean="0"/>
              <a:t>                    </a:t>
            </a:r>
            <a:r>
              <a:rPr lang="ru-RU" i="1" smtClean="0"/>
              <a:t>                        </a:t>
            </a:r>
            <a:r>
              <a:rPr lang="ru-RU" smtClean="0"/>
              <a:t>  </a:t>
            </a:r>
            <a:endParaRPr lang="ru-RU" dirty="0" smtClean="0"/>
          </a:p>
          <a:p>
            <a:pPr lvl="2">
              <a:buChar char=" "/>
            </a:pPr>
            <a:r>
              <a:rPr lang="ru-RU" smtClean="0"/>
              <a:t>                                    </a:t>
            </a:r>
            <a:endParaRPr lang="ru-RU" dirty="0" smtClean="0"/>
          </a:p>
          <a:p>
            <a:pPr lvl="2">
              <a:buChar char=" "/>
            </a:pPr>
            <a:r>
              <a:rPr lang="ru-RU" smtClean="0"/>
              <a:t>     </a:t>
            </a:r>
            <a:r>
              <a:rPr lang="en-US" smtClean="0"/>
              <a:t>    </a:t>
            </a:r>
            <a:r>
              <a:rPr lang="ru-RU" smtClean="0"/>
              <a:t>      </a:t>
            </a:r>
            <a:endParaRPr lang="en-US" dirty="0" smtClean="0"/>
          </a:p>
          <a:p>
            <a:pPr lvl="1"/>
            <a:endParaRPr lang="ru-RU" dirty="0"/>
          </a:p>
        </p:txBody>
      </p:sp>
      <p:pic>
        <p:nvPicPr>
          <p:cNvPr id="7" name="Рисунок 6" descr="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5206" y="3423600"/>
            <a:ext cx="4579200" cy="5432950"/>
          </a:xfrm>
          <a:prstGeom prst="rect">
            <a:avLst/>
          </a:prstGeom>
        </p:spPr>
      </p:pic>
      <p:sp>
        <p:nvSpPr>
          <p:cNvPr id="8" name="Прямоугольник 7" descr=" 9"/>
          <p:cNvSpPr/>
          <p:nvPr/>
        </p:nvSpPr>
        <p:spPr>
          <a:xfrm>
            <a:off x="16770406" y="2660400"/>
            <a:ext cx="6868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/>
              <a:t>by </a:t>
            </a:r>
            <a:r>
              <a:rPr lang="en-US" sz="4000" b="1" dirty="0" smtClean="0"/>
              <a:t>gulin@yandex-team.ru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88888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2"/>
                </a:solidFill>
              </a:rPr>
              <a:t>Что такое </a:t>
            </a:r>
            <a:r>
              <a:rPr lang="en-US" dirty="0" err="1" smtClean="0">
                <a:solidFill>
                  <a:schemeClr val="tx2"/>
                </a:solidFill>
              </a:rPr>
              <a:t>matrixnet</a:t>
            </a:r>
            <a:r>
              <a:rPr lang="en-US" dirty="0">
                <a:solidFill>
                  <a:schemeClr val="tx2"/>
                </a:solidFill>
              </a:rPr>
              <a:t>?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smtClean="0"/>
              <a:t>24</a:t>
            </a:r>
            <a:endParaRPr lang="ru-RU"/>
          </a:p>
        </p:txBody>
      </p:sp>
      <p:sp>
        <p:nvSpPr>
          <p:cNvPr id="6" name="Текст 2"/>
          <p:cNvSpPr txBox="1">
            <a:spLocks/>
          </p:cNvSpPr>
          <p:nvPr/>
        </p:nvSpPr>
        <p:spPr>
          <a:xfrm>
            <a:off x="333747" y="3042000"/>
            <a:ext cx="19871059" cy="10687969"/>
          </a:xfrm>
          <a:prstGeom prst="rect">
            <a:avLst/>
          </a:prstGeom>
        </p:spPr>
        <p:txBody>
          <a:bodyPr/>
          <a:lstStyle>
            <a:lvl1pPr marL="0" indent="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FontTx/>
              <a:buNone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1pPr>
            <a:lvl2pPr marL="0" indent="-720000" algn="l" defTabSz="1908000" rtl="0" eaLnBrk="1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defRPr sz="4800" kern="1200" baseline="0">
                <a:solidFill>
                  <a:schemeClr val="tx1"/>
                </a:solidFill>
                <a:latin typeface="Yandex Sans Text Regular" pitchFamily="2" charset="-52"/>
                <a:ea typeface="+mn-ea"/>
                <a:cs typeface="+mn-cs"/>
              </a:defRPr>
            </a:lvl2pPr>
            <a:lvl3pPr marL="1512000" indent="-72000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SzPct val="150000"/>
              <a:buFont typeface="Yandex Sans Text Light" panose="02000000000000000000" pitchFamily="2" charset="-52"/>
              <a:buChar char="›"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3pPr>
            <a:lvl4pPr marL="1512000" indent="-72000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Font typeface="+mj-lt"/>
              <a:buAutoNum type="arabicPeriod"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4pPr>
            <a:lvl5pPr marL="0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ru-RU" dirty="0" smtClean="0"/>
              <a:t>Градиентный </a:t>
            </a:r>
            <a:r>
              <a:rPr lang="ru-RU" dirty="0" err="1" smtClean="0"/>
              <a:t>бустинг</a:t>
            </a:r>
            <a:r>
              <a:rPr lang="ru-RU" dirty="0" smtClean="0"/>
              <a:t> на деревьях решений</a:t>
            </a:r>
            <a:endParaRPr lang="en-US" dirty="0" smtClean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5206" y="3423600"/>
            <a:ext cx="4579200" cy="543295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16770406" y="2660400"/>
            <a:ext cx="6868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/>
              <a:t>by </a:t>
            </a:r>
            <a:r>
              <a:rPr lang="en-US" sz="4000" b="1" dirty="0" smtClean="0"/>
              <a:t>gulin@yandex-team.ru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02999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2"/>
                </a:solidFill>
              </a:rPr>
              <a:t>Что такое </a:t>
            </a:r>
            <a:r>
              <a:rPr lang="en-US" dirty="0" err="1" smtClean="0">
                <a:solidFill>
                  <a:schemeClr val="tx2"/>
                </a:solidFill>
              </a:rPr>
              <a:t>matrixnet</a:t>
            </a:r>
            <a:r>
              <a:rPr lang="en-US" dirty="0">
                <a:solidFill>
                  <a:schemeClr val="tx2"/>
                </a:solidFill>
              </a:rPr>
              <a:t>?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smtClean="0"/>
              <a:t>25</a:t>
            </a:r>
            <a:endParaRPr lang="ru-RU"/>
          </a:p>
        </p:txBody>
      </p:sp>
      <p:sp>
        <p:nvSpPr>
          <p:cNvPr id="6" name="Текст 2"/>
          <p:cNvSpPr txBox="1">
            <a:spLocks/>
          </p:cNvSpPr>
          <p:nvPr/>
        </p:nvSpPr>
        <p:spPr>
          <a:xfrm>
            <a:off x="333747" y="3042000"/>
            <a:ext cx="19871059" cy="10687969"/>
          </a:xfrm>
          <a:prstGeom prst="rect">
            <a:avLst/>
          </a:prstGeom>
        </p:spPr>
        <p:txBody>
          <a:bodyPr/>
          <a:lstStyle>
            <a:lvl1pPr marL="0" indent="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FontTx/>
              <a:buNone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1pPr>
            <a:lvl2pPr marL="0" indent="-720000" algn="l" defTabSz="1908000" rtl="0" eaLnBrk="1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defRPr sz="4800" kern="1200" baseline="0">
                <a:solidFill>
                  <a:schemeClr val="tx1"/>
                </a:solidFill>
                <a:latin typeface="Yandex Sans Text Regular" pitchFamily="2" charset="-52"/>
                <a:ea typeface="+mn-ea"/>
                <a:cs typeface="+mn-cs"/>
              </a:defRPr>
            </a:lvl2pPr>
            <a:lvl3pPr marL="1512000" indent="-72000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SzPct val="150000"/>
              <a:buFont typeface="Yandex Sans Text Light" panose="02000000000000000000" pitchFamily="2" charset="-52"/>
              <a:buChar char="›"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3pPr>
            <a:lvl4pPr marL="1512000" indent="-72000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Font typeface="+mj-lt"/>
              <a:buAutoNum type="arabicPeriod"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4pPr>
            <a:lvl5pPr marL="0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ru-RU" dirty="0" smtClean="0"/>
              <a:t>Градиентный </a:t>
            </a:r>
            <a:r>
              <a:rPr lang="ru-RU" dirty="0" err="1" smtClean="0"/>
              <a:t>бустинг</a:t>
            </a:r>
            <a:r>
              <a:rPr lang="ru-RU" dirty="0" smtClean="0"/>
              <a:t> на деревьях решений</a:t>
            </a:r>
            <a:endParaRPr lang="en-US" dirty="0" smtClean="0"/>
          </a:p>
          <a:p>
            <a:pPr lvl="2"/>
            <a:r>
              <a:rPr lang="ru-RU" dirty="0" smtClean="0"/>
              <a:t>Классификация, </a:t>
            </a:r>
            <a:r>
              <a:rPr lang="ru-RU" dirty="0"/>
              <a:t>р</a:t>
            </a:r>
            <a:r>
              <a:rPr lang="ru-RU" dirty="0" smtClean="0"/>
              <a:t>егрессия, </a:t>
            </a:r>
            <a:r>
              <a:rPr lang="ru-RU" dirty="0"/>
              <a:t>р</a:t>
            </a:r>
            <a:r>
              <a:rPr lang="ru-RU" dirty="0" smtClean="0"/>
              <a:t>анжирование</a:t>
            </a:r>
            <a:r>
              <a:rPr lang="en-US" dirty="0" smtClean="0"/>
              <a:t> </a:t>
            </a:r>
            <a:endParaRPr lang="ru-RU" dirty="0" smtClean="0"/>
          </a:p>
          <a:p>
            <a:pPr lvl="1"/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5206" y="3423600"/>
            <a:ext cx="4579200" cy="543295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16770406" y="2660400"/>
            <a:ext cx="6868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/>
              <a:t>by </a:t>
            </a:r>
            <a:r>
              <a:rPr lang="en-US" sz="4000" b="1" dirty="0" smtClean="0"/>
              <a:t>gulin@yandex-team.ru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02999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2"/>
                </a:solidFill>
              </a:rPr>
              <a:t>Что такое </a:t>
            </a:r>
            <a:r>
              <a:rPr lang="en-US" dirty="0" err="1" smtClean="0">
                <a:solidFill>
                  <a:schemeClr val="tx2"/>
                </a:solidFill>
              </a:rPr>
              <a:t>matrixnet</a:t>
            </a:r>
            <a:r>
              <a:rPr lang="en-US" dirty="0">
                <a:solidFill>
                  <a:schemeClr val="tx2"/>
                </a:solidFill>
              </a:rPr>
              <a:t>?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smtClean="0"/>
              <a:t>26</a:t>
            </a:r>
            <a:endParaRPr lang="ru-RU"/>
          </a:p>
        </p:txBody>
      </p:sp>
      <p:sp>
        <p:nvSpPr>
          <p:cNvPr id="6" name="Текст 2"/>
          <p:cNvSpPr txBox="1">
            <a:spLocks/>
          </p:cNvSpPr>
          <p:nvPr/>
        </p:nvSpPr>
        <p:spPr>
          <a:xfrm>
            <a:off x="333747" y="3042000"/>
            <a:ext cx="19871059" cy="10687969"/>
          </a:xfrm>
          <a:prstGeom prst="rect">
            <a:avLst/>
          </a:prstGeom>
        </p:spPr>
        <p:txBody>
          <a:bodyPr/>
          <a:lstStyle>
            <a:lvl1pPr marL="0" indent="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FontTx/>
              <a:buNone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1pPr>
            <a:lvl2pPr marL="0" indent="-720000" algn="l" defTabSz="1908000" rtl="0" eaLnBrk="1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defRPr sz="4800" kern="1200" baseline="0">
                <a:solidFill>
                  <a:schemeClr val="tx1"/>
                </a:solidFill>
                <a:latin typeface="Yandex Sans Text Regular" pitchFamily="2" charset="-52"/>
                <a:ea typeface="+mn-ea"/>
                <a:cs typeface="+mn-cs"/>
              </a:defRPr>
            </a:lvl2pPr>
            <a:lvl3pPr marL="1512000" indent="-72000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SzPct val="150000"/>
              <a:buFont typeface="Yandex Sans Text Light" panose="02000000000000000000" pitchFamily="2" charset="-52"/>
              <a:buChar char="›"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3pPr>
            <a:lvl4pPr marL="1512000" indent="-72000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Font typeface="+mj-lt"/>
              <a:buAutoNum type="arabicPeriod"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4pPr>
            <a:lvl5pPr marL="0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ru-RU" dirty="0" smtClean="0"/>
              <a:t>Градиентный </a:t>
            </a:r>
            <a:r>
              <a:rPr lang="ru-RU" dirty="0" err="1" smtClean="0"/>
              <a:t>бустинг</a:t>
            </a:r>
            <a:r>
              <a:rPr lang="ru-RU" dirty="0" smtClean="0"/>
              <a:t> на деревьях решений</a:t>
            </a:r>
            <a:endParaRPr lang="en-US" dirty="0" smtClean="0"/>
          </a:p>
          <a:p>
            <a:pPr lvl="2"/>
            <a:r>
              <a:rPr lang="ru-RU" dirty="0" smtClean="0"/>
              <a:t>Классификация, </a:t>
            </a:r>
            <a:r>
              <a:rPr lang="ru-RU" dirty="0"/>
              <a:t>р</a:t>
            </a:r>
            <a:r>
              <a:rPr lang="ru-RU" dirty="0" smtClean="0"/>
              <a:t>егрессия, </a:t>
            </a:r>
            <a:r>
              <a:rPr lang="ru-RU" dirty="0"/>
              <a:t>р</a:t>
            </a:r>
            <a:r>
              <a:rPr lang="ru-RU" dirty="0" smtClean="0"/>
              <a:t>анжирование</a:t>
            </a:r>
            <a:r>
              <a:rPr lang="en-US" dirty="0" smtClean="0"/>
              <a:t> </a:t>
            </a:r>
            <a:endParaRPr lang="ru-RU" dirty="0" smtClean="0"/>
          </a:p>
          <a:p>
            <a:pPr lvl="2"/>
            <a:r>
              <a:rPr lang="ru-RU" dirty="0" smtClean="0"/>
              <a:t>Хорошо работает с дефолтными параметрами</a:t>
            </a:r>
          </a:p>
          <a:p>
            <a:pPr lvl="1"/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5206" y="3423600"/>
            <a:ext cx="4579200" cy="543295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16770406" y="2660400"/>
            <a:ext cx="6868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/>
              <a:t>by </a:t>
            </a:r>
            <a:r>
              <a:rPr lang="en-US" sz="4000" b="1" dirty="0" smtClean="0"/>
              <a:t>gulin@yandex-team.ru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02999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2"/>
                </a:solidFill>
              </a:rPr>
              <a:t>Что такое </a:t>
            </a:r>
            <a:r>
              <a:rPr lang="en-US" dirty="0" err="1" smtClean="0">
                <a:solidFill>
                  <a:schemeClr val="tx2"/>
                </a:solidFill>
              </a:rPr>
              <a:t>matrixnet</a:t>
            </a:r>
            <a:r>
              <a:rPr lang="en-US" dirty="0">
                <a:solidFill>
                  <a:schemeClr val="tx2"/>
                </a:solidFill>
              </a:rPr>
              <a:t>?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smtClean="0"/>
              <a:t>27</a:t>
            </a:r>
            <a:endParaRPr lang="ru-RU"/>
          </a:p>
        </p:txBody>
      </p:sp>
      <p:sp>
        <p:nvSpPr>
          <p:cNvPr id="6" name="Текст 2"/>
          <p:cNvSpPr txBox="1">
            <a:spLocks/>
          </p:cNvSpPr>
          <p:nvPr/>
        </p:nvSpPr>
        <p:spPr>
          <a:xfrm>
            <a:off x="333747" y="3042000"/>
            <a:ext cx="19871059" cy="10687969"/>
          </a:xfrm>
          <a:prstGeom prst="rect">
            <a:avLst/>
          </a:prstGeom>
        </p:spPr>
        <p:txBody>
          <a:bodyPr/>
          <a:lstStyle>
            <a:lvl1pPr marL="0" indent="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FontTx/>
              <a:buNone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1pPr>
            <a:lvl2pPr marL="0" indent="-720000" algn="l" defTabSz="1908000" rtl="0" eaLnBrk="1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defRPr sz="4800" kern="1200" baseline="0">
                <a:solidFill>
                  <a:schemeClr val="tx1"/>
                </a:solidFill>
                <a:latin typeface="Yandex Sans Text Regular" pitchFamily="2" charset="-52"/>
                <a:ea typeface="+mn-ea"/>
                <a:cs typeface="+mn-cs"/>
              </a:defRPr>
            </a:lvl2pPr>
            <a:lvl3pPr marL="1512000" indent="-72000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SzPct val="150000"/>
              <a:buFont typeface="Yandex Sans Text Light" panose="02000000000000000000" pitchFamily="2" charset="-52"/>
              <a:buChar char="›"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3pPr>
            <a:lvl4pPr marL="1512000" indent="-72000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Font typeface="+mj-lt"/>
              <a:buAutoNum type="arabicPeriod"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4pPr>
            <a:lvl5pPr marL="0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ru-RU" dirty="0" smtClean="0"/>
              <a:t>Градиентный </a:t>
            </a:r>
            <a:r>
              <a:rPr lang="ru-RU" dirty="0" err="1" smtClean="0"/>
              <a:t>бустинг</a:t>
            </a:r>
            <a:r>
              <a:rPr lang="ru-RU" dirty="0" smtClean="0"/>
              <a:t> на деревьях решений</a:t>
            </a:r>
            <a:endParaRPr lang="en-US" dirty="0" smtClean="0"/>
          </a:p>
          <a:p>
            <a:pPr lvl="2"/>
            <a:r>
              <a:rPr lang="ru-RU" dirty="0" smtClean="0"/>
              <a:t>Классификация, </a:t>
            </a:r>
            <a:r>
              <a:rPr lang="ru-RU" dirty="0"/>
              <a:t>р</a:t>
            </a:r>
            <a:r>
              <a:rPr lang="ru-RU" dirty="0" smtClean="0"/>
              <a:t>егрессия, </a:t>
            </a:r>
            <a:r>
              <a:rPr lang="ru-RU" dirty="0"/>
              <a:t>р</a:t>
            </a:r>
            <a:r>
              <a:rPr lang="ru-RU" dirty="0" smtClean="0"/>
              <a:t>анжирование</a:t>
            </a:r>
            <a:r>
              <a:rPr lang="en-US" dirty="0" smtClean="0"/>
              <a:t> </a:t>
            </a:r>
            <a:endParaRPr lang="ru-RU" dirty="0" smtClean="0"/>
          </a:p>
          <a:p>
            <a:pPr lvl="2"/>
            <a:r>
              <a:rPr lang="ru-RU" dirty="0" smtClean="0"/>
              <a:t>Хорошо работает с дефолтными параметрами</a:t>
            </a:r>
          </a:p>
          <a:p>
            <a:pPr lvl="2"/>
            <a:r>
              <a:rPr lang="ru-RU" dirty="0" smtClean="0"/>
              <a:t>Легко использовать (</a:t>
            </a:r>
            <a:r>
              <a:rPr lang="ru-RU" i="1" dirty="0" smtClean="0"/>
              <a:t>особенно внутри Яндекса </a:t>
            </a:r>
            <a:r>
              <a:rPr lang="ru-RU" dirty="0" smtClean="0"/>
              <a:t>=)</a:t>
            </a:r>
          </a:p>
          <a:p>
            <a:pPr lvl="1"/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5206" y="3423600"/>
            <a:ext cx="4579200" cy="543295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16770406" y="2660400"/>
            <a:ext cx="6868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/>
              <a:t>by </a:t>
            </a:r>
            <a:r>
              <a:rPr lang="en-US" sz="4000" b="1" dirty="0" smtClean="0"/>
              <a:t>gulin@yandex-team.ru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02999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2"/>
                </a:solidFill>
              </a:rPr>
              <a:t>Что такое </a:t>
            </a:r>
            <a:r>
              <a:rPr lang="en-US" dirty="0" err="1" smtClean="0">
                <a:solidFill>
                  <a:schemeClr val="tx2"/>
                </a:solidFill>
              </a:rPr>
              <a:t>matrixnet</a:t>
            </a:r>
            <a:r>
              <a:rPr lang="en-US" dirty="0">
                <a:solidFill>
                  <a:schemeClr val="tx2"/>
                </a:solidFill>
              </a:rPr>
              <a:t>?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smtClean="0"/>
              <a:t>28</a:t>
            </a:r>
            <a:endParaRPr lang="ru-RU"/>
          </a:p>
        </p:txBody>
      </p:sp>
      <p:sp>
        <p:nvSpPr>
          <p:cNvPr id="6" name="Текст 2"/>
          <p:cNvSpPr txBox="1">
            <a:spLocks/>
          </p:cNvSpPr>
          <p:nvPr/>
        </p:nvSpPr>
        <p:spPr>
          <a:xfrm>
            <a:off x="333747" y="3042000"/>
            <a:ext cx="19871059" cy="10687969"/>
          </a:xfrm>
          <a:prstGeom prst="rect">
            <a:avLst/>
          </a:prstGeom>
        </p:spPr>
        <p:txBody>
          <a:bodyPr/>
          <a:lstStyle>
            <a:lvl1pPr marL="0" indent="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FontTx/>
              <a:buNone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1pPr>
            <a:lvl2pPr marL="0" indent="-720000" algn="l" defTabSz="1908000" rtl="0" eaLnBrk="1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defRPr sz="4800" kern="1200" baseline="0">
                <a:solidFill>
                  <a:schemeClr val="tx1"/>
                </a:solidFill>
                <a:latin typeface="Yandex Sans Text Regular" pitchFamily="2" charset="-52"/>
                <a:ea typeface="+mn-ea"/>
                <a:cs typeface="+mn-cs"/>
              </a:defRPr>
            </a:lvl2pPr>
            <a:lvl3pPr marL="1512000" indent="-72000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SzPct val="150000"/>
              <a:buFont typeface="Yandex Sans Text Light" panose="02000000000000000000" pitchFamily="2" charset="-52"/>
              <a:buChar char="›"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3pPr>
            <a:lvl4pPr marL="1512000" indent="-72000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Font typeface="+mj-lt"/>
              <a:buAutoNum type="arabicPeriod"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4pPr>
            <a:lvl5pPr marL="0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ru-RU" dirty="0" smtClean="0"/>
              <a:t>Градиентный </a:t>
            </a:r>
            <a:r>
              <a:rPr lang="ru-RU" dirty="0" err="1" smtClean="0"/>
              <a:t>бустинг</a:t>
            </a:r>
            <a:r>
              <a:rPr lang="ru-RU" dirty="0" smtClean="0"/>
              <a:t> на деревьях решений</a:t>
            </a:r>
            <a:endParaRPr lang="en-US" dirty="0" smtClean="0"/>
          </a:p>
          <a:p>
            <a:pPr lvl="2"/>
            <a:r>
              <a:rPr lang="ru-RU" dirty="0" smtClean="0"/>
              <a:t>Классификация, </a:t>
            </a:r>
            <a:r>
              <a:rPr lang="ru-RU" dirty="0"/>
              <a:t>р</a:t>
            </a:r>
            <a:r>
              <a:rPr lang="ru-RU" dirty="0" smtClean="0"/>
              <a:t>егрессия, </a:t>
            </a:r>
            <a:r>
              <a:rPr lang="ru-RU" dirty="0"/>
              <a:t>р</a:t>
            </a:r>
            <a:r>
              <a:rPr lang="ru-RU" dirty="0" smtClean="0"/>
              <a:t>анжирование</a:t>
            </a:r>
            <a:r>
              <a:rPr lang="en-US" dirty="0" smtClean="0"/>
              <a:t> </a:t>
            </a:r>
            <a:endParaRPr lang="ru-RU" dirty="0" smtClean="0"/>
          </a:p>
          <a:p>
            <a:pPr lvl="2"/>
            <a:r>
              <a:rPr lang="ru-RU" dirty="0" smtClean="0"/>
              <a:t>Хорошо работает с дефолтными параметрами</a:t>
            </a:r>
          </a:p>
          <a:p>
            <a:pPr lvl="2"/>
            <a:r>
              <a:rPr lang="ru-RU" dirty="0" smtClean="0"/>
              <a:t>Легко использовать (</a:t>
            </a:r>
            <a:r>
              <a:rPr lang="ru-RU" i="1" dirty="0" smtClean="0"/>
              <a:t>особенно внутри Яндекса </a:t>
            </a:r>
            <a:r>
              <a:rPr lang="ru-RU" dirty="0" smtClean="0"/>
              <a:t>=)</a:t>
            </a:r>
          </a:p>
          <a:p>
            <a:pPr lvl="2"/>
            <a:r>
              <a:rPr lang="ru-RU" dirty="0" smtClean="0"/>
              <a:t>Обучение можно запускать на кластере</a:t>
            </a:r>
          </a:p>
          <a:p>
            <a:pPr lvl="1"/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5206" y="3423600"/>
            <a:ext cx="4579200" cy="543295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16770406" y="2660400"/>
            <a:ext cx="6868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/>
              <a:t>by </a:t>
            </a:r>
            <a:r>
              <a:rPr lang="en-US" sz="4000" b="1" dirty="0" smtClean="0"/>
              <a:t>gulin@yandex-team.ru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02999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2"/>
                </a:solidFill>
              </a:rPr>
              <a:t>Что такое </a:t>
            </a:r>
            <a:r>
              <a:rPr lang="en-US" dirty="0" err="1" smtClean="0">
                <a:solidFill>
                  <a:schemeClr val="tx2"/>
                </a:solidFill>
              </a:rPr>
              <a:t>matrixnet</a:t>
            </a:r>
            <a:r>
              <a:rPr lang="en-US" dirty="0">
                <a:solidFill>
                  <a:schemeClr val="tx2"/>
                </a:solidFill>
              </a:rPr>
              <a:t>?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smtClean="0"/>
              <a:t>29</a:t>
            </a:r>
            <a:endParaRPr lang="ru-RU"/>
          </a:p>
        </p:txBody>
      </p:sp>
      <p:sp>
        <p:nvSpPr>
          <p:cNvPr id="6" name="Текст 2"/>
          <p:cNvSpPr txBox="1">
            <a:spLocks/>
          </p:cNvSpPr>
          <p:nvPr/>
        </p:nvSpPr>
        <p:spPr>
          <a:xfrm>
            <a:off x="333747" y="3042000"/>
            <a:ext cx="19871059" cy="10687969"/>
          </a:xfrm>
          <a:prstGeom prst="rect">
            <a:avLst/>
          </a:prstGeom>
        </p:spPr>
        <p:txBody>
          <a:bodyPr/>
          <a:lstStyle>
            <a:lvl1pPr marL="0" indent="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FontTx/>
              <a:buNone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1pPr>
            <a:lvl2pPr marL="0" indent="-720000" algn="l" defTabSz="1908000" rtl="0" eaLnBrk="1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defRPr sz="4800" kern="1200" baseline="0">
                <a:solidFill>
                  <a:schemeClr val="tx1"/>
                </a:solidFill>
                <a:latin typeface="Yandex Sans Text Regular" pitchFamily="2" charset="-52"/>
                <a:ea typeface="+mn-ea"/>
                <a:cs typeface="+mn-cs"/>
              </a:defRPr>
            </a:lvl2pPr>
            <a:lvl3pPr marL="1512000" indent="-72000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SzPct val="150000"/>
              <a:buFont typeface="Yandex Sans Text Light" panose="02000000000000000000" pitchFamily="2" charset="-52"/>
              <a:buChar char="›"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3pPr>
            <a:lvl4pPr marL="1512000" indent="-72000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Font typeface="+mj-lt"/>
              <a:buAutoNum type="arabicPeriod"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4pPr>
            <a:lvl5pPr marL="0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ru-RU" dirty="0" smtClean="0"/>
              <a:t>Градиентный </a:t>
            </a:r>
            <a:r>
              <a:rPr lang="ru-RU" dirty="0" err="1" smtClean="0"/>
              <a:t>бустинг</a:t>
            </a:r>
            <a:r>
              <a:rPr lang="ru-RU" dirty="0" smtClean="0"/>
              <a:t> на деревьях решений</a:t>
            </a:r>
            <a:endParaRPr lang="en-US" dirty="0" smtClean="0"/>
          </a:p>
          <a:p>
            <a:pPr lvl="2"/>
            <a:r>
              <a:rPr lang="ru-RU" dirty="0" smtClean="0"/>
              <a:t>Классификация, </a:t>
            </a:r>
            <a:r>
              <a:rPr lang="ru-RU" dirty="0"/>
              <a:t>р</a:t>
            </a:r>
            <a:r>
              <a:rPr lang="ru-RU" dirty="0" smtClean="0"/>
              <a:t>егрессия, </a:t>
            </a:r>
            <a:r>
              <a:rPr lang="ru-RU" dirty="0"/>
              <a:t>р</a:t>
            </a:r>
            <a:r>
              <a:rPr lang="ru-RU" dirty="0" smtClean="0"/>
              <a:t>анжирование</a:t>
            </a:r>
            <a:r>
              <a:rPr lang="en-US" dirty="0" smtClean="0"/>
              <a:t> </a:t>
            </a:r>
            <a:endParaRPr lang="ru-RU" dirty="0" smtClean="0"/>
          </a:p>
          <a:p>
            <a:pPr lvl="2"/>
            <a:r>
              <a:rPr lang="ru-RU" dirty="0" smtClean="0"/>
              <a:t>Хорошо работает с дефолтными параметрами</a:t>
            </a:r>
          </a:p>
          <a:p>
            <a:pPr lvl="2"/>
            <a:r>
              <a:rPr lang="ru-RU" dirty="0" smtClean="0"/>
              <a:t>Легко использовать (</a:t>
            </a:r>
            <a:r>
              <a:rPr lang="ru-RU" i="1" dirty="0" smtClean="0"/>
              <a:t>особенно внутри Яндекса </a:t>
            </a:r>
            <a:r>
              <a:rPr lang="ru-RU" dirty="0" smtClean="0"/>
              <a:t>=)</a:t>
            </a:r>
          </a:p>
          <a:p>
            <a:pPr lvl="2"/>
            <a:r>
              <a:rPr lang="ru-RU" dirty="0" smtClean="0"/>
              <a:t>Обучение можно запускать на кластере</a:t>
            </a:r>
          </a:p>
          <a:p>
            <a:pPr lvl="2"/>
            <a:r>
              <a:rPr lang="ru-RU" dirty="0" smtClean="0"/>
              <a:t>Есть </a:t>
            </a:r>
            <a:r>
              <a:rPr lang="en-US" dirty="0" smtClean="0"/>
              <a:t>GPU </a:t>
            </a:r>
            <a:r>
              <a:rPr lang="ru-RU" dirty="0" smtClean="0"/>
              <a:t>версия</a:t>
            </a:r>
            <a:endParaRPr lang="en-US" dirty="0" smtClean="0"/>
          </a:p>
          <a:p>
            <a:pPr lvl="1"/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5206" y="3423600"/>
            <a:ext cx="4579200" cy="543295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16770406" y="2660400"/>
            <a:ext cx="6868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/>
              <a:t>by </a:t>
            </a:r>
            <a:r>
              <a:rPr lang="en-US" sz="4000" b="1" dirty="0" smtClean="0"/>
              <a:t>gulin@yandex-team.ru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99400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2"/>
                </a:solidFill>
              </a:rPr>
              <a:t>Зачем обучать машину?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3" name="Объект 2" descr=" 3"/>
          <p:cNvSpPr>
            <a:spLocks noGrp="1"/>
          </p:cNvSpPr>
          <p:nvPr>
            <p:ph idx="1"/>
          </p:nvPr>
        </p:nvSpPr>
        <p:spPr>
          <a:xfrm>
            <a:off x="1143001" y="3042000"/>
            <a:ext cx="19825005" cy="9158288"/>
          </a:xfrm>
        </p:spPr>
        <p:txBody>
          <a:bodyPr/>
          <a:lstStyle/>
          <a:p>
            <a:pPr lvl="2">
              <a:spcBef>
                <a:spcPts val="0"/>
              </a:spcBef>
            </a:pPr>
            <a:r>
              <a:rPr lang="ru-RU" b="1" smtClean="0">
                <a:latin typeface="Yandex Sans Text Light"/>
              </a:rPr>
              <a:t>Математические модели</a:t>
            </a:r>
          </a:p>
          <a:p>
            <a:pPr marL="792000" lvl="3" indent="0">
              <a:spcBef>
                <a:spcPts val="0"/>
              </a:spcBef>
              <a:buNone/>
            </a:pPr>
            <a:r>
              <a:rPr lang="ru-RU" smtClean="0">
                <a:latin typeface="Yandex Sans Text Light"/>
              </a:rPr>
              <a:t>	аналитические решения, строгие доказательства</a:t>
            </a:r>
          </a:p>
          <a:p>
            <a:pPr marL="792000" lvl="3" indent="0">
              <a:spcBef>
                <a:spcPts val="0"/>
              </a:spcBef>
              <a:buNone/>
            </a:pPr>
            <a:endParaRPr lang="ru-RU" dirty="0" smtClean="0"/>
          </a:p>
          <a:p>
            <a:pPr lvl="2">
              <a:spcBef>
                <a:spcPts val="0"/>
              </a:spcBef>
              <a:buChar char=" "/>
            </a:pPr>
            <a:r>
              <a:rPr lang="ru-RU" b="1" smtClean="0"/>
              <a:t>                          </a:t>
            </a:r>
            <a:endParaRPr lang="ru-RU" b="1" dirty="0" smtClean="0"/>
          </a:p>
          <a:p>
            <a:pPr lvl="2">
              <a:spcBef>
                <a:spcPts val="0"/>
              </a:spcBef>
              <a:buChar char=" "/>
            </a:pPr>
            <a:r>
              <a:rPr lang="ru-RU" smtClean="0"/>
              <a:t>                                                </a:t>
            </a:r>
            <a:endParaRPr lang="ru-RU" dirty="0" smtClean="0"/>
          </a:p>
          <a:p>
            <a:pPr lvl="2">
              <a:spcBef>
                <a:spcPts val="0"/>
              </a:spcBef>
              <a:buChar char=" "/>
            </a:pPr>
            <a:r>
              <a:rPr lang="ru-RU" sz="4400" smtClean="0"/>
              <a:t> </a:t>
            </a:r>
            <a:r>
              <a:rPr lang="ru-RU" sz="4400" i="1" smtClean="0"/>
              <a:t> </a:t>
            </a:r>
            <a:r>
              <a:rPr lang="en-US" sz="4400" i="1" smtClean="0"/>
              <a:t> </a:t>
            </a:r>
            <a:r>
              <a:rPr lang="ru-RU" sz="4400" i="1" smtClean="0"/>
              <a:t>                                                </a:t>
            </a:r>
            <a:r>
              <a:rPr lang="en-US" sz="4400" i="1" smtClean="0"/>
              <a:t> </a:t>
            </a:r>
            <a:r>
              <a:rPr lang="ru-RU" sz="4400" i="1" smtClean="0"/>
              <a:t>         </a:t>
            </a:r>
            <a:br>
              <a:rPr lang="ru-RU" sz="4400" i="1" smtClean="0"/>
            </a:br>
            <a:r>
              <a:rPr lang="en-US" sz="4400" i="1" smtClean="0"/>
              <a:t> </a:t>
            </a:r>
            <a:r>
              <a:rPr lang="ru-RU" sz="4400" i="1" smtClean="0"/>
              <a:t>                                                             </a:t>
            </a:r>
            <a:br>
              <a:rPr lang="ru-RU" sz="4400" i="1" smtClean="0"/>
            </a:br>
            <a:r>
              <a:rPr lang="en-US" sz="4400" i="1" smtClean="0"/>
              <a:t> </a:t>
            </a:r>
            <a:r>
              <a:rPr lang="ru-RU" sz="4400" i="1" smtClean="0"/>
              <a:t>                              </a:t>
            </a:r>
            <a:r>
              <a:rPr lang="en-US" sz="4400" i="1" smtClean="0"/>
              <a:t> </a:t>
            </a:r>
            <a:endParaRPr lang="ru-RU" sz="4400" i="1" dirty="0" smtClean="0"/>
          </a:p>
          <a:p>
            <a:pPr marL="792000" lvl="2" indent="0">
              <a:spcBef>
                <a:spcPts val="0"/>
              </a:spcBef>
              <a:buNone/>
            </a:pPr>
            <a:endParaRPr lang="ru-RU" sz="4400" dirty="0" smtClean="0"/>
          </a:p>
          <a:p>
            <a:pPr lvl="2">
              <a:spcBef>
                <a:spcPts val="0"/>
              </a:spcBef>
              <a:buChar char=" "/>
            </a:pPr>
            <a:r>
              <a:rPr lang="ru-RU" b="1" smtClean="0"/>
              <a:t>                 </a:t>
            </a:r>
            <a:endParaRPr lang="ru-RU" b="1" dirty="0" smtClean="0"/>
          </a:p>
          <a:p>
            <a:pPr lvl="2">
              <a:spcBef>
                <a:spcPts val="0"/>
              </a:spcBef>
              <a:buChar char=" "/>
            </a:pPr>
            <a:r>
              <a:rPr lang="ru-RU" smtClean="0"/>
              <a:t>                                                  </a:t>
            </a:r>
            <a:endParaRPr lang="ru-RU" dirty="0" smtClean="0"/>
          </a:p>
          <a:p>
            <a:pPr marL="792000" lvl="2" indent="0">
              <a:spcBef>
                <a:spcPts val="0"/>
              </a:spcBef>
              <a:buNone/>
            </a:pPr>
            <a:endParaRPr lang="ru-RU" dirty="0"/>
          </a:p>
          <a:p>
            <a:pPr marL="792000" lvl="2" indent="0">
              <a:spcBef>
                <a:spcPts val="0"/>
              </a:spcBef>
              <a:buNone/>
            </a:pPr>
            <a:endParaRPr lang="ru-RU" dirty="0" smtClean="0"/>
          </a:p>
        </p:txBody>
      </p:sp>
      <p:sp>
        <p:nvSpPr>
          <p:cNvPr id="4" name="Нижний колонтитул 3" descr="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 descr="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smtClean="0"/>
              <a:t>2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8726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606" y="1"/>
            <a:ext cx="20049867" cy="13716000"/>
          </a:xfr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smtClean="0"/>
              <a:t>6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368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2"/>
                </a:solidFill>
              </a:rPr>
              <a:t>Алгоритм работы </a:t>
            </a:r>
            <a:r>
              <a:rPr lang="en-US" dirty="0" err="1" smtClean="0">
                <a:solidFill>
                  <a:schemeClr val="tx2"/>
                </a:solidFill>
              </a:rPr>
              <a:t>matrixnet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3" name="Объект 2" descr=" 3"/>
          <p:cNvSpPr>
            <a:spLocks noGrp="1"/>
          </p:cNvSpPr>
          <p:nvPr>
            <p:ph idx="1"/>
          </p:nvPr>
        </p:nvSpPr>
        <p:spPr>
          <a:xfrm>
            <a:off x="1143000" y="3048000"/>
            <a:ext cx="19825006" cy="9158288"/>
          </a:xfrm>
        </p:spPr>
        <p:txBody>
          <a:bodyPr/>
          <a:lstStyle/>
          <a:p>
            <a:pPr lvl="2">
              <a:buChar char=" "/>
            </a:pPr>
            <a:r>
              <a:rPr lang="ru-RU" smtClean="0"/>
              <a:t>                   </a:t>
            </a:r>
            <a:endParaRPr lang="ru-RU" dirty="0" smtClean="0"/>
          </a:p>
          <a:p>
            <a:pPr lvl="2">
              <a:lnSpc>
                <a:spcPct val="150000"/>
              </a:lnSpc>
              <a:buChar char=" "/>
            </a:pPr>
            <a:r>
              <a:rPr lang="ru-RU" smtClean="0"/>
              <a:t>                                 </a:t>
            </a:r>
            <a:endParaRPr lang="ru-RU" b="1" dirty="0" smtClean="0"/>
          </a:p>
          <a:p>
            <a:pPr marL="1748677" lvl="6" indent="-571500">
              <a:lnSpc>
                <a:spcPct val="150000"/>
              </a:lnSpc>
              <a:spcBef>
                <a:spcPts val="0"/>
              </a:spcBef>
              <a:buChar char=" "/>
            </a:pPr>
            <a:r>
              <a:rPr lang="ru-RU" smtClean="0"/>
              <a:t>                                  </a:t>
            </a:r>
            <a:endParaRPr lang="ru-RU" b="1" dirty="0" smtClean="0"/>
          </a:p>
          <a:p>
            <a:pPr marL="1748677" lvl="6" indent="-571500">
              <a:lnSpc>
                <a:spcPct val="150000"/>
              </a:lnSpc>
              <a:spcBef>
                <a:spcPts val="0"/>
              </a:spcBef>
              <a:buChar char=" "/>
            </a:pPr>
            <a:r>
              <a:rPr lang="ru-RU" smtClean="0"/>
              <a:t>               </a:t>
            </a:r>
            <a:r>
              <a:rPr lang="en-US" smtClean="0"/>
              <a:t>  </a:t>
            </a:r>
            <a:r>
              <a:rPr lang="ru-RU" smtClean="0"/>
              <a:t>                                                       </a:t>
            </a:r>
            <a:br>
              <a:rPr lang="ru-RU" smtClean="0"/>
            </a:br>
            <a:r>
              <a:rPr lang="ru-RU" smtClean="0"/>
              <a:t>        </a:t>
            </a:r>
            <a:r>
              <a:rPr lang="en-US" smtClean="0"/>
              <a:t>      </a:t>
            </a:r>
            <a:r>
              <a:rPr lang="ru-RU" smtClean="0"/>
              <a:t>                                                </a:t>
            </a:r>
            <a:r>
              <a:rPr lang="en-US" smtClean="0"/>
              <a:t>   </a:t>
            </a:r>
            <a:r>
              <a:rPr lang="ru-RU" smtClean="0"/>
              <a:t> </a:t>
            </a:r>
            <a:r>
              <a:rPr lang="en-US" smtClean="0"/>
              <a:t>      </a:t>
            </a:r>
            <a:endParaRPr lang="en-US" dirty="0" smtClean="0"/>
          </a:p>
          <a:p>
            <a:pPr marL="1748677" lvl="6" indent="-571500">
              <a:lnSpc>
                <a:spcPct val="150000"/>
              </a:lnSpc>
              <a:spcBef>
                <a:spcPts val="0"/>
              </a:spcBef>
              <a:buChar char=" "/>
            </a:pPr>
            <a:r>
              <a:rPr lang="ru-RU" smtClean="0"/>
              <a:t>                           </a:t>
            </a:r>
            <a:endParaRPr lang="ru-RU" dirty="0" smtClean="0"/>
          </a:p>
          <a:p>
            <a:pPr marL="1748677" lvl="6" indent="-571500">
              <a:lnSpc>
                <a:spcPct val="150000"/>
              </a:lnSpc>
              <a:spcBef>
                <a:spcPts val="0"/>
              </a:spcBef>
              <a:buChar char=" "/>
            </a:pPr>
            <a:r>
              <a:rPr lang="ru-RU" smtClean="0"/>
              <a:t>           </a:t>
            </a:r>
            <a:r>
              <a:rPr lang="en-US" smtClean="0"/>
              <a:t>         </a:t>
            </a:r>
            <a:r>
              <a:rPr lang="ru-RU" smtClean="0"/>
              <a:t>                          </a:t>
            </a:r>
            <a:endParaRPr lang="ru-RU" dirty="0"/>
          </a:p>
          <a:p>
            <a:pPr marL="792000" lvl="2" indent="0">
              <a:buNone/>
            </a:pPr>
            <a:endParaRPr lang="ru-RU" dirty="0"/>
          </a:p>
        </p:txBody>
      </p:sp>
      <p:sp>
        <p:nvSpPr>
          <p:cNvPr id="4" name="Нижний колонтитул 3" descr="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 descr="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smtClean="0"/>
              <a:t>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845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2"/>
                </a:solidFill>
              </a:rPr>
              <a:t>Алгоритм работы </a:t>
            </a:r>
            <a:r>
              <a:rPr lang="en-US" dirty="0" err="1" smtClean="0">
                <a:solidFill>
                  <a:schemeClr val="tx2"/>
                </a:solidFill>
              </a:rPr>
              <a:t>matrixnet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3" name="Объект 2" descr=" 3"/>
          <p:cNvSpPr>
            <a:spLocks noGrp="1"/>
          </p:cNvSpPr>
          <p:nvPr>
            <p:ph idx="1"/>
          </p:nvPr>
        </p:nvSpPr>
        <p:spPr>
          <a:xfrm>
            <a:off x="1143001" y="3048000"/>
            <a:ext cx="19825005" cy="9158288"/>
          </a:xfrm>
        </p:spPr>
        <p:txBody>
          <a:bodyPr/>
          <a:lstStyle/>
          <a:p>
            <a:pPr lvl="2"/>
            <a:r>
              <a:rPr lang="ru-RU" dirty="0" err="1" smtClean="0">
                <a:latin typeface="Yandex Sans Text Light"/>
              </a:rPr>
              <a:t>Бинаризуем</a:t>
            </a:r>
            <a:r>
              <a:rPr lang="ru-RU" dirty="0" smtClean="0">
                <a:latin typeface="Yandex Sans Text Light"/>
              </a:rPr>
              <a:t> все </a:t>
            </a:r>
            <a:r>
              <a:rPr lang="ru-RU" dirty="0" err="1" smtClean="0">
                <a:latin typeface="Yandex Sans Text Light"/>
              </a:rPr>
              <a:t>фичи</a:t>
            </a:r>
            <a:endParaRPr lang="ru-RU" dirty="0" smtClean="0">
              <a:latin typeface="Yandex Sans Text Light"/>
            </a:endParaRPr>
          </a:p>
          <a:p>
            <a:pPr lvl="2">
              <a:lnSpc>
                <a:spcPct val="150000"/>
              </a:lnSpc>
              <a:buChar char=" "/>
            </a:pPr>
            <a:r>
              <a:rPr lang="ru-RU" dirty="0" smtClean="0"/>
              <a:t>                                 </a:t>
            </a:r>
            <a:endParaRPr lang="ru-RU" b="1" dirty="0" smtClean="0"/>
          </a:p>
          <a:p>
            <a:pPr marL="1634354" lvl="6">
              <a:lnSpc>
                <a:spcPct val="150000"/>
              </a:lnSpc>
              <a:spcBef>
                <a:spcPts val="0"/>
              </a:spcBef>
              <a:buChar char=" "/>
            </a:pPr>
            <a:r>
              <a:rPr lang="ru-RU" dirty="0" smtClean="0"/>
              <a:t>                                  </a:t>
            </a:r>
            <a:endParaRPr lang="ru-RU" b="1" dirty="0" smtClean="0"/>
          </a:p>
          <a:p>
            <a:pPr marL="1634354" lvl="6">
              <a:lnSpc>
                <a:spcPct val="150000"/>
              </a:lnSpc>
              <a:spcBef>
                <a:spcPts val="0"/>
              </a:spcBef>
              <a:buChar char=" "/>
            </a:pPr>
            <a:r>
              <a:rPr lang="ru-RU" dirty="0" smtClean="0"/>
              <a:t>               </a:t>
            </a:r>
            <a:r>
              <a:rPr lang="en-US" dirty="0" smtClean="0"/>
              <a:t>  </a:t>
            </a:r>
            <a:r>
              <a:rPr lang="ru-RU" dirty="0" smtClean="0"/>
              <a:t>                                                       </a:t>
            </a:r>
            <a:br>
              <a:rPr lang="ru-RU" dirty="0" smtClean="0"/>
            </a:br>
            <a:r>
              <a:rPr lang="ru-RU" dirty="0" smtClean="0"/>
              <a:t>        </a:t>
            </a:r>
            <a:r>
              <a:rPr lang="en-US" dirty="0" smtClean="0"/>
              <a:t>      </a:t>
            </a:r>
            <a:r>
              <a:rPr lang="ru-RU" dirty="0" smtClean="0"/>
              <a:t>                                                </a:t>
            </a:r>
            <a:r>
              <a:rPr lang="en-US" dirty="0" smtClean="0"/>
              <a:t>   </a:t>
            </a:r>
            <a:r>
              <a:rPr lang="ru-RU" dirty="0" smtClean="0"/>
              <a:t> </a:t>
            </a:r>
            <a:r>
              <a:rPr lang="en-US" dirty="0" smtClean="0"/>
              <a:t>      </a:t>
            </a:r>
          </a:p>
          <a:p>
            <a:pPr marL="1634354" lvl="6">
              <a:lnSpc>
                <a:spcPct val="150000"/>
              </a:lnSpc>
              <a:spcBef>
                <a:spcPts val="0"/>
              </a:spcBef>
              <a:buChar char=" "/>
            </a:pPr>
            <a:r>
              <a:rPr lang="ru-RU" dirty="0" smtClean="0"/>
              <a:t>                           </a:t>
            </a:r>
          </a:p>
          <a:p>
            <a:pPr marL="1634354" lvl="6">
              <a:lnSpc>
                <a:spcPct val="150000"/>
              </a:lnSpc>
              <a:spcBef>
                <a:spcPts val="0"/>
              </a:spcBef>
              <a:buChar char=" "/>
            </a:pPr>
            <a:r>
              <a:rPr lang="ru-RU" dirty="0" smtClean="0"/>
              <a:t>           </a:t>
            </a:r>
            <a:r>
              <a:rPr lang="en-US" dirty="0" smtClean="0"/>
              <a:t>         </a:t>
            </a:r>
            <a:r>
              <a:rPr lang="ru-RU" dirty="0" smtClean="0"/>
              <a:t>                          </a:t>
            </a:r>
            <a:endParaRPr lang="ru-RU" dirty="0"/>
          </a:p>
          <a:p>
            <a:pPr marL="792000" lvl="2" indent="0">
              <a:buNone/>
            </a:pPr>
            <a:endParaRPr lang="ru-RU" dirty="0"/>
          </a:p>
        </p:txBody>
      </p:sp>
      <p:sp>
        <p:nvSpPr>
          <p:cNvPr id="4" name="Нижний колонтитул 3" descr="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 descr="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smtClean="0"/>
              <a:t>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08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2"/>
                </a:solidFill>
              </a:rPr>
              <a:t>Алгоритм работы </a:t>
            </a:r>
            <a:r>
              <a:rPr lang="en-US" dirty="0" err="1" smtClean="0">
                <a:solidFill>
                  <a:schemeClr val="tx2"/>
                </a:solidFill>
              </a:rPr>
              <a:t>matrixnet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3" name="Объект 2" descr=" 3"/>
          <p:cNvSpPr>
            <a:spLocks noGrp="1"/>
          </p:cNvSpPr>
          <p:nvPr>
            <p:ph idx="1"/>
          </p:nvPr>
        </p:nvSpPr>
        <p:spPr>
          <a:xfrm>
            <a:off x="1143001" y="3048000"/>
            <a:ext cx="19825005" cy="9158288"/>
          </a:xfrm>
        </p:spPr>
        <p:txBody>
          <a:bodyPr/>
          <a:lstStyle/>
          <a:p>
            <a:pPr lvl="2"/>
            <a:r>
              <a:rPr lang="ru-RU" smtClean="0">
                <a:latin typeface="Yandex Sans Text Light"/>
              </a:rPr>
              <a:t>Бинаризуем все фичи</a:t>
            </a:r>
          </a:p>
          <a:p>
            <a:pPr lvl="2">
              <a:lnSpc>
                <a:spcPct val="150000"/>
              </a:lnSpc>
            </a:pPr>
            <a:r>
              <a:rPr lang="ru-RU" smtClean="0">
                <a:latin typeface="Yandex Sans Text Light"/>
              </a:rPr>
              <a:t>Строим очередное небрежное дерево</a:t>
            </a:r>
            <a:endParaRPr lang="ru-RU" b="1" smtClean="0">
              <a:latin typeface="Yandex Sans Text Light"/>
            </a:endParaRPr>
          </a:p>
          <a:p>
            <a:pPr marL="1634354" lvl="6">
              <a:lnSpc>
                <a:spcPct val="150000"/>
              </a:lnSpc>
              <a:spcBef>
                <a:spcPts val="0"/>
              </a:spcBef>
              <a:buChar char=" "/>
            </a:pPr>
            <a:r>
              <a:rPr lang="ru-RU" smtClean="0"/>
              <a:t>                                  </a:t>
            </a:r>
            <a:endParaRPr lang="ru-RU" b="1" dirty="0" smtClean="0"/>
          </a:p>
          <a:p>
            <a:pPr marL="1634354" lvl="6">
              <a:lnSpc>
                <a:spcPct val="150000"/>
              </a:lnSpc>
              <a:spcBef>
                <a:spcPts val="0"/>
              </a:spcBef>
              <a:buChar char=" "/>
            </a:pPr>
            <a:r>
              <a:rPr lang="ru-RU" smtClean="0"/>
              <a:t>               </a:t>
            </a:r>
            <a:r>
              <a:rPr lang="en-US" smtClean="0"/>
              <a:t>  </a:t>
            </a:r>
            <a:r>
              <a:rPr lang="ru-RU" smtClean="0"/>
              <a:t>                                                       </a:t>
            </a:r>
            <a:br>
              <a:rPr lang="ru-RU" smtClean="0"/>
            </a:br>
            <a:r>
              <a:rPr lang="ru-RU" smtClean="0"/>
              <a:t>        </a:t>
            </a:r>
            <a:r>
              <a:rPr lang="en-US" smtClean="0"/>
              <a:t>      </a:t>
            </a:r>
            <a:r>
              <a:rPr lang="ru-RU" smtClean="0"/>
              <a:t>                                                </a:t>
            </a:r>
            <a:r>
              <a:rPr lang="en-US" smtClean="0"/>
              <a:t>   </a:t>
            </a:r>
            <a:r>
              <a:rPr lang="ru-RU" smtClean="0"/>
              <a:t> </a:t>
            </a:r>
            <a:r>
              <a:rPr lang="en-US" smtClean="0"/>
              <a:t>      </a:t>
            </a:r>
            <a:endParaRPr lang="en-US" dirty="0" smtClean="0"/>
          </a:p>
          <a:p>
            <a:pPr marL="1634354" lvl="6">
              <a:lnSpc>
                <a:spcPct val="150000"/>
              </a:lnSpc>
              <a:spcBef>
                <a:spcPts val="0"/>
              </a:spcBef>
              <a:buChar char=" "/>
            </a:pPr>
            <a:r>
              <a:rPr lang="ru-RU" smtClean="0"/>
              <a:t>                           </a:t>
            </a:r>
            <a:endParaRPr lang="ru-RU" dirty="0" smtClean="0"/>
          </a:p>
          <a:p>
            <a:pPr marL="1634354" lvl="6">
              <a:lnSpc>
                <a:spcPct val="150000"/>
              </a:lnSpc>
              <a:spcBef>
                <a:spcPts val="0"/>
              </a:spcBef>
              <a:buChar char=" "/>
            </a:pPr>
            <a:r>
              <a:rPr lang="ru-RU" smtClean="0"/>
              <a:t>           </a:t>
            </a:r>
            <a:r>
              <a:rPr lang="en-US" smtClean="0"/>
              <a:t>         </a:t>
            </a:r>
            <a:r>
              <a:rPr lang="ru-RU" smtClean="0"/>
              <a:t>                          </a:t>
            </a:r>
            <a:endParaRPr lang="ru-RU" dirty="0"/>
          </a:p>
          <a:p>
            <a:pPr marL="792000" lvl="2" indent="0">
              <a:buNone/>
            </a:pPr>
            <a:endParaRPr lang="ru-RU" dirty="0"/>
          </a:p>
        </p:txBody>
      </p:sp>
      <p:sp>
        <p:nvSpPr>
          <p:cNvPr id="4" name="Нижний колонтитул 3" descr="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 descr="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smtClean="0"/>
              <a:t>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702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2"/>
                </a:solidFill>
              </a:rPr>
              <a:t>Алгоритм работы </a:t>
            </a:r>
            <a:r>
              <a:rPr lang="en-US" dirty="0" err="1" smtClean="0">
                <a:solidFill>
                  <a:schemeClr val="tx2"/>
                </a:solidFill>
              </a:rPr>
              <a:t>matrixnet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3" name="Объект 2" descr=" 3"/>
          <p:cNvSpPr>
            <a:spLocks noGrp="1"/>
          </p:cNvSpPr>
          <p:nvPr>
            <p:ph idx="1"/>
          </p:nvPr>
        </p:nvSpPr>
        <p:spPr>
          <a:xfrm>
            <a:off x="1143001" y="3048000"/>
            <a:ext cx="19825005" cy="9158288"/>
          </a:xfrm>
        </p:spPr>
        <p:txBody>
          <a:bodyPr/>
          <a:lstStyle/>
          <a:p>
            <a:pPr lvl="2"/>
            <a:r>
              <a:rPr lang="ru-RU" smtClean="0">
                <a:latin typeface="Yandex Sans Text Light"/>
              </a:rPr>
              <a:t>Бинаризуем все фичи</a:t>
            </a:r>
          </a:p>
          <a:p>
            <a:pPr lvl="2">
              <a:lnSpc>
                <a:spcPct val="150000"/>
              </a:lnSpc>
            </a:pPr>
            <a:r>
              <a:rPr lang="ru-RU" smtClean="0">
                <a:latin typeface="Yandex Sans Text Light"/>
              </a:rPr>
              <a:t>Строим очередное небрежное дерево</a:t>
            </a:r>
            <a:endParaRPr lang="ru-RU" b="1" smtClean="0">
              <a:latin typeface="Yandex Sans Text Light"/>
            </a:endParaRPr>
          </a:p>
          <a:p>
            <a:pPr marL="1634354" lvl="6">
              <a:lnSpc>
                <a:spcPct val="150000"/>
              </a:lnSpc>
              <a:spcBef>
                <a:spcPts val="0"/>
              </a:spcBef>
            </a:pPr>
            <a:r>
              <a:rPr lang="ru-RU">
                <a:solidFill>
                  <a:srgbClr val="000000"/>
                </a:solidFill>
              </a:rPr>
              <a:t>Выбираем случайную часть объектов.</a:t>
            </a:r>
            <a:endParaRPr lang="ru-RU" b="1">
              <a:solidFill>
                <a:srgbClr val="000000"/>
              </a:solidFill>
            </a:endParaRPr>
          </a:p>
          <a:p>
            <a:pPr marL="1634354" lvl="6">
              <a:lnSpc>
                <a:spcPct val="150000"/>
              </a:lnSpc>
              <a:spcBef>
                <a:spcPts val="0"/>
              </a:spcBef>
              <a:buChar char=" "/>
            </a:pPr>
            <a:r>
              <a:rPr lang="ru-RU" smtClean="0"/>
              <a:t>               </a:t>
            </a:r>
            <a:r>
              <a:rPr lang="en-US" smtClean="0"/>
              <a:t>  </a:t>
            </a:r>
            <a:r>
              <a:rPr lang="ru-RU" smtClean="0"/>
              <a:t>                                                       </a:t>
            </a:r>
            <a:br>
              <a:rPr lang="ru-RU" smtClean="0"/>
            </a:br>
            <a:r>
              <a:rPr lang="ru-RU" smtClean="0"/>
              <a:t>        </a:t>
            </a:r>
            <a:r>
              <a:rPr lang="en-US" smtClean="0"/>
              <a:t>      </a:t>
            </a:r>
            <a:r>
              <a:rPr lang="ru-RU" smtClean="0"/>
              <a:t>                                                </a:t>
            </a:r>
            <a:r>
              <a:rPr lang="en-US" smtClean="0"/>
              <a:t>   </a:t>
            </a:r>
            <a:r>
              <a:rPr lang="ru-RU" smtClean="0"/>
              <a:t> </a:t>
            </a:r>
            <a:r>
              <a:rPr lang="en-US" smtClean="0"/>
              <a:t>      </a:t>
            </a:r>
            <a:endParaRPr lang="en-US" dirty="0" smtClean="0"/>
          </a:p>
          <a:p>
            <a:pPr marL="1634354" lvl="6">
              <a:lnSpc>
                <a:spcPct val="150000"/>
              </a:lnSpc>
              <a:spcBef>
                <a:spcPts val="0"/>
              </a:spcBef>
              <a:buChar char=" "/>
            </a:pPr>
            <a:r>
              <a:rPr lang="ru-RU" smtClean="0"/>
              <a:t>                           </a:t>
            </a:r>
            <a:endParaRPr lang="ru-RU" dirty="0" smtClean="0"/>
          </a:p>
          <a:p>
            <a:pPr marL="1634354" lvl="6">
              <a:lnSpc>
                <a:spcPct val="150000"/>
              </a:lnSpc>
              <a:spcBef>
                <a:spcPts val="0"/>
              </a:spcBef>
              <a:buChar char=" "/>
            </a:pPr>
            <a:r>
              <a:rPr lang="ru-RU" smtClean="0"/>
              <a:t>           </a:t>
            </a:r>
            <a:r>
              <a:rPr lang="en-US" smtClean="0"/>
              <a:t>         </a:t>
            </a:r>
            <a:r>
              <a:rPr lang="ru-RU" smtClean="0"/>
              <a:t>                          </a:t>
            </a:r>
            <a:endParaRPr lang="ru-RU" dirty="0"/>
          </a:p>
          <a:p>
            <a:pPr marL="792000" lvl="2" indent="0">
              <a:buNone/>
            </a:pPr>
            <a:endParaRPr lang="ru-RU" dirty="0"/>
          </a:p>
        </p:txBody>
      </p:sp>
      <p:sp>
        <p:nvSpPr>
          <p:cNvPr id="4" name="Нижний колонтитул 3" descr="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 descr="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smtClean="0"/>
              <a:t>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41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2"/>
                </a:solidFill>
              </a:rPr>
              <a:t>Алгоритм работы </a:t>
            </a:r>
            <a:r>
              <a:rPr lang="en-US" dirty="0" err="1" smtClean="0">
                <a:solidFill>
                  <a:schemeClr val="tx2"/>
                </a:solidFill>
              </a:rPr>
              <a:t>matrixnet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3" name="Объект 2" descr=" 3"/>
          <p:cNvSpPr>
            <a:spLocks noGrp="1"/>
          </p:cNvSpPr>
          <p:nvPr>
            <p:ph idx="1"/>
          </p:nvPr>
        </p:nvSpPr>
        <p:spPr>
          <a:xfrm>
            <a:off x="1143000" y="3048000"/>
            <a:ext cx="19825006" cy="9158288"/>
          </a:xfrm>
        </p:spPr>
        <p:txBody>
          <a:bodyPr/>
          <a:lstStyle/>
          <a:p>
            <a:pPr lvl="2"/>
            <a:r>
              <a:rPr lang="ru-RU" dirty="0" err="1" smtClean="0"/>
              <a:t>Бинаризуем</a:t>
            </a:r>
            <a:r>
              <a:rPr lang="ru-RU" dirty="0" smtClean="0"/>
              <a:t> все </a:t>
            </a:r>
            <a:r>
              <a:rPr lang="ru-RU" dirty="0" err="1" smtClean="0"/>
              <a:t>фичи</a:t>
            </a:r>
            <a:endParaRPr lang="ru-RU" dirty="0" smtClean="0"/>
          </a:p>
          <a:p>
            <a:pPr lvl="2">
              <a:lnSpc>
                <a:spcPct val="150000"/>
              </a:lnSpc>
            </a:pPr>
            <a:r>
              <a:rPr lang="ru-RU" dirty="0" smtClean="0"/>
              <a:t>Строим очередное небрежное дерево</a:t>
            </a:r>
            <a:endParaRPr lang="ru-RU" b="1" dirty="0" smtClean="0"/>
          </a:p>
          <a:p>
            <a:pPr marL="1634354" lvl="6">
              <a:lnSpc>
                <a:spcPct val="150000"/>
              </a:lnSpc>
              <a:spcBef>
                <a:spcPts val="0"/>
              </a:spcBef>
            </a:pPr>
            <a:r>
              <a:rPr lang="ru-RU" dirty="0" smtClean="0"/>
              <a:t>Выбираем случайную часть объектов.</a:t>
            </a:r>
            <a:endParaRPr lang="ru-RU" b="1" dirty="0" smtClean="0"/>
          </a:p>
          <a:p>
            <a:pPr marL="1634354" lvl="6">
              <a:lnSpc>
                <a:spcPct val="150000"/>
              </a:lnSpc>
              <a:spcBef>
                <a:spcPts val="0"/>
              </a:spcBef>
            </a:pPr>
            <a:r>
              <a:rPr lang="ru-RU">
                <a:solidFill>
                  <a:srgbClr val="000000"/>
                </a:solidFill>
              </a:rPr>
              <a:t>Жадно выбираем </a:t>
            </a:r>
            <a:r>
              <a:rPr lang="en-US">
                <a:solidFill>
                  <a:srgbClr val="000000"/>
                </a:solidFill>
              </a:rPr>
              <a:t>h </a:t>
            </a:r>
            <a:r>
              <a:rPr lang="ru-RU">
                <a:solidFill>
                  <a:srgbClr val="000000"/>
                </a:solidFill>
              </a:rPr>
              <a:t>бинарных признаков для дерева. Для каждого бинпризнака считаем </a:t>
            </a:r>
            <a:r>
              <a:rPr lang="en-US">
                <a:solidFill>
                  <a:srgbClr val="000000"/>
                </a:solidFill>
              </a:rPr>
              <a:t>score </a:t>
            </a:r>
            <a:r>
              <a:rPr lang="ru-RU">
                <a:solidFill>
                  <a:srgbClr val="000000"/>
                </a:solidFill>
              </a:rPr>
              <a:t>на выбранных документах и выбираем бинпризнак с </a:t>
            </a:r>
            <a:r>
              <a:rPr lang="en-US">
                <a:solidFill>
                  <a:srgbClr val="000000"/>
                </a:solidFill>
              </a:rPr>
              <a:t>max</a:t>
            </a:r>
            <a:r>
              <a:rPr lang="ru-RU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score.</a:t>
            </a:r>
          </a:p>
          <a:p>
            <a:pPr marL="1748677" lvl="6" indent="-571500">
              <a:lnSpc>
                <a:spcPct val="150000"/>
              </a:lnSpc>
              <a:spcBef>
                <a:spcPts val="0"/>
              </a:spcBef>
              <a:buChar char=" "/>
            </a:pPr>
            <a:r>
              <a:rPr lang="ru-RU" smtClean="0"/>
              <a:t>                           </a:t>
            </a:r>
            <a:endParaRPr lang="ru-RU" dirty="0" smtClean="0"/>
          </a:p>
          <a:p>
            <a:pPr marL="1748677" lvl="6" indent="-571500">
              <a:lnSpc>
                <a:spcPct val="150000"/>
              </a:lnSpc>
              <a:spcBef>
                <a:spcPts val="0"/>
              </a:spcBef>
              <a:buChar char=" "/>
            </a:pPr>
            <a:r>
              <a:rPr lang="ru-RU" smtClean="0"/>
              <a:t>           </a:t>
            </a:r>
            <a:r>
              <a:rPr lang="en-US" smtClean="0"/>
              <a:t>         </a:t>
            </a:r>
            <a:r>
              <a:rPr lang="ru-RU" smtClean="0"/>
              <a:t>                          </a:t>
            </a:r>
            <a:endParaRPr lang="ru-RU" dirty="0" smtClean="0"/>
          </a:p>
          <a:p>
            <a:pPr marL="792000" lvl="2" indent="0">
              <a:buNone/>
            </a:pPr>
            <a:endParaRPr lang="ru-RU" dirty="0"/>
          </a:p>
        </p:txBody>
      </p:sp>
      <p:sp>
        <p:nvSpPr>
          <p:cNvPr id="4" name="Нижний колонтитул 3" descr="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 descr="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smtClean="0"/>
              <a:t>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1839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2"/>
                </a:solidFill>
              </a:rPr>
              <a:t>Алгоритм работы </a:t>
            </a:r>
            <a:r>
              <a:rPr lang="en-US" dirty="0" err="1" smtClean="0">
                <a:solidFill>
                  <a:schemeClr val="tx2"/>
                </a:solidFill>
              </a:rPr>
              <a:t>matrixnet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3" name="Объект 2" descr=" 3"/>
          <p:cNvSpPr>
            <a:spLocks noGrp="1"/>
          </p:cNvSpPr>
          <p:nvPr>
            <p:ph idx="1"/>
          </p:nvPr>
        </p:nvSpPr>
        <p:spPr>
          <a:xfrm>
            <a:off x="1143000" y="3048000"/>
            <a:ext cx="19825006" cy="9158288"/>
          </a:xfrm>
        </p:spPr>
        <p:txBody>
          <a:bodyPr/>
          <a:lstStyle/>
          <a:p>
            <a:pPr lvl="2"/>
            <a:r>
              <a:rPr lang="ru-RU" dirty="0" err="1" smtClean="0"/>
              <a:t>Бинаризуем</a:t>
            </a:r>
            <a:r>
              <a:rPr lang="ru-RU" dirty="0" smtClean="0"/>
              <a:t> все </a:t>
            </a:r>
            <a:r>
              <a:rPr lang="ru-RU" dirty="0" err="1" smtClean="0"/>
              <a:t>фичи</a:t>
            </a:r>
            <a:endParaRPr lang="ru-RU" dirty="0" smtClean="0"/>
          </a:p>
          <a:p>
            <a:pPr lvl="2">
              <a:lnSpc>
                <a:spcPct val="150000"/>
              </a:lnSpc>
            </a:pPr>
            <a:r>
              <a:rPr lang="ru-RU" dirty="0" smtClean="0"/>
              <a:t>Строим очередное небрежное дерево</a:t>
            </a:r>
            <a:endParaRPr lang="ru-RU" b="1" dirty="0" smtClean="0"/>
          </a:p>
          <a:p>
            <a:pPr marL="1634354" lvl="6">
              <a:lnSpc>
                <a:spcPct val="150000"/>
              </a:lnSpc>
              <a:spcBef>
                <a:spcPts val="0"/>
              </a:spcBef>
            </a:pPr>
            <a:r>
              <a:rPr lang="ru-RU" dirty="0" smtClean="0"/>
              <a:t>Выбираем случайную часть объектов.</a:t>
            </a:r>
            <a:endParaRPr lang="ru-RU" b="1" dirty="0" smtClean="0"/>
          </a:p>
          <a:p>
            <a:pPr marL="1634354" lvl="6">
              <a:lnSpc>
                <a:spcPct val="150000"/>
              </a:lnSpc>
              <a:spcBef>
                <a:spcPts val="0"/>
              </a:spcBef>
            </a:pPr>
            <a:r>
              <a:rPr lang="ru-RU" dirty="0" smtClean="0"/>
              <a:t>Жадно выбираем </a:t>
            </a:r>
            <a:r>
              <a:rPr lang="en-US" dirty="0" smtClean="0"/>
              <a:t>h </a:t>
            </a:r>
            <a:r>
              <a:rPr lang="ru-RU" dirty="0" smtClean="0"/>
              <a:t>бинарных признаков для дерева. Для каждого </a:t>
            </a:r>
            <a:r>
              <a:rPr lang="ru-RU" dirty="0" err="1" smtClean="0"/>
              <a:t>бинпризнака</a:t>
            </a:r>
            <a:r>
              <a:rPr lang="ru-RU" dirty="0" smtClean="0"/>
              <a:t> считаем </a:t>
            </a:r>
            <a:r>
              <a:rPr lang="en-US" dirty="0" smtClean="0"/>
              <a:t>score </a:t>
            </a:r>
            <a:r>
              <a:rPr lang="ru-RU" dirty="0" smtClean="0"/>
              <a:t>на выбранных документах и выбираем </a:t>
            </a:r>
            <a:r>
              <a:rPr lang="ru-RU" dirty="0" err="1" smtClean="0"/>
              <a:t>бинпризнак</a:t>
            </a:r>
            <a:r>
              <a:rPr lang="ru-RU" dirty="0" smtClean="0"/>
              <a:t> с </a:t>
            </a:r>
            <a:r>
              <a:rPr lang="en-US" dirty="0" smtClean="0"/>
              <a:t>max</a:t>
            </a:r>
            <a:r>
              <a:rPr lang="ru-RU" dirty="0" smtClean="0"/>
              <a:t> </a:t>
            </a:r>
            <a:r>
              <a:rPr lang="en-US" dirty="0" smtClean="0"/>
              <a:t>score.</a:t>
            </a:r>
          </a:p>
          <a:p>
            <a:pPr marL="1634354" lvl="6">
              <a:lnSpc>
                <a:spcPct val="150000"/>
              </a:lnSpc>
              <a:spcBef>
                <a:spcPts val="0"/>
              </a:spcBef>
            </a:pPr>
            <a:r>
              <a:rPr lang="ru-RU">
                <a:solidFill>
                  <a:srgbClr val="000000"/>
                </a:solidFill>
              </a:rPr>
              <a:t>Считаем значения в листьях.</a:t>
            </a:r>
          </a:p>
          <a:p>
            <a:pPr marL="1748677" lvl="6" indent="-571500">
              <a:lnSpc>
                <a:spcPct val="150000"/>
              </a:lnSpc>
              <a:spcBef>
                <a:spcPts val="0"/>
              </a:spcBef>
              <a:buChar char=" "/>
            </a:pPr>
            <a:r>
              <a:rPr lang="ru-RU" smtClean="0"/>
              <a:t>           </a:t>
            </a:r>
            <a:r>
              <a:rPr lang="en-US" smtClean="0"/>
              <a:t>         </a:t>
            </a:r>
            <a:r>
              <a:rPr lang="ru-RU" smtClean="0"/>
              <a:t>                          </a:t>
            </a:r>
            <a:endParaRPr lang="ru-RU" dirty="0" smtClean="0"/>
          </a:p>
          <a:p>
            <a:pPr marL="792000" lvl="2" indent="0">
              <a:buNone/>
            </a:pPr>
            <a:endParaRPr lang="ru-RU" dirty="0"/>
          </a:p>
        </p:txBody>
      </p:sp>
      <p:sp>
        <p:nvSpPr>
          <p:cNvPr id="4" name="Нижний колонтитул 3" descr="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 descr="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smtClean="0"/>
              <a:t>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3552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2"/>
                </a:solidFill>
              </a:rPr>
              <a:t>Алгоритм работы </a:t>
            </a:r>
            <a:r>
              <a:rPr lang="en-US" dirty="0" err="1" smtClean="0">
                <a:solidFill>
                  <a:schemeClr val="tx2"/>
                </a:solidFill>
              </a:rPr>
              <a:t>matrixnet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3" name="Объект 2" descr=" 3"/>
          <p:cNvSpPr>
            <a:spLocks noGrp="1"/>
          </p:cNvSpPr>
          <p:nvPr>
            <p:ph idx="1"/>
          </p:nvPr>
        </p:nvSpPr>
        <p:spPr>
          <a:xfrm>
            <a:off x="1143000" y="3048000"/>
            <a:ext cx="19825006" cy="9158288"/>
          </a:xfrm>
        </p:spPr>
        <p:txBody>
          <a:bodyPr/>
          <a:lstStyle/>
          <a:p>
            <a:pPr lvl="2"/>
            <a:r>
              <a:rPr lang="ru-RU" dirty="0" err="1" smtClean="0"/>
              <a:t>Бинаризуем</a:t>
            </a:r>
            <a:r>
              <a:rPr lang="ru-RU" dirty="0" smtClean="0"/>
              <a:t> все </a:t>
            </a:r>
            <a:r>
              <a:rPr lang="ru-RU" dirty="0" err="1" smtClean="0"/>
              <a:t>фичи</a:t>
            </a:r>
            <a:endParaRPr lang="ru-RU" dirty="0" smtClean="0"/>
          </a:p>
          <a:p>
            <a:pPr lvl="2">
              <a:lnSpc>
                <a:spcPct val="150000"/>
              </a:lnSpc>
            </a:pPr>
            <a:r>
              <a:rPr lang="ru-RU" dirty="0" smtClean="0"/>
              <a:t>Строим очередное небрежное дерево</a:t>
            </a:r>
            <a:endParaRPr lang="ru-RU" b="1" dirty="0" smtClean="0"/>
          </a:p>
          <a:p>
            <a:pPr marL="1634354" lvl="6">
              <a:lnSpc>
                <a:spcPct val="150000"/>
              </a:lnSpc>
              <a:spcBef>
                <a:spcPts val="0"/>
              </a:spcBef>
            </a:pPr>
            <a:r>
              <a:rPr lang="ru-RU" dirty="0" smtClean="0"/>
              <a:t>Выбираем случайную часть объектов.</a:t>
            </a:r>
            <a:endParaRPr lang="ru-RU" b="1" dirty="0" smtClean="0"/>
          </a:p>
          <a:p>
            <a:pPr marL="1634354" lvl="6">
              <a:lnSpc>
                <a:spcPct val="150000"/>
              </a:lnSpc>
              <a:spcBef>
                <a:spcPts val="0"/>
              </a:spcBef>
            </a:pPr>
            <a:r>
              <a:rPr lang="ru-RU" dirty="0" smtClean="0"/>
              <a:t>Жадно выбираем </a:t>
            </a:r>
            <a:r>
              <a:rPr lang="en-US" dirty="0" smtClean="0"/>
              <a:t>h </a:t>
            </a:r>
            <a:r>
              <a:rPr lang="ru-RU" dirty="0" smtClean="0"/>
              <a:t>бинарных признаков для дерева. Для каждого </a:t>
            </a:r>
            <a:r>
              <a:rPr lang="ru-RU" dirty="0" err="1" smtClean="0"/>
              <a:t>бинпризнака</a:t>
            </a:r>
            <a:r>
              <a:rPr lang="ru-RU" dirty="0" smtClean="0"/>
              <a:t> считаем </a:t>
            </a:r>
            <a:r>
              <a:rPr lang="en-US" dirty="0" smtClean="0"/>
              <a:t>score </a:t>
            </a:r>
            <a:r>
              <a:rPr lang="ru-RU" dirty="0" smtClean="0"/>
              <a:t>на выбранных документах и выбираем </a:t>
            </a:r>
            <a:r>
              <a:rPr lang="ru-RU" dirty="0" err="1" smtClean="0"/>
              <a:t>бинпризнак</a:t>
            </a:r>
            <a:r>
              <a:rPr lang="ru-RU" dirty="0" smtClean="0"/>
              <a:t> с </a:t>
            </a:r>
            <a:r>
              <a:rPr lang="en-US" dirty="0" smtClean="0"/>
              <a:t>max</a:t>
            </a:r>
            <a:r>
              <a:rPr lang="ru-RU" dirty="0" smtClean="0"/>
              <a:t> </a:t>
            </a:r>
            <a:r>
              <a:rPr lang="en-US" dirty="0" smtClean="0"/>
              <a:t>score.</a:t>
            </a:r>
          </a:p>
          <a:p>
            <a:pPr marL="1634354" lvl="6">
              <a:lnSpc>
                <a:spcPct val="150000"/>
              </a:lnSpc>
              <a:spcBef>
                <a:spcPts val="0"/>
              </a:spcBef>
            </a:pPr>
            <a:r>
              <a:rPr lang="ru-RU" dirty="0" smtClean="0"/>
              <a:t>Считаем значения в листьях.</a:t>
            </a:r>
          </a:p>
          <a:p>
            <a:pPr marL="1634354" lvl="6">
              <a:lnSpc>
                <a:spcPct val="150000"/>
              </a:lnSpc>
              <a:spcBef>
                <a:spcPts val="0"/>
              </a:spcBef>
            </a:pPr>
            <a:r>
              <a:rPr lang="ru-RU" dirty="0" smtClean="0"/>
              <a:t>Прибавляем </a:t>
            </a:r>
            <a:r>
              <a:rPr lang="en-US" dirty="0" smtClean="0"/>
              <a:t>shrinkage</a:t>
            </a:r>
            <a:r>
              <a:rPr lang="ru-RU" dirty="0" smtClean="0"/>
              <a:t>*дерево к имеющейся сумме.</a:t>
            </a:r>
          </a:p>
          <a:p>
            <a:pPr marL="792000" lvl="2" indent="0">
              <a:buNone/>
            </a:pPr>
            <a:endParaRPr lang="ru-RU" dirty="0"/>
          </a:p>
        </p:txBody>
      </p:sp>
      <p:sp>
        <p:nvSpPr>
          <p:cNvPr id="4" name="Нижний колонтитул 3" descr="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 descr="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smtClean="0"/>
              <a:t>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859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Score </a:t>
            </a:r>
            <a:r>
              <a:rPr lang="ru-RU" dirty="0" smtClean="0">
                <a:solidFill>
                  <a:schemeClr val="tx2"/>
                </a:solidFill>
              </a:rPr>
              <a:t>для очередного </a:t>
            </a:r>
            <a:r>
              <a:rPr lang="ru-RU" dirty="0" err="1" smtClean="0">
                <a:solidFill>
                  <a:schemeClr val="tx2"/>
                </a:solidFill>
              </a:rPr>
              <a:t>бинпризнака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3" name="Объект 2" descr=" 3"/>
          <p:cNvSpPr>
            <a:spLocks noGrp="1"/>
          </p:cNvSpPr>
          <p:nvPr>
            <p:ph idx="1"/>
          </p:nvPr>
        </p:nvSpPr>
        <p:spPr>
          <a:xfrm>
            <a:off x="1143000" y="3048000"/>
            <a:ext cx="19825006" cy="9158288"/>
          </a:xfrm>
        </p:spPr>
        <p:txBody>
          <a:bodyPr/>
          <a:lstStyle/>
          <a:p>
            <a:pPr lvl="2">
              <a:buChar char=" "/>
            </a:pPr>
            <a:r>
              <a:rPr lang="ru-RU" smtClean="0"/>
              <a:t>                                                   </a:t>
            </a:r>
            <a:br>
              <a:rPr lang="ru-RU" smtClean="0"/>
            </a:br>
            <a:r>
              <a:rPr lang="ru-RU" smtClean="0"/>
              <a:t>                                                           </a:t>
            </a:r>
            <a:endParaRPr lang="en-US" dirty="0" smtClean="0"/>
          </a:p>
          <a:p>
            <a:pPr marL="2743062" lvl="8" indent="-685800">
              <a:buChar char=" "/>
            </a:pPr>
            <a:r>
              <a:rPr lang="en-US" sz="4000" smtClean="0"/>
              <a:t> </a:t>
            </a:r>
            <a:r>
              <a:rPr lang="en-US" sz="4000" baseline="-25000" smtClean="0"/>
              <a:t> </a:t>
            </a:r>
            <a:r>
              <a:rPr lang="en-US" sz="4000" smtClean="0"/>
              <a:t>      </a:t>
            </a:r>
            <a:r>
              <a:rPr lang="en-US" sz="4000" baseline="-25000" smtClean="0"/>
              <a:t> </a:t>
            </a:r>
            <a:r>
              <a:rPr lang="en-US" sz="4000" smtClean="0"/>
              <a:t>   </a:t>
            </a:r>
            <a:r>
              <a:rPr lang="ru-RU" sz="4000" smtClean="0"/>
              <a:t>                                    </a:t>
            </a:r>
            <a:r>
              <a:rPr lang="en-US" sz="4000" smtClean="0"/>
              <a:t>  </a:t>
            </a:r>
            <a:r>
              <a:rPr lang="ru-RU" sz="4000" smtClean="0"/>
              <a:t>                 </a:t>
            </a:r>
            <a:br>
              <a:rPr lang="ru-RU" sz="4000" smtClean="0"/>
            </a:br>
            <a:r>
              <a:rPr lang="ru-RU" sz="4000" smtClean="0"/>
              <a:t>                        </a:t>
            </a:r>
            <a:r>
              <a:rPr lang="en-US" sz="4000" smtClean="0"/>
              <a:t> </a:t>
            </a:r>
            <a:r>
              <a:rPr lang="en-US" sz="4000" baseline="-25000" smtClean="0"/>
              <a:t> </a:t>
            </a:r>
            <a:r>
              <a:rPr lang="en-US" sz="4000" smtClean="0"/>
              <a:t> </a:t>
            </a:r>
            <a:r>
              <a:rPr lang="ru-RU" sz="4000" smtClean="0"/>
              <a:t>        </a:t>
            </a:r>
            <a:endParaRPr lang="ru-RU" sz="4000" dirty="0" smtClean="0"/>
          </a:p>
          <a:p>
            <a:pPr marL="2743062" lvl="8" indent="-685800">
              <a:buChar char=" "/>
            </a:pPr>
            <a:r>
              <a:rPr lang="en-US" sz="4000" smtClean="0"/>
              <a:t>     </a:t>
            </a:r>
            <a:r>
              <a:rPr lang="en-US" sz="4000" baseline="-25000" smtClean="0"/>
              <a:t> </a:t>
            </a:r>
            <a:r>
              <a:rPr lang="en-US" sz="4000" smtClean="0"/>
              <a:t>      </a:t>
            </a:r>
            <a:r>
              <a:rPr lang="en-US" sz="4000" baseline="-25000" smtClean="0"/>
              <a:t> </a:t>
            </a:r>
            <a:r>
              <a:rPr lang="en-US" sz="4000" smtClean="0"/>
              <a:t>     </a:t>
            </a:r>
            <a:r>
              <a:rPr lang="ru-RU" sz="4000" smtClean="0"/>
              <a:t>              </a:t>
            </a:r>
            <a:endParaRPr lang="ru-RU" sz="4000" dirty="0" smtClean="0"/>
          </a:p>
          <a:p>
            <a:pPr marL="2743062" lvl="8" indent="-685800">
              <a:buChar char=" "/>
            </a:pPr>
            <a:r>
              <a:rPr lang="en-US" sz="4000" smtClean="0"/>
              <a:t>   </a:t>
            </a:r>
            <a:r>
              <a:rPr lang="en-US" sz="4000" baseline="-25000" smtClean="0"/>
              <a:t> </a:t>
            </a:r>
            <a:r>
              <a:rPr lang="en-US" sz="4000" smtClean="0"/>
              <a:t>       </a:t>
            </a:r>
            <a:r>
              <a:rPr lang="en-US" sz="4000" baseline="-25000" smtClean="0"/>
              <a:t> </a:t>
            </a:r>
            <a:r>
              <a:rPr lang="en-US" sz="4000" smtClean="0"/>
              <a:t>      </a:t>
            </a:r>
            <a:r>
              <a:rPr lang="en-US" sz="4000" baseline="-25000" smtClean="0"/>
              <a:t> </a:t>
            </a:r>
            <a:r>
              <a:rPr lang="en-US" sz="4000" smtClean="0"/>
              <a:t>      </a:t>
            </a:r>
            <a:r>
              <a:rPr lang="en-US" sz="4000" baseline="-25000" smtClean="0"/>
              <a:t> </a:t>
            </a:r>
            <a:r>
              <a:rPr lang="en-US" sz="4000" smtClean="0"/>
              <a:t>              </a:t>
            </a:r>
            <a:r>
              <a:rPr lang="en-US" sz="4000" baseline="-25000" smtClean="0"/>
              <a:t>  </a:t>
            </a:r>
            <a:r>
              <a:rPr lang="ru-RU" sz="4000" smtClean="0"/>
              <a:t>                   </a:t>
            </a:r>
            <a:endParaRPr lang="ru-RU" sz="4000" dirty="0" smtClean="0"/>
          </a:p>
          <a:p>
            <a:pPr marL="2743062" lvl="8" indent="-685800">
              <a:buChar char=" "/>
            </a:pPr>
            <a:r>
              <a:rPr lang="en-US" sz="4000" smtClean="0"/>
              <a:t>   </a:t>
            </a:r>
            <a:r>
              <a:rPr lang="en-US" sz="4000" baseline="-25000" smtClean="0"/>
              <a:t> </a:t>
            </a:r>
            <a:r>
              <a:rPr lang="en-US" sz="4000" smtClean="0"/>
              <a:t>       </a:t>
            </a:r>
            <a:r>
              <a:rPr lang="en-US" sz="4000" baseline="-25000" smtClean="0"/>
              <a:t> </a:t>
            </a:r>
            <a:r>
              <a:rPr lang="en-US" sz="4000" smtClean="0"/>
              <a:t>      </a:t>
            </a:r>
            <a:r>
              <a:rPr lang="en-US" sz="4000" baseline="-25000" smtClean="0"/>
              <a:t> </a:t>
            </a:r>
            <a:r>
              <a:rPr lang="en-US" sz="4000" smtClean="0"/>
              <a:t>      </a:t>
            </a:r>
            <a:r>
              <a:rPr lang="en-US" sz="4000" baseline="-25000" smtClean="0"/>
              <a:t> </a:t>
            </a:r>
            <a:r>
              <a:rPr lang="en-US" sz="4000" smtClean="0"/>
              <a:t>             </a:t>
            </a:r>
            <a:r>
              <a:rPr lang="en-US" sz="4000" baseline="30000" smtClean="0"/>
              <a:t>  </a:t>
            </a:r>
            <a:r>
              <a:rPr lang="en-US" sz="4000" smtClean="0"/>
              <a:t>              </a:t>
            </a:r>
            <a:r>
              <a:rPr lang="en-US" sz="4000" baseline="-25000" smtClean="0"/>
              <a:t>  </a:t>
            </a:r>
            <a:r>
              <a:rPr lang="ru-RU" sz="4000" smtClean="0"/>
              <a:t>                 </a:t>
            </a:r>
            <a:endParaRPr lang="ru-RU" dirty="0" smtClean="0"/>
          </a:p>
          <a:p>
            <a:pPr lvl="2">
              <a:lnSpc>
                <a:spcPct val="150000"/>
              </a:lnSpc>
              <a:buChar char=" "/>
            </a:pPr>
            <a:r>
              <a:rPr lang="en-US" i="1" smtClean="0"/>
              <a:t>             </a:t>
            </a:r>
            <a:r>
              <a:rPr lang="en-US" i="1" baseline="-25000" smtClean="0"/>
              <a:t>   </a:t>
            </a:r>
            <a:r>
              <a:rPr lang="en-US" i="1" smtClean="0"/>
              <a:t>        </a:t>
            </a:r>
            <a:r>
              <a:rPr lang="en-US" i="1" baseline="-25000" smtClean="0"/>
              <a:t>   </a:t>
            </a:r>
            <a:endParaRPr lang="ru-RU" b="1" i="1" baseline="-25000" dirty="0" smtClean="0"/>
          </a:p>
          <a:p>
            <a:pPr marL="792000" lvl="2" indent="0">
              <a:buNone/>
            </a:pPr>
            <a:endParaRPr lang="ru-RU" dirty="0"/>
          </a:p>
        </p:txBody>
      </p:sp>
      <p:sp>
        <p:nvSpPr>
          <p:cNvPr id="4" name="Нижний колонтитул 3" descr="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 descr="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smtClean="0"/>
              <a:t>8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143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Score </a:t>
            </a:r>
            <a:r>
              <a:rPr lang="ru-RU" dirty="0" smtClean="0">
                <a:solidFill>
                  <a:schemeClr val="tx2"/>
                </a:solidFill>
              </a:rPr>
              <a:t>для очередного </a:t>
            </a:r>
            <a:r>
              <a:rPr lang="ru-RU" dirty="0" err="1" smtClean="0">
                <a:solidFill>
                  <a:schemeClr val="tx2"/>
                </a:solidFill>
              </a:rPr>
              <a:t>бинпризнака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3" name="Объект 2" descr=" 3"/>
          <p:cNvSpPr>
            <a:spLocks noGrp="1"/>
          </p:cNvSpPr>
          <p:nvPr>
            <p:ph idx="1"/>
          </p:nvPr>
        </p:nvSpPr>
        <p:spPr>
          <a:xfrm>
            <a:off x="1143001" y="3048000"/>
            <a:ext cx="19825005" cy="9158288"/>
          </a:xfrm>
        </p:spPr>
        <p:txBody>
          <a:bodyPr/>
          <a:lstStyle/>
          <a:p>
            <a:pPr lvl="2"/>
            <a:r>
              <a:rPr lang="ru-RU" smtClean="0">
                <a:latin typeface="Yandex Sans Text Light"/>
              </a:rPr>
              <a:t>Добавим признак к дерево, посчитаем лучшим образом значения в листьях (либо шаг по градиенту, либо по Ньютону)</a:t>
            </a:r>
            <a:endParaRPr lang="en-US" smtClean="0">
              <a:latin typeface="Yandex Sans Text Light"/>
            </a:endParaRPr>
          </a:p>
          <a:p>
            <a:pPr marL="2743062" lvl="8" indent="-685800">
              <a:buChar char=" "/>
            </a:pPr>
            <a:r>
              <a:rPr lang="en-US" sz="4000" smtClean="0"/>
              <a:t> </a:t>
            </a:r>
            <a:r>
              <a:rPr lang="en-US" sz="4000" baseline="-25000" smtClean="0"/>
              <a:t> </a:t>
            </a:r>
            <a:r>
              <a:rPr lang="en-US" sz="4000" smtClean="0"/>
              <a:t>      </a:t>
            </a:r>
            <a:r>
              <a:rPr lang="en-US" sz="4000" baseline="-25000" smtClean="0"/>
              <a:t> </a:t>
            </a:r>
            <a:r>
              <a:rPr lang="en-US" sz="4000" smtClean="0"/>
              <a:t>   </a:t>
            </a:r>
            <a:r>
              <a:rPr lang="ru-RU" sz="4000" smtClean="0"/>
              <a:t>                                    </a:t>
            </a:r>
            <a:r>
              <a:rPr lang="en-US" sz="4000" smtClean="0"/>
              <a:t>  </a:t>
            </a:r>
            <a:r>
              <a:rPr lang="ru-RU" sz="4000" smtClean="0"/>
              <a:t>                 </a:t>
            </a:r>
            <a:br>
              <a:rPr lang="ru-RU" sz="4000" smtClean="0"/>
            </a:br>
            <a:r>
              <a:rPr lang="ru-RU" sz="4000" smtClean="0"/>
              <a:t>                        </a:t>
            </a:r>
            <a:r>
              <a:rPr lang="en-US" sz="4000" smtClean="0"/>
              <a:t> </a:t>
            </a:r>
            <a:r>
              <a:rPr lang="en-US" sz="4000" baseline="-25000" smtClean="0"/>
              <a:t> </a:t>
            </a:r>
            <a:r>
              <a:rPr lang="en-US" sz="4000" smtClean="0"/>
              <a:t> </a:t>
            </a:r>
            <a:r>
              <a:rPr lang="ru-RU" sz="4000" smtClean="0"/>
              <a:t>        </a:t>
            </a:r>
            <a:endParaRPr lang="ru-RU" sz="4000" dirty="0" smtClean="0"/>
          </a:p>
          <a:p>
            <a:pPr marL="2743062" lvl="8" indent="-685800">
              <a:buChar char=" "/>
            </a:pPr>
            <a:r>
              <a:rPr lang="en-US" sz="4000" smtClean="0"/>
              <a:t>     </a:t>
            </a:r>
            <a:r>
              <a:rPr lang="en-US" sz="4000" baseline="-25000" smtClean="0"/>
              <a:t> </a:t>
            </a:r>
            <a:r>
              <a:rPr lang="en-US" sz="4000" smtClean="0"/>
              <a:t>      </a:t>
            </a:r>
            <a:r>
              <a:rPr lang="en-US" sz="4000" baseline="-25000" smtClean="0"/>
              <a:t> </a:t>
            </a:r>
            <a:r>
              <a:rPr lang="en-US" sz="4000" smtClean="0"/>
              <a:t>     </a:t>
            </a:r>
            <a:r>
              <a:rPr lang="ru-RU" sz="4000" smtClean="0"/>
              <a:t>              </a:t>
            </a:r>
            <a:endParaRPr lang="ru-RU" sz="4000" dirty="0" smtClean="0"/>
          </a:p>
          <a:p>
            <a:pPr marL="2743062" lvl="8" indent="-685800">
              <a:buChar char=" "/>
            </a:pPr>
            <a:r>
              <a:rPr lang="en-US" sz="4000" smtClean="0"/>
              <a:t>   </a:t>
            </a:r>
            <a:r>
              <a:rPr lang="en-US" sz="4000" baseline="-25000" smtClean="0"/>
              <a:t> </a:t>
            </a:r>
            <a:r>
              <a:rPr lang="en-US" sz="4000" smtClean="0"/>
              <a:t>       </a:t>
            </a:r>
            <a:r>
              <a:rPr lang="en-US" sz="4000" baseline="-25000" smtClean="0"/>
              <a:t> </a:t>
            </a:r>
            <a:r>
              <a:rPr lang="en-US" sz="4000" smtClean="0"/>
              <a:t>      </a:t>
            </a:r>
            <a:r>
              <a:rPr lang="en-US" sz="4000" baseline="-25000" smtClean="0"/>
              <a:t> </a:t>
            </a:r>
            <a:r>
              <a:rPr lang="en-US" sz="4000" smtClean="0"/>
              <a:t>      </a:t>
            </a:r>
            <a:r>
              <a:rPr lang="en-US" sz="4000" baseline="-25000" smtClean="0"/>
              <a:t> </a:t>
            </a:r>
            <a:r>
              <a:rPr lang="en-US" sz="4000" smtClean="0"/>
              <a:t>              </a:t>
            </a:r>
            <a:r>
              <a:rPr lang="en-US" sz="4000" baseline="-25000" smtClean="0"/>
              <a:t>  </a:t>
            </a:r>
            <a:r>
              <a:rPr lang="ru-RU" sz="4000" smtClean="0"/>
              <a:t>                   </a:t>
            </a:r>
            <a:endParaRPr lang="ru-RU" sz="4000" dirty="0" smtClean="0"/>
          </a:p>
          <a:p>
            <a:pPr marL="2743062" lvl="8" indent="-685800">
              <a:buChar char=" "/>
            </a:pPr>
            <a:r>
              <a:rPr lang="en-US" sz="4000" smtClean="0"/>
              <a:t>   </a:t>
            </a:r>
            <a:r>
              <a:rPr lang="en-US" sz="4000" baseline="-25000" smtClean="0"/>
              <a:t> </a:t>
            </a:r>
            <a:r>
              <a:rPr lang="en-US" sz="4000" smtClean="0"/>
              <a:t>       </a:t>
            </a:r>
            <a:r>
              <a:rPr lang="en-US" sz="4000" baseline="-25000" smtClean="0"/>
              <a:t> </a:t>
            </a:r>
            <a:r>
              <a:rPr lang="en-US" sz="4000" smtClean="0"/>
              <a:t>      </a:t>
            </a:r>
            <a:r>
              <a:rPr lang="en-US" sz="4000" baseline="-25000" smtClean="0"/>
              <a:t> </a:t>
            </a:r>
            <a:r>
              <a:rPr lang="en-US" sz="4000" smtClean="0"/>
              <a:t>      </a:t>
            </a:r>
            <a:r>
              <a:rPr lang="en-US" sz="4000" baseline="-25000" smtClean="0"/>
              <a:t> </a:t>
            </a:r>
            <a:r>
              <a:rPr lang="en-US" sz="4000" smtClean="0"/>
              <a:t>             </a:t>
            </a:r>
            <a:r>
              <a:rPr lang="en-US" sz="4000" baseline="30000" smtClean="0"/>
              <a:t>  </a:t>
            </a:r>
            <a:r>
              <a:rPr lang="en-US" sz="4000" smtClean="0"/>
              <a:t>              </a:t>
            </a:r>
            <a:r>
              <a:rPr lang="en-US" sz="4000" baseline="-25000" smtClean="0"/>
              <a:t>  </a:t>
            </a:r>
            <a:r>
              <a:rPr lang="ru-RU" sz="4000" smtClean="0"/>
              <a:t>                 </a:t>
            </a:r>
            <a:endParaRPr lang="ru-RU" dirty="0" smtClean="0"/>
          </a:p>
          <a:p>
            <a:pPr lvl="2">
              <a:lnSpc>
                <a:spcPct val="150000"/>
              </a:lnSpc>
              <a:buChar char=" "/>
            </a:pPr>
            <a:r>
              <a:rPr lang="en-US" i="1" smtClean="0"/>
              <a:t>             </a:t>
            </a:r>
            <a:r>
              <a:rPr lang="en-US" i="1" baseline="-25000" smtClean="0"/>
              <a:t>   </a:t>
            </a:r>
            <a:r>
              <a:rPr lang="en-US" i="1" smtClean="0"/>
              <a:t>        </a:t>
            </a:r>
            <a:r>
              <a:rPr lang="en-US" i="1" baseline="-25000" smtClean="0"/>
              <a:t>   </a:t>
            </a:r>
            <a:endParaRPr lang="ru-RU" b="1" i="1" baseline="-25000" dirty="0" smtClean="0"/>
          </a:p>
          <a:p>
            <a:pPr marL="792000" lvl="2" indent="0">
              <a:buNone/>
            </a:pPr>
            <a:endParaRPr lang="ru-RU" dirty="0"/>
          </a:p>
        </p:txBody>
      </p:sp>
      <p:sp>
        <p:nvSpPr>
          <p:cNvPr id="4" name="Нижний колонтитул 3" descr="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 descr="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smtClean="0"/>
              <a:t>8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052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2"/>
                </a:solidFill>
              </a:rPr>
              <a:t>Зачем обучать машину?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3" name="Объект 2" descr=" 3"/>
          <p:cNvSpPr>
            <a:spLocks noGrp="1"/>
          </p:cNvSpPr>
          <p:nvPr>
            <p:ph idx="1"/>
          </p:nvPr>
        </p:nvSpPr>
        <p:spPr>
          <a:xfrm>
            <a:off x="1143001" y="3042000"/>
            <a:ext cx="19825005" cy="9158288"/>
          </a:xfrm>
        </p:spPr>
        <p:txBody>
          <a:bodyPr/>
          <a:lstStyle/>
          <a:p>
            <a:pPr lvl="2">
              <a:spcBef>
                <a:spcPts val="0"/>
              </a:spcBef>
            </a:pPr>
            <a:r>
              <a:rPr lang="ru-RU" b="1" smtClean="0">
                <a:latin typeface="Yandex Sans Text Light"/>
              </a:rPr>
              <a:t>Математические модели</a:t>
            </a:r>
          </a:p>
          <a:p>
            <a:pPr marL="792000" lvl="3" indent="0">
              <a:spcBef>
                <a:spcPts val="0"/>
              </a:spcBef>
              <a:buNone/>
            </a:pPr>
            <a:r>
              <a:rPr lang="ru-RU" smtClean="0">
                <a:latin typeface="Yandex Sans Text Light"/>
              </a:rPr>
              <a:t>	аналитические решения, строгие доказательства</a:t>
            </a:r>
          </a:p>
          <a:p>
            <a:pPr marL="792000" lvl="3" indent="0">
              <a:spcBef>
                <a:spcPts val="0"/>
              </a:spcBef>
              <a:buNone/>
            </a:pPr>
            <a:endParaRPr lang="ru-RU" dirty="0" smtClean="0"/>
          </a:p>
          <a:p>
            <a:pPr lvl="2">
              <a:spcBef>
                <a:spcPts val="0"/>
              </a:spcBef>
            </a:pPr>
            <a:r>
              <a:rPr lang="ru-RU" b="1" smtClean="0">
                <a:latin typeface="Yandex Sans Text Light"/>
              </a:rPr>
              <a:t>Компьютерное моделирование</a:t>
            </a:r>
          </a:p>
          <a:p>
            <a:pPr marL="792000" lvl="2" indent="0">
              <a:spcBef>
                <a:spcPts val="0"/>
              </a:spcBef>
              <a:buNone/>
            </a:pPr>
            <a:r>
              <a:rPr lang="ru-RU" smtClean="0">
                <a:latin typeface="Yandex Sans Text Light"/>
              </a:rPr>
              <a:t>	решения на сетке, менее строгие доказательства </a:t>
            </a:r>
          </a:p>
          <a:p>
            <a:pPr lvl="2">
              <a:spcBef>
                <a:spcPts val="0"/>
              </a:spcBef>
              <a:buChar char=" "/>
            </a:pPr>
            <a:r>
              <a:rPr lang="ru-RU" sz="4400" smtClean="0"/>
              <a:t> </a:t>
            </a:r>
            <a:r>
              <a:rPr lang="ru-RU" sz="4400" i="1" smtClean="0"/>
              <a:t> </a:t>
            </a:r>
            <a:r>
              <a:rPr lang="en-US" sz="4400" i="1" smtClean="0"/>
              <a:t> </a:t>
            </a:r>
            <a:r>
              <a:rPr lang="ru-RU" sz="4400" i="1" smtClean="0"/>
              <a:t>                                                </a:t>
            </a:r>
            <a:r>
              <a:rPr lang="en-US" sz="4400" i="1" smtClean="0"/>
              <a:t> </a:t>
            </a:r>
            <a:r>
              <a:rPr lang="ru-RU" sz="4400" i="1" smtClean="0"/>
              <a:t>         </a:t>
            </a:r>
            <a:br>
              <a:rPr lang="ru-RU" sz="4400" i="1" smtClean="0"/>
            </a:br>
            <a:r>
              <a:rPr lang="en-US" sz="4400" i="1" smtClean="0"/>
              <a:t> </a:t>
            </a:r>
            <a:r>
              <a:rPr lang="ru-RU" sz="4400" i="1" smtClean="0"/>
              <a:t>                                                             </a:t>
            </a:r>
            <a:br>
              <a:rPr lang="ru-RU" sz="4400" i="1" smtClean="0"/>
            </a:br>
            <a:r>
              <a:rPr lang="en-US" sz="4400" i="1" smtClean="0"/>
              <a:t> </a:t>
            </a:r>
            <a:r>
              <a:rPr lang="ru-RU" sz="4400" i="1" smtClean="0"/>
              <a:t>                              </a:t>
            </a:r>
            <a:r>
              <a:rPr lang="en-US" sz="4400" i="1" smtClean="0"/>
              <a:t> </a:t>
            </a:r>
            <a:endParaRPr lang="ru-RU" sz="4400" i="1" dirty="0" smtClean="0"/>
          </a:p>
          <a:p>
            <a:pPr marL="792000" lvl="2" indent="0">
              <a:spcBef>
                <a:spcPts val="0"/>
              </a:spcBef>
              <a:buNone/>
            </a:pPr>
            <a:endParaRPr lang="ru-RU" sz="4400" dirty="0" smtClean="0"/>
          </a:p>
          <a:p>
            <a:pPr lvl="2">
              <a:spcBef>
                <a:spcPts val="0"/>
              </a:spcBef>
              <a:buChar char=" "/>
            </a:pPr>
            <a:r>
              <a:rPr lang="ru-RU" b="1" smtClean="0"/>
              <a:t>                 </a:t>
            </a:r>
            <a:endParaRPr lang="ru-RU" b="1" dirty="0" smtClean="0"/>
          </a:p>
          <a:p>
            <a:pPr lvl="2">
              <a:spcBef>
                <a:spcPts val="0"/>
              </a:spcBef>
              <a:buChar char=" "/>
            </a:pPr>
            <a:r>
              <a:rPr lang="ru-RU" smtClean="0"/>
              <a:t>                                                  </a:t>
            </a:r>
            <a:endParaRPr lang="ru-RU" dirty="0" smtClean="0"/>
          </a:p>
          <a:p>
            <a:pPr marL="792000" lvl="2" indent="0">
              <a:spcBef>
                <a:spcPts val="0"/>
              </a:spcBef>
              <a:buNone/>
            </a:pPr>
            <a:endParaRPr lang="ru-RU" dirty="0"/>
          </a:p>
          <a:p>
            <a:pPr marL="792000" lvl="2" indent="0">
              <a:spcBef>
                <a:spcPts val="0"/>
              </a:spcBef>
              <a:buNone/>
            </a:pPr>
            <a:endParaRPr lang="ru-RU" dirty="0" smtClean="0"/>
          </a:p>
        </p:txBody>
      </p:sp>
      <p:sp>
        <p:nvSpPr>
          <p:cNvPr id="4" name="Нижний колонтитул 3" descr="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 descr="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smtClean="0"/>
              <a:t>2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633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Score </a:t>
            </a:r>
            <a:r>
              <a:rPr lang="ru-RU" dirty="0" smtClean="0">
                <a:solidFill>
                  <a:schemeClr val="tx2"/>
                </a:solidFill>
              </a:rPr>
              <a:t>для очередного </a:t>
            </a:r>
            <a:r>
              <a:rPr lang="ru-RU" dirty="0" err="1" smtClean="0">
                <a:solidFill>
                  <a:schemeClr val="tx2"/>
                </a:solidFill>
              </a:rPr>
              <a:t>бинпризнака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3" name="Объект 2" descr=" 3"/>
          <p:cNvSpPr>
            <a:spLocks noGrp="1"/>
          </p:cNvSpPr>
          <p:nvPr>
            <p:ph idx="1"/>
          </p:nvPr>
        </p:nvSpPr>
        <p:spPr>
          <a:xfrm>
            <a:off x="1143001" y="3048000"/>
            <a:ext cx="19825005" cy="9158288"/>
          </a:xfrm>
        </p:spPr>
        <p:txBody>
          <a:bodyPr/>
          <a:lstStyle/>
          <a:p>
            <a:pPr lvl="2"/>
            <a:r>
              <a:rPr lang="ru-RU" smtClean="0">
                <a:latin typeface="Yandex Sans Text Light"/>
              </a:rPr>
              <a:t>Добавим признак к дерево, посчитаем лучшим образом значения в листьях (либо шаг по градиенту, либо по Ньютону)</a:t>
            </a:r>
            <a:endParaRPr lang="en-US" smtClean="0">
              <a:latin typeface="Yandex Sans Text Light"/>
            </a:endParaRPr>
          </a:p>
          <a:p>
            <a:pPr marL="2743062" lvl="8" indent="-685800"/>
            <a:r>
              <a:rPr lang="en-US" sz="4000">
                <a:solidFill>
                  <a:srgbClr val="000000"/>
                </a:solidFill>
              </a:rPr>
              <a:t>z</a:t>
            </a:r>
            <a:r>
              <a:rPr lang="en-US" sz="4000" baseline="-25000">
                <a:solidFill>
                  <a:srgbClr val="000000"/>
                </a:solidFill>
              </a:rPr>
              <a:t>1</a:t>
            </a:r>
            <a:r>
              <a:rPr lang="en-US" sz="4000">
                <a:solidFill>
                  <a:srgbClr val="000000"/>
                </a:solidFill>
              </a:rPr>
              <a:t>, …, z</a:t>
            </a:r>
            <a:r>
              <a:rPr lang="en-US" sz="4000" baseline="-25000">
                <a:solidFill>
                  <a:srgbClr val="000000"/>
                </a:solidFill>
              </a:rPr>
              <a:t>n</a:t>
            </a:r>
            <a:r>
              <a:rPr lang="en-US" sz="4000">
                <a:solidFill>
                  <a:srgbClr val="000000"/>
                </a:solidFill>
              </a:rPr>
              <a:t> – </a:t>
            </a:r>
            <a:r>
              <a:rPr lang="ru-RU" sz="4000">
                <a:solidFill>
                  <a:srgbClr val="000000"/>
                </a:solidFill>
              </a:rPr>
              <a:t>значения формулы на объектах выборки</a:t>
            </a:r>
            <a:r>
              <a:rPr lang="en-US" sz="4000">
                <a:solidFill>
                  <a:srgbClr val="000000"/>
                </a:solidFill>
              </a:rPr>
              <a:t>, </a:t>
            </a:r>
            <a:r>
              <a:rPr lang="ru-RU" sz="4000">
                <a:solidFill>
                  <a:srgbClr val="000000"/>
                </a:solidFill>
              </a:rPr>
              <a:t>это переменные в алгоритме, а правильные </a:t>
            </a:r>
            <a:r>
              <a:rPr lang="en-US" sz="4000">
                <a:solidFill>
                  <a:srgbClr val="000000"/>
                </a:solidFill>
              </a:rPr>
              <a:t>y</a:t>
            </a:r>
            <a:r>
              <a:rPr lang="en-US" sz="4000" baseline="-25000">
                <a:solidFill>
                  <a:srgbClr val="000000"/>
                </a:solidFill>
              </a:rPr>
              <a:t>j</a:t>
            </a:r>
            <a:r>
              <a:rPr lang="en-US" sz="4000">
                <a:solidFill>
                  <a:srgbClr val="000000"/>
                </a:solidFill>
              </a:rPr>
              <a:t> </a:t>
            </a:r>
            <a:r>
              <a:rPr lang="ru-RU" sz="4000">
                <a:solidFill>
                  <a:srgbClr val="000000"/>
                </a:solidFill>
              </a:rPr>
              <a:t>мы знаем</a:t>
            </a:r>
          </a:p>
          <a:p>
            <a:pPr marL="2743062" lvl="8" indent="-685800">
              <a:buChar char=" "/>
            </a:pPr>
            <a:r>
              <a:rPr lang="en-US" sz="4000" smtClean="0"/>
              <a:t>     </a:t>
            </a:r>
            <a:r>
              <a:rPr lang="en-US" sz="4000" baseline="-25000" smtClean="0"/>
              <a:t> </a:t>
            </a:r>
            <a:r>
              <a:rPr lang="en-US" sz="4000" smtClean="0"/>
              <a:t>      </a:t>
            </a:r>
            <a:r>
              <a:rPr lang="en-US" sz="4000" baseline="-25000" smtClean="0"/>
              <a:t> </a:t>
            </a:r>
            <a:r>
              <a:rPr lang="en-US" sz="4000" smtClean="0"/>
              <a:t>     </a:t>
            </a:r>
            <a:r>
              <a:rPr lang="ru-RU" sz="4000" smtClean="0"/>
              <a:t>              </a:t>
            </a:r>
            <a:endParaRPr lang="ru-RU" sz="4000" dirty="0" smtClean="0"/>
          </a:p>
          <a:p>
            <a:pPr marL="2743062" lvl="8" indent="-685800">
              <a:buChar char=" "/>
            </a:pPr>
            <a:r>
              <a:rPr lang="en-US" sz="4000" smtClean="0"/>
              <a:t>   </a:t>
            </a:r>
            <a:r>
              <a:rPr lang="en-US" sz="4000" baseline="-25000" smtClean="0"/>
              <a:t> </a:t>
            </a:r>
            <a:r>
              <a:rPr lang="en-US" sz="4000" smtClean="0"/>
              <a:t>       </a:t>
            </a:r>
            <a:r>
              <a:rPr lang="en-US" sz="4000" baseline="-25000" smtClean="0"/>
              <a:t> </a:t>
            </a:r>
            <a:r>
              <a:rPr lang="en-US" sz="4000" smtClean="0"/>
              <a:t>      </a:t>
            </a:r>
            <a:r>
              <a:rPr lang="en-US" sz="4000" baseline="-25000" smtClean="0"/>
              <a:t> </a:t>
            </a:r>
            <a:r>
              <a:rPr lang="en-US" sz="4000" smtClean="0"/>
              <a:t>      </a:t>
            </a:r>
            <a:r>
              <a:rPr lang="en-US" sz="4000" baseline="-25000" smtClean="0"/>
              <a:t> </a:t>
            </a:r>
            <a:r>
              <a:rPr lang="en-US" sz="4000" smtClean="0"/>
              <a:t>              </a:t>
            </a:r>
            <a:r>
              <a:rPr lang="en-US" sz="4000" baseline="-25000" smtClean="0"/>
              <a:t>  </a:t>
            </a:r>
            <a:r>
              <a:rPr lang="ru-RU" sz="4000" smtClean="0"/>
              <a:t>                   </a:t>
            </a:r>
            <a:endParaRPr lang="ru-RU" sz="4000" dirty="0" smtClean="0"/>
          </a:p>
          <a:p>
            <a:pPr marL="2743062" lvl="8" indent="-685800">
              <a:buChar char=" "/>
            </a:pPr>
            <a:r>
              <a:rPr lang="en-US" sz="4000" smtClean="0"/>
              <a:t>   </a:t>
            </a:r>
            <a:r>
              <a:rPr lang="en-US" sz="4000" baseline="-25000" smtClean="0"/>
              <a:t> </a:t>
            </a:r>
            <a:r>
              <a:rPr lang="en-US" sz="4000" smtClean="0"/>
              <a:t>       </a:t>
            </a:r>
            <a:r>
              <a:rPr lang="en-US" sz="4000" baseline="-25000" smtClean="0"/>
              <a:t> </a:t>
            </a:r>
            <a:r>
              <a:rPr lang="en-US" sz="4000" smtClean="0"/>
              <a:t>      </a:t>
            </a:r>
            <a:r>
              <a:rPr lang="en-US" sz="4000" baseline="-25000" smtClean="0"/>
              <a:t> </a:t>
            </a:r>
            <a:r>
              <a:rPr lang="en-US" sz="4000" smtClean="0"/>
              <a:t>      </a:t>
            </a:r>
            <a:r>
              <a:rPr lang="en-US" sz="4000" baseline="-25000" smtClean="0"/>
              <a:t> </a:t>
            </a:r>
            <a:r>
              <a:rPr lang="en-US" sz="4000" smtClean="0"/>
              <a:t>             </a:t>
            </a:r>
            <a:r>
              <a:rPr lang="en-US" sz="4000" baseline="30000" smtClean="0"/>
              <a:t>  </a:t>
            </a:r>
            <a:r>
              <a:rPr lang="en-US" sz="4000" smtClean="0"/>
              <a:t>              </a:t>
            </a:r>
            <a:r>
              <a:rPr lang="en-US" sz="4000" baseline="-25000" smtClean="0"/>
              <a:t>  </a:t>
            </a:r>
            <a:r>
              <a:rPr lang="ru-RU" sz="4000" smtClean="0"/>
              <a:t>                 </a:t>
            </a:r>
            <a:endParaRPr lang="ru-RU" dirty="0" smtClean="0"/>
          </a:p>
          <a:p>
            <a:pPr lvl="2">
              <a:lnSpc>
                <a:spcPct val="150000"/>
              </a:lnSpc>
              <a:buChar char=" "/>
            </a:pPr>
            <a:r>
              <a:rPr lang="en-US" i="1" smtClean="0"/>
              <a:t>             </a:t>
            </a:r>
            <a:r>
              <a:rPr lang="en-US" i="1" baseline="-25000" smtClean="0"/>
              <a:t>   </a:t>
            </a:r>
            <a:r>
              <a:rPr lang="en-US" i="1" smtClean="0"/>
              <a:t>        </a:t>
            </a:r>
            <a:r>
              <a:rPr lang="en-US" i="1" baseline="-25000" smtClean="0"/>
              <a:t>   </a:t>
            </a:r>
            <a:endParaRPr lang="ru-RU" b="1" i="1" baseline="-25000" dirty="0" smtClean="0"/>
          </a:p>
          <a:p>
            <a:pPr marL="792000" lvl="2" indent="0">
              <a:buNone/>
            </a:pPr>
            <a:endParaRPr lang="ru-RU" dirty="0"/>
          </a:p>
        </p:txBody>
      </p:sp>
      <p:sp>
        <p:nvSpPr>
          <p:cNvPr id="4" name="Нижний колонтитул 3" descr="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 descr="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smtClean="0"/>
              <a:t>8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879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Score </a:t>
            </a:r>
            <a:r>
              <a:rPr lang="ru-RU" dirty="0" smtClean="0">
                <a:solidFill>
                  <a:schemeClr val="tx2"/>
                </a:solidFill>
              </a:rPr>
              <a:t>для очередного </a:t>
            </a:r>
            <a:r>
              <a:rPr lang="ru-RU" dirty="0" err="1" smtClean="0">
                <a:solidFill>
                  <a:schemeClr val="tx2"/>
                </a:solidFill>
              </a:rPr>
              <a:t>бинпризнака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3" name="Объект 2" descr=" 3"/>
          <p:cNvSpPr>
            <a:spLocks noGrp="1"/>
          </p:cNvSpPr>
          <p:nvPr>
            <p:ph idx="1"/>
          </p:nvPr>
        </p:nvSpPr>
        <p:spPr>
          <a:xfrm>
            <a:off x="1143000" y="3048000"/>
            <a:ext cx="19825006" cy="9158288"/>
          </a:xfrm>
        </p:spPr>
        <p:txBody>
          <a:bodyPr/>
          <a:lstStyle/>
          <a:p>
            <a:pPr lvl="2"/>
            <a:r>
              <a:rPr lang="ru-RU" dirty="0" smtClean="0"/>
              <a:t>Добавим признак к дерево, посчитаем лучшим образом значения </a:t>
            </a:r>
            <a:r>
              <a:rPr lang="ru-RU" dirty="0"/>
              <a:t>в листьях (либо шаг по градиенту, либо по Ньютону</a:t>
            </a:r>
            <a:r>
              <a:rPr lang="ru-RU" dirty="0" smtClean="0"/>
              <a:t>)</a:t>
            </a:r>
            <a:endParaRPr lang="en-US" dirty="0" smtClean="0"/>
          </a:p>
          <a:p>
            <a:pPr marL="2743062" lvl="8" indent="-685800"/>
            <a:r>
              <a:rPr lang="en-US" sz="4000" dirty="0" smtClean="0"/>
              <a:t>z</a:t>
            </a:r>
            <a:r>
              <a:rPr lang="en-US" sz="4000" baseline="-25000" dirty="0" smtClean="0"/>
              <a:t>1</a:t>
            </a:r>
            <a:r>
              <a:rPr lang="en-US" sz="4000" dirty="0" smtClean="0"/>
              <a:t>, …, </a:t>
            </a:r>
            <a:r>
              <a:rPr lang="en-US" sz="4000" dirty="0" err="1" smtClean="0"/>
              <a:t>z</a:t>
            </a:r>
            <a:r>
              <a:rPr lang="en-US" sz="4000" baseline="-25000" dirty="0" err="1" smtClean="0"/>
              <a:t>n</a:t>
            </a:r>
            <a:r>
              <a:rPr lang="en-US" sz="4000" dirty="0" smtClean="0"/>
              <a:t> – </a:t>
            </a:r>
            <a:r>
              <a:rPr lang="ru-RU" sz="4000" dirty="0" smtClean="0"/>
              <a:t>значения формулы на объектах выборки</a:t>
            </a:r>
            <a:r>
              <a:rPr lang="en-US" sz="4000" dirty="0" smtClean="0"/>
              <a:t>, </a:t>
            </a:r>
            <a:r>
              <a:rPr lang="ru-RU" sz="4000" dirty="0" smtClean="0"/>
              <a:t>это переменные в алгоритме, а правильные </a:t>
            </a:r>
            <a:r>
              <a:rPr lang="en-US" sz="4000" dirty="0" err="1" smtClean="0"/>
              <a:t>y</a:t>
            </a:r>
            <a:r>
              <a:rPr lang="en-US" sz="4000" baseline="-25000" dirty="0" err="1" smtClean="0"/>
              <a:t>j</a:t>
            </a:r>
            <a:r>
              <a:rPr lang="en-US" sz="4000" dirty="0" smtClean="0"/>
              <a:t> </a:t>
            </a:r>
            <a:r>
              <a:rPr lang="ru-RU" sz="4000" dirty="0" smtClean="0"/>
              <a:t>мы знаем</a:t>
            </a:r>
          </a:p>
          <a:p>
            <a:pPr marL="2743062" lvl="8" indent="-685800"/>
            <a:r>
              <a:rPr lang="en-US" sz="4000">
                <a:solidFill>
                  <a:srgbClr val="000000"/>
                </a:solidFill>
              </a:rPr>
              <a:t>Err(z</a:t>
            </a:r>
            <a:r>
              <a:rPr lang="en-US" sz="4000" baseline="-25000">
                <a:solidFill>
                  <a:srgbClr val="000000"/>
                </a:solidFill>
              </a:rPr>
              <a:t>1</a:t>
            </a:r>
            <a:r>
              <a:rPr lang="en-US" sz="4000">
                <a:solidFill>
                  <a:srgbClr val="000000"/>
                </a:solidFill>
              </a:rPr>
              <a:t>, …, z</a:t>
            </a:r>
            <a:r>
              <a:rPr lang="en-US" sz="4000" baseline="-25000">
                <a:solidFill>
                  <a:srgbClr val="000000"/>
                </a:solidFill>
              </a:rPr>
              <a:t>n</a:t>
            </a:r>
            <a:r>
              <a:rPr lang="en-US" sz="4000">
                <a:solidFill>
                  <a:srgbClr val="000000"/>
                </a:solidFill>
              </a:rPr>
              <a:t> ) – </a:t>
            </a:r>
            <a:r>
              <a:rPr lang="ru-RU" sz="4000">
                <a:solidFill>
                  <a:srgbClr val="000000"/>
                </a:solidFill>
              </a:rPr>
              <a:t>функция ошибки</a:t>
            </a:r>
          </a:p>
          <a:p>
            <a:pPr marL="2743062" lvl="8" indent="-685800">
              <a:buChar char=" "/>
            </a:pPr>
            <a:r>
              <a:rPr lang="en-US" sz="4000" smtClean="0"/>
              <a:t>   </a:t>
            </a:r>
            <a:r>
              <a:rPr lang="en-US" sz="4000" baseline="-25000" smtClean="0"/>
              <a:t> </a:t>
            </a:r>
            <a:r>
              <a:rPr lang="en-US" sz="4000" smtClean="0"/>
              <a:t>       </a:t>
            </a:r>
            <a:r>
              <a:rPr lang="en-US" sz="4000" baseline="-25000" smtClean="0"/>
              <a:t> </a:t>
            </a:r>
            <a:r>
              <a:rPr lang="en-US" sz="4000" smtClean="0"/>
              <a:t>      </a:t>
            </a:r>
            <a:r>
              <a:rPr lang="en-US" sz="4000" baseline="-25000" smtClean="0"/>
              <a:t> </a:t>
            </a:r>
            <a:r>
              <a:rPr lang="en-US" sz="4000" smtClean="0"/>
              <a:t>      </a:t>
            </a:r>
            <a:r>
              <a:rPr lang="en-US" sz="4000" baseline="-25000" smtClean="0"/>
              <a:t> </a:t>
            </a:r>
            <a:r>
              <a:rPr lang="en-US" sz="4000" smtClean="0"/>
              <a:t>              </a:t>
            </a:r>
            <a:r>
              <a:rPr lang="en-US" sz="4000" baseline="-25000" smtClean="0"/>
              <a:t>  </a:t>
            </a:r>
            <a:r>
              <a:rPr lang="ru-RU" sz="4000" smtClean="0"/>
              <a:t>                   </a:t>
            </a:r>
            <a:endParaRPr lang="ru-RU" sz="4000" dirty="0" smtClean="0"/>
          </a:p>
          <a:p>
            <a:pPr marL="2743062" lvl="8" indent="-685800">
              <a:buChar char=" "/>
            </a:pPr>
            <a:r>
              <a:rPr lang="en-US" sz="4000" smtClean="0"/>
              <a:t>   </a:t>
            </a:r>
            <a:r>
              <a:rPr lang="en-US" sz="4000" baseline="-25000" smtClean="0"/>
              <a:t> </a:t>
            </a:r>
            <a:r>
              <a:rPr lang="en-US" sz="4000" smtClean="0"/>
              <a:t>       </a:t>
            </a:r>
            <a:r>
              <a:rPr lang="en-US" sz="4000" baseline="-25000" smtClean="0"/>
              <a:t> </a:t>
            </a:r>
            <a:r>
              <a:rPr lang="en-US" sz="4000" smtClean="0"/>
              <a:t>      </a:t>
            </a:r>
            <a:r>
              <a:rPr lang="en-US" sz="4000" baseline="-25000" smtClean="0"/>
              <a:t> </a:t>
            </a:r>
            <a:r>
              <a:rPr lang="en-US" sz="4000" smtClean="0"/>
              <a:t>      </a:t>
            </a:r>
            <a:r>
              <a:rPr lang="en-US" sz="4000" baseline="-25000" smtClean="0"/>
              <a:t> </a:t>
            </a:r>
            <a:r>
              <a:rPr lang="en-US" sz="4000" smtClean="0"/>
              <a:t>             </a:t>
            </a:r>
            <a:r>
              <a:rPr lang="en-US" sz="4000" baseline="30000" smtClean="0"/>
              <a:t>  </a:t>
            </a:r>
            <a:r>
              <a:rPr lang="en-US" sz="4000" smtClean="0"/>
              <a:t>              </a:t>
            </a:r>
            <a:r>
              <a:rPr lang="en-US" sz="4000" baseline="-25000" smtClean="0"/>
              <a:t>  </a:t>
            </a:r>
            <a:r>
              <a:rPr lang="ru-RU" sz="4000" smtClean="0"/>
              <a:t>                 </a:t>
            </a:r>
            <a:endParaRPr lang="ru-RU" dirty="0" smtClean="0"/>
          </a:p>
          <a:p>
            <a:pPr lvl="2">
              <a:lnSpc>
                <a:spcPct val="150000"/>
              </a:lnSpc>
              <a:buChar char=" "/>
            </a:pPr>
            <a:r>
              <a:rPr lang="en-US" i="1" smtClean="0"/>
              <a:t>             </a:t>
            </a:r>
            <a:r>
              <a:rPr lang="en-US" i="1" baseline="-25000" smtClean="0"/>
              <a:t>   </a:t>
            </a:r>
            <a:r>
              <a:rPr lang="en-US" i="1" smtClean="0"/>
              <a:t>        </a:t>
            </a:r>
            <a:r>
              <a:rPr lang="en-US" i="1" baseline="-25000" smtClean="0"/>
              <a:t>   </a:t>
            </a:r>
            <a:endParaRPr lang="ru-RU" b="1" i="1" baseline="-25000" dirty="0" smtClean="0"/>
          </a:p>
          <a:p>
            <a:pPr marL="792000" lvl="2" indent="0">
              <a:buNone/>
            </a:pPr>
            <a:endParaRPr lang="ru-RU" dirty="0"/>
          </a:p>
        </p:txBody>
      </p:sp>
      <p:sp>
        <p:nvSpPr>
          <p:cNvPr id="4" name="Нижний колонтитул 3" descr="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 descr="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smtClean="0"/>
              <a:t>8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9067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Score </a:t>
            </a:r>
            <a:r>
              <a:rPr lang="ru-RU" dirty="0" smtClean="0">
                <a:solidFill>
                  <a:schemeClr val="tx2"/>
                </a:solidFill>
              </a:rPr>
              <a:t>для очередного </a:t>
            </a:r>
            <a:r>
              <a:rPr lang="ru-RU" dirty="0" err="1" smtClean="0">
                <a:solidFill>
                  <a:schemeClr val="tx2"/>
                </a:solidFill>
              </a:rPr>
              <a:t>бинпризнака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3" name="Объект 2" descr=" 3"/>
          <p:cNvSpPr>
            <a:spLocks noGrp="1"/>
          </p:cNvSpPr>
          <p:nvPr>
            <p:ph idx="1"/>
          </p:nvPr>
        </p:nvSpPr>
        <p:spPr>
          <a:xfrm>
            <a:off x="1143000" y="3048000"/>
            <a:ext cx="19825006" cy="9158288"/>
          </a:xfrm>
        </p:spPr>
        <p:txBody>
          <a:bodyPr/>
          <a:lstStyle/>
          <a:p>
            <a:pPr lvl="2"/>
            <a:r>
              <a:rPr lang="ru-RU" dirty="0" smtClean="0"/>
              <a:t>Добавим признак к дерево, посчитаем лучшим образом значения </a:t>
            </a:r>
            <a:r>
              <a:rPr lang="ru-RU" dirty="0"/>
              <a:t>в листьях (либо шаг по градиенту, либо по Ньютону</a:t>
            </a:r>
            <a:r>
              <a:rPr lang="ru-RU" dirty="0" smtClean="0"/>
              <a:t>)</a:t>
            </a:r>
            <a:endParaRPr lang="en-US" dirty="0" smtClean="0"/>
          </a:p>
          <a:p>
            <a:pPr marL="2743062" lvl="8" indent="-685800"/>
            <a:r>
              <a:rPr lang="en-US" sz="4000" dirty="0" smtClean="0"/>
              <a:t>z</a:t>
            </a:r>
            <a:r>
              <a:rPr lang="en-US" sz="4000" baseline="-25000" dirty="0" smtClean="0"/>
              <a:t>1</a:t>
            </a:r>
            <a:r>
              <a:rPr lang="en-US" sz="4000" dirty="0" smtClean="0"/>
              <a:t>, …, </a:t>
            </a:r>
            <a:r>
              <a:rPr lang="en-US" sz="4000" dirty="0" err="1" smtClean="0"/>
              <a:t>z</a:t>
            </a:r>
            <a:r>
              <a:rPr lang="en-US" sz="4000" baseline="-25000" dirty="0" err="1" smtClean="0"/>
              <a:t>n</a:t>
            </a:r>
            <a:r>
              <a:rPr lang="en-US" sz="4000" dirty="0" smtClean="0"/>
              <a:t> – </a:t>
            </a:r>
            <a:r>
              <a:rPr lang="ru-RU" sz="4000" dirty="0" smtClean="0"/>
              <a:t>значения формулы на объектах выборки</a:t>
            </a:r>
            <a:r>
              <a:rPr lang="en-US" sz="4000" dirty="0" smtClean="0"/>
              <a:t>, </a:t>
            </a:r>
            <a:r>
              <a:rPr lang="ru-RU" sz="4000" dirty="0" smtClean="0"/>
              <a:t>это переменные в алгоритме, а правильные </a:t>
            </a:r>
            <a:r>
              <a:rPr lang="en-US" sz="4000" dirty="0" err="1" smtClean="0"/>
              <a:t>y</a:t>
            </a:r>
            <a:r>
              <a:rPr lang="en-US" sz="4000" baseline="-25000" dirty="0" err="1" smtClean="0"/>
              <a:t>j</a:t>
            </a:r>
            <a:r>
              <a:rPr lang="en-US" sz="4000" dirty="0" smtClean="0"/>
              <a:t> </a:t>
            </a:r>
            <a:r>
              <a:rPr lang="ru-RU" sz="4000" dirty="0" smtClean="0"/>
              <a:t>мы знаем</a:t>
            </a:r>
          </a:p>
          <a:p>
            <a:pPr marL="2743062" lvl="8" indent="-685800"/>
            <a:r>
              <a:rPr lang="en-US" sz="4000" dirty="0" smtClean="0"/>
              <a:t>Err(</a:t>
            </a:r>
            <a:r>
              <a:rPr lang="en-US" sz="4000" dirty="0"/>
              <a:t>z</a:t>
            </a:r>
            <a:r>
              <a:rPr lang="en-US" sz="4000" baseline="-25000" dirty="0"/>
              <a:t>1</a:t>
            </a:r>
            <a:r>
              <a:rPr lang="en-US" sz="4000" dirty="0"/>
              <a:t>, …, </a:t>
            </a:r>
            <a:r>
              <a:rPr lang="en-US" sz="4000" dirty="0" err="1"/>
              <a:t>z</a:t>
            </a:r>
            <a:r>
              <a:rPr lang="en-US" sz="4000" baseline="-25000" dirty="0" err="1"/>
              <a:t>n</a:t>
            </a:r>
            <a:r>
              <a:rPr lang="en-US" sz="4000" dirty="0"/>
              <a:t> </a:t>
            </a:r>
            <a:r>
              <a:rPr lang="en-US" sz="4000" dirty="0" smtClean="0"/>
              <a:t>) – </a:t>
            </a:r>
            <a:r>
              <a:rPr lang="ru-RU" sz="4000" dirty="0" smtClean="0"/>
              <a:t>функция ошибки</a:t>
            </a:r>
          </a:p>
          <a:p>
            <a:pPr marL="2743062" lvl="8" indent="-685800"/>
            <a:r>
              <a:rPr lang="en-US" sz="4000" dirty="0" smtClean="0"/>
              <a:t>(z'</a:t>
            </a:r>
            <a:r>
              <a:rPr lang="en-US" sz="4000" baseline="-25000" dirty="0" smtClean="0"/>
              <a:t>1</a:t>
            </a:r>
            <a:r>
              <a:rPr lang="en-US" sz="4000" dirty="0"/>
              <a:t>, …, </a:t>
            </a:r>
            <a:r>
              <a:rPr lang="en-US" sz="4000" dirty="0" err="1" smtClean="0"/>
              <a:t>z'</a:t>
            </a:r>
            <a:r>
              <a:rPr lang="en-US" sz="4000" baseline="-25000" dirty="0" err="1" smtClean="0"/>
              <a:t>n</a:t>
            </a:r>
            <a:r>
              <a:rPr lang="en-US" sz="4000" dirty="0" smtClean="0"/>
              <a:t>) = (</a:t>
            </a:r>
            <a:r>
              <a:rPr lang="en-US" sz="4000" dirty="0"/>
              <a:t>z</a:t>
            </a:r>
            <a:r>
              <a:rPr lang="en-US" sz="4000" baseline="-25000" dirty="0"/>
              <a:t>1</a:t>
            </a:r>
            <a:r>
              <a:rPr lang="en-US" sz="4000" dirty="0"/>
              <a:t>, …, </a:t>
            </a:r>
            <a:r>
              <a:rPr lang="en-US" sz="4000" dirty="0" err="1"/>
              <a:t>z</a:t>
            </a:r>
            <a:r>
              <a:rPr lang="en-US" sz="4000" baseline="-25000" dirty="0" err="1"/>
              <a:t>n</a:t>
            </a:r>
            <a:r>
              <a:rPr lang="en-US" sz="4000" dirty="0" smtClean="0"/>
              <a:t>) – grad(Err)|</a:t>
            </a:r>
            <a:r>
              <a:rPr lang="en-US" sz="4000" baseline="-25000" dirty="0" smtClean="0"/>
              <a:t>z </a:t>
            </a:r>
            <a:r>
              <a:rPr lang="ru-RU" sz="4000" dirty="0" smtClean="0"/>
              <a:t> - шаг по градиенту</a:t>
            </a:r>
          </a:p>
          <a:p>
            <a:pPr marL="2743062" lvl="8" indent="-685800">
              <a:buChar char=" "/>
            </a:pPr>
            <a:r>
              <a:rPr lang="en-US" sz="4000" smtClean="0"/>
              <a:t>   </a:t>
            </a:r>
            <a:r>
              <a:rPr lang="en-US" sz="4000" baseline="-25000" smtClean="0"/>
              <a:t> </a:t>
            </a:r>
            <a:r>
              <a:rPr lang="en-US" sz="4000" smtClean="0"/>
              <a:t>       </a:t>
            </a:r>
            <a:r>
              <a:rPr lang="en-US" sz="4000" baseline="-25000" smtClean="0"/>
              <a:t> </a:t>
            </a:r>
            <a:r>
              <a:rPr lang="en-US" sz="4000" smtClean="0"/>
              <a:t>      </a:t>
            </a:r>
            <a:r>
              <a:rPr lang="en-US" sz="4000" baseline="-25000" smtClean="0"/>
              <a:t> </a:t>
            </a:r>
            <a:r>
              <a:rPr lang="en-US" sz="4000" smtClean="0"/>
              <a:t>      </a:t>
            </a:r>
            <a:r>
              <a:rPr lang="en-US" sz="4000" baseline="-25000" smtClean="0"/>
              <a:t> </a:t>
            </a:r>
            <a:r>
              <a:rPr lang="en-US" sz="4000" smtClean="0"/>
              <a:t>             </a:t>
            </a:r>
            <a:r>
              <a:rPr lang="en-US" sz="4000" baseline="30000" smtClean="0"/>
              <a:t>  </a:t>
            </a:r>
            <a:r>
              <a:rPr lang="en-US" sz="4000" smtClean="0"/>
              <a:t>              </a:t>
            </a:r>
            <a:r>
              <a:rPr lang="en-US" sz="4000" baseline="-25000" smtClean="0"/>
              <a:t>  </a:t>
            </a:r>
            <a:r>
              <a:rPr lang="ru-RU" sz="4000" smtClean="0"/>
              <a:t>                 </a:t>
            </a:r>
            <a:endParaRPr lang="ru-RU" dirty="0" smtClean="0"/>
          </a:p>
          <a:p>
            <a:pPr lvl="2">
              <a:lnSpc>
                <a:spcPct val="150000"/>
              </a:lnSpc>
              <a:buChar char=" "/>
            </a:pPr>
            <a:r>
              <a:rPr lang="en-US" i="1" smtClean="0"/>
              <a:t>             </a:t>
            </a:r>
            <a:r>
              <a:rPr lang="en-US" i="1" baseline="-25000" smtClean="0"/>
              <a:t>   </a:t>
            </a:r>
            <a:r>
              <a:rPr lang="en-US" i="1" smtClean="0"/>
              <a:t>        </a:t>
            </a:r>
            <a:r>
              <a:rPr lang="en-US" i="1" baseline="-25000" smtClean="0"/>
              <a:t>   </a:t>
            </a:r>
            <a:endParaRPr lang="ru-RU" b="1" i="1" baseline="-25000" dirty="0" smtClean="0"/>
          </a:p>
          <a:p>
            <a:pPr marL="792000" lvl="2" indent="0">
              <a:buNone/>
            </a:pPr>
            <a:endParaRPr lang="ru-RU" dirty="0"/>
          </a:p>
        </p:txBody>
      </p:sp>
      <p:sp>
        <p:nvSpPr>
          <p:cNvPr id="4" name="Нижний колонтитул 3" descr="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 descr="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smtClean="0"/>
              <a:t>8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9593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Score </a:t>
            </a:r>
            <a:r>
              <a:rPr lang="ru-RU" dirty="0" smtClean="0">
                <a:solidFill>
                  <a:schemeClr val="tx2"/>
                </a:solidFill>
              </a:rPr>
              <a:t>для очередного </a:t>
            </a:r>
            <a:r>
              <a:rPr lang="ru-RU" dirty="0" err="1" smtClean="0">
                <a:solidFill>
                  <a:schemeClr val="tx2"/>
                </a:solidFill>
              </a:rPr>
              <a:t>бинпризнака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3" name="Объект 2" descr=" 3"/>
          <p:cNvSpPr>
            <a:spLocks noGrp="1"/>
          </p:cNvSpPr>
          <p:nvPr>
            <p:ph idx="1"/>
          </p:nvPr>
        </p:nvSpPr>
        <p:spPr>
          <a:xfrm>
            <a:off x="1143000" y="3048000"/>
            <a:ext cx="19825006" cy="9158288"/>
          </a:xfrm>
        </p:spPr>
        <p:txBody>
          <a:bodyPr/>
          <a:lstStyle/>
          <a:p>
            <a:pPr lvl="2"/>
            <a:r>
              <a:rPr lang="ru-RU" dirty="0" smtClean="0"/>
              <a:t>Добавим признак к дерево, посчитаем лучшим образом значения </a:t>
            </a:r>
            <a:r>
              <a:rPr lang="ru-RU" dirty="0"/>
              <a:t>в листьях (либо шаг по градиенту, либо по Ньютону</a:t>
            </a:r>
            <a:r>
              <a:rPr lang="ru-RU" dirty="0" smtClean="0"/>
              <a:t>)</a:t>
            </a:r>
            <a:endParaRPr lang="en-US" dirty="0" smtClean="0"/>
          </a:p>
          <a:p>
            <a:pPr marL="2743062" lvl="8" indent="-685800"/>
            <a:r>
              <a:rPr lang="en-US" sz="4000" dirty="0" smtClean="0"/>
              <a:t>z</a:t>
            </a:r>
            <a:r>
              <a:rPr lang="en-US" sz="4000" baseline="-25000" dirty="0" smtClean="0"/>
              <a:t>1</a:t>
            </a:r>
            <a:r>
              <a:rPr lang="en-US" sz="4000" dirty="0" smtClean="0"/>
              <a:t>, …, </a:t>
            </a:r>
            <a:r>
              <a:rPr lang="en-US" sz="4000" dirty="0" err="1" smtClean="0"/>
              <a:t>z</a:t>
            </a:r>
            <a:r>
              <a:rPr lang="en-US" sz="4000" baseline="-25000" dirty="0" err="1" smtClean="0"/>
              <a:t>n</a:t>
            </a:r>
            <a:r>
              <a:rPr lang="en-US" sz="4000" dirty="0" smtClean="0"/>
              <a:t> – </a:t>
            </a:r>
            <a:r>
              <a:rPr lang="ru-RU" sz="4000" dirty="0" smtClean="0"/>
              <a:t>значения формулы на объектах выборки</a:t>
            </a:r>
            <a:r>
              <a:rPr lang="en-US" sz="4000" dirty="0" smtClean="0"/>
              <a:t>, </a:t>
            </a:r>
            <a:r>
              <a:rPr lang="ru-RU" sz="4000" dirty="0" smtClean="0"/>
              <a:t>это переменные в алгоритме, а правильные </a:t>
            </a:r>
            <a:r>
              <a:rPr lang="en-US" sz="4000" dirty="0" err="1" smtClean="0"/>
              <a:t>y</a:t>
            </a:r>
            <a:r>
              <a:rPr lang="en-US" sz="4000" baseline="-25000" dirty="0" err="1" smtClean="0"/>
              <a:t>j</a:t>
            </a:r>
            <a:r>
              <a:rPr lang="en-US" sz="4000" dirty="0" smtClean="0"/>
              <a:t> </a:t>
            </a:r>
            <a:r>
              <a:rPr lang="ru-RU" sz="4000" dirty="0" smtClean="0"/>
              <a:t>мы знаем</a:t>
            </a:r>
          </a:p>
          <a:p>
            <a:pPr marL="2743062" lvl="8" indent="-685800"/>
            <a:r>
              <a:rPr lang="en-US" sz="4000" dirty="0" smtClean="0"/>
              <a:t>Err(</a:t>
            </a:r>
            <a:r>
              <a:rPr lang="en-US" sz="4000" dirty="0"/>
              <a:t>z</a:t>
            </a:r>
            <a:r>
              <a:rPr lang="en-US" sz="4000" baseline="-25000" dirty="0"/>
              <a:t>1</a:t>
            </a:r>
            <a:r>
              <a:rPr lang="en-US" sz="4000" dirty="0"/>
              <a:t>, …, </a:t>
            </a:r>
            <a:r>
              <a:rPr lang="en-US" sz="4000" dirty="0" err="1"/>
              <a:t>z</a:t>
            </a:r>
            <a:r>
              <a:rPr lang="en-US" sz="4000" baseline="-25000" dirty="0" err="1"/>
              <a:t>n</a:t>
            </a:r>
            <a:r>
              <a:rPr lang="en-US" sz="4000" dirty="0"/>
              <a:t> </a:t>
            </a:r>
            <a:r>
              <a:rPr lang="en-US" sz="4000" dirty="0" smtClean="0"/>
              <a:t>) – </a:t>
            </a:r>
            <a:r>
              <a:rPr lang="ru-RU" sz="4000" dirty="0" smtClean="0"/>
              <a:t>функция ошибки</a:t>
            </a:r>
          </a:p>
          <a:p>
            <a:pPr marL="2743062" lvl="8" indent="-685800"/>
            <a:r>
              <a:rPr lang="en-US" sz="4000" dirty="0" smtClean="0"/>
              <a:t>(z'</a:t>
            </a:r>
            <a:r>
              <a:rPr lang="en-US" sz="4000" baseline="-25000" dirty="0" smtClean="0"/>
              <a:t>1</a:t>
            </a:r>
            <a:r>
              <a:rPr lang="en-US" sz="4000" dirty="0"/>
              <a:t>, …, </a:t>
            </a:r>
            <a:r>
              <a:rPr lang="en-US" sz="4000" dirty="0" err="1" smtClean="0"/>
              <a:t>z'</a:t>
            </a:r>
            <a:r>
              <a:rPr lang="en-US" sz="4000" baseline="-25000" dirty="0" err="1" smtClean="0"/>
              <a:t>n</a:t>
            </a:r>
            <a:r>
              <a:rPr lang="en-US" sz="4000" dirty="0" smtClean="0"/>
              <a:t>) = (</a:t>
            </a:r>
            <a:r>
              <a:rPr lang="en-US" sz="4000" dirty="0"/>
              <a:t>z</a:t>
            </a:r>
            <a:r>
              <a:rPr lang="en-US" sz="4000" baseline="-25000" dirty="0"/>
              <a:t>1</a:t>
            </a:r>
            <a:r>
              <a:rPr lang="en-US" sz="4000" dirty="0"/>
              <a:t>, …, </a:t>
            </a:r>
            <a:r>
              <a:rPr lang="en-US" sz="4000" dirty="0" err="1"/>
              <a:t>z</a:t>
            </a:r>
            <a:r>
              <a:rPr lang="en-US" sz="4000" baseline="-25000" dirty="0" err="1"/>
              <a:t>n</a:t>
            </a:r>
            <a:r>
              <a:rPr lang="en-US" sz="4000" dirty="0" smtClean="0"/>
              <a:t>) – grad(Err)|</a:t>
            </a:r>
            <a:r>
              <a:rPr lang="en-US" sz="4000" baseline="-25000" dirty="0" smtClean="0"/>
              <a:t>z </a:t>
            </a:r>
            <a:r>
              <a:rPr lang="ru-RU" sz="4000" dirty="0" smtClean="0"/>
              <a:t> - шаг по градиенту</a:t>
            </a:r>
          </a:p>
          <a:p>
            <a:pPr marL="2743062" lvl="8" indent="-685800"/>
            <a:r>
              <a:rPr lang="en-US" sz="4000">
                <a:solidFill>
                  <a:srgbClr val="000000"/>
                </a:solidFill>
              </a:rPr>
              <a:t>(z'</a:t>
            </a:r>
            <a:r>
              <a:rPr lang="en-US" sz="4000" baseline="-25000">
                <a:solidFill>
                  <a:srgbClr val="000000"/>
                </a:solidFill>
              </a:rPr>
              <a:t>1</a:t>
            </a:r>
            <a:r>
              <a:rPr lang="en-US" sz="4000">
                <a:solidFill>
                  <a:srgbClr val="000000"/>
                </a:solidFill>
              </a:rPr>
              <a:t>, …, z'</a:t>
            </a:r>
            <a:r>
              <a:rPr lang="en-US" sz="4000" baseline="-25000">
                <a:solidFill>
                  <a:srgbClr val="000000"/>
                </a:solidFill>
              </a:rPr>
              <a:t>n</a:t>
            </a:r>
            <a:r>
              <a:rPr lang="en-US" sz="4000">
                <a:solidFill>
                  <a:srgbClr val="000000"/>
                </a:solidFill>
              </a:rPr>
              <a:t>) = (z</a:t>
            </a:r>
            <a:r>
              <a:rPr lang="en-US" sz="4000" baseline="-25000">
                <a:solidFill>
                  <a:srgbClr val="000000"/>
                </a:solidFill>
              </a:rPr>
              <a:t>1</a:t>
            </a:r>
            <a:r>
              <a:rPr lang="en-US" sz="4000">
                <a:solidFill>
                  <a:srgbClr val="000000"/>
                </a:solidFill>
              </a:rPr>
              <a:t>, …, z</a:t>
            </a:r>
            <a:r>
              <a:rPr lang="en-US" sz="4000" baseline="-25000">
                <a:solidFill>
                  <a:srgbClr val="000000"/>
                </a:solidFill>
              </a:rPr>
              <a:t>n</a:t>
            </a:r>
            <a:r>
              <a:rPr lang="en-US" sz="4000">
                <a:solidFill>
                  <a:srgbClr val="000000"/>
                </a:solidFill>
              </a:rPr>
              <a:t>) –(Err’’(z))</a:t>
            </a:r>
            <a:r>
              <a:rPr lang="en-US" sz="4000" baseline="30000">
                <a:solidFill>
                  <a:srgbClr val="000000"/>
                </a:solidFill>
              </a:rPr>
              <a:t>-1</a:t>
            </a:r>
            <a:r>
              <a:rPr lang="en-US" sz="4000">
                <a:solidFill>
                  <a:srgbClr val="000000"/>
                </a:solidFill>
              </a:rPr>
              <a:t>  * grad(Err)|</a:t>
            </a:r>
            <a:r>
              <a:rPr lang="en-US" sz="4000" baseline="-25000">
                <a:solidFill>
                  <a:srgbClr val="000000"/>
                </a:solidFill>
              </a:rPr>
              <a:t>z </a:t>
            </a:r>
            <a:r>
              <a:rPr lang="ru-RU" sz="4000">
                <a:solidFill>
                  <a:srgbClr val="000000"/>
                </a:solidFill>
              </a:rPr>
              <a:t> - шаг по Ньютону</a:t>
            </a:r>
            <a:endParaRPr lang="ru-RU">
              <a:solidFill>
                <a:srgbClr val="000000"/>
              </a:solidFill>
            </a:endParaRPr>
          </a:p>
          <a:p>
            <a:pPr lvl="2">
              <a:lnSpc>
                <a:spcPct val="150000"/>
              </a:lnSpc>
              <a:buChar char=" "/>
            </a:pPr>
            <a:r>
              <a:rPr lang="en-US" i="1" smtClean="0"/>
              <a:t>             </a:t>
            </a:r>
            <a:r>
              <a:rPr lang="en-US" i="1" baseline="-25000" smtClean="0"/>
              <a:t>   </a:t>
            </a:r>
            <a:r>
              <a:rPr lang="en-US" i="1" smtClean="0"/>
              <a:t>        </a:t>
            </a:r>
            <a:r>
              <a:rPr lang="en-US" i="1" baseline="-25000" smtClean="0"/>
              <a:t>   </a:t>
            </a:r>
            <a:endParaRPr lang="ru-RU" b="1" i="1" baseline="-25000" dirty="0" smtClean="0"/>
          </a:p>
          <a:p>
            <a:pPr marL="792000" lvl="2" indent="0">
              <a:buNone/>
            </a:pPr>
            <a:endParaRPr lang="ru-RU" dirty="0"/>
          </a:p>
        </p:txBody>
      </p:sp>
      <p:sp>
        <p:nvSpPr>
          <p:cNvPr id="4" name="Нижний колонтитул 3" descr="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 descr="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smtClean="0"/>
              <a:t>8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680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Score </a:t>
            </a:r>
            <a:r>
              <a:rPr lang="ru-RU" dirty="0" smtClean="0">
                <a:solidFill>
                  <a:schemeClr val="tx2"/>
                </a:solidFill>
              </a:rPr>
              <a:t>для очередного </a:t>
            </a:r>
            <a:r>
              <a:rPr lang="ru-RU" dirty="0" err="1" smtClean="0">
                <a:solidFill>
                  <a:schemeClr val="tx2"/>
                </a:solidFill>
              </a:rPr>
              <a:t>бинпризнака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3" name="Объект 2" descr=" 3"/>
          <p:cNvSpPr>
            <a:spLocks noGrp="1"/>
          </p:cNvSpPr>
          <p:nvPr>
            <p:ph idx="1"/>
          </p:nvPr>
        </p:nvSpPr>
        <p:spPr>
          <a:xfrm>
            <a:off x="1143000" y="3048000"/>
            <a:ext cx="19825006" cy="9158288"/>
          </a:xfrm>
        </p:spPr>
        <p:txBody>
          <a:bodyPr/>
          <a:lstStyle/>
          <a:p>
            <a:pPr lvl="2"/>
            <a:r>
              <a:rPr lang="ru-RU" dirty="0" smtClean="0"/>
              <a:t>Добавим признак к дерево, посчитаем лучшим образом значения </a:t>
            </a:r>
            <a:r>
              <a:rPr lang="ru-RU" dirty="0"/>
              <a:t>в листьях (либо шаг по градиенту, либо по Ньютону</a:t>
            </a:r>
            <a:r>
              <a:rPr lang="ru-RU" dirty="0" smtClean="0"/>
              <a:t>)</a:t>
            </a:r>
            <a:endParaRPr lang="en-US" dirty="0" smtClean="0"/>
          </a:p>
          <a:p>
            <a:pPr marL="2743062" lvl="8" indent="-685800"/>
            <a:r>
              <a:rPr lang="en-US" sz="4000" dirty="0" smtClean="0"/>
              <a:t>z</a:t>
            </a:r>
            <a:r>
              <a:rPr lang="en-US" sz="4000" baseline="-25000" dirty="0" smtClean="0"/>
              <a:t>1</a:t>
            </a:r>
            <a:r>
              <a:rPr lang="en-US" sz="4000" dirty="0" smtClean="0"/>
              <a:t>, …, </a:t>
            </a:r>
            <a:r>
              <a:rPr lang="en-US" sz="4000" dirty="0" err="1" smtClean="0"/>
              <a:t>z</a:t>
            </a:r>
            <a:r>
              <a:rPr lang="en-US" sz="4000" baseline="-25000" dirty="0" err="1" smtClean="0"/>
              <a:t>n</a:t>
            </a:r>
            <a:r>
              <a:rPr lang="en-US" sz="4000" dirty="0" smtClean="0"/>
              <a:t> – </a:t>
            </a:r>
            <a:r>
              <a:rPr lang="ru-RU" sz="4000" dirty="0" smtClean="0"/>
              <a:t>значения формулы на объектах выборки</a:t>
            </a:r>
            <a:r>
              <a:rPr lang="en-US" sz="4000" dirty="0" smtClean="0"/>
              <a:t>, </a:t>
            </a:r>
            <a:r>
              <a:rPr lang="ru-RU" sz="4000" dirty="0" smtClean="0"/>
              <a:t>это переменные в алгоритме, а правильные </a:t>
            </a:r>
            <a:r>
              <a:rPr lang="en-US" sz="4000" dirty="0" err="1" smtClean="0"/>
              <a:t>y</a:t>
            </a:r>
            <a:r>
              <a:rPr lang="en-US" sz="4000" baseline="-25000" dirty="0" err="1" smtClean="0"/>
              <a:t>j</a:t>
            </a:r>
            <a:r>
              <a:rPr lang="en-US" sz="4000" dirty="0" smtClean="0"/>
              <a:t> </a:t>
            </a:r>
            <a:r>
              <a:rPr lang="ru-RU" sz="4000" dirty="0" smtClean="0"/>
              <a:t>мы знаем</a:t>
            </a:r>
          </a:p>
          <a:p>
            <a:pPr marL="2743062" lvl="8" indent="-685800"/>
            <a:r>
              <a:rPr lang="en-US" sz="4000" dirty="0" smtClean="0"/>
              <a:t>Err(</a:t>
            </a:r>
            <a:r>
              <a:rPr lang="en-US" sz="4000" dirty="0"/>
              <a:t>z</a:t>
            </a:r>
            <a:r>
              <a:rPr lang="en-US" sz="4000" baseline="-25000" dirty="0"/>
              <a:t>1</a:t>
            </a:r>
            <a:r>
              <a:rPr lang="en-US" sz="4000" dirty="0"/>
              <a:t>, …, </a:t>
            </a:r>
            <a:r>
              <a:rPr lang="en-US" sz="4000" dirty="0" err="1"/>
              <a:t>z</a:t>
            </a:r>
            <a:r>
              <a:rPr lang="en-US" sz="4000" baseline="-25000" dirty="0" err="1"/>
              <a:t>n</a:t>
            </a:r>
            <a:r>
              <a:rPr lang="en-US" sz="4000" dirty="0"/>
              <a:t> </a:t>
            </a:r>
            <a:r>
              <a:rPr lang="en-US" sz="4000" dirty="0" smtClean="0"/>
              <a:t>) – </a:t>
            </a:r>
            <a:r>
              <a:rPr lang="ru-RU" sz="4000" dirty="0" smtClean="0"/>
              <a:t>функция ошибки</a:t>
            </a:r>
          </a:p>
          <a:p>
            <a:pPr marL="2743062" lvl="8" indent="-685800"/>
            <a:r>
              <a:rPr lang="en-US" sz="4000" dirty="0" smtClean="0"/>
              <a:t>(z'</a:t>
            </a:r>
            <a:r>
              <a:rPr lang="en-US" sz="4000" baseline="-25000" dirty="0" smtClean="0"/>
              <a:t>1</a:t>
            </a:r>
            <a:r>
              <a:rPr lang="en-US" sz="4000" dirty="0"/>
              <a:t>, …, </a:t>
            </a:r>
            <a:r>
              <a:rPr lang="en-US" sz="4000" dirty="0" err="1" smtClean="0"/>
              <a:t>z'</a:t>
            </a:r>
            <a:r>
              <a:rPr lang="en-US" sz="4000" baseline="-25000" dirty="0" err="1" smtClean="0"/>
              <a:t>n</a:t>
            </a:r>
            <a:r>
              <a:rPr lang="en-US" sz="4000" dirty="0" smtClean="0"/>
              <a:t>) = (</a:t>
            </a:r>
            <a:r>
              <a:rPr lang="en-US" sz="4000" dirty="0"/>
              <a:t>z</a:t>
            </a:r>
            <a:r>
              <a:rPr lang="en-US" sz="4000" baseline="-25000" dirty="0"/>
              <a:t>1</a:t>
            </a:r>
            <a:r>
              <a:rPr lang="en-US" sz="4000" dirty="0"/>
              <a:t>, …, </a:t>
            </a:r>
            <a:r>
              <a:rPr lang="en-US" sz="4000" dirty="0" err="1"/>
              <a:t>z</a:t>
            </a:r>
            <a:r>
              <a:rPr lang="en-US" sz="4000" baseline="-25000" dirty="0" err="1"/>
              <a:t>n</a:t>
            </a:r>
            <a:r>
              <a:rPr lang="en-US" sz="4000" dirty="0" smtClean="0"/>
              <a:t>) – grad(Err)|</a:t>
            </a:r>
            <a:r>
              <a:rPr lang="en-US" sz="4000" baseline="-25000" dirty="0" smtClean="0"/>
              <a:t>z </a:t>
            </a:r>
            <a:r>
              <a:rPr lang="ru-RU" sz="4000" dirty="0" smtClean="0"/>
              <a:t> - шаг по градиенту</a:t>
            </a:r>
          </a:p>
          <a:p>
            <a:pPr marL="2743062" lvl="8" indent="-685800"/>
            <a:r>
              <a:rPr lang="en-US" sz="4000" dirty="0"/>
              <a:t>(z'</a:t>
            </a:r>
            <a:r>
              <a:rPr lang="en-US" sz="4000" baseline="-25000" dirty="0"/>
              <a:t>1</a:t>
            </a:r>
            <a:r>
              <a:rPr lang="en-US" sz="4000" dirty="0"/>
              <a:t>, …, </a:t>
            </a:r>
            <a:r>
              <a:rPr lang="en-US" sz="4000" dirty="0" err="1" smtClean="0"/>
              <a:t>z'</a:t>
            </a:r>
            <a:r>
              <a:rPr lang="en-US" sz="4000" baseline="-25000" dirty="0" err="1" smtClean="0"/>
              <a:t>n</a:t>
            </a:r>
            <a:r>
              <a:rPr lang="en-US" sz="4000" dirty="0"/>
              <a:t>) = (z</a:t>
            </a:r>
            <a:r>
              <a:rPr lang="en-US" sz="4000" baseline="-25000" dirty="0"/>
              <a:t>1</a:t>
            </a:r>
            <a:r>
              <a:rPr lang="en-US" sz="4000" dirty="0"/>
              <a:t>, …, </a:t>
            </a:r>
            <a:r>
              <a:rPr lang="en-US" sz="4000" dirty="0" err="1"/>
              <a:t>z</a:t>
            </a:r>
            <a:r>
              <a:rPr lang="en-US" sz="4000" baseline="-25000" dirty="0" err="1"/>
              <a:t>n</a:t>
            </a:r>
            <a:r>
              <a:rPr lang="en-US" sz="4000" dirty="0"/>
              <a:t>) </a:t>
            </a:r>
            <a:r>
              <a:rPr lang="en-US" sz="4000" dirty="0" smtClean="0"/>
              <a:t>–(Err’’(z))</a:t>
            </a:r>
            <a:r>
              <a:rPr lang="en-US" sz="4000" baseline="30000" dirty="0" smtClean="0"/>
              <a:t>-1</a:t>
            </a:r>
            <a:r>
              <a:rPr lang="en-US" sz="4000" dirty="0" smtClean="0"/>
              <a:t>  * grad(Err</a:t>
            </a:r>
            <a:r>
              <a:rPr lang="en-US" sz="4000" dirty="0"/>
              <a:t>)|</a:t>
            </a:r>
            <a:r>
              <a:rPr lang="en-US" sz="4000" baseline="-25000" dirty="0"/>
              <a:t>z </a:t>
            </a:r>
            <a:r>
              <a:rPr lang="ru-RU" sz="4000" dirty="0"/>
              <a:t> - шаг по </a:t>
            </a:r>
            <a:r>
              <a:rPr lang="ru-RU" sz="4000" dirty="0" smtClean="0"/>
              <a:t>Ньютону</a:t>
            </a:r>
            <a:endParaRPr lang="ru-RU" dirty="0" smtClean="0"/>
          </a:p>
          <a:p>
            <a:pPr lvl="2">
              <a:lnSpc>
                <a:spcPct val="150000"/>
              </a:lnSpc>
            </a:pPr>
            <a:r>
              <a:rPr lang="en-US" i="1" dirty="0" smtClean="0"/>
              <a:t>Score = </a:t>
            </a:r>
            <a:r>
              <a:rPr lang="en-US" i="1" dirty="0" err="1" smtClean="0"/>
              <a:t>Error</a:t>
            </a:r>
            <a:r>
              <a:rPr lang="en-US" i="1" baseline="-25000" dirty="0" err="1" smtClean="0"/>
              <a:t>new</a:t>
            </a:r>
            <a:r>
              <a:rPr lang="en-US" i="1" dirty="0" smtClean="0"/>
              <a:t> - </a:t>
            </a:r>
            <a:r>
              <a:rPr lang="en-US" i="1" dirty="0" err="1" smtClean="0"/>
              <a:t>Error</a:t>
            </a:r>
            <a:r>
              <a:rPr lang="en-US" i="1" baseline="-25000" dirty="0" err="1" smtClean="0"/>
              <a:t>old</a:t>
            </a:r>
            <a:endParaRPr lang="ru-RU" b="1" i="1" baseline="-25000" dirty="0" smtClean="0"/>
          </a:p>
          <a:p>
            <a:pPr marL="792000" lvl="2" indent="0">
              <a:buNone/>
            </a:pPr>
            <a:endParaRPr lang="ru-RU" dirty="0"/>
          </a:p>
        </p:txBody>
      </p:sp>
      <p:sp>
        <p:nvSpPr>
          <p:cNvPr id="4" name="Нижний колонтитул 3" descr="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 descr="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smtClean="0"/>
              <a:t>8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743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2"/>
                </a:solidFill>
              </a:rPr>
              <a:t>Бинаризация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3" name="Объект 2" descr=" 3"/>
          <p:cNvSpPr>
            <a:spLocks noGrp="1"/>
          </p:cNvSpPr>
          <p:nvPr>
            <p:ph idx="1"/>
          </p:nvPr>
        </p:nvSpPr>
        <p:spPr>
          <a:xfrm>
            <a:off x="1143000" y="-392288"/>
            <a:ext cx="19825006" cy="9158288"/>
          </a:xfrm>
        </p:spPr>
        <p:txBody>
          <a:bodyPr/>
          <a:lstStyle/>
          <a:p>
            <a:pPr lvl="2">
              <a:buChar char=" "/>
            </a:pPr>
            <a:r>
              <a:rPr lang="ru-RU" smtClean="0"/>
              <a:t>               </a:t>
            </a:r>
            <a:endParaRPr lang="ru-RU" dirty="0" smtClean="0"/>
          </a:p>
          <a:p>
            <a:pPr lvl="2">
              <a:buChar char=" "/>
            </a:pPr>
            <a:r>
              <a:rPr lang="ru-RU" smtClean="0"/>
              <a:t>                 </a:t>
            </a:r>
            <a:endParaRPr lang="ru-RU" b="1" dirty="0" smtClean="0"/>
          </a:p>
          <a:p>
            <a:pPr lvl="2">
              <a:buChar char=" "/>
            </a:pPr>
            <a:r>
              <a:rPr lang="ru-RU" smtClean="0"/>
              <a:t>   </a:t>
            </a:r>
            <a:r>
              <a:rPr lang="en-US" smtClean="0"/>
              <a:t>  </a:t>
            </a:r>
            <a:r>
              <a:rPr lang="ru-RU" smtClean="0"/>
              <a:t>                </a:t>
            </a:r>
            <a:endParaRPr lang="ru-RU" dirty="0" smtClean="0"/>
          </a:p>
        </p:txBody>
      </p:sp>
      <p:sp>
        <p:nvSpPr>
          <p:cNvPr id="4" name="Нижний колонтитул 3" descr="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 descr="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smtClean="0"/>
              <a:t>9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8737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2"/>
                </a:solidFill>
              </a:rPr>
              <a:t>Бинаризация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3" name="Объект 2" descr=" 3"/>
          <p:cNvSpPr>
            <a:spLocks noGrp="1"/>
          </p:cNvSpPr>
          <p:nvPr>
            <p:ph idx="1"/>
          </p:nvPr>
        </p:nvSpPr>
        <p:spPr>
          <a:xfrm>
            <a:off x="1143001" y="-392288"/>
            <a:ext cx="19825005" cy="9158288"/>
          </a:xfrm>
        </p:spPr>
        <p:txBody>
          <a:bodyPr/>
          <a:lstStyle/>
          <a:p>
            <a:pPr lvl="2"/>
            <a:r>
              <a:rPr lang="ru-RU" smtClean="0">
                <a:latin typeface="Yandex Sans Text Light"/>
              </a:rPr>
              <a:t>Медианная сетка</a:t>
            </a:r>
          </a:p>
          <a:p>
            <a:pPr lvl="2">
              <a:buChar char=" "/>
            </a:pPr>
            <a:r>
              <a:rPr lang="ru-RU" smtClean="0"/>
              <a:t>                 </a:t>
            </a:r>
            <a:endParaRPr lang="ru-RU" b="1" dirty="0" smtClean="0"/>
          </a:p>
          <a:p>
            <a:pPr lvl="2">
              <a:buChar char=" "/>
            </a:pPr>
            <a:r>
              <a:rPr lang="ru-RU" smtClean="0"/>
              <a:t>   </a:t>
            </a:r>
            <a:r>
              <a:rPr lang="en-US" smtClean="0"/>
              <a:t>  </a:t>
            </a:r>
            <a:r>
              <a:rPr lang="ru-RU" smtClean="0"/>
              <a:t>                </a:t>
            </a:r>
            <a:endParaRPr lang="ru-RU" dirty="0" smtClean="0"/>
          </a:p>
        </p:txBody>
      </p:sp>
      <p:sp>
        <p:nvSpPr>
          <p:cNvPr id="4" name="Нижний колонтитул 3" descr="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 descr="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smtClean="0"/>
              <a:t>9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9562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2"/>
                </a:solidFill>
              </a:rPr>
              <a:t>Бинаризация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3" name="Объект 2" descr=" 3"/>
          <p:cNvSpPr>
            <a:spLocks noGrp="1"/>
          </p:cNvSpPr>
          <p:nvPr>
            <p:ph idx="1"/>
          </p:nvPr>
        </p:nvSpPr>
        <p:spPr>
          <a:xfrm>
            <a:off x="1143001" y="-392288"/>
            <a:ext cx="19825005" cy="9158288"/>
          </a:xfrm>
        </p:spPr>
        <p:txBody>
          <a:bodyPr/>
          <a:lstStyle/>
          <a:p>
            <a:pPr lvl="2"/>
            <a:r>
              <a:rPr lang="ru-RU" smtClean="0">
                <a:latin typeface="Yandex Sans Text Light"/>
              </a:rPr>
              <a:t>Медианная сетка</a:t>
            </a:r>
          </a:p>
          <a:p>
            <a:pPr lvl="2"/>
            <a:r>
              <a:rPr lang="ru-RU" smtClean="0">
                <a:latin typeface="Yandex Sans Text Light"/>
              </a:rPr>
              <a:t>Равномерная сетка</a:t>
            </a:r>
            <a:endParaRPr lang="ru-RU" b="1" smtClean="0">
              <a:latin typeface="Yandex Sans Text Light"/>
            </a:endParaRPr>
          </a:p>
          <a:p>
            <a:pPr lvl="2">
              <a:buChar char=" "/>
            </a:pPr>
            <a:r>
              <a:rPr lang="ru-RU" smtClean="0"/>
              <a:t>   </a:t>
            </a:r>
            <a:r>
              <a:rPr lang="en-US" smtClean="0"/>
              <a:t>  </a:t>
            </a:r>
            <a:r>
              <a:rPr lang="ru-RU" smtClean="0"/>
              <a:t>                </a:t>
            </a:r>
            <a:endParaRPr lang="ru-RU" dirty="0" smtClean="0"/>
          </a:p>
        </p:txBody>
      </p:sp>
      <p:sp>
        <p:nvSpPr>
          <p:cNvPr id="4" name="Нижний колонтитул 3" descr="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 descr="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smtClean="0"/>
              <a:t>9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9987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2"/>
                </a:solidFill>
              </a:rPr>
              <a:t>Бинаризация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3" name="Объект 2" descr=" 3"/>
          <p:cNvSpPr>
            <a:spLocks noGrp="1"/>
          </p:cNvSpPr>
          <p:nvPr>
            <p:ph idx="1"/>
          </p:nvPr>
        </p:nvSpPr>
        <p:spPr>
          <a:xfrm>
            <a:off x="1143001" y="-392288"/>
            <a:ext cx="19825005" cy="9158288"/>
          </a:xfrm>
        </p:spPr>
        <p:txBody>
          <a:bodyPr/>
          <a:lstStyle/>
          <a:p>
            <a:pPr lvl="2"/>
            <a:r>
              <a:rPr lang="ru-RU" smtClean="0">
                <a:latin typeface="Yandex Sans Text Light"/>
              </a:rPr>
              <a:t>Медианная сетка</a:t>
            </a:r>
          </a:p>
          <a:p>
            <a:pPr lvl="2"/>
            <a:r>
              <a:rPr lang="ru-RU" smtClean="0">
                <a:latin typeface="Yandex Sans Text Light"/>
              </a:rPr>
              <a:t>Равномерная сетка</a:t>
            </a:r>
            <a:endParaRPr lang="ru-RU" b="1" smtClean="0">
              <a:latin typeface="Yandex Sans Text Light"/>
            </a:endParaRPr>
          </a:p>
          <a:p>
            <a:pPr lvl="2"/>
            <a:r>
              <a:rPr lang="ru-RU" smtClean="0">
                <a:latin typeface="Yandex Sans Text Light"/>
              </a:rPr>
              <a:t>По </a:t>
            </a:r>
            <a:r>
              <a:rPr lang="en-US" smtClean="0">
                <a:latin typeface="Yandex Sans Text Light"/>
              </a:rPr>
              <a:t>x </a:t>
            </a:r>
            <a:r>
              <a:rPr lang="ru-RU" smtClean="0">
                <a:latin typeface="Yandex Sans Text Light"/>
              </a:rPr>
              <a:t>делений в каждой</a:t>
            </a:r>
            <a:endParaRPr lang="ru-RU" dirty="0" smtClean="0"/>
          </a:p>
        </p:txBody>
      </p:sp>
      <p:sp>
        <p:nvSpPr>
          <p:cNvPr id="4" name="Нижний колонтитул 3" descr="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 descr="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smtClean="0"/>
              <a:t>9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5470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+7 913 718 53 78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6"/>
          </p:nvPr>
        </p:nvSpPr>
        <p:spPr>
          <a:xfrm>
            <a:off x="4178300" y="9147175"/>
            <a:ext cx="14500106" cy="763588"/>
          </a:xfrm>
        </p:spPr>
        <p:txBody>
          <a:bodyPr/>
          <a:lstStyle/>
          <a:p>
            <a:r>
              <a:rPr lang="en-US" dirty="0" smtClean="0"/>
              <a:t>avalur@yandex-team.ru, shad.nsk@yandex.ru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ru-RU" dirty="0" smtClean="0"/>
              <a:t>Вопросы? 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ru-RU" dirty="0" smtClean="0"/>
              <a:t>Александр </a:t>
            </a:r>
            <a:r>
              <a:rPr lang="ru-RU" dirty="0" err="1" smtClean="0"/>
              <a:t>Авдюшенко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25"/>
          </p:nvPr>
        </p:nvSpPr>
        <p:spPr>
          <a:xfrm>
            <a:off x="3048000" y="7238999"/>
            <a:ext cx="19064806" cy="755661"/>
          </a:xfrm>
        </p:spPr>
        <p:txBody>
          <a:bodyPr/>
          <a:lstStyle/>
          <a:p>
            <a:r>
              <a:rPr lang="ru-RU" dirty="0" smtClean="0"/>
              <a:t>Аналитик Справочника, куратор </a:t>
            </a:r>
            <a:r>
              <a:rPr lang="ru-RU" dirty="0" err="1" smtClean="0"/>
              <a:t>академ</a:t>
            </a:r>
            <a:r>
              <a:rPr lang="ru-RU" dirty="0" smtClean="0"/>
              <a:t>. программ в </a:t>
            </a:r>
            <a:r>
              <a:rPr lang="ru-RU" dirty="0" err="1" smtClean="0"/>
              <a:t>Нск</a:t>
            </a:r>
            <a:endParaRPr lang="ru-RU" dirty="0"/>
          </a:p>
        </p:txBody>
      </p:sp>
      <p:grpSp>
        <p:nvGrpSpPr>
          <p:cNvPr id="42" name="Группа 41"/>
          <p:cNvGrpSpPr/>
          <p:nvPr/>
        </p:nvGrpSpPr>
        <p:grpSpPr>
          <a:xfrm>
            <a:off x="13691286" y="-1048376"/>
            <a:ext cx="9576251" cy="874596"/>
            <a:chOff x="3754769" y="6436056"/>
            <a:chExt cx="9576251" cy="874596"/>
          </a:xfrm>
        </p:grpSpPr>
        <p:sp>
          <p:nvSpPr>
            <p:cNvPr id="43" name="Прямоугольник 42"/>
            <p:cNvSpPr/>
            <p:nvPr/>
          </p:nvSpPr>
          <p:spPr>
            <a:xfrm>
              <a:off x="3754769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44" name="Группа 43"/>
            <p:cNvGrpSpPr/>
            <p:nvPr/>
          </p:nvGrpSpPr>
          <p:grpSpPr>
            <a:xfrm>
              <a:off x="3804785" y="6486908"/>
              <a:ext cx="9526235" cy="766361"/>
              <a:chOff x="13349640" y="9150752"/>
              <a:chExt cx="9526235" cy="766361"/>
            </a:xfrm>
          </p:grpSpPr>
          <p:pic>
            <p:nvPicPr>
              <p:cNvPr id="45" name="Изображение 4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349640" y="9150752"/>
                <a:ext cx="762000" cy="762000"/>
              </a:xfrm>
              <a:prstGeom prst="rect">
                <a:avLst/>
              </a:prstGeom>
            </p:spPr>
          </p:pic>
          <p:sp>
            <p:nvSpPr>
              <p:cNvPr id="46" name="Текст 5"/>
              <p:cNvSpPr txBox="1">
                <a:spLocks/>
              </p:cNvSpPr>
              <p:nvPr/>
            </p:nvSpPr>
            <p:spPr>
              <a:xfrm>
                <a:off x="14482949" y="9155113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@twitter</a:t>
                </a:r>
                <a:endParaRPr lang="ru-RU" dirty="0"/>
              </a:p>
            </p:txBody>
          </p:sp>
        </p:grpSp>
      </p:grpSp>
      <p:grpSp>
        <p:nvGrpSpPr>
          <p:cNvPr id="47" name="Группа 46"/>
          <p:cNvGrpSpPr/>
          <p:nvPr/>
        </p:nvGrpSpPr>
        <p:grpSpPr>
          <a:xfrm>
            <a:off x="3071097" y="-3303225"/>
            <a:ext cx="9614351" cy="874596"/>
            <a:chOff x="3754769" y="8328877"/>
            <a:chExt cx="9614351" cy="874596"/>
          </a:xfrm>
        </p:grpSpPr>
        <p:sp>
          <p:nvSpPr>
            <p:cNvPr id="48" name="Прямоугольник 47"/>
            <p:cNvSpPr/>
            <p:nvPr/>
          </p:nvSpPr>
          <p:spPr>
            <a:xfrm>
              <a:off x="3754769" y="832887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49" name="Группа 48"/>
            <p:cNvGrpSpPr/>
            <p:nvPr/>
          </p:nvGrpSpPr>
          <p:grpSpPr>
            <a:xfrm>
              <a:off x="3829833" y="8391629"/>
              <a:ext cx="9539287" cy="762462"/>
              <a:chOff x="13336588" y="11437938"/>
              <a:chExt cx="9539287" cy="762462"/>
            </a:xfrm>
          </p:grpSpPr>
          <p:sp>
            <p:nvSpPr>
              <p:cNvPr id="50" name="Текст 5"/>
              <p:cNvSpPr txBox="1">
                <a:spLocks/>
              </p:cNvSpPr>
              <p:nvPr/>
            </p:nvSpPr>
            <p:spPr>
              <a:xfrm>
                <a:off x="14482949" y="11438400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skype@</a:t>
                </a:r>
                <a:endParaRPr lang="ru-RU" dirty="0"/>
              </a:p>
            </p:txBody>
          </p:sp>
          <p:pic>
            <p:nvPicPr>
              <p:cNvPr id="51" name="Изображение 5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36588" y="11437938"/>
                <a:ext cx="762000" cy="762000"/>
              </a:xfrm>
              <a:prstGeom prst="rect">
                <a:avLst/>
              </a:prstGeom>
            </p:spPr>
          </p:pic>
        </p:grpSp>
      </p:grpSp>
      <p:grpSp>
        <p:nvGrpSpPr>
          <p:cNvPr id="52" name="Группа 51"/>
          <p:cNvGrpSpPr/>
          <p:nvPr/>
        </p:nvGrpSpPr>
        <p:grpSpPr>
          <a:xfrm>
            <a:off x="13683989" y="-2222793"/>
            <a:ext cx="9569802" cy="874596"/>
            <a:chOff x="13294884" y="10237052"/>
            <a:chExt cx="9569802" cy="874596"/>
          </a:xfrm>
        </p:grpSpPr>
        <p:sp>
          <p:nvSpPr>
            <p:cNvPr id="53" name="Прямоугольник 52"/>
            <p:cNvSpPr/>
            <p:nvPr/>
          </p:nvSpPr>
          <p:spPr>
            <a:xfrm>
              <a:off x="13294884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54" name="Группа 53"/>
            <p:cNvGrpSpPr/>
            <p:nvPr/>
          </p:nvGrpSpPr>
          <p:grpSpPr>
            <a:xfrm>
              <a:off x="13338451" y="10287820"/>
              <a:ext cx="9526235" cy="776444"/>
              <a:chOff x="19835306" y="11437493"/>
              <a:chExt cx="9526235" cy="776444"/>
            </a:xfrm>
          </p:grpSpPr>
          <p:sp>
            <p:nvSpPr>
              <p:cNvPr id="55" name="Текст 5"/>
              <p:cNvSpPr txBox="1">
                <a:spLocks/>
              </p:cNvSpPr>
              <p:nvPr/>
            </p:nvSpPr>
            <p:spPr>
              <a:xfrm>
                <a:off x="20968615" y="11437493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/>
                  <a:t>facebook</a:t>
                </a:r>
                <a:endParaRPr lang="ru-RU" dirty="0"/>
              </a:p>
            </p:txBody>
          </p:sp>
          <p:pic>
            <p:nvPicPr>
              <p:cNvPr id="56" name="Изображение 5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835306" y="11451937"/>
                <a:ext cx="762000" cy="762000"/>
              </a:xfrm>
              <a:prstGeom prst="rect">
                <a:avLst/>
              </a:prstGeom>
            </p:spPr>
          </p:pic>
        </p:grpSp>
      </p:grpSp>
      <p:grpSp>
        <p:nvGrpSpPr>
          <p:cNvPr id="57" name="Группа 56"/>
          <p:cNvGrpSpPr/>
          <p:nvPr/>
        </p:nvGrpSpPr>
        <p:grpSpPr>
          <a:xfrm>
            <a:off x="13710883" y="-4490823"/>
            <a:ext cx="9577212" cy="874596"/>
            <a:chOff x="13294884" y="6436056"/>
            <a:chExt cx="9577212" cy="874596"/>
          </a:xfrm>
        </p:grpSpPr>
        <p:sp>
          <p:nvSpPr>
            <p:cNvPr id="58" name="Прямоугольник 57"/>
            <p:cNvSpPr/>
            <p:nvPr/>
          </p:nvSpPr>
          <p:spPr>
            <a:xfrm>
              <a:off x="13294884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59" name="Группа 58"/>
            <p:cNvGrpSpPr/>
            <p:nvPr/>
          </p:nvGrpSpPr>
          <p:grpSpPr>
            <a:xfrm>
              <a:off x="13338451" y="6493001"/>
              <a:ext cx="9533645" cy="762000"/>
              <a:chOff x="19827896" y="9155113"/>
              <a:chExt cx="9533645" cy="762000"/>
            </a:xfrm>
          </p:grpSpPr>
          <p:sp>
            <p:nvSpPr>
              <p:cNvPr id="60" name="Текст 5"/>
              <p:cNvSpPr txBox="1">
                <a:spLocks/>
              </p:cNvSpPr>
              <p:nvPr/>
            </p:nvSpPr>
            <p:spPr>
              <a:xfrm>
                <a:off x="20968615" y="9155113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 smtClean="0"/>
                  <a:t>instagram</a:t>
                </a:r>
                <a:endParaRPr lang="ru-RU" dirty="0"/>
              </a:p>
            </p:txBody>
          </p:sp>
          <p:pic>
            <p:nvPicPr>
              <p:cNvPr id="61" name="Изображение 60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827896" y="9157970"/>
                <a:ext cx="762000" cy="749300"/>
              </a:xfrm>
              <a:prstGeom prst="rect">
                <a:avLst/>
              </a:prstGeom>
            </p:spPr>
          </p:pic>
        </p:grpSp>
      </p:grpSp>
      <p:grpSp>
        <p:nvGrpSpPr>
          <p:cNvPr id="62" name="Группа 61"/>
          <p:cNvGrpSpPr/>
          <p:nvPr/>
        </p:nvGrpSpPr>
        <p:grpSpPr>
          <a:xfrm>
            <a:off x="13683989" y="-3340128"/>
            <a:ext cx="9596262" cy="874596"/>
            <a:chOff x="13294884" y="8339787"/>
            <a:chExt cx="9596262" cy="874596"/>
          </a:xfrm>
        </p:grpSpPr>
        <p:sp>
          <p:nvSpPr>
            <p:cNvPr id="63" name="Прямоугольник 62"/>
            <p:cNvSpPr/>
            <p:nvPr/>
          </p:nvSpPr>
          <p:spPr>
            <a:xfrm>
              <a:off x="13294884" y="833978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64" name="Группа 63"/>
            <p:cNvGrpSpPr/>
            <p:nvPr/>
          </p:nvGrpSpPr>
          <p:grpSpPr>
            <a:xfrm>
              <a:off x="13385591" y="8376939"/>
              <a:ext cx="9505555" cy="764385"/>
              <a:chOff x="19870500" y="10298470"/>
              <a:chExt cx="9505555" cy="764385"/>
            </a:xfrm>
          </p:grpSpPr>
          <p:sp>
            <p:nvSpPr>
              <p:cNvPr id="65" name="Текст 5"/>
              <p:cNvSpPr txBox="1">
                <a:spLocks/>
              </p:cNvSpPr>
              <p:nvPr/>
            </p:nvSpPr>
            <p:spPr>
              <a:xfrm>
                <a:off x="20983129" y="10298470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/>
                  <a:t>bitbucket</a:t>
                </a:r>
                <a:endParaRPr lang="ru-RU" dirty="0"/>
              </a:p>
            </p:txBody>
          </p:sp>
          <p:pic>
            <p:nvPicPr>
              <p:cNvPr id="66" name="Изображение 65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870500" y="10300855"/>
                <a:ext cx="673100" cy="762000"/>
              </a:xfrm>
              <a:prstGeom prst="rect">
                <a:avLst/>
              </a:prstGeom>
            </p:spPr>
          </p:pic>
        </p:grpSp>
      </p:grpSp>
      <p:grpSp>
        <p:nvGrpSpPr>
          <p:cNvPr id="67" name="Группа 66"/>
          <p:cNvGrpSpPr/>
          <p:nvPr/>
        </p:nvGrpSpPr>
        <p:grpSpPr>
          <a:xfrm>
            <a:off x="3071098" y="-2148086"/>
            <a:ext cx="9576251" cy="874596"/>
            <a:chOff x="3754769" y="10237052"/>
            <a:chExt cx="9576251" cy="874596"/>
          </a:xfrm>
        </p:grpSpPr>
        <p:sp>
          <p:nvSpPr>
            <p:cNvPr id="68" name="Прямоугольник 67"/>
            <p:cNvSpPr/>
            <p:nvPr/>
          </p:nvSpPr>
          <p:spPr>
            <a:xfrm>
              <a:off x="3754769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69" name="Группа 68"/>
            <p:cNvGrpSpPr/>
            <p:nvPr/>
          </p:nvGrpSpPr>
          <p:grpSpPr>
            <a:xfrm>
              <a:off x="3939497" y="10260456"/>
              <a:ext cx="9391523" cy="809749"/>
              <a:chOff x="13427202" y="11400300"/>
              <a:chExt cx="9391523" cy="809749"/>
            </a:xfrm>
          </p:grpSpPr>
          <p:sp>
            <p:nvSpPr>
              <p:cNvPr id="70" name="Текст 5"/>
              <p:cNvSpPr txBox="1">
                <a:spLocks/>
              </p:cNvSpPr>
              <p:nvPr/>
            </p:nvSpPr>
            <p:spPr>
              <a:xfrm>
                <a:off x="14425799" y="11400300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/>
                  <a:t>github</a:t>
                </a:r>
                <a:endParaRPr lang="ru-RU" dirty="0"/>
              </a:p>
            </p:txBody>
          </p:sp>
          <p:pic>
            <p:nvPicPr>
              <p:cNvPr id="71" name="Изображение 70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427202" y="11448049"/>
                <a:ext cx="622300" cy="762000"/>
              </a:xfrm>
              <a:prstGeom prst="rect">
                <a:avLst/>
              </a:prstGeom>
            </p:spPr>
          </p:pic>
        </p:grpSp>
      </p:grpSp>
      <p:grpSp>
        <p:nvGrpSpPr>
          <p:cNvPr id="72" name="Группа 71"/>
          <p:cNvGrpSpPr/>
          <p:nvPr/>
        </p:nvGrpSpPr>
        <p:grpSpPr>
          <a:xfrm>
            <a:off x="3117589" y="-1041506"/>
            <a:ext cx="9558766" cy="874596"/>
            <a:chOff x="13294884" y="4512527"/>
            <a:chExt cx="9558766" cy="874596"/>
          </a:xfrm>
        </p:grpSpPr>
        <p:sp>
          <p:nvSpPr>
            <p:cNvPr id="73" name="Прямоугольник 72"/>
            <p:cNvSpPr/>
            <p:nvPr/>
          </p:nvSpPr>
          <p:spPr>
            <a:xfrm>
              <a:off x="13294884" y="451252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74" name="Группа 73"/>
            <p:cNvGrpSpPr/>
            <p:nvPr/>
          </p:nvGrpSpPr>
          <p:grpSpPr>
            <a:xfrm>
              <a:off x="13323959" y="4546175"/>
              <a:ext cx="9529691" cy="762000"/>
              <a:chOff x="19831850" y="8004175"/>
              <a:chExt cx="9529691" cy="762000"/>
            </a:xfrm>
          </p:grpSpPr>
          <p:sp>
            <p:nvSpPr>
              <p:cNvPr id="75" name="Текст 5"/>
              <p:cNvSpPr txBox="1">
                <a:spLocks/>
              </p:cNvSpPr>
              <p:nvPr/>
            </p:nvSpPr>
            <p:spPr>
              <a:xfrm>
                <a:off x="20968615" y="8004175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telegram</a:t>
                </a:r>
                <a:endParaRPr lang="ru-RU" dirty="0"/>
              </a:p>
            </p:txBody>
          </p:sp>
          <p:pic>
            <p:nvPicPr>
              <p:cNvPr id="76" name="Изображение 75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831850" y="8084586"/>
                <a:ext cx="762000" cy="6731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14275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2"/>
                </a:solidFill>
              </a:rPr>
              <a:t>Зачем обучать машину?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3" name="Объект 2" descr=" 3"/>
          <p:cNvSpPr>
            <a:spLocks noGrp="1"/>
          </p:cNvSpPr>
          <p:nvPr>
            <p:ph idx="1"/>
          </p:nvPr>
        </p:nvSpPr>
        <p:spPr>
          <a:xfrm>
            <a:off x="1143001" y="3042000"/>
            <a:ext cx="19825005" cy="9158288"/>
          </a:xfrm>
        </p:spPr>
        <p:txBody>
          <a:bodyPr/>
          <a:lstStyle/>
          <a:p>
            <a:pPr lvl="2">
              <a:spcBef>
                <a:spcPts val="0"/>
              </a:spcBef>
            </a:pPr>
            <a:r>
              <a:rPr lang="ru-RU" b="1" smtClean="0">
                <a:latin typeface="Yandex Sans Text Light"/>
              </a:rPr>
              <a:t>Математические модели</a:t>
            </a:r>
          </a:p>
          <a:p>
            <a:pPr marL="792000" lvl="3" indent="0">
              <a:spcBef>
                <a:spcPts val="0"/>
              </a:spcBef>
              <a:buNone/>
            </a:pPr>
            <a:r>
              <a:rPr lang="ru-RU" smtClean="0">
                <a:latin typeface="Yandex Sans Text Light"/>
              </a:rPr>
              <a:t>	аналитические решения, строгие доказательства</a:t>
            </a:r>
          </a:p>
          <a:p>
            <a:pPr marL="792000" lvl="3" indent="0">
              <a:spcBef>
                <a:spcPts val="0"/>
              </a:spcBef>
              <a:buNone/>
            </a:pPr>
            <a:endParaRPr lang="ru-RU" dirty="0" smtClean="0"/>
          </a:p>
          <a:p>
            <a:pPr lvl="2">
              <a:spcBef>
                <a:spcPts val="0"/>
              </a:spcBef>
            </a:pPr>
            <a:r>
              <a:rPr lang="ru-RU" b="1" smtClean="0">
                <a:latin typeface="Yandex Sans Text Light"/>
              </a:rPr>
              <a:t>Компьютерное моделирование</a:t>
            </a:r>
          </a:p>
          <a:p>
            <a:pPr marL="792000" lvl="2" indent="0">
              <a:spcBef>
                <a:spcPts val="0"/>
              </a:spcBef>
              <a:buNone/>
            </a:pPr>
            <a:r>
              <a:rPr lang="ru-RU" smtClean="0">
                <a:latin typeface="Yandex Sans Text Light"/>
              </a:rPr>
              <a:t>	решения на сетке, менее строгие доказательства </a:t>
            </a:r>
          </a:p>
          <a:p>
            <a:pPr marL="792000" lvl="2" indent="0">
              <a:spcBef>
                <a:spcPts val="0"/>
              </a:spcBef>
              <a:buNone/>
            </a:pPr>
            <a:r>
              <a:rPr lang="ru-RU" sz="4400" smtClean="0">
                <a:latin typeface="Yandex Sans Text Light"/>
              </a:rPr>
              <a:t>	</a:t>
            </a:r>
            <a:r>
              <a:rPr lang="ru-RU" sz="4400" i="1" smtClean="0">
                <a:latin typeface="Yandex Sans Text Light"/>
              </a:rPr>
              <a:t>(</a:t>
            </a:r>
            <a:r>
              <a:rPr lang="en-US" sz="4400" i="1" smtClean="0">
                <a:latin typeface="Yandex Sans Text Light"/>
              </a:rPr>
              <a:t>c</a:t>
            </a:r>
            <a:r>
              <a:rPr lang="ru-RU" sz="4400" i="1" smtClean="0">
                <a:latin typeface="Yandex Sans Text Light"/>
              </a:rPr>
              <a:t>уществование и гладкость решений уравнений Навье</a:t>
            </a:r>
            <a:r>
              <a:rPr lang="en-US" sz="4400" i="1" smtClean="0">
                <a:latin typeface="Yandex Sans Text Light"/>
              </a:rPr>
              <a:t>-</a:t>
            </a:r>
            <a:r>
              <a:rPr lang="ru-RU" sz="4400" i="1" smtClean="0">
                <a:latin typeface="Yandex Sans Text Light"/>
              </a:rPr>
              <a:t>Стокса — </a:t>
            </a:r>
            <a:r>
              <a:rPr lang="en-US" sz="4400" i="1" smtClean="0">
                <a:latin typeface="Yandex Sans Text Light"/>
              </a:rPr>
              <a:t>	</a:t>
            </a:r>
            <a:r>
              <a:rPr lang="ru-RU" sz="4400" i="1" smtClean="0">
                <a:latin typeface="Yandex Sans Text Light"/>
              </a:rPr>
              <a:t>одна из семи задач тысячелетия, сформулированных в 2000 году </a:t>
            </a:r>
            <a:r>
              <a:rPr lang="en-US" sz="4400" i="1" smtClean="0">
                <a:latin typeface="Yandex Sans Text Light"/>
              </a:rPr>
              <a:t>	</a:t>
            </a:r>
            <a:r>
              <a:rPr lang="ru-RU" sz="4400" i="1" smtClean="0">
                <a:latin typeface="Yandex Sans Text Light"/>
              </a:rPr>
              <a:t>Математическим институтом Клэя</a:t>
            </a:r>
            <a:r>
              <a:rPr lang="en-US" sz="4400" i="1" smtClean="0">
                <a:latin typeface="Yandex Sans Text Light"/>
              </a:rPr>
              <a:t>)</a:t>
            </a:r>
            <a:endParaRPr lang="ru-RU" sz="4400" i="1" smtClean="0">
              <a:latin typeface="Yandex Sans Text Light"/>
            </a:endParaRPr>
          </a:p>
          <a:p>
            <a:pPr marL="792000" lvl="2" indent="0">
              <a:spcBef>
                <a:spcPts val="0"/>
              </a:spcBef>
              <a:buNone/>
            </a:pPr>
            <a:endParaRPr lang="ru-RU" sz="4400" dirty="0" smtClean="0"/>
          </a:p>
          <a:p>
            <a:pPr lvl="2">
              <a:spcBef>
                <a:spcPts val="0"/>
              </a:spcBef>
              <a:buChar char=" "/>
            </a:pPr>
            <a:r>
              <a:rPr lang="ru-RU" b="1" smtClean="0"/>
              <a:t>                 </a:t>
            </a:r>
            <a:endParaRPr lang="ru-RU" b="1" dirty="0" smtClean="0"/>
          </a:p>
          <a:p>
            <a:pPr lvl="2">
              <a:spcBef>
                <a:spcPts val="0"/>
              </a:spcBef>
              <a:buChar char=" "/>
            </a:pPr>
            <a:r>
              <a:rPr lang="ru-RU" smtClean="0"/>
              <a:t>                                                  </a:t>
            </a:r>
            <a:endParaRPr lang="ru-RU" dirty="0" smtClean="0"/>
          </a:p>
          <a:p>
            <a:pPr marL="792000" lvl="2" indent="0">
              <a:spcBef>
                <a:spcPts val="0"/>
              </a:spcBef>
              <a:buNone/>
            </a:pPr>
            <a:endParaRPr lang="ru-RU" dirty="0"/>
          </a:p>
          <a:p>
            <a:pPr marL="792000" lvl="2" indent="0">
              <a:spcBef>
                <a:spcPts val="0"/>
              </a:spcBef>
              <a:buNone/>
            </a:pPr>
            <a:endParaRPr lang="ru-RU" dirty="0" smtClean="0"/>
          </a:p>
        </p:txBody>
      </p:sp>
      <p:sp>
        <p:nvSpPr>
          <p:cNvPr id="4" name="Нижний колонтитул 3" descr="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 descr="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smtClean="0"/>
              <a:t>2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7667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2"/>
                </a:solidFill>
              </a:rPr>
              <a:t>Зачем обучать машину?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3" name="Объект 2" descr=" 3"/>
          <p:cNvSpPr>
            <a:spLocks noGrp="1"/>
          </p:cNvSpPr>
          <p:nvPr>
            <p:ph idx="1"/>
          </p:nvPr>
        </p:nvSpPr>
        <p:spPr>
          <a:xfrm>
            <a:off x="1143001" y="3042000"/>
            <a:ext cx="19825005" cy="9158288"/>
          </a:xfrm>
        </p:spPr>
        <p:txBody>
          <a:bodyPr/>
          <a:lstStyle/>
          <a:p>
            <a:pPr lvl="2">
              <a:spcBef>
                <a:spcPts val="0"/>
              </a:spcBef>
            </a:pPr>
            <a:r>
              <a:rPr lang="ru-RU" b="1" smtClean="0">
                <a:latin typeface="Yandex Sans Text Light"/>
              </a:rPr>
              <a:t>Математические модели</a:t>
            </a:r>
          </a:p>
          <a:p>
            <a:pPr marL="792000" lvl="3" indent="0">
              <a:spcBef>
                <a:spcPts val="0"/>
              </a:spcBef>
              <a:buNone/>
            </a:pPr>
            <a:r>
              <a:rPr lang="ru-RU" smtClean="0">
                <a:latin typeface="Yandex Sans Text Light"/>
              </a:rPr>
              <a:t>	аналитические решения, строгие доказательства</a:t>
            </a:r>
          </a:p>
          <a:p>
            <a:pPr marL="792000" lvl="3" indent="0">
              <a:spcBef>
                <a:spcPts val="0"/>
              </a:spcBef>
              <a:buNone/>
            </a:pPr>
            <a:endParaRPr lang="ru-RU" dirty="0" smtClean="0"/>
          </a:p>
          <a:p>
            <a:pPr lvl="2">
              <a:spcBef>
                <a:spcPts val="0"/>
              </a:spcBef>
            </a:pPr>
            <a:r>
              <a:rPr lang="ru-RU" b="1" smtClean="0">
                <a:latin typeface="Yandex Sans Text Light"/>
              </a:rPr>
              <a:t>Компьютерное моделирование</a:t>
            </a:r>
          </a:p>
          <a:p>
            <a:pPr marL="792000" lvl="2" indent="0">
              <a:spcBef>
                <a:spcPts val="0"/>
              </a:spcBef>
              <a:buNone/>
            </a:pPr>
            <a:r>
              <a:rPr lang="ru-RU" smtClean="0">
                <a:latin typeface="Yandex Sans Text Light"/>
              </a:rPr>
              <a:t>	решения на сетке, менее строгие доказательства </a:t>
            </a:r>
          </a:p>
          <a:p>
            <a:pPr marL="792000" lvl="2" indent="0">
              <a:spcBef>
                <a:spcPts val="0"/>
              </a:spcBef>
              <a:buNone/>
            </a:pPr>
            <a:r>
              <a:rPr lang="ru-RU" sz="4400" smtClean="0">
                <a:latin typeface="Yandex Sans Text Light"/>
              </a:rPr>
              <a:t>	</a:t>
            </a:r>
            <a:r>
              <a:rPr lang="ru-RU" sz="4400" i="1" smtClean="0">
                <a:latin typeface="Yandex Sans Text Light"/>
              </a:rPr>
              <a:t>(</a:t>
            </a:r>
            <a:r>
              <a:rPr lang="en-US" sz="4400" i="1" smtClean="0">
                <a:latin typeface="Yandex Sans Text Light"/>
              </a:rPr>
              <a:t>c</a:t>
            </a:r>
            <a:r>
              <a:rPr lang="ru-RU" sz="4400" i="1" smtClean="0">
                <a:latin typeface="Yandex Sans Text Light"/>
              </a:rPr>
              <a:t>уществование и гладкость решений уравнений Навье</a:t>
            </a:r>
            <a:r>
              <a:rPr lang="en-US" sz="4400" i="1" smtClean="0">
                <a:latin typeface="Yandex Sans Text Light"/>
              </a:rPr>
              <a:t>-</a:t>
            </a:r>
            <a:r>
              <a:rPr lang="ru-RU" sz="4400" i="1" smtClean="0">
                <a:latin typeface="Yandex Sans Text Light"/>
              </a:rPr>
              <a:t>Стокса — </a:t>
            </a:r>
            <a:r>
              <a:rPr lang="en-US" sz="4400" i="1" smtClean="0">
                <a:latin typeface="Yandex Sans Text Light"/>
              </a:rPr>
              <a:t>	</a:t>
            </a:r>
            <a:r>
              <a:rPr lang="ru-RU" sz="4400" i="1" smtClean="0">
                <a:latin typeface="Yandex Sans Text Light"/>
              </a:rPr>
              <a:t>одна из семи задач тысячелетия, сформулированных в 2000 году </a:t>
            </a:r>
            <a:r>
              <a:rPr lang="en-US" sz="4400" i="1" smtClean="0">
                <a:latin typeface="Yandex Sans Text Light"/>
              </a:rPr>
              <a:t>	</a:t>
            </a:r>
            <a:r>
              <a:rPr lang="ru-RU" sz="4400" i="1" smtClean="0">
                <a:latin typeface="Yandex Sans Text Light"/>
              </a:rPr>
              <a:t>Математическим институтом Клэя</a:t>
            </a:r>
            <a:r>
              <a:rPr lang="en-US" sz="4400" i="1" smtClean="0">
                <a:latin typeface="Yandex Sans Text Light"/>
              </a:rPr>
              <a:t>)</a:t>
            </a:r>
            <a:endParaRPr lang="ru-RU" sz="4400" i="1" smtClean="0">
              <a:latin typeface="Yandex Sans Text Light"/>
            </a:endParaRPr>
          </a:p>
          <a:p>
            <a:pPr marL="792000" lvl="2" indent="0">
              <a:spcBef>
                <a:spcPts val="0"/>
              </a:spcBef>
              <a:buNone/>
            </a:pPr>
            <a:endParaRPr lang="ru-RU" sz="4400" dirty="0" smtClean="0"/>
          </a:p>
          <a:p>
            <a:pPr lvl="2">
              <a:spcBef>
                <a:spcPts val="0"/>
              </a:spcBef>
            </a:pPr>
            <a:r>
              <a:rPr lang="ru-RU" b="1" smtClean="0">
                <a:latin typeface="Yandex Sans Text Light"/>
              </a:rPr>
              <a:t>Машинное обучение</a:t>
            </a:r>
          </a:p>
          <a:p>
            <a:pPr marL="792000" lvl="2" indent="0">
              <a:spcBef>
                <a:spcPts val="0"/>
              </a:spcBef>
              <a:buNone/>
            </a:pPr>
            <a:r>
              <a:rPr lang="ru-RU" smtClean="0">
                <a:latin typeface="Yandex Sans Text Light"/>
              </a:rPr>
              <a:t>	есть задача, нет математической модели, уравнений</a:t>
            </a:r>
          </a:p>
          <a:p>
            <a:pPr marL="792000" lvl="2" indent="0">
              <a:spcBef>
                <a:spcPts val="0"/>
              </a:spcBef>
              <a:buNone/>
            </a:pPr>
            <a:endParaRPr lang="ru-RU" dirty="0"/>
          </a:p>
          <a:p>
            <a:pPr marL="792000" lvl="2" indent="0">
              <a:spcBef>
                <a:spcPts val="0"/>
              </a:spcBef>
              <a:buNone/>
            </a:pPr>
            <a:endParaRPr lang="ru-RU" dirty="0" smtClean="0"/>
          </a:p>
        </p:txBody>
      </p:sp>
      <p:sp>
        <p:nvSpPr>
          <p:cNvPr id="4" name="Нижний колонтитул 3" descr="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 descr="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smtClean="0"/>
              <a:t>2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674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2"/>
                </a:solidFill>
              </a:rPr>
              <a:t>Постановка задач машинного обучения 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4" name="Нижний колонтитул 3" descr="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hlinkClick r:id="rId2"/>
              </a:rPr>
              <a:t>http://www.MachineLearning.</a:t>
            </a:r>
            <a:r>
              <a:rPr lang="en-US" smtClean="0"/>
              <a:t>ru/wiki</a:t>
            </a:r>
            <a:r>
              <a:rPr lang="ru-RU" smtClean="0"/>
              <a:t> </a:t>
            </a:r>
            <a:endParaRPr lang="ru-RU" dirty="0"/>
          </a:p>
        </p:txBody>
      </p:sp>
      <p:sp>
        <p:nvSpPr>
          <p:cNvPr id="5" name="Номер слайда 4" descr="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smtClean="0"/>
              <a:t>3</a:t>
            </a:r>
            <a:endParaRPr lang="ru-RU"/>
          </a:p>
        </p:txBody>
      </p:sp>
      <p:sp>
        <p:nvSpPr>
          <p:cNvPr id="10" name="Объект 2" descr=" 10"/>
          <p:cNvSpPr>
            <a:spLocks noGrp="1"/>
          </p:cNvSpPr>
          <p:nvPr>
            <p:ph idx="1"/>
          </p:nvPr>
        </p:nvSpPr>
        <p:spPr>
          <a:xfrm>
            <a:off x="6085606" y="9147600"/>
            <a:ext cx="13737600" cy="3816000"/>
          </a:xfrm>
        </p:spPr>
        <p:txBody>
          <a:bodyPr/>
          <a:lstStyle/>
          <a:p>
            <a:pPr lvl="2">
              <a:spcBef>
                <a:spcPts val="0"/>
              </a:spcBef>
              <a:buChar char=" "/>
            </a:pPr>
            <a:r>
              <a:rPr lang="ru-RU" smtClean="0">
                <a:latin typeface="+mn-lt"/>
              </a:rPr>
              <a:t>              </a:t>
            </a:r>
            <a:r>
              <a:rPr lang="en-US" smtClean="0">
                <a:latin typeface="+mn-lt"/>
              </a:rPr>
              <a:t>           </a:t>
            </a:r>
            <a:r>
              <a:rPr lang="ru-RU" smtClean="0">
                <a:latin typeface="+mn-lt"/>
              </a:rPr>
              <a:t> </a:t>
            </a:r>
            <a:r>
              <a:rPr lang="en-US" smtClean="0">
                <a:latin typeface="+mn-lt"/>
              </a:rPr>
              <a:t> </a:t>
            </a:r>
            <a:r>
              <a:rPr lang="en-US" baseline="-25000" smtClean="0">
                <a:latin typeface="+mn-lt"/>
              </a:rPr>
              <a:t> </a:t>
            </a:r>
            <a:r>
              <a:rPr lang="en-US" smtClean="0">
                <a:latin typeface="+mn-lt"/>
              </a:rPr>
              <a:t>    </a:t>
            </a:r>
            <a:r>
              <a:rPr lang="en-US" smtClean="0">
                <a:latin typeface="+mn-lt"/>
                <a:cs typeface="Times New Roman"/>
              </a:rPr>
              <a:t>   </a:t>
            </a:r>
            <a:r>
              <a:rPr lang="en-US" baseline="-25000" smtClean="0">
                <a:latin typeface="+mn-lt"/>
                <a:cs typeface="Times New Roman"/>
              </a:rPr>
              <a:t> </a:t>
            </a:r>
            <a:endParaRPr lang="ru-RU" b="1" baseline="-25000" dirty="0" smtClean="0">
              <a:latin typeface="+mn-lt"/>
            </a:endParaRPr>
          </a:p>
          <a:p>
            <a:pPr lvl="2">
              <a:spcBef>
                <a:spcPts val="0"/>
              </a:spcBef>
              <a:buChar char=" "/>
            </a:pPr>
            <a:r>
              <a:rPr lang="ru-RU" smtClean="0">
                <a:latin typeface="+mn-lt"/>
              </a:rPr>
              <a:t>        </a:t>
            </a:r>
            <a:r>
              <a:rPr lang="en-US" smtClean="0">
                <a:latin typeface="+mn-lt"/>
              </a:rPr>
              <a:t> </a:t>
            </a:r>
            <a:r>
              <a:rPr lang="ru-RU" smtClean="0">
                <a:latin typeface="+mn-lt"/>
              </a:rPr>
              <a:t>  </a:t>
            </a:r>
            <a:r>
              <a:rPr lang="en-US" smtClean="0">
                <a:cs typeface="Times New Roman"/>
              </a:rPr>
              <a:t> </a:t>
            </a:r>
            <a:r>
              <a:rPr lang="en-US" baseline="-25000" smtClean="0">
                <a:cs typeface="Times New Roman"/>
              </a:rPr>
              <a:t> </a:t>
            </a:r>
            <a:r>
              <a:rPr lang="en-US" smtClean="0">
                <a:latin typeface="+mn-lt"/>
              </a:rPr>
              <a:t>        </a:t>
            </a:r>
            <a:endParaRPr lang="ru-RU" dirty="0" smtClean="0">
              <a:latin typeface="+mn-lt"/>
            </a:endParaRPr>
          </a:p>
          <a:p>
            <a:pPr lvl="2">
              <a:spcBef>
                <a:spcPts val="0"/>
              </a:spcBef>
              <a:buChar char=" "/>
            </a:pPr>
            <a:r>
              <a:rPr lang="ru-RU" smtClean="0">
                <a:latin typeface="+mn-lt"/>
              </a:rPr>
              <a:t>                               </a:t>
            </a:r>
            <a:r>
              <a:rPr lang="en-US" smtClean="0">
                <a:latin typeface="+mn-lt"/>
              </a:rPr>
              <a:t> </a:t>
            </a:r>
            <a:r>
              <a:rPr lang="en-US" smtClean="0">
                <a:cs typeface="Times New Roman"/>
              </a:rPr>
              <a:t> </a:t>
            </a:r>
            <a:r>
              <a:rPr lang="en-US" baseline="-25000" smtClean="0">
                <a:cs typeface="Times New Roman"/>
              </a:rPr>
              <a:t> </a:t>
            </a:r>
            <a:r>
              <a:rPr lang="en-US" smtClean="0"/>
              <a:t>     </a:t>
            </a:r>
            <a:r>
              <a:rPr lang="en-US" smtClean="0">
                <a:latin typeface="Times New Roman"/>
                <a:cs typeface="Times New Roman"/>
              </a:rPr>
              <a:t> </a:t>
            </a:r>
            <a:endParaRPr lang="ru-RU" dirty="0">
              <a:latin typeface="+mn-lt"/>
            </a:endParaRPr>
          </a:p>
          <a:p>
            <a:pPr lvl="2">
              <a:spcBef>
                <a:spcPts val="0"/>
              </a:spcBef>
              <a:buChar char=" "/>
            </a:pPr>
            <a:r>
              <a:rPr lang="ru-RU" smtClean="0">
                <a:cs typeface="Times New Roman"/>
              </a:rPr>
              <a:t>                 </a:t>
            </a:r>
            <a:r>
              <a:rPr lang="en-US" smtClean="0">
                <a:cs typeface="Times New Roman"/>
              </a:rPr>
              <a:t> </a:t>
            </a:r>
            <a:r>
              <a:rPr lang="en-US" baseline="-25000" smtClean="0">
                <a:cs typeface="Times New Roman"/>
              </a:rPr>
              <a:t>   </a:t>
            </a:r>
            <a:r>
              <a:rPr lang="en-US" smtClean="0">
                <a:cs typeface="Times New Roman"/>
              </a:rPr>
              <a:t>   </a:t>
            </a:r>
            <a:endParaRPr lang="ru-RU" dirty="0" smtClean="0">
              <a:latin typeface="+mn-lt"/>
            </a:endParaRPr>
          </a:p>
          <a:p>
            <a:pPr marL="792000" lvl="2" indent="0">
              <a:spcBef>
                <a:spcPts val="0"/>
              </a:spcBef>
              <a:buNone/>
            </a:pP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53159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2"/>
                </a:solidFill>
              </a:rPr>
              <a:t>Постановка задач машинного обучения 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4" name="Нижний колонтитул 3" descr="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hlinkClick r:id="rId2"/>
              </a:rPr>
              <a:t>http://www.MachineLearning.</a:t>
            </a:r>
            <a:r>
              <a:rPr lang="en-US" smtClean="0"/>
              <a:t>ru/wiki</a:t>
            </a:r>
            <a:r>
              <a:rPr lang="ru-RU" smtClean="0"/>
              <a:t> </a:t>
            </a:r>
            <a:endParaRPr lang="ru-RU" dirty="0"/>
          </a:p>
        </p:txBody>
      </p:sp>
      <p:sp>
        <p:nvSpPr>
          <p:cNvPr id="5" name="Номер слайда 4" descr="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smtClean="0"/>
              <a:t>3</a:t>
            </a:r>
            <a:endParaRPr lang="ru-RU"/>
          </a:p>
        </p:txBody>
      </p:sp>
      <p:pic>
        <p:nvPicPr>
          <p:cNvPr id="8" name="Рисунок 7" descr="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239" y="4026493"/>
            <a:ext cx="13184967" cy="3594707"/>
          </a:xfrm>
          <a:prstGeom prst="rect">
            <a:avLst/>
          </a:prstGeom>
        </p:spPr>
      </p:pic>
      <p:sp>
        <p:nvSpPr>
          <p:cNvPr id="6" name="TextBox 5" descr=" 7"/>
          <p:cNvSpPr txBox="1"/>
          <p:nvPr/>
        </p:nvSpPr>
        <p:spPr>
          <a:xfrm>
            <a:off x="1506406" y="2278800"/>
            <a:ext cx="114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4800" b="1" dirty="0" smtClean="0">
                <a:solidFill>
                  <a:sysClr val="windowText" lastClr="000000"/>
                </a:solidFill>
              </a:rPr>
              <a:t>Этап </a:t>
            </a:r>
            <a:r>
              <a:rPr lang="ru-RU" sz="4800" b="1" i="1" dirty="0" smtClean="0">
                <a:solidFill>
                  <a:sysClr val="windowText" lastClr="000000"/>
                </a:solidFill>
              </a:rPr>
              <a:t>обучения</a:t>
            </a:r>
            <a:r>
              <a:rPr lang="ru-RU" sz="4800" b="1" dirty="0" smtClean="0">
                <a:solidFill>
                  <a:sysClr val="windowText" lastClr="000000"/>
                </a:solidFill>
              </a:rPr>
              <a:t>  </a:t>
            </a:r>
            <a:r>
              <a:rPr lang="en-US" sz="4800" b="1" dirty="0" smtClean="0">
                <a:solidFill>
                  <a:sysClr val="windowText" lastClr="000000"/>
                </a:solidFill>
              </a:rPr>
              <a:t>(train):</a:t>
            </a:r>
            <a:r>
              <a:rPr lang="ru-RU" sz="4800" b="1" dirty="0" smtClean="0">
                <a:solidFill>
                  <a:sysClr val="windowText" lastClr="000000"/>
                </a:solidFill>
              </a:rPr>
              <a:t> </a:t>
            </a:r>
            <a:r>
              <a:rPr lang="ru-RU" sz="4800" dirty="0" smtClean="0">
                <a:solidFill>
                  <a:sysClr val="windowText" lastClr="000000"/>
                </a:solidFill>
              </a:rPr>
              <a:t>объекты</a:t>
            </a:r>
            <a:r>
              <a:rPr lang="ru-RU" sz="4800" b="1" dirty="0" smtClean="0">
                <a:solidFill>
                  <a:sysClr val="windowText" lastClr="000000"/>
                </a:solidFill>
              </a:rPr>
              <a:t> </a:t>
            </a:r>
            <a:r>
              <a:rPr lang="en-US" sz="4800" dirty="0" err="1" smtClean="0">
                <a:solidFill>
                  <a:sysClr val="windowText" lastClr="000000"/>
                </a:solidFill>
              </a:rPr>
              <a:t>x</a:t>
            </a:r>
            <a:r>
              <a:rPr lang="en-US" sz="4800" baseline="-25000" dirty="0" err="1" smtClean="0">
                <a:solidFill>
                  <a:sysClr val="windowText" lastClr="000000"/>
                </a:solidFill>
              </a:rPr>
              <a:t>j</a:t>
            </a:r>
            <a:r>
              <a:rPr lang="en-US" sz="4800" dirty="0" smtClean="0">
                <a:solidFill>
                  <a:sysClr val="windowText" lastClr="000000"/>
                </a:solidFill>
              </a:rPr>
              <a:t> </a:t>
            </a:r>
            <a:r>
              <a:rPr lang="ru-RU" sz="4800" dirty="0" smtClean="0">
                <a:solidFill>
                  <a:sysClr val="windowText" lastClr="000000"/>
                </a:solidFill>
              </a:rPr>
              <a:t>из</a:t>
            </a:r>
            <a:r>
              <a:rPr lang="en-US" sz="4800" dirty="0" smtClean="0">
                <a:solidFill>
                  <a:sysClr val="windowText" lastClr="000000"/>
                </a:solidFill>
              </a:rPr>
              <a:t> X.</a:t>
            </a:r>
            <a:endParaRPr lang="ru-RU" sz="4800" dirty="0" err="1" smtClean="0">
              <a:solidFill>
                <a:sysClr val="windowText" lastClr="000000"/>
              </a:solidFill>
            </a:endParaRPr>
          </a:p>
        </p:txBody>
      </p:sp>
      <p:sp>
        <p:nvSpPr>
          <p:cNvPr id="7" name="TextBox 6" descr=" 8"/>
          <p:cNvSpPr txBox="1"/>
          <p:nvPr/>
        </p:nvSpPr>
        <p:spPr>
          <a:xfrm>
            <a:off x="2269606" y="3042000"/>
            <a:ext cx="1946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solidFill>
                  <a:sysClr val="windowText" lastClr="000000"/>
                </a:solidFill>
              </a:rPr>
              <a:t>Модель </a:t>
            </a:r>
            <a:r>
              <a:rPr lang="el-GR" sz="4800" b="1" i="1" dirty="0" smtClean="0">
                <a:solidFill>
                  <a:sysClr val="windowText" lastClr="000000"/>
                </a:solidFill>
                <a:cs typeface="Times New Roman"/>
              </a:rPr>
              <a:t>μ</a:t>
            </a:r>
            <a:r>
              <a:rPr lang="ru-RU" sz="4800" dirty="0" smtClean="0">
                <a:solidFill>
                  <a:sysClr val="windowText" lastClr="000000"/>
                </a:solidFill>
                <a:cs typeface="Times New Roman"/>
              </a:rPr>
              <a:t> по выборке дает алгоритм </a:t>
            </a:r>
            <a:r>
              <a:rPr lang="ru-RU" sz="4800" b="1" i="1" dirty="0" smtClean="0">
                <a:solidFill>
                  <a:sysClr val="windowText" lastClr="000000"/>
                </a:solidFill>
                <a:cs typeface="Times New Roman"/>
              </a:rPr>
              <a:t>а</a:t>
            </a:r>
            <a:r>
              <a:rPr lang="en-US" sz="4800" dirty="0" smtClean="0">
                <a:solidFill>
                  <a:sysClr val="windowText" lastClr="000000"/>
                </a:solidFill>
                <a:cs typeface="Times New Roman"/>
              </a:rPr>
              <a:t>, </a:t>
            </a:r>
            <a:r>
              <a:rPr lang="ru-RU" sz="4800" dirty="0" smtClean="0">
                <a:solidFill>
                  <a:sysClr val="windowText" lastClr="000000"/>
                </a:solidFill>
                <a:cs typeface="Times New Roman"/>
              </a:rPr>
              <a:t>предсказывающий ответ</a:t>
            </a:r>
            <a:endParaRPr lang="ru-RU" sz="48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0" name="Объект 2" descr=" 10"/>
          <p:cNvSpPr>
            <a:spLocks noGrp="1"/>
          </p:cNvSpPr>
          <p:nvPr>
            <p:ph idx="1"/>
          </p:nvPr>
        </p:nvSpPr>
        <p:spPr>
          <a:xfrm>
            <a:off x="6085606" y="9147600"/>
            <a:ext cx="13737600" cy="3816000"/>
          </a:xfrm>
        </p:spPr>
        <p:txBody>
          <a:bodyPr/>
          <a:lstStyle/>
          <a:p>
            <a:pPr lvl="2">
              <a:spcBef>
                <a:spcPts val="0"/>
              </a:spcBef>
              <a:buChar char=" "/>
            </a:pPr>
            <a:r>
              <a:rPr lang="ru-RU" smtClean="0">
                <a:latin typeface="+mn-lt"/>
              </a:rPr>
              <a:t>              </a:t>
            </a:r>
            <a:r>
              <a:rPr lang="en-US" smtClean="0">
                <a:latin typeface="+mn-lt"/>
              </a:rPr>
              <a:t>           </a:t>
            </a:r>
            <a:r>
              <a:rPr lang="ru-RU" smtClean="0">
                <a:latin typeface="+mn-lt"/>
              </a:rPr>
              <a:t> </a:t>
            </a:r>
            <a:r>
              <a:rPr lang="en-US" smtClean="0">
                <a:latin typeface="+mn-lt"/>
              </a:rPr>
              <a:t> </a:t>
            </a:r>
            <a:r>
              <a:rPr lang="en-US" baseline="-25000" smtClean="0">
                <a:latin typeface="+mn-lt"/>
              </a:rPr>
              <a:t> </a:t>
            </a:r>
            <a:r>
              <a:rPr lang="en-US" smtClean="0">
                <a:latin typeface="+mn-lt"/>
              </a:rPr>
              <a:t>    </a:t>
            </a:r>
            <a:r>
              <a:rPr lang="en-US" smtClean="0">
                <a:latin typeface="+mn-lt"/>
                <a:cs typeface="Times New Roman"/>
              </a:rPr>
              <a:t>   </a:t>
            </a:r>
            <a:r>
              <a:rPr lang="en-US" baseline="-25000" smtClean="0">
                <a:latin typeface="+mn-lt"/>
                <a:cs typeface="Times New Roman"/>
              </a:rPr>
              <a:t> </a:t>
            </a:r>
            <a:endParaRPr lang="ru-RU" b="1" baseline="-25000" dirty="0" smtClean="0">
              <a:latin typeface="+mn-lt"/>
            </a:endParaRPr>
          </a:p>
          <a:p>
            <a:pPr lvl="2">
              <a:spcBef>
                <a:spcPts val="0"/>
              </a:spcBef>
              <a:buChar char=" "/>
            </a:pPr>
            <a:r>
              <a:rPr lang="ru-RU" smtClean="0">
                <a:latin typeface="+mn-lt"/>
              </a:rPr>
              <a:t>        </a:t>
            </a:r>
            <a:r>
              <a:rPr lang="en-US" smtClean="0">
                <a:latin typeface="+mn-lt"/>
              </a:rPr>
              <a:t> </a:t>
            </a:r>
            <a:r>
              <a:rPr lang="ru-RU" smtClean="0">
                <a:latin typeface="+mn-lt"/>
              </a:rPr>
              <a:t>  </a:t>
            </a:r>
            <a:r>
              <a:rPr lang="en-US" smtClean="0">
                <a:cs typeface="Times New Roman"/>
              </a:rPr>
              <a:t> </a:t>
            </a:r>
            <a:r>
              <a:rPr lang="en-US" baseline="-25000" smtClean="0">
                <a:cs typeface="Times New Roman"/>
              </a:rPr>
              <a:t> </a:t>
            </a:r>
            <a:r>
              <a:rPr lang="en-US" smtClean="0">
                <a:latin typeface="+mn-lt"/>
              </a:rPr>
              <a:t>        </a:t>
            </a:r>
            <a:endParaRPr lang="ru-RU" dirty="0" smtClean="0">
              <a:latin typeface="+mn-lt"/>
            </a:endParaRPr>
          </a:p>
          <a:p>
            <a:pPr lvl="2">
              <a:spcBef>
                <a:spcPts val="0"/>
              </a:spcBef>
              <a:buChar char=" "/>
            </a:pPr>
            <a:r>
              <a:rPr lang="ru-RU" smtClean="0">
                <a:latin typeface="+mn-lt"/>
              </a:rPr>
              <a:t>                               </a:t>
            </a:r>
            <a:r>
              <a:rPr lang="en-US" smtClean="0">
                <a:latin typeface="+mn-lt"/>
              </a:rPr>
              <a:t> </a:t>
            </a:r>
            <a:r>
              <a:rPr lang="en-US" smtClean="0">
                <a:cs typeface="Times New Roman"/>
              </a:rPr>
              <a:t> </a:t>
            </a:r>
            <a:r>
              <a:rPr lang="en-US" baseline="-25000" smtClean="0">
                <a:cs typeface="Times New Roman"/>
              </a:rPr>
              <a:t> </a:t>
            </a:r>
            <a:r>
              <a:rPr lang="en-US" smtClean="0"/>
              <a:t>     </a:t>
            </a:r>
            <a:r>
              <a:rPr lang="en-US" smtClean="0">
                <a:latin typeface="Times New Roman"/>
                <a:cs typeface="Times New Roman"/>
              </a:rPr>
              <a:t> </a:t>
            </a:r>
            <a:endParaRPr lang="ru-RU" dirty="0">
              <a:latin typeface="+mn-lt"/>
            </a:endParaRPr>
          </a:p>
          <a:p>
            <a:pPr lvl="2">
              <a:spcBef>
                <a:spcPts val="0"/>
              </a:spcBef>
              <a:buChar char=" "/>
            </a:pPr>
            <a:r>
              <a:rPr lang="ru-RU" smtClean="0">
                <a:cs typeface="Times New Roman"/>
              </a:rPr>
              <a:t>                 </a:t>
            </a:r>
            <a:r>
              <a:rPr lang="en-US" smtClean="0">
                <a:cs typeface="Times New Roman"/>
              </a:rPr>
              <a:t> </a:t>
            </a:r>
            <a:r>
              <a:rPr lang="en-US" baseline="-25000" smtClean="0">
                <a:cs typeface="Times New Roman"/>
              </a:rPr>
              <a:t>   </a:t>
            </a:r>
            <a:r>
              <a:rPr lang="en-US" smtClean="0">
                <a:cs typeface="Times New Roman"/>
              </a:rPr>
              <a:t>   </a:t>
            </a:r>
            <a:endParaRPr lang="ru-RU" dirty="0" smtClean="0">
              <a:latin typeface="+mn-lt"/>
            </a:endParaRPr>
          </a:p>
          <a:p>
            <a:pPr marL="792000" lvl="2" indent="0">
              <a:spcBef>
                <a:spcPts val="0"/>
              </a:spcBef>
              <a:buNone/>
            </a:pP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2359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2"/>
                </a:solidFill>
              </a:rPr>
              <a:t>Постановка задач машинного обучения 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4" name="Нижний колонтитул 3" descr="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hlinkClick r:id="rId2"/>
              </a:rPr>
              <a:t>http://www.MachineLearning.</a:t>
            </a:r>
            <a:r>
              <a:rPr lang="en-US" smtClean="0"/>
              <a:t>ru/wiki</a:t>
            </a:r>
            <a:r>
              <a:rPr lang="ru-RU" smtClean="0"/>
              <a:t> </a:t>
            </a:r>
            <a:endParaRPr lang="ru-RU" dirty="0"/>
          </a:p>
        </p:txBody>
      </p:sp>
      <p:sp>
        <p:nvSpPr>
          <p:cNvPr id="5" name="Номер слайда 4" descr="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smtClean="0"/>
              <a:t>3</a:t>
            </a:r>
            <a:endParaRPr lang="ru-RU"/>
          </a:p>
        </p:txBody>
      </p:sp>
      <p:pic>
        <p:nvPicPr>
          <p:cNvPr id="8" name="Рисунок 7" descr="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239" y="4026493"/>
            <a:ext cx="13184967" cy="3594707"/>
          </a:xfrm>
          <a:prstGeom prst="rect">
            <a:avLst/>
          </a:prstGeom>
        </p:spPr>
      </p:pic>
      <p:sp>
        <p:nvSpPr>
          <p:cNvPr id="6" name="TextBox 5" descr=" 7"/>
          <p:cNvSpPr txBox="1"/>
          <p:nvPr/>
        </p:nvSpPr>
        <p:spPr>
          <a:xfrm>
            <a:off x="1506406" y="2278800"/>
            <a:ext cx="114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4800" b="1" dirty="0" smtClean="0">
                <a:solidFill>
                  <a:sysClr val="windowText" lastClr="000000"/>
                </a:solidFill>
              </a:rPr>
              <a:t>Этап </a:t>
            </a:r>
            <a:r>
              <a:rPr lang="ru-RU" sz="4800" b="1" i="1" dirty="0" smtClean="0">
                <a:solidFill>
                  <a:sysClr val="windowText" lastClr="000000"/>
                </a:solidFill>
              </a:rPr>
              <a:t>обучения</a:t>
            </a:r>
            <a:r>
              <a:rPr lang="ru-RU" sz="4800" b="1" dirty="0" smtClean="0">
                <a:solidFill>
                  <a:sysClr val="windowText" lastClr="000000"/>
                </a:solidFill>
              </a:rPr>
              <a:t>  </a:t>
            </a:r>
            <a:r>
              <a:rPr lang="en-US" sz="4800" b="1" dirty="0" smtClean="0">
                <a:solidFill>
                  <a:sysClr val="windowText" lastClr="000000"/>
                </a:solidFill>
              </a:rPr>
              <a:t>(train):</a:t>
            </a:r>
            <a:r>
              <a:rPr lang="ru-RU" sz="4800" b="1" dirty="0" smtClean="0">
                <a:solidFill>
                  <a:sysClr val="windowText" lastClr="000000"/>
                </a:solidFill>
              </a:rPr>
              <a:t> </a:t>
            </a:r>
            <a:r>
              <a:rPr lang="ru-RU" sz="4800" dirty="0" smtClean="0">
                <a:solidFill>
                  <a:sysClr val="windowText" lastClr="000000"/>
                </a:solidFill>
              </a:rPr>
              <a:t>объекты</a:t>
            </a:r>
            <a:r>
              <a:rPr lang="ru-RU" sz="4800" b="1" dirty="0" smtClean="0">
                <a:solidFill>
                  <a:sysClr val="windowText" lastClr="000000"/>
                </a:solidFill>
              </a:rPr>
              <a:t> </a:t>
            </a:r>
            <a:r>
              <a:rPr lang="en-US" sz="4800" dirty="0" err="1" smtClean="0">
                <a:solidFill>
                  <a:sysClr val="windowText" lastClr="000000"/>
                </a:solidFill>
              </a:rPr>
              <a:t>x</a:t>
            </a:r>
            <a:r>
              <a:rPr lang="en-US" sz="4800" baseline="-25000" dirty="0" err="1" smtClean="0">
                <a:solidFill>
                  <a:sysClr val="windowText" lastClr="000000"/>
                </a:solidFill>
              </a:rPr>
              <a:t>j</a:t>
            </a:r>
            <a:r>
              <a:rPr lang="en-US" sz="4800" dirty="0" smtClean="0">
                <a:solidFill>
                  <a:sysClr val="windowText" lastClr="000000"/>
                </a:solidFill>
              </a:rPr>
              <a:t> </a:t>
            </a:r>
            <a:r>
              <a:rPr lang="ru-RU" sz="4800" dirty="0" smtClean="0">
                <a:solidFill>
                  <a:sysClr val="windowText" lastClr="000000"/>
                </a:solidFill>
              </a:rPr>
              <a:t>из</a:t>
            </a:r>
            <a:r>
              <a:rPr lang="en-US" sz="4800" dirty="0" smtClean="0">
                <a:solidFill>
                  <a:sysClr val="windowText" lastClr="000000"/>
                </a:solidFill>
              </a:rPr>
              <a:t> X.</a:t>
            </a:r>
            <a:endParaRPr lang="ru-RU" sz="4800" dirty="0" err="1" smtClean="0">
              <a:solidFill>
                <a:sysClr val="windowText" lastClr="000000"/>
              </a:solidFill>
            </a:endParaRPr>
          </a:p>
        </p:txBody>
      </p:sp>
      <p:sp>
        <p:nvSpPr>
          <p:cNvPr id="7" name="TextBox 6" descr=" 8"/>
          <p:cNvSpPr txBox="1"/>
          <p:nvPr/>
        </p:nvSpPr>
        <p:spPr>
          <a:xfrm>
            <a:off x="2269606" y="3042000"/>
            <a:ext cx="1946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solidFill>
                  <a:sysClr val="windowText" lastClr="000000"/>
                </a:solidFill>
              </a:rPr>
              <a:t>Модель </a:t>
            </a:r>
            <a:r>
              <a:rPr lang="el-GR" sz="4800" b="1" i="1" dirty="0" smtClean="0">
                <a:solidFill>
                  <a:sysClr val="windowText" lastClr="000000"/>
                </a:solidFill>
                <a:cs typeface="Times New Roman"/>
              </a:rPr>
              <a:t>μ</a:t>
            </a:r>
            <a:r>
              <a:rPr lang="ru-RU" sz="4800" dirty="0" smtClean="0">
                <a:solidFill>
                  <a:sysClr val="windowText" lastClr="000000"/>
                </a:solidFill>
                <a:cs typeface="Times New Roman"/>
              </a:rPr>
              <a:t> по выборке дает алгоритм </a:t>
            </a:r>
            <a:r>
              <a:rPr lang="ru-RU" sz="4800" b="1" i="1" dirty="0" smtClean="0">
                <a:solidFill>
                  <a:sysClr val="windowText" lastClr="000000"/>
                </a:solidFill>
                <a:cs typeface="Times New Roman"/>
              </a:rPr>
              <a:t>а</a:t>
            </a:r>
            <a:r>
              <a:rPr lang="en-US" sz="4800" dirty="0" smtClean="0">
                <a:solidFill>
                  <a:sysClr val="windowText" lastClr="000000"/>
                </a:solidFill>
                <a:cs typeface="Times New Roman"/>
              </a:rPr>
              <a:t>, </a:t>
            </a:r>
            <a:r>
              <a:rPr lang="ru-RU" sz="4800" dirty="0" smtClean="0">
                <a:solidFill>
                  <a:sysClr val="windowText" lastClr="000000"/>
                </a:solidFill>
                <a:cs typeface="Times New Roman"/>
              </a:rPr>
              <a:t>предсказывающий ответ</a:t>
            </a:r>
            <a:endParaRPr lang="ru-RU" sz="48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9" name="TextBox 8" descr=" 9"/>
          <p:cNvSpPr txBox="1"/>
          <p:nvPr/>
        </p:nvSpPr>
        <p:spPr>
          <a:xfrm>
            <a:off x="1506406" y="7621200"/>
            <a:ext cx="1335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 dirty="0" smtClean="0">
                <a:solidFill>
                  <a:sysClr val="windowText" lastClr="000000"/>
                </a:solidFill>
              </a:rPr>
              <a:t>Этап </a:t>
            </a:r>
            <a:r>
              <a:rPr lang="ru-RU" sz="4800" b="1" i="1" dirty="0" smtClean="0">
                <a:solidFill>
                  <a:sysClr val="windowText" lastClr="000000"/>
                </a:solidFill>
              </a:rPr>
              <a:t>применения</a:t>
            </a:r>
            <a:r>
              <a:rPr lang="ru-RU" sz="4800" b="1" dirty="0" smtClean="0">
                <a:solidFill>
                  <a:sysClr val="windowText" lastClr="000000"/>
                </a:solidFill>
              </a:rPr>
              <a:t>  </a:t>
            </a:r>
            <a:r>
              <a:rPr lang="en-US" sz="4800" b="1" dirty="0" smtClean="0">
                <a:solidFill>
                  <a:sysClr val="windowText" lastClr="000000"/>
                </a:solidFill>
              </a:rPr>
              <a:t>(test) – </a:t>
            </a:r>
            <a:r>
              <a:rPr lang="ru-RU" sz="4800" b="1" dirty="0" smtClean="0">
                <a:solidFill>
                  <a:sysClr val="windowText" lastClr="000000"/>
                </a:solidFill>
              </a:rPr>
              <a:t>замер качества.</a:t>
            </a:r>
          </a:p>
        </p:txBody>
      </p:sp>
      <p:sp>
        <p:nvSpPr>
          <p:cNvPr id="10" name="Объект 2" descr=" 10"/>
          <p:cNvSpPr>
            <a:spLocks noGrp="1"/>
          </p:cNvSpPr>
          <p:nvPr>
            <p:ph idx="1"/>
          </p:nvPr>
        </p:nvSpPr>
        <p:spPr>
          <a:xfrm>
            <a:off x="6085606" y="9147600"/>
            <a:ext cx="13737600" cy="3816000"/>
          </a:xfrm>
        </p:spPr>
        <p:txBody>
          <a:bodyPr/>
          <a:lstStyle/>
          <a:p>
            <a:pPr lvl="2">
              <a:spcBef>
                <a:spcPts val="0"/>
              </a:spcBef>
              <a:buChar char=" "/>
            </a:pPr>
            <a:r>
              <a:rPr lang="ru-RU" smtClean="0">
                <a:latin typeface="+mn-lt"/>
              </a:rPr>
              <a:t>              </a:t>
            </a:r>
            <a:r>
              <a:rPr lang="en-US" smtClean="0">
                <a:latin typeface="+mn-lt"/>
              </a:rPr>
              <a:t>           </a:t>
            </a:r>
            <a:r>
              <a:rPr lang="ru-RU" smtClean="0">
                <a:latin typeface="+mn-lt"/>
              </a:rPr>
              <a:t> </a:t>
            </a:r>
            <a:r>
              <a:rPr lang="en-US" smtClean="0">
                <a:latin typeface="+mn-lt"/>
              </a:rPr>
              <a:t> </a:t>
            </a:r>
            <a:r>
              <a:rPr lang="en-US" baseline="-25000" smtClean="0">
                <a:latin typeface="+mn-lt"/>
              </a:rPr>
              <a:t> </a:t>
            </a:r>
            <a:r>
              <a:rPr lang="en-US" smtClean="0">
                <a:latin typeface="+mn-lt"/>
              </a:rPr>
              <a:t>    </a:t>
            </a:r>
            <a:r>
              <a:rPr lang="en-US" smtClean="0">
                <a:latin typeface="+mn-lt"/>
                <a:cs typeface="Times New Roman"/>
              </a:rPr>
              <a:t>   </a:t>
            </a:r>
            <a:r>
              <a:rPr lang="en-US" baseline="-25000" smtClean="0">
                <a:latin typeface="+mn-lt"/>
                <a:cs typeface="Times New Roman"/>
              </a:rPr>
              <a:t> </a:t>
            </a:r>
            <a:endParaRPr lang="ru-RU" b="1" baseline="-25000" dirty="0" smtClean="0">
              <a:latin typeface="+mn-lt"/>
            </a:endParaRPr>
          </a:p>
          <a:p>
            <a:pPr lvl="2">
              <a:spcBef>
                <a:spcPts val="0"/>
              </a:spcBef>
              <a:buChar char=" "/>
            </a:pPr>
            <a:r>
              <a:rPr lang="ru-RU" smtClean="0">
                <a:latin typeface="+mn-lt"/>
              </a:rPr>
              <a:t>        </a:t>
            </a:r>
            <a:r>
              <a:rPr lang="en-US" smtClean="0">
                <a:latin typeface="+mn-lt"/>
              </a:rPr>
              <a:t> </a:t>
            </a:r>
            <a:r>
              <a:rPr lang="ru-RU" smtClean="0">
                <a:latin typeface="+mn-lt"/>
              </a:rPr>
              <a:t>  </a:t>
            </a:r>
            <a:r>
              <a:rPr lang="en-US" smtClean="0">
                <a:cs typeface="Times New Roman"/>
              </a:rPr>
              <a:t> </a:t>
            </a:r>
            <a:r>
              <a:rPr lang="en-US" baseline="-25000" smtClean="0">
                <a:cs typeface="Times New Roman"/>
              </a:rPr>
              <a:t> </a:t>
            </a:r>
            <a:r>
              <a:rPr lang="en-US" smtClean="0">
                <a:latin typeface="+mn-lt"/>
              </a:rPr>
              <a:t>        </a:t>
            </a:r>
            <a:endParaRPr lang="ru-RU" dirty="0" smtClean="0">
              <a:latin typeface="+mn-lt"/>
            </a:endParaRPr>
          </a:p>
          <a:p>
            <a:pPr lvl="2">
              <a:spcBef>
                <a:spcPts val="0"/>
              </a:spcBef>
              <a:buChar char=" "/>
            </a:pPr>
            <a:r>
              <a:rPr lang="ru-RU" smtClean="0">
                <a:latin typeface="+mn-lt"/>
              </a:rPr>
              <a:t>                               </a:t>
            </a:r>
            <a:r>
              <a:rPr lang="en-US" smtClean="0">
                <a:latin typeface="+mn-lt"/>
              </a:rPr>
              <a:t> </a:t>
            </a:r>
            <a:r>
              <a:rPr lang="en-US" smtClean="0">
                <a:cs typeface="Times New Roman"/>
              </a:rPr>
              <a:t> </a:t>
            </a:r>
            <a:r>
              <a:rPr lang="en-US" baseline="-25000" smtClean="0">
                <a:cs typeface="Times New Roman"/>
              </a:rPr>
              <a:t> </a:t>
            </a:r>
            <a:r>
              <a:rPr lang="en-US" smtClean="0"/>
              <a:t>     </a:t>
            </a:r>
            <a:r>
              <a:rPr lang="en-US" smtClean="0">
                <a:latin typeface="Times New Roman"/>
                <a:cs typeface="Times New Roman"/>
              </a:rPr>
              <a:t> </a:t>
            </a:r>
            <a:endParaRPr lang="ru-RU" dirty="0">
              <a:latin typeface="+mn-lt"/>
            </a:endParaRPr>
          </a:p>
          <a:p>
            <a:pPr lvl="2">
              <a:spcBef>
                <a:spcPts val="0"/>
              </a:spcBef>
              <a:buChar char=" "/>
            </a:pPr>
            <a:r>
              <a:rPr lang="ru-RU" smtClean="0">
                <a:cs typeface="Times New Roman"/>
              </a:rPr>
              <a:t>                 </a:t>
            </a:r>
            <a:r>
              <a:rPr lang="en-US" smtClean="0">
                <a:cs typeface="Times New Roman"/>
              </a:rPr>
              <a:t> </a:t>
            </a:r>
            <a:r>
              <a:rPr lang="en-US" baseline="-25000" smtClean="0">
                <a:cs typeface="Times New Roman"/>
              </a:rPr>
              <a:t>   </a:t>
            </a:r>
            <a:r>
              <a:rPr lang="en-US" smtClean="0">
                <a:cs typeface="Times New Roman"/>
              </a:rPr>
              <a:t>   </a:t>
            </a:r>
            <a:endParaRPr lang="ru-RU" dirty="0" smtClean="0">
              <a:latin typeface="+mn-lt"/>
            </a:endParaRPr>
          </a:p>
          <a:p>
            <a:pPr marL="792000" lvl="2" indent="0">
              <a:spcBef>
                <a:spcPts val="0"/>
              </a:spcBef>
              <a:buNone/>
            </a:pP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16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Другое 4">
      <a:dk1>
        <a:srgbClr val="000000"/>
      </a:dk1>
      <a:lt1>
        <a:srgbClr val="FFFFFF"/>
      </a:lt1>
      <a:dk2>
        <a:srgbClr val="FFCC00"/>
      </a:dk2>
      <a:lt2>
        <a:srgbClr val="FF0000"/>
      </a:lt2>
      <a:accent1>
        <a:srgbClr val="3878BE"/>
      </a:accent1>
      <a:accent2>
        <a:srgbClr val="8FD541"/>
      </a:accent2>
      <a:accent3>
        <a:srgbClr val="72C3E0"/>
      </a:accent3>
      <a:accent4>
        <a:srgbClr val="FC6867"/>
      </a:accent4>
      <a:accent5>
        <a:srgbClr val="FB7600"/>
      </a:accent5>
      <a:accent6>
        <a:srgbClr val="9E64A9"/>
      </a:accent6>
      <a:hlink>
        <a:srgbClr val="000000"/>
      </a:hlink>
      <a:folHlink>
        <a:srgbClr val="3878BE"/>
      </a:folHlink>
    </a:clrScheme>
    <a:fontScheme name="Custom 1">
      <a:majorFont>
        <a:latin typeface="Yandex Sans Text Regular"/>
        <a:ea typeface=""/>
        <a:cs typeface=""/>
      </a:majorFont>
      <a:minorFont>
        <a:latin typeface="Yandex Sans Text Light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381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4800" dirty="0" err="1" smtClean="0">
            <a:solidFill>
              <a:sysClr val="windowText" lastClr="000000"/>
            </a:solidFill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18377</TotalTime>
  <Words>1471</Words>
  <Application>Microsoft Office PowerPoint</Application>
  <PresentationFormat>Произвольный</PresentationFormat>
  <Paragraphs>391</Paragraphs>
  <Slides>49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49</vt:i4>
      </vt:variant>
    </vt:vector>
  </HeadingPairs>
  <TitlesOfParts>
    <vt:vector size="50" baseType="lpstr">
      <vt:lpstr>Office Theme</vt:lpstr>
      <vt:lpstr>Попробуй обогнать matrixnet</vt:lpstr>
      <vt:lpstr>Зачем обучать машину?</vt:lpstr>
      <vt:lpstr>Зачем обучать машину?</vt:lpstr>
      <vt:lpstr>Зачем обучать машину?</vt:lpstr>
      <vt:lpstr>Зачем обучать машину?</vt:lpstr>
      <vt:lpstr>Зачем обучать машину?</vt:lpstr>
      <vt:lpstr>Постановка задач машинного обучения </vt:lpstr>
      <vt:lpstr>Постановка задач машинного обучения </vt:lpstr>
      <vt:lpstr>Постановка задач машинного обучения </vt:lpstr>
      <vt:lpstr>Постановка задач машинного обучения </vt:lpstr>
      <vt:lpstr>Постановка задач машинного обучения </vt:lpstr>
      <vt:lpstr>Постановка задач машинного обучения </vt:lpstr>
      <vt:lpstr>Постановка задач машинного обучения </vt:lpstr>
      <vt:lpstr>Постановка задач машинного обучения </vt:lpstr>
      <vt:lpstr>Классические задачи ML</vt:lpstr>
      <vt:lpstr>Классические задачи ML</vt:lpstr>
      <vt:lpstr>Классические задачи ML</vt:lpstr>
      <vt:lpstr>Классические задачи ML</vt:lpstr>
      <vt:lpstr>Классические задачи ML</vt:lpstr>
      <vt:lpstr>Классические задачи ML</vt:lpstr>
      <vt:lpstr>Классические задачи ML</vt:lpstr>
      <vt:lpstr>Что такое matrixnet?</vt:lpstr>
      <vt:lpstr>Что такое matrixnet?</vt:lpstr>
      <vt:lpstr>Что такое matrixnet?</vt:lpstr>
      <vt:lpstr>Что такое matrixnet?</vt:lpstr>
      <vt:lpstr>Что такое matrixnet?</vt:lpstr>
      <vt:lpstr>Что такое matrixnet?</vt:lpstr>
      <vt:lpstr>Что такое matrixnet?</vt:lpstr>
      <vt:lpstr>Что такое matrixnet?</vt:lpstr>
      <vt:lpstr>Презентация PowerPoint</vt:lpstr>
      <vt:lpstr>Алгоритм работы matrixnet</vt:lpstr>
      <vt:lpstr>Алгоритм работы matrixnet</vt:lpstr>
      <vt:lpstr>Алгоритм работы matrixnet</vt:lpstr>
      <vt:lpstr>Алгоритм работы matrixnet</vt:lpstr>
      <vt:lpstr>Алгоритм работы matrixnet</vt:lpstr>
      <vt:lpstr>Алгоритм работы matrixnet</vt:lpstr>
      <vt:lpstr>Алгоритм работы matrixnet</vt:lpstr>
      <vt:lpstr>Score для очередного бинпризнака</vt:lpstr>
      <vt:lpstr>Score для очередного бинпризнака</vt:lpstr>
      <vt:lpstr>Score для очередного бинпризнака</vt:lpstr>
      <vt:lpstr>Score для очередного бинпризнака</vt:lpstr>
      <vt:lpstr>Score для очередного бинпризнака</vt:lpstr>
      <vt:lpstr>Score для очередного бинпризнака</vt:lpstr>
      <vt:lpstr>Score для очередного бинпризнака</vt:lpstr>
      <vt:lpstr>Бинаризация</vt:lpstr>
      <vt:lpstr>Бинаризация</vt:lpstr>
      <vt:lpstr>Бинаризация</vt:lpstr>
      <vt:lpstr>Бинаризация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presentation</dc:creator>
  <cp:lastModifiedBy>Aleksandr Avdyushenko</cp:lastModifiedBy>
  <cp:revision>467</cp:revision>
  <dcterms:created xsi:type="dcterms:W3CDTF">2014-09-09T08:22:07Z</dcterms:created>
  <dcterms:modified xsi:type="dcterms:W3CDTF">2017-02-03T16:34:18Z</dcterms:modified>
</cp:coreProperties>
</file>