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785" r:id="rId2"/>
    <p:sldId id="786" r:id="rId3"/>
    <p:sldId id="750" r:id="rId4"/>
    <p:sldId id="774" r:id="rId5"/>
    <p:sldId id="766" r:id="rId6"/>
    <p:sldId id="791" r:id="rId7"/>
    <p:sldId id="752" r:id="rId8"/>
    <p:sldId id="788" r:id="rId9"/>
    <p:sldId id="789" r:id="rId10"/>
    <p:sldId id="758" r:id="rId11"/>
    <p:sldId id="753" r:id="rId12"/>
    <p:sldId id="790" r:id="rId13"/>
    <p:sldId id="760" r:id="rId14"/>
    <p:sldId id="787" r:id="rId15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85"/>
            <p14:sldId id="786"/>
            <p14:sldId id="750"/>
            <p14:sldId id="774"/>
            <p14:sldId id="766"/>
            <p14:sldId id="791"/>
            <p14:sldId id="752"/>
            <p14:sldId id="788"/>
            <p14:sldId id="789"/>
            <p14:sldId id="758"/>
            <p14:sldId id="753"/>
            <p14:sldId id="790"/>
            <p14:sldId id="760"/>
            <p14:sldId id="7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D541"/>
    <a:srgbClr val="4A78BC"/>
    <a:srgbClr val="003264"/>
    <a:srgbClr val="FE8C00"/>
    <a:srgbClr val="5BCD9D"/>
    <a:srgbClr val="356767"/>
    <a:srgbClr val="FC6767"/>
    <a:srgbClr val="FF8C00"/>
    <a:srgbClr val="BFBFBF"/>
    <a:srgbClr val="6D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84498" autoAdjust="0"/>
  </p:normalViewPr>
  <p:slideViewPr>
    <p:cSldViewPr>
      <p:cViewPr varScale="1">
        <p:scale>
          <a:sx n="52" d="100"/>
          <a:sy n="52" d="100"/>
        </p:scale>
        <p:origin x="786" y="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3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083265292236498E-2"/>
          <c:y val="0.16848400050315099"/>
          <c:w val="0.94491673470776305"/>
          <c:h val="0.703512272162656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Закончили</c:v>
                </c:pt>
              </c:strCache>
            </c:strRef>
          </c:tx>
          <c:spPr>
            <a:solidFill>
              <a:srgbClr val="FFCC0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2">
                  <c:v>0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41-4860-8712-0410FF6BA64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Поступили</c:v>
                </c:pt>
              </c:strCache>
            </c:strRef>
          </c:tx>
          <c:spPr>
            <a:solidFill>
              <a:srgbClr val="8FD541">
                <a:lumMod val="75000"/>
              </a:srgbClr>
            </a:solidFill>
            <a:ln w="38100" cmpd="sng">
              <a:solidFill>
                <a:sysClr val="windowText" lastClr="00000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26</c:v>
                </c:pt>
                <c:pt idx="1">
                  <c:v>26</c:v>
                </c:pt>
                <c:pt idx="2">
                  <c:v>35</c:v>
                </c:pt>
                <c:pt idx="3">
                  <c:v>15</c:v>
                </c:pt>
                <c:pt idx="4">
                  <c:v>49</c:v>
                </c:pt>
                <c:pt idx="5">
                  <c:v>32</c:v>
                </c:pt>
                <c:pt idx="6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441-4860-8712-0410FF6BA6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08472848"/>
        <c:axId val="1608480464"/>
      </c:barChart>
      <c:catAx>
        <c:axId val="160847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 sz="3600" baseline="0">
                <a:latin typeface="Yandex Sans Text Light" charset="0"/>
              </a:defRPr>
            </a:pPr>
            <a:endParaRPr lang="ru-RU"/>
          </a:p>
        </c:txPr>
        <c:crossAx val="1608480464"/>
        <c:crosses val="autoZero"/>
        <c:auto val="1"/>
        <c:lblAlgn val="ctr"/>
        <c:lblOffset val="100"/>
        <c:noMultiLvlLbl val="0"/>
      </c:catAx>
      <c:valAx>
        <c:axId val="16084804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3600" baseline="0">
                <a:latin typeface="Yandex Sans Text Light" charset="0"/>
              </a:defRPr>
            </a:pPr>
            <a:endParaRPr lang="ru-RU"/>
          </a:p>
        </c:txPr>
        <c:crossAx val="160847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30804846919786"/>
          <c:y val="7.5779107670762525E-3"/>
          <c:w val="0.60794365834382202"/>
          <c:h val="0.138028635919726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4000" baseline="0">
              <a:latin typeface="Yandex Sans Text Light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800" baseline="0">
          <a:latin typeface="Yandex Sans Text Regular" charset="0"/>
        </a:defRPr>
      </a:pPr>
      <a:endParaRPr lang="ru-RU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cs typeface="Arial" panose="020B0604020202020204" pitchFamily="34" charset="0"/>
              </a:rPr>
              <a:t>Начнем со статистики по поступившим</a:t>
            </a:r>
            <a:r>
              <a:rPr lang="ru-RU" altLang="ru-RU" baseline="0" dirty="0" smtClean="0">
                <a:cs typeface="Arial" panose="020B0604020202020204" pitchFamily="34" charset="0"/>
              </a:rPr>
              <a:t> и закончившим наш учебный центр. Запустились мы 5 лет назад в 2013 и первые два года всё шло хорошо =) По идее в ШАД обучение длится два года, но</a:t>
            </a:r>
            <a:r>
              <a:rPr lang="en-US" altLang="ru-RU" baseline="0" dirty="0" smtClean="0">
                <a:cs typeface="Arial" panose="020B0604020202020204" pitchFamily="34" charset="0"/>
              </a:rPr>
              <a:t>, </a:t>
            </a:r>
            <a:r>
              <a:rPr lang="ru-RU" altLang="ru-RU" baseline="0" dirty="0" smtClean="0">
                <a:cs typeface="Arial" panose="020B0604020202020204" pitchFamily="34" charset="0"/>
              </a:rPr>
              <a:t>к сожалению, в 2015 никто не смог из поступивших не смог </a:t>
            </a:r>
            <a:r>
              <a:rPr lang="ru-RU" altLang="ru-RU" baseline="0" dirty="0" err="1" smtClean="0">
                <a:cs typeface="Arial" panose="020B0604020202020204" pitchFamily="34" charset="0"/>
              </a:rPr>
              <a:t>выпуститься</a:t>
            </a:r>
            <a:r>
              <a:rPr lang="ru-RU" altLang="ru-RU" baseline="0" dirty="0" smtClean="0">
                <a:cs typeface="Arial" panose="020B0604020202020204" pitchFamily="34" charset="0"/>
              </a:rPr>
              <a:t> в Новосибирске. Я сам был студентом первого набора и хорошо помню этот напряженный момент в марте 2015 в завершающем четвёртом семестре, когда, несмотря на огромное желание закончить, пришло понимание, что совсем никак не успеваешь. Нас таких было 5 человек и почти все вернулись из академического отпуска и в итоге закончили обучение в следующие годы.</a:t>
            </a:r>
          </a:p>
          <a:p>
            <a:r>
              <a:rPr lang="ru-RU" altLang="ru-RU" baseline="0" dirty="0" smtClean="0">
                <a:cs typeface="Arial" panose="020B0604020202020204" pitchFamily="34" charset="0"/>
              </a:rPr>
              <a:t>В 2017 году у нас получилось увеличить набор, т.к. с приходом компании </a:t>
            </a:r>
            <a:r>
              <a:rPr lang="en-US" altLang="ru-RU" baseline="0" dirty="0" err="1" smtClean="0">
                <a:cs typeface="Arial" panose="020B0604020202020204" pitchFamily="34" charset="0"/>
              </a:rPr>
              <a:t>JetBrains</a:t>
            </a:r>
            <a:r>
              <a:rPr lang="en-US" altLang="ru-RU" baseline="0" dirty="0" smtClean="0">
                <a:cs typeface="Arial" panose="020B0604020202020204" pitchFamily="34" charset="0"/>
              </a:rPr>
              <a:t> </a:t>
            </a:r>
            <a:r>
              <a:rPr lang="ru-RU" altLang="ru-RU" baseline="0" dirty="0" smtClean="0">
                <a:cs typeface="Arial" panose="020B0604020202020204" pitchFamily="34" charset="0"/>
              </a:rPr>
              <a:t>в Новосибирск мы расширили филиал ШАД до </a:t>
            </a:r>
            <a:r>
              <a:rPr lang="en-US" altLang="ru-RU" baseline="0" dirty="0" smtClean="0">
                <a:cs typeface="Arial" panose="020B0604020202020204" pitchFamily="34" charset="0"/>
              </a:rPr>
              <a:t>Computer Science </a:t>
            </a:r>
            <a:r>
              <a:rPr lang="ru-RU" altLang="ru-RU" baseline="0" dirty="0" smtClean="0">
                <a:cs typeface="Arial" panose="020B0604020202020204" pitchFamily="34" charset="0"/>
              </a:rPr>
              <a:t>центра. У нас стало два направления обучения: анализ данных и разработка программного обеспечения.</a:t>
            </a:r>
          </a:p>
          <a:p>
            <a:r>
              <a:rPr lang="ru-RU" altLang="ru-RU" baseline="0" dirty="0" smtClean="0">
                <a:cs typeface="Arial" panose="020B0604020202020204" pitchFamily="34" charset="0"/>
              </a:rPr>
              <a:t>Есть все основания полагать, что выпуск в новом 2019 году по количеству выпускников будет примерно равен сумме всех предыдущих лет.</a:t>
            </a:r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5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Вот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вдохновляющий пример дистанционного обучения у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Новосибирске: выпускник ФФ НГУ Семен Козлов прочитал студентам курс по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learning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прямо из силиконовой долины. Лекции через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 stream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вопросы в реальном времени. Всё прошло очень живо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хорошо весной 2018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продолжаем и расширяем это начинание в 2019. Семинары были очные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НГУ, а сам Семен прилетел в Новосибирск принимать экзамен и проекты студентов.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15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 и напоследок</a:t>
            </a:r>
            <a:r>
              <a:rPr lang="ru-RU" baseline="0" dirty="0" smtClean="0"/>
              <a:t> пара мыслей про эффективное обучение. Первая это ссылка на отличное выступление Сергея </a:t>
            </a:r>
            <a:r>
              <a:rPr lang="ru-RU" baseline="0" dirty="0" err="1" smtClean="0"/>
              <a:t>Мушинского</a:t>
            </a:r>
            <a:r>
              <a:rPr lang="ru-RU" baseline="0" dirty="0" smtClean="0"/>
              <a:t>, где он собрал много работающих на практике вещей в одном докладе и рассказал их со ссылками на первоисточники. Во-вторых, было бы классно иметь индивидуального тренера-советника, но пока это, конечно, </a:t>
            </a:r>
            <a:r>
              <a:rPr lang="ru-RU" baseline="0" smtClean="0"/>
              <a:t>только фантазии </a:t>
            </a:r>
            <a:r>
              <a:rPr lang="ru-RU" baseline="0" dirty="0" smtClean="0"/>
              <a:t>=)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2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cs typeface="Arial" panose="020B0604020202020204" pitchFamily="34" charset="0"/>
              </a:rPr>
              <a:t>Программа обучения и курсы более менее стандартные </a:t>
            </a:r>
            <a:r>
              <a:rPr lang="ru-RU" altLang="ru-RU" baseline="0" dirty="0" smtClean="0">
                <a:cs typeface="Arial" panose="020B0604020202020204" pitchFamily="34" charset="0"/>
              </a:rPr>
              <a:t>для области </a:t>
            </a:r>
            <a:r>
              <a:rPr lang="en-US" altLang="ru-RU" baseline="0" dirty="0" smtClean="0">
                <a:cs typeface="Arial" panose="020B0604020202020204" pitchFamily="34" charset="0"/>
              </a:rPr>
              <a:t>computer science</a:t>
            </a:r>
            <a:r>
              <a:rPr lang="ru-RU" altLang="ru-RU" baseline="0" dirty="0" smtClean="0">
                <a:cs typeface="Arial" panose="020B0604020202020204" pitchFamily="34" charset="0"/>
              </a:rPr>
              <a:t>: алгоритмы, различные языки программирования, базы данных, архитектура компьютера и сети, большое число курсов посвящено машинному обучению: от классических подходов до современных </a:t>
            </a:r>
            <a:r>
              <a:rPr lang="en-US" altLang="ru-RU" baseline="0" dirty="0" smtClean="0">
                <a:cs typeface="Arial" panose="020B0604020202020204" pitchFamily="34" charset="0"/>
              </a:rPr>
              <a:t>state-of-the-art </a:t>
            </a:r>
            <a:r>
              <a:rPr lang="ru-RU" altLang="ru-RU" baseline="0" dirty="0" smtClean="0">
                <a:cs typeface="Arial" panose="020B0604020202020204" pitchFamily="34" charset="0"/>
              </a:rPr>
              <a:t>методов анализа изображений, текстов и других данных.</a:t>
            </a:r>
          </a:p>
          <a:p>
            <a:r>
              <a:rPr lang="ru-RU" altLang="ru-RU" baseline="0" dirty="0" smtClean="0">
                <a:cs typeface="Arial" panose="020B0604020202020204" pitchFamily="34" charset="0"/>
              </a:rPr>
              <a:t>Основное внимание уделяем качеству курсов и глубине погружения в тему. Все преподаватели – действующие сотрудники </a:t>
            </a:r>
            <a:r>
              <a:rPr lang="en-US" altLang="ru-RU" baseline="0" dirty="0" smtClean="0">
                <a:cs typeface="Arial" panose="020B0604020202020204" pitchFamily="34" charset="0"/>
              </a:rPr>
              <a:t>IT-</a:t>
            </a:r>
            <a:r>
              <a:rPr lang="ru-RU" altLang="ru-RU" baseline="0" dirty="0" smtClean="0">
                <a:cs typeface="Arial" panose="020B0604020202020204" pitchFamily="34" charset="0"/>
              </a:rPr>
              <a:t>компаний или научные сотрудники, применяющие свои знания на практике. Также стараемся активно привлекать наших выпускников к ведению семинаров и проверке домашних заданий. На всех курсах по языкам программирования обязательно есть </a:t>
            </a:r>
            <a:r>
              <a:rPr lang="ru-RU" altLang="ru-RU" baseline="0" dirty="0" err="1" smtClean="0">
                <a:cs typeface="Arial" panose="020B0604020202020204" pitchFamily="34" charset="0"/>
              </a:rPr>
              <a:t>ревью</a:t>
            </a:r>
            <a:r>
              <a:rPr lang="ru-RU" altLang="ru-RU" baseline="0" dirty="0" smtClean="0">
                <a:cs typeface="Arial" panose="020B0604020202020204" pitchFamily="34" charset="0"/>
              </a:rPr>
              <a:t> кода студентов, на курсах по машинному обучению – конкурсы по анализу данных.</a:t>
            </a:r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41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cs typeface="Arial" panose="020B0604020202020204" pitchFamily="34" charset="0"/>
              </a:rPr>
              <a:t>Очень важным нововведением при расширении до </a:t>
            </a:r>
            <a:r>
              <a:rPr lang="en-US" altLang="ru-RU" dirty="0" smtClean="0">
                <a:cs typeface="Arial" panose="020B0604020202020204" pitchFamily="34" charset="0"/>
              </a:rPr>
              <a:t>CS </a:t>
            </a:r>
            <a:r>
              <a:rPr lang="ru-RU" altLang="ru-RU" dirty="0" smtClean="0">
                <a:cs typeface="Arial" panose="020B0604020202020204" pitchFamily="34" charset="0"/>
              </a:rPr>
              <a:t>центра оказались </a:t>
            </a:r>
            <a:r>
              <a:rPr lang="ru-RU" altLang="ru-RU" baseline="0" dirty="0" smtClean="0">
                <a:cs typeface="Arial" panose="020B0604020202020204" pitchFamily="34" charset="0"/>
              </a:rPr>
              <a:t>практические проекты. В них студенты могут применить свежеполученные знания в работе над реальной задачей. Несмотря на увеличение учебной нагрузки на студентов, мы видим положительное влияние практик, в том числе и на учебу в центре.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0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cs typeface="Arial" panose="020B0604020202020204" pitchFamily="34" charset="0"/>
              </a:rPr>
              <a:t>Одна</a:t>
            </a:r>
            <a:r>
              <a:rPr lang="ru-RU" altLang="ru-RU" baseline="0" dirty="0" smtClean="0">
                <a:cs typeface="Arial" panose="020B0604020202020204" pitchFamily="34" charset="0"/>
              </a:rPr>
              <a:t> из практик, защищенных в этом семестре: задача была написать конвертер геометрических чертежей в код (и потом в тех</a:t>
            </a:r>
            <a:r>
              <a:rPr lang="en-US" altLang="ru-RU" baseline="0" dirty="0" smtClean="0">
                <a:cs typeface="Arial" panose="020B0604020202020204" pitchFamily="34" charset="0"/>
              </a:rPr>
              <a:t>)</a:t>
            </a:r>
            <a:r>
              <a:rPr lang="ru-RU" altLang="ru-RU" baseline="0" smtClean="0">
                <a:cs typeface="Arial" panose="020B0604020202020204" pitchFamily="34" charset="0"/>
              </a:rPr>
              <a:t>.</a:t>
            </a:r>
            <a:endParaRPr lang="ru-RU" altLang="ru-RU" baseline="0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Дальше расскажу</a:t>
            </a:r>
            <a:r>
              <a:rPr lang="ru-RU" baseline="0" dirty="0" smtClean="0"/>
              <a:t> про взаимодействие с нашим ключевым партнером – новосибирским государственным университетом.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0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cs typeface="Arial" panose="020B0604020202020204" pitchFamily="34" charset="0"/>
              </a:rPr>
              <a:t>У</a:t>
            </a:r>
            <a:r>
              <a:rPr lang="en-US" altLang="ru-RU" dirty="0" smtClean="0"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cs typeface="Arial" panose="020B0604020202020204" pitchFamily="34" charset="0"/>
              </a:rPr>
              <a:t>нас полноценное партнёрство с НГУ,</a:t>
            </a:r>
            <a:r>
              <a:rPr lang="ru-RU" altLang="ru-RU" baseline="0" dirty="0" smtClean="0">
                <a:cs typeface="Arial" panose="020B0604020202020204" pitchFamily="34" charset="0"/>
              </a:rPr>
              <a:t> занятия центра идут там. Есть направление по анализу данных на ФИТ, программа которого сильно пересекается с программой обучения в центре. Долгое время мы обсуждали с университетом добавление курсов по машинному обучению в учебные программы. Как один из результатов – в ноябре этого года открылась классная вакансия </a:t>
            </a:r>
            <a:r>
              <a:rPr lang="ru-RU" altLang="ru-RU" baseline="0" dirty="0" err="1" smtClean="0">
                <a:cs typeface="Arial" panose="020B0604020202020204" pitchFamily="34" charset="0"/>
              </a:rPr>
              <a:t>постдока</a:t>
            </a:r>
            <a:r>
              <a:rPr lang="ru-RU" altLang="ru-RU" baseline="0" dirty="0" smtClean="0">
                <a:cs typeface="Arial" panose="020B0604020202020204" pitchFamily="34" charset="0"/>
              </a:rPr>
              <a:t>, которому предстоит заниматься наукой в одном из направлений машинного обучения.</a:t>
            </a:r>
          </a:p>
          <a:p>
            <a:r>
              <a:rPr lang="ru-RU" altLang="ru-RU" baseline="0" dirty="0" smtClean="0">
                <a:cs typeface="Arial" panose="020B0604020202020204" pitchFamily="34" charset="0"/>
              </a:rPr>
              <a:t>Кроме этого, мы регулярно оказываем поддержку </a:t>
            </a:r>
            <a:r>
              <a:rPr lang="ru-RU" altLang="ru-RU" baseline="0" dirty="0" err="1" smtClean="0">
                <a:cs typeface="Arial" panose="020B0604020202020204" pitchFamily="34" charset="0"/>
              </a:rPr>
              <a:t>Всесибирской</a:t>
            </a:r>
            <a:r>
              <a:rPr lang="ru-RU" altLang="ru-RU" baseline="0" dirty="0" smtClean="0">
                <a:cs typeface="Arial" panose="020B0604020202020204" pitchFamily="34" charset="0"/>
              </a:rPr>
              <a:t> олимпиаде им. </a:t>
            </a:r>
            <a:r>
              <a:rPr lang="ru-RU" altLang="ru-RU" baseline="0" dirty="0" err="1" smtClean="0">
                <a:cs typeface="Arial" panose="020B0604020202020204" pitchFamily="34" charset="0"/>
              </a:rPr>
              <a:t>Поттосина</a:t>
            </a:r>
            <a:r>
              <a:rPr lang="ru-RU" altLang="ru-RU" baseline="0" dirty="0" smtClean="0">
                <a:cs typeface="Arial" panose="020B0604020202020204" pitchFamily="34" charset="0"/>
              </a:rPr>
              <a:t> и участвуем в зимней школе ФИТ НГУ. Здорово, что в Новосибирске есть такие </a:t>
            </a:r>
            <a:r>
              <a:rPr lang="en-US" altLang="ru-RU" baseline="0" dirty="0" smtClean="0">
                <a:cs typeface="Arial" panose="020B0604020202020204" pitchFamily="34" charset="0"/>
              </a:rPr>
              <a:t>IT</a:t>
            </a:r>
            <a:r>
              <a:rPr lang="ru-RU" altLang="ru-RU" baseline="0" dirty="0" smtClean="0">
                <a:cs typeface="Arial" panose="020B0604020202020204" pitchFamily="34" charset="0"/>
              </a:rPr>
              <a:t>-мероприятия, на которые приезжают ребята из других городов, в том числе из Москвы и Санкт-Петербурга.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8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cs typeface="Arial" panose="020B0604020202020204" pitchFamily="34" charset="0"/>
              </a:rPr>
              <a:t>Задумывался об организации такого</a:t>
            </a:r>
            <a:r>
              <a:rPr lang="ru-RU" altLang="ru-RU" baseline="0" dirty="0" smtClean="0">
                <a:cs typeface="Arial" panose="020B0604020202020204" pitchFamily="34" charset="0"/>
              </a:rPr>
              <a:t> ещё до того, как это стало </a:t>
            </a:r>
            <a:r>
              <a:rPr lang="ru-RU" altLang="ru-RU" baseline="0" dirty="0" err="1" smtClean="0">
                <a:cs typeface="Arial" panose="020B0604020202020204" pitchFamily="34" charset="0"/>
              </a:rPr>
              <a:t>мейнстримом</a:t>
            </a:r>
            <a:r>
              <a:rPr lang="ru-RU" altLang="ru-RU" baseline="0" dirty="0" smtClean="0">
                <a:cs typeface="Arial" panose="020B0604020202020204" pitchFamily="34" charset="0"/>
              </a:rPr>
              <a:t> =) В итоге, в этом семестре смог найти время и запуститься 1 октября.</a:t>
            </a:r>
            <a:r>
              <a:rPr lang="en-US" altLang="ru-RU" baseline="0" dirty="0" smtClean="0">
                <a:cs typeface="Arial" panose="020B0604020202020204" pitchFamily="34" charset="0"/>
              </a:rPr>
              <a:t> </a:t>
            </a:r>
            <a:r>
              <a:rPr lang="ru-RU" altLang="ru-RU" baseline="0" dirty="0" smtClean="0">
                <a:cs typeface="Arial" panose="020B0604020202020204" pitchFamily="34" charset="0"/>
              </a:rPr>
              <a:t>Многие проявили интерес, но сильно-сильно меньше реально участвовали в конкурсах. По итогу шестеро человек участвовали в соревнованиях, надеюсь, что эта тема замотивировала ещё кого-то, кроме меня самого =) Думать продолжать </a:t>
            </a:r>
            <a:r>
              <a:rPr lang="ru-RU" altLang="ru-RU" baseline="0" smtClean="0">
                <a:cs typeface="Arial" panose="020B0604020202020204" pitchFamily="34" charset="0"/>
              </a:rPr>
              <a:t>это делать. </a:t>
            </a:r>
            <a:r>
              <a:rPr lang="ru-RU" altLang="ru-RU" baseline="0" dirty="0" smtClean="0">
                <a:cs typeface="Arial" panose="020B0604020202020204" pitchFamily="34" charset="0"/>
              </a:rPr>
              <a:t>Ещё один вероятный плюс: это договорённость про доступ к расчетам на видеокартах </a:t>
            </a:r>
            <a:r>
              <a:rPr lang="en-US" sz="1200" dirty="0" smtClean="0"/>
              <a:t>Tesla V-100</a:t>
            </a:r>
            <a:r>
              <a:rPr lang="ru-RU" sz="1200" dirty="0" smtClean="0"/>
              <a:t>.</a:t>
            </a:r>
            <a:r>
              <a:rPr lang="ru-RU" sz="1200" baseline="0" dirty="0" smtClean="0"/>
              <a:t> Но надо ещё настраивать, за декабрь пока не получилось.</a:t>
            </a:r>
            <a:endParaRPr lang="ru-RU" altLang="ru-RU" baseline="0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08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помечтаем о будущем</a:t>
            </a:r>
            <a:r>
              <a:rPr lang="ru-RU" baseline="0" dirty="0" smtClean="0"/>
              <a:t> образования в целом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8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получить лучшее образование каждому? Сейчас</a:t>
            </a:r>
            <a:r>
              <a:rPr lang="ru-RU" baseline="0" dirty="0" smtClean="0"/>
              <a:t> есть очень много курсов и специализаций в интернете. Но во-первых, из них нужно аккуратно выбирать действительно стоящие, во-вторых там мало практики. По идее есть </a:t>
            </a:r>
            <a:r>
              <a:rPr lang="en-US" baseline="0" dirty="0" err="1" smtClean="0"/>
              <a:t>kaggle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open source </a:t>
            </a:r>
            <a:r>
              <a:rPr lang="ru-RU" baseline="0" dirty="0" smtClean="0"/>
              <a:t>и кажется, этого вполне достаточно, чтобы дорасти до уровня младшего разработчика или аналитика в </a:t>
            </a:r>
            <a:r>
              <a:rPr lang="en-US" baseline="0" dirty="0" smtClean="0"/>
              <a:t>IT-</a:t>
            </a:r>
            <a:r>
              <a:rPr lang="ru-RU" baseline="0" dirty="0" smtClean="0"/>
              <a:t>компании. При этом я убежден, что необходимо живое общение с мастерами, экспертами в своем деле. Поэтому призываю опытных слушателей преподавать и становиться менторами, если ещё нет. Студентов аккуратно выбрать себе образование и учителей.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73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pn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pn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tif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=""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25862EC3-123B-7147-AA01-A9C1A22F1DD1}"/>
              </a:ext>
            </a:extLst>
          </p:cNvPr>
          <p:cNvGrpSpPr/>
          <p:nvPr userDrawn="1"/>
        </p:nvGrpSpPr>
        <p:grpSpPr>
          <a:xfrm>
            <a:off x="13509900" y="-7651168"/>
            <a:ext cx="9343750" cy="762000"/>
            <a:chOff x="13509900" y="-7673810"/>
            <a:chExt cx="9343750" cy="762000"/>
          </a:xfrm>
        </p:grpSpPr>
        <p:sp>
          <p:nvSpPr>
            <p:cNvPr id="15" name="Текст 5">
              <a:extLst>
                <a:ext uri="{FF2B5EF4-FFF2-40B4-BE49-F238E27FC236}">
                  <a16:creationId xmlns="" xmlns:a16="http://schemas.microsoft.com/office/drawing/2014/main" id="{43A83A86-0A70-3D49-B7A1-546259E87F44}"/>
                </a:ext>
              </a:extLst>
            </p:cNvPr>
            <p:cNvSpPr txBox="1">
              <a:spLocks/>
            </p:cNvSpPr>
            <p:nvPr/>
          </p:nvSpPr>
          <p:spPr>
            <a:xfrm>
              <a:off x="14460724" y="-7639761"/>
              <a:ext cx="8392926" cy="727837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>
                  <a:latin typeface="+mn-lt"/>
                </a:rPr>
                <a:t>+7 000 000-00-00</a:t>
              </a:r>
            </a:p>
          </p:txBody>
        </p:sp>
        <p:pic>
          <p:nvPicPr>
            <p:cNvPr id="16" name="Рисунок 5">
              <a:extLst>
                <a:ext uri="{FF2B5EF4-FFF2-40B4-BE49-F238E27FC236}">
                  <a16:creationId xmlns="" xmlns:a16="http://schemas.microsoft.com/office/drawing/2014/main" id="{453C81E5-6770-0744-ADE7-059B5B7AC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9900" y="-7673810"/>
              <a:ext cx="419101" cy="762000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F83B28AD-2F15-C647-BD12-169FC3856C02}"/>
              </a:ext>
            </a:extLst>
          </p:cNvPr>
          <p:cNvGrpSpPr/>
          <p:nvPr userDrawn="1"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20" name="Группа 19">
              <a:extLst>
                <a:ext uri="{FF2B5EF4-FFF2-40B4-BE49-F238E27FC236}">
                  <a16:creationId xmlns="" xmlns:a16="http://schemas.microsoft.com/office/drawing/2014/main" id="{18A8F5ED-39DC-774D-9AD1-75C12C5B31E0}"/>
                </a:ext>
              </a:extLst>
            </p:cNvPr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="" xmlns:a16="http://schemas.microsoft.com/office/drawing/2014/main" id="{EEBFF8F0-4630-EA44-9694-699623FBFAFE}"/>
                  </a:ext>
                </a:extLst>
              </p:cNvPr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Текст 5">
                <a:extLst>
                  <a:ext uri="{FF2B5EF4-FFF2-40B4-BE49-F238E27FC236}">
                    <a16:creationId xmlns="" xmlns:a16="http://schemas.microsoft.com/office/drawing/2014/main" id="{FA7D4BD4-06B0-7A42-9782-53B33FD0D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A0608F2C-1A3A-1641-868F-FB4944766D2C}"/>
                </a:ext>
              </a:extLst>
            </p:cNvPr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Изображение 9">
              <a:extLst>
                <a:ext uri="{FF2B5EF4-FFF2-40B4-BE49-F238E27FC236}">
                  <a16:creationId xmlns="" xmlns:a16="http://schemas.microsoft.com/office/drawing/2014/main" id="{01563033-8786-AB43-A4C5-2E6779A1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25" name="Группа 24">
            <a:extLst>
              <a:ext uri="{FF2B5EF4-FFF2-40B4-BE49-F238E27FC236}">
                <a16:creationId xmlns="" xmlns:a16="http://schemas.microsoft.com/office/drawing/2014/main" id="{66F78E49-F74F-184E-9F43-13648CD48956}"/>
              </a:ext>
            </a:extLst>
          </p:cNvPr>
          <p:cNvGrpSpPr/>
          <p:nvPr userDrawn="1"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26" name="Текст 5">
              <a:extLst>
                <a:ext uri="{FF2B5EF4-FFF2-40B4-BE49-F238E27FC236}">
                  <a16:creationId xmlns="" xmlns:a16="http://schemas.microsoft.com/office/drawing/2014/main" id="{E73291A7-D1FB-9C44-A3FF-E526817BB1F1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="" xmlns:a16="http://schemas.microsoft.com/office/drawing/2014/main" id="{01279F57-35F0-9A40-AE76-EB4764020A3C}"/>
                </a:ext>
              </a:extLst>
            </p:cNvPr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8" name="Изображение 15">
              <a:extLst>
                <a:ext uri="{FF2B5EF4-FFF2-40B4-BE49-F238E27FC236}">
                  <a16:creationId xmlns="" xmlns:a16="http://schemas.microsoft.com/office/drawing/2014/main" id="{4A3E9AFB-45B3-1A4E-9178-7BC71670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="" xmlns:a16="http://schemas.microsoft.com/office/drawing/2014/main" id="{694C34EF-0F54-B543-A0C8-61CEFB9C9F94}"/>
              </a:ext>
            </a:extLst>
          </p:cNvPr>
          <p:cNvGrpSpPr/>
          <p:nvPr userDrawn="1"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31" name="Текст 5">
              <a:extLst>
                <a:ext uri="{FF2B5EF4-FFF2-40B4-BE49-F238E27FC236}">
                  <a16:creationId xmlns="" xmlns:a16="http://schemas.microsoft.com/office/drawing/2014/main" id="{D7DA6C20-1DC9-E940-BF30-814FC2A7919E}"/>
                </a:ext>
              </a:extLst>
            </p:cNvPr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="" xmlns:a16="http://schemas.microsoft.com/office/drawing/2014/main" id="{65712B8D-8C6D-4549-9BA1-F8069D35AA2C}"/>
                </a:ext>
              </a:extLst>
            </p:cNvPr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3" name="Изображение 19">
              <a:extLst>
                <a:ext uri="{FF2B5EF4-FFF2-40B4-BE49-F238E27FC236}">
                  <a16:creationId xmlns="" xmlns:a16="http://schemas.microsoft.com/office/drawing/2014/main" id="{86ECE51D-16B9-4745-9206-DF8734E59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="" xmlns:a16="http://schemas.microsoft.com/office/drawing/2014/main" id="{B3CF1419-E51A-1448-B7BA-4087DFF58CAD}"/>
              </a:ext>
            </a:extLst>
          </p:cNvPr>
          <p:cNvGrpSpPr/>
          <p:nvPr userDrawn="1"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35" name="Текст 5">
              <a:extLst>
                <a:ext uri="{FF2B5EF4-FFF2-40B4-BE49-F238E27FC236}">
                  <a16:creationId xmlns="" xmlns:a16="http://schemas.microsoft.com/office/drawing/2014/main" id="{F4BE9BC7-2012-D047-9800-D9E56B1C81F8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="" xmlns:a16="http://schemas.microsoft.com/office/drawing/2014/main" id="{464FE735-FB6E-8A48-B9B6-ADC5237409B3}"/>
                </a:ext>
              </a:extLst>
            </p:cNvPr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Изображение 23">
              <a:extLst>
                <a:ext uri="{FF2B5EF4-FFF2-40B4-BE49-F238E27FC236}">
                  <a16:creationId xmlns="" xmlns:a16="http://schemas.microsoft.com/office/drawing/2014/main" id="{5F2C2EF0-4DF2-534C-BA98-3ABBA607B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="" xmlns:a16="http://schemas.microsoft.com/office/drawing/2014/main" id="{18DBF474-0633-A34F-95C8-7285F62EC9DB}"/>
              </a:ext>
            </a:extLst>
          </p:cNvPr>
          <p:cNvGrpSpPr/>
          <p:nvPr userDrawn="1"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="" xmlns:a16="http://schemas.microsoft.com/office/drawing/2014/main" id="{7C57D67D-2118-3B41-B832-0B7EE7C68CA8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Текст 5">
              <a:extLst>
                <a:ext uri="{FF2B5EF4-FFF2-40B4-BE49-F238E27FC236}">
                  <a16:creationId xmlns="" xmlns:a16="http://schemas.microsoft.com/office/drawing/2014/main" id="{72A64DA7-93D3-C245-A02A-1038DD70F338}"/>
                </a:ext>
              </a:extLst>
            </p:cNvPr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="" xmlns:a16="http://schemas.microsoft.com/office/drawing/2014/main" id="{FAE732D7-E0C1-3B4B-A4C7-1470F1666F08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Изображение 28">
              <a:extLst>
                <a:ext uri="{FF2B5EF4-FFF2-40B4-BE49-F238E27FC236}">
                  <a16:creationId xmlns="" xmlns:a16="http://schemas.microsoft.com/office/drawing/2014/main" id="{DD879A56-56D2-394E-99D5-35E40AFC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="" xmlns:a16="http://schemas.microsoft.com/office/drawing/2014/main" id="{6F3C3EC3-EF92-AE47-B517-39B02D9C0658}"/>
              </a:ext>
            </a:extLst>
          </p:cNvPr>
          <p:cNvGrpSpPr/>
          <p:nvPr userDrawn="1"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="" xmlns:a16="http://schemas.microsoft.com/office/drawing/2014/main" id="{B1DB4C0E-7612-5A41-9EE1-04691F6A27A7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Текст 5">
              <a:extLst>
                <a:ext uri="{FF2B5EF4-FFF2-40B4-BE49-F238E27FC236}">
                  <a16:creationId xmlns="" xmlns:a16="http://schemas.microsoft.com/office/drawing/2014/main" id="{70804387-DED3-6E45-BC79-0F4137A546A5}"/>
                </a:ext>
              </a:extLst>
            </p:cNvPr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="" xmlns:a16="http://schemas.microsoft.com/office/drawing/2014/main" id="{174FFB91-0D03-9A4F-A9C8-17410FA6800D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Изображение 33">
              <a:extLst>
                <a:ext uri="{FF2B5EF4-FFF2-40B4-BE49-F238E27FC236}">
                  <a16:creationId xmlns="" xmlns:a16="http://schemas.microsoft.com/office/drawing/2014/main" id="{17DE2E2B-5BC1-C349-AA8A-89CCB1798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48" name="Группа 47">
            <a:extLst>
              <a:ext uri="{FF2B5EF4-FFF2-40B4-BE49-F238E27FC236}">
                <a16:creationId xmlns="" xmlns:a16="http://schemas.microsoft.com/office/drawing/2014/main" id="{F0333662-4501-CA4B-83ED-3FE0A857BCDE}"/>
              </a:ext>
            </a:extLst>
          </p:cNvPr>
          <p:cNvGrpSpPr/>
          <p:nvPr userDrawn="1"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49" name="Текст 5">
              <a:extLst>
                <a:ext uri="{FF2B5EF4-FFF2-40B4-BE49-F238E27FC236}">
                  <a16:creationId xmlns="" xmlns:a16="http://schemas.microsoft.com/office/drawing/2014/main" id="{B3BEFB26-1F23-0241-8B29-4A342DFF6A87}"/>
                </a:ext>
              </a:extLst>
            </p:cNvPr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="" xmlns:a16="http://schemas.microsoft.com/office/drawing/2014/main" id="{6AD98B57-DAB0-1B49-80A2-E2C9CDD1C14F}"/>
                </a:ext>
              </a:extLst>
            </p:cNvPr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" name="Изображение 37">
              <a:extLst>
                <a:ext uri="{FF2B5EF4-FFF2-40B4-BE49-F238E27FC236}">
                  <a16:creationId xmlns="" xmlns:a16="http://schemas.microsoft.com/office/drawing/2014/main" id="{6EB09C89-456F-B948-BC36-F79748F16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52" name="Группа 51">
            <a:extLst>
              <a:ext uri="{FF2B5EF4-FFF2-40B4-BE49-F238E27FC236}">
                <a16:creationId xmlns="" xmlns:a16="http://schemas.microsoft.com/office/drawing/2014/main" id="{09FFA83E-7235-0543-88E2-8F0C6A4AF9DD}"/>
              </a:ext>
            </a:extLst>
          </p:cNvPr>
          <p:cNvGrpSpPr/>
          <p:nvPr userDrawn="1"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53" name="Текст 9">
              <a:extLst>
                <a:ext uri="{FF2B5EF4-FFF2-40B4-BE49-F238E27FC236}">
                  <a16:creationId xmlns="" xmlns:a16="http://schemas.microsoft.com/office/drawing/2014/main" id="{5A205840-AB3D-384F-A163-C9BCD6B734F7}"/>
                </a:ext>
              </a:extLst>
            </p:cNvPr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54" name="Рисунок 4">
              <a:extLst>
                <a:ext uri="{FF2B5EF4-FFF2-40B4-BE49-F238E27FC236}">
                  <a16:creationId xmlns="" xmlns:a16="http://schemas.microsoft.com/office/drawing/2014/main" id="{CBB2465E-46F9-E94F-882B-7D37E520F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=""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=""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=""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=""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=""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=""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2AFB9E1A-799C-ED4F-9EB3-86F05942DBBF}"/>
              </a:ext>
            </a:extLst>
          </p:cNvPr>
          <p:cNvGrpSpPr/>
          <p:nvPr userDrawn="1"/>
        </p:nvGrpSpPr>
        <p:grpSpPr>
          <a:xfrm>
            <a:off x="13509900" y="-7651168"/>
            <a:ext cx="9343750" cy="762000"/>
            <a:chOff x="13509900" y="-7673810"/>
            <a:chExt cx="9343750" cy="762000"/>
          </a:xfrm>
        </p:grpSpPr>
        <p:sp>
          <p:nvSpPr>
            <p:cNvPr id="23" name="Текст 5">
              <a:extLst>
                <a:ext uri="{FF2B5EF4-FFF2-40B4-BE49-F238E27FC236}">
                  <a16:creationId xmlns="" xmlns:a16="http://schemas.microsoft.com/office/drawing/2014/main" id="{60BFE022-0303-BA4A-A9B3-A1D7CB50E457}"/>
                </a:ext>
              </a:extLst>
            </p:cNvPr>
            <p:cNvSpPr txBox="1">
              <a:spLocks/>
            </p:cNvSpPr>
            <p:nvPr/>
          </p:nvSpPr>
          <p:spPr>
            <a:xfrm>
              <a:off x="14460724" y="-7639761"/>
              <a:ext cx="8392926" cy="727837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>
                  <a:latin typeface="+mn-lt"/>
                </a:rPr>
                <a:t>+7 000 000-00-00</a:t>
              </a:r>
            </a:p>
          </p:txBody>
        </p:sp>
        <p:pic>
          <p:nvPicPr>
            <p:cNvPr id="32" name="Рисунок 5">
              <a:extLst>
                <a:ext uri="{FF2B5EF4-FFF2-40B4-BE49-F238E27FC236}">
                  <a16:creationId xmlns="" xmlns:a16="http://schemas.microsoft.com/office/drawing/2014/main" id="{6F4A5A65-9203-D540-990E-66D1A70E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9900" y="-7673810"/>
              <a:ext cx="419101" cy="762000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="" xmlns:a16="http://schemas.microsoft.com/office/drawing/2014/main" id="{DC3C699C-2483-B247-A011-E262C5397389}"/>
              </a:ext>
            </a:extLst>
          </p:cNvPr>
          <p:cNvGrpSpPr/>
          <p:nvPr userDrawn="1"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34" name="Группа 33">
              <a:extLst>
                <a:ext uri="{FF2B5EF4-FFF2-40B4-BE49-F238E27FC236}">
                  <a16:creationId xmlns="" xmlns:a16="http://schemas.microsoft.com/office/drawing/2014/main" id="{C1A8EB0D-D254-3B42-B7A8-5B205399ACA7}"/>
                </a:ext>
              </a:extLst>
            </p:cNvPr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="" xmlns:a16="http://schemas.microsoft.com/office/drawing/2014/main" id="{CE62CEE6-A6B4-C44D-A734-6E4032F0A47B}"/>
                  </a:ext>
                </a:extLst>
              </p:cNvPr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Текст 5">
                <a:extLst>
                  <a:ext uri="{FF2B5EF4-FFF2-40B4-BE49-F238E27FC236}">
                    <a16:creationId xmlns="" xmlns:a16="http://schemas.microsoft.com/office/drawing/2014/main" id="{10236229-6A33-394F-881F-32E89280EF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35" name="Прямоугольник 34">
              <a:extLst>
                <a:ext uri="{FF2B5EF4-FFF2-40B4-BE49-F238E27FC236}">
                  <a16:creationId xmlns="" xmlns:a16="http://schemas.microsoft.com/office/drawing/2014/main" id="{13888A9B-4E89-9649-BBC6-76BB0BDF12B0}"/>
                </a:ext>
              </a:extLst>
            </p:cNvPr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6" name="Изображение 9">
              <a:extLst>
                <a:ext uri="{FF2B5EF4-FFF2-40B4-BE49-F238E27FC236}">
                  <a16:creationId xmlns="" xmlns:a16="http://schemas.microsoft.com/office/drawing/2014/main" id="{512717FD-86C0-7849-84F6-16468AFBF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39" name="Группа 38">
            <a:extLst>
              <a:ext uri="{FF2B5EF4-FFF2-40B4-BE49-F238E27FC236}">
                <a16:creationId xmlns="" xmlns:a16="http://schemas.microsoft.com/office/drawing/2014/main" id="{598117A3-2EA0-6543-8AD0-FEF4F51943E1}"/>
              </a:ext>
            </a:extLst>
          </p:cNvPr>
          <p:cNvGrpSpPr/>
          <p:nvPr userDrawn="1"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40" name="Текст 5">
              <a:extLst>
                <a:ext uri="{FF2B5EF4-FFF2-40B4-BE49-F238E27FC236}">
                  <a16:creationId xmlns="" xmlns:a16="http://schemas.microsoft.com/office/drawing/2014/main" id="{604B60EB-5FA7-4141-91CA-93D9B339051F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="" xmlns:a16="http://schemas.microsoft.com/office/drawing/2014/main" id="{D98D3045-491F-5D4B-85ED-D198430FD6D8}"/>
                </a:ext>
              </a:extLst>
            </p:cNvPr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Изображение 15">
              <a:extLst>
                <a:ext uri="{FF2B5EF4-FFF2-40B4-BE49-F238E27FC236}">
                  <a16:creationId xmlns="" xmlns:a16="http://schemas.microsoft.com/office/drawing/2014/main" id="{682A7170-D274-FF4C-BD9C-D2BA69D6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="" xmlns:a16="http://schemas.microsoft.com/office/drawing/2014/main" id="{5D10FB29-7CC9-C54F-8005-848157DE34B7}"/>
              </a:ext>
            </a:extLst>
          </p:cNvPr>
          <p:cNvGrpSpPr/>
          <p:nvPr userDrawn="1"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44" name="Текст 5">
              <a:extLst>
                <a:ext uri="{FF2B5EF4-FFF2-40B4-BE49-F238E27FC236}">
                  <a16:creationId xmlns="" xmlns:a16="http://schemas.microsoft.com/office/drawing/2014/main" id="{EB993EAE-33EE-B14D-A561-D9E4E0B64D91}"/>
                </a:ext>
              </a:extLst>
            </p:cNvPr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="" xmlns:a16="http://schemas.microsoft.com/office/drawing/2014/main" id="{82C6C15A-84A7-3C42-BCCC-3503B375B49E}"/>
                </a:ext>
              </a:extLst>
            </p:cNvPr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Изображение 19">
              <a:extLst>
                <a:ext uri="{FF2B5EF4-FFF2-40B4-BE49-F238E27FC236}">
                  <a16:creationId xmlns="" xmlns:a16="http://schemas.microsoft.com/office/drawing/2014/main" id="{FF0121FD-B1AF-3147-9DB8-C3D680217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47" name="Группа 46">
            <a:extLst>
              <a:ext uri="{FF2B5EF4-FFF2-40B4-BE49-F238E27FC236}">
                <a16:creationId xmlns="" xmlns:a16="http://schemas.microsoft.com/office/drawing/2014/main" id="{A9C49183-6EC7-AB44-B7F3-A5AF4EAD4D9B}"/>
              </a:ext>
            </a:extLst>
          </p:cNvPr>
          <p:cNvGrpSpPr/>
          <p:nvPr userDrawn="1"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48" name="Текст 5">
              <a:extLst>
                <a:ext uri="{FF2B5EF4-FFF2-40B4-BE49-F238E27FC236}">
                  <a16:creationId xmlns="" xmlns:a16="http://schemas.microsoft.com/office/drawing/2014/main" id="{B0923AFF-FCF2-8844-8718-1B939130A0D6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="" xmlns:a16="http://schemas.microsoft.com/office/drawing/2014/main" id="{671AD5E1-5B64-A44F-9883-7208ACB9F15C}"/>
                </a:ext>
              </a:extLst>
            </p:cNvPr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0" name="Изображение 23">
              <a:extLst>
                <a:ext uri="{FF2B5EF4-FFF2-40B4-BE49-F238E27FC236}">
                  <a16:creationId xmlns="" xmlns:a16="http://schemas.microsoft.com/office/drawing/2014/main" id="{05E69A9F-D817-204F-B688-26C52CA6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51" name="Группа 50">
            <a:extLst>
              <a:ext uri="{FF2B5EF4-FFF2-40B4-BE49-F238E27FC236}">
                <a16:creationId xmlns="" xmlns:a16="http://schemas.microsoft.com/office/drawing/2014/main" id="{C6315AB2-B47A-0C4C-9E97-BE57E9423936}"/>
              </a:ext>
            </a:extLst>
          </p:cNvPr>
          <p:cNvGrpSpPr/>
          <p:nvPr userDrawn="1"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52" name="Прямоугольник 51">
              <a:extLst>
                <a:ext uri="{FF2B5EF4-FFF2-40B4-BE49-F238E27FC236}">
                  <a16:creationId xmlns="" xmlns:a16="http://schemas.microsoft.com/office/drawing/2014/main" id="{68AB7612-1A74-5E42-BFDD-1C0D09B2972C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Текст 5">
              <a:extLst>
                <a:ext uri="{FF2B5EF4-FFF2-40B4-BE49-F238E27FC236}">
                  <a16:creationId xmlns="" xmlns:a16="http://schemas.microsoft.com/office/drawing/2014/main" id="{C788E2E1-6510-4443-8051-6564DBEF1395}"/>
                </a:ext>
              </a:extLst>
            </p:cNvPr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="" xmlns:a16="http://schemas.microsoft.com/office/drawing/2014/main" id="{3D72BFD4-CC36-3648-9F7E-DDDFFCB1306E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5" name="Изображение 28">
              <a:extLst>
                <a:ext uri="{FF2B5EF4-FFF2-40B4-BE49-F238E27FC236}">
                  <a16:creationId xmlns="" xmlns:a16="http://schemas.microsoft.com/office/drawing/2014/main" id="{3C08AAD6-0216-0B45-AF5B-14ECF83F8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56" name="Группа 55">
            <a:extLst>
              <a:ext uri="{FF2B5EF4-FFF2-40B4-BE49-F238E27FC236}">
                <a16:creationId xmlns="" xmlns:a16="http://schemas.microsoft.com/office/drawing/2014/main" id="{8B1AED74-A517-1A42-A2AA-DA614C80996D}"/>
              </a:ext>
            </a:extLst>
          </p:cNvPr>
          <p:cNvGrpSpPr/>
          <p:nvPr userDrawn="1"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57" name="Прямоугольник 56">
              <a:extLst>
                <a:ext uri="{FF2B5EF4-FFF2-40B4-BE49-F238E27FC236}">
                  <a16:creationId xmlns="" xmlns:a16="http://schemas.microsoft.com/office/drawing/2014/main" id="{74F23BDB-6113-A64F-A2D9-5EC0124595F6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Текст 5">
              <a:extLst>
                <a:ext uri="{FF2B5EF4-FFF2-40B4-BE49-F238E27FC236}">
                  <a16:creationId xmlns="" xmlns:a16="http://schemas.microsoft.com/office/drawing/2014/main" id="{9FC5A883-B547-C742-B63E-03D608738B00}"/>
                </a:ext>
              </a:extLst>
            </p:cNvPr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="" xmlns:a16="http://schemas.microsoft.com/office/drawing/2014/main" id="{B7A11AFF-65D7-594A-872C-AC196042DBAC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Изображение 33">
              <a:extLst>
                <a:ext uri="{FF2B5EF4-FFF2-40B4-BE49-F238E27FC236}">
                  <a16:creationId xmlns="" xmlns:a16="http://schemas.microsoft.com/office/drawing/2014/main" id="{5794CA0E-6E3B-E447-8AD2-18938A860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61" name="Группа 60">
            <a:extLst>
              <a:ext uri="{FF2B5EF4-FFF2-40B4-BE49-F238E27FC236}">
                <a16:creationId xmlns="" xmlns:a16="http://schemas.microsoft.com/office/drawing/2014/main" id="{4EC2785E-57F9-C44A-9C61-A8BBD593E21D}"/>
              </a:ext>
            </a:extLst>
          </p:cNvPr>
          <p:cNvGrpSpPr/>
          <p:nvPr userDrawn="1"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62" name="Текст 5">
              <a:extLst>
                <a:ext uri="{FF2B5EF4-FFF2-40B4-BE49-F238E27FC236}">
                  <a16:creationId xmlns="" xmlns:a16="http://schemas.microsoft.com/office/drawing/2014/main" id="{013124AE-D21F-0641-87A5-924FCBC37C8C}"/>
                </a:ext>
              </a:extLst>
            </p:cNvPr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="" xmlns:a16="http://schemas.microsoft.com/office/drawing/2014/main" id="{7FC3BC7D-C6CD-5B46-927D-22DE8FD3C41F}"/>
                </a:ext>
              </a:extLst>
            </p:cNvPr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Изображение 37">
              <a:extLst>
                <a:ext uri="{FF2B5EF4-FFF2-40B4-BE49-F238E27FC236}">
                  <a16:creationId xmlns="" xmlns:a16="http://schemas.microsoft.com/office/drawing/2014/main" id="{4C3DD2D9-64C2-B640-B726-10070299C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B3F28098-370E-BD4F-A06E-E13CEA8B60D4}"/>
              </a:ext>
            </a:extLst>
          </p:cNvPr>
          <p:cNvGrpSpPr/>
          <p:nvPr userDrawn="1"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66" name="Текст 9">
              <a:extLst>
                <a:ext uri="{FF2B5EF4-FFF2-40B4-BE49-F238E27FC236}">
                  <a16:creationId xmlns="" xmlns:a16="http://schemas.microsoft.com/office/drawing/2014/main" id="{0747A578-38E6-4F4B-B371-66118C4D66B6}"/>
                </a:ext>
              </a:extLst>
            </p:cNvPr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67" name="Рисунок 4">
              <a:extLst>
                <a:ext uri="{FF2B5EF4-FFF2-40B4-BE49-F238E27FC236}">
                  <a16:creationId xmlns="" xmlns:a16="http://schemas.microsoft.com/office/drawing/2014/main" id="{413CFC50-4E5E-C14D-A62B-42F7BC29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bg>
      <p:bgPr>
        <a:solidFill>
          <a:srgbClr val="4A78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>
                <a:solidFill>
                  <a:schemeClr val="tx1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>
                <a:solidFill>
                  <a:schemeClr val="tx1"/>
                </a:solidFill>
              </a:rPr>
              <a:t>технологий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694" y="10441098"/>
            <a:ext cx="1506048" cy="1496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08792" y="4098324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45660" y="3320371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tx2"/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tx2"/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tx2"/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tx2"/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tx2"/>
                </a:solidFill>
                <a:latin typeface="+mj-lt"/>
              </a:rPr>
              <a:t> Sans Text</a:t>
            </a:r>
            <a:endParaRPr sz="3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04915" y="1552100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4800" baseline="0" dirty="0">
                <a:solidFill>
                  <a:schemeClr val="bg1"/>
                </a:solidFill>
                <a:latin typeface="+mj-lt"/>
              </a:rPr>
              <a:t>Шаблон презентации  </a:t>
            </a:r>
            <a:br>
              <a:rPr lang="ru-RU" sz="4800" baseline="0" dirty="0">
                <a:solidFill>
                  <a:schemeClr val="bg1"/>
                </a:solidFill>
                <a:latin typeface="+mj-lt"/>
              </a:rPr>
            </a:br>
            <a:r>
              <a:rPr lang="ru-RU" sz="4800" baseline="0" dirty="0">
                <a:solidFill>
                  <a:schemeClr val="bg1"/>
                </a:solidFill>
                <a:latin typeface="+mj-lt"/>
              </a:rPr>
              <a:t>для выступлений</a:t>
            </a:r>
            <a:endParaRPr sz="480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chemeClr val="tx1"/>
                </a:solidFill>
              </a:rPr>
              <a:t>Установите шрифт 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chemeClr val="tx1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chemeClr val="tx1"/>
                </a:solidFill>
              </a:rPr>
              <a:t>и </a:t>
            </a:r>
            <a:r>
              <a:rPr lang="en-US" sz="3600" baseline="0" dirty="0">
                <a:solidFill>
                  <a:schemeClr val="tx1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chemeClr val="tx1"/>
                </a:solidFill>
              </a:rPr>
              <a:t> </a:t>
            </a:r>
            <a:r>
              <a:rPr lang="ru-RU" sz="3600" baseline="0" dirty="0">
                <a:solidFill>
                  <a:schemeClr val="tx1"/>
                </a:solidFill>
              </a:rPr>
              <a:t/>
            </a:r>
            <a:br>
              <a:rPr lang="ru-RU" sz="3600" baseline="0" dirty="0">
                <a:solidFill>
                  <a:schemeClr val="tx1"/>
                </a:solidFill>
              </a:rPr>
            </a:br>
            <a:r>
              <a:rPr lang="ru-RU" sz="3600" baseline="0" dirty="0">
                <a:solidFill>
                  <a:schemeClr val="tx1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chemeClr val="tx1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Скачивайте материалы для презентаций с Паттернов</a:t>
            </a:r>
            <a:b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(</a:t>
            </a:r>
            <a:r>
              <a:rPr lang="en-US" sz="3600" baseline="0" dirty="0">
                <a:ln>
                  <a:noFill/>
                </a:ln>
                <a:solidFill>
                  <a:schemeClr val="tx1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755258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 без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4350" y="3813175"/>
            <a:ext cx="18280262" cy="6089649"/>
          </a:xfr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4350" y="10410824"/>
            <a:ext cx="18280262" cy="152241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4350" y="1274763"/>
            <a:ext cx="9144000" cy="10144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/>
            </a:lvl1pPr>
          </a:lstStyle>
          <a:p>
            <a:r>
              <a:rPr lang="ru-RU" smtClean="0"/>
              <a:t>Логотип Яндекса (Сервиса)</a:t>
            </a:r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5744826" y="1274763"/>
            <a:ext cx="5583238" cy="10144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 dirty="0" smtClean="0"/>
              <a:t>Логотип </a:t>
            </a:r>
            <a:r>
              <a:rPr lang="ru-RU" dirty="0" err="1" smtClean="0"/>
              <a:t>партнера</a:t>
            </a:r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350" y="12441239"/>
            <a:ext cx="18273712" cy="507961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5823841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  <p:extLst mod="1"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40" r:id="rId27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edx.org/" TargetMode="External"/><Relationship Id="rId4" Type="http://schemas.openxmlformats.org/officeDocument/2006/relationships/hyperlink" Target="https://stepik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41416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KRV-pZ1y4s&amp;t=10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scicenter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bEL8yIH9L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it.nsu.ru/uch/mag/09-04-01-informatika-i-vychislitelnaya-tekhnika-analiz-dannyk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opendatascience.slack.com/archives/C04DA5FUF/p154104524628120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gs-salt-identification-challenge&#65279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kaggle.com/c/PLAsTiCC-2018" TargetMode="External"/><Relationship Id="rId4" Type="http://schemas.openxmlformats.org/officeDocument/2006/relationships/hyperlink" Target="https://datasouls.com/c/cft-contest/descri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06" y="69444"/>
            <a:ext cx="18018205" cy="1338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4950000"/>
            <a:ext cx="22131338" cy="1511300"/>
          </a:xfrm>
        </p:spPr>
        <p:txBody>
          <a:bodyPr/>
          <a:lstStyle/>
          <a:p>
            <a:r>
              <a:rPr lang="ru-RU" dirty="0" smtClean="0"/>
              <a:t>Помечтаем о будущем образования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4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дать лучшее образование каждому?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897312"/>
            <a:ext cx="20206606" cy="9158288"/>
          </a:xfrm>
        </p:spPr>
        <p:txBody>
          <a:bodyPr/>
          <a:lstStyle/>
          <a:p>
            <a:pPr lvl="2"/>
            <a:r>
              <a:rPr lang="ru-RU" dirty="0" smtClean="0"/>
              <a:t>Есть много курсов и специализаций (</a:t>
            </a:r>
            <a:r>
              <a:rPr lang="en-US" dirty="0" smtClean="0">
                <a:hlinkClick r:id="rId3"/>
              </a:rPr>
              <a:t>Coursera</a:t>
            </a:r>
            <a:r>
              <a:rPr lang="ru-RU" dirty="0" smtClean="0"/>
              <a:t>, </a:t>
            </a:r>
            <a:r>
              <a:rPr lang="en-US" dirty="0" err="1" smtClean="0">
                <a:hlinkClick r:id="rId4"/>
              </a:rPr>
              <a:t>Stepik</a:t>
            </a:r>
            <a:r>
              <a:rPr lang="ru-RU" dirty="0" smtClean="0"/>
              <a:t>, </a:t>
            </a:r>
            <a:r>
              <a:rPr lang="en-US" dirty="0" err="1" smtClean="0">
                <a:hlinkClick r:id="rId5"/>
              </a:rPr>
              <a:t>edx</a:t>
            </a:r>
            <a:r>
              <a:rPr lang="ru-RU" dirty="0" smtClean="0"/>
              <a:t>….) по </a:t>
            </a:r>
            <a:r>
              <a:rPr lang="ru-RU" dirty="0"/>
              <a:t>программированию и машинному </a:t>
            </a:r>
            <a:r>
              <a:rPr lang="ru-RU" dirty="0" smtClean="0"/>
              <a:t>обучению</a:t>
            </a:r>
            <a:endParaRPr lang="en-US" dirty="0" smtClean="0"/>
          </a:p>
          <a:p>
            <a:pPr lvl="2"/>
            <a:endParaRPr lang="ru-RU" dirty="0"/>
          </a:p>
          <a:p>
            <a:pPr lvl="2"/>
            <a:r>
              <a:rPr lang="ru-RU" dirty="0" smtClean="0"/>
              <a:t>Обучение через проекты: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ru-RU" dirty="0" smtClean="0"/>
              <a:t> для </a:t>
            </a:r>
            <a:r>
              <a:rPr lang="en-US" dirty="0" smtClean="0"/>
              <a:t>ML, open source </a:t>
            </a:r>
            <a:r>
              <a:rPr lang="ru-RU" dirty="0" smtClean="0"/>
              <a:t>для </a:t>
            </a:r>
            <a:r>
              <a:rPr lang="en-US" dirty="0" smtClean="0"/>
              <a:t>SE</a:t>
            </a:r>
          </a:p>
          <a:p>
            <a:pPr lvl="2"/>
            <a:endParaRPr lang="ru-RU" dirty="0"/>
          </a:p>
          <a:p>
            <a:pPr lvl="2"/>
            <a:r>
              <a:rPr lang="ru-RU" dirty="0" smtClean="0"/>
              <a:t>Учиться у мастеров, необходимо живое общение – преподавайте, становитесь менторами!</a:t>
            </a:r>
          </a:p>
          <a:p>
            <a:pPr lvl="2"/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3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https://habr.com/post/414165</a:t>
            </a:r>
            <a:r>
              <a:rPr lang="en-US" smtClean="0"/>
              <a:t>/</a:t>
            </a:r>
            <a:r>
              <a:rPr lang="ru-RU" smtClean="0"/>
              <a:t>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</p:spPr>
        <p:txBody>
          <a:bodyPr/>
          <a:lstStyle/>
          <a:p>
            <a:r>
              <a:rPr lang="ru-RU" dirty="0" smtClean="0"/>
              <a:t>Курс «</a:t>
            </a:r>
            <a:r>
              <a:rPr lang="en-US" dirty="0" smtClean="0"/>
              <a:t>Deep learning </a:t>
            </a:r>
            <a:r>
              <a:rPr lang="ru-RU" dirty="0" smtClean="0"/>
              <a:t>на пальцах» в НГУ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73300"/>
            <a:ext cx="16390606" cy="102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Эффективное 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660400"/>
            <a:ext cx="20206606" cy="9158288"/>
          </a:xfrm>
        </p:spPr>
        <p:txBody>
          <a:bodyPr/>
          <a:lstStyle/>
          <a:p>
            <a:pPr lvl="2"/>
            <a:r>
              <a:rPr lang="ru-RU" dirty="0" smtClean="0"/>
              <a:t>«</a:t>
            </a:r>
            <a:r>
              <a:rPr lang="ru-RU" dirty="0" smtClean="0">
                <a:hlinkClick r:id="rId3"/>
              </a:rPr>
              <a:t>Как пить из брандспойта знаний и не утонуть</a:t>
            </a:r>
            <a:r>
              <a:rPr lang="ru-RU" dirty="0" smtClean="0"/>
              <a:t>», Сергей </a:t>
            </a:r>
            <a:r>
              <a:rPr lang="ru-RU" dirty="0" err="1" smtClean="0"/>
              <a:t>Мушинский</a:t>
            </a:r>
            <a:r>
              <a:rPr lang="ru-RU" dirty="0" smtClean="0"/>
              <a:t>, </a:t>
            </a:r>
            <a:r>
              <a:rPr lang="en-US" dirty="0" smtClean="0"/>
              <a:t>DataFestSiberia-2018</a:t>
            </a:r>
          </a:p>
          <a:p>
            <a:pPr lvl="2"/>
            <a:endParaRPr lang="ru-RU" dirty="0" smtClean="0"/>
          </a:p>
          <a:p>
            <a:pPr lvl="2"/>
            <a:r>
              <a:rPr lang="ru-RU" dirty="0" smtClean="0"/>
              <a:t>Индивидуальный советник на основе ИИ: что изучать и делать именно тебе для эффективного развития</a:t>
            </a:r>
          </a:p>
          <a:p>
            <a:pPr marL="791960" lvl="2" indent="0">
              <a:buNone/>
            </a:pP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76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lh6.googleusercontent.com/0X4l8uK8GoE1o9qTh9z4bAZuQ3amAlywXbW2RexKq3al8B1ROq8mG0NNOKS4PaBQ0_OVeA0DKAjb4sdNVlIofa0b5zHJOM92taNCRmAA5gB5BlzkNzwEj7FJ3_JMM-FvCZHsvBB_xh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06" y="0"/>
            <a:ext cx="20567572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Группа 14"/>
          <p:cNvGrpSpPr/>
          <p:nvPr/>
        </p:nvGrpSpPr>
        <p:grpSpPr>
          <a:xfrm>
            <a:off x="13717606" y="370800"/>
            <a:ext cx="18280262" cy="1896299"/>
            <a:chOff x="3054350" y="370800"/>
            <a:chExt cx="18280262" cy="1896299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911" y="1519327"/>
              <a:ext cx="757239" cy="747772"/>
            </a:xfrm>
            <a:prstGeom prst="rect">
              <a:avLst/>
            </a:prstGeom>
          </p:spPr>
        </p:pic>
        <p:sp>
          <p:nvSpPr>
            <p:cNvPr id="10" name="Текст 11"/>
            <p:cNvSpPr txBox="1">
              <a:spLocks/>
            </p:cNvSpPr>
            <p:nvPr/>
          </p:nvSpPr>
          <p:spPr>
            <a:xfrm>
              <a:off x="4580750" y="1470093"/>
              <a:ext cx="8394700" cy="763588"/>
            </a:xfrm>
            <a:prstGeom prst="rect">
              <a:avLst/>
            </a:prstGeom>
          </p:spPr>
          <p:txBody>
            <a:bodyPr/>
            <a:lstStyle>
              <a:lvl1pPr marL="0" indent="0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19964" algn="l" defTabSz="1907905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1924" indent="-719964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1924" indent="-719964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699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007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315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1623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avalur@yandex-team.ru</a:t>
              </a:r>
              <a:endParaRPr lang="ru-RU" dirty="0"/>
            </a:p>
          </p:txBody>
        </p:sp>
        <p:sp>
          <p:nvSpPr>
            <p:cNvPr id="11" name="Подзаголовок 1"/>
            <p:cNvSpPr txBox="1">
              <a:spLocks/>
            </p:cNvSpPr>
            <p:nvPr/>
          </p:nvSpPr>
          <p:spPr>
            <a:xfrm>
              <a:off x="3054350" y="370800"/>
              <a:ext cx="18280262" cy="1522413"/>
            </a:xfrm>
            <a:prstGeom prst="rect">
              <a:avLst/>
            </a:prstGeom>
          </p:spPr>
          <p:txBody>
            <a:bodyPr/>
            <a:lstStyle>
              <a:lvl1pPr marL="0" indent="0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19964" algn="l" defTabSz="1907905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1924" indent="-719964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1924" indent="-719964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699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007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315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1623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              </a:t>
              </a:r>
              <a:r>
                <a:rPr lang="ru-RU" dirty="0" smtClean="0"/>
                <a:t>Александр </a:t>
              </a:r>
              <a:r>
                <a:rPr lang="ru-RU" dirty="0" err="1" smtClean="0"/>
                <a:t>Авдюшенко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8678406" y="2660400"/>
            <a:ext cx="5724000" cy="878950"/>
            <a:chOff x="17915206" y="370800"/>
            <a:chExt cx="5724000" cy="878950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xmlns="" id="{32510620-9203-6A4F-8215-EE5B71D8CB96}"/>
                </a:ext>
              </a:extLst>
            </p:cNvPr>
            <p:cNvGrpSpPr/>
            <p:nvPr/>
          </p:nvGrpSpPr>
          <p:grpSpPr>
            <a:xfrm>
              <a:off x="21731206" y="449187"/>
              <a:ext cx="1908000" cy="762925"/>
              <a:chOff x="1888006" y="10292675"/>
              <a:chExt cx="1908000" cy="762925"/>
            </a:xfrm>
          </p:grpSpPr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xmlns="" id="{73034AE5-F458-B44E-A08D-78D8FD2FBBED}"/>
                  </a:ext>
                </a:extLst>
              </p:cNvPr>
              <p:cNvSpPr/>
              <p:nvPr/>
            </p:nvSpPr>
            <p:spPr>
              <a:xfrm>
                <a:off x="3038245" y="10292675"/>
                <a:ext cx="757761" cy="762925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" name="Изображение 42">
                <a:extLst>
                  <a:ext uri="{FF2B5EF4-FFF2-40B4-BE49-F238E27FC236}">
                    <a16:creationId xmlns:a16="http://schemas.microsoft.com/office/drawing/2014/main" xmlns="" id="{FF9B81E1-5EBD-1247-A39B-278A79BDF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8006" y="10337800"/>
                <a:ext cx="762000" cy="673100"/>
              </a:xfrm>
              <a:prstGeom prst="rect">
                <a:avLst/>
              </a:prstGeom>
            </p:spPr>
          </p:pic>
        </p:grp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1406" y="411550"/>
              <a:ext cx="838200" cy="838200"/>
            </a:xfrm>
            <a:prstGeom prst="rect">
              <a:avLst/>
            </a:prstGeom>
          </p:spPr>
        </p:pic>
        <p:sp>
          <p:nvSpPr>
            <p:cNvPr id="13" name="Текст 11"/>
            <p:cNvSpPr txBox="1">
              <a:spLocks/>
            </p:cNvSpPr>
            <p:nvPr/>
          </p:nvSpPr>
          <p:spPr>
            <a:xfrm>
              <a:off x="17915206" y="370800"/>
              <a:ext cx="2933533" cy="763588"/>
            </a:xfrm>
            <a:prstGeom prst="rect">
              <a:avLst/>
            </a:prstGeom>
          </p:spPr>
          <p:txBody>
            <a:bodyPr/>
            <a:lstStyle>
              <a:lvl1pPr marL="0" indent="0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19964" algn="l" defTabSz="1907905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1924" indent="-719964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1924" indent="-719964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61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699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007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315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1623" indent="-457155" algn="l" defTabSz="182861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ovalur</a:t>
              </a:r>
              <a:r>
                <a:rPr lang="en-US" dirty="0" smtClean="0"/>
                <a:t> at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980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Развитие CS центра. Запуск ML-тренировок в НГУ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25 декабря 2018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Авдюшенко</a:t>
            </a:r>
            <a:endParaRPr lang="ru-RU" dirty="0"/>
          </a:p>
        </p:txBody>
      </p:sp>
      <p:pic>
        <p:nvPicPr>
          <p:cNvPr id="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68406" y="766800"/>
            <a:ext cx="2538000" cy="30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0;p15" descr="yandexdataschool.png"/>
          <p:cNvPicPr preferRelativeResize="0"/>
          <p:nvPr/>
        </p:nvPicPr>
        <p:blipFill rotWithShape="1">
          <a:blip r:embed="rId3">
            <a:alphaModFix/>
          </a:blip>
          <a:srcRect l="-836"/>
          <a:stretch/>
        </p:blipFill>
        <p:spPr>
          <a:xfrm>
            <a:off x="3176685" y="1419774"/>
            <a:ext cx="3887150" cy="17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206" y="1403914"/>
            <a:ext cx="5594704" cy="17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3" b="13632"/>
          <a:stretch/>
        </p:blipFill>
        <p:spPr>
          <a:xfrm>
            <a:off x="16104856" y="11844000"/>
            <a:ext cx="2191950" cy="1584000"/>
          </a:xfrm>
          <a:prstGeom prst="rect">
            <a:avLst/>
          </a:prstGeom>
        </p:spPr>
      </p:pic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ШАД и </a:t>
            </a:r>
            <a:r>
              <a:rPr lang="en-US" dirty="0" smtClean="0"/>
              <a:t>CS</a:t>
            </a:r>
            <a:r>
              <a:rPr lang="ru-RU" dirty="0" smtClean="0"/>
              <a:t> центр в Новосибирске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157969325"/>
              </p:ext>
            </p:extLst>
          </p:nvPr>
        </p:nvGraphicFramePr>
        <p:xfrm>
          <a:off x="4063735" y="1439686"/>
          <a:ext cx="16254942" cy="10836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8296806" y="5713200"/>
            <a:ext cx="2021871" cy="6105600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3717606" y="10674000"/>
            <a:ext cx="0" cy="1144800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oogle Shape;70;p15" descr="yandexdataschool.png"/>
          <p:cNvPicPr preferRelativeResize="0"/>
          <p:nvPr/>
        </p:nvPicPr>
        <p:blipFill rotWithShape="1">
          <a:blip r:embed="rId5">
            <a:alphaModFix/>
          </a:blip>
          <a:srcRect l="-836" t="-30" b="26500"/>
          <a:stretch/>
        </p:blipFill>
        <p:spPr>
          <a:xfrm>
            <a:off x="8375206" y="12180825"/>
            <a:ext cx="2671200" cy="9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5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en-US" dirty="0"/>
              <a:t>CS</a:t>
            </a:r>
            <a:r>
              <a:rPr lang="ru-RU" dirty="0"/>
              <a:t> центр </a:t>
            </a:r>
            <a:r>
              <a:rPr lang="ru-RU" dirty="0" smtClean="0"/>
              <a:t>в 2018</a:t>
            </a:r>
            <a:endParaRPr lang="ru-RU" dirty="0"/>
          </a:p>
        </p:txBody>
      </p:sp>
      <p:sp>
        <p:nvSpPr>
          <p:cNvPr id="17" name="Нижний колонтитул 3" descr=" 17"/>
          <p:cNvSpPr>
            <a:spLocks noGrp="1"/>
          </p:cNvSpPr>
          <p:nvPr>
            <p:ph type="ftr" sz="quarter" idx="11"/>
          </p:nvPr>
        </p:nvSpPr>
        <p:spPr>
          <a:xfrm>
            <a:off x="1143000" y="12687301"/>
            <a:ext cx="19461161" cy="38160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compscicenter.ru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572807" y="2660400"/>
            <a:ext cx="11066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Программирование на </a:t>
            </a:r>
            <a:r>
              <a:rPr lang="ru-RU" sz="4000" dirty="0" err="1"/>
              <a:t>Python</a:t>
            </a:r>
            <a:endParaRPr lang="ru-RU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Базы данных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Компьютерное зрение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Машинное </a:t>
            </a:r>
            <a:r>
              <a:rPr lang="ru-RU" sz="4000" dirty="0" smtClean="0"/>
              <a:t>обучение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Архитектура </a:t>
            </a:r>
            <a:r>
              <a:rPr lang="ru-RU" sz="4000" dirty="0"/>
              <a:t>компьютера и операционные системы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143000" y="2660400"/>
            <a:ext cx="99034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Алгоритмы и структуры данных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Программирование на C</a:t>
            </a:r>
            <a:r>
              <a:rPr lang="ru-RU" sz="4000" dirty="0" smtClean="0"/>
              <a:t>++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Дискретный </a:t>
            </a:r>
            <a:r>
              <a:rPr lang="ru-RU" sz="4000" dirty="0"/>
              <a:t>анализ и теория вероятностей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Трёхмерная компьютерная графика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Компьютерные сети</a:t>
            </a:r>
          </a:p>
        </p:txBody>
      </p:sp>
      <p:sp>
        <p:nvSpPr>
          <p:cNvPr id="18" name="Подзаголовок 1"/>
          <p:cNvSpPr txBox="1">
            <a:spLocks/>
          </p:cNvSpPr>
          <p:nvPr/>
        </p:nvSpPr>
        <p:spPr>
          <a:xfrm>
            <a:off x="1143001" y="1778170"/>
            <a:ext cx="20588206" cy="1522413"/>
          </a:xfrm>
          <a:prstGeom prst="rect">
            <a:avLst/>
          </a:prstGeom>
        </p:spPr>
        <p:txBody>
          <a:bodyPr/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19964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1924" indent="-719964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1924" indent="-719964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 smtClean="0"/>
              <a:t>Осень</a:t>
            </a:r>
            <a:endParaRPr lang="ru-RU" b="1" dirty="0"/>
          </a:p>
        </p:txBody>
      </p:sp>
      <p:sp>
        <p:nvSpPr>
          <p:cNvPr id="19" name="Подзаголовок 1"/>
          <p:cNvSpPr txBox="1">
            <a:spLocks/>
          </p:cNvSpPr>
          <p:nvPr/>
        </p:nvSpPr>
        <p:spPr>
          <a:xfrm>
            <a:off x="1124806" y="6858000"/>
            <a:ext cx="20588206" cy="1522413"/>
          </a:xfrm>
          <a:prstGeom prst="rect">
            <a:avLst/>
          </a:prstGeom>
        </p:spPr>
        <p:txBody>
          <a:bodyPr/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19964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1924" indent="-719964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1924" indent="-719964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 smtClean="0"/>
              <a:t>Весна</a:t>
            </a:r>
            <a:endParaRPr lang="ru-RU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24806" y="7636300"/>
            <a:ext cx="99034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Программирование </a:t>
            </a:r>
            <a:r>
              <a:rPr lang="ru-RU" sz="4000" dirty="0"/>
              <a:t>на </a:t>
            </a:r>
            <a:r>
              <a:rPr lang="en-US" sz="4000" dirty="0" smtClean="0"/>
              <a:t>Java</a:t>
            </a:r>
            <a:endParaRPr lang="ru-R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Программирование на </a:t>
            </a:r>
            <a:r>
              <a:rPr lang="en-US" sz="4000" dirty="0" smtClean="0"/>
              <a:t>Rust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Параллельные и распределённые </a:t>
            </a:r>
            <a:r>
              <a:rPr lang="ru-RU" sz="4000" dirty="0" smtClean="0"/>
              <a:t>вычисления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Проектирование </a:t>
            </a:r>
            <a:r>
              <a:rPr lang="ru-RU" sz="4000" dirty="0" smtClean="0"/>
              <a:t>программного обеспечения</a:t>
            </a:r>
            <a:endParaRPr lang="ru-RU" sz="4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72807" y="7515088"/>
            <a:ext cx="99034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Deep learning </a:t>
            </a:r>
            <a:r>
              <a:rPr lang="ru-RU" sz="4000" dirty="0" smtClean="0"/>
              <a:t>на пальцах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Языки программирования и компиляторы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Машинное обучение на больших 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9435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рямоугольник 2" descr=" 3"/>
          <p:cNvSpPr/>
          <p:nvPr/>
        </p:nvSpPr>
        <p:spPr>
          <a:xfrm>
            <a:off x="1124806" y="2161287"/>
            <a:ext cx="2117303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5400" dirty="0"/>
              <a:t>Проект на 2-3 месяца под руководством сотрудника IT-компании или научного </a:t>
            </a:r>
            <a:r>
              <a:rPr lang="ru-RU" sz="5400" dirty="0" smtClean="0"/>
              <a:t>института (студент выделяет 8 ч в неделю)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5400" dirty="0"/>
              <a:t>Выбирается после презентации </a:t>
            </a:r>
            <a:r>
              <a:rPr lang="ru-RU" sz="5400" dirty="0" smtClean="0"/>
              <a:t>практик руководителями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5400" dirty="0"/>
              <a:t>Практикой может быть летняя </a:t>
            </a:r>
            <a:r>
              <a:rPr lang="ru-RU" sz="5400" dirty="0" smtClean="0"/>
              <a:t>стажировка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5400" dirty="0"/>
              <a:t>Для окончания </a:t>
            </a:r>
            <a:r>
              <a:rPr lang="en-US" sz="5400" dirty="0"/>
              <a:t>CS</a:t>
            </a:r>
            <a:r>
              <a:rPr lang="ru-RU" sz="5400" dirty="0"/>
              <a:t> центра нужно сдать 2 практики</a:t>
            </a:r>
          </a:p>
        </p:txBody>
      </p:sp>
      <p:sp>
        <p:nvSpPr>
          <p:cNvPr id="15" name="Заголовок 1" descr=" 15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Практики</a:t>
            </a:r>
            <a:endParaRPr lang="ru-RU" dirty="0"/>
          </a:p>
        </p:txBody>
      </p:sp>
      <p:sp>
        <p:nvSpPr>
          <p:cNvPr id="16" name="Номер слайда 3" descr=" 16"/>
          <p:cNvSpPr>
            <a:spLocks noGrp="1"/>
          </p:cNvSpPr>
          <p:nvPr>
            <p:ph type="sldNum" sz="quarter" idx="12"/>
          </p:nvPr>
        </p:nvSpPr>
        <p:spPr>
          <a:xfrm>
            <a:off x="22110702" y="12687301"/>
            <a:ext cx="1144588" cy="381602"/>
          </a:xfrm>
        </p:spPr>
        <p:txBody>
          <a:bodyPr/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3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Защита практик, осень 2018: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www.youtube.com/watch?v=NbEL8yIH9Lc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Заголовок 1" descr=" 15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Конвертер чертежей в код</a:t>
            </a:r>
            <a:endParaRPr lang="ru-RU" dirty="0"/>
          </a:p>
        </p:txBody>
      </p:sp>
      <p:sp>
        <p:nvSpPr>
          <p:cNvPr id="16" name="Номер слайда 3" descr=" 16"/>
          <p:cNvSpPr>
            <a:spLocks noGrp="1"/>
          </p:cNvSpPr>
          <p:nvPr>
            <p:ph type="sldNum" sz="quarter" idx="12"/>
          </p:nvPr>
        </p:nvSpPr>
        <p:spPr>
          <a:xfrm>
            <a:off x="22110702" y="12687301"/>
            <a:ext cx="1144588" cy="381602"/>
          </a:xfrm>
        </p:spPr>
        <p:txBody>
          <a:bodyPr/>
          <a:lstStyle/>
          <a:p>
            <a:r>
              <a:rPr lang="ru-RU" dirty="0"/>
              <a:t>6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6" y="1897200"/>
            <a:ext cx="23108606" cy="10303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2110702" y="10674000"/>
            <a:ext cx="1144588" cy="1144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4950000"/>
            <a:ext cx="22131338" cy="1511300"/>
          </a:xfrm>
        </p:spPr>
        <p:txBody>
          <a:bodyPr/>
          <a:lstStyle/>
          <a:p>
            <a:r>
              <a:rPr lang="ru-RU" dirty="0" smtClean="0"/>
              <a:t>Сотрудничество с 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7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рямоугольник 2" descr=" 3"/>
          <p:cNvSpPr/>
          <p:nvPr/>
        </p:nvSpPr>
        <p:spPr>
          <a:xfrm>
            <a:off x="1124806" y="2161287"/>
            <a:ext cx="2117303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5400" dirty="0" smtClean="0"/>
              <a:t>Занятия </a:t>
            </a:r>
            <a:r>
              <a:rPr lang="en-US" sz="5400" dirty="0" smtClean="0"/>
              <a:t>CS</a:t>
            </a:r>
            <a:r>
              <a:rPr lang="ru-RU" sz="5400" dirty="0" smtClean="0"/>
              <a:t> центра в НГУ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5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5400" dirty="0" smtClean="0">
                <a:hlinkClick r:id="rId3"/>
              </a:rPr>
              <a:t>Совместная магистратура</a:t>
            </a:r>
            <a:r>
              <a:rPr lang="ru-RU" sz="5400" dirty="0" smtClean="0"/>
              <a:t> по анализу данных на ФИТ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5400" dirty="0" smtClean="0"/>
              <a:t>Методическая помощь с </a:t>
            </a:r>
            <a:r>
              <a:rPr lang="en-US" sz="5400" dirty="0"/>
              <a:t>ML </a:t>
            </a:r>
            <a:r>
              <a:rPr lang="en-US" sz="5400" dirty="0" smtClean="0"/>
              <a:t>(</a:t>
            </a:r>
            <a:r>
              <a:rPr lang="ru-RU" sz="5400" dirty="0" smtClean="0"/>
              <a:t>и</a:t>
            </a:r>
            <a:r>
              <a:rPr lang="en-US" sz="5400" dirty="0" smtClean="0"/>
              <a:t> c </a:t>
            </a:r>
            <a:r>
              <a:rPr lang="ru-RU" sz="5400" dirty="0" smtClean="0">
                <a:hlinkClick r:id="rId4"/>
              </a:rPr>
              <a:t>вакансией </a:t>
            </a:r>
            <a:r>
              <a:rPr lang="ru-RU" sz="5400" dirty="0" err="1" smtClean="0">
                <a:hlinkClick r:id="rId4"/>
              </a:rPr>
              <a:t>постдока</a:t>
            </a:r>
            <a:r>
              <a:rPr lang="ru-RU" sz="5400" dirty="0" smtClean="0"/>
              <a:t> в </a:t>
            </a:r>
            <a:r>
              <a:rPr lang="en-US" sz="5400" dirty="0" smtClean="0"/>
              <a:t>ML)</a:t>
            </a:r>
            <a:endParaRPr lang="ru-RU" sz="5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5400" dirty="0"/>
              <a:t>Поддержка </a:t>
            </a:r>
            <a:r>
              <a:rPr lang="ru-RU" sz="5400" dirty="0" err="1" smtClean="0"/>
              <a:t>Всесибирской</a:t>
            </a:r>
            <a:r>
              <a:rPr lang="ru-RU" sz="5400" dirty="0" smtClean="0"/>
              <a:t> олимпиады им</a:t>
            </a:r>
            <a:r>
              <a:rPr lang="ru-RU" sz="5400" dirty="0"/>
              <a:t>. </a:t>
            </a:r>
            <a:r>
              <a:rPr lang="ru-RU" sz="5400" dirty="0" err="1" smtClean="0"/>
              <a:t>Поттосина</a:t>
            </a:r>
            <a:endParaRPr lang="ru-RU" sz="5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5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5400" dirty="0" smtClean="0"/>
              <a:t>Участие в зимней школе ФИТ НГУ (и </a:t>
            </a:r>
            <a:r>
              <a:rPr lang="en-US" sz="5400" dirty="0" err="1"/>
              <a:t>CompTechNsk</a:t>
            </a:r>
            <a:r>
              <a:rPr lang="ru-RU" sz="5400" dirty="0" smtClean="0"/>
              <a:t>)</a:t>
            </a:r>
            <a:endParaRPr lang="ru-RU" sz="5400" dirty="0"/>
          </a:p>
        </p:txBody>
      </p:sp>
      <p:sp>
        <p:nvSpPr>
          <p:cNvPr id="16" name="Номер слайда 3" descr=" 16"/>
          <p:cNvSpPr>
            <a:spLocks noGrp="1"/>
          </p:cNvSpPr>
          <p:nvPr>
            <p:ph type="sldNum" sz="quarter" idx="12"/>
          </p:nvPr>
        </p:nvSpPr>
        <p:spPr>
          <a:xfrm>
            <a:off x="22110702" y="12687301"/>
            <a:ext cx="1144588" cy="381602"/>
          </a:xfrm>
        </p:spPr>
        <p:txBody>
          <a:bodyPr/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" name="Заголовок 1" descr=" 15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Проекты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23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" descr=" 16"/>
          <p:cNvSpPr>
            <a:spLocks noGrp="1"/>
          </p:cNvSpPr>
          <p:nvPr>
            <p:ph type="sldNum" sz="quarter" idx="12"/>
          </p:nvPr>
        </p:nvSpPr>
        <p:spPr>
          <a:xfrm>
            <a:off x="22110702" y="12687301"/>
            <a:ext cx="1144588" cy="381602"/>
          </a:xfrm>
        </p:spPr>
        <p:txBody>
          <a:bodyPr/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" name="Заголовок 1" descr=" 15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en-US" dirty="0" smtClean="0"/>
              <a:t>ML-</a:t>
            </a:r>
            <a:r>
              <a:rPr lang="ru-RU" dirty="0" smtClean="0"/>
              <a:t>тренировки в НГУ</a:t>
            </a:r>
            <a:endParaRPr lang="ru-RU" dirty="0"/>
          </a:p>
        </p:txBody>
      </p:sp>
      <p:sp>
        <p:nvSpPr>
          <p:cNvPr id="7" name="Прямоугольник 6" descr=" 3"/>
          <p:cNvSpPr/>
          <p:nvPr/>
        </p:nvSpPr>
        <p:spPr>
          <a:xfrm>
            <a:off x="1124806" y="1601477"/>
            <a:ext cx="211730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/>
              <a:t> - На первом занятии 19 человек, потом примерно 4-6 </a:t>
            </a:r>
            <a:r>
              <a:rPr lang="ru-RU" sz="54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ru-RU" sz="5400" dirty="0" smtClean="0">
                <a:sym typeface="Wingdings" panose="05000000000000000000" pitchFamily="2" charset="2"/>
              </a:rPr>
              <a:t> + Кажется, будет доступ к </a:t>
            </a:r>
            <a:r>
              <a:rPr lang="en-US" sz="5400" dirty="0"/>
              <a:t>Tesla </a:t>
            </a:r>
            <a:r>
              <a:rPr lang="en-US" sz="5400" dirty="0" smtClean="0"/>
              <a:t>V-100</a:t>
            </a:r>
            <a:r>
              <a:rPr lang="ru-RU" sz="5400" dirty="0" smtClean="0"/>
              <a:t> в ВКИ НГУ</a:t>
            </a:r>
            <a:endParaRPr lang="ru-RU" sz="5400" dirty="0" smtClean="0">
              <a:sym typeface="Wingdings" panose="05000000000000000000" pitchFamily="2" charset="2"/>
            </a:endParaRPr>
          </a:p>
          <a:p>
            <a:r>
              <a:rPr lang="ru-RU" sz="5400" dirty="0">
                <a:sym typeface="Wingdings" panose="05000000000000000000" pitchFamily="2" charset="2"/>
              </a:rPr>
              <a:t> </a:t>
            </a:r>
            <a:r>
              <a:rPr lang="ru-RU" sz="5400" dirty="0" smtClean="0">
                <a:sym typeface="Wingdings" panose="05000000000000000000" pitchFamily="2" charset="2"/>
              </a:rPr>
              <a:t>+ Участвовали в соревнованиях шестеро</a:t>
            </a:r>
            <a:endParaRPr lang="ru-RU" sz="5400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26257"/>
              </p:ext>
            </p:extLst>
          </p:nvPr>
        </p:nvGraphicFramePr>
        <p:xfrm>
          <a:off x="2694800" y="4362445"/>
          <a:ext cx="18654806" cy="898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766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766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76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29363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5400" dirty="0"/>
                        <a:t>Соревнование</a:t>
                      </a: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5400" dirty="0" smtClean="0"/>
                        <a:t>Окончание</a:t>
                      </a:r>
                      <a:endParaRPr lang="ru-RU" sz="54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5400" dirty="0"/>
                        <a:t>Место</a:t>
                      </a:r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5400" dirty="0"/>
                        <a:t>Команда</a:t>
                      </a:r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3631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4000" dirty="0">
                          <a:hlinkClick r:id="rId3"/>
                        </a:rPr>
                        <a:t>TGS Salt </a:t>
                      </a:r>
                      <a:r>
                        <a:rPr lang="en-US" sz="4000" dirty="0" smtClean="0">
                          <a:hlinkClick r:id="rId3"/>
                        </a:rPr>
                        <a:t>Identification</a:t>
                      </a:r>
                      <a:endParaRPr lang="ru-RU" sz="4000" dirty="0" smtClean="0"/>
                    </a:p>
                    <a:p>
                      <a:pPr algn="ctr" rtl="0" fontAlgn="b"/>
                      <a:endParaRPr lang="ru-RU" sz="4000" dirty="0" smtClean="0"/>
                    </a:p>
                    <a:p>
                      <a:pPr algn="ctr" rtl="0" fontAlgn="b"/>
                      <a:endParaRPr lang="ru-RU" sz="4000" dirty="0" smtClean="0"/>
                    </a:p>
                    <a:p>
                      <a:pPr algn="ctr" rtl="0" fontAlgn="b"/>
                      <a:endParaRPr lang="en-US" sz="4000" dirty="0"/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ru-RU" sz="4000" dirty="0"/>
                        <a:t>19 октября </a:t>
                      </a:r>
                      <a:r>
                        <a:rPr lang="ru-RU" sz="4000" dirty="0" smtClean="0"/>
                        <a:t>2018</a:t>
                      </a:r>
                    </a:p>
                    <a:p>
                      <a:pPr algn="r" rtl="0" fontAlgn="b"/>
                      <a:endParaRPr lang="ru-RU" sz="4000" dirty="0" smtClean="0"/>
                    </a:p>
                    <a:p>
                      <a:pPr algn="r" rtl="0" fontAlgn="b"/>
                      <a:endParaRPr lang="ru-RU" sz="4000" dirty="0" smtClean="0"/>
                    </a:p>
                    <a:p>
                      <a:pPr algn="ctr" rtl="0" fontAlgn="b"/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4000" dirty="0"/>
                        <a:t>28 (серебро</a:t>
                      </a:r>
                      <a:r>
                        <a:rPr lang="ru-RU" sz="4000" dirty="0" smtClean="0"/>
                        <a:t>)</a:t>
                      </a:r>
                    </a:p>
                    <a:p>
                      <a:pPr algn="l" rtl="0" fontAlgn="b"/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4000" dirty="0" err="1"/>
                        <a:t>Карчевский</a:t>
                      </a:r>
                      <a:r>
                        <a:rPr lang="ru-RU" sz="4000" dirty="0"/>
                        <a:t>, </a:t>
                      </a:r>
                      <a:r>
                        <a:rPr lang="ru-RU" sz="4000" dirty="0" err="1"/>
                        <a:t>Козинкин</a:t>
                      </a:r>
                      <a:r>
                        <a:rPr lang="ru-RU" sz="4000" dirty="0"/>
                        <a:t> + </a:t>
                      </a:r>
                      <a:r>
                        <a:rPr lang="ru-RU" sz="4000" dirty="0" smtClean="0"/>
                        <a:t>один</a:t>
                      </a:r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93631">
                <a:tc vMerge="1">
                  <a:txBody>
                    <a:bodyPr/>
                    <a:lstStyle/>
                    <a:p>
                      <a:pPr rtl="0" fontAlgn="b"/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4000" dirty="0"/>
                        <a:t>81 (серебро</a:t>
                      </a:r>
                      <a:r>
                        <a:rPr lang="ru-RU" sz="4000" dirty="0" smtClean="0"/>
                        <a:t>)</a:t>
                      </a:r>
                    </a:p>
                    <a:p>
                      <a:pPr algn="l" rtl="0" fontAlgn="b"/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4000" dirty="0"/>
                        <a:t>Вахрушев + </a:t>
                      </a:r>
                      <a:r>
                        <a:rPr lang="ru-RU" sz="4000" dirty="0" smtClean="0"/>
                        <a:t>двое</a:t>
                      </a:r>
                    </a:p>
                    <a:p>
                      <a:pPr rtl="0" fontAlgn="b"/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93631">
                <a:tc vMerge="1">
                  <a:txBody>
                    <a:bodyPr/>
                    <a:lstStyle/>
                    <a:p>
                      <a:pPr rtl="0" fontAlgn="b"/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4000" dirty="0" smtClean="0"/>
                        <a:t>491</a:t>
                      </a:r>
                    </a:p>
                    <a:p>
                      <a:pPr algn="l" rtl="0" fontAlgn="b"/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4000" dirty="0" smtClean="0"/>
                        <a:t>Шевелев</a:t>
                      </a:r>
                    </a:p>
                    <a:p>
                      <a:pPr rtl="0" fontAlgn="b"/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93631">
                <a:tc>
                  <a:txBody>
                    <a:bodyPr/>
                    <a:lstStyle/>
                    <a:p>
                      <a:pPr rtl="0" fontAlgn="b"/>
                      <a:r>
                        <a:rPr lang="ru-RU" sz="4000">
                          <a:hlinkClick r:id="rId4"/>
                        </a:rPr>
                        <a:t>ЦФТ, исправление опечаток</a:t>
                      </a:r>
                      <a:endParaRPr lang="ru-RU" sz="4000"/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4000" dirty="0"/>
                        <a:t>11 ноября </a:t>
                      </a:r>
                      <a:r>
                        <a:rPr lang="ru-RU" sz="4000" dirty="0" smtClean="0"/>
                        <a:t>2018</a:t>
                      </a:r>
                    </a:p>
                    <a:p>
                      <a:pPr algn="r" rtl="0" fontAlgn="b"/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0" dirty="0"/>
                        <a:t>3 (in the money</a:t>
                      </a:r>
                      <a:r>
                        <a:rPr lang="en-US" sz="4000" dirty="0" smtClean="0"/>
                        <a:t>)</a:t>
                      </a:r>
                      <a:endParaRPr lang="ru-RU" sz="4000" dirty="0" smtClean="0"/>
                    </a:p>
                    <a:p>
                      <a:pPr algn="l" rtl="0" fontAlgn="b"/>
                      <a:endParaRPr lang="en-US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4000" dirty="0" err="1"/>
                        <a:t>Бродт</a:t>
                      </a:r>
                      <a:r>
                        <a:rPr lang="ru-RU" sz="4000" dirty="0"/>
                        <a:t> + </a:t>
                      </a:r>
                      <a:r>
                        <a:rPr lang="ru-RU" sz="4000" dirty="0" smtClean="0"/>
                        <a:t>трое</a:t>
                      </a:r>
                    </a:p>
                    <a:p>
                      <a:pPr rtl="0" fontAlgn="b"/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54757">
                <a:tc rowSpan="2">
                  <a:txBody>
                    <a:bodyPr/>
                    <a:lstStyle/>
                    <a:p>
                      <a:pPr rtl="0" fontAlgn="b"/>
                      <a:r>
                        <a:rPr lang="en-US" sz="4000" dirty="0" err="1">
                          <a:hlinkClick r:id="rId5"/>
                        </a:rPr>
                        <a:t>PLAsTiCC</a:t>
                      </a:r>
                      <a:r>
                        <a:rPr lang="en-US" sz="4000" dirty="0">
                          <a:hlinkClick r:id="rId5"/>
                        </a:rPr>
                        <a:t> Astronomical </a:t>
                      </a:r>
                      <a:r>
                        <a:rPr lang="en-US" sz="4000" dirty="0" smtClean="0">
                          <a:hlinkClick r:id="rId5"/>
                        </a:rPr>
                        <a:t>Classification</a:t>
                      </a:r>
                      <a:endParaRPr lang="ru-RU" sz="4000" dirty="0" smtClean="0"/>
                    </a:p>
                    <a:p>
                      <a:pPr rtl="0" fontAlgn="b"/>
                      <a:endParaRPr lang="ru-RU" sz="4000" dirty="0" smtClean="0"/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ru-RU" sz="4000" dirty="0"/>
                        <a:t>17 декабря </a:t>
                      </a:r>
                      <a:r>
                        <a:rPr lang="ru-RU" sz="4000" dirty="0" smtClean="0"/>
                        <a:t>2018</a:t>
                      </a:r>
                    </a:p>
                    <a:p>
                      <a:pPr algn="ctr" rtl="0" fontAlgn="b"/>
                      <a:endParaRPr lang="ru-RU" sz="4000" dirty="0" smtClean="0"/>
                    </a:p>
                    <a:p>
                      <a:pPr algn="r" rtl="0" fontAlgn="b"/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4000" dirty="0"/>
                        <a:t>52 (серебро</a:t>
                      </a:r>
                      <a:r>
                        <a:rPr lang="ru-RU" sz="4000" dirty="0" smtClean="0"/>
                        <a:t>)</a:t>
                      </a:r>
                    </a:p>
                    <a:p>
                      <a:pPr algn="l" rtl="0" fontAlgn="b"/>
                      <a:endParaRPr lang="ru-RU" sz="4000" dirty="0" smtClean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4000" dirty="0" err="1"/>
                        <a:t>Карчевский</a:t>
                      </a:r>
                      <a:r>
                        <a:rPr lang="ru-RU" sz="4000" dirty="0"/>
                        <a:t>, </a:t>
                      </a:r>
                      <a:r>
                        <a:rPr lang="ru-RU" sz="4000" dirty="0" err="1"/>
                        <a:t>Козинкин</a:t>
                      </a:r>
                      <a:r>
                        <a:rPr lang="ru-RU" sz="4000" dirty="0"/>
                        <a:t> + </a:t>
                      </a:r>
                      <a:r>
                        <a:rPr lang="ru-RU" sz="4000" dirty="0" smtClean="0"/>
                        <a:t>один</a:t>
                      </a:r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54757">
                <a:tc vMerge="1">
                  <a:txBody>
                    <a:bodyPr/>
                    <a:lstStyle/>
                    <a:p>
                      <a:pPr rtl="0" fontAlgn="b"/>
                      <a:endParaRPr lang="ru-RU" sz="4000" dirty="0" smtClean="0"/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rtl="0" fontAlgn="b"/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4000" dirty="0" smtClean="0"/>
                        <a:t>169</a:t>
                      </a:r>
                    </a:p>
                    <a:p>
                      <a:pPr algn="l" rtl="0" fontAlgn="b"/>
                      <a:r>
                        <a:rPr lang="ru-RU" sz="4000" dirty="0" smtClean="0"/>
                        <a:t>198</a:t>
                      </a:r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4000" dirty="0" err="1" smtClean="0"/>
                        <a:t>Авдюшенко</a:t>
                      </a:r>
                      <a:endParaRPr lang="ru-RU" sz="4000" dirty="0" smtClean="0"/>
                    </a:p>
                    <a:p>
                      <a:pPr rtl="0" fontAlgn="b"/>
                      <a:r>
                        <a:rPr lang="ru-RU" sz="4000" dirty="0" smtClean="0"/>
                        <a:t>Шевелев </a:t>
                      </a:r>
                      <a:r>
                        <a:rPr lang="ru-RU" sz="4000" smtClean="0"/>
                        <a:t>+ один</a:t>
                      </a:r>
                      <a:endParaRPr lang="ru-RU" sz="4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3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Yandex">
    <a:dk1>
      <a:sysClr val="windowText" lastClr="000000"/>
    </a:dk1>
    <a:lt1>
      <a:sysClr val="window" lastClr="FFFFFF"/>
    </a:lt1>
    <a:dk2>
      <a:srgbClr val="FFCC00"/>
    </a:dk2>
    <a:lt2>
      <a:srgbClr val="FF0000"/>
    </a:lt2>
    <a:accent1>
      <a:srgbClr val="3878BE"/>
    </a:accent1>
    <a:accent2>
      <a:srgbClr val="8FD541"/>
    </a:accent2>
    <a:accent3>
      <a:srgbClr val="72C3E0"/>
    </a:accent3>
    <a:accent4>
      <a:srgbClr val="FC6867"/>
    </a:accent4>
    <a:accent5>
      <a:srgbClr val="FB7600"/>
    </a:accent5>
    <a:accent6>
      <a:srgbClr val="9E64A9"/>
    </a:accent6>
    <a:hlink>
      <a:srgbClr val="3878BE"/>
    </a:hlink>
    <a:folHlink>
      <a:srgbClr val="3878BE"/>
    </a:folHlink>
  </a:clrScheme>
  <a:fontScheme name="Yandex">
    <a:majorFont>
      <a:latin typeface="Textbook New"/>
      <a:ea typeface=""/>
      <a:cs typeface=""/>
    </a:majorFont>
    <a:minorFont>
      <a:latin typeface="Textbook New Light"/>
      <a:ea typeface=""/>
      <a:cs typeface=""/>
    </a:minorFont>
  </a:fontScheme>
  <a:fmtScheme name="Тема 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60624</TotalTime>
  <Words>1212</Words>
  <Application>Microsoft Office PowerPoint</Application>
  <PresentationFormat>Произвольный</PresentationFormat>
  <Paragraphs>127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Impact</vt:lpstr>
      <vt:lpstr>Wingdings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Развитие CS центра. Запуск ML-тренировок в НГУ</vt:lpstr>
      <vt:lpstr>Презентация PowerPoint</vt:lpstr>
      <vt:lpstr>Презентация PowerPoint</vt:lpstr>
      <vt:lpstr>Презентация PowerPoint</vt:lpstr>
      <vt:lpstr>Презентация PowerPoint</vt:lpstr>
      <vt:lpstr>Сотрудничество с НГУ</vt:lpstr>
      <vt:lpstr>Презентация PowerPoint</vt:lpstr>
      <vt:lpstr>Презентация PowerPoint</vt:lpstr>
      <vt:lpstr>Помечтаем о будущем образования</vt:lpstr>
      <vt:lpstr>Как дать лучшее образование каждому?</vt:lpstr>
      <vt:lpstr>Курс «Deep learning на пальцах» в НГУ</vt:lpstr>
      <vt:lpstr>Эффективное обучение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Aleksandr Avdyushenko</cp:lastModifiedBy>
  <cp:revision>1499</cp:revision>
  <dcterms:created xsi:type="dcterms:W3CDTF">2014-09-09T08:22:07Z</dcterms:created>
  <dcterms:modified xsi:type="dcterms:W3CDTF">2018-12-25T07:04:58Z</dcterms:modified>
  <cp:category>presentation technology</cp:category>
</cp:coreProperties>
</file>