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785" r:id="rId2"/>
    <p:sldId id="786" r:id="rId3"/>
    <p:sldId id="750" r:id="rId4"/>
    <p:sldId id="788" r:id="rId5"/>
    <p:sldId id="765" r:id="rId6"/>
    <p:sldId id="789" r:id="rId7"/>
    <p:sldId id="790" r:id="rId8"/>
    <p:sldId id="791" r:id="rId9"/>
    <p:sldId id="792" r:id="rId10"/>
    <p:sldId id="793" r:id="rId11"/>
    <p:sldId id="794" r:id="rId12"/>
    <p:sldId id="795" r:id="rId13"/>
    <p:sldId id="796" r:id="rId1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85"/>
            <p14:sldId id="786"/>
            <p14:sldId id="750"/>
            <p14:sldId id="788"/>
            <p14:sldId id="765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541"/>
    <a:srgbClr val="4A78BC"/>
    <a:srgbClr val="003264"/>
    <a:srgbClr val="FE8C00"/>
    <a:srgbClr val="5BCD9D"/>
    <a:srgbClr val="356767"/>
    <a:srgbClr val="FC6767"/>
    <a:srgbClr val="FF8C00"/>
    <a:srgbClr val="BFBFBF"/>
    <a:srgbClr val="6D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498" autoAdjust="0"/>
  </p:normalViewPr>
  <p:slideViewPr>
    <p:cSldViewPr>
      <p:cViewPr varScale="1">
        <p:scale>
          <a:sx n="52" d="100"/>
          <a:sy n="52" d="100"/>
        </p:scale>
        <p:origin x="786" y="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5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1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54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7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3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8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8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tif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=""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25862EC3-123B-7147-AA01-A9C1A22F1DD1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15" name="Текст 5">
              <a:extLst>
                <a:ext uri="{FF2B5EF4-FFF2-40B4-BE49-F238E27FC236}">
                  <a16:creationId xmlns="" xmlns:a16="http://schemas.microsoft.com/office/drawing/2014/main" id="{43A83A86-0A70-3D49-B7A1-546259E87F44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16" name="Рисунок 5">
              <a:extLst>
                <a:ext uri="{FF2B5EF4-FFF2-40B4-BE49-F238E27FC236}">
                  <a16:creationId xmlns="" xmlns:a16="http://schemas.microsoft.com/office/drawing/2014/main" id="{453C81E5-6770-0744-ADE7-059B5B7A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F83B28AD-2F15-C647-BD12-169FC3856C02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20" name="Группа 19">
              <a:extLst>
                <a:ext uri="{FF2B5EF4-FFF2-40B4-BE49-F238E27FC236}">
                  <a16:creationId xmlns="" xmlns:a16="http://schemas.microsoft.com/office/drawing/2014/main" id="{18A8F5ED-39DC-774D-9AD1-75C12C5B31E0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="" xmlns:a16="http://schemas.microsoft.com/office/drawing/2014/main" id="{EEBFF8F0-4630-EA44-9694-699623FBFAFE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Текст 5">
                <a:extLst>
                  <a:ext uri="{FF2B5EF4-FFF2-40B4-BE49-F238E27FC236}">
                    <a16:creationId xmlns="" xmlns:a16="http://schemas.microsoft.com/office/drawing/2014/main" id="{FA7D4BD4-06B0-7A42-9782-53B33FD0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A0608F2C-1A3A-1641-868F-FB4944766D2C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Изображение 9">
              <a:extLst>
                <a:ext uri="{FF2B5EF4-FFF2-40B4-BE49-F238E27FC236}">
                  <a16:creationId xmlns="" xmlns:a16="http://schemas.microsoft.com/office/drawing/2014/main" id="{01563033-8786-AB43-A4C5-2E6779A1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="" xmlns:a16="http://schemas.microsoft.com/office/drawing/2014/main" id="{66F78E49-F74F-184E-9F43-13648CD48956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26" name="Текст 5">
              <a:extLst>
                <a:ext uri="{FF2B5EF4-FFF2-40B4-BE49-F238E27FC236}">
                  <a16:creationId xmlns="" xmlns:a16="http://schemas.microsoft.com/office/drawing/2014/main" id="{E73291A7-D1FB-9C44-A3FF-E526817BB1F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="" xmlns:a16="http://schemas.microsoft.com/office/drawing/2014/main" id="{01279F57-35F0-9A40-AE76-EB4764020A3C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Изображение 15">
              <a:extLst>
                <a:ext uri="{FF2B5EF4-FFF2-40B4-BE49-F238E27FC236}">
                  <a16:creationId xmlns="" xmlns:a16="http://schemas.microsoft.com/office/drawing/2014/main" id="{4A3E9AFB-45B3-1A4E-9178-7BC71670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="" xmlns:a16="http://schemas.microsoft.com/office/drawing/2014/main" id="{694C34EF-0F54-B543-A0C8-61CEFB9C9F94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31" name="Текст 5">
              <a:extLst>
                <a:ext uri="{FF2B5EF4-FFF2-40B4-BE49-F238E27FC236}">
                  <a16:creationId xmlns="" xmlns:a16="http://schemas.microsoft.com/office/drawing/2014/main" id="{D7DA6C20-1DC9-E940-BF30-814FC2A7919E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="" xmlns:a16="http://schemas.microsoft.com/office/drawing/2014/main" id="{65712B8D-8C6D-4549-9BA1-F8069D35AA2C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3" name="Изображение 19">
              <a:extLst>
                <a:ext uri="{FF2B5EF4-FFF2-40B4-BE49-F238E27FC236}">
                  <a16:creationId xmlns="" xmlns:a16="http://schemas.microsoft.com/office/drawing/2014/main" id="{86ECE51D-16B9-4745-9206-DF8734E5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B3CF1419-E51A-1448-B7BA-4087DFF58CAD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35" name="Текст 5">
              <a:extLst>
                <a:ext uri="{FF2B5EF4-FFF2-40B4-BE49-F238E27FC236}">
                  <a16:creationId xmlns="" xmlns:a16="http://schemas.microsoft.com/office/drawing/2014/main" id="{F4BE9BC7-2012-D047-9800-D9E56B1C81F8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464FE735-FB6E-8A48-B9B6-ADC5237409B3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Изображение 23">
              <a:extLst>
                <a:ext uri="{FF2B5EF4-FFF2-40B4-BE49-F238E27FC236}">
                  <a16:creationId xmlns="" xmlns:a16="http://schemas.microsoft.com/office/drawing/2014/main" id="{5F2C2EF0-4DF2-534C-BA98-3ABBA607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="" xmlns:a16="http://schemas.microsoft.com/office/drawing/2014/main" id="{18DBF474-0633-A34F-95C8-7285F62EC9DB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="" xmlns:a16="http://schemas.microsoft.com/office/drawing/2014/main" id="{7C57D67D-2118-3B41-B832-0B7EE7C68CA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72A64DA7-93D3-C245-A02A-1038DD70F338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FAE732D7-E0C1-3B4B-A4C7-1470F1666F0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28">
              <a:extLst>
                <a:ext uri="{FF2B5EF4-FFF2-40B4-BE49-F238E27FC236}">
                  <a16:creationId xmlns="" xmlns:a16="http://schemas.microsoft.com/office/drawing/2014/main" id="{DD879A56-56D2-394E-99D5-35E40AFC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6F3C3EC3-EF92-AE47-B517-39B02D9C0658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="" xmlns:a16="http://schemas.microsoft.com/office/drawing/2014/main" id="{B1DB4C0E-7612-5A41-9EE1-04691F6A27A7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Текст 5">
              <a:extLst>
                <a:ext uri="{FF2B5EF4-FFF2-40B4-BE49-F238E27FC236}">
                  <a16:creationId xmlns="" xmlns:a16="http://schemas.microsoft.com/office/drawing/2014/main" id="{70804387-DED3-6E45-BC79-0F4137A546A5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="" xmlns:a16="http://schemas.microsoft.com/office/drawing/2014/main" id="{174FFB91-0D03-9A4F-A9C8-17410FA6800D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Изображение 33">
              <a:extLst>
                <a:ext uri="{FF2B5EF4-FFF2-40B4-BE49-F238E27FC236}">
                  <a16:creationId xmlns="" xmlns:a16="http://schemas.microsoft.com/office/drawing/2014/main" id="{17DE2E2B-5BC1-C349-AA8A-89CCB1798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F0333662-4501-CA4B-83ED-3FE0A857BCDE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9" name="Текст 5">
              <a:extLst>
                <a:ext uri="{FF2B5EF4-FFF2-40B4-BE49-F238E27FC236}">
                  <a16:creationId xmlns="" xmlns:a16="http://schemas.microsoft.com/office/drawing/2014/main" id="{B3BEFB26-1F23-0241-8B29-4A342DFF6A87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="" xmlns:a16="http://schemas.microsoft.com/office/drawing/2014/main" id="{6AD98B57-DAB0-1B49-80A2-E2C9CDD1C14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Изображение 37">
              <a:extLst>
                <a:ext uri="{FF2B5EF4-FFF2-40B4-BE49-F238E27FC236}">
                  <a16:creationId xmlns="" xmlns:a16="http://schemas.microsoft.com/office/drawing/2014/main" id="{6EB09C89-456F-B948-BC36-F79748F1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09FFA83E-7235-0543-88E2-8F0C6A4AF9DD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3" name="Текст 9">
              <a:extLst>
                <a:ext uri="{FF2B5EF4-FFF2-40B4-BE49-F238E27FC236}">
                  <a16:creationId xmlns="" xmlns:a16="http://schemas.microsoft.com/office/drawing/2014/main" id="{5A205840-AB3D-384F-A163-C9BCD6B734F7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4" name="Рисунок 4">
              <a:extLst>
                <a:ext uri="{FF2B5EF4-FFF2-40B4-BE49-F238E27FC236}">
                  <a16:creationId xmlns="" xmlns:a16="http://schemas.microsoft.com/office/drawing/2014/main" id="{CBB2465E-46F9-E94F-882B-7D37E520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=""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=""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=""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=""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2AFB9E1A-799C-ED4F-9EB3-86F05942DBBF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23" name="Текст 5">
              <a:extLst>
                <a:ext uri="{FF2B5EF4-FFF2-40B4-BE49-F238E27FC236}">
                  <a16:creationId xmlns="" xmlns:a16="http://schemas.microsoft.com/office/drawing/2014/main" id="{60BFE022-0303-BA4A-A9B3-A1D7CB50E457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32" name="Рисунок 5">
              <a:extLst>
                <a:ext uri="{FF2B5EF4-FFF2-40B4-BE49-F238E27FC236}">
                  <a16:creationId xmlns="" xmlns:a16="http://schemas.microsoft.com/office/drawing/2014/main" id="{6F4A5A65-9203-D540-990E-66D1A70E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DC3C699C-2483-B247-A011-E262C5397389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34" name="Группа 33">
              <a:extLst>
                <a:ext uri="{FF2B5EF4-FFF2-40B4-BE49-F238E27FC236}">
                  <a16:creationId xmlns="" xmlns:a16="http://schemas.microsoft.com/office/drawing/2014/main" id="{C1A8EB0D-D254-3B42-B7A8-5B205399ACA7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="" xmlns:a16="http://schemas.microsoft.com/office/drawing/2014/main" id="{CE62CEE6-A6B4-C44D-A734-6E4032F0A47B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Текст 5">
                <a:extLst>
                  <a:ext uri="{FF2B5EF4-FFF2-40B4-BE49-F238E27FC236}">
                    <a16:creationId xmlns="" xmlns:a16="http://schemas.microsoft.com/office/drawing/2014/main" id="{10236229-6A33-394F-881F-32E89280E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="" xmlns:a16="http://schemas.microsoft.com/office/drawing/2014/main" id="{13888A9B-4E89-9649-BBC6-76BB0BDF12B0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Изображение 9">
              <a:extLst>
                <a:ext uri="{FF2B5EF4-FFF2-40B4-BE49-F238E27FC236}">
                  <a16:creationId xmlns="" xmlns:a16="http://schemas.microsoft.com/office/drawing/2014/main" id="{512717FD-86C0-7849-84F6-16468AFB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39" name="Группа 38">
            <a:extLst>
              <a:ext uri="{FF2B5EF4-FFF2-40B4-BE49-F238E27FC236}">
                <a16:creationId xmlns="" xmlns:a16="http://schemas.microsoft.com/office/drawing/2014/main" id="{598117A3-2EA0-6543-8AD0-FEF4F51943E1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604B60EB-5FA7-4141-91CA-93D9B339051F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D98D3045-491F-5D4B-85ED-D198430FD6D8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15">
              <a:extLst>
                <a:ext uri="{FF2B5EF4-FFF2-40B4-BE49-F238E27FC236}">
                  <a16:creationId xmlns="" xmlns:a16="http://schemas.microsoft.com/office/drawing/2014/main" id="{682A7170-D274-FF4C-BD9C-D2BA69D6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5D10FB29-7CC9-C54F-8005-848157DE34B7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44" name="Текст 5">
              <a:extLst>
                <a:ext uri="{FF2B5EF4-FFF2-40B4-BE49-F238E27FC236}">
                  <a16:creationId xmlns="" xmlns:a16="http://schemas.microsoft.com/office/drawing/2014/main" id="{EB993EAE-33EE-B14D-A561-D9E4E0B64D9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="" xmlns:a16="http://schemas.microsoft.com/office/drawing/2014/main" id="{82C6C15A-84A7-3C42-BCCC-3503B375B49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Изображение 19">
              <a:extLst>
                <a:ext uri="{FF2B5EF4-FFF2-40B4-BE49-F238E27FC236}">
                  <a16:creationId xmlns="" xmlns:a16="http://schemas.microsoft.com/office/drawing/2014/main" id="{FF0121FD-B1AF-3147-9DB8-C3D68021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A9C49183-6EC7-AB44-B7F3-A5AF4EAD4D9B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48" name="Текст 5">
              <a:extLst>
                <a:ext uri="{FF2B5EF4-FFF2-40B4-BE49-F238E27FC236}">
                  <a16:creationId xmlns="" xmlns:a16="http://schemas.microsoft.com/office/drawing/2014/main" id="{B0923AFF-FCF2-8844-8718-1B939130A0D6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="" xmlns:a16="http://schemas.microsoft.com/office/drawing/2014/main" id="{671AD5E1-5B64-A44F-9883-7208ACB9F15C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Изображение 23">
              <a:extLst>
                <a:ext uri="{FF2B5EF4-FFF2-40B4-BE49-F238E27FC236}">
                  <a16:creationId xmlns="" xmlns:a16="http://schemas.microsoft.com/office/drawing/2014/main" id="{05E69A9F-D817-204F-B688-26C52CA6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51" name="Группа 50">
            <a:extLst>
              <a:ext uri="{FF2B5EF4-FFF2-40B4-BE49-F238E27FC236}">
                <a16:creationId xmlns="" xmlns:a16="http://schemas.microsoft.com/office/drawing/2014/main" id="{C6315AB2-B47A-0C4C-9E97-BE57E9423936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="" xmlns:a16="http://schemas.microsoft.com/office/drawing/2014/main" id="{68AB7612-1A74-5E42-BFDD-1C0D09B2972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Текст 5">
              <a:extLst>
                <a:ext uri="{FF2B5EF4-FFF2-40B4-BE49-F238E27FC236}">
                  <a16:creationId xmlns="" xmlns:a16="http://schemas.microsoft.com/office/drawing/2014/main" id="{C788E2E1-6510-4443-8051-6564DBEF1395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="" xmlns:a16="http://schemas.microsoft.com/office/drawing/2014/main" id="{3D72BFD4-CC36-3648-9F7E-DDDFFCB1306E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Изображение 28">
              <a:extLst>
                <a:ext uri="{FF2B5EF4-FFF2-40B4-BE49-F238E27FC236}">
                  <a16:creationId xmlns="" xmlns:a16="http://schemas.microsoft.com/office/drawing/2014/main" id="{3C08AAD6-0216-0B45-AF5B-14ECF83F8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56" name="Группа 55">
            <a:extLst>
              <a:ext uri="{FF2B5EF4-FFF2-40B4-BE49-F238E27FC236}">
                <a16:creationId xmlns="" xmlns:a16="http://schemas.microsoft.com/office/drawing/2014/main" id="{8B1AED74-A517-1A42-A2AA-DA614C80996D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="" xmlns:a16="http://schemas.microsoft.com/office/drawing/2014/main" id="{74F23BDB-6113-A64F-A2D9-5EC0124595F6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Текст 5">
              <a:extLst>
                <a:ext uri="{FF2B5EF4-FFF2-40B4-BE49-F238E27FC236}">
                  <a16:creationId xmlns="" xmlns:a16="http://schemas.microsoft.com/office/drawing/2014/main" id="{9FC5A883-B547-C742-B63E-03D608738B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="" xmlns:a16="http://schemas.microsoft.com/office/drawing/2014/main" id="{B7A11AFF-65D7-594A-872C-AC196042DBAC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Изображение 33">
              <a:extLst>
                <a:ext uri="{FF2B5EF4-FFF2-40B4-BE49-F238E27FC236}">
                  <a16:creationId xmlns="" xmlns:a16="http://schemas.microsoft.com/office/drawing/2014/main" id="{5794CA0E-6E3B-E447-8AD2-18938A86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="" xmlns:a16="http://schemas.microsoft.com/office/drawing/2014/main" id="{4EC2785E-57F9-C44A-9C61-A8BBD593E21D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62" name="Текст 5">
              <a:extLst>
                <a:ext uri="{FF2B5EF4-FFF2-40B4-BE49-F238E27FC236}">
                  <a16:creationId xmlns="" xmlns:a16="http://schemas.microsoft.com/office/drawing/2014/main" id="{013124AE-D21F-0641-87A5-924FCBC37C8C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="" xmlns:a16="http://schemas.microsoft.com/office/drawing/2014/main" id="{7FC3BC7D-C6CD-5B46-927D-22DE8FD3C41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Изображение 37">
              <a:extLst>
                <a:ext uri="{FF2B5EF4-FFF2-40B4-BE49-F238E27FC236}">
                  <a16:creationId xmlns="" xmlns:a16="http://schemas.microsoft.com/office/drawing/2014/main" id="{4C3DD2D9-64C2-B640-B726-10070299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B3F28098-370E-BD4F-A06E-E13CEA8B60D4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66" name="Текст 9">
              <a:extLst>
                <a:ext uri="{FF2B5EF4-FFF2-40B4-BE49-F238E27FC236}">
                  <a16:creationId xmlns="" xmlns:a16="http://schemas.microsoft.com/office/drawing/2014/main" id="{0747A578-38E6-4F4B-B371-66118C4D66B6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67" name="Рисунок 4">
              <a:extLst>
                <a:ext uri="{FF2B5EF4-FFF2-40B4-BE49-F238E27FC236}">
                  <a16:creationId xmlns="" xmlns:a16="http://schemas.microsoft.com/office/drawing/2014/main" id="{413CFC50-4E5E-C14D-A62B-42F7BC29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bg>
      <p:bgPr>
        <a:solidFill>
          <a:srgbClr val="4A7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технологий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694" y="10441098"/>
            <a:ext cx="1506048" cy="1496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08792" y="4098324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45660" y="3320371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tx2"/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tx2"/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tx2"/>
                </a:solidFill>
                <a:latin typeface="+mj-lt"/>
              </a:rPr>
              <a:t> Sans Text</a:t>
            </a:r>
            <a:endParaRPr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04915" y="1552100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Шаблон презентации  </a:t>
            </a:r>
            <a:br>
              <a:rPr lang="ru-RU" sz="4800" baseline="0" dirty="0">
                <a:solidFill>
                  <a:schemeClr val="bg1"/>
                </a:solidFill>
                <a:latin typeface="+mj-lt"/>
              </a:rPr>
            </a:b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для выступлений</a:t>
            </a:r>
            <a:endParaRPr sz="48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Установите шрифт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>и 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chemeClr val="tx1"/>
                </a:solidFill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/>
            </a:r>
            <a:br>
              <a:rPr lang="ru-RU" sz="3600" baseline="0" dirty="0">
                <a:solidFill>
                  <a:schemeClr val="tx1"/>
                </a:solidFill>
              </a:rPr>
            </a:br>
            <a:r>
              <a:rPr lang="ru-RU" sz="3600" baseline="0" dirty="0">
                <a:solidFill>
                  <a:schemeClr val="tx1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chemeClr val="tx1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Скачивайте материалы для презентаций с Паттернов</a:t>
            </a:r>
            <a:b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(</a:t>
            </a:r>
            <a:r>
              <a:rPr lang="en-US" sz="3600" baseline="0" dirty="0">
                <a:ln>
                  <a:noFill/>
                </a:ln>
                <a:solidFill>
                  <a:schemeClr val="tx1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755258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 без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350" y="3813175"/>
            <a:ext cx="18280262" cy="6089649"/>
          </a:xfr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350" y="10410824"/>
            <a:ext cx="18280262" cy="152241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4350" y="1274763"/>
            <a:ext cx="9144000" cy="1014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/>
            </a:lvl1pPr>
          </a:lstStyle>
          <a:p>
            <a:r>
              <a:rPr lang="ru-RU" smtClean="0"/>
              <a:t>Логотип Яндекса (Сервиса)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5744826" y="1274763"/>
            <a:ext cx="5583238" cy="10144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dirty="0" smtClean="0"/>
              <a:t>Логотип </a:t>
            </a:r>
            <a:r>
              <a:rPr lang="ru-RU" dirty="0" err="1" smtClean="0"/>
              <a:t>партнера</a:t>
            </a:r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350" y="12441239"/>
            <a:ext cx="18273712" cy="507961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823841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40" r:id="rId27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LAsTiCC-2018/discussion/75054" TargetMode="External"/><Relationship Id="rId7" Type="http://schemas.openxmlformats.org/officeDocument/2006/relationships/hyperlink" Target="https://www.kaggle.com/c/PLAsTiCC-2018/discussion/7501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kaggle.com/meaninglesslives/simple-neural-net-for-time-series-classification" TargetMode="External"/><Relationship Id="rId5" Type="http://schemas.openxmlformats.org/officeDocument/2006/relationships/hyperlink" Target="https://www.kaggle.com/cttsai/forked-lgbm-w-ideas-from-kernels-and-discuss" TargetMode="External"/><Relationship Id="rId4" Type="http://schemas.openxmlformats.org/officeDocument/2006/relationships/hyperlink" Target="https://www.kaggle.com/c/PLAsTiCC-2018/discussion/7513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LAsTiCC-2018/discussion/7506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c/PLAsTiCC-2018/discussion/7501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LAsTiCC-2018/discussion/7505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kaggle.com/c/PLAsTiCC-2018/discussion/75179" TargetMode="External"/><Relationship Id="rId4" Type="http://schemas.openxmlformats.org/officeDocument/2006/relationships/hyperlink" Target="https://www.kaggle.com/c/PLAsTiCC-2018/discussion/7503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LAsTiCC-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hnfarrell/plasticc-2018-emb-gr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6" y="69444"/>
            <a:ext cx="18018205" cy="133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91"/>
              </p:ext>
            </p:extLst>
          </p:nvPr>
        </p:nvGraphicFramePr>
        <p:xfrm>
          <a:off x="743206" y="370800"/>
          <a:ext cx="22896000" cy="1085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 smtClean="0"/>
                        <a:t>Решение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5400" dirty="0" smtClean="0"/>
                        <a:t>Score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/>
                        <a:t>Место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 smtClean="0"/>
                        <a:t>LightGBM</a:t>
                      </a:r>
                      <a:endParaRPr lang="en-US" sz="3600" dirty="0" smtClean="0"/>
                    </a:p>
                    <a:p>
                      <a:pPr marL="571500" indent="-5715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approach to removing noise: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/>
                        <a:t>flux = (flux/</a:t>
                      </a:r>
                      <a:r>
                        <a:rPr lang="en-US" sz="3600" dirty="0" err="1" smtClean="0"/>
                        <a:t>flux_err</a:t>
                      </a:r>
                      <a:r>
                        <a:rPr lang="en-US" sz="3600" dirty="0" smtClean="0"/>
                        <a:t>**2 + </a:t>
                      </a:r>
                      <a:r>
                        <a:rPr lang="en-US" sz="3600" dirty="0" err="1" smtClean="0"/>
                        <a:t>flux_mean</a:t>
                      </a:r>
                      <a:r>
                        <a:rPr lang="en-US" sz="3600" dirty="0" smtClean="0"/>
                        <a:t>/</a:t>
                      </a:r>
                      <a:r>
                        <a:rPr lang="en-US" sz="3600" dirty="0" err="1" smtClean="0"/>
                        <a:t>flux_std</a:t>
                      </a:r>
                      <a:r>
                        <a:rPr lang="en-US" sz="3600" dirty="0" smtClean="0"/>
                        <a:t>**2) / (1/</a:t>
                      </a:r>
                      <a:r>
                        <a:rPr lang="en-US" sz="3600" dirty="0" err="1" smtClean="0"/>
                        <a:t>flux_err</a:t>
                      </a:r>
                      <a:r>
                        <a:rPr lang="en-US" sz="3600" dirty="0" smtClean="0"/>
                        <a:t>**2 + 1/</a:t>
                      </a:r>
                      <a:r>
                        <a:rPr lang="en-US" sz="3600" dirty="0" err="1" smtClean="0"/>
                        <a:t>flux_std</a:t>
                      </a:r>
                      <a:r>
                        <a:rPr lang="en-US" sz="3600" dirty="0" smtClean="0"/>
                        <a:t> **2)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</a:t>
                      </a: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based on scaled flux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to </a:t>
                      </a: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the </a:t>
                      </a:r>
                      <a:r>
                        <a:rPr lang="en-US" sz="3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around the peak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0.84070</a:t>
                      </a:r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3"/>
                        </a:rPr>
                        <a:t> 14</a:t>
                      </a:r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LGBM model inspired by Oliver kernel, feature design and selection, and augmentation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magnitudes,</a:t>
                      </a:r>
                      <a:r>
                        <a:rPr lang="en-US" sz="3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peak widths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parametric curve fittings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k-correction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train 10x times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flux variation within normal distribution of the corresponding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flux_err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similar for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571500" marR="0" lvl="0" indent="-571500" algn="l" defTabSz="182861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selection: manual approach and eli5 (permutation importance)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50/50 blend of two LGBM models with slightly modified features and parameters 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/>
                        <a:t>0.82691</a:t>
                      </a:r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4"/>
                        </a:rPr>
                        <a:t> 13</a:t>
                      </a:r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/>
                        <a:t>Stacking</a:t>
                      </a:r>
                      <a:r>
                        <a:rPr lang="en-US" sz="3600" baseline="0" dirty="0" smtClean="0"/>
                        <a:t> of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in </a:t>
                      </a:r>
                      <a:r>
                        <a:rPr lang="en-US" sz="3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Chia-Ta's kernels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whole series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features from detected==1 and train for galaxy and ex-galaxy separately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MLP (multilayer perceptron) as in </a:t>
                      </a:r>
                      <a:r>
                        <a:rPr lang="en-US" sz="3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Siddhartha's kernel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same features</a:t>
                      </a:r>
                    </a:p>
                    <a:p>
                      <a:pPr marL="571500" marR="0" lvl="0" indent="-571500" algn="l" defTabSz="18286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feature extraction with attention and  </a:t>
                      </a:r>
                      <a:r>
                        <a:rPr 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labels 0.95 -&gt; 0.80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/>
                        <a:t>0.80905</a:t>
                      </a:r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7"/>
                        </a:rPr>
                        <a:t> 8</a:t>
                      </a:r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46086"/>
              </p:ext>
            </p:extLst>
          </p:nvPr>
        </p:nvGraphicFramePr>
        <p:xfrm>
          <a:off x="743206" y="370800"/>
          <a:ext cx="22896000" cy="1191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 smtClean="0"/>
                        <a:t>Решение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5400" dirty="0" smtClean="0"/>
                        <a:t>Score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/>
                        <a:t>Место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 consisting of 3 components: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Encoder - taking as input meta features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err, is galactic and summary stats for flux and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flux_err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min/max/mean etc.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Curve Encoder - bidirectional GRU taking as input grouped by day flux,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flux_err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detected and time difference (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autoencoder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test data)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Spectroscopic Redshift Predictor – two fully-connected layers for predicting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(on test data</a:t>
                      </a:r>
                      <a:r>
                        <a:rPr lang="en-US" sz="3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 of these 3 components are fed into two last fully-connected layers for predicting class probabilities.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Augmentations: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 as a Gaussian with standard deviation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flux_err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a Gaussian with standard deviation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err, randomly dropping observations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submission is an average of 5 cross-validation runs of 3 neural network variations.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0.80173</a:t>
                      </a:r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/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/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/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3"/>
                        </a:rPr>
                        <a:t> 6</a:t>
                      </a:r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Blend of LGB, NN and several stacking models: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probing class_99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specz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training set+ test set with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hostgalspecz</a:t>
                      </a:r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normal values and log transformed values together on NN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Bazin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this is a light curve fit method</a:t>
                      </a:r>
                    </a:p>
                    <a:p>
                      <a:pPr marL="571500" indent="-5715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Ensemble: Instead of averaging predictions, I have averaged the logarithm of the predictions because in the end we try to regress the log values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3600" dirty="0" smtClean="0"/>
                        <a:t>0.70423</a:t>
                      </a:r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4"/>
                        </a:rPr>
                        <a:t> 4</a:t>
                      </a:r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53465"/>
              </p:ext>
            </p:extLst>
          </p:nvPr>
        </p:nvGraphicFramePr>
        <p:xfrm>
          <a:off x="743206" y="370800"/>
          <a:ext cx="22896000" cy="971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 smtClean="0"/>
                        <a:t>Решение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5400" dirty="0" smtClean="0"/>
                        <a:t>Score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5400" dirty="0"/>
                        <a:t>Место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NNs worked much better than LGB models. Final ensemble (stacking) included 9 models, 7 of which were NNs that scored as low as 0.75x individually. The two LGB models were much weaker, each scoring about 0.90x, but they did provide a bit of diversity to the ensemble</a:t>
                      </a:r>
                    </a:p>
                    <a:p>
                      <a:pPr fontAlgn="base"/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Hostgal</a:t>
                      </a:r>
                      <a:r>
                        <a:rPr lang="en-US" sz="3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specz</a:t>
                      </a:r>
                      <a:r>
                        <a:rPr lang="en-US" sz="3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pseudo-labeling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 adjustments</a:t>
                      </a:r>
                    </a:p>
                    <a:p>
                      <a:pPr fontAlgn="base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 (a little bit)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r>
                        <a:rPr lang="ru-RU" sz="3600" dirty="0" smtClean="0"/>
                        <a:t>0.69933</a:t>
                      </a:r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3"/>
                        </a:rPr>
                        <a:t> 2</a:t>
                      </a:r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9600">
                <a:tc>
                  <a:txBody>
                    <a:bodyPr/>
                    <a:lstStyle/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(an astronomer studying supernova cosmology)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the training set by degrading the well-observed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lightcurves</a:t>
                      </a: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training set to match the properties of the test set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Gaussian processes to predict the </a:t>
                      </a:r>
                      <a:r>
                        <a:rPr lang="en-US" sz="3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lightcurves</a:t>
                      </a:r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measured 200 features on the raw data and Gaussian process predictions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 a single LGBM model with 5-fold cross-validation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lots of different features</a:t>
                      </a:r>
                    </a:p>
                    <a:p>
                      <a:pPr marL="571500" indent="-5715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 99 objects was a weighted average of the predictions for classes 42, 52, 62 and 95</a:t>
                      </a:r>
                    </a:p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endParaRPr lang="en-US" sz="3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3600" dirty="0" smtClean="0"/>
                        <a:t>0.68503</a:t>
                      </a:r>
                      <a:endParaRPr lang="en-US" sz="3600" dirty="0" smtClean="0"/>
                    </a:p>
                    <a:p>
                      <a:pPr algn="l" rtl="0" fontAlgn="b"/>
                      <a:endParaRPr lang="en-US" sz="3600" dirty="0" smtClean="0"/>
                    </a:p>
                    <a:p>
                      <a:pPr algn="l" rtl="0" fontAlgn="b"/>
                      <a:endParaRPr lang="ru-RU" sz="36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600" dirty="0" smtClean="0">
                          <a:hlinkClick r:id="rId4"/>
                        </a:rPr>
                        <a:t> 1</a:t>
                      </a:r>
                    </a:p>
                    <a:p>
                      <a:pPr algn="l" rtl="0" fontAlgn="b"/>
                      <a:endParaRPr lang="en-US" sz="3600" dirty="0" smtClean="0">
                        <a:hlinkClick r:id="rId4"/>
                      </a:endParaRPr>
                    </a:p>
                    <a:p>
                      <a:pPr algn="l" rtl="0" fontAlgn="b"/>
                      <a:endParaRPr lang="en-US" sz="3600" dirty="0" smtClean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43206" y="11055600"/>
            <a:ext cx="1640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«Чуваки </a:t>
            </a:r>
            <a:r>
              <a:rPr lang="ru-RU" dirty="0"/>
              <a:t>усреднили решения топ-5 команд и пробили </a:t>
            </a:r>
            <a:r>
              <a:rPr lang="ru-RU" dirty="0" smtClean="0"/>
              <a:t>скор </a:t>
            </a:r>
            <a:r>
              <a:rPr lang="ru-RU" dirty="0"/>
              <a:t>0.6 на </a:t>
            </a:r>
            <a:r>
              <a:rPr lang="ru-RU" dirty="0" err="1"/>
              <a:t>паблике</a:t>
            </a:r>
            <a:r>
              <a:rPr lang="ru-RU" dirty="0" smtClean="0"/>
              <a:t>!!»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www.kaggle.com/c/PLAsTiCC-2018/discussion/75179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6" y="752400"/>
            <a:ext cx="22947739" cy="61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PLAsTiCC-2018</a:t>
            </a:r>
            <a:r>
              <a:rPr lang="ru-RU" dirty="0" smtClean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Kaggle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4</a:t>
            </a:r>
            <a:r>
              <a:rPr lang="ru-RU" dirty="0" smtClean="0"/>
              <a:t> декабря 2018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908" y="1403913"/>
            <a:ext cx="5594704" cy="17721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3" b="13632"/>
          <a:stretch/>
        </p:blipFill>
        <p:spPr>
          <a:xfrm>
            <a:off x="2651206" y="773300"/>
            <a:ext cx="4197600" cy="30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1718561"/>
            <a:ext cx="1602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Классификация астрономических объектов на </a:t>
            </a:r>
            <a:r>
              <a:rPr lang="en-US" sz="4000" dirty="0" smtClean="0"/>
              <a:t>1</a:t>
            </a:r>
            <a:r>
              <a:rPr lang="ru-RU" sz="4000" dirty="0" smtClean="0"/>
              <a:t>5</a:t>
            </a:r>
            <a:r>
              <a:rPr lang="en-US" sz="4000" dirty="0" smtClean="0"/>
              <a:t> </a:t>
            </a:r>
            <a:r>
              <a:rPr lang="ru-RU" sz="4000" dirty="0" smtClean="0"/>
              <a:t>классов, одного из которых нет в </a:t>
            </a:r>
            <a:r>
              <a:rPr lang="en-US" sz="4000" dirty="0" smtClean="0"/>
              <a:t>train (class_99 = </a:t>
            </a:r>
            <a:r>
              <a:rPr lang="ru-RU" sz="4000" dirty="0" smtClean="0"/>
              <a:t>неизвестные науке объекты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11" name="Нижний колонтитул 3" descr=" 17"/>
          <p:cNvSpPr>
            <a:spLocks noGrp="1"/>
          </p:cNvSpPr>
          <p:nvPr>
            <p:ph type="ftr" sz="quarter" idx="11"/>
          </p:nvPr>
        </p:nvSpPr>
        <p:spPr>
          <a:xfrm>
            <a:off x="1143000" y="12687301"/>
            <a:ext cx="19461161" cy="38160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www.kaggle.com/c/PLAsTiCC-2018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5" y="3423600"/>
            <a:ext cx="22092575" cy="89369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888006" y="6802821"/>
            <a:ext cx="30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28 сентября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586406" y="6858000"/>
            <a:ext cx="30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17 декабря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465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06" y="5480740"/>
            <a:ext cx="14123166" cy="7588163"/>
          </a:xfrm>
          <a:prstGeom prst="rect">
            <a:avLst/>
          </a:prstGeom>
        </p:spPr>
      </p:pic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0" y="1882100"/>
            <a:ext cx="6469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Количество строк</a:t>
            </a:r>
            <a:endParaRPr lang="en-US" dirty="0" smtClean="0"/>
          </a:p>
          <a:p>
            <a:r>
              <a:rPr lang="en-US" dirty="0" smtClean="0"/>
              <a:t>7.8K – </a:t>
            </a:r>
            <a:r>
              <a:rPr lang="en-US" dirty="0" err="1" smtClean="0"/>
              <a:t>training_set_metadata</a:t>
            </a:r>
            <a:endParaRPr lang="en-US" dirty="0" smtClean="0"/>
          </a:p>
          <a:p>
            <a:r>
              <a:rPr lang="en-US" dirty="0" smtClean="0"/>
              <a:t>1.4M</a:t>
            </a:r>
            <a:r>
              <a:rPr lang="en-US" dirty="0"/>
              <a:t> – </a:t>
            </a:r>
            <a:r>
              <a:rPr lang="en-US" dirty="0" err="1" smtClean="0"/>
              <a:t>training_set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3.5M </a:t>
            </a:r>
            <a:r>
              <a:rPr lang="en-US" dirty="0"/>
              <a:t>– </a:t>
            </a:r>
            <a:r>
              <a:rPr lang="en-US" dirty="0" err="1" smtClean="0"/>
              <a:t>test_set_metadata</a:t>
            </a:r>
            <a:endParaRPr lang="en-US" dirty="0" smtClean="0"/>
          </a:p>
          <a:p>
            <a:r>
              <a:rPr lang="en-US" dirty="0" smtClean="0"/>
              <a:t>454M – </a:t>
            </a:r>
            <a:r>
              <a:rPr lang="en-US" dirty="0" err="1" smtClean="0"/>
              <a:t>test_set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12006" y="1916739"/>
            <a:ext cx="64690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Обучение 20-30 м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Применение 3-4 ч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406" y="1882100"/>
            <a:ext cx="6469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Metadata</a:t>
            </a:r>
          </a:p>
          <a:p>
            <a:r>
              <a:rPr lang="en-US" b="1" dirty="0" err="1" smtClean="0"/>
              <a:t>object_id</a:t>
            </a:r>
            <a:r>
              <a:rPr lang="en-US" dirty="0" smtClean="0"/>
              <a:t>, </a:t>
            </a:r>
            <a:r>
              <a:rPr lang="ru-RU" dirty="0" smtClean="0"/>
              <a:t>координаты, </a:t>
            </a:r>
            <a:r>
              <a:rPr lang="en-US" dirty="0" smtClean="0"/>
              <a:t>redshift</a:t>
            </a:r>
            <a:r>
              <a:rPr lang="ru-RU" dirty="0" smtClean="0"/>
              <a:t>, </a:t>
            </a:r>
            <a:r>
              <a:rPr lang="en-US" dirty="0" err="1" smtClean="0"/>
              <a:t>distmod</a:t>
            </a:r>
            <a:r>
              <a:rPr lang="en-US" dirty="0" smtClean="0"/>
              <a:t>, </a:t>
            </a:r>
            <a:r>
              <a:rPr lang="en-US" b="1" dirty="0" smtClean="0"/>
              <a:t>target</a:t>
            </a:r>
          </a:p>
          <a:p>
            <a:r>
              <a:rPr lang="en-US" b="1" dirty="0" smtClean="0"/>
              <a:t>Data</a:t>
            </a:r>
          </a:p>
          <a:p>
            <a:r>
              <a:rPr lang="en-US" dirty="0" err="1" smtClean="0"/>
              <a:t>unix_time</a:t>
            </a:r>
            <a:r>
              <a:rPr lang="en-US" dirty="0" smtClean="0"/>
              <a:t>, flux (brightness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x6</a:t>
            </a:r>
            <a:endParaRPr lang="en-US" b="1" dirty="0" smtClean="0"/>
          </a:p>
          <a:p>
            <a:r>
              <a:rPr lang="en-US" dirty="0" err="1" smtClean="0"/>
              <a:t>flux_err</a:t>
            </a:r>
            <a:r>
              <a:rPr lang="en-US" dirty="0" smtClean="0"/>
              <a:t>, </a:t>
            </a:r>
            <a:r>
              <a:rPr lang="en-US" dirty="0"/>
              <a:t>detected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1" y="5480740"/>
            <a:ext cx="8209435" cy="81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#169 solution – </a:t>
            </a:r>
            <a:r>
              <a:rPr lang="en-US" dirty="0" smtClean="0">
                <a:solidFill>
                  <a:srgbClr val="00B0F0"/>
                </a:solidFill>
              </a:rPr>
              <a:t>@</a:t>
            </a:r>
            <a:r>
              <a:rPr lang="en-US" dirty="0" err="1" smtClean="0">
                <a:solidFill>
                  <a:srgbClr val="00B0F0"/>
                </a:solidFill>
              </a:rPr>
              <a:t>ovalur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460867"/>
            <a:ext cx="22482693" cy="3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5" b="-14644"/>
          <a:stretch/>
        </p:blipFill>
        <p:spPr>
          <a:xfrm>
            <a:off x="2212110" y="1416742"/>
            <a:ext cx="19898592" cy="12420000"/>
          </a:xfrm>
          <a:prstGeom prst="rect">
            <a:avLst/>
          </a:prstGeom>
        </p:spPr>
      </p:pic>
      <p:sp>
        <p:nvSpPr>
          <p:cNvPr id="7" name="Подзаголовок 1"/>
          <p:cNvSpPr txBox="1">
            <a:spLocks/>
          </p:cNvSpPr>
          <p:nvPr/>
        </p:nvSpPr>
        <p:spPr>
          <a:xfrm>
            <a:off x="12572806" y="370800"/>
            <a:ext cx="6868800" cy="684220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19964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           private              public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512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Подзаголовок 1"/>
          <p:cNvSpPr txBox="1">
            <a:spLocks/>
          </p:cNvSpPr>
          <p:nvPr/>
        </p:nvSpPr>
        <p:spPr>
          <a:xfrm>
            <a:off x="12572806" y="370800"/>
            <a:ext cx="6868800" cy="684220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19964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           private              public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6" y="1315165"/>
            <a:ext cx="21751200" cy="97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6" y="370800"/>
            <a:ext cx="22667046" cy="5342400"/>
          </a:xfrm>
          <a:prstGeom prst="rect">
            <a:avLst/>
          </a:prstGeom>
        </p:spPr>
      </p:pic>
      <p:sp>
        <p:nvSpPr>
          <p:cNvPr id="6" name="Подзаголовок 1"/>
          <p:cNvSpPr txBox="1">
            <a:spLocks/>
          </p:cNvSpPr>
          <p:nvPr/>
        </p:nvSpPr>
        <p:spPr>
          <a:xfrm>
            <a:off x="1124806" y="6094800"/>
            <a:ext cx="16027200" cy="5342400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19964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dirty="0" smtClean="0"/>
              <a:t>Непроверенные идеи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/>
              <a:t>с</a:t>
            </a:r>
            <a:r>
              <a:rPr lang="en-US" sz="4000" dirty="0" err="1" smtClean="0"/>
              <a:t>atboost</a:t>
            </a:r>
            <a:endParaRPr lang="ru-RU" sz="40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err="1" smtClean="0"/>
              <a:t>lstm</a:t>
            </a:r>
            <a:endParaRPr lang="ru-RU" sz="40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/>
              <a:t>умный </a:t>
            </a:r>
            <a:r>
              <a:rPr lang="en-US" sz="4000" dirty="0" smtClean="0"/>
              <a:t>blending c </a:t>
            </a:r>
            <a:r>
              <a:rPr lang="en-US" sz="4000" dirty="0" err="1" smtClean="0"/>
              <a:t>oof</a:t>
            </a:r>
            <a:r>
              <a:rPr lang="en-US" sz="4000" dirty="0" smtClean="0"/>
              <a:t>, stacking</a:t>
            </a:r>
            <a:endParaRPr lang="ru-RU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 smtClean="0"/>
              <a:t>В целом очень позитивные впечатления!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 smtClean="0"/>
              <a:t>Тратил примерно 5-10 ч времени в неделю.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882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#26 solution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6" name="Нижний колонтитул 3" descr=" 17"/>
          <p:cNvSpPr>
            <a:spLocks noGrp="1"/>
          </p:cNvSpPr>
          <p:nvPr>
            <p:ph type="ftr" sz="quarter" idx="11"/>
          </p:nvPr>
        </p:nvSpPr>
        <p:spPr>
          <a:xfrm>
            <a:off x="1143000" y="12687301"/>
            <a:ext cx="19461161" cy="38160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www.kaggle.com/c/PLAsTiCC-2018/discussion/75031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43000" y="2380830"/>
            <a:ext cx="213514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Simple RNN </a:t>
            </a:r>
            <a:r>
              <a:rPr lang="en-US" dirty="0"/>
              <a:t>baseline (in </a:t>
            </a:r>
            <a:r>
              <a:rPr lang="en-US" dirty="0" err="1"/>
              <a:t>pytorch</a:t>
            </a:r>
            <a:r>
              <a:rPr lang="en-US" dirty="0"/>
              <a:t>), </a:t>
            </a:r>
            <a:r>
              <a:rPr lang="en-US" dirty="0" smtClean="0"/>
              <a:t>kernel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www.kaggle.com/johnfarrell/plasticc-2018-emb-gru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uses 5 raw series: '</a:t>
            </a:r>
            <a:r>
              <a:rPr lang="en-US" dirty="0" err="1"/>
              <a:t>mjd</a:t>
            </a:r>
            <a:r>
              <a:rPr lang="en-US" dirty="0"/>
              <a:t>', 'flux', '</a:t>
            </a:r>
            <a:r>
              <a:rPr lang="en-US" dirty="0" err="1"/>
              <a:t>flux_err</a:t>
            </a:r>
            <a:r>
              <a:rPr lang="en-US" dirty="0"/>
              <a:t>', 'detected', </a:t>
            </a:r>
            <a:r>
              <a:rPr lang="en-US" dirty="0" smtClean="0"/>
              <a:t>'passband‘ (</a:t>
            </a:r>
            <a:r>
              <a:rPr lang="en-US" dirty="0"/>
              <a:t>embedding dim is 16) &amp; </a:t>
            </a:r>
            <a:endParaRPr lang="en-US" dirty="0" smtClean="0"/>
          </a:p>
          <a:p>
            <a:r>
              <a:rPr lang="en-US" dirty="0" smtClean="0"/>
              <a:t>meta </a:t>
            </a:r>
            <a:r>
              <a:rPr lang="en-US" dirty="0"/>
              <a:t>features: '</a:t>
            </a:r>
            <a:r>
              <a:rPr lang="en-US" dirty="0" err="1"/>
              <a:t>ddf</a:t>
            </a:r>
            <a:r>
              <a:rPr lang="en-US" dirty="0"/>
              <a:t>', '</a:t>
            </a:r>
            <a:r>
              <a:rPr lang="en-US" dirty="0" err="1"/>
              <a:t>hostgal_photoz</a:t>
            </a:r>
            <a:r>
              <a:rPr lang="en-US" dirty="0"/>
              <a:t>', '</a:t>
            </a:r>
            <a:r>
              <a:rPr lang="en-US" dirty="0" err="1"/>
              <a:t>hostgal_photoz_err</a:t>
            </a:r>
            <a:r>
              <a:rPr lang="en-US" dirty="0"/>
              <a:t>', '</a:t>
            </a:r>
            <a:r>
              <a:rPr lang="en-US" dirty="0" err="1"/>
              <a:t>distmod</a:t>
            </a:r>
            <a:r>
              <a:rPr lang="en-US" dirty="0"/>
              <a:t>', '</a:t>
            </a:r>
            <a:r>
              <a:rPr lang="en-US" dirty="0" err="1"/>
              <a:t>mwebv</a:t>
            </a:r>
            <a:r>
              <a:rPr lang="en-US" dirty="0"/>
              <a:t>'.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score </a:t>
            </a:r>
            <a:r>
              <a:rPr lang="en-US" dirty="0" smtClean="0"/>
              <a:t>result is </a:t>
            </a:r>
            <a:r>
              <a:rPr lang="en-US" b="1" dirty="0" smtClean="0"/>
              <a:t>oof0.650/pub0.938/pri0.970 (~ 90 place, bronze)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And </a:t>
            </a:r>
            <a:r>
              <a:rPr lang="en-US" dirty="0"/>
              <a:t>it has very low correlation with stats features so stacking works very well with other models using stats features.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60794</TotalTime>
  <Words>712</Words>
  <Application>Microsoft Office PowerPoint</Application>
  <PresentationFormat>Произвольный</PresentationFormat>
  <Paragraphs>143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PLAsTiCC-2018 at Kaggle</vt:lpstr>
      <vt:lpstr>Презентация PowerPoint</vt:lpstr>
      <vt:lpstr>Презентация PowerPoint</vt:lpstr>
      <vt:lpstr>#169 solution – @ovalur</vt:lpstr>
      <vt:lpstr>Презентация PowerPoint</vt:lpstr>
      <vt:lpstr>Презентация PowerPoint</vt:lpstr>
      <vt:lpstr>Презентация PowerPoint</vt:lpstr>
      <vt:lpstr>Part of #26 solution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Aleksandr Avdyushenko</cp:lastModifiedBy>
  <cp:revision>1511</cp:revision>
  <dcterms:created xsi:type="dcterms:W3CDTF">2014-09-09T08:22:07Z</dcterms:created>
  <dcterms:modified xsi:type="dcterms:W3CDTF">2018-12-24T09:46:06Z</dcterms:modified>
  <cp:category>presentation technology</cp:category>
</cp:coreProperties>
</file>