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825" r:id="rId2"/>
    <p:sldId id="826" r:id="rId3"/>
    <p:sldId id="792" r:id="rId4"/>
    <p:sldId id="793" r:id="rId5"/>
    <p:sldId id="794" r:id="rId6"/>
    <p:sldId id="797" r:id="rId7"/>
    <p:sldId id="800" r:id="rId8"/>
    <p:sldId id="827" r:id="rId9"/>
    <p:sldId id="828" r:id="rId10"/>
    <p:sldId id="829" r:id="rId11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825"/>
            <p14:sldId id="826"/>
            <p14:sldId id="792"/>
            <p14:sldId id="793"/>
            <p14:sldId id="794"/>
            <p14:sldId id="797"/>
            <p14:sldId id="800"/>
            <p14:sldId id="827"/>
            <p14:sldId id="828"/>
            <p14:sldId id="8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D541"/>
    <a:srgbClr val="4A78BC"/>
    <a:srgbClr val="003264"/>
    <a:srgbClr val="FE8C00"/>
    <a:srgbClr val="5BCD9D"/>
    <a:srgbClr val="356767"/>
    <a:srgbClr val="FC6767"/>
    <a:srgbClr val="FF8C00"/>
    <a:srgbClr val="BFBFBF"/>
    <a:srgbClr val="6D6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5" autoAdjust="0"/>
    <p:restoredTop sz="84498" autoAdjust="0"/>
  </p:normalViewPr>
  <p:slideViewPr>
    <p:cSldViewPr>
      <p:cViewPr varScale="1">
        <p:scale>
          <a:sx n="48" d="100"/>
          <a:sy n="48" d="100"/>
        </p:scale>
        <p:origin x="114" y="23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3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 smtClean="0">
                <a:cs typeface="Arial" panose="020B0604020202020204" pitchFamily="34" charset="0"/>
              </a:rPr>
              <a:t>Всем привет! Меня зовут Саша </a:t>
            </a:r>
            <a:r>
              <a:rPr lang="ru-RU" altLang="ru-RU" dirty="0" err="1" smtClean="0">
                <a:cs typeface="Arial" panose="020B0604020202020204" pitchFamily="34" charset="0"/>
              </a:rPr>
              <a:t>Авдюшенко</a:t>
            </a:r>
            <a:r>
              <a:rPr lang="ru-RU" altLang="ru-RU" dirty="0" smtClean="0">
                <a:cs typeface="Arial" panose="020B0604020202020204" pitchFamily="34" charset="0"/>
              </a:rPr>
              <a:t> и сегодня я предлагаю поговорить о </a:t>
            </a:r>
            <a:r>
              <a:rPr lang="ru-RU" altLang="ru-RU" dirty="0" smtClean="0">
                <a:cs typeface="Arial" panose="020B0604020202020204" pitchFamily="34" charset="0"/>
              </a:rPr>
              <a:t>высшем образовании</a:t>
            </a:r>
            <a:endParaRPr lang="ru-RU" altLang="ru-RU" dirty="0" smtClean="0"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90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 smtClean="0">
                <a:cs typeface="Arial" panose="020B0604020202020204" pitchFamily="34" charset="0"/>
              </a:rPr>
              <a:t>Начнем с первой части – что такое машинное обучение? Согласно определению с Википедии, это класс методов искусственного интеллекта =) Сам искусственный интеллект определяется, как наука и технология создания интеллектуальных машин</a:t>
            </a:r>
            <a:r>
              <a:rPr lang="ru-RU" altLang="ru-RU" baseline="0" dirty="0" smtClean="0">
                <a:cs typeface="Arial" panose="020B0604020202020204" pitchFamily="34" charset="0"/>
              </a:rPr>
              <a:t> –</a:t>
            </a:r>
            <a:r>
              <a:rPr lang="ru-RU" altLang="ru-RU" dirty="0" smtClean="0">
                <a:cs typeface="Arial" panose="020B0604020202020204" pitchFamily="34" charset="0"/>
              </a:rPr>
              <a:t> логический круг замкнулся, ура! В действительности машинное обучение позволяет компьютер научить решать многие задачи, которые раньше были под силу только человеку.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36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 smtClean="0">
                <a:cs typeface="Arial" panose="020B0604020202020204" pitchFamily="34" charset="0"/>
              </a:rPr>
              <a:t>Начнем с первой части – что такое машинное обучение? Согласно определению с Википедии, это класс методов искусственного интеллекта =) Сам искусственный интеллект определяется, как наука и технология создания интеллектуальных машин</a:t>
            </a:r>
            <a:r>
              <a:rPr lang="ru-RU" altLang="ru-RU" baseline="0" dirty="0" smtClean="0">
                <a:cs typeface="Arial" panose="020B0604020202020204" pitchFamily="34" charset="0"/>
              </a:rPr>
              <a:t> –</a:t>
            </a:r>
            <a:r>
              <a:rPr lang="ru-RU" altLang="ru-RU" dirty="0" smtClean="0">
                <a:cs typeface="Arial" panose="020B0604020202020204" pitchFamily="34" charset="0"/>
              </a:rPr>
              <a:t> логический круг замкнулся, ура! В действительности машинное обучение позволяет компьютер научить решать многие задачи, которые раньше были под силу только человеку.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70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 smtClean="0">
                <a:cs typeface="Arial" panose="020B0604020202020204" pitchFamily="34" charset="0"/>
              </a:rPr>
              <a:t>Во многом это развитие численных методов</a:t>
            </a:r>
            <a:r>
              <a:rPr lang="ru-RU" altLang="ru-RU" baseline="0" dirty="0" smtClean="0">
                <a:cs typeface="Arial" panose="020B0604020202020204" pitchFamily="34" charset="0"/>
              </a:rPr>
              <a:t> – они позволяют решать системы уравнений с частными производными и хорошо находить минимумы функционалов. Машинное обучение – это попытка решить в каком-то смысле ещё более сложные задачи, когда уравнений и функционалов нет. А что тогда есть?</a:t>
            </a:r>
            <a:endParaRPr lang="ru-RU" altLang="ru-RU" dirty="0" smtClean="0">
              <a:cs typeface="Arial" panose="020B0604020202020204" pitchFamily="34" charset="0"/>
            </a:endParaRPr>
          </a:p>
          <a:p>
            <a:r>
              <a:rPr lang="ru-RU" altLang="ru-RU" dirty="0" smtClean="0">
                <a:cs typeface="Arial" panose="020B0604020202020204" pitchFamily="34" charset="0"/>
              </a:rPr>
              <a:t>В общих чертах для применения методов машинного обучения у вас должны быть данные в виде обучающей выборки объектов </a:t>
            </a:r>
            <a:r>
              <a:rPr lang="en-US" altLang="ru-RU" dirty="0" smtClean="0">
                <a:cs typeface="Arial" panose="020B0604020202020204" pitchFamily="34" charset="0"/>
              </a:rPr>
              <a:t>X </a:t>
            </a:r>
            <a:r>
              <a:rPr lang="ru-RU" altLang="ru-RU" dirty="0" smtClean="0">
                <a:cs typeface="Arial" panose="020B0604020202020204" pitchFamily="34" charset="0"/>
              </a:rPr>
              <a:t>с ответами </a:t>
            </a:r>
            <a:r>
              <a:rPr lang="en-US" altLang="ru-RU" dirty="0" smtClean="0">
                <a:cs typeface="Arial" panose="020B0604020202020204" pitchFamily="34" charset="0"/>
              </a:rPr>
              <a:t>Y, </a:t>
            </a:r>
            <a:r>
              <a:rPr lang="ru-RU" altLang="ru-RU" dirty="0" smtClean="0">
                <a:cs typeface="Arial" panose="020B0604020202020204" pitchFamily="34" charset="0"/>
              </a:rPr>
              <a:t>лучше много данных (тысячи, лучше даже миллионы объектов). По ним специалист</a:t>
            </a:r>
            <a:r>
              <a:rPr lang="ru-RU" altLang="ru-RU" baseline="0" dirty="0" smtClean="0">
                <a:cs typeface="Arial" panose="020B0604020202020204" pitchFamily="34" charset="0"/>
              </a:rPr>
              <a:t> по анализу данных (</a:t>
            </a:r>
            <a:r>
              <a:rPr lang="en-US" altLang="ru-RU" dirty="0" smtClean="0">
                <a:cs typeface="Arial" panose="020B0604020202020204" pitchFamily="34" charset="0"/>
              </a:rPr>
              <a:t>data scientist</a:t>
            </a:r>
            <a:r>
              <a:rPr lang="ru-RU" altLang="ru-RU" dirty="0" smtClean="0">
                <a:cs typeface="Arial" panose="020B0604020202020204" pitchFamily="34" charset="0"/>
              </a:rPr>
              <a:t>)</a:t>
            </a:r>
            <a:r>
              <a:rPr lang="en-US" altLang="ru-RU" dirty="0" smtClean="0">
                <a:cs typeface="Arial" panose="020B0604020202020204" pitchFamily="34" charset="0"/>
              </a:rPr>
              <a:t> </a:t>
            </a:r>
            <a:r>
              <a:rPr lang="ru-RU" altLang="ru-RU" dirty="0" smtClean="0">
                <a:cs typeface="Arial" panose="020B0604020202020204" pitchFamily="34" charset="0"/>
              </a:rPr>
              <a:t>строит модель, способную по объекту предсказать ответ. Например, </a:t>
            </a:r>
            <a:r>
              <a:rPr lang="ru-RU" altLang="ru-RU" baseline="0" dirty="0" smtClean="0">
                <a:cs typeface="Arial" panose="020B0604020202020204" pitchFamily="34" charset="0"/>
              </a:rPr>
              <a:t>в качестве объектов </a:t>
            </a:r>
            <a:r>
              <a:rPr lang="en-US" altLang="ru-RU" baseline="0" dirty="0" smtClean="0">
                <a:cs typeface="Arial" panose="020B0604020202020204" pitchFamily="34" charset="0"/>
              </a:rPr>
              <a:t>X </a:t>
            </a:r>
            <a:r>
              <a:rPr lang="ru-RU" altLang="ru-RU" baseline="0" dirty="0" smtClean="0">
                <a:cs typeface="Arial" panose="020B0604020202020204" pitchFamily="34" charset="0"/>
              </a:rPr>
              <a:t>могут быть картинки, а ответами </a:t>
            </a:r>
            <a:r>
              <a:rPr lang="en-US" altLang="ru-RU" baseline="0" dirty="0" smtClean="0">
                <a:cs typeface="Arial" panose="020B0604020202020204" pitchFamily="34" charset="0"/>
              </a:rPr>
              <a:t>Y </a:t>
            </a:r>
            <a:r>
              <a:rPr lang="ru-RU" altLang="ru-RU" baseline="0" dirty="0" smtClean="0">
                <a:cs typeface="Arial" panose="020B0604020202020204" pitchFamily="34" charset="0"/>
              </a:rPr>
              <a:t>выступать класс изображения: собака, кошка, велосипед…</a:t>
            </a:r>
            <a:endParaRPr lang="ru-RU" altLang="ru-RU" dirty="0" smtClean="0"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718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Давайте</a:t>
            </a:r>
            <a:r>
              <a:rPr lang="ru-RU" baseline="0" dirty="0" smtClean="0"/>
              <a:t> посмотрим на некоторые современные достижения машинного обучения.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62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Для лучшего понимания следующего примера, давайте немного поговорим про игру </a:t>
            </a:r>
            <a:r>
              <a:rPr lang="ru-RU" baseline="0" dirty="0" err="1" smtClean="0"/>
              <a:t>Го</a:t>
            </a:r>
            <a:r>
              <a:rPr lang="ru-RU" baseline="0" dirty="0" smtClean="0"/>
              <a:t>. Её правильно довольно просты: поле 19х19, в узлы которого игроки по очереди ставят белые и черные фишки. Если одному фишки одно из игроков замыкают область, то он «захватывает» всю её внутренность. В конце игры побеждает тот, у кого больше влияния.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357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773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Для лучшего понимания следующего примера, давайте немного поговорим про игру </a:t>
            </a:r>
            <a:r>
              <a:rPr lang="ru-RU" baseline="0" dirty="0" err="1" smtClean="0"/>
              <a:t>Го</a:t>
            </a:r>
            <a:r>
              <a:rPr lang="ru-RU" baseline="0" dirty="0" smtClean="0"/>
              <a:t>. Её правильно довольно просты: поле 19х19, в узлы которого игроки по очереди ставят белые и черные фишки. Если одному фишки одно из игроков замыкают область, то он «захватывает» всю её внутренность. В конце игры побеждает тот, у кого больше влияния.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48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png"/><Relationship Id="rId10" Type="http://schemas.openxmlformats.org/officeDocument/2006/relationships/image" Target="../media/image13.emf"/><Relationship Id="rId4" Type="http://schemas.openxmlformats.org/officeDocument/2006/relationships/image" Target="../media/image7.png"/><Relationship Id="rId9" Type="http://schemas.openxmlformats.org/officeDocument/2006/relationships/image" Target="../media/image12.emf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png"/><Relationship Id="rId10" Type="http://schemas.openxmlformats.org/officeDocument/2006/relationships/image" Target="../media/image13.emf"/><Relationship Id="rId4" Type="http://schemas.openxmlformats.org/officeDocument/2006/relationships/image" Target="../media/image7.png"/><Relationship Id="rId9" Type="http://schemas.openxmlformats.org/officeDocument/2006/relationships/image" Target="../media/image12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tif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xmlns="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xmlns="" id="{25862EC3-123B-7147-AA01-A9C1A22F1DD1}"/>
              </a:ext>
            </a:extLst>
          </p:cNvPr>
          <p:cNvGrpSpPr/>
          <p:nvPr userDrawn="1"/>
        </p:nvGrpSpPr>
        <p:grpSpPr>
          <a:xfrm>
            <a:off x="13509900" y="-7651168"/>
            <a:ext cx="9343750" cy="762000"/>
            <a:chOff x="13509900" y="-7673810"/>
            <a:chExt cx="9343750" cy="762000"/>
          </a:xfrm>
        </p:grpSpPr>
        <p:sp>
          <p:nvSpPr>
            <p:cNvPr id="15" name="Текст 5">
              <a:extLst>
                <a:ext uri="{FF2B5EF4-FFF2-40B4-BE49-F238E27FC236}">
                  <a16:creationId xmlns:a16="http://schemas.microsoft.com/office/drawing/2014/main" xmlns="" id="{43A83A86-0A70-3D49-B7A1-546259E87F44}"/>
                </a:ext>
              </a:extLst>
            </p:cNvPr>
            <p:cNvSpPr txBox="1">
              <a:spLocks/>
            </p:cNvSpPr>
            <p:nvPr/>
          </p:nvSpPr>
          <p:spPr>
            <a:xfrm>
              <a:off x="14460724" y="-7639761"/>
              <a:ext cx="8392926" cy="727837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dirty="0">
                  <a:latin typeface="+mn-lt"/>
                </a:rPr>
                <a:t>+7 000 000-00-00</a:t>
              </a:r>
            </a:p>
          </p:txBody>
        </p:sp>
        <p:pic>
          <p:nvPicPr>
            <p:cNvPr id="16" name="Рисунок 5">
              <a:extLst>
                <a:ext uri="{FF2B5EF4-FFF2-40B4-BE49-F238E27FC236}">
                  <a16:creationId xmlns:a16="http://schemas.microsoft.com/office/drawing/2014/main" xmlns="" id="{453C81E5-6770-0744-ADE7-059B5B7AC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9900" y="-7673810"/>
              <a:ext cx="419101" cy="762000"/>
            </a:xfrm>
            <a:prstGeom prst="rect">
              <a:avLst/>
            </a:prstGeom>
          </p:spPr>
        </p:pic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F83B28AD-2F15-C647-BD12-169FC3856C02}"/>
              </a:ext>
            </a:extLst>
          </p:cNvPr>
          <p:cNvGrpSpPr/>
          <p:nvPr userDrawn="1"/>
        </p:nvGrpSpPr>
        <p:grpSpPr>
          <a:xfrm>
            <a:off x="2921395" y="-9596638"/>
            <a:ext cx="9576251" cy="874596"/>
            <a:chOff x="3761696" y="4512527"/>
            <a:chExt cx="9576251" cy="874596"/>
          </a:xfrm>
        </p:grpSpPr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xmlns="" id="{18A8F5ED-39DC-774D-9AD1-75C12C5B31E0}"/>
                </a:ext>
              </a:extLst>
            </p:cNvPr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xmlns="" id="{EEBFF8F0-4630-EA44-9694-699623FBFAFE}"/>
                  </a:ext>
                </a:extLst>
              </p:cNvPr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Текст 5">
                <a:extLst>
                  <a:ext uri="{FF2B5EF4-FFF2-40B4-BE49-F238E27FC236}">
                    <a16:creationId xmlns:a16="http://schemas.microsoft.com/office/drawing/2014/main" xmlns="" id="{FA7D4BD4-06B0-7A42-9782-53B33FD0D9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>
                    <a:latin typeface="+mn-lt"/>
                  </a:rPr>
                  <a:t>vkontakte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xmlns="" id="{A0608F2C-1A3A-1641-868F-FB4944766D2C}"/>
                </a:ext>
              </a:extLst>
            </p:cNvPr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2" name="Изображение 9">
              <a:extLst>
                <a:ext uri="{FF2B5EF4-FFF2-40B4-BE49-F238E27FC236}">
                  <a16:creationId xmlns:a16="http://schemas.microsoft.com/office/drawing/2014/main" xmlns="" id="{01563033-8786-AB43-A4C5-2E6779A13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xmlns="" id="{66F78E49-F74F-184E-9F43-13648CD48956}"/>
              </a:ext>
            </a:extLst>
          </p:cNvPr>
          <p:cNvGrpSpPr/>
          <p:nvPr userDrawn="1"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26" name="Текст 5">
              <a:extLst>
                <a:ext uri="{FF2B5EF4-FFF2-40B4-BE49-F238E27FC236}">
                  <a16:creationId xmlns:a16="http://schemas.microsoft.com/office/drawing/2014/main" xmlns="" id="{E73291A7-D1FB-9C44-A3FF-E526817BB1F1}"/>
                </a:ext>
              </a:extLst>
            </p:cNvPr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xmlns="" id="{01279F57-35F0-9A40-AE76-EB4764020A3C}"/>
                </a:ext>
              </a:extLst>
            </p:cNvPr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8" name="Изображение 15">
              <a:extLst>
                <a:ext uri="{FF2B5EF4-FFF2-40B4-BE49-F238E27FC236}">
                  <a16:creationId xmlns:a16="http://schemas.microsoft.com/office/drawing/2014/main" xmlns="" id="{4A3E9AFB-45B3-1A4E-9178-7BC71670D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xmlns="" id="{694C34EF-0F54-B543-A0C8-61CEFB9C9F94}"/>
              </a:ext>
            </a:extLst>
          </p:cNvPr>
          <p:cNvGrpSpPr/>
          <p:nvPr userDrawn="1"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31" name="Текст 5">
              <a:extLst>
                <a:ext uri="{FF2B5EF4-FFF2-40B4-BE49-F238E27FC236}">
                  <a16:creationId xmlns:a16="http://schemas.microsoft.com/office/drawing/2014/main" xmlns="" id="{D7DA6C20-1DC9-E940-BF30-814FC2A7919E}"/>
                </a:ext>
              </a:extLst>
            </p:cNvPr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xmlns="" id="{65712B8D-8C6D-4549-9BA1-F8069D35AA2C}"/>
                </a:ext>
              </a:extLst>
            </p:cNvPr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3" name="Изображение 19">
              <a:extLst>
                <a:ext uri="{FF2B5EF4-FFF2-40B4-BE49-F238E27FC236}">
                  <a16:creationId xmlns:a16="http://schemas.microsoft.com/office/drawing/2014/main" xmlns="" id="{86ECE51D-16B9-4745-9206-DF8734E59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xmlns="" id="{B3CF1419-E51A-1448-B7BA-4087DFF58CAD}"/>
              </a:ext>
            </a:extLst>
          </p:cNvPr>
          <p:cNvGrpSpPr/>
          <p:nvPr userDrawn="1"/>
        </p:nvGrpSpPr>
        <p:grpSpPr>
          <a:xfrm>
            <a:off x="2914468" y="-3872113"/>
            <a:ext cx="9576251" cy="874596"/>
            <a:chOff x="3754769" y="10237052"/>
            <a:chExt cx="9576251" cy="874596"/>
          </a:xfrm>
        </p:grpSpPr>
        <p:sp>
          <p:nvSpPr>
            <p:cNvPr id="35" name="Текст 5">
              <a:extLst>
                <a:ext uri="{FF2B5EF4-FFF2-40B4-BE49-F238E27FC236}">
                  <a16:creationId xmlns:a16="http://schemas.microsoft.com/office/drawing/2014/main" xmlns="" id="{F4BE9BC7-2012-D047-9800-D9E56B1C81F8}"/>
                </a:ext>
              </a:extLst>
            </p:cNvPr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github</a:t>
              </a:r>
              <a:endParaRPr lang="ru-RU" dirty="0">
                <a:latin typeface="+mn-lt"/>
              </a:endParaRP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xmlns="" id="{464FE735-FB6E-8A48-B9B6-ADC5237409B3}"/>
                </a:ext>
              </a:extLst>
            </p:cNvPr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7" name="Изображение 23">
              <a:extLst>
                <a:ext uri="{FF2B5EF4-FFF2-40B4-BE49-F238E27FC236}">
                  <a16:creationId xmlns:a16="http://schemas.microsoft.com/office/drawing/2014/main" xmlns="" id="{5F2C2EF0-4DF2-534C-BA98-3ABBA607B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xmlns="" id="{18DBF474-0633-A34F-95C8-7285F62EC9DB}"/>
              </a:ext>
            </a:extLst>
          </p:cNvPr>
          <p:cNvGrpSpPr/>
          <p:nvPr userDrawn="1"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xmlns="" id="{7C57D67D-2118-3B41-B832-0B7EE7C68CA8}"/>
                </a:ext>
              </a:extLst>
            </p:cNvPr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Текст 5">
              <a:extLst>
                <a:ext uri="{FF2B5EF4-FFF2-40B4-BE49-F238E27FC236}">
                  <a16:creationId xmlns:a16="http://schemas.microsoft.com/office/drawing/2014/main" xmlns="" id="{72A64DA7-93D3-C245-A02A-1038DD70F338}"/>
                </a:ext>
              </a:extLst>
            </p:cNvPr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xmlns="" id="{FAE732D7-E0C1-3B4B-A4C7-1470F1666F08}"/>
                </a:ext>
              </a:extLst>
            </p:cNvPr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Изображение 28">
              <a:extLst>
                <a:ext uri="{FF2B5EF4-FFF2-40B4-BE49-F238E27FC236}">
                  <a16:creationId xmlns:a16="http://schemas.microsoft.com/office/drawing/2014/main" xmlns="" id="{DD879A56-56D2-394E-99D5-35E40AFC8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xmlns="" id="{6F3C3EC3-EF92-AE47-B517-39B02D9C0658}"/>
              </a:ext>
            </a:extLst>
          </p:cNvPr>
          <p:cNvGrpSpPr/>
          <p:nvPr userDrawn="1"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xmlns="" id="{B1DB4C0E-7612-5A41-9EE1-04691F6A27A7}"/>
                </a:ext>
              </a:extLst>
            </p:cNvPr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Текст 5">
              <a:extLst>
                <a:ext uri="{FF2B5EF4-FFF2-40B4-BE49-F238E27FC236}">
                  <a16:creationId xmlns:a16="http://schemas.microsoft.com/office/drawing/2014/main" xmlns="" id="{70804387-DED3-6E45-BC79-0F4137A546A5}"/>
                </a:ext>
              </a:extLst>
            </p:cNvPr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xmlns="" id="{174FFB91-0D03-9A4F-A9C8-17410FA6800D}"/>
                </a:ext>
              </a:extLst>
            </p:cNvPr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7" name="Изображение 33">
              <a:extLst>
                <a:ext uri="{FF2B5EF4-FFF2-40B4-BE49-F238E27FC236}">
                  <a16:creationId xmlns:a16="http://schemas.microsoft.com/office/drawing/2014/main" xmlns="" id="{17DE2E2B-5BC1-C349-AA8A-89CCB1798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xmlns="" id="{F0333662-4501-CA4B-83ED-3FE0A857BCDE}"/>
              </a:ext>
            </a:extLst>
          </p:cNvPr>
          <p:cNvGrpSpPr/>
          <p:nvPr userDrawn="1"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49" name="Текст 5">
              <a:extLst>
                <a:ext uri="{FF2B5EF4-FFF2-40B4-BE49-F238E27FC236}">
                  <a16:creationId xmlns:a16="http://schemas.microsoft.com/office/drawing/2014/main" xmlns="" id="{B3BEFB26-1F23-0241-8B29-4A342DFF6A87}"/>
                </a:ext>
              </a:extLst>
            </p:cNvPr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xmlns="" id="{6AD98B57-DAB0-1B49-80A2-E2C9CDD1C14F}"/>
                </a:ext>
              </a:extLst>
            </p:cNvPr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1" name="Изображение 37">
              <a:extLst>
                <a:ext uri="{FF2B5EF4-FFF2-40B4-BE49-F238E27FC236}">
                  <a16:creationId xmlns:a16="http://schemas.microsoft.com/office/drawing/2014/main" xmlns="" id="{6EB09C89-456F-B948-BC36-F79748F16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xmlns="" id="{09FFA83E-7235-0543-88E2-8F0C6A4AF9DD}"/>
              </a:ext>
            </a:extLst>
          </p:cNvPr>
          <p:cNvGrpSpPr/>
          <p:nvPr userDrawn="1"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53" name="Текст 9">
              <a:extLst>
                <a:ext uri="{FF2B5EF4-FFF2-40B4-BE49-F238E27FC236}">
                  <a16:creationId xmlns:a16="http://schemas.microsoft.com/office/drawing/2014/main" xmlns="" id="{5A205840-AB3D-384F-A163-C9BCD6B734F7}"/>
                </a:ext>
              </a:extLst>
            </p:cNvPr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54" name="Рисунок 4">
              <a:extLst>
                <a:ext uri="{FF2B5EF4-FFF2-40B4-BE49-F238E27FC236}">
                  <a16:creationId xmlns:a16="http://schemas.microsoft.com/office/drawing/2014/main" xmlns="" id="{CBB2465E-46F9-E94F-882B-7D37E520F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xmlns="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xmlns="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xmlns="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xmlns="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xmlns="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xmlns="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xmlns="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xmlns="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2AFB9E1A-799C-ED4F-9EB3-86F05942DBBF}"/>
              </a:ext>
            </a:extLst>
          </p:cNvPr>
          <p:cNvGrpSpPr/>
          <p:nvPr userDrawn="1"/>
        </p:nvGrpSpPr>
        <p:grpSpPr>
          <a:xfrm>
            <a:off x="13509900" y="-7651168"/>
            <a:ext cx="9343750" cy="762000"/>
            <a:chOff x="13509900" y="-7673810"/>
            <a:chExt cx="9343750" cy="762000"/>
          </a:xfrm>
        </p:grpSpPr>
        <p:sp>
          <p:nvSpPr>
            <p:cNvPr id="23" name="Текст 5">
              <a:extLst>
                <a:ext uri="{FF2B5EF4-FFF2-40B4-BE49-F238E27FC236}">
                  <a16:creationId xmlns:a16="http://schemas.microsoft.com/office/drawing/2014/main" xmlns="" id="{60BFE022-0303-BA4A-A9B3-A1D7CB50E457}"/>
                </a:ext>
              </a:extLst>
            </p:cNvPr>
            <p:cNvSpPr txBox="1">
              <a:spLocks/>
            </p:cNvSpPr>
            <p:nvPr/>
          </p:nvSpPr>
          <p:spPr>
            <a:xfrm>
              <a:off x="14460724" y="-7639761"/>
              <a:ext cx="8392926" cy="727837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dirty="0">
                  <a:latin typeface="+mn-lt"/>
                </a:rPr>
                <a:t>+7 000 000-00-00</a:t>
              </a:r>
            </a:p>
          </p:txBody>
        </p:sp>
        <p:pic>
          <p:nvPicPr>
            <p:cNvPr id="32" name="Рисунок 5">
              <a:extLst>
                <a:ext uri="{FF2B5EF4-FFF2-40B4-BE49-F238E27FC236}">
                  <a16:creationId xmlns:a16="http://schemas.microsoft.com/office/drawing/2014/main" xmlns="" id="{6F4A5A65-9203-D540-990E-66D1A70E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9900" y="-7673810"/>
              <a:ext cx="419101" cy="762000"/>
            </a:xfrm>
            <a:prstGeom prst="rect">
              <a:avLst/>
            </a:prstGeom>
          </p:spPr>
        </p:pic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xmlns="" id="{DC3C699C-2483-B247-A011-E262C5397389}"/>
              </a:ext>
            </a:extLst>
          </p:cNvPr>
          <p:cNvGrpSpPr/>
          <p:nvPr userDrawn="1"/>
        </p:nvGrpSpPr>
        <p:grpSpPr>
          <a:xfrm>
            <a:off x="2921395" y="-9596638"/>
            <a:ext cx="9576251" cy="874596"/>
            <a:chOff x="3761696" y="4512527"/>
            <a:chExt cx="9576251" cy="874596"/>
          </a:xfrm>
        </p:grpSpPr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xmlns="" id="{C1A8EB0D-D254-3B42-B7A8-5B205399ACA7}"/>
                </a:ext>
              </a:extLst>
            </p:cNvPr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xmlns="" id="{CE62CEE6-A6B4-C44D-A734-6E4032F0A47B}"/>
                  </a:ext>
                </a:extLst>
              </p:cNvPr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Текст 5">
                <a:extLst>
                  <a:ext uri="{FF2B5EF4-FFF2-40B4-BE49-F238E27FC236}">
                    <a16:creationId xmlns:a16="http://schemas.microsoft.com/office/drawing/2014/main" xmlns="" id="{10236229-6A33-394F-881F-32E89280EF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>
                    <a:latin typeface="+mn-lt"/>
                  </a:rPr>
                  <a:t>vkontakte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xmlns="" id="{13888A9B-4E89-9649-BBC6-76BB0BDF12B0}"/>
                </a:ext>
              </a:extLst>
            </p:cNvPr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6" name="Изображение 9">
              <a:extLst>
                <a:ext uri="{FF2B5EF4-FFF2-40B4-BE49-F238E27FC236}">
                  <a16:creationId xmlns:a16="http://schemas.microsoft.com/office/drawing/2014/main" xmlns="" id="{512717FD-86C0-7849-84F6-16468AFBF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xmlns="" id="{598117A3-2EA0-6543-8AD0-FEF4F51943E1}"/>
              </a:ext>
            </a:extLst>
          </p:cNvPr>
          <p:cNvGrpSpPr/>
          <p:nvPr userDrawn="1"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40" name="Текст 5">
              <a:extLst>
                <a:ext uri="{FF2B5EF4-FFF2-40B4-BE49-F238E27FC236}">
                  <a16:creationId xmlns:a16="http://schemas.microsoft.com/office/drawing/2014/main" xmlns="" id="{604B60EB-5FA7-4141-91CA-93D9B339051F}"/>
                </a:ext>
              </a:extLst>
            </p:cNvPr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xmlns="" id="{D98D3045-491F-5D4B-85ED-D198430FD6D8}"/>
                </a:ext>
              </a:extLst>
            </p:cNvPr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Изображение 15">
              <a:extLst>
                <a:ext uri="{FF2B5EF4-FFF2-40B4-BE49-F238E27FC236}">
                  <a16:creationId xmlns:a16="http://schemas.microsoft.com/office/drawing/2014/main" xmlns="" id="{682A7170-D274-FF4C-BD9C-D2BA69D69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xmlns="" id="{5D10FB29-7CC9-C54F-8005-848157DE34B7}"/>
              </a:ext>
            </a:extLst>
          </p:cNvPr>
          <p:cNvGrpSpPr/>
          <p:nvPr userDrawn="1"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44" name="Текст 5">
              <a:extLst>
                <a:ext uri="{FF2B5EF4-FFF2-40B4-BE49-F238E27FC236}">
                  <a16:creationId xmlns:a16="http://schemas.microsoft.com/office/drawing/2014/main" xmlns="" id="{EB993EAE-33EE-B14D-A561-D9E4E0B64D91}"/>
                </a:ext>
              </a:extLst>
            </p:cNvPr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xmlns="" id="{82C6C15A-84A7-3C42-BCCC-3503B375B49E}"/>
                </a:ext>
              </a:extLst>
            </p:cNvPr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6" name="Изображение 19">
              <a:extLst>
                <a:ext uri="{FF2B5EF4-FFF2-40B4-BE49-F238E27FC236}">
                  <a16:creationId xmlns:a16="http://schemas.microsoft.com/office/drawing/2014/main" xmlns="" id="{FF0121FD-B1AF-3147-9DB8-C3D680217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xmlns="" id="{A9C49183-6EC7-AB44-B7F3-A5AF4EAD4D9B}"/>
              </a:ext>
            </a:extLst>
          </p:cNvPr>
          <p:cNvGrpSpPr/>
          <p:nvPr userDrawn="1"/>
        </p:nvGrpSpPr>
        <p:grpSpPr>
          <a:xfrm>
            <a:off x="2914468" y="-3872113"/>
            <a:ext cx="9576251" cy="874596"/>
            <a:chOff x="3754769" y="10237052"/>
            <a:chExt cx="9576251" cy="874596"/>
          </a:xfrm>
        </p:grpSpPr>
        <p:sp>
          <p:nvSpPr>
            <p:cNvPr id="48" name="Текст 5">
              <a:extLst>
                <a:ext uri="{FF2B5EF4-FFF2-40B4-BE49-F238E27FC236}">
                  <a16:creationId xmlns:a16="http://schemas.microsoft.com/office/drawing/2014/main" xmlns="" id="{B0923AFF-FCF2-8844-8718-1B939130A0D6}"/>
                </a:ext>
              </a:extLst>
            </p:cNvPr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github</a:t>
              </a:r>
              <a:endParaRPr lang="ru-RU" dirty="0">
                <a:latin typeface="+mn-lt"/>
              </a:endParaRP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xmlns="" id="{671AD5E1-5B64-A44F-9883-7208ACB9F15C}"/>
                </a:ext>
              </a:extLst>
            </p:cNvPr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0" name="Изображение 23">
              <a:extLst>
                <a:ext uri="{FF2B5EF4-FFF2-40B4-BE49-F238E27FC236}">
                  <a16:creationId xmlns:a16="http://schemas.microsoft.com/office/drawing/2014/main" xmlns="" id="{05E69A9F-D817-204F-B688-26C52CA6C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xmlns="" id="{C6315AB2-B47A-0C4C-9E97-BE57E9423936}"/>
              </a:ext>
            </a:extLst>
          </p:cNvPr>
          <p:cNvGrpSpPr/>
          <p:nvPr userDrawn="1"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xmlns="" id="{68AB7612-1A74-5E42-BFDD-1C0D09B2972C}"/>
                </a:ext>
              </a:extLst>
            </p:cNvPr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Текст 5">
              <a:extLst>
                <a:ext uri="{FF2B5EF4-FFF2-40B4-BE49-F238E27FC236}">
                  <a16:creationId xmlns:a16="http://schemas.microsoft.com/office/drawing/2014/main" xmlns="" id="{C788E2E1-6510-4443-8051-6564DBEF1395}"/>
                </a:ext>
              </a:extLst>
            </p:cNvPr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xmlns="" id="{3D72BFD4-CC36-3648-9F7E-DDDFFCB1306E}"/>
                </a:ext>
              </a:extLst>
            </p:cNvPr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5" name="Изображение 28">
              <a:extLst>
                <a:ext uri="{FF2B5EF4-FFF2-40B4-BE49-F238E27FC236}">
                  <a16:creationId xmlns:a16="http://schemas.microsoft.com/office/drawing/2014/main" xmlns="" id="{3C08AAD6-0216-0B45-AF5B-14ECF83F8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xmlns="" id="{8B1AED74-A517-1A42-A2AA-DA614C80996D}"/>
              </a:ext>
            </a:extLst>
          </p:cNvPr>
          <p:cNvGrpSpPr/>
          <p:nvPr userDrawn="1"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xmlns="" id="{74F23BDB-6113-A64F-A2D9-5EC0124595F6}"/>
                </a:ext>
              </a:extLst>
            </p:cNvPr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Текст 5">
              <a:extLst>
                <a:ext uri="{FF2B5EF4-FFF2-40B4-BE49-F238E27FC236}">
                  <a16:creationId xmlns:a16="http://schemas.microsoft.com/office/drawing/2014/main" xmlns="" id="{9FC5A883-B547-C742-B63E-03D608738B00}"/>
                </a:ext>
              </a:extLst>
            </p:cNvPr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xmlns="" id="{B7A11AFF-65D7-594A-872C-AC196042DBAC}"/>
                </a:ext>
              </a:extLst>
            </p:cNvPr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0" name="Изображение 33">
              <a:extLst>
                <a:ext uri="{FF2B5EF4-FFF2-40B4-BE49-F238E27FC236}">
                  <a16:creationId xmlns:a16="http://schemas.microsoft.com/office/drawing/2014/main" xmlns="" id="{5794CA0E-6E3B-E447-8AD2-18938A860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xmlns="" id="{4EC2785E-57F9-C44A-9C61-A8BBD593E21D}"/>
              </a:ext>
            </a:extLst>
          </p:cNvPr>
          <p:cNvGrpSpPr/>
          <p:nvPr userDrawn="1"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62" name="Текст 5">
              <a:extLst>
                <a:ext uri="{FF2B5EF4-FFF2-40B4-BE49-F238E27FC236}">
                  <a16:creationId xmlns:a16="http://schemas.microsoft.com/office/drawing/2014/main" xmlns="" id="{013124AE-D21F-0641-87A5-924FCBC37C8C}"/>
                </a:ext>
              </a:extLst>
            </p:cNvPr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xmlns="" id="{7FC3BC7D-C6CD-5B46-927D-22DE8FD3C41F}"/>
                </a:ext>
              </a:extLst>
            </p:cNvPr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4" name="Изображение 37">
              <a:extLst>
                <a:ext uri="{FF2B5EF4-FFF2-40B4-BE49-F238E27FC236}">
                  <a16:creationId xmlns:a16="http://schemas.microsoft.com/office/drawing/2014/main" xmlns="" id="{4C3DD2D9-64C2-B640-B726-10070299C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xmlns="" id="{B3F28098-370E-BD4F-A06E-E13CEA8B60D4}"/>
              </a:ext>
            </a:extLst>
          </p:cNvPr>
          <p:cNvGrpSpPr/>
          <p:nvPr userDrawn="1"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66" name="Текст 9">
              <a:extLst>
                <a:ext uri="{FF2B5EF4-FFF2-40B4-BE49-F238E27FC236}">
                  <a16:creationId xmlns:a16="http://schemas.microsoft.com/office/drawing/2014/main" xmlns="" id="{0747A578-38E6-4F4B-B371-66118C4D66B6}"/>
                </a:ext>
              </a:extLst>
            </p:cNvPr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67" name="Рисунок 4">
              <a:extLst>
                <a:ext uri="{FF2B5EF4-FFF2-40B4-BE49-F238E27FC236}">
                  <a16:creationId xmlns:a16="http://schemas.microsoft.com/office/drawing/2014/main" xmlns="" id="{413CFC50-4E5E-C14D-A62B-42F7BC29A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bg>
      <p:bgPr>
        <a:solidFill>
          <a:srgbClr val="4A78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>
                <a:solidFill>
                  <a:schemeClr val="tx1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>
                <a:solidFill>
                  <a:schemeClr val="tx1"/>
                </a:solidFill>
              </a:rPr>
              <a:t>технологий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694" y="10441098"/>
            <a:ext cx="1506048" cy="1496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08792" y="4098324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45660" y="3320371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tx2"/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tx2"/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tx2"/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tx2"/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tx2"/>
                </a:solidFill>
                <a:latin typeface="+mj-lt"/>
              </a:rPr>
              <a:t> Sans Text</a:t>
            </a:r>
            <a:endParaRPr sz="3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04915" y="1552100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4800" baseline="0" dirty="0">
                <a:solidFill>
                  <a:schemeClr val="bg1"/>
                </a:solidFill>
                <a:latin typeface="+mj-lt"/>
              </a:rPr>
              <a:t>Шаблон презентации  </a:t>
            </a:r>
            <a:br>
              <a:rPr lang="ru-RU" sz="4800" baseline="0" dirty="0">
                <a:solidFill>
                  <a:schemeClr val="bg1"/>
                </a:solidFill>
                <a:latin typeface="+mj-lt"/>
              </a:rPr>
            </a:br>
            <a:r>
              <a:rPr lang="ru-RU" sz="4800" baseline="0" dirty="0">
                <a:solidFill>
                  <a:schemeClr val="bg1"/>
                </a:solidFill>
                <a:latin typeface="+mj-lt"/>
              </a:rPr>
              <a:t>для выступлений</a:t>
            </a:r>
            <a:endParaRPr sz="480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chemeClr val="tx1"/>
                </a:solidFill>
              </a:rPr>
              <a:t>Установите шрифт </a:t>
            </a:r>
            <a:r>
              <a:rPr lang="en-US" sz="3600" dirty="0">
                <a:solidFill>
                  <a:schemeClr val="tx1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chemeClr val="tx1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chemeClr val="tx1"/>
                </a:solidFill>
              </a:rPr>
              <a:t>и </a:t>
            </a:r>
            <a:r>
              <a:rPr lang="en-US" sz="3600" baseline="0" dirty="0">
                <a:solidFill>
                  <a:schemeClr val="tx1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chemeClr val="tx1"/>
                </a:solidFill>
              </a:rPr>
              <a:t> </a:t>
            </a:r>
            <a:r>
              <a:rPr lang="ru-RU" sz="3600" baseline="0" dirty="0">
                <a:solidFill>
                  <a:schemeClr val="tx1"/>
                </a:solidFill>
              </a:rPr>
              <a:t/>
            </a:r>
            <a:br>
              <a:rPr lang="ru-RU" sz="3600" baseline="0" dirty="0">
                <a:solidFill>
                  <a:schemeClr val="tx1"/>
                </a:solidFill>
              </a:rPr>
            </a:br>
            <a:r>
              <a:rPr lang="ru-RU" sz="3600" baseline="0" dirty="0">
                <a:solidFill>
                  <a:schemeClr val="tx1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chemeClr val="tx1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ln>
                  <a:noFill/>
                </a:ln>
                <a:solidFill>
                  <a:schemeClr val="tx1"/>
                </a:solidFill>
              </a:rPr>
              <a:t>Скачивайте материалы для презентаций с Паттернов</a:t>
            </a:r>
            <a:br>
              <a:rPr lang="ru-RU" sz="3600" baseline="0" dirty="0">
                <a:ln>
                  <a:noFill/>
                </a:ln>
                <a:solidFill>
                  <a:schemeClr val="tx1"/>
                </a:solidFill>
              </a:rPr>
            </a:br>
            <a:r>
              <a:rPr lang="ru-RU" sz="3600" baseline="0" dirty="0">
                <a:ln>
                  <a:noFill/>
                </a:ln>
                <a:solidFill>
                  <a:schemeClr val="tx1"/>
                </a:solidFill>
              </a:rPr>
              <a:t>(</a:t>
            </a:r>
            <a:r>
              <a:rPr lang="en-US" sz="3600" baseline="0" dirty="0">
                <a:ln>
                  <a:noFill/>
                </a:ln>
                <a:solidFill>
                  <a:schemeClr val="tx1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ln>
                  <a:noFill/>
                </a:ln>
                <a:solidFill>
                  <a:schemeClr val="tx1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755258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xmlns="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</p:sldLayoutIdLst>
  <p:hf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se.r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th-cs.spbu.ru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5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FAE84573-B791-8943-95CF-C1BDCED2BE0B}"/>
              </a:ext>
            </a:extLst>
          </p:cNvPr>
          <p:cNvGrpSpPr/>
          <p:nvPr/>
        </p:nvGrpSpPr>
        <p:grpSpPr>
          <a:xfrm>
            <a:off x="13509900" y="-7651168"/>
            <a:ext cx="9343750" cy="762000"/>
            <a:chOff x="13509900" y="-7673810"/>
            <a:chExt cx="9343750" cy="762000"/>
          </a:xfrm>
        </p:grpSpPr>
        <p:sp>
          <p:nvSpPr>
            <p:cNvPr id="53" name="Текст 5">
              <a:extLst>
                <a:ext uri="{FF2B5EF4-FFF2-40B4-BE49-F238E27FC236}">
                  <a16:creationId xmlns:a16="http://schemas.microsoft.com/office/drawing/2014/main" xmlns="" id="{EF9593D4-FA8D-774C-88ED-DE8BE51AB06C}"/>
                </a:ext>
              </a:extLst>
            </p:cNvPr>
            <p:cNvSpPr txBox="1">
              <a:spLocks/>
            </p:cNvSpPr>
            <p:nvPr/>
          </p:nvSpPr>
          <p:spPr>
            <a:xfrm>
              <a:off x="14460724" y="-7639761"/>
              <a:ext cx="8392926" cy="727837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dirty="0">
                  <a:latin typeface="+mn-lt"/>
                </a:rPr>
                <a:t>+7 000 000-00-00</a:t>
              </a:r>
            </a:p>
          </p:txBody>
        </p:sp>
        <p:pic>
          <p:nvPicPr>
            <p:cNvPr id="54" name="Рисунок 5">
              <a:extLst>
                <a:ext uri="{FF2B5EF4-FFF2-40B4-BE49-F238E27FC236}">
                  <a16:creationId xmlns:a16="http://schemas.microsoft.com/office/drawing/2014/main" xmlns="" id="{BE1FEADF-0FB2-F241-B70C-1C5A11A2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9900" y="-7673810"/>
              <a:ext cx="419101" cy="762000"/>
            </a:xfrm>
            <a:prstGeom prst="rect">
              <a:avLst/>
            </a:prstGeom>
          </p:spPr>
        </p:pic>
      </p:grpSp>
      <p:sp>
        <p:nvSpPr>
          <p:cNvPr id="11" name="Текст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/>
              <a:t>o</a:t>
            </a:r>
            <a:r>
              <a:rPr lang="en-US" dirty="0" err="1" smtClean="0"/>
              <a:t>valur</a:t>
            </a: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avalur@yandex-team.ru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Александр </a:t>
            </a:r>
            <a:r>
              <a:rPr lang="ru-RU" dirty="0" err="1" smtClean="0"/>
              <a:t>Авдюшенко</a:t>
            </a:r>
            <a:endParaRPr 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куратор академических программ</a:t>
            </a:r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D3C85029-F599-3D4D-920B-2FAC5EEB1931}"/>
              </a:ext>
            </a:extLst>
          </p:cNvPr>
          <p:cNvGrpSpPr/>
          <p:nvPr/>
        </p:nvGrpSpPr>
        <p:grpSpPr>
          <a:xfrm>
            <a:off x="2921395" y="-9596638"/>
            <a:ext cx="9576251" cy="874596"/>
            <a:chOff x="3761696" y="4512527"/>
            <a:chExt cx="9576251" cy="874596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xmlns="" id="{CDE86A88-7153-7D4D-B569-EFD9E38CBCAE}"/>
                </a:ext>
              </a:extLst>
            </p:cNvPr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xmlns="" id="{B15A7C42-E477-A54C-94A3-68AF3AE5591F}"/>
                  </a:ext>
                </a:extLst>
              </p:cNvPr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Текст 5">
                <a:extLst>
                  <a:ext uri="{FF2B5EF4-FFF2-40B4-BE49-F238E27FC236}">
                    <a16:creationId xmlns:a16="http://schemas.microsoft.com/office/drawing/2014/main" xmlns="" id="{6B10DFB9-8A76-9F43-962A-DDA983F819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>
                    <a:latin typeface="+mn-lt"/>
                  </a:rPr>
                  <a:t>vkontakte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94D9A0E6-579C-1542-BAD4-1D8B0311F7B1}"/>
                </a:ext>
              </a:extLst>
            </p:cNvPr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Изображение 9">
              <a:extLst>
                <a:ext uri="{FF2B5EF4-FFF2-40B4-BE49-F238E27FC236}">
                  <a16:creationId xmlns:a16="http://schemas.microsoft.com/office/drawing/2014/main" xmlns="" id="{EEA61D3C-0E15-1A42-ADB6-576B91054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xmlns="" id="{BBB5C041-ADA8-6B43-910A-011DE11273B8}"/>
              </a:ext>
            </a:extLst>
          </p:cNvPr>
          <p:cNvGrpSpPr/>
          <p:nvPr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19" name="Текст 5">
              <a:extLst>
                <a:ext uri="{FF2B5EF4-FFF2-40B4-BE49-F238E27FC236}">
                  <a16:creationId xmlns:a16="http://schemas.microsoft.com/office/drawing/2014/main" xmlns="" id="{DAB10CD1-A09A-7243-BF54-8B72855C35C1}"/>
                </a:ext>
              </a:extLst>
            </p:cNvPr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xmlns="" id="{A55BF662-7AEA-8840-9435-14F764465F36}"/>
                </a:ext>
              </a:extLst>
            </p:cNvPr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1" name="Изображение 15">
              <a:extLst>
                <a:ext uri="{FF2B5EF4-FFF2-40B4-BE49-F238E27FC236}">
                  <a16:creationId xmlns:a16="http://schemas.microsoft.com/office/drawing/2014/main" xmlns="" id="{01E5B41F-1A8C-D340-83B8-D3DF5415D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xmlns="" id="{96C9905B-16FE-ED45-ADDE-6FDB58588DDD}"/>
              </a:ext>
            </a:extLst>
          </p:cNvPr>
          <p:cNvGrpSpPr/>
          <p:nvPr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23" name="Текст 5">
              <a:extLst>
                <a:ext uri="{FF2B5EF4-FFF2-40B4-BE49-F238E27FC236}">
                  <a16:creationId xmlns:a16="http://schemas.microsoft.com/office/drawing/2014/main" xmlns="" id="{AD006207-C0AE-B249-A2E4-007D7D0330D1}"/>
                </a:ext>
              </a:extLst>
            </p:cNvPr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xmlns="" id="{D5EBF2E5-4D56-0142-AF6F-970AED48825E}"/>
                </a:ext>
              </a:extLst>
            </p:cNvPr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5" name="Изображение 19">
              <a:extLst>
                <a:ext uri="{FF2B5EF4-FFF2-40B4-BE49-F238E27FC236}">
                  <a16:creationId xmlns:a16="http://schemas.microsoft.com/office/drawing/2014/main" xmlns="" id="{C97EA33E-AE72-6947-98FD-32F0C3347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xmlns="" id="{3F78A446-6675-564A-A624-4B73FCCF7269}"/>
              </a:ext>
            </a:extLst>
          </p:cNvPr>
          <p:cNvGrpSpPr/>
          <p:nvPr/>
        </p:nvGrpSpPr>
        <p:grpSpPr>
          <a:xfrm>
            <a:off x="2914468" y="-3872113"/>
            <a:ext cx="9576251" cy="874596"/>
            <a:chOff x="3754769" y="10237052"/>
            <a:chExt cx="9576251" cy="874596"/>
          </a:xfrm>
        </p:grpSpPr>
        <p:sp>
          <p:nvSpPr>
            <p:cNvPr id="27" name="Текст 5">
              <a:extLst>
                <a:ext uri="{FF2B5EF4-FFF2-40B4-BE49-F238E27FC236}">
                  <a16:creationId xmlns:a16="http://schemas.microsoft.com/office/drawing/2014/main" xmlns="" id="{3A2233F9-C5C5-8048-9CDC-A9F4D1026D5D}"/>
                </a:ext>
              </a:extLst>
            </p:cNvPr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github</a:t>
              </a:r>
              <a:endParaRPr lang="ru-RU" dirty="0">
                <a:latin typeface="+mn-lt"/>
              </a:endParaRP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xmlns="" id="{F4F0E438-1D69-6648-8719-E3D8F0C46986}"/>
                </a:ext>
              </a:extLst>
            </p:cNvPr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9" name="Изображение 23">
              <a:extLst>
                <a:ext uri="{FF2B5EF4-FFF2-40B4-BE49-F238E27FC236}">
                  <a16:creationId xmlns:a16="http://schemas.microsoft.com/office/drawing/2014/main" xmlns="" id="{6662096E-784C-A343-BFCF-E88D56117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xmlns="" id="{C807F0DB-7B5E-1146-A877-81178992DE7C}"/>
              </a:ext>
            </a:extLst>
          </p:cNvPr>
          <p:cNvGrpSpPr/>
          <p:nvPr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xmlns="" id="{898EFA44-F6B1-1149-88B3-C941B6C54D1A}"/>
                </a:ext>
              </a:extLst>
            </p:cNvPr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Текст 5">
              <a:extLst>
                <a:ext uri="{FF2B5EF4-FFF2-40B4-BE49-F238E27FC236}">
                  <a16:creationId xmlns:a16="http://schemas.microsoft.com/office/drawing/2014/main" xmlns="" id="{C86E838C-4CDA-B241-A88E-2BAF5F6AD89E}"/>
                </a:ext>
              </a:extLst>
            </p:cNvPr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xmlns="" id="{5102014D-C7F1-0042-B0D8-B61187F2C44C}"/>
                </a:ext>
              </a:extLst>
            </p:cNvPr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4" name="Изображение 28">
              <a:extLst>
                <a:ext uri="{FF2B5EF4-FFF2-40B4-BE49-F238E27FC236}">
                  <a16:creationId xmlns:a16="http://schemas.microsoft.com/office/drawing/2014/main" xmlns="" id="{68B8106F-DF07-9E4D-9B5F-AFDEABCC2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xmlns="" id="{E612DDE9-CD8B-814D-8A5E-DD63567B276E}"/>
              </a:ext>
            </a:extLst>
          </p:cNvPr>
          <p:cNvGrpSpPr/>
          <p:nvPr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xmlns="" id="{C386FE78-6CD6-DA44-B80E-FD90F91042AB}"/>
                </a:ext>
              </a:extLst>
            </p:cNvPr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Текст 5">
              <a:extLst>
                <a:ext uri="{FF2B5EF4-FFF2-40B4-BE49-F238E27FC236}">
                  <a16:creationId xmlns:a16="http://schemas.microsoft.com/office/drawing/2014/main" xmlns="" id="{A2652167-057D-5B47-ACAD-90686A3AA100}"/>
                </a:ext>
              </a:extLst>
            </p:cNvPr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xmlns="" id="{DB23D4D8-DD63-E043-9B23-FF6A0A627944}"/>
                </a:ext>
              </a:extLst>
            </p:cNvPr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9" name="Изображение 33">
              <a:extLst>
                <a:ext uri="{FF2B5EF4-FFF2-40B4-BE49-F238E27FC236}">
                  <a16:creationId xmlns:a16="http://schemas.microsoft.com/office/drawing/2014/main" xmlns="" id="{1847DEC0-9205-6B4D-AD6C-D35F4EA9E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xmlns="" id="{AA669593-1F3A-3C40-BAFF-B14D340B9ED5}"/>
              </a:ext>
            </a:extLst>
          </p:cNvPr>
          <p:cNvGrpSpPr/>
          <p:nvPr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41" name="Текст 5">
              <a:extLst>
                <a:ext uri="{FF2B5EF4-FFF2-40B4-BE49-F238E27FC236}">
                  <a16:creationId xmlns:a16="http://schemas.microsoft.com/office/drawing/2014/main" xmlns="" id="{C8456AC4-A089-6244-A7A4-7786B9E75B4D}"/>
                </a:ext>
              </a:extLst>
            </p:cNvPr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xmlns="" id="{B57D0CC9-501E-6344-8261-AF364E12E9B4}"/>
                </a:ext>
              </a:extLst>
            </p:cNvPr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3" name="Изображение 37">
              <a:extLst>
                <a:ext uri="{FF2B5EF4-FFF2-40B4-BE49-F238E27FC236}">
                  <a16:creationId xmlns:a16="http://schemas.microsoft.com/office/drawing/2014/main" xmlns="" id="{BFB8ADEF-E34E-3E42-A099-F1B920718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xmlns="" id="{F2BD10A3-2CDE-AC49-B296-0D7612817781}"/>
              </a:ext>
            </a:extLst>
          </p:cNvPr>
          <p:cNvGrpSpPr/>
          <p:nvPr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50" name="Текст 9">
              <a:extLst>
                <a:ext uri="{FF2B5EF4-FFF2-40B4-BE49-F238E27FC236}">
                  <a16:creationId xmlns:a16="http://schemas.microsoft.com/office/drawing/2014/main" xmlns="" id="{AC5A9C7E-9B68-A34F-AF5A-F611311301EE}"/>
                </a:ext>
              </a:extLst>
            </p:cNvPr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51" name="Рисунок 4">
              <a:extLst>
                <a:ext uri="{FF2B5EF4-FFF2-40B4-BE49-F238E27FC236}">
                  <a16:creationId xmlns:a16="http://schemas.microsoft.com/office/drawing/2014/main" xmlns="" id="{F19039D5-63BE-B544-A1AE-FB6316F1C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77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Где и как получать высшее образование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Александр </a:t>
            </a:r>
            <a:r>
              <a:rPr lang="ru-RU" dirty="0" err="1" smtClean="0"/>
              <a:t>Авдюшенко</a:t>
            </a:r>
            <a:r>
              <a:rPr lang="ru-RU" dirty="0" smtClean="0"/>
              <a:t>, куратор академических программ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Нижний колонтитул 5"/>
          <p:cNvSpPr txBox="1">
            <a:spLocks/>
          </p:cNvSpPr>
          <p:nvPr/>
        </p:nvSpPr>
        <p:spPr>
          <a:xfrm>
            <a:off x="3054350" y="12441239"/>
            <a:ext cx="18273712" cy="507961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98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595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893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189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485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784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080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378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</a:t>
            </a:r>
            <a:r>
              <a:rPr lang="ru-RU" dirty="0" smtClean="0"/>
              <a:t>3 мая </a:t>
            </a:r>
            <a:r>
              <a:rPr lang="ru-RU" dirty="0" smtClean="0"/>
              <a:t>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9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3</a:t>
            </a:r>
            <a:endParaRPr lang="ru-RU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124806" y="370800"/>
            <a:ext cx="22131338" cy="1511300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algn="l" defTabSz="1828619" rtl="0" eaLnBrk="1" latinLnBrk="0" hangingPunct="1">
              <a:lnSpc>
                <a:spcPts val="1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Yandex Sans Text Regular" pitchFamily="2" charset="-52"/>
                <a:ea typeface="+mj-ea"/>
                <a:cs typeface="+mj-cs"/>
              </a:defRPr>
            </a:lvl1pPr>
          </a:lstStyle>
          <a:p>
            <a:r>
              <a:rPr lang="ru-RU" dirty="0" smtClean="0"/>
              <a:t>Главные компоненты образования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506406" y="2660400"/>
            <a:ext cx="2098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ysClr val="windowText" lastClr="000000"/>
                </a:solidFill>
              </a:rPr>
              <a:t>Интересные вам и качественные курсы и практики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ysClr val="windowText" lastClr="000000"/>
                </a:solidFill>
              </a:rPr>
              <a:t>Крутые преподаватели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ysClr val="windowText" lastClr="000000"/>
                </a:solidFill>
              </a:rPr>
              <a:t>Сильные студенты вокруг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ysClr val="windowText" lastClr="000000"/>
                </a:solidFill>
              </a:rPr>
              <a:t>Место и хорошие бытовые условия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ysClr val="windowText" lastClr="000000"/>
                </a:solidFill>
              </a:rPr>
              <a:t>Достижения, карьеры выпускников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ysClr val="windowText" lastClr="000000"/>
                </a:solidFill>
              </a:rPr>
              <a:t>Бренд университета</a:t>
            </a:r>
            <a:endParaRPr lang="ru-RU" sz="60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9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06" y="0"/>
            <a:ext cx="20586407" cy="137156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5" y="370800"/>
            <a:ext cx="6023603" cy="190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1606" y="3416500"/>
            <a:ext cx="7230408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</a:rPr>
              <a:t>+ мощная наука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  ММФ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  ФФ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  ФЕН</a:t>
            </a:r>
          </a:p>
          <a:p>
            <a:endParaRPr lang="ru-RU" sz="6000" dirty="0" smtClean="0">
              <a:solidFill>
                <a:schemeClr val="bg1"/>
              </a:solidFill>
            </a:endParaRPr>
          </a:p>
          <a:p>
            <a:r>
              <a:rPr lang="ru-RU" sz="6000" dirty="0">
                <a:solidFill>
                  <a:schemeClr val="bg1"/>
                </a:solidFill>
              </a:rPr>
              <a:t>+  ФИТ для программистов</a:t>
            </a:r>
          </a:p>
          <a:p>
            <a:endParaRPr lang="ru-RU" sz="6000" dirty="0" smtClean="0">
              <a:solidFill>
                <a:schemeClr val="bg1"/>
              </a:solidFill>
            </a:endParaRPr>
          </a:p>
          <a:p>
            <a:r>
              <a:rPr lang="ru-RU" sz="6000" dirty="0" smtClean="0">
                <a:solidFill>
                  <a:schemeClr val="bg1"/>
                </a:solidFill>
              </a:rPr>
              <a:t>+ рядом с домом</a:t>
            </a:r>
          </a:p>
          <a:p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 descr=" 4"/>
          <p:cNvSpPr>
            <a:spLocks noGrp="1"/>
          </p:cNvSpPr>
          <p:nvPr>
            <p:ph type="ftr" sz="quarter" idx="11"/>
          </p:nvPr>
        </p:nvSpPr>
        <p:spPr>
          <a:xfrm>
            <a:off x="361606" y="12687301"/>
            <a:ext cx="19461161" cy="381602"/>
          </a:xfrm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https://</a:t>
            </a:r>
            <a:r>
              <a:rPr lang="en-US" u="sng" dirty="0" smtClean="0">
                <a:solidFill>
                  <a:schemeClr val="bg1"/>
                </a:solidFill>
              </a:rPr>
              <a:t>www.nsu.ru</a:t>
            </a:r>
            <a:r>
              <a:rPr lang="ru-RU" u="sng" dirty="0" smtClean="0">
                <a:solidFill>
                  <a:schemeClr val="bg1"/>
                </a:solidFill>
              </a:rPr>
              <a:t> </a:t>
            </a:r>
            <a:endParaRPr lang="ru-RU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www.hse.ru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Заголовок 1" descr=" 15"/>
          <p:cNvSpPr txBox="1">
            <a:spLocks/>
          </p:cNvSpPr>
          <p:nvPr/>
        </p:nvSpPr>
        <p:spPr>
          <a:xfrm>
            <a:off x="1124806" y="370800"/>
            <a:ext cx="22131338" cy="1511300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algn="l" defTabSz="1828619" rtl="0" eaLnBrk="1" latinLnBrk="0" hangingPunct="1">
              <a:lnSpc>
                <a:spcPts val="1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Yandex Sans Text Regular" pitchFamily="2" charset="-52"/>
                <a:ea typeface="+mj-ea"/>
                <a:cs typeface="+mj-cs"/>
              </a:defRPr>
            </a:lvl1pPr>
          </a:lstStyle>
          <a:p>
            <a:r>
              <a:rPr lang="ru-RU" dirty="0" smtClean="0"/>
              <a:t>ВШЭ</a:t>
            </a:r>
            <a:endParaRPr lang="ru-RU" dirty="0"/>
          </a:p>
        </p:txBody>
      </p:sp>
      <p:sp>
        <p:nvSpPr>
          <p:cNvPr id="16" name="Номер слайда 3" descr=" 16"/>
          <p:cNvSpPr>
            <a:spLocks noGrp="1"/>
          </p:cNvSpPr>
          <p:nvPr>
            <p:ph type="sldNum" sz="quarter" idx="12"/>
          </p:nvPr>
        </p:nvSpPr>
        <p:spPr>
          <a:xfrm>
            <a:off x="22110702" y="12687301"/>
            <a:ext cx="1144588" cy="381602"/>
          </a:xfrm>
        </p:spPr>
        <p:txBody>
          <a:bodyPr/>
          <a:lstStyle/>
          <a:p>
            <a:r>
              <a:rPr lang="ru-RU" dirty="0" smtClean="0"/>
              <a:t>5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006" y="0"/>
            <a:ext cx="18302400" cy="1372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1606" y="3416500"/>
            <a:ext cx="5738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+ ФКН</a:t>
            </a:r>
            <a:endParaRPr lang="ru-RU" sz="6000" dirty="0"/>
          </a:p>
          <a:p>
            <a:r>
              <a:rPr lang="ru-RU" sz="6000" dirty="0" smtClean="0"/>
              <a:t>+ </a:t>
            </a:r>
            <a:r>
              <a:rPr lang="ru-RU" sz="6000" dirty="0" err="1" smtClean="0"/>
              <a:t>матфак</a:t>
            </a:r>
            <a:endParaRPr lang="ru-RU" sz="6000" dirty="0"/>
          </a:p>
          <a:p>
            <a:endParaRPr lang="ru-RU" sz="6000" dirty="0" smtClean="0"/>
          </a:p>
          <a:p>
            <a:r>
              <a:rPr lang="ru-RU" sz="6000" dirty="0" smtClean="0"/>
              <a:t>+ </a:t>
            </a:r>
            <a:r>
              <a:rPr lang="ru-RU" sz="6000" dirty="0" smtClean="0"/>
              <a:t>Москва, </a:t>
            </a:r>
          </a:p>
          <a:p>
            <a:r>
              <a:rPr lang="ru-RU" sz="6000" dirty="0" smtClean="0"/>
              <a:t>много возможностей и людей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17648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math-cs.spbu.ru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6" name="Picture 2" descr="https://lh4.googleusercontent.com/cAUGyqllCLd4MDvulZV5Md9CaMlCAtE-6BtDduTSb9e9tyqBd41XRXDCajzwEUMQpRm3Lc3FBzP0m_jqB0dX6yn7yDOTS9dYJDjWpif5Bx33e2CJBzqA26x_4ytWyJ7URI_f9R8RZY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279" y="0"/>
            <a:ext cx="16336127" cy="1306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 descr=" 15"/>
          <p:cNvSpPr txBox="1">
            <a:spLocks/>
          </p:cNvSpPr>
          <p:nvPr/>
        </p:nvSpPr>
        <p:spPr>
          <a:xfrm>
            <a:off x="1124806" y="370800"/>
            <a:ext cx="22131338" cy="1511300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algn="l" defTabSz="1828619" rtl="0" eaLnBrk="1" latinLnBrk="0" hangingPunct="1">
              <a:lnSpc>
                <a:spcPts val="1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Yandex Sans Text Regular" pitchFamily="2" charset="-52"/>
                <a:ea typeface="+mj-ea"/>
                <a:cs typeface="+mj-cs"/>
              </a:defRPr>
            </a:lvl1pPr>
          </a:lstStyle>
          <a:p>
            <a:r>
              <a:rPr lang="ru-RU" dirty="0" smtClean="0"/>
              <a:t>СПбГУ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61606" y="2278800"/>
            <a:ext cx="7230408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+ </a:t>
            </a:r>
            <a:r>
              <a:rPr lang="ru-RU" sz="6000" dirty="0" err="1" smtClean="0"/>
              <a:t>бакалавриаты</a:t>
            </a:r>
            <a:r>
              <a:rPr lang="ru-RU" sz="6000" dirty="0" smtClean="0"/>
              <a:t> </a:t>
            </a:r>
          </a:p>
          <a:p>
            <a:r>
              <a:rPr lang="ru-RU" sz="6000" dirty="0" smtClean="0"/>
              <a:t>М, МААД и СП</a:t>
            </a:r>
            <a:endParaRPr lang="ru-RU" sz="6000" dirty="0"/>
          </a:p>
          <a:p>
            <a:r>
              <a:rPr lang="ru-RU" sz="6000" dirty="0" smtClean="0"/>
              <a:t>+ сильнейшие студенты</a:t>
            </a:r>
            <a:endParaRPr lang="ru-RU" sz="6000" dirty="0"/>
          </a:p>
          <a:p>
            <a:r>
              <a:rPr lang="ru-RU" sz="6000" dirty="0" smtClean="0"/>
              <a:t>+ </a:t>
            </a:r>
            <a:r>
              <a:rPr lang="ru-RU" sz="6000" dirty="0" smtClean="0"/>
              <a:t>классные преподаватели</a:t>
            </a:r>
          </a:p>
          <a:p>
            <a:r>
              <a:rPr lang="ru-RU" sz="6000" dirty="0" smtClean="0"/>
              <a:t>+ уют на Васильевском острове</a:t>
            </a:r>
          </a:p>
          <a:p>
            <a:r>
              <a:rPr lang="ru-RU" sz="6000" dirty="0" smtClean="0"/>
              <a:t>+ практики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7051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«Дополнительное» образование</a:t>
            </a:r>
            <a:endParaRPr lang="ru-RU" dirty="0"/>
          </a:p>
        </p:txBody>
      </p:sp>
      <p:pic>
        <p:nvPicPr>
          <p:cNvPr id="3074" name="Picture 2" descr="yandexdatascho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912" y="5331600"/>
            <a:ext cx="7689790" cy="333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4.googleusercontent.com/x_Fq-5FuSupFD7JnqJHWUb5dvIDJXlFPYBHBs7lN1Iwn_66yAEY7PfpTijV2x8HwPlQlK3SkSR1Vr7ZOWCzujQzd6BuQppyR81C4AkC4-JKu44diKFP0AzmPiydQpZj2-p7KbxWuSX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92" y="4186800"/>
            <a:ext cx="10040077" cy="562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51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любом университете и дальше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85690" y="3042000"/>
            <a:ext cx="2136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+ очень важна ваша активность и заинтересованность</a:t>
            </a:r>
            <a:endParaRPr lang="ru-RU" sz="6000" dirty="0"/>
          </a:p>
          <a:p>
            <a:endParaRPr lang="ru-RU" sz="6000" dirty="0" smtClean="0"/>
          </a:p>
          <a:p>
            <a:r>
              <a:rPr lang="ru-RU" sz="6000" dirty="0" smtClean="0"/>
              <a:t>+ планирование и регулярность</a:t>
            </a:r>
            <a:endParaRPr lang="ru-RU" sz="6000" dirty="0"/>
          </a:p>
          <a:p>
            <a:endParaRPr lang="ru-RU" sz="6000" dirty="0" smtClean="0"/>
          </a:p>
          <a:p>
            <a:r>
              <a:rPr lang="ru-RU" sz="6000" dirty="0" smtClean="0"/>
              <a:t>+ отношения с другими людьми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29033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ещё есть</a:t>
            </a:r>
            <a:endParaRPr lang="ru-RU" dirty="0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13396" y="2660400"/>
            <a:ext cx="213696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+ книги и онлайн-образование (</a:t>
            </a:r>
            <a:r>
              <a:rPr lang="en-US" sz="6000" dirty="0" err="1" smtClean="0"/>
              <a:t>Stepik</a:t>
            </a:r>
            <a:r>
              <a:rPr lang="en-US" sz="6000" dirty="0" smtClean="0"/>
              <a:t>, Coursera, </a:t>
            </a:r>
            <a:r>
              <a:rPr lang="en-US" sz="6000" dirty="0" err="1" smtClean="0"/>
              <a:t>edx</a:t>
            </a:r>
            <a:r>
              <a:rPr lang="en-US" sz="6000" dirty="0" smtClean="0"/>
              <a:t>, …</a:t>
            </a:r>
            <a:r>
              <a:rPr lang="ru-RU" sz="6000" dirty="0" smtClean="0"/>
              <a:t>)</a:t>
            </a:r>
            <a:endParaRPr lang="ru-RU" sz="6000" dirty="0"/>
          </a:p>
          <a:p>
            <a:endParaRPr lang="ru-RU" sz="6000" dirty="0" smtClean="0"/>
          </a:p>
          <a:p>
            <a:r>
              <a:rPr lang="ru-RU" sz="6000" dirty="0" smtClean="0"/>
              <a:t>+ </a:t>
            </a:r>
            <a:r>
              <a:rPr lang="en-US" sz="6000" dirty="0" err="1" smtClean="0"/>
              <a:t>OpenDataScience</a:t>
            </a:r>
            <a:r>
              <a:rPr lang="en-US" sz="6000" dirty="0" smtClean="0"/>
              <a:t> (ods.ai)</a:t>
            </a:r>
            <a:endParaRPr lang="ru-RU" sz="6000" dirty="0" smtClean="0"/>
          </a:p>
          <a:p>
            <a:endParaRPr lang="ru-RU" sz="6000" dirty="0"/>
          </a:p>
          <a:p>
            <a:r>
              <a:rPr lang="ru-RU" sz="6000" dirty="0"/>
              <a:t>+ </a:t>
            </a:r>
            <a:r>
              <a:rPr lang="en-US" sz="6000" dirty="0" err="1" smtClean="0"/>
              <a:t>OpenSource</a:t>
            </a:r>
            <a:r>
              <a:rPr lang="en-US" sz="6000" dirty="0" smtClean="0"/>
              <a:t>, </a:t>
            </a:r>
            <a:r>
              <a:rPr lang="en-US" sz="6000" dirty="0" err="1" smtClean="0"/>
              <a:t>Kaggle</a:t>
            </a:r>
            <a:r>
              <a:rPr lang="en-US" sz="6000" dirty="0" smtClean="0"/>
              <a:t> </a:t>
            </a:r>
            <a:r>
              <a:rPr lang="ru-RU" sz="6000" dirty="0" smtClean="0"/>
              <a:t>и</a:t>
            </a:r>
            <a:r>
              <a:rPr lang="en-US" sz="6000" dirty="0" smtClean="0"/>
              <a:t> pet-projects</a:t>
            </a:r>
            <a:endParaRPr lang="ru-RU" sz="6000" dirty="0"/>
          </a:p>
          <a:p>
            <a:endParaRPr lang="ru-RU" sz="6000" dirty="0" smtClean="0"/>
          </a:p>
          <a:p>
            <a:r>
              <a:rPr lang="ru-RU" sz="6000" dirty="0" smtClean="0"/>
              <a:t>+</a:t>
            </a:r>
            <a:r>
              <a:rPr lang="en-US" sz="6000" dirty="0" smtClean="0"/>
              <a:t> </a:t>
            </a:r>
            <a:r>
              <a:rPr lang="ru-RU" sz="6000" dirty="0" smtClean="0"/>
              <a:t>зарубежные магистратуры</a:t>
            </a:r>
          </a:p>
          <a:p>
            <a:endParaRPr lang="ru-RU" sz="6000" dirty="0"/>
          </a:p>
          <a:p>
            <a:r>
              <a:rPr lang="ru-RU" sz="6000" dirty="0"/>
              <a:t>+</a:t>
            </a:r>
            <a:r>
              <a:rPr lang="en-US" sz="6000" dirty="0"/>
              <a:t> </a:t>
            </a:r>
            <a:r>
              <a:rPr lang="ru-RU" sz="6000" dirty="0"/>
              <a:t>летние </a:t>
            </a:r>
            <a:r>
              <a:rPr lang="ru-RU" sz="6000" dirty="0" smtClean="0"/>
              <a:t>школы и стажировки</a:t>
            </a:r>
            <a:endParaRPr lang="ru-RU" sz="6000" dirty="0"/>
          </a:p>
          <a:p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03755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60788</TotalTime>
  <Words>583</Words>
  <Application>Microsoft Office PowerPoint</Application>
  <PresentationFormat>Custom</PresentationFormat>
  <Paragraphs>85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Impact</vt:lpstr>
      <vt:lpstr>Yandex Sans Text Light</vt:lpstr>
      <vt:lpstr>Yandex Sans Text Regular</vt:lpstr>
      <vt:lpstr>Yandex Sans Text Thin</vt:lpstr>
      <vt:lpstr>Yandex_show_2016</vt:lpstr>
      <vt:lpstr>PowerPoint Presentation</vt:lpstr>
      <vt:lpstr>Где и как получать высшее образование</vt:lpstr>
      <vt:lpstr>PowerPoint Presentation</vt:lpstr>
      <vt:lpstr>PowerPoint Presentation</vt:lpstr>
      <vt:lpstr>PowerPoint Presentation</vt:lpstr>
      <vt:lpstr>PowerPoint Presentation</vt:lpstr>
      <vt:lpstr>«Дополнительное» образование</vt:lpstr>
      <vt:lpstr>В любом университете и дальше</vt:lpstr>
      <vt:lpstr>Что ещё есть</vt:lpstr>
      <vt:lpstr>PowerPoint Presentation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Aleksandr Avdyushenko</cp:lastModifiedBy>
  <cp:revision>1563</cp:revision>
  <dcterms:created xsi:type="dcterms:W3CDTF">2014-09-09T08:22:07Z</dcterms:created>
  <dcterms:modified xsi:type="dcterms:W3CDTF">2019-05-20T05:35:53Z</dcterms:modified>
  <cp:category>presentation technology</cp:category>
</cp:coreProperties>
</file>