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4" r:id="rId10"/>
    <p:sldId id="315" r:id="rId11"/>
    <p:sldId id="317" r:id="rId12"/>
    <p:sldId id="316" r:id="rId13"/>
    <p:sldId id="318" r:id="rId14"/>
    <p:sldId id="319" r:id="rId15"/>
    <p:sldId id="320" r:id="rId16"/>
    <p:sldId id="321"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 Disney+</a:t>
            </a:r>
            <a:br>
              <a:rPr lang="en-US" sz="4400" dirty="0">
                <a:solidFill>
                  <a:schemeClr val="tx1"/>
                </a:solidFill>
              </a:rPr>
            </a:br>
            <a:r>
              <a:rPr lang="en-US" sz="4400" dirty="0">
                <a:solidFill>
                  <a:schemeClr val="tx1"/>
                </a:solidFill>
              </a:rPr>
              <a:t>Trends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Ava Williamson</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Do ratings differ between movies and series?</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endParaRPr lang="en-US" sz="1600" dirty="0"/>
          </a:p>
          <a:p>
            <a:r>
              <a:rPr lang="en-US" sz="1600" dirty="0"/>
              <a:t>The Independent Chi-Square for movies and rating shows that there is a significant relationship between the two:</a:t>
            </a:r>
          </a:p>
        </p:txBody>
      </p:sp>
      <p:pic>
        <p:nvPicPr>
          <p:cNvPr id="5" name="Picture 4" descr="A screenshot of a computer&#10;&#10;Description automatically generated">
            <a:extLst>
              <a:ext uri="{FF2B5EF4-FFF2-40B4-BE49-F238E27FC236}">
                <a16:creationId xmlns:a16="http://schemas.microsoft.com/office/drawing/2014/main" id="{EB44A12F-08DF-7BAD-D4E1-F4E60B260644}"/>
              </a:ext>
            </a:extLst>
          </p:cNvPr>
          <p:cNvPicPr>
            <a:picLocks noChangeAspect="1"/>
          </p:cNvPicPr>
          <p:nvPr/>
        </p:nvPicPr>
        <p:blipFill rotWithShape="1">
          <a:blip r:embed="rId2"/>
          <a:srcRect l="22667" t="30667" r="33368" b="29370"/>
          <a:stretch/>
        </p:blipFill>
        <p:spPr>
          <a:xfrm>
            <a:off x="3800475" y="3212057"/>
            <a:ext cx="3600450" cy="2740687"/>
          </a:xfrm>
          <a:prstGeom prst="rect">
            <a:avLst/>
          </a:prstGeom>
        </p:spPr>
      </p:pic>
    </p:spTree>
    <p:extLst>
      <p:ext uri="{BB962C8B-B14F-4D97-AF65-F5344CB8AC3E}">
        <p14:creationId xmlns:p14="http://schemas.microsoft.com/office/powerpoint/2010/main" val="370632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Do ratings differ between movies and series?</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endParaRPr lang="en-US" sz="1600" dirty="0"/>
          </a:p>
          <a:p>
            <a:r>
              <a:rPr lang="en-US" sz="1600" dirty="0"/>
              <a:t>The Independent Chi-Square for series and rating also shows that there is a significant relationship between the two:</a:t>
            </a:r>
          </a:p>
        </p:txBody>
      </p:sp>
      <p:pic>
        <p:nvPicPr>
          <p:cNvPr id="6" name="Picture 5" descr="A screenshot of a computer&#10;&#10;Description automatically generated with medium confidence">
            <a:extLst>
              <a:ext uri="{FF2B5EF4-FFF2-40B4-BE49-F238E27FC236}">
                <a16:creationId xmlns:a16="http://schemas.microsoft.com/office/drawing/2014/main" id="{D5E1DAF7-18E9-B867-932D-AB37EF361144}"/>
              </a:ext>
            </a:extLst>
          </p:cNvPr>
          <p:cNvPicPr>
            <a:picLocks noChangeAspect="1"/>
          </p:cNvPicPr>
          <p:nvPr/>
        </p:nvPicPr>
        <p:blipFill rotWithShape="1">
          <a:blip r:embed="rId2"/>
          <a:srcRect l="16536" t="36667" r="23275" b="24375"/>
          <a:stretch/>
        </p:blipFill>
        <p:spPr>
          <a:xfrm>
            <a:off x="4071938" y="3280981"/>
            <a:ext cx="3743325" cy="2671763"/>
          </a:xfrm>
          <a:prstGeom prst="rect">
            <a:avLst/>
          </a:prstGeom>
        </p:spPr>
      </p:pic>
    </p:spTree>
    <p:extLst>
      <p:ext uri="{BB962C8B-B14F-4D97-AF65-F5344CB8AC3E}">
        <p14:creationId xmlns:p14="http://schemas.microsoft.com/office/powerpoint/2010/main" val="301591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endParaRPr lang="en-US" sz="1600" dirty="0"/>
          </a:p>
          <a:p>
            <a:endParaRPr lang="en-US" sz="1600" dirty="0"/>
          </a:p>
          <a:p>
            <a:r>
              <a:rPr lang="en-US" sz="1600" dirty="0"/>
              <a:t>Content rating and IMDB rating don’t appear to have any significant relationship.</a:t>
            </a:r>
          </a:p>
          <a:p>
            <a:endParaRPr lang="en-US" sz="1600" dirty="0"/>
          </a:p>
          <a:p>
            <a:r>
              <a:rPr lang="en-US" sz="1600" dirty="0"/>
              <a:t>Media type and content rating appear to have a significant relationship.</a:t>
            </a:r>
          </a:p>
        </p:txBody>
      </p:sp>
    </p:spTree>
    <p:extLst>
      <p:ext uri="{BB962C8B-B14F-4D97-AF65-F5344CB8AC3E}">
        <p14:creationId xmlns:p14="http://schemas.microsoft.com/office/powerpoint/2010/main" val="22277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endParaRPr lang="en-US" sz="1600" dirty="0"/>
          </a:p>
          <a:p>
            <a:r>
              <a:rPr lang="en-US" sz="1600" dirty="0"/>
              <a:t>These findings help show how content ratings interact with both IMDB ratings and media types. </a:t>
            </a:r>
          </a:p>
          <a:p>
            <a:r>
              <a:rPr lang="en-US" sz="1600" dirty="0"/>
              <a:t>Overall, it doesn’t appear as if content ratings have an impact on IMDB ratings. </a:t>
            </a:r>
          </a:p>
          <a:p>
            <a:r>
              <a:rPr lang="en-US" sz="1600" dirty="0"/>
              <a:t>It does appear that certain content ratings are more commonly found with movies and others are more common with series. </a:t>
            </a:r>
          </a:p>
          <a:p>
            <a:r>
              <a:rPr lang="en-US" sz="1600" dirty="0"/>
              <a:t>This makes sense because there are specific ratings for series.</a:t>
            </a:r>
          </a:p>
          <a:p>
            <a:r>
              <a:rPr lang="en-US" sz="1600" dirty="0"/>
              <a:t>Because this is such a small slice of data it’s hard to predict any big picture impact, but satisfying curiosity is its own reward.</a:t>
            </a:r>
          </a:p>
          <a:p>
            <a:endParaRPr lang="en-US" sz="1600" dirty="0"/>
          </a:p>
          <a:p>
            <a:endParaRPr lang="en-US" sz="1600" dirty="0"/>
          </a:p>
        </p:txBody>
      </p:sp>
    </p:spTree>
    <p:extLst>
      <p:ext uri="{BB962C8B-B14F-4D97-AF65-F5344CB8AC3E}">
        <p14:creationId xmlns:p14="http://schemas.microsoft.com/office/powerpoint/2010/main" val="223130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a:xfrm>
            <a:off x="1066800" y="2057400"/>
            <a:ext cx="10058400" cy="1371600"/>
          </a:xfrm>
        </p:spPr>
        <p:txBody>
          <a:bodyPr>
            <a:normAutofit fontScale="90000"/>
          </a:bodyPr>
          <a:lstStyle/>
          <a:p>
            <a:pPr algn="ctr"/>
            <a:br>
              <a:rPr lang="en-US" b="1" dirty="0"/>
            </a:br>
            <a:br>
              <a:rPr lang="en-US" b="1" dirty="0"/>
            </a:br>
            <a:r>
              <a:rPr lang="en-US" sz="4400" b="1" dirty="0"/>
              <a:t>Questions?</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a:xfrm>
            <a:off x="909637" y="4290594"/>
            <a:ext cx="10058400" cy="3849624"/>
          </a:xfrm>
        </p:spPr>
        <p:txBody>
          <a:bodyPr>
            <a:normAutofit/>
          </a:bodyPr>
          <a:lstStyle/>
          <a:p>
            <a:endParaRPr lang="en-US" sz="1600" dirty="0"/>
          </a:p>
          <a:p>
            <a:endParaRPr lang="en-US" sz="1600" dirty="0"/>
          </a:p>
          <a:p>
            <a:endParaRPr lang="en-US" sz="1600" dirty="0"/>
          </a:p>
        </p:txBody>
      </p:sp>
    </p:spTree>
    <p:extLst>
      <p:ext uri="{BB962C8B-B14F-4D97-AF65-F5344CB8AC3E}">
        <p14:creationId xmlns:p14="http://schemas.microsoft.com/office/powerpoint/2010/main" val="11435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EC7F-94F3-B4D7-1421-7CB0A272EA6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3F457B6-1A80-A246-C258-6C1E81A3F820}"/>
              </a:ext>
            </a:extLst>
          </p:cNvPr>
          <p:cNvSpPr>
            <a:spLocks noGrp="1"/>
          </p:cNvSpPr>
          <p:nvPr>
            <p:ph idx="1"/>
          </p:nvPr>
        </p:nvSpPr>
        <p:spPr/>
        <p:txBody>
          <a:bodyPr>
            <a:normAutofit/>
          </a:bodyPr>
          <a:lstStyle/>
          <a:p>
            <a:endParaRPr lang="en-US" sz="1600" dirty="0"/>
          </a:p>
          <a:p>
            <a:pPr marL="0" indent="0">
              <a:buNone/>
            </a:pPr>
            <a:endParaRPr lang="en-US" sz="1600" dirty="0"/>
          </a:p>
          <a:p>
            <a:pPr marL="0" indent="0">
              <a:buNone/>
            </a:pPr>
            <a:endParaRPr lang="en-US" sz="1600" dirty="0"/>
          </a:p>
          <a:p>
            <a:pPr marL="0" indent="0">
              <a:buNone/>
            </a:pPr>
            <a:r>
              <a:rPr lang="en-US" sz="1600" dirty="0"/>
              <a:t>I came into data science rather by accident. My professional career has been mostly in administration and clerical fields, with a large focus on data collection and accuracy. I have a lifelong love of puzzles and this program has been the ultimate puzzle. Learning to look at data that would be nonsensical to any onlooker and bring forth information that can inform decisions has been thrilling. </a:t>
            </a:r>
          </a:p>
          <a:p>
            <a:endParaRPr lang="en-US" sz="1600" dirty="0"/>
          </a:p>
        </p:txBody>
      </p:sp>
    </p:spTree>
    <p:extLst>
      <p:ext uri="{BB962C8B-B14F-4D97-AF65-F5344CB8AC3E}">
        <p14:creationId xmlns:p14="http://schemas.microsoft.com/office/powerpoint/2010/main" val="378318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5452-072C-B3D6-7BF1-448FAA1BD3FA}"/>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64384E9C-3F3D-C77A-C411-D12BDC50454D}"/>
              </a:ext>
            </a:extLst>
          </p:cNvPr>
          <p:cNvSpPr>
            <a:spLocks noGrp="1"/>
          </p:cNvSpPr>
          <p:nvPr>
            <p:ph idx="1"/>
          </p:nvPr>
        </p:nvSpPr>
        <p:spPr>
          <a:xfrm>
            <a:off x="1104900" y="2014194"/>
            <a:ext cx="10058400" cy="3849624"/>
          </a:xfrm>
        </p:spPr>
        <p:txBody>
          <a:bodyPr>
            <a:normAutofit/>
          </a:bodyPr>
          <a:lstStyle/>
          <a:p>
            <a:endParaRPr lang="en-US" sz="1600" dirty="0"/>
          </a:p>
          <a:p>
            <a:endParaRPr lang="en-US" sz="1600" dirty="0"/>
          </a:p>
          <a:p>
            <a:r>
              <a:rPr lang="en-US" sz="1600" dirty="0"/>
              <a:t>This project began with curiosity around how Covid has impacted video streaming services. Unfortunately, there is little free data covering that time period, so, ultimately, I began to focus on Disney+ since its launch date was just a few months months before lockdown started. </a:t>
            </a:r>
          </a:p>
          <a:p>
            <a:r>
              <a:rPr lang="en-US" sz="1600" dirty="0"/>
              <a:t>Once I began looking more closely at the data available, I found that my curiosity wouldn’t be satisfied, but I discovered several other interesting routes to take through the </a:t>
            </a:r>
            <a:r>
              <a:rPr lang="en-US" sz="1600"/>
              <a:t>data. </a:t>
            </a:r>
            <a:endParaRPr lang="en-US" sz="1600" dirty="0"/>
          </a:p>
          <a:p>
            <a:pPr marL="0" indent="0">
              <a:buNone/>
            </a:pPr>
            <a:endParaRPr lang="en-US" sz="1600" dirty="0"/>
          </a:p>
        </p:txBody>
      </p:sp>
    </p:spTree>
    <p:extLst>
      <p:ext uri="{BB962C8B-B14F-4D97-AF65-F5344CB8AC3E}">
        <p14:creationId xmlns:p14="http://schemas.microsoft.com/office/powerpoint/2010/main" val="148973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5452-072C-B3D6-7BF1-448FAA1BD3FA}"/>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4384E9C-3F3D-C77A-C411-D12BDC50454D}"/>
              </a:ext>
            </a:extLst>
          </p:cNvPr>
          <p:cNvSpPr>
            <a:spLocks noGrp="1"/>
          </p:cNvSpPr>
          <p:nvPr>
            <p:ph idx="1"/>
          </p:nvPr>
        </p:nvSpPr>
        <p:spPr/>
        <p:txBody>
          <a:bodyPr>
            <a:normAutofit/>
          </a:bodyPr>
          <a:lstStyle/>
          <a:p>
            <a:pPr marL="0" indent="0">
              <a:buNone/>
            </a:pPr>
            <a:endParaRPr lang="en-US" sz="1600" dirty="0"/>
          </a:p>
          <a:p>
            <a:pPr marL="0" indent="0">
              <a:buNone/>
            </a:pPr>
            <a:r>
              <a:rPr lang="en-US" sz="1600" dirty="0"/>
              <a:t>Because data is so valuable to companies there is very little important data floating around freely. I discovered a couple of data sets on Kaggle that served my purposes and ultimately went with the dataset that contained the most information.</a:t>
            </a:r>
          </a:p>
          <a:p>
            <a:pPr marL="0" indent="0">
              <a:buNone/>
            </a:pPr>
            <a:r>
              <a:rPr lang="en-US" sz="1600" dirty="0"/>
              <a:t>The data was already in a rather workable format, having come from Kaggle, so the wrangling was primarily removing unnecessary columns, removing null values, and merging some items with capitalization differences. </a:t>
            </a:r>
          </a:p>
          <a:p>
            <a:pPr marL="0" indent="0">
              <a:buNone/>
            </a:pPr>
            <a:r>
              <a:rPr lang="en-US" sz="1600" dirty="0"/>
              <a:t>Once the data was wrangled I was left with 732 total items </a:t>
            </a:r>
          </a:p>
          <a:p>
            <a:pPr marL="0" indent="0">
              <a:buNone/>
            </a:pPr>
            <a:endParaRPr lang="en-US" sz="1600" dirty="0"/>
          </a:p>
          <a:p>
            <a:endParaRPr lang="en-US" sz="1600" dirty="0"/>
          </a:p>
        </p:txBody>
      </p:sp>
    </p:spTree>
    <p:extLst>
      <p:ext uri="{BB962C8B-B14F-4D97-AF65-F5344CB8AC3E}">
        <p14:creationId xmlns:p14="http://schemas.microsoft.com/office/powerpoint/2010/main" val="183233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5452-072C-B3D6-7BF1-448FAA1BD3FA}"/>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4384E9C-3F3D-C77A-C411-D12BDC50454D}"/>
              </a:ext>
            </a:extLst>
          </p:cNvPr>
          <p:cNvSpPr>
            <a:spLocks noGrp="1"/>
          </p:cNvSpPr>
          <p:nvPr>
            <p:ph idx="1"/>
          </p:nvPr>
        </p:nvSpPr>
        <p:spPr/>
        <p:txBody>
          <a:bodyPr>
            <a:normAutofit/>
          </a:bodyPr>
          <a:lstStyle/>
          <a:p>
            <a:pPr marL="0" indent="0">
              <a:buNone/>
            </a:pPr>
            <a:endParaRPr lang="en-US" sz="1600" dirty="0"/>
          </a:p>
          <a:p>
            <a:r>
              <a:rPr lang="en-US" sz="1600" dirty="0"/>
              <a:t>629 of those 732 items listed were added to Disney+ at launch, November 12, 2019.</a:t>
            </a:r>
          </a:p>
          <a:p>
            <a:r>
              <a:rPr lang="en-US" sz="1600" dirty="0"/>
              <a:t>596 are movies and 129 are series. 7 items are single episodes.</a:t>
            </a:r>
          </a:p>
          <a:p>
            <a:r>
              <a:rPr lang="en-US" sz="1600" dirty="0"/>
              <a:t>English is the most common language for programming, 722 of the 732 have English as an available language.</a:t>
            </a:r>
          </a:p>
          <a:p>
            <a:r>
              <a:rPr lang="en-US" sz="1600" dirty="0"/>
              <a:t>719 items were produced in or in conjunction with the USA.</a:t>
            </a:r>
          </a:p>
          <a:p>
            <a:r>
              <a:rPr lang="en-US" sz="1600" dirty="0"/>
              <a:t>Family is the most common genre, applying to 598 of the 732. Comedy is second with 442.</a:t>
            </a:r>
          </a:p>
          <a:p>
            <a:r>
              <a:rPr lang="en-US" sz="1600" dirty="0"/>
              <a:t>G (205), PG (155) and TV-G (130) are the most common content ratings. TV-Y7-FV is least with only 2.</a:t>
            </a:r>
          </a:p>
          <a:p>
            <a:endParaRPr lang="en-US" sz="1600" dirty="0"/>
          </a:p>
          <a:p>
            <a:pPr marL="0" indent="0">
              <a:buNone/>
            </a:pPr>
            <a:endParaRPr lang="en-US" sz="1600" dirty="0"/>
          </a:p>
          <a:p>
            <a:endParaRPr lang="en-US" sz="1600" dirty="0"/>
          </a:p>
        </p:txBody>
      </p:sp>
    </p:spTree>
    <p:extLst>
      <p:ext uri="{BB962C8B-B14F-4D97-AF65-F5344CB8AC3E}">
        <p14:creationId xmlns:p14="http://schemas.microsoft.com/office/powerpoint/2010/main" val="176387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Are content ratings and IMDB Ratings related?</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endParaRPr lang="en-US" sz="1600" dirty="0"/>
          </a:p>
          <a:p>
            <a:r>
              <a:rPr lang="en-US" sz="1600" dirty="0"/>
              <a:t>Initially I wanted to see if there was a relationship between IMDB ratings and the content ratings. </a:t>
            </a:r>
          </a:p>
          <a:p>
            <a:r>
              <a:rPr lang="en-US" sz="1600" dirty="0"/>
              <a:t>In order to analyze this question it is necessary to run a One Way Between Subjects ANOVA. This involves some additional data wrangling and testing assumptions. As you can see the data is  normally distributed (left), and SQRT doesn’t significantly modify that (right).</a:t>
            </a:r>
          </a:p>
        </p:txBody>
      </p:sp>
      <p:pic>
        <p:nvPicPr>
          <p:cNvPr id="5" name="Picture 4" descr="A screenshot of a computer&#10;&#10;Description automatically generated">
            <a:extLst>
              <a:ext uri="{FF2B5EF4-FFF2-40B4-BE49-F238E27FC236}">
                <a16:creationId xmlns:a16="http://schemas.microsoft.com/office/drawing/2014/main" id="{8D8A0EF1-2928-5A30-9873-70277531B0CD}"/>
              </a:ext>
            </a:extLst>
          </p:cNvPr>
          <p:cNvPicPr>
            <a:picLocks noChangeAspect="1"/>
          </p:cNvPicPr>
          <p:nvPr/>
        </p:nvPicPr>
        <p:blipFill rotWithShape="1">
          <a:blip r:embed="rId2"/>
          <a:srcRect l="26916" t="48006" r="29634" b="25705"/>
          <a:stretch/>
        </p:blipFill>
        <p:spPr>
          <a:xfrm>
            <a:off x="1985962" y="4269219"/>
            <a:ext cx="2814637" cy="1731531"/>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8699B9B1-7DD6-29F2-AF29-A8EE6ED9223E}"/>
              </a:ext>
            </a:extLst>
          </p:cNvPr>
          <p:cNvPicPr>
            <a:picLocks noChangeAspect="1"/>
          </p:cNvPicPr>
          <p:nvPr/>
        </p:nvPicPr>
        <p:blipFill rotWithShape="1">
          <a:blip r:embed="rId3"/>
          <a:srcRect l="27650" t="64166" r="30738" b="9370"/>
          <a:stretch/>
        </p:blipFill>
        <p:spPr>
          <a:xfrm>
            <a:off x="6819900" y="4185894"/>
            <a:ext cx="2695575" cy="1814856"/>
          </a:xfrm>
          <a:prstGeom prst="rect">
            <a:avLst/>
          </a:prstGeom>
        </p:spPr>
      </p:pic>
    </p:spTree>
    <p:extLst>
      <p:ext uri="{BB962C8B-B14F-4D97-AF65-F5344CB8AC3E}">
        <p14:creationId xmlns:p14="http://schemas.microsoft.com/office/powerpoint/2010/main" val="307568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Are content ratings and IMDB Ratings related?</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r>
              <a:rPr lang="en-US" sz="1600" dirty="0"/>
              <a:t> Once normality was established, homogeneity of variance was checked. Both Bartlett’s and </a:t>
            </a:r>
            <a:r>
              <a:rPr lang="en-US" sz="1600" dirty="0" err="1"/>
              <a:t>Fligner’s</a:t>
            </a:r>
            <a:r>
              <a:rPr lang="en-US" sz="1600" dirty="0"/>
              <a:t> both show this assumption is violated. </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With this assumption violated additional analysis can be done in R to see if there is some closer connection we’re missing.</a:t>
            </a:r>
          </a:p>
        </p:txBody>
      </p:sp>
      <p:pic>
        <p:nvPicPr>
          <p:cNvPr id="6" name="Picture 5" descr="Graphical user interface&#10;&#10;Description automatically generated">
            <a:extLst>
              <a:ext uri="{FF2B5EF4-FFF2-40B4-BE49-F238E27FC236}">
                <a16:creationId xmlns:a16="http://schemas.microsoft.com/office/drawing/2014/main" id="{CA70C58A-0DF7-6A7C-5CA7-514980E158B6}"/>
              </a:ext>
            </a:extLst>
          </p:cNvPr>
          <p:cNvPicPr>
            <a:picLocks noChangeAspect="1"/>
          </p:cNvPicPr>
          <p:nvPr/>
        </p:nvPicPr>
        <p:blipFill rotWithShape="1">
          <a:blip r:embed="rId2"/>
          <a:srcRect l="6402" t="50000" r="7799" b="40625"/>
          <a:stretch/>
        </p:blipFill>
        <p:spPr>
          <a:xfrm>
            <a:off x="1066800" y="3384994"/>
            <a:ext cx="5557838" cy="642938"/>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763F898E-4C92-5982-227D-426DEC1C91FB}"/>
              </a:ext>
            </a:extLst>
          </p:cNvPr>
          <p:cNvPicPr>
            <a:picLocks noChangeAspect="1"/>
          </p:cNvPicPr>
          <p:nvPr/>
        </p:nvPicPr>
        <p:blipFill rotWithShape="1">
          <a:blip r:embed="rId2"/>
          <a:srcRect l="6402" t="70000" r="4711" b="22291"/>
          <a:stretch/>
        </p:blipFill>
        <p:spPr>
          <a:xfrm>
            <a:off x="5029200" y="4461700"/>
            <a:ext cx="5757862" cy="528638"/>
          </a:xfrm>
          <a:prstGeom prst="rect">
            <a:avLst/>
          </a:prstGeom>
        </p:spPr>
      </p:pic>
    </p:spTree>
    <p:extLst>
      <p:ext uri="{BB962C8B-B14F-4D97-AF65-F5344CB8AC3E}">
        <p14:creationId xmlns:p14="http://schemas.microsoft.com/office/powerpoint/2010/main" val="13119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Are content ratings and IMDB Ratings related?</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lnSpcReduction="10000"/>
          </a:bodyPr>
          <a:lstStyle/>
          <a:p>
            <a:r>
              <a:rPr lang="en-US" sz="1600" dirty="0"/>
              <a:t> Running the One Way ANOVA shows that there is no relation between content ratings and IMDB ratings.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p-value shown is not significant.</a:t>
            </a:r>
          </a:p>
          <a:p>
            <a:r>
              <a:rPr lang="en-US" sz="1600" dirty="0"/>
              <a:t>The post hoc analysis showed that there was little significance between rating and IMDB rating.</a:t>
            </a:r>
          </a:p>
        </p:txBody>
      </p:sp>
      <p:pic>
        <p:nvPicPr>
          <p:cNvPr id="8" name="Picture 7" descr="A screenshot of a computer&#10;&#10;Description automatically generated">
            <a:extLst>
              <a:ext uri="{FF2B5EF4-FFF2-40B4-BE49-F238E27FC236}">
                <a16:creationId xmlns:a16="http://schemas.microsoft.com/office/drawing/2014/main" id="{3EAC3967-CEEA-CFA5-ECB1-F10C3B0AEEA0}"/>
              </a:ext>
            </a:extLst>
          </p:cNvPr>
          <p:cNvPicPr>
            <a:picLocks noChangeAspect="1"/>
          </p:cNvPicPr>
          <p:nvPr/>
        </p:nvPicPr>
        <p:blipFill rotWithShape="1">
          <a:blip r:embed="rId2"/>
          <a:srcRect l="22667" t="30667" r="12257" b="34791"/>
          <a:stretch/>
        </p:blipFill>
        <p:spPr>
          <a:xfrm>
            <a:off x="3228976" y="2703195"/>
            <a:ext cx="5329238" cy="2368868"/>
          </a:xfrm>
          <a:prstGeom prst="rect">
            <a:avLst/>
          </a:prstGeom>
        </p:spPr>
      </p:pic>
    </p:spTree>
    <p:extLst>
      <p:ext uri="{BB962C8B-B14F-4D97-AF65-F5344CB8AC3E}">
        <p14:creationId xmlns:p14="http://schemas.microsoft.com/office/powerpoint/2010/main" val="389418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106C-AA1C-91C6-A208-E6A0663EED46}"/>
              </a:ext>
            </a:extLst>
          </p:cNvPr>
          <p:cNvSpPr>
            <a:spLocks noGrp="1"/>
          </p:cNvSpPr>
          <p:nvPr>
            <p:ph type="title"/>
          </p:nvPr>
        </p:nvSpPr>
        <p:spPr/>
        <p:txBody>
          <a:bodyPr/>
          <a:lstStyle/>
          <a:p>
            <a:r>
              <a:rPr lang="en-US" dirty="0"/>
              <a:t>Do ratings differ between movies and series?</a:t>
            </a:r>
          </a:p>
        </p:txBody>
      </p:sp>
      <p:sp>
        <p:nvSpPr>
          <p:cNvPr id="3" name="Content Placeholder 2">
            <a:extLst>
              <a:ext uri="{FF2B5EF4-FFF2-40B4-BE49-F238E27FC236}">
                <a16:creationId xmlns:a16="http://schemas.microsoft.com/office/drawing/2014/main" id="{2605092A-8794-3FEB-9344-243D20BA4A23}"/>
              </a:ext>
            </a:extLst>
          </p:cNvPr>
          <p:cNvSpPr>
            <a:spLocks noGrp="1"/>
          </p:cNvSpPr>
          <p:nvPr>
            <p:ph idx="1"/>
          </p:nvPr>
        </p:nvSpPr>
        <p:spPr/>
        <p:txBody>
          <a:bodyPr>
            <a:normAutofit/>
          </a:bodyPr>
          <a:lstStyle/>
          <a:p>
            <a:endParaRPr lang="en-US" sz="1600" dirty="0"/>
          </a:p>
          <a:p>
            <a:endParaRPr lang="en-US" sz="1600" dirty="0"/>
          </a:p>
          <a:p>
            <a:r>
              <a:rPr lang="en-US" sz="1600" dirty="0"/>
              <a:t>Since movies and series make up the majority of content, it seems relevant to see if there is some significant relationship between type (movies or series) and content rating. </a:t>
            </a:r>
          </a:p>
          <a:p>
            <a:r>
              <a:rPr lang="en-US" sz="1600" dirty="0"/>
              <a:t>This will involve running an Independent Chi-Square analysis on the data. It’s important to create a crosstab for both movies and series. Once done, the Independent Chi-Square can be run. </a:t>
            </a:r>
          </a:p>
        </p:txBody>
      </p:sp>
    </p:spTree>
    <p:extLst>
      <p:ext uri="{BB962C8B-B14F-4D97-AF65-F5344CB8AC3E}">
        <p14:creationId xmlns:p14="http://schemas.microsoft.com/office/powerpoint/2010/main" val="3551631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{2F4D6AD4-DA69-4E1A-A9C4-0998825D0C7C}tf78829772_win32</Template>
  <TotalTime>149</TotalTime>
  <Words>802</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Garamond</vt:lpstr>
      <vt:lpstr>Sagona Book</vt:lpstr>
      <vt:lpstr>Sagona ExtraLight</vt:lpstr>
      <vt:lpstr>SavonVTI</vt:lpstr>
      <vt:lpstr> Disney+ Trends</vt:lpstr>
      <vt:lpstr>Background:</vt:lpstr>
      <vt:lpstr>Project Background:</vt:lpstr>
      <vt:lpstr>Methods:</vt:lpstr>
      <vt:lpstr>Methods:</vt:lpstr>
      <vt:lpstr>Are content ratings and IMDB Ratings related?</vt:lpstr>
      <vt:lpstr>Are content ratings and IMDB Ratings related?</vt:lpstr>
      <vt:lpstr>Are content ratings and IMDB Ratings related?</vt:lpstr>
      <vt:lpstr>Do ratings differ between movies and series?</vt:lpstr>
      <vt:lpstr>Do ratings differ between movies and series?</vt:lpstr>
      <vt:lpstr>Do ratings differ between movies and series?</vt:lpstr>
      <vt:lpstr>Summary:</vt:lpstr>
      <vt:lpstr>Conclusions:</vt:lpstr>
      <vt:lpst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Disney+ Trends</dc:title>
  <dc:creator>Ava Williamson</dc:creator>
  <cp:lastModifiedBy>Ava Williamson</cp:lastModifiedBy>
  <cp:revision>1</cp:revision>
  <dcterms:created xsi:type="dcterms:W3CDTF">2022-09-30T17:59:03Z</dcterms:created>
  <dcterms:modified xsi:type="dcterms:W3CDTF">2022-09-30T20:28:20Z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