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5" r:id="rId4"/>
  </p:sldMasterIdLst>
  <p:notesMasterIdLst>
    <p:notesMasterId r:id="rId17"/>
  </p:notesMasterIdLst>
  <p:handoutMasterIdLst>
    <p:handoutMasterId r:id="rId18"/>
  </p:handoutMasterIdLst>
  <p:sldIdLst>
    <p:sldId id="268" r:id="rId5"/>
    <p:sldId id="269" r:id="rId6"/>
    <p:sldId id="273" r:id="rId7"/>
    <p:sldId id="267" r:id="rId8"/>
    <p:sldId id="286" r:id="rId9"/>
    <p:sldId id="285" r:id="rId10"/>
    <p:sldId id="284" r:id="rId11"/>
    <p:sldId id="282" r:id="rId12"/>
    <p:sldId id="279" r:id="rId13"/>
    <p:sldId id="280" r:id="rId14"/>
    <p:sldId id="288" r:id="rId15"/>
    <p:sldId id="28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3" autoAdjust="0"/>
    <p:restoredTop sz="94580"/>
  </p:normalViewPr>
  <p:slideViewPr>
    <p:cSldViewPr snapToGrid="0" snapToObjects="1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299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503D04-C97E-4622-AE07-D0307CB3B4CA}" type="doc">
      <dgm:prSet loTypeId="urn:microsoft.com/office/officeart/2008/layout/LinedList" loCatId="cycle" qsTypeId="urn:microsoft.com/office/officeart/2005/8/quickstyle/simple3" qsCatId="simple" csTypeId="urn:microsoft.com/office/officeart/2005/8/colors/colorful2" csCatId="colorful" phldr="1"/>
      <dgm:spPr/>
      <dgm:t>
        <a:bodyPr rtlCol="0"/>
        <a:lstStyle/>
        <a:p>
          <a:pPr rtl="0"/>
          <a:endParaRPr lang="en-US"/>
        </a:p>
      </dgm:t>
    </dgm:pt>
    <dgm:pt modelId="{AAC263CB-8256-4B03-92FE-1622698FB3E9}">
      <dgm:prSet/>
      <dgm:spPr/>
      <dgm:t>
        <a:bodyPr rtlCol="0" anchor="ctr"/>
        <a:lstStyle/>
        <a:p>
          <a:pPr rtl="0"/>
          <a:r>
            <a:rPr lang="fr-FR" b="1" i="0" dirty="0" smtClean="0"/>
            <a:t>Créez un web service exposant une API</a:t>
          </a:r>
          <a:endParaRPr lang="fr-FR" b="0" noProof="0" dirty="0"/>
        </a:p>
      </dgm:t>
    </dgm:pt>
    <dgm:pt modelId="{0BEED663-FC38-4EAD-940F-4C475D2C87DB}" type="parTrans" cxnId="{C5E94186-9CB6-4C42-92B3-C546CC53A7B9}">
      <dgm:prSet/>
      <dgm:spPr/>
      <dgm:t>
        <a:bodyPr rtlCol="0"/>
        <a:lstStyle/>
        <a:p>
          <a:pPr rtl="0"/>
          <a:endParaRPr lang="fr-FR" sz="700" noProof="0" dirty="0"/>
        </a:p>
      </dgm:t>
    </dgm:pt>
    <dgm:pt modelId="{808B76D0-8EC7-469A-93AC-7A6017188A9D}" type="sibTrans" cxnId="{C5E94186-9CB6-4C42-92B3-C546CC53A7B9}">
      <dgm:prSet phldrT="1"/>
      <dgm:spPr/>
      <dgm:t>
        <a:bodyPr rtlCol="0"/>
        <a:lstStyle/>
        <a:p>
          <a:pPr rtl="0"/>
          <a:endParaRPr lang="fr-FR" noProof="0" dirty="0"/>
        </a:p>
      </dgm:t>
    </dgm:pt>
    <dgm:pt modelId="{4E8D2E69-0173-4BD3-B96A-7A9C5DD12B47}">
      <dgm:prSet/>
      <dgm:spPr/>
      <dgm:t>
        <a:bodyPr rtlCol="0" anchor="ctr"/>
        <a:lstStyle/>
        <a:p>
          <a:pPr rtl="0"/>
          <a:r>
            <a:rPr lang="fr-FR" b="0" i="0" dirty="0" smtClean="0"/>
            <a:t>Exposez </a:t>
          </a:r>
          <a:r>
            <a:rPr lang="fr-FR" b="0" i="0" dirty="0" smtClean="0"/>
            <a:t>les </a:t>
          </a:r>
          <a:r>
            <a:rPr lang="fr-FR" b="0" i="0" dirty="0" smtClean="0"/>
            <a:t>données en suivant les règles des niveaux 1, 2 et 3 du modèle de Richardson</a:t>
          </a:r>
          <a:endParaRPr lang="fr-FR" noProof="0" dirty="0"/>
        </a:p>
      </dgm:t>
    </dgm:pt>
    <dgm:pt modelId="{B954BF22-E3B3-4A1C-802E-590228BE2D9C}" type="parTrans" cxnId="{0F866C41-EB5F-47BD-A2CD-A58671F15B67}">
      <dgm:prSet/>
      <dgm:spPr/>
      <dgm:t>
        <a:bodyPr rtlCol="0"/>
        <a:lstStyle/>
        <a:p>
          <a:pPr rtl="0"/>
          <a:endParaRPr lang="fr-FR" sz="700" noProof="0" dirty="0"/>
        </a:p>
      </dgm:t>
    </dgm:pt>
    <dgm:pt modelId="{FEF1E80E-8A9E-4B0A-817C-2A4CFDCF3FB2}" type="sibTrans" cxnId="{0F866C41-EB5F-47BD-A2CD-A58671F15B67}">
      <dgm:prSet phldrT="2"/>
      <dgm:spPr/>
      <dgm:t>
        <a:bodyPr rtlCol="0"/>
        <a:lstStyle/>
        <a:p>
          <a:pPr rtl="0"/>
          <a:endParaRPr lang="fr-FR" noProof="0" dirty="0"/>
        </a:p>
      </dgm:t>
    </dgm:pt>
    <dgm:pt modelId="{93A6A030-ABAB-4EFA-B539-0FDB3E07C1EF}">
      <dgm:prSet/>
      <dgm:spPr/>
      <dgm:t>
        <a:bodyPr rtlCol="0" anchor="ctr"/>
        <a:lstStyle/>
        <a:p>
          <a:pPr rtl="0"/>
          <a:r>
            <a:rPr lang="fr-FR" b="0" i="0" dirty="0" smtClean="0"/>
            <a:t>Mises en cache des </a:t>
          </a:r>
          <a:r>
            <a:rPr lang="fr-FR" b="0" i="0" dirty="0" smtClean="0"/>
            <a:t>réponses</a:t>
          </a:r>
          <a:endParaRPr lang="fr-FR" noProof="0" dirty="0"/>
        </a:p>
      </dgm:t>
    </dgm:pt>
    <dgm:pt modelId="{3D674B97-6DC6-4A12-85BA-0976D3064237}" type="parTrans" cxnId="{4B40C8DC-6B57-4F5B-8440-7241C649700B}">
      <dgm:prSet/>
      <dgm:spPr/>
      <dgm:t>
        <a:bodyPr rtlCol="0"/>
        <a:lstStyle/>
        <a:p>
          <a:pPr rtl="0"/>
          <a:endParaRPr lang="fr-FR" sz="700" noProof="0" dirty="0"/>
        </a:p>
      </dgm:t>
    </dgm:pt>
    <dgm:pt modelId="{BFE0749E-E343-4A6F-BD09-2810EE6B4BD7}" type="sibTrans" cxnId="{4B40C8DC-6B57-4F5B-8440-7241C649700B}">
      <dgm:prSet phldrT="3"/>
      <dgm:spPr/>
      <dgm:t>
        <a:bodyPr rtlCol="0"/>
        <a:lstStyle/>
        <a:p>
          <a:pPr rtl="0"/>
          <a:endParaRPr lang="fr-FR" noProof="0" dirty="0"/>
        </a:p>
      </dgm:t>
    </dgm:pt>
    <dgm:pt modelId="{05CB8F5C-D395-AD40-BBD9-53369BE84640}" type="pres">
      <dgm:prSet presAssocID="{D4503D04-C97E-4622-AE07-D0307CB3B4CA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15F5B303-C42A-0F46-B1B4-9FC2C90E8F5B}" type="pres">
      <dgm:prSet presAssocID="{AAC263CB-8256-4B03-92FE-1622698FB3E9}" presName="thickLine" presStyleLbl="alignNode1" presStyleIdx="0" presStyleCnt="3"/>
      <dgm:spPr/>
    </dgm:pt>
    <dgm:pt modelId="{8991E26A-5377-6C4C-8ACE-EF7A7F0A5D91}" type="pres">
      <dgm:prSet presAssocID="{AAC263CB-8256-4B03-92FE-1622698FB3E9}" presName="horz1" presStyleCnt="0"/>
      <dgm:spPr/>
    </dgm:pt>
    <dgm:pt modelId="{ADE9C513-F9D6-7C40-9628-67B2B6D9AAB3}" type="pres">
      <dgm:prSet presAssocID="{AAC263CB-8256-4B03-92FE-1622698FB3E9}" presName="tx1" presStyleLbl="revTx" presStyleIdx="0" presStyleCnt="3"/>
      <dgm:spPr/>
      <dgm:t>
        <a:bodyPr/>
        <a:lstStyle/>
        <a:p>
          <a:endParaRPr lang="fr-FR"/>
        </a:p>
      </dgm:t>
    </dgm:pt>
    <dgm:pt modelId="{5EBEDC1B-DA6E-E346-9EA8-82F9E7C92E5D}" type="pres">
      <dgm:prSet presAssocID="{AAC263CB-8256-4B03-92FE-1622698FB3E9}" presName="vert1" presStyleCnt="0"/>
      <dgm:spPr/>
    </dgm:pt>
    <dgm:pt modelId="{B6682269-A845-6E41-9BE5-F15128675201}" type="pres">
      <dgm:prSet presAssocID="{4E8D2E69-0173-4BD3-B96A-7A9C5DD12B47}" presName="thickLine" presStyleLbl="alignNode1" presStyleIdx="1" presStyleCnt="3"/>
      <dgm:spPr/>
    </dgm:pt>
    <dgm:pt modelId="{B6250893-DD69-9641-83FE-37FE4BA6A95F}" type="pres">
      <dgm:prSet presAssocID="{4E8D2E69-0173-4BD3-B96A-7A9C5DD12B47}" presName="horz1" presStyleCnt="0"/>
      <dgm:spPr/>
    </dgm:pt>
    <dgm:pt modelId="{C98F729D-14CA-1448-A52F-24A02E051745}" type="pres">
      <dgm:prSet presAssocID="{4E8D2E69-0173-4BD3-B96A-7A9C5DD12B47}" presName="tx1" presStyleLbl="revTx" presStyleIdx="1" presStyleCnt="3"/>
      <dgm:spPr/>
      <dgm:t>
        <a:bodyPr/>
        <a:lstStyle/>
        <a:p>
          <a:endParaRPr lang="fr-FR"/>
        </a:p>
      </dgm:t>
    </dgm:pt>
    <dgm:pt modelId="{A5761775-219E-F647-B0FE-73507CBA0C1C}" type="pres">
      <dgm:prSet presAssocID="{4E8D2E69-0173-4BD3-B96A-7A9C5DD12B47}" presName="vert1" presStyleCnt="0"/>
      <dgm:spPr/>
    </dgm:pt>
    <dgm:pt modelId="{D1894A20-DB91-634C-8782-9C8A13103FF6}" type="pres">
      <dgm:prSet presAssocID="{93A6A030-ABAB-4EFA-B539-0FDB3E07C1EF}" presName="thickLine" presStyleLbl="alignNode1" presStyleIdx="2" presStyleCnt="3"/>
      <dgm:spPr/>
    </dgm:pt>
    <dgm:pt modelId="{853F3E66-3B0E-C841-98D5-6802A7A2E4A8}" type="pres">
      <dgm:prSet presAssocID="{93A6A030-ABAB-4EFA-B539-0FDB3E07C1EF}" presName="horz1" presStyleCnt="0"/>
      <dgm:spPr/>
    </dgm:pt>
    <dgm:pt modelId="{B705F7BA-757C-6549-9C73-2326015D6723}" type="pres">
      <dgm:prSet presAssocID="{93A6A030-ABAB-4EFA-B539-0FDB3E07C1EF}" presName="tx1" presStyleLbl="revTx" presStyleIdx="2" presStyleCnt="3"/>
      <dgm:spPr/>
      <dgm:t>
        <a:bodyPr/>
        <a:lstStyle/>
        <a:p>
          <a:endParaRPr lang="fr-FR"/>
        </a:p>
      </dgm:t>
    </dgm:pt>
    <dgm:pt modelId="{9AF48A18-E74E-3E43-BCF5-5CD009AF2410}" type="pres">
      <dgm:prSet presAssocID="{93A6A030-ABAB-4EFA-B539-0FDB3E07C1EF}" presName="vert1" presStyleCnt="0"/>
      <dgm:spPr/>
    </dgm:pt>
  </dgm:ptLst>
  <dgm:cxnLst>
    <dgm:cxn modelId="{6B5095C9-0410-4AA3-B27B-9F5461D584A9}" type="presOf" srcId="{AAC263CB-8256-4B03-92FE-1622698FB3E9}" destId="{ADE9C513-F9D6-7C40-9628-67B2B6D9AAB3}" srcOrd="0" destOrd="0" presId="urn:microsoft.com/office/officeart/2008/layout/LinedList"/>
    <dgm:cxn modelId="{4B40C8DC-6B57-4F5B-8440-7241C649700B}" srcId="{D4503D04-C97E-4622-AE07-D0307CB3B4CA}" destId="{93A6A030-ABAB-4EFA-B539-0FDB3E07C1EF}" srcOrd="2" destOrd="0" parTransId="{3D674B97-6DC6-4A12-85BA-0976D3064237}" sibTransId="{BFE0749E-E343-4A6F-BD09-2810EE6B4BD7}"/>
    <dgm:cxn modelId="{C5E94186-9CB6-4C42-92B3-C546CC53A7B9}" srcId="{D4503D04-C97E-4622-AE07-D0307CB3B4CA}" destId="{AAC263CB-8256-4B03-92FE-1622698FB3E9}" srcOrd="0" destOrd="0" parTransId="{0BEED663-FC38-4EAD-940F-4C475D2C87DB}" sibTransId="{808B76D0-8EC7-469A-93AC-7A6017188A9D}"/>
    <dgm:cxn modelId="{5DCD85D4-C9AC-4FF9-8CF7-75A1DB339DF0}" type="presOf" srcId="{4E8D2E69-0173-4BD3-B96A-7A9C5DD12B47}" destId="{C98F729D-14CA-1448-A52F-24A02E051745}" srcOrd="0" destOrd="0" presId="urn:microsoft.com/office/officeart/2008/layout/LinedList"/>
    <dgm:cxn modelId="{1C480D9B-BFFF-487A-A296-1909F8771784}" type="presOf" srcId="{93A6A030-ABAB-4EFA-B539-0FDB3E07C1EF}" destId="{B705F7BA-757C-6549-9C73-2326015D6723}" srcOrd="0" destOrd="0" presId="urn:microsoft.com/office/officeart/2008/layout/LinedList"/>
    <dgm:cxn modelId="{0F866C41-EB5F-47BD-A2CD-A58671F15B67}" srcId="{D4503D04-C97E-4622-AE07-D0307CB3B4CA}" destId="{4E8D2E69-0173-4BD3-B96A-7A9C5DD12B47}" srcOrd="1" destOrd="0" parTransId="{B954BF22-E3B3-4A1C-802E-590228BE2D9C}" sibTransId="{FEF1E80E-8A9E-4B0A-817C-2A4CFDCF3FB2}"/>
    <dgm:cxn modelId="{B961F658-1A01-419D-8829-C19CF33B683E}" type="presOf" srcId="{D4503D04-C97E-4622-AE07-D0307CB3B4CA}" destId="{05CB8F5C-D395-AD40-BBD9-53369BE84640}" srcOrd="0" destOrd="0" presId="urn:microsoft.com/office/officeart/2008/layout/LinedList"/>
    <dgm:cxn modelId="{305B609F-F4D4-467A-8D6C-0CE8327B5064}" type="presParOf" srcId="{05CB8F5C-D395-AD40-BBD9-53369BE84640}" destId="{15F5B303-C42A-0F46-B1B4-9FC2C90E8F5B}" srcOrd="0" destOrd="0" presId="urn:microsoft.com/office/officeart/2008/layout/LinedList"/>
    <dgm:cxn modelId="{1FF3B57A-B3B2-47B4-BF99-6BF3AE14355A}" type="presParOf" srcId="{05CB8F5C-D395-AD40-BBD9-53369BE84640}" destId="{8991E26A-5377-6C4C-8ACE-EF7A7F0A5D91}" srcOrd="1" destOrd="0" presId="urn:microsoft.com/office/officeart/2008/layout/LinedList"/>
    <dgm:cxn modelId="{CD6252FF-5568-41D9-9B28-4FA46E8379E2}" type="presParOf" srcId="{8991E26A-5377-6C4C-8ACE-EF7A7F0A5D91}" destId="{ADE9C513-F9D6-7C40-9628-67B2B6D9AAB3}" srcOrd="0" destOrd="0" presId="urn:microsoft.com/office/officeart/2008/layout/LinedList"/>
    <dgm:cxn modelId="{0C3480C7-7EF3-4C7D-9287-C263F3299DD2}" type="presParOf" srcId="{8991E26A-5377-6C4C-8ACE-EF7A7F0A5D91}" destId="{5EBEDC1B-DA6E-E346-9EA8-82F9E7C92E5D}" srcOrd="1" destOrd="0" presId="urn:microsoft.com/office/officeart/2008/layout/LinedList"/>
    <dgm:cxn modelId="{3F16D9FD-91FC-4C5A-990C-0E6B40BC39BE}" type="presParOf" srcId="{05CB8F5C-D395-AD40-BBD9-53369BE84640}" destId="{B6682269-A845-6E41-9BE5-F15128675201}" srcOrd="2" destOrd="0" presId="urn:microsoft.com/office/officeart/2008/layout/LinedList"/>
    <dgm:cxn modelId="{93551DAF-37A9-4B0F-88D7-C532A565C645}" type="presParOf" srcId="{05CB8F5C-D395-AD40-BBD9-53369BE84640}" destId="{B6250893-DD69-9641-83FE-37FE4BA6A95F}" srcOrd="3" destOrd="0" presId="urn:microsoft.com/office/officeart/2008/layout/LinedList"/>
    <dgm:cxn modelId="{43B49782-15C2-457E-B349-A76A5BAAE1D0}" type="presParOf" srcId="{B6250893-DD69-9641-83FE-37FE4BA6A95F}" destId="{C98F729D-14CA-1448-A52F-24A02E051745}" srcOrd="0" destOrd="0" presId="urn:microsoft.com/office/officeart/2008/layout/LinedList"/>
    <dgm:cxn modelId="{13E09BE0-0395-431C-8941-FB9DA6C3A9C0}" type="presParOf" srcId="{B6250893-DD69-9641-83FE-37FE4BA6A95F}" destId="{A5761775-219E-F647-B0FE-73507CBA0C1C}" srcOrd="1" destOrd="0" presId="urn:microsoft.com/office/officeart/2008/layout/LinedList"/>
    <dgm:cxn modelId="{7C47D258-CADF-4379-ACB0-53035ABF9896}" type="presParOf" srcId="{05CB8F5C-D395-AD40-BBD9-53369BE84640}" destId="{D1894A20-DB91-634C-8782-9C8A13103FF6}" srcOrd="4" destOrd="0" presId="urn:microsoft.com/office/officeart/2008/layout/LinedList"/>
    <dgm:cxn modelId="{52191ABC-F4E2-49BC-8DF8-7052F5A8B576}" type="presParOf" srcId="{05CB8F5C-D395-AD40-BBD9-53369BE84640}" destId="{853F3E66-3B0E-C841-98D5-6802A7A2E4A8}" srcOrd="5" destOrd="0" presId="urn:microsoft.com/office/officeart/2008/layout/LinedList"/>
    <dgm:cxn modelId="{380DD7A1-93C9-4F55-AC16-9C70BD97C3A4}" type="presParOf" srcId="{853F3E66-3B0E-C841-98D5-6802A7A2E4A8}" destId="{B705F7BA-757C-6549-9C73-2326015D6723}" srcOrd="0" destOrd="0" presId="urn:microsoft.com/office/officeart/2008/layout/LinedList"/>
    <dgm:cxn modelId="{C1A29389-0FA5-45C7-9310-044A512177EB}" type="presParOf" srcId="{853F3E66-3B0E-C841-98D5-6802A7A2E4A8}" destId="{9AF48A18-E74E-3E43-BCF5-5CD009AF2410}" srcOrd="1" destOrd="0" presId="urn:microsoft.com/office/officeart/2008/layout/LinedLis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F5B303-C42A-0F46-B1B4-9FC2C90E8F5B}">
      <dsp:nvSpPr>
        <dsp:cNvPr id="0" name=""/>
        <dsp:cNvSpPr/>
      </dsp:nvSpPr>
      <dsp:spPr>
        <a:xfrm>
          <a:off x="0" y="1844"/>
          <a:ext cx="483325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DE9C513-F9D6-7C40-9628-67B2B6D9AAB3}">
      <dsp:nvSpPr>
        <dsp:cNvPr id="0" name=""/>
        <dsp:cNvSpPr/>
      </dsp:nvSpPr>
      <dsp:spPr>
        <a:xfrm>
          <a:off x="0" y="1844"/>
          <a:ext cx="4833256" cy="1258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rtlCol="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1" i="0" kern="1200" dirty="0" smtClean="0"/>
            <a:t>Créez un web service exposant une API</a:t>
          </a:r>
          <a:endParaRPr lang="fr-FR" sz="2400" b="0" kern="1200" noProof="0" dirty="0"/>
        </a:p>
      </dsp:txBody>
      <dsp:txXfrm>
        <a:off x="0" y="1844"/>
        <a:ext cx="4833256" cy="1258186"/>
      </dsp:txXfrm>
    </dsp:sp>
    <dsp:sp modelId="{B6682269-A845-6E41-9BE5-F15128675201}">
      <dsp:nvSpPr>
        <dsp:cNvPr id="0" name=""/>
        <dsp:cNvSpPr/>
      </dsp:nvSpPr>
      <dsp:spPr>
        <a:xfrm>
          <a:off x="0" y="1260031"/>
          <a:ext cx="4833256" cy="0"/>
        </a:xfrm>
        <a:prstGeom prst="line">
          <a:avLst/>
        </a:prstGeom>
        <a:solidFill>
          <a:schemeClr val="accent2">
            <a:hueOff val="-4533602"/>
            <a:satOff val="2618"/>
            <a:lumOff val="-4804"/>
            <a:alphaOff val="0"/>
          </a:schemeClr>
        </a:solidFill>
        <a:ln w="9525" cap="rnd" cmpd="sng" algn="ctr">
          <a:solidFill>
            <a:schemeClr val="accent2">
              <a:hueOff val="-4533602"/>
              <a:satOff val="2618"/>
              <a:lumOff val="-480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98F729D-14CA-1448-A52F-24A02E051745}">
      <dsp:nvSpPr>
        <dsp:cNvPr id="0" name=""/>
        <dsp:cNvSpPr/>
      </dsp:nvSpPr>
      <dsp:spPr>
        <a:xfrm>
          <a:off x="0" y="1260031"/>
          <a:ext cx="4833256" cy="1258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rtlCol="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0" i="0" kern="1200" dirty="0" smtClean="0"/>
            <a:t>Exposez </a:t>
          </a:r>
          <a:r>
            <a:rPr lang="fr-FR" sz="2400" b="0" i="0" kern="1200" dirty="0" smtClean="0"/>
            <a:t>les </a:t>
          </a:r>
          <a:r>
            <a:rPr lang="fr-FR" sz="2400" b="0" i="0" kern="1200" dirty="0" smtClean="0"/>
            <a:t>données en suivant les règles des niveaux 1, 2 et 3 du modèle de Richardson</a:t>
          </a:r>
          <a:endParaRPr lang="fr-FR" sz="2400" kern="1200" noProof="0" dirty="0"/>
        </a:p>
      </dsp:txBody>
      <dsp:txXfrm>
        <a:off x="0" y="1260031"/>
        <a:ext cx="4833256" cy="1258186"/>
      </dsp:txXfrm>
    </dsp:sp>
    <dsp:sp modelId="{D1894A20-DB91-634C-8782-9C8A13103FF6}">
      <dsp:nvSpPr>
        <dsp:cNvPr id="0" name=""/>
        <dsp:cNvSpPr/>
      </dsp:nvSpPr>
      <dsp:spPr>
        <a:xfrm>
          <a:off x="0" y="2518218"/>
          <a:ext cx="4833256" cy="0"/>
        </a:xfrm>
        <a:prstGeom prst="line">
          <a:avLst/>
        </a:prstGeom>
        <a:solidFill>
          <a:schemeClr val="accent2">
            <a:hueOff val="-9067203"/>
            <a:satOff val="5236"/>
            <a:lumOff val="-9607"/>
            <a:alphaOff val="0"/>
          </a:schemeClr>
        </a:solidFill>
        <a:ln w="9525" cap="rnd" cmpd="sng" algn="ctr">
          <a:solidFill>
            <a:schemeClr val="accent2">
              <a:hueOff val="-9067203"/>
              <a:satOff val="5236"/>
              <a:lumOff val="-960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705F7BA-757C-6549-9C73-2326015D6723}">
      <dsp:nvSpPr>
        <dsp:cNvPr id="0" name=""/>
        <dsp:cNvSpPr/>
      </dsp:nvSpPr>
      <dsp:spPr>
        <a:xfrm>
          <a:off x="0" y="2518218"/>
          <a:ext cx="4833256" cy="1258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rtlCol="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0" i="0" kern="1200" dirty="0" smtClean="0"/>
            <a:t>Mises en cache des </a:t>
          </a:r>
          <a:r>
            <a:rPr lang="fr-FR" sz="2400" b="0" i="0" kern="1200" dirty="0" smtClean="0"/>
            <a:t>réponses</a:t>
          </a:r>
          <a:endParaRPr lang="fr-FR" sz="2400" kern="1200" noProof="0" dirty="0"/>
        </a:p>
      </dsp:txBody>
      <dsp:txXfrm>
        <a:off x="0" y="2518218"/>
        <a:ext cx="4833256" cy="12581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521EAB02-C5D7-441F-94E1-1DFAF8438C7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61ECA3A-1DAA-4857-A79C-BD305F8FD5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E0152-FD71-476E-93B4-2748553546FC}" type="datetimeFigureOut">
              <a:rPr lang="fr-FR" smtClean="0"/>
              <a:t>30/05/2022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D882947-8B7E-474F-B2B9-8F7B6419AD2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E524388-0661-40D8-A5D4-4FDBAC9D35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074615-8211-4040-8E35-D931AC58C4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64530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818C28-E326-4E30-9CF2-2C1A4C894E1E}" type="datetimeFigureOut">
              <a:rPr lang="fr-FR" noProof="0" smtClean="0"/>
              <a:t>30/05/2022</a:t>
            </a:fld>
            <a:endParaRPr lang="fr-FR" noProof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noProof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/>
              <a:t>Modifiez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9E0709-8032-4F3E-A041-680E7FBB13CC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857117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9E0709-8032-4F3E-A041-680E7FBB13C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9695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9E0709-8032-4F3E-A041-680E7FBB13CC}" type="slidenum">
              <a:rPr lang="fr-FR" noProof="0" smtClean="0"/>
              <a:t>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87925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9E0709-8032-4F3E-A041-680E7FBB13CC}" type="slidenum">
              <a:rPr lang="fr-FR" noProof="0" smtClean="0"/>
              <a:t>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03939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9E0709-8032-4F3E-A041-680E7FBB13CC}" type="slidenum">
              <a:rPr lang="fr-FR" noProof="0" smtClean="0"/>
              <a:t>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79704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9E0709-8032-4F3E-A041-680E7FBB13CC}" type="slidenum">
              <a:rPr lang="fr-FR" noProof="0" smtClean="0"/>
              <a:t>5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7367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9E0709-8032-4F3E-A041-680E7FBB13CC}" type="slidenum">
              <a:rPr lang="fr-FR" noProof="0" smtClean="0"/>
              <a:t>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461280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9E0709-8032-4F3E-A041-680E7FBB13CC}" type="slidenum">
              <a:rPr lang="fr-FR" noProof="0" smtClean="0"/>
              <a:t>7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49504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9E0709-8032-4F3E-A041-680E7FBB13CC}" type="slidenum">
              <a:rPr lang="fr-FR" noProof="0" smtClean="0"/>
              <a:t>8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7715074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9E0709-8032-4F3E-A041-680E7FBB13CC}" type="slidenum">
              <a:rPr lang="fr-FR" noProof="0" smtClean="0"/>
              <a:t>12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62358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4D57ED5-9CB3-4471-9B6F-968F3C8F84E1}" type="datetime1">
              <a:rPr lang="fr-FR" noProof="0" smtClean="0"/>
              <a:t>30/05/2022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260847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2C21BD6-09AD-4CE8-91E4-0CCB39C35B1C}" type="datetime1">
              <a:rPr lang="fr-FR" noProof="0" smtClean="0"/>
              <a:t>30/05/2022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07561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C77B77F-91DD-4C26-904A-477D7569DB10}" type="datetime1">
              <a:rPr lang="fr-FR" noProof="0" smtClean="0"/>
              <a:t>30/05/2022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5887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F2D40E6-123C-44C7-96E6-E5EB17E95AC5}" type="datetime1">
              <a:rPr lang="fr-FR" noProof="0" smtClean="0"/>
              <a:t>30/05/2022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01955131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F2D40E6-123C-44C7-96E6-E5EB17E95AC5}" type="datetime1">
              <a:rPr lang="fr-FR" noProof="0" smtClean="0"/>
              <a:t>30/05/2022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232222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E9C6408-3BC8-40DF-BC19-0E01079E3CE3}" type="datetime1">
              <a:rPr lang="fr-FR" noProof="0" smtClean="0"/>
              <a:t>30/05/2022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48122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75489E5-EE2A-4D3B-B34D-823A7028B4FB}" type="datetime1">
              <a:rPr lang="fr-FR" noProof="0" smtClean="0"/>
              <a:t>30/05/2022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84962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D123ACB-C9EE-4C9E-B8CE-AAAC5E9A0232}" type="datetime1">
              <a:rPr lang="fr-FR" noProof="0" smtClean="0"/>
              <a:t>30/05/2022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4283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860E4D8-56D9-4E46-AB44-CADDEB05CB81}" type="datetime1">
              <a:rPr lang="fr-FR" noProof="0" smtClean="0"/>
              <a:t>30/05/2022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9042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F2D40E6-123C-44C7-96E6-E5EB17E95AC5}" type="datetime1">
              <a:rPr lang="fr-FR" noProof="0" smtClean="0"/>
              <a:t>30/05/2022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07619314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ADDB20C-1774-4B16-9666-0BE66B3E81AC}" type="datetime1">
              <a:rPr lang="fr-FR" noProof="0" smtClean="0"/>
              <a:t>30/05/2022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82140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F37DF42-8FE2-4196-B087-A644399BE082}" type="datetime1">
              <a:rPr lang="fr-FR" noProof="0" smtClean="0"/>
              <a:t>30/05/2022</a:t>
            </a:fld>
            <a:endParaRPr lang="fr-FR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5954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F2D40E6-123C-44C7-96E6-E5EB17E95AC5}" type="datetime1">
              <a:rPr lang="fr-FR" noProof="0" smtClean="0"/>
              <a:t>30/05/2022</a:t>
            </a:fld>
            <a:endParaRPr lang="fr-FR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4538341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9AA5441-00F0-4727-A8C3-46A783FC5724}" type="datetime1">
              <a:rPr lang="fr-FR" noProof="0" smtClean="0"/>
              <a:t>30/05/2022</a:t>
            </a:fld>
            <a:endParaRPr lang="fr-FR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812849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032274E-A475-49B8-A4A0-80F13BCA3C3A}" type="datetime1">
              <a:rPr lang="fr-FR" noProof="0" smtClean="0"/>
              <a:t>30/05/2022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02606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9CED46A-8872-470A-807E-03961E183B93}" type="datetime1">
              <a:rPr lang="fr-FR" noProof="0" smtClean="0"/>
              <a:t>30/05/2022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03512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F2D40E6-123C-44C7-96E6-E5EB17E95AC5}" type="datetime1">
              <a:rPr lang="fr-FR" noProof="0" smtClean="0"/>
              <a:t>30/05/2022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724400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  <p:sldLayoutId id="2147483847" r:id="rId12"/>
    <p:sldLayoutId id="2147483848" r:id="rId13"/>
    <p:sldLayoutId id="2147483849" r:id="rId14"/>
    <p:sldLayoutId id="2147483850" r:id="rId15"/>
    <p:sldLayoutId id="2147483851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4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1000">
              <a:schemeClr val="accent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points lumineux">
            <a:extLst>
              <a:ext uri="{FF2B5EF4-FFF2-40B4-BE49-F238E27FC236}">
                <a16:creationId xmlns:a16="http://schemas.microsoft.com/office/drawing/2014/main" id="{1A23FE0C-9A67-334E-9B7F-83AA9CF636A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r>
              <a:rPr lang="fr-FR" b="1" dirty="0" err="1"/>
              <a:t>BileMo</a:t>
            </a:r>
            <a:r>
              <a:rPr lang="fr-FR" dirty="0"/>
              <a:t> </a:t>
            </a:r>
            <a:endParaRPr lang="fr-FR" b="1" i="0" dirty="0">
              <a:effectLst/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1294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182" y="130052"/>
            <a:ext cx="10572817" cy="1280890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Gestion du projet : découpage des « issues »</a:t>
            </a:r>
            <a:br>
              <a:rPr lang="fr-FR" dirty="0"/>
            </a:b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910" y="880025"/>
            <a:ext cx="6916101" cy="586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54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182" y="130052"/>
            <a:ext cx="10572817" cy="1280890"/>
          </a:xfrm>
        </p:spPr>
        <p:txBody>
          <a:bodyPr rtlCol="0">
            <a:normAutofit/>
          </a:bodyPr>
          <a:lstStyle/>
          <a:p>
            <a:pPr rtl="0"/>
            <a:r>
              <a:rPr lang="fr-FR" dirty="0" smtClean="0"/>
              <a:t>Suivis qualité du code : CODACY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876" y="1345505"/>
            <a:ext cx="6873836" cy="272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3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1000">
              <a:schemeClr val="accent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points lumineux">
            <a:extLst>
              <a:ext uri="{FF2B5EF4-FFF2-40B4-BE49-F238E27FC236}">
                <a16:creationId xmlns:a16="http://schemas.microsoft.com/office/drawing/2014/main" id="{1A23FE0C-9A67-334E-9B7F-83AA9CF636A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87" y="88282"/>
            <a:ext cx="12061700" cy="1002192"/>
          </a:xfrm>
        </p:spPr>
        <p:txBody>
          <a:bodyPr rtlCol="0">
            <a:normAutofit/>
          </a:bodyPr>
          <a:lstStyle/>
          <a:p>
            <a:pPr rtl="0"/>
            <a:r>
              <a:rPr lang="fr-FR" dirty="0" smtClean="0"/>
              <a:t>Principaux Paquets 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74388" y="1429789"/>
            <a:ext cx="11820630" cy="52161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600" b="1" dirty="0" smtClean="0"/>
              <a:t>Doctrine: </a:t>
            </a:r>
            <a:r>
              <a:rPr lang="fr-FR" sz="1600" dirty="0" smtClean="0"/>
              <a:t>ORM de </a:t>
            </a:r>
            <a:r>
              <a:rPr lang="fr-FR" sz="1600" dirty="0" err="1" smtClean="0"/>
              <a:t>symfony</a:t>
            </a:r>
            <a:endParaRPr lang="fr-FR" sz="1600" dirty="0"/>
          </a:p>
          <a:p>
            <a:pPr>
              <a:lnSpc>
                <a:spcPct val="150000"/>
              </a:lnSpc>
            </a:pPr>
            <a:endParaRPr lang="fr-FR" sz="1600" dirty="0"/>
          </a:p>
          <a:p>
            <a:pPr>
              <a:lnSpc>
                <a:spcPct val="150000"/>
              </a:lnSpc>
            </a:pPr>
            <a:r>
              <a:rPr lang="fr-FR" sz="1600" b="1" dirty="0" err="1" smtClean="0"/>
              <a:t>Faker</a:t>
            </a:r>
            <a:r>
              <a:rPr lang="fr-FR" sz="1600" dirty="0" smtClean="0"/>
              <a:t> </a:t>
            </a:r>
            <a:r>
              <a:rPr lang="fr-FR" sz="1600" dirty="0"/>
              <a:t>: </a:t>
            </a:r>
            <a:r>
              <a:rPr lang="fr-FR" sz="1600" dirty="0" smtClean="0"/>
              <a:t>Création des </a:t>
            </a:r>
            <a:r>
              <a:rPr lang="fr-FR" sz="1600" dirty="0" err="1" smtClean="0"/>
              <a:t>Fixtures</a:t>
            </a:r>
            <a:r>
              <a:rPr lang="fr-FR" sz="1600" dirty="0" smtClean="0"/>
              <a:t> avec fausses données</a:t>
            </a:r>
            <a:endParaRPr lang="fr-FR" sz="1600" dirty="0"/>
          </a:p>
          <a:p>
            <a:pPr>
              <a:lnSpc>
                <a:spcPct val="150000"/>
              </a:lnSpc>
            </a:pPr>
            <a:endParaRPr lang="fr-FR" sz="1600" dirty="0"/>
          </a:p>
          <a:p>
            <a:pPr>
              <a:lnSpc>
                <a:spcPct val="150000"/>
              </a:lnSpc>
            </a:pPr>
            <a:r>
              <a:rPr lang="fr-FR" sz="1600" b="1" dirty="0" smtClean="0"/>
              <a:t>JMS </a:t>
            </a:r>
            <a:r>
              <a:rPr lang="fr-FR" sz="1600" b="1" dirty="0" smtClean="0"/>
              <a:t>: </a:t>
            </a:r>
            <a:r>
              <a:rPr lang="fr-FR" sz="1600" dirty="0" smtClean="0"/>
              <a:t>Cette </a:t>
            </a:r>
            <a:r>
              <a:rPr lang="fr-FR" sz="1600" dirty="0"/>
              <a:t>bibliothèque vous permet de (dé-)sérialiser des données de toute complexité</a:t>
            </a:r>
            <a:endParaRPr lang="fr-FR" sz="1600" dirty="0"/>
          </a:p>
          <a:p>
            <a:pPr>
              <a:lnSpc>
                <a:spcPct val="150000"/>
              </a:lnSpc>
            </a:pPr>
            <a:endParaRPr lang="fr-FR" sz="1600" dirty="0"/>
          </a:p>
          <a:p>
            <a:pPr>
              <a:lnSpc>
                <a:spcPct val="150000"/>
              </a:lnSpc>
            </a:pPr>
            <a:r>
              <a:rPr lang="fr-FR" sz="1600" b="1" dirty="0" err="1" smtClean="0"/>
              <a:t>Lexit</a:t>
            </a:r>
            <a:r>
              <a:rPr lang="fr-FR" sz="1600" b="1" dirty="0" smtClean="0"/>
              <a:t>/</a:t>
            </a:r>
            <a:r>
              <a:rPr lang="fr-FR" sz="1600" b="1" dirty="0" err="1" smtClean="0"/>
              <a:t>jwt-authentication</a:t>
            </a:r>
            <a:r>
              <a:rPr lang="fr-FR" sz="1600" dirty="0" smtClean="0"/>
              <a:t> : Pour l’</a:t>
            </a:r>
            <a:r>
              <a:rPr lang="fr-FR" sz="1600" dirty="0" err="1" smtClean="0"/>
              <a:t>authantification</a:t>
            </a:r>
            <a:r>
              <a:rPr lang="fr-FR" sz="1600" dirty="0" smtClean="0"/>
              <a:t> via un TOKEN JSON</a:t>
            </a:r>
            <a:endParaRPr lang="fr-FR" sz="1600" dirty="0"/>
          </a:p>
          <a:p>
            <a:pPr>
              <a:lnSpc>
                <a:spcPct val="150000"/>
              </a:lnSpc>
            </a:pPr>
            <a:endParaRPr lang="fr-FR" sz="1600" dirty="0"/>
          </a:p>
          <a:p>
            <a:pPr>
              <a:lnSpc>
                <a:spcPct val="150000"/>
              </a:lnSpc>
            </a:pPr>
            <a:r>
              <a:rPr lang="fr-FR" sz="1600" b="1" dirty="0" err="1" smtClean="0"/>
              <a:t>PagerFanta</a:t>
            </a:r>
            <a:r>
              <a:rPr lang="fr-FR" sz="1600" dirty="0" smtClean="0"/>
              <a:t> </a:t>
            </a:r>
            <a:r>
              <a:rPr lang="fr-FR" sz="1600" dirty="0"/>
              <a:t>: </a:t>
            </a:r>
            <a:r>
              <a:rPr lang="fr-FR" sz="1600" dirty="0" smtClean="0"/>
              <a:t>Permet la pagination</a:t>
            </a:r>
            <a:endParaRPr lang="fr-FR" sz="1600" dirty="0"/>
          </a:p>
          <a:p>
            <a:pPr>
              <a:lnSpc>
                <a:spcPct val="150000"/>
              </a:lnSpc>
            </a:pPr>
            <a:endParaRPr lang="fr-FR" sz="1600" dirty="0"/>
          </a:p>
          <a:p>
            <a:pPr>
              <a:lnSpc>
                <a:spcPct val="150000"/>
              </a:lnSpc>
            </a:pPr>
            <a:r>
              <a:rPr lang="fr-FR" sz="1600" b="1" dirty="0" err="1"/>
              <a:t>psr</a:t>
            </a:r>
            <a:r>
              <a:rPr lang="fr-FR" sz="1600" b="1" dirty="0"/>
              <a:t>/cache</a:t>
            </a:r>
            <a:r>
              <a:rPr lang="fr-FR" sz="1600" dirty="0" smtClean="0"/>
              <a:t> </a:t>
            </a:r>
            <a:r>
              <a:rPr lang="fr-FR" sz="1600" dirty="0"/>
              <a:t>: </a:t>
            </a:r>
            <a:r>
              <a:rPr lang="fr-FR" sz="1600" dirty="0" smtClean="0"/>
              <a:t>Gestion </a:t>
            </a:r>
            <a:r>
              <a:rPr lang="fr-FR" sz="1600" dirty="0" smtClean="0"/>
              <a:t>du </a:t>
            </a:r>
            <a:r>
              <a:rPr lang="fr-FR" sz="1600" dirty="0" smtClean="0"/>
              <a:t>cache</a:t>
            </a:r>
          </a:p>
          <a:p>
            <a:pPr>
              <a:lnSpc>
                <a:spcPct val="150000"/>
              </a:lnSpc>
            </a:pPr>
            <a:endParaRPr lang="fr-FR" sz="1600" dirty="0" smtClean="0"/>
          </a:p>
          <a:p>
            <a:pPr>
              <a:lnSpc>
                <a:spcPct val="150000"/>
              </a:lnSpc>
            </a:pPr>
            <a:r>
              <a:rPr lang="fr-FR" sz="1600" b="1" dirty="0" err="1"/>
              <a:t>willdurand</a:t>
            </a:r>
            <a:r>
              <a:rPr lang="fr-FR" sz="1600" b="1" dirty="0"/>
              <a:t>/</a:t>
            </a:r>
            <a:r>
              <a:rPr lang="fr-FR" sz="1600" b="1" dirty="0" err="1"/>
              <a:t>hateoas</a:t>
            </a:r>
            <a:r>
              <a:rPr lang="fr-FR" sz="1600" b="1" dirty="0"/>
              <a:t> : </a:t>
            </a:r>
            <a:r>
              <a:rPr lang="en-US" sz="1600" b="1" dirty="0"/>
              <a:t>H</a:t>
            </a:r>
            <a:r>
              <a:rPr lang="en-US" sz="1600" dirty="0"/>
              <a:t>ypermedia </a:t>
            </a:r>
            <a:r>
              <a:rPr lang="en-US" sz="1600" b="1" dirty="0"/>
              <a:t>A</a:t>
            </a:r>
            <a:r>
              <a:rPr lang="en-US" sz="1600" dirty="0"/>
              <a:t>s </a:t>
            </a:r>
            <a:r>
              <a:rPr lang="en-US" sz="1600" b="1" dirty="0"/>
              <a:t>T</a:t>
            </a:r>
            <a:r>
              <a:rPr lang="en-US" sz="1600" dirty="0"/>
              <a:t>he </a:t>
            </a:r>
            <a:r>
              <a:rPr lang="en-US" sz="1600" b="1" dirty="0"/>
              <a:t>E</a:t>
            </a:r>
            <a:r>
              <a:rPr lang="en-US" sz="1600" dirty="0"/>
              <a:t>ngine </a:t>
            </a:r>
            <a:r>
              <a:rPr lang="en-US" sz="1600" b="1" dirty="0"/>
              <a:t>O</a:t>
            </a:r>
            <a:r>
              <a:rPr lang="en-US" sz="1600" dirty="0"/>
              <a:t>f </a:t>
            </a:r>
            <a:r>
              <a:rPr lang="en-US" sz="1600" b="1" dirty="0"/>
              <a:t>A</a:t>
            </a:r>
            <a:r>
              <a:rPr lang="en-US" sz="1600" dirty="0"/>
              <a:t>pplication </a:t>
            </a:r>
            <a:r>
              <a:rPr lang="en-US" sz="1600" b="1" dirty="0" smtClean="0"/>
              <a:t>S</a:t>
            </a:r>
            <a:r>
              <a:rPr lang="en-US" sz="1600" dirty="0" smtClean="0"/>
              <a:t>tate, </a:t>
            </a:r>
            <a:r>
              <a:rPr lang="en-US" sz="1600" dirty="0" err="1" smtClean="0"/>
              <a:t>permet</a:t>
            </a:r>
            <a:r>
              <a:rPr lang="en-US" sz="1600" dirty="0" smtClean="0"/>
              <a:t> de </a:t>
            </a:r>
            <a:r>
              <a:rPr lang="en-US" sz="1600" dirty="0" err="1" smtClean="0"/>
              <a:t>rendre</a:t>
            </a:r>
            <a:r>
              <a:rPr lang="en-US" sz="1600" dirty="0" smtClean="0"/>
              <a:t> </a:t>
            </a:r>
            <a:r>
              <a:rPr lang="en-US" sz="1600" dirty="0" err="1" smtClean="0"/>
              <a:t>l’API</a:t>
            </a:r>
            <a:r>
              <a:rPr lang="en-US" sz="1600" dirty="0" smtClean="0"/>
              <a:t> auto </a:t>
            </a:r>
            <a:r>
              <a:rPr lang="en-US" sz="1600" dirty="0" err="1" smtClean="0"/>
              <a:t>découvrable</a:t>
            </a:r>
            <a:r>
              <a:rPr lang="en-US" sz="1600" dirty="0" smtClean="0"/>
              <a:t> et navigable.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09893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10"/>
            <a:ext cx="5931006" cy="1280890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Rappel du concept</a:t>
            </a:r>
          </a:p>
        </p:txBody>
      </p:sp>
      <p:graphicFrame>
        <p:nvGraphicFramePr>
          <p:cNvPr id="5" name="Espace réservé au contenu 2" descr="Graphique icône liste SmartArt">
            <a:extLst>
              <a:ext uri="{FF2B5EF4-FFF2-40B4-BE49-F238E27FC236}">
                <a16:creationId xmlns:a16="http://schemas.microsoft.com/office/drawing/2014/main" id="{7201ED44-E43F-0F4D-9EE4-135AC6924F3C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7307526"/>
              </p:ext>
            </p:extLst>
          </p:nvPr>
        </p:nvGraphicFramePr>
        <p:xfrm>
          <a:off x="2724539" y="2133600"/>
          <a:ext cx="4833257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Imag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33459" y="4552306"/>
            <a:ext cx="3458542" cy="230569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33459" y="2329546"/>
            <a:ext cx="3458542" cy="264052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33458" y="1"/>
            <a:ext cx="3458541" cy="232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85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points lumineux">
            <a:extLst>
              <a:ext uri="{FF2B5EF4-FFF2-40B4-BE49-F238E27FC236}">
                <a16:creationId xmlns:a16="http://schemas.microsoft.com/office/drawing/2014/main" id="{91359E98-53EA-154C-9838-95AAA23C9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0500" y="111262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734" y="51899"/>
            <a:ext cx="8911687" cy="1280890"/>
          </a:xfrm>
        </p:spPr>
        <p:txBody>
          <a:bodyPr rtlCol="0">
            <a:normAutofit/>
          </a:bodyPr>
          <a:lstStyle/>
          <a:p>
            <a:r>
              <a:rPr lang="fr-FR" dirty="0"/>
              <a:t>Cas </a:t>
            </a:r>
            <a:r>
              <a:rPr lang="fr-FR" dirty="0" smtClean="0"/>
              <a:t>d’utilisation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753" y="949122"/>
            <a:ext cx="7534275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61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1000">
              <a:schemeClr val="accent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points lumineux">
            <a:extLst>
              <a:ext uri="{FF2B5EF4-FFF2-40B4-BE49-F238E27FC236}">
                <a16:creationId xmlns:a16="http://schemas.microsoft.com/office/drawing/2014/main" id="{1A23FE0C-9A67-334E-9B7F-83AA9CF636A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"/>
            <a:ext cx="1219200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84757"/>
            <a:ext cx="8915399" cy="1002192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Diagramme de classe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924" y="2408180"/>
            <a:ext cx="9407122" cy="301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73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1000">
              <a:schemeClr val="accent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points lumineux">
            <a:extLst>
              <a:ext uri="{FF2B5EF4-FFF2-40B4-BE49-F238E27FC236}">
                <a16:creationId xmlns:a16="http://schemas.microsoft.com/office/drawing/2014/main" id="{1A23FE0C-9A67-334E-9B7F-83AA9CF636A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57380" y="5154"/>
            <a:ext cx="12061700" cy="1773769"/>
          </a:xfrm>
        </p:spPr>
        <p:txBody>
          <a:bodyPr rtlCol="0">
            <a:normAutofit/>
          </a:bodyPr>
          <a:lstStyle/>
          <a:p>
            <a:pPr algn="ctr" rtl="0"/>
            <a:r>
              <a:rPr lang="fr-FR" dirty="0" smtClean="0"/>
              <a:t> Principaux </a:t>
            </a:r>
            <a:br>
              <a:rPr lang="fr-FR" dirty="0" smtClean="0"/>
            </a:br>
            <a:r>
              <a:rPr lang="fr-FR" dirty="0" smtClean="0"/>
              <a:t>Verbes et Codes HTTP 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504305" y="2013848"/>
            <a:ext cx="6096000" cy="188199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b="1" dirty="0" smtClean="0">
                <a:latin typeface="Arial" panose="020B0604020202020204" pitchFamily="34" charset="0"/>
              </a:rPr>
              <a:t>POST : </a:t>
            </a:r>
            <a:r>
              <a:rPr lang="fr-FR" sz="2000" dirty="0" smtClean="0">
                <a:latin typeface="Arial" panose="020B0604020202020204" pitchFamily="34" charset="0"/>
              </a:rPr>
              <a:t>Créer </a:t>
            </a:r>
            <a:r>
              <a:rPr lang="fr-FR" sz="2000" dirty="0">
                <a:latin typeface="Arial" panose="020B0604020202020204" pitchFamily="34" charset="0"/>
              </a:rPr>
              <a:t>(</a:t>
            </a:r>
            <a:r>
              <a:rPr lang="fr-FR" sz="2000" dirty="0" err="1">
                <a:latin typeface="Arial" panose="020B0604020202020204" pitchFamily="34" charset="0"/>
              </a:rPr>
              <a:t>create</a:t>
            </a:r>
            <a:r>
              <a:rPr lang="fr-FR" sz="2000" dirty="0">
                <a:latin typeface="Arial" panose="020B0604020202020204" pitchFamily="34" charset="0"/>
              </a:rPr>
              <a:t>)  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b="1" dirty="0" smtClean="0">
                <a:latin typeface="Arial" panose="020B0604020202020204" pitchFamily="34" charset="0"/>
              </a:rPr>
              <a:t>GET :</a:t>
            </a:r>
            <a:r>
              <a:rPr lang="fr-FR" sz="2000" dirty="0">
                <a:latin typeface="Arial" panose="020B0604020202020204" pitchFamily="34" charset="0"/>
              </a:rPr>
              <a:t> Afficher (</a:t>
            </a:r>
            <a:r>
              <a:rPr lang="fr-FR" sz="2000" dirty="0" err="1">
                <a:latin typeface="Arial" panose="020B0604020202020204" pitchFamily="34" charset="0"/>
              </a:rPr>
              <a:t>read</a:t>
            </a:r>
            <a:r>
              <a:rPr lang="fr-FR" sz="2000" dirty="0">
                <a:latin typeface="Arial" panose="020B0604020202020204" pitchFamily="34" charset="0"/>
              </a:rPr>
              <a:t>)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b="1" dirty="0" smtClean="0">
                <a:latin typeface="Arial" panose="020B0604020202020204" pitchFamily="34" charset="0"/>
              </a:rPr>
              <a:t>PUT :</a:t>
            </a:r>
            <a:r>
              <a:rPr lang="fr-FR" sz="2000" dirty="0">
                <a:latin typeface="Arial" panose="020B0604020202020204" pitchFamily="34" charset="0"/>
              </a:rPr>
              <a:t> Mettre à jour (update)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b="1" dirty="0" smtClean="0">
                <a:latin typeface="Arial" panose="020B0604020202020204" pitchFamily="34" charset="0"/>
              </a:rPr>
              <a:t>DELETE :</a:t>
            </a:r>
            <a:r>
              <a:rPr lang="fr-FR" sz="2000" dirty="0">
                <a:latin typeface="Arial" panose="020B0604020202020204" pitchFamily="34" charset="0"/>
              </a:rPr>
              <a:t> Supprimer (</a:t>
            </a:r>
            <a:r>
              <a:rPr lang="fr-FR" sz="2000" dirty="0" err="1">
                <a:latin typeface="Arial" panose="020B0604020202020204" pitchFamily="34" charset="0"/>
              </a:rPr>
              <a:t>delete</a:t>
            </a:r>
            <a:r>
              <a:rPr lang="fr-FR" dirty="0">
                <a:latin typeface="Arial" panose="020B0604020202020204" pitchFamily="34" charset="0"/>
              </a:rPr>
              <a:t>) </a:t>
            </a:r>
            <a:endParaRPr lang="fr-FR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22819" y="1994714"/>
            <a:ext cx="6096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smtClean="0">
                <a:latin typeface="arial" panose="020B0604020202020204" pitchFamily="34" charset="0"/>
              </a:rPr>
              <a:t> </a:t>
            </a:r>
            <a:r>
              <a:rPr lang="fr-FR" sz="2000" dirty="0" smtClean="0">
                <a:latin typeface="arial" panose="020B0604020202020204" pitchFamily="34" charset="0"/>
              </a:rPr>
              <a:t>20x </a:t>
            </a:r>
            <a:r>
              <a:rPr lang="fr-FR" sz="2000" dirty="0">
                <a:latin typeface="arial" panose="020B0604020202020204" pitchFamily="34" charset="0"/>
              </a:rPr>
              <a:t>: succès de la requête ;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smtClean="0">
                <a:latin typeface="arial" panose="020B0604020202020204" pitchFamily="34" charset="0"/>
              </a:rPr>
              <a:t> </a:t>
            </a:r>
            <a:r>
              <a:rPr lang="fr-FR" sz="2000" dirty="0" smtClean="0">
                <a:latin typeface="arial" panose="020B0604020202020204" pitchFamily="34" charset="0"/>
              </a:rPr>
              <a:t>30x </a:t>
            </a:r>
            <a:r>
              <a:rPr lang="fr-FR" sz="2000" dirty="0">
                <a:latin typeface="arial" panose="020B0604020202020204" pitchFamily="34" charset="0"/>
              </a:rPr>
              <a:t>: redirection, respectivement permanente et temporaire ;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smtClean="0">
                <a:latin typeface="arial" panose="020B0604020202020204" pitchFamily="34" charset="0"/>
              </a:rPr>
              <a:t> 401 </a:t>
            </a:r>
            <a:r>
              <a:rPr lang="fr-FR" sz="2000" dirty="0">
                <a:latin typeface="arial" panose="020B0604020202020204" pitchFamily="34" charset="0"/>
              </a:rPr>
              <a:t>: utilisateur non authentifié ;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smtClean="0">
                <a:latin typeface="arial" panose="020B0604020202020204" pitchFamily="34" charset="0"/>
              </a:rPr>
              <a:t> 403 </a:t>
            </a:r>
            <a:r>
              <a:rPr lang="fr-FR" sz="2000" dirty="0">
                <a:latin typeface="arial" panose="020B0604020202020204" pitchFamily="34" charset="0"/>
              </a:rPr>
              <a:t>: accès refusé ;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smtClean="0">
                <a:latin typeface="arial" panose="020B0604020202020204" pitchFamily="34" charset="0"/>
              </a:rPr>
              <a:t> 404 </a:t>
            </a:r>
            <a:r>
              <a:rPr lang="fr-FR" sz="2000" dirty="0">
                <a:latin typeface="arial" panose="020B0604020202020204" pitchFamily="34" charset="0"/>
              </a:rPr>
              <a:t>: ressource non trouvée ;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smtClean="0">
                <a:latin typeface="arial" panose="020B0604020202020204" pitchFamily="34" charset="0"/>
              </a:rPr>
              <a:t> </a:t>
            </a:r>
            <a:r>
              <a:rPr lang="fr-FR" sz="2000" dirty="0" smtClean="0">
                <a:latin typeface="arial" panose="020B0604020202020204" pitchFamily="34" charset="0"/>
              </a:rPr>
              <a:t>50X: </a:t>
            </a:r>
            <a:r>
              <a:rPr lang="fr-FR" sz="2000" dirty="0">
                <a:latin typeface="arial" panose="020B0604020202020204" pitchFamily="34" charset="0"/>
              </a:rPr>
              <a:t>erreurs serveur </a:t>
            </a:r>
            <a:r>
              <a:rPr lang="fr-FR" sz="2000" dirty="0" smtClean="0">
                <a:latin typeface="arial" panose="020B0604020202020204" pitchFamily="34" charset="0"/>
              </a:rPr>
              <a:t>;</a:t>
            </a:r>
            <a:endParaRPr lang="fr-FR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24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1000">
              <a:schemeClr val="accent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points lumineux">
            <a:extLst>
              <a:ext uri="{FF2B5EF4-FFF2-40B4-BE49-F238E27FC236}">
                <a16:creationId xmlns:a16="http://schemas.microsoft.com/office/drawing/2014/main" id="{1A23FE0C-9A67-334E-9B7F-83AA9CF636A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50" y="88282"/>
            <a:ext cx="12061700" cy="1002192"/>
          </a:xfrm>
        </p:spPr>
        <p:txBody>
          <a:bodyPr rtlCol="0">
            <a:normAutofit/>
          </a:bodyPr>
          <a:lstStyle/>
          <a:p>
            <a:r>
              <a:rPr lang="fr-FR" dirty="0"/>
              <a:t> M</a:t>
            </a:r>
            <a:r>
              <a:rPr lang="fr-FR" dirty="0" smtClean="0"/>
              <a:t>odèle de Richardson 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0" y="1371600"/>
            <a:ext cx="1201189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dirty="0"/>
              <a:t>Niveau 0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Aucune </a:t>
            </a:r>
            <a:r>
              <a:rPr lang="fr-FR" dirty="0"/>
              <a:t>fonctionnalité HTTP. </a:t>
            </a:r>
            <a:r>
              <a:rPr lang="fr-FR" dirty="0" smtClean="0"/>
              <a:t>Un point </a:t>
            </a:r>
            <a:r>
              <a:rPr lang="fr-FR" dirty="0"/>
              <a:t>d’entrée unique, </a:t>
            </a:r>
            <a:r>
              <a:rPr lang="fr-FR" dirty="0" smtClean="0"/>
              <a:t>la </a:t>
            </a:r>
            <a:r>
              <a:rPr lang="fr-FR" dirty="0"/>
              <a:t>réponse sera toujours une </a:t>
            </a:r>
            <a:r>
              <a:rPr lang="fr-FR" dirty="0" smtClean="0"/>
              <a:t>200</a:t>
            </a:r>
          </a:p>
          <a:p>
            <a:pPr>
              <a:lnSpc>
                <a:spcPct val="150000"/>
              </a:lnSpc>
            </a:pPr>
            <a:endParaRPr lang="fr-FR" dirty="0"/>
          </a:p>
          <a:p>
            <a:pPr>
              <a:lnSpc>
                <a:spcPct val="150000"/>
              </a:lnSpc>
            </a:pPr>
            <a:r>
              <a:rPr lang="fr-FR" dirty="0"/>
              <a:t>Niveau 1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Chaque </a:t>
            </a:r>
            <a:r>
              <a:rPr lang="fr-FR" dirty="0"/>
              <a:t>ressource aura son propre </a:t>
            </a:r>
            <a:r>
              <a:rPr lang="fr-FR" dirty="0" err="1"/>
              <a:t>endpoint</a:t>
            </a:r>
            <a:r>
              <a:rPr lang="fr-FR" dirty="0"/>
              <a:t> (/</a:t>
            </a:r>
            <a:r>
              <a:rPr lang="fr-FR" dirty="0" err="1"/>
              <a:t>users</a:t>
            </a:r>
            <a:r>
              <a:rPr lang="fr-FR" dirty="0"/>
              <a:t>/</a:t>
            </a:r>
            <a:r>
              <a:rPr lang="fr-FR" dirty="0" err="1"/>
              <a:t>posts</a:t>
            </a:r>
            <a:r>
              <a:rPr lang="fr-FR" dirty="0"/>
              <a:t>/1/</a:t>
            </a:r>
            <a:r>
              <a:rPr lang="fr-FR" dirty="0" err="1"/>
              <a:t>comments</a:t>
            </a:r>
            <a:r>
              <a:rPr lang="fr-FR" dirty="0"/>
              <a:t>, etc…)</a:t>
            </a:r>
          </a:p>
          <a:p>
            <a:pPr>
              <a:lnSpc>
                <a:spcPct val="150000"/>
              </a:lnSpc>
            </a:pPr>
            <a:endParaRPr lang="fr-FR" dirty="0"/>
          </a:p>
          <a:p>
            <a:pPr>
              <a:lnSpc>
                <a:spcPct val="150000"/>
              </a:lnSpc>
            </a:pPr>
            <a:r>
              <a:rPr lang="fr-FR" dirty="0"/>
              <a:t>Niveau 2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Utilisation des </a:t>
            </a:r>
            <a:r>
              <a:rPr lang="fr-FR" dirty="0"/>
              <a:t>verbes </a:t>
            </a:r>
            <a:r>
              <a:rPr lang="fr-FR" dirty="0" smtClean="0"/>
              <a:t>HTTP et des </a:t>
            </a:r>
            <a:r>
              <a:rPr lang="fr-FR" dirty="0"/>
              <a:t>codes de réponse HTTP (200, 400, </a:t>
            </a:r>
            <a:r>
              <a:rPr lang="fr-FR" dirty="0" err="1"/>
              <a:t>etc</a:t>
            </a:r>
            <a:r>
              <a:rPr lang="fr-FR" dirty="0" smtClean="0"/>
              <a:t>)</a:t>
            </a:r>
          </a:p>
          <a:p>
            <a:pPr>
              <a:lnSpc>
                <a:spcPct val="150000"/>
              </a:lnSpc>
            </a:pPr>
            <a:endParaRPr lang="fr-FR" dirty="0"/>
          </a:p>
          <a:p>
            <a:pPr>
              <a:lnSpc>
                <a:spcPct val="150000"/>
              </a:lnSpc>
            </a:pPr>
            <a:r>
              <a:rPr lang="fr-FR" dirty="0"/>
              <a:t>Niveau 3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API entièrement </a:t>
            </a:r>
            <a:r>
              <a:rPr lang="fr-FR" dirty="0" err="1" smtClean="0"/>
              <a:t>RESTful</a:t>
            </a:r>
            <a:r>
              <a:rPr lang="fr-FR" dirty="0" smtClean="0"/>
              <a:t>, Possibilité  d’explorer l’API </a:t>
            </a:r>
            <a:r>
              <a:rPr lang="fr-FR" dirty="0"/>
              <a:t>sans documentation </a:t>
            </a:r>
            <a:r>
              <a:rPr lang="fr-FR" dirty="0" smtClean="0"/>
              <a:t>pour </a:t>
            </a:r>
            <a:r>
              <a:rPr lang="fr-FR" dirty="0"/>
              <a:t>permettre d’utiliser l’API sans aucune ressource supplémentaire</a:t>
            </a:r>
            <a:r>
              <a:rPr lang="fr-FR" sz="1200" dirty="0"/>
              <a:t>.</a:t>
            </a:r>
          </a:p>
          <a:p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27132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1000">
              <a:schemeClr val="accent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points lumineux">
            <a:extLst>
              <a:ext uri="{FF2B5EF4-FFF2-40B4-BE49-F238E27FC236}">
                <a16:creationId xmlns:a16="http://schemas.microsoft.com/office/drawing/2014/main" id="{1A23FE0C-9A67-334E-9B7F-83AA9CF636A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87" y="88282"/>
            <a:ext cx="12061700" cy="1002192"/>
          </a:xfrm>
        </p:spPr>
        <p:txBody>
          <a:bodyPr rtlCol="0">
            <a:normAutofit/>
          </a:bodyPr>
          <a:lstStyle/>
          <a:p>
            <a:pPr rtl="0"/>
            <a:r>
              <a:rPr lang="fr-FR" dirty="0" smtClean="0"/>
              <a:t>Documentation 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3011" y="1281808"/>
            <a:ext cx="8619903" cy="538484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436524" y="912476"/>
            <a:ext cx="35557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https://127.0.0.1:8000/api/doc</a:t>
            </a:r>
          </a:p>
        </p:txBody>
      </p:sp>
    </p:spTree>
    <p:extLst>
      <p:ext uri="{BB962C8B-B14F-4D97-AF65-F5344CB8AC3E}">
        <p14:creationId xmlns:p14="http://schemas.microsoft.com/office/powerpoint/2010/main" val="369988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1000">
              <a:schemeClr val="accent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points lumineux">
            <a:extLst>
              <a:ext uri="{FF2B5EF4-FFF2-40B4-BE49-F238E27FC236}">
                <a16:creationId xmlns:a16="http://schemas.microsoft.com/office/drawing/2014/main" id="{1A23FE0C-9A67-334E-9B7F-83AA9CF636A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"/>
            <a:ext cx="1219200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87" y="88282"/>
            <a:ext cx="8915399" cy="1002192"/>
          </a:xfrm>
        </p:spPr>
        <p:txBody>
          <a:bodyPr rtlCol="0">
            <a:normAutofit/>
          </a:bodyPr>
          <a:lstStyle/>
          <a:p>
            <a:pPr rtl="0"/>
            <a:r>
              <a:rPr lang="fr-FR" dirty="0" smtClean="0"/>
              <a:t>Démonstration </a:t>
            </a:r>
            <a:r>
              <a:rPr lang="fr-FR" dirty="0" smtClean="0"/>
              <a:t>de l’API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032" y="1348177"/>
            <a:ext cx="9135731" cy="505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23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182" y="130052"/>
            <a:ext cx="10572817" cy="1280890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Gestion du projet : Présentation de </a:t>
            </a:r>
            <a:r>
              <a:rPr lang="fr-FR" dirty="0" err="1"/>
              <a:t>Github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152" y="1251947"/>
            <a:ext cx="10089226" cy="525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30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i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575CB40-8686-4C48-810A-C2974D3D3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CB8F5F2-61AB-4CE6-A5E3-F34B87B0EE42}">
  <ds:schemaRefs>
    <ds:schemaRef ds:uri="http://purl.org/dc/elements/1.1/"/>
    <ds:schemaRef ds:uri="http://schemas.microsoft.com/office/2006/metadata/properties"/>
    <ds:schemaRef ds:uri="16c05727-aa75-4e4a-9b5f-8a80a1165891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71af3243-3dd4-4a8d-8c0d-dd76da1f02a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07C3E52-A0B1-49C0-88BD-66B715EE8B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1951</TotalTime>
  <Words>307</Words>
  <Application>Microsoft Office PowerPoint</Application>
  <PresentationFormat>Grand écran</PresentationFormat>
  <Paragraphs>59</Paragraphs>
  <Slides>12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9" baseType="lpstr">
      <vt:lpstr>Arial</vt:lpstr>
      <vt:lpstr>Arial</vt:lpstr>
      <vt:lpstr>Calibri</vt:lpstr>
      <vt:lpstr>Century Gothic</vt:lpstr>
      <vt:lpstr>Montserrat</vt:lpstr>
      <vt:lpstr>Wingdings 3</vt:lpstr>
      <vt:lpstr>Brin</vt:lpstr>
      <vt:lpstr>BileMo </vt:lpstr>
      <vt:lpstr>Rappel du concept</vt:lpstr>
      <vt:lpstr>Cas d’utilisation</vt:lpstr>
      <vt:lpstr>Diagramme de classe</vt:lpstr>
      <vt:lpstr> Principaux  Verbes et Codes HTTP </vt:lpstr>
      <vt:lpstr> Modèle de Richardson </vt:lpstr>
      <vt:lpstr>Documentation </vt:lpstr>
      <vt:lpstr>Démonstration de l’API</vt:lpstr>
      <vt:lpstr>Gestion du projet : Présentation de Github </vt:lpstr>
      <vt:lpstr>Gestion du projet : découpage des « issues » </vt:lpstr>
      <vt:lpstr>Suivis qualité du code : CODACY</vt:lpstr>
      <vt:lpstr>Principaux Paquets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ExpressFood</dc:title>
  <dc:creator>Vincent Gab</dc:creator>
  <cp:lastModifiedBy>NMPROOT</cp:lastModifiedBy>
  <cp:revision>108</cp:revision>
  <dcterms:created xsi:type="dcterms:W3CDTF">2021-08-12T06:19:35Z</dcterms:created>
  <dcterms:modified xsi:type="dcterms:W3CDTF">2022-05-30T12:43:48Z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