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5" r:id="rId4"/>
  </p:sldMasterIdLst>
  <p:notesMasterIdLst>
    <p:notesMasterId r:id="rId15"/>
  </p:notesMasterIdLst>
  <p:handoutMasterIdLst>
    <p:handoutMasterId r:id="rId16"/>
  </p:handoutMasterIdLst>
  <p:sldIdLst>
    <p:sldId id="268" r:id="rId5"/>
    <p:sldId id="269" r:id="rId6"/>
    <p:sldId id="273" r:id="rId7"/>
    <p:sldId id="267" r:id="rId8"/>
    <p:sldId id="279" r:id="rId9"/>
    <p:sldId id="280" r:id="rId10"/>
    <p:sldId id="283" r:id="rId11"/>
    <p:sldId id="284" r:id="rId12"/>
    <p:sldId id="285" r:id="rId13"/>
    <p:sldId id="28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3" autoAdjust="0"/>
    <p:restoredTop sz="94580"/>
  </p:normalViewPr>
  <p:slideViewPr>
    <p:cSldViewPr snapToGrid="0" snapToObjects="1">
      <p:cViewPr varScale="1">
        <p:scale>
          <a:sx n="113" d="100"/>
          <a:sy n="113" d="100"/>
        </p:scale>
        <p:origin x="300" y="102"/>
      </p:cViewPr>
      <p:guideLst/>
    </p:cSldViewPr>
  </p:slideViewPr>
  <p:notesTextViewPr>
    <p:cViewPr>
      <p:scale>
        <a:sx n="1" d="1"/>
        <a:sy n="1" d="1"/>
      </p:scale>
      <p:origin x="0" y="0"/>
    </p:cViewPr>
  </p:notesTextViewPr>
  <p:notesViewPr>
    <p:cSldViewPr snapToGrid="0" snapToObjects="1">
      <p:cViewPr varScale="1">
        <p:scale>
          <a:sx n="86" d="100"/>
          <a:sy n="86"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03D04-C97E-4622-AE07-D0307CB3B4CA}" type="doc">
      <dgm:prSet loTypeId="urn:microsoft.com/office/officeart/2008/layout/LinedList" loCatId="cycle" qsTypeId="urn:microsoft.com/office/officeart/2005/8/quickstyle/simple3" qsCatId="simple" csTypeId="urn:microsoft.com/office/officeart/2005/8/colors/colorful2" csCatId="colorful" phldr="1"/>
      <dgm:spPr/>
      <dgm:t>
        <a:bodyPr rtlCol="0"/>
        <a:lstStyle/>
        <a:p>
          <a:pPr rtl="0"/>
          <a:endParaRPr lang="en-US"/>
        </a:p>
      </dgm:t>
    </dgm:pt>
    <dgm:pt modelId="{AAC263CB-8256-4B03-92FE-1622698FB3E9}">
      <dgm:prSet/>
      <dgm:spPr/>
      <dgm:t>
        <a:bodyPr rtlCol="0" anchor="ctr"/>
        <a:lstStyle/>
        <a:p>
          <a:pPr rtl="0"/>
          <a:r>
            <a:rPr lang="fr-FR" b="1" i="0" dirty="0" smtClean="0"/>
            <a:t>Créez un web service exposant une API</a:t>
          </a:r>
          <a:endParaRPr lang="fr-FR" b="0" noProof="0" dirty="0"/>
        </a:p>
      </dgm:t>
    </dgm:pt>
    <dgm:pt modelId="{0BEED663-FC38-4EAD-940F-4C475D2C87DB}" type="parTrans" cxnId="{C5E94186-9CB6-4C42-92B3-C546CC53A7B9}">
      <dgm:prSet/>
      <dgm:spPr/>
      <dgm:t>
        <a:bodyPr rtlCol="0"/>
        <a:lstStyle/>
        <a:p>
          <a:pPr rtl="0"/>
          <a:endParaRPr lang="fr-FR" sz="700" noProof="0" dirty="0"/>
        </a:p>
      </dgm:t>
    </dgm:pt>
    <dgm:pt modelId="{808B76D0-8EC7-469A-93AC-7A6017188A9D}" type="sibTrans" cxnId="{C5E94186-9CB6-4C42-92B3-C546CC53A7B9}">
      <dgm:prSet phldrT="1"/>
      <dgm:spPr/>
      <dgm:t>
        <a:bodyPr rtlCol="0"/>
        <a:lstStyle/>
        <a:p>
          <a:pPr rtl="0"/>
          <a:endParaRPr lang="fr-FR" noProof="0" dirty="0"/>
        </a:p>
      </dgm:t>
    </dgm:pt>
    <dgm:pt modelId="{4E8D2E69-0173-4BD3-B96A-7A9C5DD12B47}">
      <dgm:prSet/>
      <dgm:spPr/>
      <dgm:t>
        <a:bodyPr rtlCol="0" anchor="ctr"/>
        <a:lstStyle/>
        <a:p>
          <a:pPr rtl="0"/>
          <a:r>
            <a:rPr lang="fr-FR" b="0" i="0" dirty="0" smtClean="0"/>
            <a:t>Exposez vos données en suivant les règles des niveaux 1, 2 et 3 du modèle de Richardson</a:t>
          </a:r>
          <a:endParaRPr lang="fr-FR" noProof="0" dirty="0"/>
        </a:p>
      </dgm:t>
    </dgm:pt>
    <dgm:pt modelId="{B954BF22-E3B3-4A1C-802E-590228BE2D9C}" type="parTrans" cxnId="{0F866C41-EB5F-47BD-A2CD-A58671F15B67}">
      <dgm:prSet/>
      <dgm:spPr/>
      <dgm:t>
        <a:bodyPr rtlCol="0"/>
        <a:lstStyle/>
        <a:p>
          <a:pPr rtl="0"/>
          <a:endParaRPr lang="fr-FR" sz="700" noProof="0" dirty="0"/>
        </a:p>
      </dgm:t>
    </dgm:pt>
    <dgm:pt modelId="{FEF1E80E-8A9E-4B0A-817C-2A4CFDCF3FB2}" type="sibTrans" cxnId="{0F866C41-EB5F-47BD-A2CD-A58671F15B67}">
      <dgm:prSet phldrT="2"/>
      <dgm:spPr/>
      <dgm:t>
        <a:bodyPr rtlCol="0"/>
        <a:lstStyle/>
        <a:p>
          <a:pPr rtl="0"/>
          <a:endParaRPr lang="fr-FR" noProof="0" dirty="0"/>
        </a:p>
      </dgm:t>
    </dgm:pt>
    <dgm:pt modelId="{93A6A030-ABAB-4EFA-B539-0FDB3E07C1EF}">
      <dgm:prSet/>
      <dgm:spPr/>
      <dgm:t>
        <a:bodyPr rtlCol="0" anchor="ctr"/>
        <a:lstStyle/>
        <a:p>
          <a:pPr rtl="0"/>
          <a:r>
            <a:rPr lang="fr-FR" b="0" i="0" dirty="0" smtClean="0"/>
            <a:t>Mises en cache des réponses soient </a:t>
          </a:r>
          <a:endParaRPr lang="fr-FR" noProof="0" dirty="0"/>
        </a:p>
      </dgm:t>
    </dgm:pt>
    <dgm:pt modelId="{3D674B97-6DC6-4A12-85BA-0976D3064237}" type="parTrans" cxnId="{4B40C8DC-6B57-4F5B-8440-7241C649700B}">
      <dgm:prSet/>
      <dgm:spPr/>
      <dgm:t>
        <a:bodyPr rtlCol="0"/>
        <a:lstStyle/>
        <a:p>
          <a:pPr rtl="0"/>
          <a:endParaRPr lang="fr-FR" sz="700" noProof="0" dirty="0"/>
        </a:p>
      </dgm:t>
    </dgm:pt>
    <dgm:pt modelId="{BFE0749E-E343-4A6F-BD09-2810EE6B4BD7}" type="sibTrans" cxnId="{4B40C8DC-6B57-4F5B-8440-7241C649700B}">
      <dgm:prSet phldrT="3"/>
      <dgm:spPr/>
      <dgm:t>
        <a:bodyPr rtlCol="0"/>
        <a:lstStyle/>
        <a:p>
          <a:pPr rtl="0"/>
          <a:endParaRPr lang="fr-FR" noProof="0" dirty="0"/>
        </a:p>
      </dgm:t>
    </dgm:pt>
    <dgm:pt modelId="{05CB8F5C-D395-AD40-BBD9-53369BE84640}" type="pres">
      <dgm:prSet presAssocID="{D4503D04-C97E-4622-AE07-D0307CB3B4CA}" presName="vert0" presStyleCnt="0">
        <dgm:presLayoutVars>
          <dgm:dir/>
          <dgm:animOne val="branch"/>
          <dgm:animLvl val="lvl"/>
        </dgm:presLayoutVars>
      </dgm:prSet>
      <dgm:spPr/>
      <dgm:t>
        <a:bodyPr/>
        <a:lstStyle/>
        <a:p>
          <a:endParaRPr lang="fr-FR"/>
        </a:p>
      </dgm:t>
    </dgm:pt>
    <dgm:pt modelId="{15F5B303-C42A-0F46-B1B4-9FC2C90E8F5B}" type="pres">
      <dgm:prSet presAssocID="{AAC263CB-8256-4B03-92FE-1622698FB3E9}" presName="thickLine" presStyleLbl="alignNode1" presStyleIdx="0" presStyleCnt="3"/>
      <dgm:spPr/>
    </dgm:pt>
    <dgm:pt modelId="{8991E26A-5377-6C4C-8ACE-EF7A7F0A5D91}" type="pres">
      <dgm:prSet presAssocID="{AAC263CB-8256-4B03-92FE-1622698FB3E9}" presName="horz1" presStyleCnt="0"/>
      <dgm:spPr/>
    </dgm:pt>
    <dgm:pt modelId="{ADE9C513-F9D6-7C40-9628-67B2B6D9AAB3}" type="pres">
      <dgm:prSet presAssocID="{AAC263CB-8256-4B03-92FE-1622698FB3E9}" presName="tx1" presStyleLbl="revTx" presStyleIdx="0" presStyleCnt="3"/>
      <dgm:spPr/>
      <dgm:t>
        <a:bodyPr/>
        <a:lstStyle/>
        <a:p>
          <a:endParaRPr lang="fr-FR"/>
        </a:p>
      </dgm:t>
    </dgm:pt>
    <dgm:pt modelId="{5EBEDC1B-DA6E-E346-9EA8-82F9E7C92E5D}" type="pres">
      <dgm:prSet presAssocID="{AAC263CB-8256-4B03-92FE-1622698FB3E9}" presName="vert1" presStyleCnt="0"/>
      <dgm:spPr/>
    </dgm:pt>
    <dgm:pt modelId="{B6682269-A845-6E41-9BE5-F15128675201}" type="pres">
      <dgm:prSet presAssocID="{4E8D2E69-0173-4BD3-B96A-7A9C5DD12B47}" presName="thickLine" presStyleLbl="alignNode1" presStyleIdx="1" presStyleCnt="3"/>
      <dgm:spPr/>
    </dgm:pt>
    <dgm:pt modelId="{B6250893-DD69-9641-83FE-37FE4BA6A95F}" type="pres">
      <dgm:prSet presAssocID="{4E8D2E69-0173-4BD3-B96A-7A9C5DD12B47}" presName="horz1" presStyleCnt="0"/>
      <dgm:spPr/>
    </dgm:pt>
    <dgm:pt modelId="{C98F729D-14CA-1448-A52F-24A02E051745}" type="pres">
      <dgm:prSet presAssocID="{4E8D2E69-0173-4BD3-B96A-7A9C5DD12B47}" presName="tx1" presStyleLbl="revTx" presStyleIdx="1" presStyleCnt="3"/>
      <dgm:spPr/>
      <dgm:t>
        <a:bodyPr/>
        <a:lstStyle/>
        <a:p>
          <a:endParaRPr lang="fr-FR"/>
        </a:p>
      </dgm:t>
    </dgm:pt>
    <dgm:pt modelId="{A5761775-219E-F647-B0FE-73507CBA0C1C}" type="pres">
      <dgm:prSet presAssocID="{4E8D2E69-0173-4BD3-B96A-7A9C5DD12B47}" presName="vert1" presStyleCnt="0"/>
      <dgm:spPr/>
    </dgm:pt>
    <dgm:pt modelId="{D1894A20-DB91-634C-8782-9C8A13103FF6}" type="pres">
      <dgm:prSet presAssocID="{93A6A030-ABAB-4EFA-B539-0FDB3E07C1EF}" presName="thickLine" presStyleLbl="alignNode1" presStyleIdx="2" presStyleCnt="3"/>
      <dgm:spPr/>
    </dgm:pt>
    <dgm:pt modelId="{853F3E66-3B0E-C841-98D5-6802A7A2E4A8}" type="pres">
      <dgm:prSet presAssocID="{93A6A030-ABAB-4EFA-B539-0FDB3E07C1EF}" presName="horz1" presStyleCnt="0"/>
      <dgm:spPr/>
    </dgm:pt>
    <dgm:pt modelId="{B705F7BA-757C-6549-9C73-2326015D6723}" type="pres">
      <dgm:prSet presAssocID="{93A6A030-ABAB-4EFA-B539-0FDB3E07C1EF}" presName="tx1" presStyleLbl="revTx" presStyleIdx="2" presStyleCnt="3"/>
      <dgm:spPr/>
      <dgm:t>
        <a:bodyPr/>
        <a:lstStyle/>
        <a:p>
          <a:endParaRPr lang="fr-FR"/>
        </a:p>
      </dgm:t>
    </dgm:pt>
    <dgm:pt modelId="{9AF48A18-E74E-3E43-BCF5-5CD009AF2410}" type="pres">
      <dgm:prSet presAssocID="{93A6A030-ABAB-4EFA-B539-0FDB3E07C1EF}" presName="vert1" presStyleCnt="0"/>
      <dgm:spPr/>
    </dgm:pt>
  </dgm:ptLst>
  <dgm:cxnLst>
    <dgm:cxn modelId="{6B5095C9-0410-4AA3-B27B-9F5461D584A9}" type="presOf" srcId="{AAC263CB-8256-4B03-92FE-1622698FB3E9}" destId="{ADE9C513-F9D6-7C40-9628-67B2B6D9AAB3}" srcOrd="0" destOrd="0" presId="urn:microsoft.com/office/officeart/2008/layout/LinedList"/>
    <dgm:cxn modelId="{4B40C8DC-6B57-4F5B-8440-7241C649700B}" srcId="{D4503D04-C97E-4622-AE07-D0307CB3B4CA}" destId="{93A6A030-ABAB-4EFA-B539-0FDB3E07C1EF}" srcOrd="2" destOrd="0" parTransId="{3D674B97-6DC6-4A12-85BA-0976D3064237}" sibTransId="{BFE0749E-E343-4A6F-BD09-2810EE6B4BD7}"/>
    <dgm:cxn modelId="{C5E94186-9CB6-4C42-92B3-C546CC53A7B9}" srcId="{D4503D04-C97E-4622-AE07-D0307CB3B4CA}" destId="{AAC263CB-8256-4B03-92FE-1622698FB3E9}" srcOrd="0" destOrd="0" parTransId="{0BEED663-FC38-4EAD-940F-4C475D2C87DB}" sibTransId="{808B76D0-8EC7-469A-93AC-7A6017188A9D}"/>
    <dgm:cxn modelId="{5DCD85D4-C9AC-4FF9-8CF7-75A1DB339DF0}" type="presOf" srcId="{4E8D2E69-0173-4BD3-B96A-7A9C5DD12B47}" destId="{C98F729D-14CA-1448-A52F-24A02E051745}" srcOrd="0" destOrd="0" presId="urn:microsoft.com/office/officeart/2008/layout/LinedList"/>
    <dgm:cxn modelId="{1C480D9B-BFFF-487A-A296-1909F8771784}" type="presOf" srcId="{93A6A030-ABAB-4EFA-B539-0FDB3E07C1EF}" destId="{B705F7BA-757C-6549-9C73-2326015D6723}" srcOrd="0" destOrd="0" presId="urn:microsoft.com/office/officeart/2008/layout/LinedList"/>
    <dgm:cxn modelId="{0F866C41-EB5F-47BD-A2CD-A58671F15B67}" srcId="{D4503D04-C97E-4622-AE07-D0307CB3B4CA}" destId="{4E8D2E69-0173-4BD3-B96A-7A9C5DD12B47}" srcOrd="1" destOrd="0" parTransId="{B954BF22-E3B3-4A1C-802E-590228BE2D9C}" sibTransId="{FEF1E80E-8A9E-4B0A-817C-2A4CFDCF3FB2}"/>
    <dgm:cxn modelId="{B961F658-1A01-419D-8829-C19CF33B683E}" type="presOf" srcId="{D4503D04-C97E-4622-AE07-D0307CB3B4CA}" destId="{05CB8F5C-D395-AD40-BBD9-53369BE84640}" srcOrd="0" destOrd="0" presId="urn:microsoft.com/office/officeart/2008/layout/LinedList"/>
    <dgm:cxn modelId="{305B609F-F4D4-467A-8D6C-0CE8327B5064}" type="presParOf" srcId="{05CB8F5C-D395-AD40-BBD9-53369BE84640}" destId="{15F5B303-C42A-0F46-B1B4-9FC2C90E8F5B}" srcOrd="0" destOrd="0" presId="urn:microsoft.com/office/officeart/2008/layout/LinedList"/>
    <dgm:cxn modelId="{1FF3B57A-B3B2-47B4-BF99-6BF3AE14355A}" type="presParOf" srcId="{05CB8F5C-D395-AD40-BBD9-53369BE84640}" destId="{8991E26A-5377-6C4C-8ACE-EF7A7F0A5D91}" srcOrd="1" destOrd="0" presId="urn:microsoft.com/office/officeart/2008/layout/LinedList"/>
    <dgm:cxn modelId="{CD6252FF-5568-41D9-9B28-4FA46E8379E2}" type="presParOf" srcId="{8991E26A-5377-6C4C-8ACE-EF7A7F0A5D91}" destId="{ADE9C513-F9D6-7C40-9628-67B2B6D9AAB3}" srcOrd="0" destOrd="0" presId="urn:microsoft.com/office/officeart/2008/layout/LinedList"/>
    <dgm:cxn modelId="{0C3480C7-7EF3-4C7D-9287-C263F3299DD2}" type="presParOf" srcId="{8991E26A-5377-6C4C-8ACE-EF7A7F0A5D91}" destId="{5EBEDC1B-DA6E-E346-9EA8-82F9E7C92E5D}" srcOrd="1" destOrd="0" presId="urn:microsoft.com/office/officeart/2008/layout/LinedList"/>
    <dgm:cxn modelId="{3F16D9FD-91FC-4C5A-990C-0E6B40BC39BE}" type="presParOf" srcId="{05CB8F5C-D395-AD40-BBD9-53369BE84640}" destId="{B6682269-A845-6E41-9BE5-F15128675201}" srcOrd="2" destOrd="0" presId="urn:microsoft.com/office/officeart/2008/layout/LinedList"/>
    <dgm:cxn modelId="{93551DAF-37A9-4B0F-88D7-C532A565C645}" type="presParOf" srcId="{05CB8F5C-D395-AD40-BBD9-53369BE84640}" destId="{B6250893-DD69-9641-83FE-37FE4BA6A95F}" srcOrd="3" destOrd="0" presId="urn:microsoft.com/office/officeart/2008/layout/LinedList"/>
    <dgm:cxn modelId="{43B49782-15C2-457E-B349-A76A5BAAE1D0}" type="presParOf" srcId="{B6250893-DD69-9641-83FE-37FE4BA6A95F}" destId="{C98F729D-14CA-1448-A52F-24A02E051745}" srcOrd="0" destOrd="0" presId="urn:microsoft.com/office/officeart/2008/layout/LinedList"/>
    <dgm:cxn modelId="{13E09BE0-0395-431C-8941-FB9DA6C3A9C0}" type="presParOf" srcId="{B6250893-DD69-9641-83FE-37FE4BA6A95F}" destId="{A5761775-219E-F647-B0FE-73507CBA0C1C}" srcOrd="1" destOrd="0" presId="urn:microsoft.com/office/officeart/2008/layout/LinedList"/>
    <dgm:cxn modelId="{7C47D258-CADF-4379-ACB0-53035ABF9896}" type="presParOf" srcId="{05CB8F5C-D395-AD40-BBD9-53369BE84640}" destId="{D1894A20-DB91-634C-8782-9C8A13103FF6}" srcOrd="4" destOrd="0" presId="urn:microsoft.com/office/officeart/2008/layout/LinedList"/>
    <dgm:cxn modelId="{52191ABC-F4E2-49BC-8DF8-7052F5A8B576}" type="presParOf" srcId="{05CB8F5C-D395-AD40-BBD9-53369BE84640}" destId="{853F3E66-3B0E-C841-98D5-6802A7A2E4A8}" srcOrd="5" destOrd="0" presId="urn:microsoft.com/office/officeart/2008/layout/LinedList"/>
    <dgm:cxn modelId="{380DD7A1-93C9-4F55-AC16-9C70BD97C3A4}" type="presParOf" srcId="{853F3E66-3B0E-C841-98D5-6802A7A2E4A8}" destId="{B705F7BA-757C-6549-9C73-2326015D6723}" srcOrd="0" destOrd="0" presId="urn:microsoft.com/office/officeart/2008/layout/LinedList"/>
    <dgm:cxn modelId="{C1A29389-0FA5-45C7-9310-044A512177EB}" type="presParOf" srcId="{853F3E66-3B0E-C841-98D5-6802A7A2E4A8}" destId="{9AF48A18-E74E-3E43-BCF5-5CD009AF2410}" srcOrd="1"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5B303-C42A-0F46-B1B4-9FC2C90E8F5B}">
      <dsp:nvSpPr>
        <dsp:cNvPr id="0" name=""/>
        <dsp:cNvSpPr/>
      </dsp:nvSpPr>
      <dsp:spPr>
        <a:xfrm>
          <a:off x="0" y="1844"/>
          <a:ext cx="4833256" cy="0"/>
        </a:xfrm>
        <a:prstGeom prst="line">
          <a:avLst/>
        </a:prstGeom>
        <a:solidFill>
          <a:schemeClr val="accent2">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ADE9C513-F9D6-7C40-9628-67B2B6D9AAB3}">
      <dsp:nvSpPr>
        <dsp:cNvPr id="0" name=""/>
        <dsp:cNvSpPr/>
      </dsp:nvSpPr>
      <dsp:spPr>
        <a:xfrm>
          <a:off x="0" y="1844"/>
          <a:ext cx="4833256" cy="1258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rtlCol="0" anchor="ctr" anchorCtr="0">
          <a:noAutofit/>
        </a:bodyPr>
        <a:lstStyle/>
        <a:p>
          <a:pPr lvl="0" algn="l" defTabSz="1022350" rtl="0">
            <a:lnSpc>
              <a:spcPct val="90000"/>
            </a:lnSpc>
            <a:spcBef>
              <a:spcPct val="0"/>
            </a:spcBef>
            <a:spcAft>
              <a:spcPct val="35000"/>
            </a:spcAft>
          </a:pPr>
          <a:r>
            <a:rPr lang="fr-FR" sz="2300" b="1" i="0" kern="1200" dirty="0" smtClean="0"/>
            <a:t>Créez un web service exposant une API</a:t>
          </a:r>
          <a:endParaRPr lang="fr-FR" sz="2300" b="0" kern="1200" noProof="0" dirty="0"/>
        </a:p>
      </dsp:txBody>
      <dsp:txXfrm>
        <a:off x="0" y="1844"/>
        <a:ext cx="4833256" cy="1258186"/>
      </dsp:txXfrm>
    </dsp:sp>
    <dsp:sp modelId="{B6682269-A845-6E41-9BE5-F15128675201}">
      <dsp:nvSpPr>
        <dsp:cNvPr id="0" name=""/>
        <dsp:cNvSpPr/>
      </dsp:nvSpPr>
      <dsp:spPr>
        <a:xfrm>
          <a:off x="0" y="1260031"/>
          <a:ext cx="4833256" cy="0"/>
        </a:xfrm>
        <a:prstGeom prst="line">
          <a:avLst/>
        </a:prstGeom>
        <a:solidFill>
          <a:schemeClr val="accent2">
            <a:hueOff val="-4533602"/>
            <a:satOff val="2618"/>
            <a:lumOff val="-4804"/>
            <a:alphaOff val="0"/>
          </a:schemeClr>
        </a:solidFill>
        <a:ln w="9525" cap="rnd" cmpd="sng" algn="ctr">
          <a:solidFill>
            <a:schemeClr val="accent2">
              <a:hueOff val="-4533602"/>
              <a:satOff val="2618"/>
              <a:lumOff val="-4804"/>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C98F729D-14CA-1448-A52F-24A02E051745}">
      <dsp:nvSpPr>
        <dsp:cNvPr id="0" name=""/>
        <dsp:cNvSpPr/>
      </dsp:nvSpPr>
      <dsp:spPr>
        <a:xfrm>
          <a:off x="0" y="1260031"/>
          <a:ext cx="4833256" cy="1258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rtlCol="0" anchor="ctr" anchorCtr="0">
          <a:noAutofit/>
        </a:bodyPr>
        <a:lstStyle/>
        <a:p>
          <a:pPr lvl="0" algn="l" defTabSz="1022350" rtl="0">
            <a:lnSpc>
              <a:spcPct val="90000"/>
            </a:lnSpc>
            <a:spcBef>
              <a:spcPct val="0"/>
            </a:spcBef>
            <a:spcAft>
              <a:spcPct val="35000"/>
            </a:spcAft>
          </a:pPr>
          <a:r>
            <a:rPr lang="fr-FR" sz="2300" b="0" i="0" kern="1200" dirty="0" smtClean="0"/>
            <a:t>Exposez vos données en suivant les règles des niveaux 1, 2 et 3 du modèle de Richardson</a:t>
          </a:r>
          <a:endParaRPr lang="fr-FR" sz="2300" kern="1200" noProof="0" dirty="0"/>
        </a:p>
      </dsp:txBody>
      <dsp:txXfrm>
        <a:off x="0" y="1260031"/>
        <a:ext cx="4833256" cy="1258186"/>
      </dsp:txXfrm>
    </dsp:sp>
    <dsp:sp modelId="{D1894A20-DB91-634C-8782-9C8A13103FF6}">
      <dsp:nvSpPr>
        <dsp:cNvPr id="0" name=""/>
        <dsp:cNvSpPr/>
      </dsp:nvSpPr>
      <dsp:spPr>
        <a:xfrm>
          <a:off x="0" y="2518218"/>
          <a:ext cx="4833256" cy="0"/>
        </a:xfrm>
        <a:prstGeom prst="line">
          <a:avLst/>
        </a:prstGeom>
        <a:solidFill>
          <a:schemeClr val="accent2">
            <a:hueOff val="-9067203"/>
            <a:satOff val="5236"/>
            <a:lumOff val="-9607"/>
            <a:alphaOff val="0"/>
          </a:schemeClr>
        </a:solidFill>
        <a:ln w="9525" cap="rnd" cmpd="sng" algn="ctr">
          <a:solidFill>
            <a:schemeClr val="accent2">
              <a:hueOff val="-9067203"/>
              <a:satOff val="5236"/>
              <a:lumOff val="-9607"/>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B705F7BA-757C-6549-9C73-2326015D6723}">
      <dsp:nvSpPr>
        <dsp:cNvPr id="0" name=""/>
        <dsp:cNvSpPr/>
      </dsp:nvSpPr>
      <dsp:spPr>
        <a:xfrm>
          <a:off x="0" y="2518218"/>
          <a:ext cx="4833256" cy="1258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rtlCol="0" anchor="ctr" anchorCtr="0">
          <a:noAutofit/>
        </a:bodyPr>
        <a:lstStyle/>
        <a:p>
          <a:pPr lvl="0" algn="l" defTabSz="1022350" rtl="0">
            <a:lnSpc>
              <a:spcPct val="90000"/>
            </a:lnSpc>
            <a:spcBef>
              <a:spcPct val="0"/>
            </a:spcBef>
            <a:spcAft>
              <a:spcPct val="35000"/>
            </a:spcAft>
          </a:pPr>
          <a:r>
            <a:rPr lang="fr-FR" sz="2300" b="0" i="0" kern="1200" dirty="0" smtClean="0"/>
            <a:t>Mises en cache des réponses soient </a:t>
          </a:r>
          <a:endParaRPr lang="fr-FR" sz="2300" kern="1200" noProof="0" dirty="0"/>
        </a:p>
      </dsp:txBody>
      <dsp:txXfrm>
        <a:off x="0" y="2518218"/>
        <a:ext cx="4833256" cy="125818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21EAB02-C5D7-441F-94E1-1DFAF8438C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461ECA3A-1DAA-4857-A79C-BD305F8FD5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0E0152-FD71-476E-93B4-2748553546FC}" type="datetimeFigureOut">
              <a:rPr lang="fr-FR" smtClean="0"/>
              <a:t>24/05/2022</a:t>
            </a:fld>
            <a:endParaRPr lang="fr-FR"/>
          </a:p>
        </p:txBody>
      </p:sp>
      <p:sp>
        <p:nvSpPr>
          <p:cNvPr id="4" name="Espace réservé du pied de page 3">
            <a:extLst>
              <a:ext uri="{FF2B5EF4-FFF2-40B4-BE49-F238E27FC236}">
                <a16:creationId xmlns:a16="http://schemas.microsoft.com/office/drawing/2014/main" id="{AD882947-8B7E-474F-B2B9-8F7B6419AD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9E524388-0661-40D8-A5D4-4FDBAC9D35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074615-8211-4040-8E35-D931AC58C4FE}" type="slidenum">
              <a:rPr lang="fr-FR" smtClean="0"/>
              <a:t>‹N°›</a:t>
            </a:fld>
            <a:endParaRPr lang="fr-FR"/>
          </a:p>
        </p:txBody>
      </p:sp>
    </p:spTree>
    <p:extLst>
      <p:ext uri="{BB962C8B-B14F-4D97-AF65-F5344CB8AC3E}">
        <p14:creationId xmlns:p14="http://schemas.microsoft.com/office/powerpoint/2010/main" val="10164530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18C28-E326-4E30-9CF2-2C1A4C894E1E}" type="datetimeFigureOut">
              <a:rPr lang="fr-FR" noProof="0" smtClean="0"/>
              <a:t>24/05/2022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9E0709-8032-4F3E-A041-680E7FBB13CC}" type="slidenum">
              <a:rPr lang="fr-FR" noProof="0" smtClean="0"/>
              <a:t>‹N°›</a:t>
            </a:fld>
            <a:endParaRPr lang="fr-FR" noProof="0"/>
          </a:p>
        </p:txBody>
      </p:sp>
    </p:spTree>
    <p:extLst>
      <p:ext uri="{BB962C8B-B14F-4D97-AF65-F5344CB8AC3E}">
        <p14:creationId xmlns:p14="http://schemas.microsoft.com/office/powerpoint/2010/main" val="857117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19E0709-8032-4F3E-A041-680E7FBB13CC}" type="slidenum">
              <a:rPr lang="fr-FR" smtClean="0"/>
              <a:t>1</a:t>
            </a:fld>
            <a:endParaRPr lang="fr-FR"/>
          </a:p>
        </p:txBody>
      </p:sp>
    </p:spTree>
    <p:extLst>
      <p:ext uri="{BB962C8B-B14F-4D97-AF65-F5344CB8AC3E}">
        <p14:creationId xmlns:p14="http://schemas.microsoft.com/office/powerpoint/2010/main" val="1689695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19E0709-8032-4F3E-A041-680E7FBB13CC}" type="slidenum">
              <a:rPr lang="fr-FR" noProof="0" smtClean="0"/>
              <a:t>2</a:t>
            </a:fld>
            <a:endParaRPr lang="fr-FR" noProof="0"/>
          </a:p>
        </p:txBody>
      </p:sp>
    </p:spTree>
    <p:extLst>
      <p:ext uri="{BB962C8B-B14F-4D97-AF65-F5344CB8AC3E}">
        <p14:creationId xmlns:p14="http://schemas.microsoft.com/office/powerpoint/2010/main" val="2387925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19E0709-8032-4F3E-A041-680E7FBB13CC}" type="slidenum">
              <a:rPr lang="fr-FR" noProof="0" smtClean="0"/>
              <a:t>3</a:t>
            </a:fld>
            <a:endParaRPr lang="fr-FR" noProof="0"/>
          </a:p>
        </p:txBody>
      </p:sp>
    </p:spTree>
    <p:extLst>
      <p:ext uri="{BB962C8B-B14F-4D97-AF65-F5344CB8AC3E}">
        <p14:creationId xmlns:p14="http://schemas.microsoft.com/office/powerpoint/2010/main" val="303939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19E0709-8032-4F3E-A041-680E7FBB13CC}" type="slidenum">
              <a:rPr lang="fr-FR" noProof="0" smtClean="0"/>
              <a:t>4</a:t>
            </a:fld>
            <a:endParaRPr lang="fr-FR" noProof="0"/>
          </a:p>
        </p:txBody>
      </p:sp>
    </p:spTree>
    <p:extLst>
      <p:ext uri="{BB962C8B-B14F-4D97-AF65-F5344CB8AC3E}">
        <p14:creationId xmlns:p14="http://schemas.microsoft.com/office/powerpoint/2010/main" val="3179704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19E0709-8032-4F3E-A041-680E7FBB13CC}" type="slidenum">
              <a:rPr lang="fr-FR" noProof="0" smtClean="0"/>
              <a:t>7</a:t>
            </a:fld>
            <a:endParaRPr lang="fr-FR" noProof="0"/>
          </a:p>
        </p:txBody>
      </p:sp>
    </p:spTree>
    <p:extLst>
      <p:ext uri="{BB962C8B-B14F-4D97-AF65-F5344CB8AC3E}">
        <p14:creationId xmlns:p14="http://schemas.microsoft.com/office/powerpoint/2010/main" val="2705068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19E0709-8032-4F3E-A041-680E7FBB13CC}" type="slidenum">
              <a:rPr lang="fr-FR" noProof="0" smtClean="0"/>
              <a:t>8</a:t>
            </a:fld>
            <a:endParaRPr lang="fr-FR" noProof="0"/>
          </a:p>
        </p:txBody>
      </p:sp>
    </p:spTree>
    <p:extLst>
      <p:ext uri="{BB962C8B-B14F-4D97-AF65-F5344CB8AC3E}">
        <p14:creationId xmlns:p14="http://schemas.microsoft.com/office/powerpoint/2010/main" val="2549504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19E0709-8032-4F3E-A041-680E7FBB13CC}" type="slidenum">
              <a:rPr lang="fr-FR" noProof="0" smtClean="0"/>
              <a:t>9</a:t>
            </a:fld>
            <a:endParaRPr lang="fr-FR" noProof="0"/>
          </a:p>
        </p:txBody>
      </p:sp>
    </p:spTree>
    <p:extLst>
      <p:ext uri="{BB962C8B-B14F-4D97-AF65-F5344CB8AC3E}">
        <p14:creationId xmlns:p14="http://schemas.microsoft.com/office/powerpoint/2010/main" val="1746128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19E0709-8032-4F3E-A041-680E7FBB13CC}" type="slidenum">
              <a:rPr lang="fr-FR" noProof="0" smtClean="0"/>
              <a:t>10</a:t>
            </a:fld>
            <a:endParaRPr lang="fr-FR" noProof="0"/>
          </a:p>
        </p:txBody>
      </p:sp>
    </p:spTree>
    <p:extLst>
      <p:ext uri="{BB962C8B-B14F-4D97-AF65-F5344CB8AC3E}">
        <p14:creationId xmlns:p14="http://schemas.microsoft.com/office/powerpoint/2010/main" val="771507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pPr rtl="0"/>
            <a:fld id="{84D57ED5-9CB3-4471-9B6F-968F3C8F84E1}" type="datetime1">
              <a:rPr lang="fr-FR" noProof="0" smtClean="0"/>
              <a:t>24/05/2022</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3260847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pPr rtl="0"/>
            <a:fld id="{82C21BD6-09AD-4CE8-91E4-0CCB39C35B1C}" type="datetime1">
              <a:rPr lang="fr-FR" noProof="0" smtClean="0"/>
              <a:t>24/05/2022</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3807561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pPr rtl="0"/>
            <a:fld id="{3C77B77F-91DD-4C26-904A-477D7569DB10}" type="datetime1">
              <a:rPr lang="fr-FR" noProof="0" smtClean="0"/>
              <a:t>24/05/2022</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rtl="0"/>
            <a:fld id="{D57F1E4F-1CFF-5643-939E-217C01CDF565}" type="slidenum">
              <a:rPr lang="fr-FR" noProof="0" smtClean="0"/>
              <a:pPr rtl="0"/>
              <a:t>‹N°›</a:t>
            </a:fld>
            <a:endParaRPr lang="fr-FR" noProof="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5887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pPr rtl="0"/>
            <a:fld id="{BF2D40E6-123C-44C7-96E6-E5EB17E95AC5}" type="datetime1">
              <a:rPr lang="fr-FR" noProof="0" smtClean="0"/>
              <a:t>24/05/2022</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30195513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pPr rtl="0"/>
            <a:fld id="{BF2D40E6-123C-44C7-96E6-E5EB17E95AC5}" type="datetime1">
              <a:rPr lang="fr-FR" noProof="0" smtClean="0"/>
              <a:t>24/05/2022</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rtl="0"/>
            <a:fld id="{D57F1E4F-1CFF-5643-939E-217C01CDF565}" type="slidenum">
              <a:rPr lang="fr-FR" noProof="0" smtClean="0"/>
              <a:pPr rtl="0"/>
              <a:t>‹N°›</a:t>
            </a:fld>
            <a:endParaRPr lang="fr-FR" noProof="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23222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pPr rtl="0"/>
            <a:fld id="{5E9C6408-3BC8-40DF-BC19-0E01079E3CE3}" type="datetime1">
              <a:rPr lang="fr-FR" noProof="0" smtClean="0"/>
              <a:t>24/05/2022</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4048122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pPr rtl="0"/>
            <a:fld id="{475489E5-EE2A-4D3B-B34D-823A7028B4FB}" type="datetime1">
              <a:rPr lang="fr-FR" noProof="0" smtClean="0"/>
              <a:t>24/05/2022</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278496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pPr rtl="0"/>
            <a:fld id="{CD123ACB-C9EE-4C9E-B8CE-AAAC5E9A0232}" type="datetime1">
              <a:rPr lang="fr-FR" noProof="0" smtClean="0"/>
              <a:t>24/05/2022</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428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pPr rtl="0"/>
            <a:fld id="{6860E4D8-56D9-4E46-AB44-CADDEB05CB81}" type="datetime1">
              <a:rPr lang="fr-FR" noProof="0" smtClean="0"/>
              <a:t>24/05/2022</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19042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pPr rtl="0"/>
            <a:fld id="{BF2D40E6-123C-44C7-96E6-E5EB17E95AC5}" type="datetime1">
              <a:rPr lang="fr-FR" noProof="0" smtClean="0"/>
              <a:t>24/05/2022</a:t>
            </a:fld>
            <a:endParaRPr lang="fr-FR" noProof="0"/>
          </a:p>
        </p:txBody>
      </p:sp>
      <p:sp>
        <p:nvSpPr>
          <p:cNvPr id="5" name="Footer Placeholder 4"/>
          <p:cNvSpPr>
            <a:spLocks noGrp="1"/>
          </p:cNvSpPr>
          <p:nvPr>
            <p:ph type="ftr" sz="quarter" idx="11"/>
          </p:nvPr>
        </p:nvSpPr>
        <p:spPr/>
        <p:txBody>
          <a:bodyPr/>
          <a:lstStyle/>
          <a:p>
            <a:pPr rtl="0"/>
            <a:endParaRPr lang="fr-FR" noProof="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307619314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pPr rtl="0"/>
            <a:fld id="{5ADDB20C-1774-4B16-9666-0BE66B3E81AC}" type="datetime1">
              <a:rPr lang="fr-FR" noProof="0" smtClean="0"/>
              <a:t>24/05/2022</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2982140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pPr rtl="0"/>
            <a:fld id="{1F37DF42-8FE2-4196-B087-A644399BE082}" type="datetime1">
              <a:rPr lang="fr-FR" noProof="0" smtClean="0"/>
              <a:t>24/05/2022</a:t>
            </a:fld>
            <a:endParaRPr lang="fr-FR" noProof="0"/>
          </a:p>
        </p:txBody>
      </p:sp>
      <p:sp>
        <p:nvSpPr>
          <p:cNvPr id="8" name="Footer Placeholder 7"/>
          <p:cNvSpPr>
            <a:spLocks noGrp="1"/>
          </p:cNvSpPr>
          <p:nvPr>
            <p:ph type="ftr" sz="quarter" idx="11"/>
          </p:nvPr>
        </p:nvSpPr>
        <p:spPr/>
        <p:txBody>
          <a:bodyPr/>
          <a:lstStyle/>
          <a:p>
            <a:pPr rtl="0"/>
            <a:endParaRPr lang="fr-FR" noProof="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5954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pPr rtl="0"/>
            <a:fld id="{BF2D40E6-123C-44C7-96E6-E5EB17E95AC5}" type="datetime1">
              <a:rPr lang="fr-FR" noProof="0" smtClean="0"/>
              <a:t>24/05/2022</a:t>
            </a:fld>
            <a:endParaRPr lang="fr-FR" noProof="0"/>
          </a:p>
        </p:txBody>
      </p:sp>
      <p:sp>
        <p:nvSpPr>
          <p:cNvPr id="4" name="Footer Placeholder 3"/>
          <p:cNvSpPr>
            <a:spLocks noGrp="1"/>
          </p:cNvSpPr>
          <p:nvPr>
            <p:ph type="ftr" sz="quarter" idx="11"/>
          </p:nvPr>
        </p:nvSpPr>
        <p:spPr/>
        <p:txBody>
          <a:bodyPr/>
          <a:lstStyle/>
          <a:p>
            <a:pPr rtl="0"/>
            <a:endParaRPr lang="fr-FR" noProof="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174538341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A9AA5441-00F0-4727-A8C3-46A783FC5724}" type="datetime1">
              <a:rPr lang="fr-FR" noProof="0" smtClean="0"/>
              <a:t>24/05/2022</a:t>
            </a:fld>
            <a:endParaRPr lang="fr-FR" noProof="0"/>
          </a:p>
        </p:txBody>
      </p:sp>
      <p:sp>
        <p:nvSpPr>
          <p:cNvPr id="3" name="Footer Placeholder 2"/>
          <p:cNvSpPr>
            <a:spLocks noGrp="1"/>
          </p:cNvSpPr>
          <p:nvPr>
            <p:ph type="ftr" sz="quarter" idx="11"/>
          </p:nvPr>
        </p:nvSpPr>
        <p:spPr/>
        <p:txBody>
          <a:bodyPr/>
          <a:lstStyle/>
          <a:p>
            <a:pPr rtl="0"/>
            <a:endParaRPr lang="fr-FR" noProof="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81284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pPr rtl="0"/>
            <a:fld id="{C032274E-A475-49B8-A4A0-80F13BCA3C3A}" type="datetime1">
              <a:rPr lang="fr-FR" noProof="0" smtClean="0"/>
              <a:t>24/05/2022</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4202606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pPr rtl="0"/>
            <a:fld id="{F9CED46A-8872-470A-807E-03961E183B93}" type="datetime1">
              <a:rPr lang="fr-FR" noProof="0" smtClean="0"/>
              <a:t>24/05/2022</a:t>
            </a:fld>
            <a:endParaRPr lang="fr-FR" noProof="0"/>
          </a:p>
        </p:txBody>
      </p:sp>
      <p:sp>
        <p:nvSpPr>
          <p:cNvPr id="6" name="Footer Placeholder 5"/>
          <p:cNvSpPr>
            <a:spLocks noGrp="1"/>
          </p:cNvSpPr>
          <p:nvPr>
            <p:ph type="ftr" sz="quarter" idx="11"/>
          </p:nvPr>
        </p:nvSpPr>
        <p:spPr/>
        <p:txBody>
          <a:bodyPr/>
          <a:lstStyle/>
          <a:p>
            <a:pPr rtl="0"/>
            <a:endParaRPr lang="fr-FR" noProof="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1603512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F2D40E6-123C-44C7-96E6-E5EB17E95AC5}" type="datetime1">
              <a:rPr lang="fr-FR" noProof="0" smtClean="0"/>
              <a:t>24/05/2022</a:t>
            </a:fld>
            <a:endParaRPr lang="fr-FR" noProof="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fr-FR" noProof="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rtl="0"/>
            <a:fld id="{D57F1E4F-1CFF-5643-939E-217C01CDF565}" type="slidenum">
              <a:rPr lang="fr-FR" noProof="0" smtClean="0"/>
              <a:pPr rtl="0"/>
              <a:t>‹N°›</a:t>
            </a:fld>
            <a:endParaRPr lang="fr-FR" noProof="0"/>
          </a:p>
        </p:txBody>
      </p:sp>
    </p:spTree>
    <p:extLst>
      <p:ext uri="{BB962C8B-B14F-4D97-AF65-F5344CB8AC3E}">
        <p14:creationId xmlns:p14="http://schemas.microsoft.com/office/powerpoint/2010/main" val="2372440066"/>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pic>
        <p:nvPicPr>
          <p:cNvPr id="5" name="Image 4" descr="points lumineux">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1" y="10"/>
            <a:ext cx="12192000" cy="6857990"/>
          </a:xfrm>
          <a:prstGeom prst="rect">
            <a:avLst/>
          </a:prstGeom>
        </p:spPr>
      </p:pic>
      <p:sp>
        <p:nvSpPr>
          <p:cNvPr id="2" name="Titre 1">
            <a:extLst>
              <a:ext uri="{FF2B5EF4-FFF2-40B4-BE49-F238E27FC236}">
                <a16:creationId xmlns:a16="http://schemas.microsoft.com/office/drawing/2014/main" id="{F266081D-517B-5D43-A7B4-E67DDEDC0B31}"/>
              </a:ext>
            </a:extLst>
          </p:cNvPr>
          <p:cNvSpPr>
            <a:spLocks noGrp="1"/>
          </p:cNvSpPr>
          <p:nvPr>
            <p:ph type="ctrTitle"/>
          </p:nvPr>
        </p:nvSpPr>
        <p:spPr/>
        <p:txBody>
          <a:bodyPr rtlCol="0">
            <a:normAutofit/>
          </a:bodyPr>
          <a:lstStyle/>
          <a:p>
            <a:r>
              <a:rPr lang="fr-FR" b="1" dirty="0" err="1"/>
              <a:t>BileMo</a:t>
            </a:r>
            <a:r>
              <a:rPr lang="fr-FR" dirty="0"/>
              <a:t> </a:t>
            </a:r>
            <a:endParaRPr lang="fr-FR" b="1" i="0" dirty="0">
              <a:effectLst/>
              <a:latin typeface="Montserrat"/>
            </a:endParaRPr>
          </a:p>
        </p:txBody>
      </p:sp>
    </p:spTree>
    <p:extLst>
      <p:ext uri="{BB962C8B-B14F-4D97-AF65-F5344CB8AC3E}">
        <p14:creationId xmlns:p14="http://schemas.microsoft.com/office/powerpoint/2010/main" val="31294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pic>
        <p:nvPicPr>
          <p:cNvPr id="5" name="Image 4" descr="points lumineux">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5"/>
            <a:ext cx="12192000" cy="6857990"/>
          </a:xfrm>
          <a:prstGeom prst="rect">
            <a:avLst/>
          </a:prstGeom>
        </p:spPr>
      </p:pic>
      <p:sp>
        <p:nvSpPr>
          <p:cNvPr id="2" name="Titre 1">
            <a:extLst>
              <a:ext uri="{FF2B5EF4-FFF2-40B4-BE49-F238E27FC236}">
                <a16:creationId xmlns:a16="http://schemas.microsoft.com/office/drawing/2014/main" id="{F266081D-517B-5D43-A7B4-E67DDEDC0B31}"/>
              </a:ext>
            </a:extLst>
          </p:cNvPr>
          <p:cNvSpPr>
            <a:spLocks noGrp="1"/>
          </p:cNvSpPr>
          <p:nvPr>
            <p:ph type="ctrTitle"/>
          </p:nvPr>
        </p:nvSpPr>
        <p:spPr>
          <a:xfrm>
            <a:off x="274387" y="88282"/>
            <a:ext cx="8915399" cy="1002192"/>
          </a:xfrm>
        </p:spPr>
        <p:txBody>
          <a:bodyPr rtlCol="0">
            <a:normAutofit/>
          </a:bodyPr>
          <a:lstStyle/>
          <a:p>
            <a:pPr rtl="0"/>
            <a:r>
              <a:rPr lang="fr-FR" dirty="0"/>
              <a:t>Démonstration du site</a:t>
            </a:r>
          </a:p>
        </p:txBody>
      </p:sp>
      <p:pic>
        <p:nvPicPr>
          <p:cNvPr id="4" name="Image 3"/>
          <p:cNvPicPr>
            <a:picLocks noChangeAspect="1"/>
          </p:cNvPicPr>
          <p:nvPr/>
        </p:nvPicPr>
        <p:blipFill>
          <a:blip r:embed="rId4"/>
          <a:stretch>
            <a:fillRect/>
          </a:stretch>
        </p:blipFill>
        <p:spPr>
          <a:xfrm>
            <a:off x="405075" y="1178750"/>
            <a:ext cx="10850151" cy="5404929"/>
          </a:xfrm>
          <a:prstGeom prst="rect">
            <a:avLst/>
          </a:prstGeom>
        </p:spPr>
      </p:pic>
    </p:spTree>
    <p:extLst>
      <p:ext uri="{BB962C8B-B14F-4D97-AF65-F5344CB8AC3E}">
        <p14:creationId xmlns:p14="http://schemas.microsoft.com/office/powerpoint/2010/main" val="372323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3F6C66-D6D7-4A72-9928-967AEA400766}"/>
              </a:ext>
            </a:extLst>
          </p:cNvPr>
          <p:cNvSpPr>
            <a:spLocks noGrp="1"/>
          </p:cNvSpPr>
          <p:nvPr>
            <p:ph type="title"/>
          </p:nvPr>
        </p:nvSpPr>
        <p:spPr>
          <a:xfrm>
            <a:off x="2592926" y="624110"/>
            <a:ext cx="5931006" cy="1280890"/>
          </a:xfrm>
        </p:spPr>
        <p:txBody>
          <a:bodyPr rtlCol="0">
            <a:normAutofit/>
          </a:bodyPr>
          <a:lstStyle/>
          <a:p>
            <a:pPr rtl="0"/>
            <a:r>
              <a:rPr lang="fr-FR" dirty="0"/>
              <a:t>Rappel du concept</a:t>
            </a:r>
          </a:p>
        </p:txBody>
      </p:sp>
      <p:graphicFrame>
        <p:nvGraphicFramePr>
          <p:cNvPr id="5" name="Espace réservé au contenu 2" descr="Graphique icône liste SmartArt">
            <a:extLst>
              <a:ext uri="{FF2B5EF4-FFF2-40B4-BE49-F238E27FC236}">
                <a16:creationId xmlns:a16="http://schemas.microsoft.com/office/drawing/2014/main" id="{7201ED44-E43F-0F4D-9EE4-135AC6924F3C}"/>
              </a:ext>
            </a:extLst>
          </p:cNvPr>
          <p:cNvGraphicFramePr>
            <a:graphicFrameLocks noGrp="1" noChangeAspect="1"/>
          </p:cNvGraphicFramePr>
          <p:nvPr>
            <p:ph idx="1"/>
            <p:extLst>
              <p:ext uri="{D42A27DB-BD31-4B8C-83A1-F6EECF244321}">
                <p14:modId xmlns:p14="http://schemas.microsoft.com/office/powerpoint/2010/main" val="1236262922"/>
              </p:ext>
            </p:extLst>
          </p:nvPr>
        </p:nvGraphicFramePr>
        <p:xfrm>
          <a:off x="2724539" y="2133600"/>
          <a:ext cx="4833257"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 3"/>
          <p:cNvPicPr>
            <a:picLocks noChangeAspect="1"/>
          </p:cNvPicPr>
          <p:nvPr/>
        </p:nvPicPr>
        <p:blipFill>
          <a:blip r:embed="rId8"/>
          <a:stretch>
            <a:fillRect/>
          </a:stretch>
        </p:blipFill>
        <p:spPr>
          <a:xfrm>
            <a:off x="8733459" y="4552306"/>
            <a:ext cx="3458542" cy="2305694"/>
          </a:xfrm>
          <a:prstGeom prst="rect">
            <a:avLst/>
          </a:prstGeom>
        </p:spPr>
      </p:pic>
      <p:pic>
        <p:nvPicPr>
          <p:cNvPr id="6" name="Image 5"/>
          <p:cNvPicPr>
            <a:picLocks noChangeAspect="1"/>
          </p:cNvPicPr>
          <p:nvPr/>
        </p:nvPicPr>
        <p:blipFill>
          <a:blip r:embed="rId9"/>
          <a:stretch>
            <a:fillRect/>
          </a:stretch>
        </p:blipFill>
        <p:spPr>
          <a:xfrm>
            <a:off x="8733459" y="2329546"/>
            <a:ext cx="3458542" cy="2640529"/>
          </a:xfrm>
          <a:prstGeom prst="rect">
            <a:avLst/>
          </a:prstGeom>
        </p:spPr>
      </p:pic>
      <p:pic>
        <p:nvPicPr>
          <p:cNvPr id="7" name="Image 6"/>
          <p:cNvPicPr>
            <a:picLocks noChangeAspect="1"/>
          </p:cNvPicPr>
          <p:nvPr/>
        </p:nvPicPr>
        <p:blipFill>
          <a:blip r:embed="rId10"/>
          <a:stretch>
            <a:fillRect/>
          </a:stretch>
        </p:blipFill>
        <p:spPr>
          <a:xfrm>
            <a:off x="8733458" y="1"/>
            <a:ext cx="3458541" cy="2329546"/>
          </a:xfrm>
          <a:prstGeom prst="rect">
            <a:avLst/>
          </a:prstGeom>
        </p:spPr>
      </p:pic>
    </p:spTree>
    <p:extLst>
      <p:ext uri="{BB962C8B-B14F-4D97-AF65-F5344CB8AC3E}">
        <p14:creationId xmlns:p14="http://schemas.microsoft.com/office/powerpoint/2010/main" val="1496850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 name="Image 12" descr="points lumineux">
            <a:extLst>
              <a:ext uri="{FF2B5EF4-FFF2-40B4-BE49-F238E27FC236}">
                <a16:creationId xmlns:a16="http://schemas.microsoft.com/office/drawing/2014/main" id="{91359E98-53EA-154C-9838-95AAA23C9E68}"/>
              </a:ext>
            </a:extLst>
          </p:cNvPr>
          <p:cNvPicPr>
            <a:picLocks noChangeAspect="1"/>
          </p:cNvPicPr>
          <p:nvPr/>
        </p:nvPicPr>
        <p:blipFill rotWithShape="1">
          <a:blip r:embed="rId3" cstate="print">
            <a:duotone>
              <a:prstClr val="black"/>
              <a:schemeClr val="tx2">
                <a:tint val="45000"/>
                <a:satMod val="400000"/>
              </a:schemeClr>
            </a:duotone>
            <a:alphaModFix amt="25000"/>
            <a:extLst>
              <a:ext uri="{28A0092B-C50C-407E-A947-70E740481C1C}">
                <a14:useLocalDpi xmlns:a14="http://schemas.microsoft.com/office/drawing/2010/main"/>
              </a:ext>
            </a:extLst>
          </a:blip>
          <a:srcRect/>
          <a:stretch/>
        </p:blipFill>
        <p:spPr>
          <a:xfrm>
            <a:off x="190500" y="111262"/>
            <a:ext cx="12191980" cy="6857990"/>
          </a:xfrm>
          <a:prstGeom prst="rect">
            <a:avLst/>
          </a:prstGeom>
        </p:spPr>
      </p:pic>
      <p:sp>
        <p:nvSpPr>
          <p:cNvPr id="2" name="Titre 1">
            <a:extLst>
              <a:ext uri="{FF2B5EF4-FFF2-40B4-BE49-F238E27FC236}">
                <a16:creationId xmlns:a16="http://schemas.microsoft.com/office/drawing/2014/main" id="{23F6D5E8-15CF-4755-910B-1B5A1E777357}"/>
              </a:ext>
            </a:extLst>
          </p:cNvPr>
          <p:cNvSpPr>
            <a:spLocks noGrp="1"/>
          </p:cNvSpPr>
          <p:nvPr>
            <p:ph type="title"/>
          </p:nvPr>
        </p:nvSpPr>
        <p:spPr>
          <a:xfrm>
            <a:off x="341734" y="51899"/>
            <a:ext cx="8911687" cy="1280890"/>
          </a:xfrm>
        </p:spPr>
        <p:txBody>
          <a:bodyPr rtlCol="0">
            <a:normAutofit/>
          </a:bodyPr>
          <a:lstStyle/>
          <a:p>
            <a:r>
              <a:rPr lang="fr-FR" dirty="0"/>
              <a:t>Cas d’utilisation : Gestion des taches</a:t>
            </a:r>
          </a:p>
        </p:txBody>
      </p:sp>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6753" y="949122"/>
            <a:ext cx="7534275" cy="5724525"/>
          </a:xfrm>
          <a:prstGeom prst="rect">
            <a:avLst/>
          </a:prstGeom>
        </p:spPr>
      </p:pic>
    </p:spTree>
    <p:extLst>
      <p:ext uri="{BB962C8B-B14F-4D97-AF65-F5344CB8AC3E}">
        <p14:creationId xmlns:p14="http://schemas.microsoft.com/office/powerpoint/2010/main" val="2402614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pic>
        <p:nvPicPr>
          <p:cNvPr id="5" name="Image 4" descr="points lumineux">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5"/>
            <a:ext cx="12192000" cy="6857990"/>
          </a:xfrm>
          <a:prstGeom prst="rect">
            <a:avLst/>
          </a:prstGeom>
        </p:spPr>
      </p:pic>
      <p:sp>
        <p:nvSpPr>
          <p:cNvPr id="2" name="Titre 1">
            <a:extLst>
              <a:ext uri="{FF2B5EF4-FFF2-40B4-BE49-F238E27FC236}">
                <a16:creationId xmlns:a16="http://schemas.microsoft.com/office/drawing/2014/main" id="{F266081D-517B-5D43-A7B4-E67DDEDC0B31}"/>
              </a:ext>
            </a:extLst>
          </p:cNvPr>
          <p:cNvSpPr>
            <a:spLocks noGrp="1"/>
          </p:cNvSpPr>
          <p:nvPr>
            <p:ph type="ctrTitle"/>
          </p:nvPr>
        </p:nvSpPr>
        <p:spPr>
          <a:xfrm>
            <a:off x="0" y="-84757"/>
            <a:ext cx="8915399" cy="1002192"/>
          </a:xfrm>
        </p:spPr>
        <p:txBody>
          <a:bodyPr rtlCol="0">
            <a:normAutofit/>
          </a:bodyPr>
          <a:lstStyle/>
          <a:p>
            <a:pPr rtl="0"/>
            <a:r>
              <a:rPr lang="fr-FR" dirty="0"/>
              <a:t>Diagramme de classe</a:t>
            </a:r>
          </a:p>
        </p:txBody>
      </p:sp>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924" y="2408180"/>
            <a:ext cx="9407122" cy="3011719"/>
          </a:xfrm>
          <a:prstGeom prst="rect">
            <a:avLst/>
          </a:prstGeom>
        </p:spPr>
      </p:pic>
    </p:spTree>
    <p:extLst>
      <p:ext uri="{BB962C8B-B14F-4D97-AF65-F5344CB8AC3E}">
        <p14:creationId xmlns:p14="http://schemas.microsoft.com/office/powerpoint/2010/main" val="406373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23F6D5E8-15CF-4755-910B-1B5A1E777357}"/>
              </a:ext>
            </a:extLst>
          </p:cNvPr>
          <p:cNvSpPr>
            <a:spLocks noGrp="1"/>
          </p:cNvSpPr>
          <p:nvPr>
            <p:ph type="title"/>
          </p:nvPr>
        </p:nvSpPr>
        <p:spPr>
          <a:xfrm>
            <a:off x="1619182" y="130052"/>
            <a:ext cx="10572817" cy="1280890"/>
          </a:xfrm>
        </p:spPr>
        <p:txBody>
          <a:bodyPr rtlCol="0">
            <a:normAutofit/>
          </a:bodyPr>
          <a:lstStyle/>
          <a:p>
            <a:pPr rtl="0"/>
            <a:r>
              <a:rPr lang="fr-FR" dirty="0"/>
              <a:t>Gestion du projet : Présentation de </a:t>
            </a:r>
            <a:r>
              <a:rPr lang="fr-FR" dirty="0" err="1"/>
              <a:t>Github</a:t>
            </a:r>
            <a:r>
              <a:rPr lang="fr-FR" dirty="0"/>
              <a:t/>
            </a:r>
            <a:br>
              <a:rPr lang="fr-FR" dirty="0"/>
            </a:br>
            <a:endParaRPr lang="fr-FR" dirty="0"/>
          </a:p>
        </p:txBody>
      </p:sp>
      <p:pic>
        <p:nvPicPr>
          <p:cNvPr id="3" name="Image 2"/>
          <p:cNvPicPr>
            <a:picLocks noChangeAspect="1"/>
          </p:cNvPicPr>
          <p:nvPr/>
        </p:nvPicPr>
        <p:blipFill>
          <a:blip r:embed="rId2"/>
          <a:stretch>
            <a:fillRect/>
          </a:stretch>
        </p:blipFill>
        <p:spPr>
          <a:xfrm>
            <a:off x="1457152" y="1251947"/>
            <a:ext cx="10089226" cy="5251154"/>
          </a:xfrm>
          <a:prstGeom prst="rect">
            <a:avLst/>
          </a:prstGeom>
        </p:spPr>
      </p:pic>
    </p:spTree>
    <p:extLst>
      <p:ext uri="{BB962C8B-B14F-4D97-AF65-F5344CB8AC3E}">
        <p14:creationId xmlns:p14="http://schemas.microsoft.com/office/powerpoint/2010/main" val="246730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23F6D5E8-15CF-4755-910B-1B5A1E777357}"/>
              </a:ext>
            </a:extLst>
          </p:cNvPr>
          <p:cNvSpPr>
            <a:spLocks noGrp="1"/>
          </p:cNvSpPr>
          <p:nvPr>
            <p:ph type="title"/>
          </p:nvPr>
        </p:nvSpPr>
        <p:spPr>
          <a:xfrm>
            <a:off x="1619182" y="130052"/>
            <a:ext cx="10572817" cy="1280890"/>
          </a:xfrm>
        </p:spPr>
        <p:txBody>
          <a:bodyPr rtlCol="0">
            <a:normAutofit/>
          </a:bodyPr>
          <a:lstStyle/>
          <a:p>
            <a:pPr rtl="0"/>
            <a:r>
              <a:rPr lang="fr-FR" dirty="0"/>
              <a:t>Gestion du projet : découpage des « issues »</a:t>
            </a:r>
            <a:br>
              <a:rPr lang="fr-FR" dirty="0"/>
            </a:br>
            <a:endParaRPr lang="fr-FR" dirty="0"/>
          </a:p>
        </p:txBody>
      </p:sp>
      <p:pic>
        <p:nvPicPr>
          <p:cNvPr id="3" name="Image 2"/>
          <p:cNvPicPr>
            <a:picLocks noChangeAspect="1"/>
          </p:cNvPicPr>
          <p:nvPr/>
        </p:nvPicPr>
        <p:blipFill>
          <a:blip r:embed="rId2"/>
          <a:stretch>
            <a:fillRect/>
          </a:stretch>
        </p:blipFill>
        <p:spPr>
          <a:xfrm>
            <a:off x="2140700" y="841956"/>
            <a:ext cx="8275147" cy="5890437"/>
          </a:xfrm>
          <a:prstGeom prst="rect">
            <a:avLst/>
          </a:prstGeom>
        </p:spPr>
      </p:pic>
    </p:spTree>
    <p:extLst>
      <p:ext uri="{BB962C8B-B14F-4D97-AF65-F5344CB8AC3E}">
        <p14:creationId xmlns:p14="http://schemas.microsoft.com/office/powerpoint/2010/main" val="1309542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pic>
        <p:nvPicPr>
          <p:cNvPr id="5" name="Image 4" descr="points lumineux">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0"/>
            <a:ext cx="12192000" cy="6857990"/>
          </a:xfrm>
          <a:prstGeom prst="rect">
            <a:avLst/>
          </a:prstGeom>
        </p:spPr>
      </p:pic>
      <p:sp>
        <p:nvSpPr>
          <p:cNvPr id="2" name="Titre 1">
            <a:extLst>
              <a:ext uri="{FF2B5EF4-FFF2-40B4-BE49-F238E27FC236}">
                <a16:creationId xmlns:a16="http://schemas.microsoft.com/office/drawing/2014/main" id="{F266081D-517B-5D43-A7B4-E67DDEDC0B31}"/>
              </a:ext>
            </a:extLst>
          </p:cNvPr>
          <p:cNvSpPr>
            <a:spLocks noGrp="1"/>
          </p:cNvSpPr>
          <p:nvPr>
            <p:ph type="ctrTitle"/>
          </p:nvPr>
        </p:nvSpPr>
        <p:spPr>
          <a:xfrm>
            <a:off x="274387" y="88282"/>
            <a:ext cx="12061700" cy="1002192"/>
          </a:xfrm>
        </p:spPr>
        <p:txBody>
          <a:bodyPr rtlCol="0">
            <a:normAutofit fontScale="90000"/>
          </a:bodyPr>
          <a:lstStyle/>
          <a:p>
            <a:pPr rtl="0"/>
            <a:r>
              <a:rPr lang="fr-FR" dirty="0"/>
              <a:t>Architecture du projet avec </a:t>
            </a:r>
            <a:r>
              <a:rPr lang="fr-FR" dirty="0" err="1"/>
              <a:t>symfony</a:t>
            </a:r>
            <a:endParaRPr lang="fr-FR" dirty="0"/>
          </a:p>
        </p:txBody>
      </p:sp>
      <p:sp>
        <p:nvSpPr>
          <p:cNvPr id="7" name="Rectangle 6"/>
          <p:cNvSpPr/>
          <p:nvPr/>
        </p:nvSpPr>
        <p:spPr>
          <a:xfrm>
            <a:off x="3002452" y="1686704"/>
            <a:ext cx="8926311" cy="4031873"/>
          </a:xfrm>
          <a:prstGeom prst="rect">
            <a:avLst/>
          </a:prstGeom>
        </p:spPr>
        <p:txBody>
          <a:bodyPr wrap="square">
            <a:spAutoFit/>
          </a:bodyPr>
          <a:lstStyle/>
          <a:p>
            <a:r>
              <a:rPr lang="fr-FR" sz="1600" b="1" dirty="0"/>
              <a:t>Bin: C</a:t>
            </a:r>
            <a:r>
              <a:rPr lang="fr-FR" sz="1600" dirty="0"/>
              <a:t>ontient les fichiers de commandes permettant d’effectuer des actions sur un projet Symfony. </a:t>
            </a:r>
          </a:p>
          <a:p>
            <a:endParaRPr lang="fr-FR" sz="1600" dirty="0"/>
          </a:p>
          <a:p>
            <a:r>
              <a:rPr lang="fr-FR" sz="1600" b="1" dirty="0"/>
              <a:t>Config</a:t>
            </a:r>
            <a:r>
              <a:rPr lang="fr-FR" sz="1600" dirty="0"/>
              <a:t> : Configuration des packages, services et routes (YAML)</a:t>
            </a:r>
          </a:p>
          <a:p>
            <a:endParaRPr lang="fr-FR" sz="1600" dirty="0"/>
          </a:p>
          <a:p>
            <a:r>
              <a:rPr lang="fr-FR" sz="1600" b="1" dirty="0"/>
              <a:t>Migration : </a:t>
            </a:r>
            <a:r>
              <a:rPr lang="fr-FR" sz="1600" dirty="0"/>
              <a:t>Contient les fichier de migrations Doctrine -&gt; BDD</a:t>
            </a:r>
          </a:p>
          <a:p>
            <a:endParaRPr lang="fr-FR" sz="1600" dirty="0"/>
          </a:p>
          <a:p>
            <a:r>
              <a:rPr lang="fr-FR" sz="1600" b="1" dirty="0"/>
              <a:t>Public</a:t>
            </a:r>
            <a:r>
              <a:rPr lang="fr-FR" sz="1600" dirty="0"/>
              <a:t> : Point d’entrée de l’application, </a:t>
            </a:r>
            <a:r>
              <a:rPr lang="fr-FR" sz="1600" dirty="0" err="1"/>
              <a:t>index.php</a:t>
            </a:r>
            <a:r>
              <a:rPr lang="fr-FR" sz="1600" dirty="0"/>
              <a:t>. Contient les images.</a:t>
            </a:r>
          </a:p>
          <a:p>
            <a:endParaRPr lang="fr-FR" sz="1600" dirty="0"/>
          </a:p>
          <a:p>
            <a:r>
              <a:rPr lang="fr-FR" sz="1600" b="1" dirty="0"/>
              <a:t>SRC</a:t>
            </a:r>
            <a:r>
              <a:rPr lang="fr-FR" sz="1600" dirty="0"/>
              <a:t> : Cœur du projet  !  Dossier qui contient la logique de votre application.</a:t>
            </a:r>
          </a:p>
          <a:p>
            <a:endParaRPr lang="fr-FR" sz="1600" dirty="0"/>
          </a:p>
          <a:p>
            <a:r>
              <a:rPr lang="fr-FR" sz="1600" b="1" dirty="0" smtClean="0"/>
              <a:t>Var </a:t>
            </a:r>
            <a:r>
              <a:rPr lang="fr-FR" sz="1600" b="1" dirty="0"/>
              <a:t>: C</a:t>
            </a:r>
            <a:r>
              <a:rPr lang="fr-FR" sz="1600" dirty="0"/>
              <a:t>ache et fichiers de log.</a:t>
            </a:r>
          </a:p>
          <a:p>
            <a:endParaRPr lang="fr-FR" sz="1600" dirty="0"/>
          </a:p>
          <a:p>
            <a:r>
              <a:rPr lang="fr-FR" sz="1600" b="1" dirty="0" err="1"/>
              <a:t>Vendor</a:t>
            </a:r>
            <a:r>
              <a:rPr lang="fr-FR" sz="1600" dirty="0"/>
              <a:t> : Packages de </a:t>
            </a:r>
            <a:r>
              <a:rPr lang="fr-FR" sz="1600" dirty="0" err="1"/>
              <a:t>symfony</a:t>
            </a:r>
            <a:r>
              <a:rPr lang="fr-FR" sz="1600" dirty="0"/>
              <a:t> listés dans le Fichier </a:t>
            </a:r>
            <a:r>
              <a:rPr lang="fr-FR" sz="1600" dirty="0" err="1" smtClean="0"/>
              <a:t>Composer.json</a:t>
            </a:r>
            <a:endParaRPr lang="fr-FR" sz="1600" dirty="0" smtClean="0"/>
          </a:p>
          <a:p>
            <a:endParaRPr lang="fr-FR" sz="1600" dirty="0" smtClean="0"/>
          </a:p>
          <a:p>
            <a:endParaRPr lang="fr-FR" sz="1600" dirty="0"/>
          </a:p>
        </p:txBody>
      </p:sp>
      <p:pic>
        <p:nvPicPr>
          <p:cNvPr id="3" name="Image 2"/>
          <p:cNvPicPr>
            <a:picLocks noChangeAspect="1"/>
          </p:cNvPicPr>
          <p:nvPr/>
        </p:nvPicPr>
        <p:blipFill>
          <a:blip r:embed="rId4"/>
          <a:stretch>
            <a:fillRect/>
          </a:stretch>
        </p:blipFill>
        <p:spPr>
          <a:xfrm>
            <a:off x="82001" y="1686704"/>
            <a:ext cx="2838450" cy="4714875"/>
          </a:xfrm>
          <a:prstGeom prst="rect">
            <a:avLst/>
          </a:prstGeom>
        </p:spPr>
      </p:pic>
    </p:spTree>
    <p:extLst>
      <p:ext uri="{BB962C8B-B14F-4D97-AF65-F5344CB8AC3E}">
        <p14:creationId xmlns:p14="http://schemas.microsoft.com/office/powerpoint/2010/main" val="3031881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pic>
        <p:nvPicPr>
          <p:cNvPr id="5" name="Image 4" descr="points lumineux">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0"/>
            <a:ext cx="12192000" cy="6857990"/>
          </a:xfrm>
          <a:prstGeom prst="rect">
            <a:avLst/>
          </a:prstGeom>
        </p:spPr>
      </p:pic>
      <p:sp>
        <p:nvSpPr>
          <p:cNvPr id="2" name="Titre 1">
            <a:extLst>
              <a:ext uri="{FF2B5EF4-FFF2-40B4-BE49-F238E27FC236}">
                <a16:creationId xmlns:a16="http://schemas.microsoft.com/office/drawing/2014/main" id="{F266081D-517B-5D43-A7B4-E67DDEDC0B31}"/>
              </a:ext>
            </a:extLst>
          </p:cNvPr>
          <p:cNvSpPr>
            <a:spLocks noGrp="1"/>
          </p:cNvSpPr>
          <p:nvPr>
            <p:ph type="ctrTitle"/>
          </p:nvPr>
        </p:nvSpPr>
        <p:spPr>
          <a:xfrm>
            <a:off x="274387" y="88282"/>
            <a:ext cx="12061700" cy="1002192"/>
          </a:xfrm>
        </p:spPr>
        <p:txBody>
          <a:bodyPr rtlCol="0">
            <a:normAutofit/>
          </a:bodyPr>
          <a:lstStyle/>
          <a:p>
            <a:pPr rtl="0"/>
            <a:r>
              <a:rPr lang="fr-FR" dirty="0" smtClean="0"/>
              <a:t>Documentation </a:t>
            </a:r>
            <a:endParaRPr lang="fr-FR" dirty="0"/>
          </a:p>
        </p:txBody>
      </p:sp>
      <p:pic>
        <p:nvPicPr>
          <p:cNvPr id="4" name="Image 3"/>
          <p:cNvPicPr>
            <a:picLocks noChangeAspect="1"/>
          </p:cNvPicPr>
          <p:nvPr/>
        </p:nvPicPr>
        <p:blipFill>
          <a:blip r:embed="rId4"/>
          <a:stretch>
            <a:fillRect/>
          </a:stretch>
        </p:blipFill>
        <p:spPr>
          <a:xfrm>
            <a:off x="3093011" y="1281808"/>
            <a:ext cx="8619903" cy="5384847"/>
          </a:xfrm>
          <a:prstGeom prst="rect">
            <a:avLst/>
          </a:prstGeom>
        </p:spPr>
      </p:pic>
      <p:sp>
        <p:nvSpPr>
          <p:cNvPr id="6" name="Rectangle 5"/>
          <p:cNvSpPr/>
          <p:nvPr/>
        </p:nvSpPr>
        <p:spPr>
          <a:xfrm>
            <a:off x="5436524" y="912476"/>
            <a:ext cx="3555782" cy="369332"/>
          </a:xfrm>
          <a:prstGeom prst="rect">
            <a:avLst/>
          </a:prstGeom>
        </p:spPr>
        <p:txBody>
          <a:bodyPr wrap="none">
            <a:spAutoFit/>
          </a:bodyPr>
          <a:lstStyle/>
          <a:p>
            <a:r>
              <a:rPr lang="fr-FR" dirty="0"/>
              <a:t>https://127.0.0.1:8000/api/doc</a:t>
            </a:r>
          </a:p>
        </p:txBody>
      </p:sp>
    </p:spTree>
    <p:extLst>
      <p:ext uri="{BB962C8B-B14F-4D97-AF65-F5344CB8AC3E}">
        <p14:creationId xmlns:p14="http://schemas.microsoft.com/office/powerpoint/2010/main" val="3699882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pic>
        <p:nvPicPr>
          <p:cNvPr id="5" name="Image 4" descr="points lumineux">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0"/>
            <a:ext cx="12192000" cy="6857990"/>
          </a:xfrm>
          <a:prstGeom prst="rect">
            <a:avLst/>
          </a:prstGeom>
        </p:spPr>
      </p:pic>
      <p:sp>
        <p:nvSpPr>
          <p:cNvPr id="2" name="Titre 1">
            <a:extLst>
              <a:ext uri="{FF2B5EF4-FFF2-40B4-BE49-F238E27FC236}">
                <a16:creationId xmlns:a16="http://schemas.microsoft.com/office/drawing/2014/main" id="{F266081D-517B-5D43-A7B4-E67DDEDC0B31}"/>
              </a:ext>
            </a:extLst>
          </p:cNvPr>
          <p:cNvSpPr>
            <a:spLocks noGrp="1"/>
          </p:cNvSpPr>
          <p:nvPr>
            <p:ph type="ctrTitle"/>
          </p:nvPr>
        </p:nvSpPr>
        <p:spPr>
          <a:xfrm>
            <a:off x="65150" y="88282"/>
            <a:ext cx="12061700" cy="1002192"/>
          </a:xfrm>
        </p:spPr>
        <p:txBody>
          <a:bodyPr rtlCol="0">
            <a:normAutofit/>
          </a:bodyPr>
          <a:lstStyle/>
          <a:p>
            <a:r>
              <a:rPr lang="fr-FR" dirty="0"/>
              <a:t> modèle de maturité de </a:t>
            </a:r>
            <a:r>
              <a:rPr lang="fr-FR" dirty="0" smtClean="0"/>
              <a:t>Richardson </a:t>
            </a:r>
            <a:endParaRPr lang="fr-FR" dirty="0"/>
          </a:p>
        </p:txBody>
      </p:sp>
      <p:sp>
        <p:nvSpPr>
          <p:cNvPr id="7" name="Rectangle 6"/>
          <p:cNvSpPr/>
          <p:nvPr/>
        </p:nvSpPr>
        <p:spPr>
          <a:xfrm>
            <a:off x="1" y="993931"/>
            <a:ext cx="12011890" cy="4524315"/>
          </a:xfrm>
          <a:prstGeom prst="rect">
            <a:avLst/>
          </a:prstGeom>
        </p:spPr>
        <p:txBody>
          <a:bodyPr wrap="square">
            <a:spAutoFit/>
          </a:bodyPr>
          <a:lstStyle/>
          <a:p>
            <a:r>
              <a:rPr lang="fr-FR" sz="1200" dirty="0"/>
              <a:t>Niveau 0</a:t>
            </a:r>
          </a:p>
          <a:p>
            <a:r>
              <a:rPr lang="fr-FR" sz="1200" dirty="0"/>
              <a:t>On parle de </a:t>
            </a:r>
            <a:r>
              <a:rPr lang="fr-FR" sz="1200" dirty="0" err="1"/>
              <a:t>Swamp</a:t>
            </a:r>
            <a:r>
              <a:rPr lang="fr-FR" sz="1200" dirty="0"/>
              <a:t> of POX, soit le « domaine du Plain Old XML », lorsque votre API n’utilise aucune fonctionnalité HTTP. On parle alors de XML-RPC over HTTP. En clair, on peut contacter votre API via un point d’entrée unique, on spécifie l’action à effectuer ainsi que la ressource sur laquelle l’effectuer, dans le contenu de la requête. De même, la réponse sera toujours une 200 avec des informations sur le bon (ou mauvais) déroulement de l’action. C’est le fonctionnement standard des API SOAP.</a:t>
            </a:r>
          </a:p>
          <a:p>
            <a:endParaRPr lang="fr-FR" sz="1200" dirty="0"/>
          </a:p>
          <a:p>
            <a:r>
              <a:rPr lang="fr-FR" sz="1200" dirty="0"/>
              <a:t>Niveau 1</a:t>
            </a:r>
          </a:p>
          <a:p>
            <a:r>
              <a:rPr lang="fr-FR" sz="1200" dirty="0"/>
              <a:t>À ce niveau, on utilise les ressources, c’est à dire que l’API n’aura plus un </a:t>
            </a:r>
            <a:r>
              <a:rPr lang="fr-FR" sz="1200" dirty="0" err="1"/>
              <a:t>endpoint</a:t>
            </a:r>
            <a:r>
              <a:rPr lang="fr-FR" sz="1200" dirty="0"/>
              <a:t> unique mais que chaque ressource aura son propre </a:t>
            </a:r>
            <a:r>
              <a:rPr lang="fr-FR" sz="1200" dirty="0" err="1"/>
              <a:t>endpoint</a:t>
            </a:r>
            <a:r>
              <a:rPr lang="fr-FR" sz="1200" dirty="0"/>
              <a:t> (/</a:t>
            </a:r>
            <a:r>
              <a:rPr lang="fr-FR" sz="1200" dirty="0" err="1"/>
              <a:t>users</a:t>
            </a:r>
            <a:r>
              <a:rPr lang="fr-FR" sz="1200" dirty="0"/>
              <a:t>/</a:t>
            </a:r>
            <a:r>
              <a:rPr lang="fr-FR" sz="1200" dirty="0" err="1"/>
              <a:t>posts</a:t>
            </a:r>
            <a:r>
              <a:rPr lang="fr-FR" sz="1200" dirty="0"/>
              <a:t>/1/</a:t>
            </a:r>
            <a:r>
              <a:rPr lang="fr-FR" sz="1200" dirty="0" err="1"/>
              <a:t>comments</a:t>
            </a:r>
            <a:r>
              <a:rPr lang="fr-FR" sz="1200" dirty="0"/>
              <a:t>, etc…)</a:t>
            </a:r>
          </a:p>
          <a:p>
            <a:endParaRPr lang="fr-FR" sz="1200" dirty="0"/>
          </a:p>
          <a:p>
            <a:r>
              <a:rPr lang="fr-FR" sz="1200" dirty="0"/>
              <a:t>Niveau 2</a:t>
            </a:r>
          </a:p>
          <a:p>
            <a:r>
              <a:rPr lang="fr-FR" sz="1200" dirty="0"/>
              <a:t>C’est à ce niveau qu’on met en place l’utilisation des verbes HTTP. Il ne sera donc plus nécessaire de dire qu’il s’agit d’une suppression dans le body, puisqu’un </a:t>
            </a:r>
            <a:r>
              <a:rPr lang="fr-FR" sz="1200" dirty="0" err="1"/>
              <a:t>endpoint</a:t>
            </a:r>
            <a:r>
              <a:rPr lang="fr-FR" sz="1200" dirty="0"/>
              <a:t> en verbe DELETE sera exposé sur la ressource. Au-delà de l’utilisation des verbes, ce niveau inclut aussi l’utilisation des codes de réponse HTTP (200, 400, </a:t>
            </a:r>
            <a:r>
              <a:rPr lang="fr-FR" sz="1200" dirty="0" err="1"/>
              <a:t>etc</a:t>
            </a:r>
            <a:r>
              <a:rPr lang="fr-FR" sz="1200" dirty="0"/>
              <a:t>), afin de ne plus répondre en 200 systématiquement, avec un message d’erreur dans la réponse (si nécessaire).</a:t>
            </a:r>
          </a:p>
          <a:p>
            <a:endParaRPr lang="fr-FR" sz="1200" dirty="0"/>
          </a:p>
          <a:p>
            <a:r>
              <a:rPr lang="fr-FR" sz="1200" dirty="0"/>
              <a:t>Niveau 3</a:t>
            </a:r>
          </a:p>
          <a:p>
            <a:r>
              <a:rPr lang="fr-FR" sz="1200" dirty="0"/>
              <a:t>C’est le dernier niveau, qui fait que peu d’API sont entièrement </a:t>
            </a:r>
            <a:r>
              <a:rPr lang="fr-FR" sz="1200" dirty="0" err="1"/>
              <a:t>RESTful</a:t>
            </a:r>
            <a:r>
              <a:rPr lang="fr-FR" sz="1200" dirty="0"/>
              <a:t>, il s’appelle </a:t>
            </a:r>
            <a:r>
              <a:rPr lang="fr-FR" sz="1200" dirty="0" err="1"/>
              <a:t>Hypermedia</a:t>
            </a:r>
            <a:r>
              <a:rPr lang="fr-FR" sz="1200" dirty="0"/>
              <a:t> </a:t>
            </a:r>
            <a:r>
              <a:rPr lang="fr-FR" sz="1200" dirty="0" err="1"/>
              <a:t>Controls</a:t>
            </a:r>
            <a:r>
              <a:rPr lang="fr-FR" sz="1200" dirty="0"/>
              <a:t> (ou HATEOAS). À ce niveau, il est possible d’explorer l’API sans documentation et sans front-end pour nous guider au travers des </a:t>
            </a:r>
            <a:r>
              <a:rPr lang="fr-FR" sz="1200" dirty="0" err="1"/>
              <a:t>endpoints</a:t>
            </a:r>
            <a:r>
              <a:rPr lang="fr-FR" sz="1200" dirty="0"/>
              <a:t>. La problématique est la suivante : lorsque que vous récupérez la liste des utilisateurs sur /api/</a:t>
            </a:r>
            <a:r>
              <a:rPr lang="fr-FR" sz="1200" dirty="0" err="1"/>
              <a:t>users</a:t>
            </a:r>
            <a:r>
              <a:rPr lang="fr-FR" sz="1200" dirty="0"/>
              <a:t>, comment faites vous ensuite pour récupérer le premier utilisateur ? Par convention, ou par divination, vous me direz de requêter /api/</a:t>
            </a:r>
            <a:r>
              <a:rPr lang="fr-FR" sz="1200" dirty="0" err="1"/>
              <a:t>users</a:t>
            </a:r>
            <a:r>
              <a:rPr lang="fr-FR" sz="1200" dirty="0"/>
              <a:t>/1, mais ça ne vous permet pas de connaître la liste des actions possibles pour les utilisateurs (comment désactiver mon utilisateur par exemple).</a:t>
            </a:r>
          </a:p>
          <a:p>
            <a:endParaRPr lang="fr-FR" sz="1200" dirty="0"/>
          </a:p>
          <a:p>
            <a:r>
              <a:rPr lang="fr-FR" sz="1200" dirty="0"/>
              <a:t>L’idée de ce niveau est donc d’inclure suffisamment d’informations dans la réponse pour permettre d’utiliser l’API sans aucune ressource supplémentaire.</a:t>
            </a:r>
          </a:p>
          <a:p>
            <a:endParaRPr lang="fr-FR" sz="1200" dirty="0"/>
          </a:p>
          <a:p>
            <a:r>
              <a:rPr lang="fr-FR" sz="1200" dirty="0"/>
              <a:t>Maintenant que j’ai apprivoisé ce modèle pour créer des API optimisées, on va pouvoir le mettre au service de nos futurs </a:t>
            </a:r>
            <a:r>
              <a:rPr lang="fr-FR" sz="1200" dirty="0" err="1"/>
              <a:t>devs</a:t>
            </a:r>
            <a:r>
              <a:rPr lang="fr-FR" sz="1200" dirty="0"/>
              <a:t> !</a:t>
            </a:r>
          </a:p>
        </p:txBody>
      </p:sp>
    </p:spTree>
    <p:extLst>
      <p:ext uri="{BB962C8B-B14F-4D97-AF65-F5344CB8AC3E}">
        <p14:creationId xmlns:p14="http://schemas.microsoft.com/office/powerpoint/2010/main" val="2271323368"/>
      </p:ext>
    </p:extLst>
  </p:cSld>
  <p:clrMapOvr>
    <a:masterClrMapping/>
  </p:clrMapOvr>
</p:sld>
</file>

<file path=ppt/theme/theme1.xml><?xml version="1.0" encoding="utf-8"?>
<a:theme xmlns:a="http://schemas.openxmlformats.org/drawingml/2006/main" name="Bri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75CB40-8686-4C48-810A-C2974D3D3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B8F5F2-61AB-4CE6-A5E3-F34B87B0EE42}">
  <ds:schemaRefs>
    <ds:schemaRef ds:uri="http://purl.org/dc/elements/1.1/"/>
    <ds:schemaRef ds:uri="http://schemas.microsoft.com/office/2006/metadata/properties"/>
    <ds:schemaRef ds:uri="16c05727-aa75-4e4a-9b5f-8a80a1165891"/>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507C3E52-A0B1-49C0-88BD-66B715EE8B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1582</TotalTime>
  <Words>551</Words>
  <Application>Microsoft Office PowerPoint</Application>
  <PresentationFormat>Grand écran</PresentationFormat>
  <Paragraphs>50</Paragraphs>
  <Slides>10</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Calibri</vt:lpstr>
      <vt:lpstr>Century Gothic</vt:lpstr>
      <vt:lpstr>Montserrat</vt:lpstr>
      <vt:lpstr>Wingdings 3</vt:lpstr>
      <vt:lpstr>Brin</vt:lpstr>
      <vt:lpstr>BileMo </vt:lpstr>
      <vt:lpstr>Rappel du concept</vt:lpstr>
      <vt:lpstr>Cas d’utilisation : Gestion des taches</vt:lpstr>
      <vt:lpstr>Diagramme de classe</vt:lpstr>
      <vt:lpstr>Gestion du projet : Présentation de Github </vt:lpstr>
      <vt:lpstr>Gestion du projet : découpage des « issues » </vt:lpstr>
      <vt:lpstr>Architecture du projet avec symfony</vt:lpstr>
      <vt:lpstr>Documentation </vt:lpstr>
      <vt:lpstr> modèle de maturité de Richardson </vt:lpstr>
      <vt:lpstr>Démonstration du 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ExpressFood</dc:title>
  <dc:creator>Vincent Gab</dc:creator>
  <cp:lastModifiedBy>NMPROOT</cp:lastModifiedBy>
  <cp:revision>91</cp:revision>
  <dcterms:created xsi:type="dcterms:W3CDTF">2021-08-12T06:19:35Z</dcterms:created>
  <dcterms:modified xsi:type="dcterms:W3CDTF">2022-05-24T13:45:42Z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