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8" r:id="rId4"/>
  </p:sldMasterIdLst>
  <p:notesMasterIdLst>
    <p:notesMasterId r:id="rId17"/>
  </p:notesMasterIdLst>
  <p:handoutMasterIdLst>
    <p:handoutMasterId r:id="rId18"/>
  </p:handoutMasterIdLst>
  <p:sldIdLst>
    <p:sldId id="268" r:id="rId5"/>
    <p:sldId id="269" r:id="rId6"/>
    <p:sldId id="273" r:id="rId7"/>
    <p:sldId id="276" r:id="rId8"/>
    <p:sldId id="267" r:id="rId9"/>
    <p:sldId id="279" r:id="rId10"/>
    <p:sldId id="280" r:id="rId11"/>
    <p:sldId id="281" r:id="rId12"/>
    <p:sldId id="283" r:id="rId13"/>
    <p:sldId id="284" r:id="rId14"/>
    <p:sldId id="285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58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fr-FR" b="0" i="0" dirty="0" smtClean="0"/>
            <a:t>Implémentation de nouvelles fonctionnalités ;</a:t>
          </a:r>
          <a:endParaRPr lang="fr-FR" b="0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808B76D0-8EC7-469A-93AC-7A6017188A9D}" type="sibTrans" cxnId="{C5E94186-9CB6-4C42-92B3-C546CC53A7B9}">
      <dgm:prSet phldrT="1"/>
      <dgm:spPr/>
      <dgm:t>
        <a:bodyPr rtlCol="0"/>
        <a:lstStyle/>
        <a:p>
          <a:pPr rtl="0"/>
          <a:endParaRPr lang="fr-FR" noProof="0" dirty="0"/>
        </a:p>
      </dgm:t>
    </dgm:pt>
    <dgm:pt modelId="{4E8D2E69-0173-4BD3-B96A-7A9C5DD12B47}">
      <dgm:prSet/>
      <dgm:spPr/>
      <dgm:t>
        <a:bodyPr rtlCol="0" anchor="ctr"/>
        <a:lstStyle/>
        <a:p>
          <a:pPr rtl="0"/>
          <a:r>
            <a:rPr lang="fr-FR" b="0" i="0" dirty="0" smtClean="0"/>
            <a:t>Correction d’anomalies </a:t>
          </a:r>
          <a:endParaRPr lang="fr-FR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FEF1E80E-8A9E-4B0A-817C-2A4CFDCF3FB2}" type="sibTrans" cxnId="{0F866C41-EB5F-47BD-A2CD-A58671F15B67}">
      <dgm:prSet phldrT="2"/>
      <dgm:spPr/>
      <dgm:t>
        <a:bodyPr rtlCol="0"/>
        <a:lstStyle/>
        <a:p>
          <a:pPr rtl="0"/>
          <a:endParaRPr lang="fr-FR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fr-FR" b="0" i="0" dirty="0" smtClean="0"/>
            <a:t>Implémentation de tests automatisés.</a:t>
          </a:r>
          <a:endParaRPr lang="fr-FR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fr-FR" sz="700" noProof="0" dirty="0"/>
        </a:p>
      </dgm:t>
    </dgm:pt>
    <dgm:pt modelId="{BFE0749E-E343-4A6F-BD09-2810EE6B4BD7}" type="sibTrans" cxnId="{4B40C8DC-6B57-4F5B-8440-7241C649700B}">
      <dgm:prSet phldrT="3"/>
      <dgm:spPr/>
      <dgm:t>
        <a:bodyPr rtlCol="0"/>
        <a:lstStyle/>
        <a:p>
          <a:pPr rtl="0"/>
          <a:endParaRPr lang="fr-FR" noProof="0" dirty="0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5F5B303-C42A-0F46-B1B4-9FC2C90E8F5B}" type="pres">
      <dgm:prSet presAssocID="{AAC263CB-8256-4B03-92FE-1622698FB3E9}" presName="thickLine" presStyleLbl="alignNode1" presStyleIdx="0" presStyleCnt="3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3"/>
      <dgm:spPr/>
      <dgm:t>
        <a:bodyPr/>
        <a:lstStyle/>
        <a:p>
          <a:endParaRPr lang="fr-FR"/>
        </a:p>
      </dgm:t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3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3"/>
      <dgm:spPr/>
      <dgm:t>
        <a:bodyPr/>
        <a:lstStyle/>
        <a:p>
          <a:endParaRPr lang="fr-FR"/>
        </a:p>
      </dgm:t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3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3"/>
      <dgm:spPr/>
      <dgm:t>
        <a:bodyPr/>
        <a:lstStyle/>
        <a:p>
          <a:endParaRPr lang="fr-FR"/>
        </a:p>
      </dgm:t>
    </dgm:pt>
    <dgm:pt modelId="{9AF48A18-E74E-3E43-BCF5-5CD009AF2410}" type="pres">
      <dgm:prSet presAssocID="{93A6A030-ABAB-4EFA-B539-0FDB3E07C1EF}" presName="vert1" presStyleCnt="0"/>
      <dgm:spPr/>
    </dgm:pt>
  </dgm:ptLst>
  <dgm:cxnLst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1844"/>
          <a:ext cx="4833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1844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rtlCol="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0" i="0" kern="1200" dirty="0" smtClean="0"/>
            <a:t>Implémentation de nouvelles fonctionnalités ;</a:t>
          </a:r>
          <a:endParaRPr lang="fr-FR" sz="2900" b="0" kern="1200" noProof="0" dirty="0"/>
        </a:p>
      </dsp:txBody>
      <dsp:txXfrm>
        <a:off x="0" y="1844"/>
        <a:ext cx="4833256" cy="1258186"/>
      </dsp:txXfrm>
    </dsp:sp>
    <dsp:sp modelId="{B6682269-A845-6E41-9BE5-F15128675201}">
      <dsp:nvSpPr>
        <dsp:cNvPr id="0" name=""/>
        <dsp:cNvSpPr/>
      </dsp:nvSpPr>
      <dsp:spPr>
        <a:xfrm>
          <a:off x="0" y="1260031"/>
          <a:ext cx="4833256" cy="0"/>
        </a:xfrm>
        <a:prstGeom prst="line">
          <a:avLst/>
        </a:prstGeom>
        <a:solidFill>
          <a:schemeClr val="accent2">
            <a:hueOff val="-3825240"/>
            <a:satOff val="-5640"/>
            <a:lumOff val="-392"/>
            <a:alphaOff val="0"/>
          </a:schemeClr>
        </a:solidFill>
        <a:ln w="9525" cap="rnd" cmpd="sng" algn="ctr">
          <a:solidFill>
            <a:schemeClr val="accent2">
              <a:hueOff val="-3825240"/>
              <a:satOff val="-5640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260031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rtlCol="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0" i="0" kern="1200" dirty="0" smtClean="0"/>
            <a:t>Correction d’anomalies </a:t>
          </a:r>
          <a:endParaRPr lang="fr-FR" sz="2900" kern="1200" noProof="0" dirty="0"/>
        </a:p>
      </dsp:txBody>
      <dsp:txXfrm>
        <a:off x="0" y="1260031"/>
        <a:ext cx="4833256" cy="1258186"/>
      </dsp:txXfrm>
    </dsp:sp>
    <dsp:sp modelId="{D1894A20-DB91-634C-8782-9C8A13103FF6}">
      <dsp:nvSpPr>
        <dsp:cNvPr id="0" name=""/>
        <dsp:cNvSpPr/>
      </dsp:nvSpPr>
      <dsp:spPr>
        <a:xfrm>
          <a:off x="0" y="2518218"/>
          <a:ext cx="4833256" cy="0"/>
        </a:xfrm>
        <a:prstGeom prst="line">
          <a:avLst/>
        </a:prstGeom>
        <a:solidFill>
          <a:schemeClr val="accent2">
            <a:hueOff val="-7650481"/>
            <a:satOff val="-11280"/>
            <a:lumOff val="-785"/>
            <a:alphaOff val="0"/>
          </a:schemeClr>
        </a:solidFill>
        <a:ln w="9525" cap="rnd" cmpd="sng" algn="ctr">
          <a:solidFill>
            <a:schemeClr val="accent2">
              <a:hueOff val="-7650481"/>
              <a:satOff val="-11280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05F7BA-757C-6549-9C73-2326015D6723}">
      <dsp:nvSpPr>
        <dsp:cNvPr id="0" name=""/>
        <dsp:cNvSpPr/>
      </dsp:nvSpPr>
      <dsp:spPr>
        <a:xfrm>
          <a:off x="0" y="2518218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rtlCol="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b="0" i="0" kern="1200" dirty="0" smtClean="0"/>
            <a:t>Implémentation de tests automatisés.</a:t>
          </a:r>
          <a:endParaRPr lang="fr-FR" sz="2900" kern="1200" noProof="0" dirty="0"/>
        </a:p>
      </dsp:txBody>
      <dsp:txXfrm>
        <a:off x="0" y="2518218"/>
        <a:ext cx="4833256" cy="1258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21EAB02-C5D7-441F-94E1-1DFAF8438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1ECA3A-1DAA-4857-A79C-BD305F8FD5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E0152-FD71-476E-93B4-2748553546FC}" type="datetimeFigureOut">
              <a:rPr lang="fr-FR" smtClean="0"/>
              <a:t>11/04/2022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882947-8B7E-474F-B2B9-8F7B6419AD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524388-0661-40D8-A5D4-4FDBAC9D35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4615-8211-4040-8E35-D931AC58C4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53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18C28-E326-4E30-9CF2-2C1A4C894E1E}" type="datetimeFigureOut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0709-8032-4F3E-A041-680E7FBB13C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5711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69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792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393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93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7970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506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E0709-8032-4F3E-A041-680E7FBB13CC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150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D57ED5-9CB3-4471-9B6F-968F3C8F84E1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57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2C21BD6-09AD-4CE8-91E4-0CCB39C35B1C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760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77B77F-91DD-4C26-904A-477D7569DB10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15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06333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3881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9C6408-3BC8-40DF-BC19-0E01079E3CE3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43106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5489E5-EE2A-4D3B-B34D-823A7028B4FB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82293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123ACB-C9EE-4C9E-B8CE-AAAC5E9A0232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13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60E4D8-56D9-4E46-AB44-CADDEB05CB81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5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1200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ADDB20C-1774-4B16-9666-0BE66B3E81AC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904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37DF42-8FE2-4196-B087-A644399BE082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718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2D40E6-123C-44C7-96E6-E5EB17E95AC5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137669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AA5441-00F0-4727-A8C3-46A783FC5724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938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32274E-A475-49B8-A4A0-80F13BCA3C3A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6248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CED46A-8872-470A-807E-03961E183B93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10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2D40E6-123C-44C7-96E6-E5EB17E95AC5}" type="datetime1">
              <a:rPr lang="fr-FR" noProof="0" smtClean="0"/>
              <a:t>11/04/2022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0873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fr-FR" b="1" dirty="0" smtClean="0">
                <a:latin typeface="Montserrat"/>
              </a:rPr>
              <a:t>TODO-LIST</a:t>
            </a:r>
            <a:endParaRPr lang="fr-FR" b="1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PHPUNIT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921607" y="503064"/>
            <a:ext cx="6084570" cy="122999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92" y="1866063"/>
            <a:ext cx="64389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8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BLACKFIRE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0946" y="1519026"/>
            <a:ext cx="3232853" cy="4424574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64429" y="130052"/>
            <a:ext cx="7863436" cy="66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8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Démonstration du site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75" y="1178750"/>
            <a:ext cx="10850151" cy="54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931006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Rappel du concept</a:t>
            </a:r>
          </a:p>
        </p:txBody>
      </p:sp>
      <p:graphicFrame>
        <p:nvGraphicFramePr>
          <p:cNvPr id="5" name="Espace réservé au contenu 2" descr="Graphique icône liste SmartArt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921774"/>
              </p:ext>
            </p:extLst>
          </p:nvPr>
        </p:nvGraphicFramePr>
        <p:xfrm>
          <a:off x="2724539" y="2133600"/>
          <a:ext cx="483325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9105" y="0"/>
            <a:ext cx="3222895" cy="232954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9105" y="4709404"/>
            <a:ext cx="3222895" cy="21485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9105" y="2329546"/>
            <a:ext cx="3222895" cy="246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500" y="111262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34" y="51899"/>
            <a:ext cx="8911687" cy="1280890"/>
          </a:xfrm>
        </p:spPr>
        <p:txBody>
          <a:bodyPr rtlCol="0">
            <a:normAutofit/>
          </a:bodyPr>
          <a:lstStyle/>
          <a:p>
            <a:r>
              <a:rPr lang="fr-FR" dirty="0"/>
              <a:t>Cas d’utilisation : Gestion des taches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27" y="891849"/>
            <a:ext cx="5754208" cy="5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points lumineux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34" y="1239960"/>
            <a:ext cx="3480076" cy="5503147"/>
          </a:xfrm>
        </p:spPr>
        <p:txBody>
          <a:bodyPr rtlCol="0">
            <a:normAutofit/>
          </a:bodyPr>
          <a:lstStyle/>
          <a:p>
            <a:pPr algn="ctr"/>
            <a:r>
              <a:rPr lang="fr-FR" dirty="0"/>
              <a:t>Diagramme de séquence : Gestion </a:t>
            </a:r>
            <a:r>
              <a:rPr lang="fr-FR" dirty="0" smtClean="0"/>
              <a:t>des taches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05" y="188911"/>
            <a:ext cx="6608618" cy="64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7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4757"/>
            <a:ext cx="8915399" cy="100219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Diagramme de classe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14" y="2612448"/>
            <a:ext cx="5448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Présentation de </a:t>
            </a:r>
            <a:r>
              <a:rPr lang="fr-FR" dirty="0" err="1"/>
              <a:t>Github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82" y="1286419"/>
            <a:ext cx="9802282" cy="48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découpage des « issues »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73" y="900417"/>
            <a:ext cx="9647747" cy="57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4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82" y="130052"/>
            <a:ext cx="10572817" cy="128089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Gestion du projet : Suivi du code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8581" y="1276667"/>
            <a:ext cx="6084570" cy="4304665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905590" y="1276667"/>
            <a:ext cx="4295775" cy="1400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90" y="2820648"/>
            <a:ext cx="18002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5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87" y="88282"/>
            <a:ext cx="12061700" cy="1002192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Architecture du projet avec </a:t>
            </a:r>
            <a:r>
              <a:rPr lang="fr-FR" dirty="0" err="1"/>
              <a:t>symfony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002452" y="1597743"/>
            <a:ext cx="892631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/>
              <a:t>Bin: C</a:t>
            </a:r>
            <a:r>
              <a:rPr lang="fr-FR" sz="1600" dirty="0"/>
              <a:t>ontient les fichiers de commandes permettant d’effectuer des actions sur un projet Symfony. </a:t>
            </a:r>
          </a:p>
          <a:p>
            <a:endParaRPr lang="fr-FR" sz="1600" dirty="0"/>
          </a:p>
          <a:p>
            <a:r>
              <a:rPr lang="fr-FR" sz="1600" b="1" dirty="0"/>
              <a:t>Config</a:t>
            </a:r>
            <a:r>
              <a:rPr lang="fr-FR" sz="1600" dirty="0"/>
              <a:t> : Configuration des packages, services et routes (YAML)</a:t>
            </a:r>
          </a:p>
          <a:p>
            <a:endParaRPr lang="fr-FR" sz="1600" dirty="0"/>
          </a:p>
          <a:p>
            <a:r>
              <a:rPr lang="fr-FR" sz="1600" b="1" dirty="0"/>
              <a:t>Migration : </a:t>
            </a:r>
            <a:r>
              <a:rPr lang="fr-FR" sz="1600" dirty="0"/>
              <a:t>Contient les fichier de migrations Doctrine -&gt; BDD</a:t>
            </a:r>
          </a:p>
          <a:p>
            <a:endParaRPr lang="fr-FR" sz="1600" dirty="0"/>
          </a:p>
          <a:p>
            <a:r>
              <a:rPr lang="fr-FR" sz="1600" b="1" dirty="0"/>
              <a:t>Public</a:t>
            </a:r>
            <a:r>
              <a:rPr lang="fr-FR" sz="1600" dirty="0"/>
              <a:t> : Point d’entrée de l’application, </a:t>
            </a:r>
            <a:r>
              <a:rPr lang="fr-FR" sz="1600" dirty="0" err="1"/>
              <a:t>index.php</a:t>
            </a:r>
            <a:r>
              <a:rPr lang="fr-FR" sz="1600" dirty="0"/>
              <a:t>. Contient les images.</a:t>
            </a:r>
          </a:p>
          <a:p>
            <a:endParaRPr lang="fr-FR" sz="1600" dirty="0"/>
          </a:p>
          <a:p>
            <a:r>
              <a:rPr lang="fr-FR" sz="1600" b="1" dirty="0"/>
              <a:t>SRC</a:t>
            </a:r>
            <a:r>
              <a:rPr lang="fr-FR" sz="1600" dirty="0"/>
              <a:t> : Cœur du projet  !  Dossier qui contient la logique de votre application.</a:t>
            </a:r>
          </a:p>
          <a:p>
            <a:endParaRPr lang="fr-FR" sz="1600" dirty="0"/>
          </a:p>
          <a:p>
            <a:r>
              <a:rPr lang="fr-FR" sz="1600" b="1" dirty="0" err="1"/>
              <a:t>Templates</a:t>
            </a:r>
            <a:r>
              <a:rPr lang="fr-FR" sz="1600" dirty="0"/>
              <a:t> : Contient nos </a:t>
            </a:r>
            <a:r>
              <a:rPr lang="fr-FR" sz="1600" dirty="0" err="1"/>
              <a:t>Views</a:t>
            </a:r>
            <a:r>
              <a:rPr lang="fr-FR" sz="1600" dirty="0"/>
              <a:t>. Symfony utilise le moteur de Template </a:t>
            </a:r>
            <a:r>
              <a:rPr lang="fr-FR" sz="1600" dirty="0" err="1"/>
              <a:t>Twig</a:t>
            </a:r>
            <a:r>
              <a:rPr lang="fr-FR" sz="1600" dirty="0"/>
              <a:t> par défaut</a:t>
            </a:r>
            <a:r>
              <a:rPr lang="fr-FR" sz="1600" dirty="0" smtClean="0"/>
              <a:t>.</a:t>
            </a:r>
          </a:p>
          <a:p>
            <a:endParaRPr lang="fr-FR" sz="1600" dirty="0"/>
          </a:p>
          <a:p>
            <a:r>
              <a:rPr lang="fr-FR" b="1" dirty="0"/>
              <a:t>Tests </a:t>
            </a:r>
            <a:r>
              <a:rPr lang="fr-FR" dirty="0"/>
              <a:t>: Contient les fichiers de test pour PHPUNIT</a:t>
            </a:r>
          </a:p>
          <a:p>
            <a:endParaRPr lang="fr-FR" sz="1600" dirty="0"/>
          </a:p>
          <a:p>
            <a:r>
              <a:rPr lang="fr-FR" sz="1600" b="1" dirty="0" smtClean="0"/>
              <a:t>Var </a:t>
            </a:r>
            <a:r>
              <a:rPr lang="fr-FR" sz="1600" b="1" dirty="0"/>
              <a:t>: C</a:t>
            </a:r>
            <a:r>
              <a:rPr lang="fr-FR" sz="1600" dirty="0"/>
              <a:t>ache et fichiers de log.</a:t>
            </a:r>
          </a:p>
          <a:p>
            <a:endParaRPr lang="fr-FR" sz="1600" dirty="0"/>
          </a:p>
          <a:p>
            <a:r>
              <a:rPr lang="fr-FR" sz="1600" b="1" dirty="0" err="1"/>
              <a:t>Vendor</a:t>
            </a:r>
            <a:r>
              <a:rPr lang="fr-FR" sz="1600" dirty="0"/>
              <a:t> : Packages de </a:t>
            </a:r>
            <a:r>
              <a:rPr lang="fr-FR" sz="1600" dirty="0" err="1"/>
              <a:t>symfony</a:t>
            </a:r>
            <a:r>
              <a:rPr lang="fr-FR" sz="1600" dirty="0"/>
              <a:t> listés dans le Fichier </a:t>
            </a:r>
            <a:r>
              <a:rPr lang="fr-FR" sz="1600" dirty="0" err="1" smtClean="0"/>
              <a:t>Composer.json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b="1" dirty="0"/>
              <a:t>WEB </a:t>
            </a:r>
            <a:r>
              <a:rPr lang="fr-FR" dirty="0"/>
              <a:t>: Contient les résultats (rapport de couverture) des tests PHPUNIT</a:t>
            </a:r>
          </a:p>
          <a:p>
            <a:endParaRPr lang="fr-FR" sz="1600" dirty="0"/>
          </a:p>
        </p:txBody>
      </p:sp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8189" y="1697496"/>
            <a:ext cx="28860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8182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982</TotalTime>
  <Words>203</Words>
  <Application>Microsoft Office PowerPoint</Application>
  <PresentationFormat>Grand écran</PresentationFormat>
  <Paragraphs>41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Montserrat</vt:lpstr>
      <vt:lpstr>Wingdings 3</vt:lpstr>
      <vt:lpstr>Brin</vt:lpstr>
      <vt:lpstr>TODO-LIST</vt:lpstr>
      <vt:lpstr>Rappel du concept</vt:lpstr>
      <vt:lpstr>Cas d’utilisation : Gestion des taches</vt:lpstr>
      <vt:lpstr>Diagramme de séquence : Gestion des taches</vt:lpstr>
      <vt:lpstr>Diagramme de classe</vt:lpstr>
      <vt:lpstr>Gestion du projet : Présentation de Github </vt:lpstr>
      <vt:lpstr>Gestion du projet : découpage des « issues » </vt:lpstr>
      <vt:lpstr>Gestion du projet : Suivi du code</vt:lpstr>
      <vt:lpstr>Architecture du projet avec symfony</vt:lpstr>
      <vt:lpstr> PHPUNIT</vt:lpstr>
      <vt:lpstr> BLACKFIRE</vt:lpstr>
      <vt:lpstr>Démonstration du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ExpressFood</dc:title>
  <dc:creator>Vincent Gab</dc:creator>
  <cp:lastModifiedBy>NMPROOT</cp:lastModifiedBy>
  <cp:revision>72</cp:revision>
  <dcterms:created xsi:type="dcterms:W3CDTF">2021-08-12T06:19:35Z</dcterms:created>
  <dcterms:modified xsi:type="dcterms:W3CDTF">2022-04-11T08:06:39Z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