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1"/>
  </p:notesMasterIdLst>
  <p:sldIdLst>
    <p:sldId id="317" r:id="rId5"/>
    <p:sldId id="318" r:id="rId6"/>
    <p:sldId id="319"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16" r:id="rId28"/>
    <p:sldId id="320" r:id="rId29"/>
    <p:sldId id="321"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A5D"/>
    <a:srgbClr val="414042"/>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47" autoAdjust="0"/>
    <p:restoredTop sz="96405" autoAdjust="0"/>
  </p:normalViewPr>
  <p:slideViewPr>
    <p:cSldViewPr snapToGrid="0" showGuides="1">
      <p:cViewPr varScale="1">
        <p:scale>
          <a:sx n="121" d="100"/>
          <a:sy n="121" d="100"/>
        </p:scale>
        <p:origin x="1264" y="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9/22/2023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a:solidFill>
                  <a:schemeClr val="accent6">
                    <a:lumMod val="60000"/>
                    <a:lumOff val="40000"/>
                  </a:schemeClr>
                </a:solidFill>
              </a:rPr>
              <a:t>© 2015, Amazon Web Services, Inc. or its Affiliates. All rights reserved.</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Rectangle 4"/>
          <p:cNvSpPr/>
          <p:nvPr userDrawn="1"/>
        </p:nvSpPr>
        <p:spPr>
          <a:xfrm>
            <a:off x="8053950" y="4639759"/>
            <a:ext cx="1018533" cy="4400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3074459" y="1674428"/>
            <a:ext cx="6069541" cy="1250668"/>
          </a:xfrm>
        </p:spPr>
        <p:txBody>
          <a:bodyPr anchor="ctr" anchorCtr="0">
            <a:noAutofit/>
          </a:bodyPr>
          <a:lstStyle>
            <a:lvl1pPr>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3482770"/>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a:t>Click icon to add picture</a:t>
            </a:r>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a:t>Click icon to add picture</a:t>
            </a:r>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a:t>Click icon to add picture</a:t>
            </a:r>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a:t>Click icon to add picture</a:t>
            </a:r>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86" r:id="rId13"/>
    <p:sldLayoutId id="2147483687" r:id="rId14"/>
  </p:sldLayoutIdLst>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0.xml"/><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18" Type="http://schemas.openxmlformats.org/officeDocument/2006/relationships/image" Target="../media/image6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image" Target="../media/image64.png"/><Relationship Id="rId2" Type="http://schemas.openxmlformats.org/officeDocument/2006/relationships/image" Target="../media/image49.png"/><Relationship Id="rId16" Type="http://schemas.openxmlformats.org/officeDocument/2006/relationships/image" Target="../media/image63.png"/><Relationship Id="rId1" Type="http://schemas.openxmlformats.org/officeDocument/2006/relationships/slideLayout" Target="../slideLayouts/slideLayout10.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png"/><Relationship Id="rId2" Type="http://schemas.openxmlformats.org/officeDocument/2006/relationships/image" Target="../media/image66.png"/><Relationship Id="rId16" Type="http://schemas.openxmlformats.org/officeDocument/2006/relationships/image" Target="../media/image80.png"/><Relationship Id="rId1" Type="http://schemas.openxmlformats.org/officeDocument/2006/relationships/slideLayout" Target="../slideLayouts/slideLayout10.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5" Type="http://schemas.openxmlformats.org/officeDocument/2006/relationships/image" Target="../media/image79.pn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png"/><Relationship Id="rId14" Type="http://schemas.openxmlformats.org/officeDocument/2006/relationships/image" Target="../media/image7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3.png"/><Relationship Id="rId18" Type="http://schemas.openxmlformats.org/officeDocument/2006/relationships/image" Target="../media/image98.png"/><Relationship Id="rId3" Type="http://schemas.openxmlformats.org/officeDocument/2006/relationships/image" Target="../media/image83.png"/><Relationship Id="rId21" Type="http://schemas.openxmlformats.org/officeDocument/2006/relationships/image" Target="../media/image101.png"/><Relationship Id="rId7" Type="http://schemas.openxmlformats.org/officeDocument/2006/relationships/image" Target="../media/image87.png"/><Relationship Id="rId12" Type="http://schemas.openxmlformats.org/officeDocument/2006/relationships/image" Target="../media/image92.png"/><Relationship Id="rId17" Type="http://schemas.openxmlformats.org/officeDocument/2006/relationships/image" Target="../media/image97.png"/><Relationship Id="rId2" Type="http://schemas.openxmlformats.org/officeDocument/2006/relationships/image" Target="../media/image82.png"/><Relationship Id="rId16" Type="http://schemas.openxmlformats.org/officeDocument/2006/relationships/image" Target="../media/image96.png"/><Relationship Id="rId20" Type="http://schemas.openxmlformats.org/officeDocument/2006/relationships/image" Target="../media/image100.png"/><Relationship Id="rId1" Type="http://schemas.openxmlformats.org/officeDocument/2006/relationships/slideLayout" Target="../slideLayouts/slideLayout10.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image" Target="../media/image85.png"/><Relationship Id="rId15" Type="http://schemas.openxmlformats.org/officeDocument/2006/relationships/image" Target="../media/image95.png"/><Relationship Id="rId10" Type="http://schemas.openxmlformats.org/officeDocument/2006/relationships/image" Target="../media/image90.png"/><Relationship Id="rId19" Type="http://schemas.openxmlformats.org/officeDocument/2006/relationships/image" Target="../media/image99.png"/><Relationship Id="rId4" Type="http://schemas.openxmlformats.org/officeDocument/2006/relationships/image" Target="../media/image84.png"/><Relationship Id="rId9" Type="http://schemas.openxmlformats.org/officeDocument/2006/relationships/image" Target="../media/image89.png"/><Relationship Id="rId14" Type="http://schemas.openxmlformats.org/officeDocument/2006/relationships/image" Target="../media/image9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3" Type="http://schemas.openxmlformats.org/officeDocument/2006/relationships/image" Target="../media/image103.png"/><Relationship Id="rId7" Type="http://schemas.openxmlformats.org/officeDocument/2006/relationships/image" Target="../media/image107.png"/><Relationship Id="rId12" Type="http://schemas.openxmlformats.org/officeDocument/2006/relationships/image" Target="../media/image112.png"/><Relationship Id="rId2" Type="http://schemas.openxmlformats.org/officeDocument/2006/relationships/image" Target="../media/image102.png"/><Relationship Id="rId1" Type="http://schemas.openxmlformats.org/officeDocument/2006/relationships/slideLayout" Target="../slideLayouts/slideLayout10.xml"/><Relationship Id="rId6" Type="http://schemas.openxmlformats.org/officeDocument/2006/relationships/image" Target="../media/image106.png"/><Relationship Id="rId11" Type="http://schemas.openxmlformats.org/officeDocument/2006/relationships/image" Target="../media/image111.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10.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28.png"/><Relationship Id="rId13" Type="http://schemas.openxmlformats.org/officeDocument/2006/relationships/image" Target="../media/image133.png"/><Relationship Id="rId18" Type="http://schemas.openxmlformats.org/officeDocument/2006/relationships/image" Target="../media/image138.png"/><Relationship Id="rId26" Type="http://schemas.openxmlformats.org/officeDocument/2006/relationships/image" Target="../media/image146.png"/><Relationship Id="rId3" Type="http://schemas.openxmlformats.org/officeDocument/2006/relationships/image" Target="../media/image123.png"/><Relationship Id="rId21" Type="http://schemas.openxmlformats.org/officeDocument/2006/relationships/image" Target="../media/image141.png"/><Relationship Id="rId7" Type="http://schemas.openxmlformats.org/officeDocument/2006/relationships/image" Target="../media/image127.png"/><Relationship Id="rId12" Type="http://schemas.openxmlformats.org/officeDocument/2006/relationships/image" Target="../media/image132.png"/><Relationship Id="rId17" Type="http://schemas.openxmlformats.org/officeDocument/2006/relationships/image" Target="../media/image137.png"/><Relationship Id="rId25" Type="http://schemas.openxmlformats.org/officeDocument/2006/relationships/image" Target="../media/image145.png"/><Relationship Id="rId2" Type="http://schemas.openxmlformats.org/officeDocument/2006/relationships/image" Target="../media/image122.png"/><Relationship Id="rId16" Type="http://schemas.openxmlformats.org/officeDocument/2006/relationships/image" Target="../media/image136.png"/><Relationship Id="rId20" Type="http://schemas.openxmlformats.org/officeDocument/2006/relationships/image" Target="../media/image140.png"/><Relationship Id="rId29" Type="http://schemas.openxmlformats.org/officeDocument/2006/relationships/image" Target="../media/image149.png"/><Relationship Id="rId1" Type="http://schemas.openxmlformats.org/officeDocument/2006/relationships/slideLayout" Target="../slideLayouts/slideLayout10.xml"/><Relationship Id="rId6" Type="http://schemas.openxmlformats.org/officeDocument/2006/relationships/image" Target="../media/image126.png"/><Relationship Id="rId11" Type="http://schemas.openxmlformats.org/officeDocument/2006/relationships/image" Target="../media/image131.png"/><Relationship Id="rId24" Type="http://schemas.openxmlformats.org/officeDocument/2006/relationships/image" Target="../media/image144.png"/><Relationship Id="rId5" Type="http://schemas.openxmlformats.org/officeDocument/2006/relationships/image" Target="../media/image125.png"/><Relationship Id="rId15" Type="http://schemas.openxmlformats.org/officeDocument/2006/relationships/image" Target="../media/image135.png"/><Relationship Id="rId23" Type="http://schemas.openxmlformats.org/officeDocument/2006/relationships/image" Target="../media/image143.png"/><Relationship Id="rId28" Type="http://schemas.openxmlformats.org/officeDocument/2006/relationships/image" Target="../media/image148.png"/><Relationship Id="rId10" Type="http://schemas.openxmlformats.org/officeDocument/2006/relationships/image" Target="../media/image130.png"/><Relationship Id="rId19" Type="http://schemas.openxmlformats.org/officeDocument/2006/relationships/image" Target="../media/image139.png"/><Relationship Id="rId4" Type="http://schemas.openxmlformats.org/officeDocument/2006/relationships/image" Target="../media/image124.png"/><Relationship Id="rId9" Type="http://schemas.openxmlformats.org/officeDocument/2006/relationships/image" Target="../media/image129.png"/><Relationship Id="rId14" Type="http://schemas.openxmlformats.org/officeDocument/2006/relationships/image" Target="../media/image134.png"/><Relationship Id="rId22" Type="http://schemas.openxmlformats.org/officeDocument/2006/relationships/image" Target="../media/image142.png"/><Relationship Id="rId27" Type="http://schemas.openxmlformats.org/officeDocument/2006/relationships/image" Target="../media/image147.png"/><Relationship Id="rId30" Type="http://schemas.openxmlformats.org/officeDocument/2006/relationships/image" Target="../media/image150.png"/></Relationships>
</file>

<file path=ppt/slides/_rels/slide24.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2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image" Target="../media/image30.png"/><Relationship Id="rId16" Type="http://schemas.openxmlformats.org/officeDocument/2006/relationships/image" Target="../media/image44.png"/><Relationship Id="rId1" Type="http://schemas.openxmlformats.org/officeDocument/2006/relationships/slideLayout" Target="../slideLayouts/slideLayout10.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5210-2039-D3A8-933F-FBD718D6C98D}"/>
              </a:ext>
            </a:extLst>
          </p:cNvPr>
          <p:cNvSpPr>
            <a:spLocks noGrp="1"/>
          </p:cNvSpPr>
          <p:nvPr>
            <p:ph type="title"/>
          </p:nvPr>
        </p:nvSpPr>
        <p:spPr/>
        <p:txBody>
          <a:bodyPr/>
          <a:lstStyle/>
          <a:p>
            <a:r>
              <a:rPr lang="en-US" sz="2000" dirty="0"/>
              <a:t>AWS (Amazon Web Services) is a comprehensive, evolving cloud computing platform provided by Amazon that includes a mixture of infrastructure-as-a-service (IaaS), platform-as-a-service (PaaS) and packaged-software-as-a-service (SaaS) offerings. AWS services can offer an organization tools such as compute power, database storage and content delivery services.</a:t>
            </a:r>
            <a:endParaRPr lang="en-IN" sz="2000" dirty="0"/>
          </a:p>
        </p:txBody>
      </p:sp>
    </p:spTree>
    <p:extLst>
      <p:ext uri="{BB962C8B-B14F-4D97-AF65-F5344CB8AC3E}">
        <p14:creationId xmlns:p14="http://schemas.microsoft.com/office/powerpoint/2010/main" val="1444779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Tools</a:t>
            </a:r>
          </a:p>
        </p:txBody>
      </p:sp>
    </p:spTree>
    <p:extLst>
      <p:ext uri="{BB962C8B-B14F-4D97-AF65-F5344CB8AC3E}">
        <p14:creationId xmlns:p14="http://schemas.microsoft.com/office/powerpoint/2010/main" val="313199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Developer Tools</a:t>
            </a:r>
          </a:p>
        </p:txBody>
      </p:sp>
      <p:sp>
        <p:nvSpPr>
          <p:cNvPr id="4" name="TextBox 3"/>
          <p:cNvSpPr txBox="1"/>
          <p:nvPr/>
        </p:nvSpPr>
        <p:spPr>
          <a:xfrm>
            <a:off x="2293925" y="822171"/>
            <a:ext cx="1214494" cy="155448"/>
          </a:xfrm>
          <a:prstGeom prst="rect">
            <a:avLst/>
          </a:prstGeom>
          <a:noFill/>
        </p:spPr>
        <p:txBody>
          <a:bodyPr wrap="square" lIns="0" tIns="0" rIns="0" bIns="0" rtlCol="0" anchor="t">
            <a:noAutofit/>
          </a:bodyPr>
          <a:lstStyle/>
          <a:p>
            <a:pPr algn="ctr"/>
            <a:r>
              <a:rPr lang="en-US" sz="1000" b="1" dirty="0"/>
              <a:t>CodeDeploy</a:t>
            </a:r>
            <a:endParaRPr lang="en-US" b="1" dirty="0"/>
          </a:p>
        </p:txBody>
      </p:sp>
      <p:sp>
        <p:nvSpPr>
          <p:cNvPr id="5" name="TextBox 4"/>
          <p:cNvSpPr txBox="1"/>
          <p:nvPr/>
        </p:nvSpPr>
        <p:spPr>
          <a:xfrm>
            <a:off x="4337146" y="822171"/>
            <a:ext cx="1104644" cy="155448"/>
          </a:xfrm>
          <a:prstGeom prst="rect">
            <a:avLst/>
          </a:prstGeom>
          <a:noFill/>
        </p:spPr>
        <p:txBody>
          <a:bodyPr wrap="square" lIns="0" tIns="0" rIns="0" bIns="0" rtlCol="0" anchor="t">
            <a:noAutofit/>
          </a:bodyPr>
          <a:lstStyle/>
          <a:p>
            <a:pPr algn="ctr"/>
            <a:r>
              <a:rPr lang="en-US" sz="1000" b="1" dirty="0"/>
              <a:t>CodePipeline</a:t>
            </a:r>
            <a:endParaRPr lang="en-US" b="1" dirty="0"/>
          </a:p>
        </p:txBody>
      </p:sp>
      <p:sp>
        <p:nvSpPr>
          <p:cNvPr id="7" name="TextBox 6"/>
          <p:cNvSpPr txBox="1"/>
          <p:nvPr/>
        </p:nvSpPr>
        <p:spPr>
          <a:xfrm>
            <a:off x="136103" y="822357"/>
            <a:ext cx="1176650" cy="155262"/>
          </a:xfrm>
          <a:prstGeom prst="rect">
            <a:avLst/>
          </a:prstGeom>
          <a:noFill/>
        </p:spPr>
        <p:txBody>
          <a:bodyPr wrap="square" lIns="0" tIns="0" rIns="0" bIns="0" rtlCol="0" anchor="t">
            <a:noAutofit/>
          </a:bodyPr>
          <a:lstStyle/>
          <a:p>
            <a:pPr algn="ctr"/>
            <a:r>
              <a:rPr lang="en-US" sz="1000" b="1" dirty="0"/>
              <a:t>CodeCommit</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75" y="1061450"/>
            <a:ext cx="528779" cy="63606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782" y="1052615"/>
            <a:ext cx="544780" cy="653737"/>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809" y="1057974"/>
            <a:ext cx="537318" cy="643019"/>
          </a:xfrm>
          <a:prstGeom prst="rect">
            <a:avLst/>
          </a:prstGeom>
        </p:spPr>
      </p:pic>
      <p:cxnSp>
        <p:nvCxnSpPr>
          <p:cNvPr id="90" name="Straight Connector 89"/>
          <p:cNvCxnSpPr/>
          <p:nvPr/>
        </p:nvCxnSpPr>
        <p:spPr>
          <a:xfrm>
            <a:off x="364494" y="1806584"/>
            <a:ext cx="14966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2374003" y="1806584"/>
            <a:ext cx="149961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4351802" y="1806584"/>
            <a:ext cx="149961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224676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417330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7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Tools</a:t>
            </a:r>
          </a:p>
        </p:txBody>
      </p:sp>
    </p:spTree>
    <p:extLst>
      <p:ext uri="{BB962C8B-B14F-4D97-AF65-F5344CB8AC3E}">
        <p14:creationId xmlns:p14="http://schemas.microsoft.com/office/powerpoint/2010/main" val="424820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Management Tools</a:t>
            </a:r>
          </a:p>
        </p:txBody>
      </p:sp>
      <p:sp>
        <p:nvSpPr>
          <p:cNvPr id="4" name="TextBox 3"/>
          <p:cNvSpPr txBox="1"/>
          <p:nvPr/>
        </p:nvSpPr>
        <p:spPr>
          <a:xfrm>
            <a:off x="1623967" y="822171"/>
            <a:ext cx="1214494" cy="155448"/>
          </a:xfrm>
          <a:prstGeom prst="rect">
            <a:avLst/>
          </a:prstGeom>
          <a:noFill/>
        </p:spPr>
        <p:txBody>
          <a:bodyPr wrap="square" lIns="0" tIns="0" rIns="0" bIns="0" rtlCol="0" anchor="t">
            <a:noAutofit/>
          </a:bodyPr>
          <a:lstStyle/>
          <a:p>
            <a:pPr algn="ctr"/>
            <a:r>
              <a:rPr lang="en-US" sz="1000" b="1" dirty="0"/>
              <a:t>CloudFormation</a:t>
            </a:r>
            <a:endParaRPr lang="en-US" b="1" dirty="0"/>
          </a:p>
        </p:txBody>
      </p:sp>
      <p:sp>
        <p:nvSpPr>
          <p:cNvPr id="5" name="TextBox 4"/>
          <p:cNvSpPr txBox="1"/>
          <p:nvPr/>
        </p:nvSpPr>
        <p:spPr>
          <a:xfrm>
            <a:off x="3059566" y="809371"/>
            <a:ext cx="1215394" cy="181048"/>
          </a:xfrm>
          <a:prstGeom prst="rect">
            <a:avLst/>
          </a:prstGeom>
          <a:noFill/>
        </p:spPr>
        <p:txBody>
          <a:bodyPr wrap="square" lIns="0" tIns="0" rIns="0" bIns="0" rtlCol="0" anchor="t">
            <a:noAutofit/>
          </a:bodyPr>
          <a:lstStyle/>
          <a:p>
            <a:pPr algn="ctr"/>
            <a:r>
              <a:rPr lang="en-US" sz="1000" b="1" dirty="0"/>
              <a:t>CloudTrail</a:t>
            </a:r>
            <a:endParaRPr lang="en-US" b="1" dirty="0"/>
          </a:p>
        </p:txBody>
      </p:sp>
      <p:sp>
        <p:nvSpPr>
          <p:cNvPr id="7" name="TextBox 6"/>
          <p:cNvSpPr txBox="1"/>
          <p:nvPr/>
        </p:nvSpPr>
        <p:spPr>
          <a:xfrm>
            <a:off x="141931" y="822357"/>
            <a:ext cx="1164994" cy="155262"/>
          </a:xfrm>
          <a:prstGeom prst="rect">
            <a:avLst/>
          </a:prstGeom>
          <a:noFill/>
        </p:spPr>
        <p:txBody>
          <a:bodyPr wrap="square" lIns="0" tIns="0" rIns="0" bIns="0" rtlCol="0" anchor="t">
            <a:noAutofit/>
          </a:bodyPr>
          <a:lstStyle/>
          <a:p>
            <a:pPr algn="ctr"/>
            <a:r>
              <a:rPr lang="en-US" sz="1000" b="1" dirty="0"/>
              <a:t>CloudWatch</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36" y="1081327"/>
            <a:ext cx="530057" cy="59631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607" y="1061954"/>
            <a:ext cx="529215" cy="635058"/>
          </a:xfrm>
          <a:prstGeom prst="rect">
            <a:avLst/>
          </a:prstGeom>
        </p:spPr>
      </p:pic>
      <p:sp>
        <p:nvSpPr>
          <p:cNvPr id="68" name="TextBox 67"/>
          <p:cNvSpPr txBox="1"/>
          <p:nvPr/>
        </p:nvSpPr>
        <p:spPr>
          <a:xfrm>
            <a:off x="402537" y="1873259"/>
            <a:ext cx="643781" cy="155632"/>
          </a:xfrm>
          <a:prstGeom prst="rect">
            <a:avLst/>
          </a:prstGeom>
          <a:noFill/>
        </p:spPr>
        <p:txBody>
          <a:bodyPr wrap="square" lIns="0" tIns="0" rIns="0" bIns="0" rtlCol="0" anchor="t">
            <a:noAutofit/>
          </a:bodyPr>
          <a:lstStyle/>
          <a:p>
            <a:pPr algn="ctr"/>
            <a:r>
              <a:rPr lang="en-US" sz="800" b="1" dirty="0"/>
              <a:t>Cluster</a:t>
            </a:r>
            <a:endParaRPr lang="en-US" sz="1400" b="1"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465" y="2186552"/>
            <a:ext cx="470198" cy="564237"/>
          </a:xfrm>
          <a:prstGeom prst="rect">
            <a:avLst/>
          </a:prstGeom>
        </p:spPr>
      </p:pic>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8604" y="1057093"/>
            <a:ext cx="537317" cy="644780"/>
          </a:xfrm>
          <a:prstGeom prst="rect">
            <a:avLst/>
          </a:prstGeom>
        </p:spPr>
      </p:pic>
      <p:cxnSp>
        <p:nvCxnSpPr>
          <p:cNvPr id="90" name="Straight Connector 89"/>
          <p:cNvCxnSpPr/>
          <p:nvPr/>
        </p:nvCxnSpPr>
        <p:spPr>
          <a:xfrm>
            <a:off x="364494" y="1806584"/>
            <a:ext cx="10515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1704045"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129597"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15768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95110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443234" y="822171"/>
            <a:ext cx="1214494" cy="155448"/>
          </a:xfrm>
          <a:prstGeom prst="rect">
            <a:avLst/>
          </a:prstGeom>
          <a:noFill/>
        </p:spPr>
        <p:txBody>
          <a:bodyPr wrap="square" lIns="0" tIns="0" rIns="0" bIns="0" rtlCol="0" anchor="t">
            <a:noAutofit/>
          </a:bodyPr>
          <a:lstStyle/>
          <a:p>
            <a:pPr algn="ctr"/>
            <a:r>
              <a:rPr lang="en-US" sz="1000" b="1" dirty="0"/>
              <a:t>Config</a:t>
            </a:r>
            <a:endParaRPr lang="en-US" b="1" dirty="0"/>
          </a:p>
        </p:txBody>
      </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8833" y="1053508"/>
            <a:ext cx="543292" cy="651950"/>
          </a:xfrm>
          <a:prstGeom prst="rect">
            <a:avLst/>
          </a:prstGeom>
        </p:spPr>
      </p:pic>
      <p:cxnSp>
        <p:nvCxnSpPr>
          <p:cNvPr id="32" name="Straight Connector 31"/>
          <p:cNvCxnSpPr/>
          <p:nvPr/>
        </p:nvCxnSpPr>
        <p:spPr>
          <a:xfrm>
            <a:off x="4510722"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333479" y="822171"/>
            <a:ext cx="0" cy="104500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033300" y="1877752"/>
            <a:ext cx="1214494" cy="155448"/>
          </a:xfrm>
          <a:prstGeom prst="rect">
            <a:avLst/>
          </a:prstGeom>
          <a:noFill/>
        </p:spPr>
        <p:txBody>
          <a:bodyPr wrap="square" lIns="0" tIns="0" rIns="0" bIns="0" rtlCol="0" anchor="t">
            <a:noAutofit/>
          </a:bodyPr>
          <a:lstStyle/>
          <a:p>
            <a:pPr algn="ctr"/>
            <a:r>
              <a:rPr lang="en-US" sz="1000" b="1" dirty="0"/>
              <a:t>OpsWorks</a:t>
            </a:r>
            <a:endParaRPr lang="en-US" b="1" dirty="0"/>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68899" y="2109089"/>
            <a:ext cx="543292" cy="651950"/>
          </a:xfrm>
          <a:prstGeom prst="rect">
            <a:avLst/>
          </a:prstGeom>
        </p:spPr>
      </p:pic>
      <p:cxnSp>
        <p:nvCxnSpPr>
          <p:cNvPr id="37" name="Straight Connector 36"/>
          <p:cNvCxnSpPr/>
          <p:nvPr/>
        </p:nvCxnSpPr>
        <p:spPr>
          <a:xfrm>
            <a:off x="5768729" y="822170"/>
            <a:ext cx="0" cy="1042416"/>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939627" y="1873259"/>
            <a:ext cx="643781" cy="155632"/>
          </a:xfrm>
          <a:prstGeom prst="rect">
            <a:avLst/>
          </a:prstGeom>
          <a:noFill/>
        </p:spPr>
        <p:txBody>
          <a:bodyPr wrap="square" lIns="0" tIns="0" rIns="0" bIns="0" rtlCol="0" anchor="t">
            <a:noAutofit/>
          </a:bodyPr>
          <a:lstStyle/>
          <a:p>
            <a:pPr algn="ctr"/>
            <a:r>
              <a:rPr lang="en-US" sz="800" b="1" dirty="0"/>
              <a:t>Template</a:t>
            </a:r>
            <a:endParaRPr lang="en-US" sz="1400" b="1" dirty="0"/>
          </a:p>
        </p:txBody>
      </p:sp>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6697" y="2196280"/>
            <a:ext cx="469639" cy="544781"/>
          </a:xfrm>
          <a:prstGeom prst="rect">
            <a:avLst/>
          </a:prstGeom>
        </p:spPr>
      </p:pic>
      <p:cxnSp>
        <p:nvCxnSpPr>
          <p:cNvPr id="44" name="Straight Connector 43"/>
          <p:cNvCxnSpPr/>
          <p:nvPr/>
        </p:nvCxnSpPr>
        <p:spPr>
          <a:xfrm>
            <a:off x="3132190" y="2872738"/>
            <a:ext cx="5713046"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292140" y="2919498"/>
            <a:ext cx="643781" cy="155632"/>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46" name="Picture 4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40299" y="3141824"/>
            <a:ext cx="533738" cy="548772"/>
          </a:xfrm>
          <a:prstGeom prst="rect">
            <a:avLst/>
          </a:prstGeom>
        </p:spPr>
      </p:pic>
      <p:sp>
        <p:nvSpPr>
          <p:cNvPr id="49" name="TextBox 48"/>
          <p:cNvSpPr txBox="1"/>
          <p:nvPr/>
        </p:nvSpPr>
        <p:spPr>
          <a:xfrm>
            <a:off x="5937003" y="822171"/>
            <a:ext cx="1214494" cy="155448"/>
          </a:xfrm>
          <a:prstGeom prst="rect">
            <a:avLst/>
          </a:prstGeom>
          <a:noFill/>
        </p:spPr>
        <p:txBody>
          <a:bodyPr wrap="square" lIns="0" tIns="0" rIns="0" bIns="0" rtlCol="0" anchor="t">
            <a:noAutofit/>
          </a:bodyPr>
          <a:lstStyle/>
          <a:p>
            <a:pPr algn="ctr"/>
            <a:r>
              <a:rPr lang="en-US" sz="1000" b="1" dirty="0"/>
              <a:t>Service Catalog</a:t>
            </a:r>
            <a:endParaRPr lang="en-US" b="1" dirty="0"/>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76323" y="1053508"/>
            <a:ext cx="535850" cy="651951"/>
          </a:xfrm>
          <a:prstGeom prst="rect">
            <a:avLst/>
          </a:prstGeom>
        </p:spPr>
      </p:pic>
      <p:cxnSp>
        <p:nvCxnSpPr>
          <p:cNvPr id="51" name="Straight Connector 50"/>
          <p:cNvCxnSpPr/>
          <p:nvPr/>
        </p:nvCxnSpPr>
        <p:spPr>
          <a:xfrm>
            <a:off x="5937003"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4391009" y="2919498"/>
            <a:ext cx="643781" cy="155632"/>
          </a:xfrm>
          <a:prstGeom prst="rect">
            <a:avLst/>
          </a:prstGeom>
          <a:noFill/>
        </p:spPr>
        <p:txBody>
          <a:bodyPr wrap="square" lIns="0" tIns="0" rIns="0" bIns="0" rtlCol="0" anchor="t">
            <a:noAutofit/>
          </a:bodyPr>
          <a:lstStyle/>
          <a:p>
            <a:pPr algn="ctr"/>
            <a:r>
              <a:rPr lang="en-US" sz="800" b="1" dirty="0"/>
              <a:t>Layers</a:t>
            </a:r>
            <a:endParaRPr lang="en-US" sz="1400" b="1" dirty="0"/>
          </a:p>
        </p:txBody>
      </p:sp>
      <p:pic>
        <p:nvPicPr>
          <p:cNvPr id="54" name="Picture 5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33817" y="3147719"/>
            <a:ext cx="544440" cy="536981"/>
          </a:xfrm>
          <a:prstGeom prst="rect">
            <a:avLst/>
          </a:prstGeom>
        </p:spPr>
      </p:pic>
      <p:sp>
        <p:nvSpPr>
          <p:cNvPr id="55" name="TextBox 54"/>
          <p:cNvSpPr txBox="1"/>
          <p:nvPr/>
        </p:nvSpPr>
        <p:spPr>
          <a:xfrm>
            <a:off x="5488481" y="2919498"/>
            <a:ext cx="643781" cy="155632"/>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56" name="Picture 5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531289" y="3143990"/>
            <a:ext cx="544440" cy="544440"/>
          </a:xfrm>
          <a:prstGeom prst="rect">
            <a:avLst/>
          </a:prstGeom>
        </p:spPr>
      </p:pic>
      <p:sp>
        <p:nvSpPr>
          <p:cNvPr id="57" name="TextBox 56"/>
          <p:cNvSpPr txBox="1"/>
          <p:nvPr/>
        </p:nvSpPr>
        <p:spPr>
          <a:xfrm>
            <a:off x="6685294" y="2919498"/>
            <a:ext cx="643781" cy="155632"/>
          </a:xfrm>
          <a:prstGeom prst="rect">
            <a:avLst/>
          </a:prstGeom>
          <a:noFill/>
        </p:spPr>
        <p:txBody>
          <a:bodyPr wrap="square" lIns="0" tIns="0" rIns="0" bIns="0" rtlCol="0" anchor="t">
            <a:noAutofit/>
          </a:bodyPr>
          <a:lstStyle/>
          <a:p>
            <a:pPr algn="ctr"/>
            <a:r>
              <a:rPr lang="en-US" sz="800" b="1" dirty="0"/>
              <a:t>Apps</a:t>
            </a:r>
            <a:endParaRPr lang="en-US" sz="1400" b="1" dirty="0"/>
          </a:p>
        </p:txBody>
      </p:sp>
      <p:pic>
        <p:nvPicPr>
          <p:cNvPr id="58" name="Picture 5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28102" y="3140209"/>
            <a:ext cx="544440" cy="552001"/>
          </a:xfrm>
          <a:prstGeom prst="rect">
            <a:avLst/>
          </a:prstGeom>
        </p:spPr>
      </p:pic>
      <p:sp>
        <p:nvSpPr>
          <p:cNvPr id="59" name="TextBox 58"/>
          <p:cNvSpPr txBox="1"/>
          <p:nvPr/>
        </p:nvSpPr>
        <p:spPr>
          <a:xfrm>
            <a:off x="3292140" y="3788640"/>
            <a:ext cx="643781" cy="155632"/>
          </a:xfrm>
          <a:prstGeom prst="rect">
            <a:avLst/>
          </a:prstGeom>
          <a:noFill/>
        </p:spPr>
        <p:txBody>
          <a:bodyPr wrap="square" lIns="0" tIns="0" rIns="0" bIns="0" rtlCol="0" anchor="t">
            <a:noAutofit/>
          </a:bodyPr>
          <a:lstStyle/>
          <a:p>
            <a:pPr algn="ctr"/>
            <a:r>
              <a:rPr lang="en-US" sz="800" b="1" dirty="0"/>
              <a:t>Deployments</a:t>
            </a:r>
            <a:endParaRPr lang="en-US" sz="1400" b="1" dirty="0"/>
          </a:p>
        </p:txBody>
      </p:sp>
      <p:pic>
        <p:nvPicPr>
          <p:cNvPr id="60" name="Picture 5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34948" y="4028048"/>
            <a:ext cx="544440" cy="514607"/>
          </a:xfrm>
          <a:prstGeom prst="rect">
            <a:avLst/>
          </a:prstGeom>
        </p:spPr>
      </p:pic>
      <p:sp>
        <p:nvSpPr>
          <p:cNvPr id="61" name="TextBox 60"/>
          <p:cNvSpPr txBox="1"/>
          <p:nvPr/>
        </p:nvSpPr>
        <p:spPr>
          <a:xfrm>
            <a:off x="4391009" y="3788640"/>
            <a:ext cx="643781" cy="155632"/>
          </a:xfrm>
          <a:prstGeom prst="rect">
            <a:avLst/>
          </a:prstGeom>
          <a:noFill/>
        </p:spPr>
        <p:txBody>
          <a:bodyPr wrap="square" lIns="0" tIns="0" rIns="0" bIns="0" rtlCol="0" anchor="t">
            <a:noAutofit/>
          </a:bodyPr>
          <a:lstStyle/>
          <a:p>
            <a:pPr algn="ctr"/>
            <a:r>
              <a:rPr lang="en-US" sz="800" b="1" dirty="0"/>
              <a:t>Monitoring</a:t>
            </a:r>
            <a:endParaRPr lang="en-US" sz="1400" b="1" dirty="0"/>
          </a:p>
        </p:txBody>
      </p:sp>
      <p:pic>
        <p:nvPicPr>
          <p:cNvPr id="62" name="Picture 6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433817" y="4054151"/>
            <a:ext cx="544440" cy="462401"/>
          </a:xfrm>
          <a:prstGeom prst="rect">
            <a:avLst/>
          </a:prstGeom>
        </p:spPr>
      </p:pic>
      <p:sp>
        <p:nvSpPr>
          <p:cNvPr id="63" name="TextBox 62"/>
          <p:cNvSpPr txBox="1"/>
          <p:nvPr/>
        </p:nvSpPr>
        <p:spPr>
          <a:xfrm>
            <a:off x="5488481" y="3788640"/>
            <a:ext cx="643781" cy="155632"/>
          </a:xfrm>
          <a:prstGeom prst="rect">
            <a:avLst/>
          </a:prstGeom>
          <a:noFill/>
        </p:spPr>
        <p:txBody>
          <a:bodyPr wrap="square" lIns="0" tIns="0" rIns="0" bIns="0" rtlCol="0" anchor="t">
            <a:noAutofit/>
          </a:bodyPr>
          <a:lstStyle/>
          <a:p>
            <a:pPr algn="ctr"/>
            <a:r>
              <a:rPr lang="en-US" sz="800" b="1" dirty="0"/>
              <a:t>Resources</a:t>
            </a:r>
            <a:endParaRPr lang="en-US" sz="1400" b="1" dirty="0"/>
          </a:p>
        </p:txBody>
      </p:sp>
      <p:pic>
        <p:nvPicPr>
          <p:cNvPr id="64" name="Picture 6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60573" y="4007152"/>
            <a:ext cx="485871" cy="556400"/>
          </a:xfrm>
          <a:prstGeom prst="rect">
            <a:avLst/>
          </a:prstGeom>
        </p:spPr>
      </p:pic>
      <p:sp>
        <p:nvSpPr>
          <p:cNvPr id="65" name="TextBox 64"/>
          <p:cNvSpPr txBox="1"/>
          <p:nvPr/>
        </p:nvSpPr>
        <p:spPr>
          <a:xfrm>
            <a:off x="6685294" y="3788640"/>
            <a:ext cx="643781" cy="155632"/>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66" name="Picture 6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765223" y="4004004"/>
            <a:ext cx="470198" cy="562695"/>
          </a:xfrm>
          <a:prstGeom prst="rect">
            <a:avLst/>
          </a:prstGeom>
        </p:spPr>
      </p:pic>
      <p:sp>
        <p:nvSpPr>
          <p:cNvPr id="47" name="TextBox 46"/>
          <p:cNvSpPr txBox="1"/>
          <p:nvPr/>
        </p:nvSpPr>
        <p:spPr>
          <a:xfrm>
            <a:off x="1939627" y="2908450"/>
            <a:ext cx="643781" cy="155632"/>
          </a:xfrm>
          <a:prstGeom prst="rect">
            <a:avLst/>
          </a:prstGeom>
          <a:noFill/>
        </p:spPr>
        <p:txBody>
          <a:bodyPr wrap="square" lIns="0" tIns="0" rIns="0" bIns="0" rtlCol="0" anchor="t">
            <a:noAutofit/>
          </a:bodyPr>
          <a:lstStyle/>
          <a:p>
            <a:pPr algn="ctr"/>
            <a:r>
              <a:rPr lang="en-US" sz="800" b="1" dirty="0"/>
              <a:t>Stack</a:t>
            </a:r>
            <a:endParaRPr lang="en-US" sz="1400" b="1" dirty="0"/>
          </a:p>
        </p:txBody>
      </p:sp>
      <p:pic>
        <p:nvPicPr>
          <p:cNvPr id="48" name="Picture 4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26697" y="3246720"/>
            <a:ext cx="469639" cy="355787"/>
          </a:xfrm>
          <a:prstGeom prst="rect">
            <a:avLst/>
          </a:prstGeom>
        </p:spPr>
      </p:pic>
    </p:spTree>
    <p:extLst>
      <p:ext uri="{BB962C8B-B14F-4D97-AF65-F5344CB8AC3E}">
        <p14:creationId xmlns:p14="http://schemas.microsoft.com/office/powerpoint/2010/main" val="351840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&amp; Identity</a:t>
            </a:r>
          </a:p>
        </p:txBody>
      </p:sp>
    </p:spTree>
    <p:extLst>
      <p:ext uri="{BB962C8B-B14F-4D97-AF65-F5344CB8AC3E}">
        <p14:creationId xmlns:p14="http://schemas.microsoft.com/office/powerpoint/2010/main" val="633807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Security &amp; Identity</a:t>
            </a:r>
          </a:p>
        </p:txBody>
      </p:sp>
      <p:sp>
        <p:nvSpPr>
          <p:cNvPr id="4" name="TextBox 3"/>
          <p:cNvSpPr txBox="1"/>
          <p:nvPr/>
        </p:nvSpPr>
        <p:spPr>
          <a:xfrm>
            <a:off x="4863358" y="822171"/>
            <a:ext cx="1214494" cy="155448"/>
          </a:xfrm>
          <a:prstGeom prst="rect">
            <a:avLst/>
          </a:prstGeom>
          <a:noFill/>
        </p:spPr>
        <p:txBody>
          <a:bodyPr wrap="square" lIns="0" tIns="0" rIns="0" bIns="0" rtlCol="0" anchor="t">
            <a:noAutofit/>
          </a:bodyPr>
          <a:lstStyle/>
          <a:p>
            <a:pPr algn="ctr"/>
            <a:r>
              <a:rPr lang="en-US" sz="1000" b="1" dirty="0"/>
              <a:t>Directory Service</a:t>
            </a:r>
            <a:endParaRPr lang="en-US" b="1" dirty="0"/>
          </a:p>
        </p:txBody>
      </p:sp>
      <p:sp>
        <p:nvSpPr>
          <p:cNvPr id="5" name="TextBox 4"/>
          <p:cNvSpPr txBox="1"/>
          <p:nvPr/>
        </p:nvSpPr>
        <p:spPr>
          <a:xfrm>
            <a:off x="6323668" y="822171"/>
            <a:ext cx="1104644" cy="155448"/>
          </a:xfrm>
          <a:prstGeom prst="rect">
            <a:avLst/>
          </a:prstGeom>
          <a:noFill/>
        </p:spPr>
        <p:txBody>
          <a:bodyPr wrap="square" lIns="0" tIns="0" rIns="0" bIns="0" rtlCol="0" anchor="t">
            <a:noAutofit/>
          </a:bodyPr>
          <a:lstStyle/>
          <a:p>
            <a:pPr algn="ctr"/>
            <a:r>
              <a:rPr lang="en-US" sz="1000" b="1" dirty="0"/>
              <a:t>Trusted Advisor</a:t>
            </a:r>
            <a:endParaRPr lang="en-US" b="1" dirty="0"/>
          </a:p>
        </p:txBody>
      </p:sp>
      <p:sp>
        <p:nvSpPr>
          <p:cNvPr id="7" name="TextBox 6"/>
          <p:cNvSpPr txBox="1"/>
          <p:nvPr/>
        </p:nvSpPr>
        <p:spPr>
          <a:xfrm>
            <a:off x="136103" y="822357"/>
            <a:ext cx="2106072" cy="155262"/>
          </a:xfrm>
          <a:prstGeom prst="rect">
            <a:avLst/>
          </a:prstGeom>
          <a:noFill/>
        </p:spPr>
        <p:txBody>
          <a:bodyPr wrap="square" lIns="0" tIns="0" rIns="0" bIns="0" rtlCol="0" anchor="t">
            <a:noAutofit/>
          </a:bodyPr>
          <a:lstStyle/>
          <a:p>
            <a:pPr algn="ctr"/>
            <a:r>
              <a:rPr lang="en-US" sz="1000" b="1" dirty="0"/>
              <a:t>Identity &amp; Access Management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13" y="1061450"/>
            <a:ext cx="335702" cy="63606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215" y="1052615"/>
            <a:ext cx="544780" cy="653736"/>
          </a:xfrm>
          <a:prstGeom prst="rect">
            <a:avLst/>
          </a:prstGeom>
        </p:spPr>
      </p:pic>
      <p:pic>
        <p:nvPicPr>
          <p:cNvPr id="84" name="Picture 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8065" y="1057974"/>
            <a:ext cx="535849" cy="643019"/>
          </a:xfrm>
          <a:prstGeom prst="rect">
            <a:avLst/>
          </a:prstGeom>
        </p:spPr>
      </p:pic>
      <p:cxnSp>
        <p:nvCxnSpPr>
          <p:cNvPr id="90" name="Straight Connector 89"/>
          <p:cNvCxnSpPr/>
          <p:nvPr/>
        </p:nvCxnSpPr>
        <p:spPr>
          <a:xfrm>
            <a:off x="364494" y="1806584"/>
            <a:ext cx="420624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4943436" y="1806584"/>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6346713" y="1806584"/>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478173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6184998" y="822171"/>
            <a:ext cx="0" cy="1115686"/>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999" y="2307713"/>
            <a:ext cx="544782" cy="321916"/>
          </a:xfrm>
          <a:prstGeom prst="rect">
            <a:avLst/>
          </a:prstGeom>
        </p:spPr>
      </p:pic>
      <p:sp>
        <p:nvSpPr>
          <p:cNvPr id="21" name="TextBox 20"/>
          <p:cNvSpPr txBox="1"/>
          <p:nvPr/>
        </p:nvSpPr>
        <p:spPr>
          <a:xfrm>
            <a:off x="402537" y="2820798"/>
            <a:ext cx="867706" cy="166031"/>
          </a:xfrm>
          <a:prstGeom prst="rect">
            <a:avLst/>
          </a:prstGeom>
          <a:noFill/>
        </p:spPr>
        <p:txBody>
          <a:bodyPr wrap="square" lIns="0" tIns="0" rIns="0" bIns="0" rtlCol="0" anchor="t">
            <a:noAutofit/>
          </a:bodyPr>
          <a:lstStyle/>
          <a:p>
            <a:pPr algn="ctr"/>
            <a:r>
              <a:rPr lang="en-US" sz="800" b="1" dirty="0"/>
              <a:t>AWS Security Token Service</a:t>
            </a:r>
            <a:endParaRPr lang="en-US" sz="1400" b="1" dirty="0"/>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999" y="3259838"/>
            <a:ext cx="544782" cy="312745"/>
          </a:xfrm>
          <a:prstGeom prst="rect">
            <a:avLst/>
          </a:prstGeom>
        </p:spPr>
      </p:pic>
      <p:sp>
        <p:nvSpPr>
          <p:cNvPr id="23" name="TextBox 22"/>
          <p:cNvSpPr txBox="1"/>
          <p:nvPr/>
        </p:nvSpPr>
        <p:spPr>
          <a:xfrm>
            <a:off x="359901" y="3779254"/>
            <a:ext cx="952980" cy="221788"/>
          </a:xfrm>
          <a:prstGeom prst="rect">
            <a:avLst/>
          </a:prstGeom>
          <a:noFill/>
        </p:spPr>
        <p:txBody>
          <a:bodyPr wrap="square" lIns="0" tIns="0" rIns="0" bIns="0" rtlCol="0" anchor="t">
            <a:noAutofit/>
          </a:bodyPr>
          <a:lstStyle/>
          <a:p>
            <a:pPr algn="ctr"/>
            <a:r>
              <a:rPr lang="en-US" sz="800" b="1" dirty="0"/>
              <a:t>Data Encryption Key Key</a:t>
            </a:r>
            <a:endParaRPr lang="en-US" sz="1400" b="1" dirty="0"/>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837" y="4058026"/>
            <a:ext cx="455105" cy="585136"/>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4048" y="2176103"/>
            <a:ext cx="444703" cy="585136"/>
          </a:xfrm>
          <a:prstGeom prst="rect">
            <a:avLst/>
          </a:prstGeom>
        </p:spPr>
      </p:pic>
      <p:sp>
        <p:nvSpPr>
          <p:cNvPr id="26" name="TextBox 25"/>
          <p:cNvSpPr txBox="1"/>
          <p:nvPr/>
        </p:nvSpPr>
        <p:spPr>
          <a:xfrm>
            <a:off x="1448735" y="2831198"/>
            <a:ext cx="749032" cy="155632"/>
          </a:xfrm>
          <a:prstGeom prst="rect">
            <a:avLst/>
          </a:prstGeom>
          <a:noFill/>
        </p:spPr>
        <p:txBody>
          <a:bodyPr wrap="square" lIns="0" tIns="0" rIns="0" bIns="0" rtlCol="0" anchor="t">
            <a:noAutofit/>
          </a:bodyPr>
          <a:lstStyle/>
          <a:p>
            <a:pPr algn="ctr"/>
            <a:r>
              <a:rPr lang="en-US" sz="800" b="1" dirty="0"/>
              <a:t>Permissions</a:t>
            </a:r>
            <a:endParaRPr lang="en-US" sz="1400" b="1" dirty="0"/>
          </a:p>
        </p:txBody>
      </p:sp>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94540" y="3123643"/>
            <a:ext cx="423719" cy="585136"/>
          </a:xfrm>
          <a:prstGeom prst="rect">
            <a:avLst/>
          </a:prstGeom>
        </p:spPr>
      </p:pic>
      <p:sp>
        <p:nvSpPr>
          <p:cNvPr id="28" name="TextBox 27"/>
          <p:cNvSpPr txBox="1"/>
          <p:nvPr/>
        </p:nvSpPr>
        <p:spPr>
          <a:xfrm>
            <a:off x="1491372" y="3812332"/>
            <a:ext cx="643781" cy="155632"/>
          </a:xfrm>
          <a:prstGeom prst="rect">
            <a:avLst/>
          </a:prstGeom>
          <a:noFill/>
        </p:spPr>
        <p:txBody>
          <a:bodyPr wrap="square" lIns="0" tIns="0" rIns="0" bIns="0" rtlCol="0" anchor="t">
            <a:noAutofit/>
          </a:bodyPr>
          <a:lstStyle/>
          <a:p>
            <a:pPr algn="ctr"/>
            <a:r>
              <a:rPr lang="en-US" sz="800" b="1" dirty="0"/>
              <a:t>Role</a:t>
            </a:r>
            <a:endParaRPr lang="en-US" sz="1400" b="1" dirty="0"/>
          </a:p>
        </p:txBody>
      </p:sp>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54325" y="2266900"/>
            <a:ext cx="544782" cy="403542"/>
          </a:xfrm>
          <a:prstGeom prst="rect">
            <a:avLst/>
          </a:prstGeom>
        </p:spPr>
      </p:pic>
      <p:sp>
        <p:nvSpPr>
          <p:cNvPr id="31" name="TextBox 30"/>
          <p:cNvSpPr txBox="1"/>
          <p:nvPr/>
        </p:nvSpPr>
        <p:spPr>
          <a:xfrm>
            <a:off x="514500" y="1873259"/>
            <a:ext cx="643781" cy="155632"/>
          </a:xfrm>
          <a:prstGeom prst="rect">
            <a:avLst/>
          </a:prstGeom>
          <a:noFill/>
        </p:spPr>
        <p:txBody>
          <a:bodyPr wrap="square" lIns="0" tIns="0" rIns="0" bIns="0" rtlCol="0" anchor="t">
            <a:noAutofit/>
          </a:bodyPr>
          <a:lstStyle/>
          <a:p>
            <a:pPr algn="ctr"/>
            <a:r>
              <a:rPr lang="en-US" sz="800" b="1" dirty="0"/>
              <a:t>Add-On</a:t>
            </a:r>
            <a:endParaRPr lang="en-US" sz="1400" b="1" dirty="0"/>
          </a:p>
        </p:txBody>
      </p:sp>
      <p:sp>
        <p:nvSpPr>
          <p:cNvPr id="32" name="TextBox 31"/>
          <p:cNvSpPr txBox="1"/>
          <p:nvPr/>
        </p:nvSpPr>
        <p:spPr>
          <a:xfrm>
            <a:off x="1491372" y="1873259"/>
            <a:ext cx="643781" cy="155632"/>
          </a:xfrm>
          <a:prstGeom prst="rect">
            <a:avLst/>
          </a:prstGeom>
          <a:noFill/>
        </p:spPr>
        <p:txBody>
          <a:bodyPr wrap="square" lIns="0" tIns="0" rIns="0" bIns="0" rtlCol="0" anchor="t">
            <a:noAutofit/>
          </a:bodyPr>
          <a:lstStyle/>
          <a:p>
            <a:pPr algn="ctr"/>
            <a:r>
              <a:rPr lang="en-US" sz="800" b="1" dirty="0"/>
              <a:t>Encrypted Data</a:t>
            </a:r>
            <a:endParaRPr lang="en-US" sz="1400" b="1" dirty="0"/>
          </a:p>
        </p:txBody>
      </p:sp>
      <p:sp>
        <p:nvSpPr>
          <p:cNvPr id="33" name="TextBox 32"/>
          <p:cNvSpPr txBox="1"/>
          <p:nvPr/>
        </p:nvSpPr>
        <p:spPr>
          <a:xfrm>
            <a:off x="2456797" y="1873258"/>
            <a:ext cx="939839" cy="227203"/>
          </a:xfrm>
          <a:prstGeom prst="rect">
            <a:avLst/>
          </a:prstGeom>
          <a:noFill/>
        </p:spPr>
        <p:txBody>
          <a:bodyPr wrap="square" lIns="0" tIns="0" rIns="0" bIns="0" rtlCol="0" anchor="t">
            <a:noAutofit/>
          </a:bodyPr>
          <a:lstStyle/>
          <a:p>
            <a:pPr algn="ctr"/>
            <a:r>
              <a:rPr lang="en-US" sz="800" b="1" dirty="0"/>
              <a:t>Long-Term Security Credential</a:t>
            </a:r>
            <a:endParaRPr lang="en-US" sz="1400" b="1" dirty="0"/>
          </a:p>
        </p:txBody>
      </p:sp>
      <p:sp>
        <p:nvSpPr>
          <p:cNvPr id="34" name="TextBox 33"/>
          <p:cNvSpPr txBox="1"/>
          <p:nvPr/>
        </p:nvSpPr>
        <p:spPr>
          <a:xfrm>
            <a:off x="2450934" y="2831198"/>
            <a:ext cx="951564" cy="155632"/>
          </a:xfrm>
          <a:prstGeom prst="rect">
            <a:avLst/>
          </a:prstGeom>
          <a:noFill/>
        </p:spPr>
        <p:txBody>
          <a:bodyPr wrap="square" lIns="0" tIns="0" rIns="0" bIns="0" rtlCol="0" anchor="t">
            <a:noAutofit/>
          </a:bodyPr>
          <a:lstStyle/>
          <a:p>
            <a:pPr algn="ctr"/>
            <a:r>
              <a:rPr lang="en-US" sz="800" b="1" dirty="0"/>
              <a:t>Temporary Security Credential</a:t>
            </a:r>
            <a:endParaRPr lang="en-US" sz="1400" b="1" dirty="0"/>
          </a:p>
        </p:txBody>
      </p:sp>
      <p:pic>
        <p:nvPicPr>
          <p:cNvPr id="35" name="Picture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54325" y="3194893"/>
            <a:ext cx="544782" cy="442635"/>
          </a:xfrm>
          <a:prstGeom prst="rect">
            <a:avLst/>
          </a:prstGeom>
        </p:spPr>
      </p:pic>
      <p:sp>
        <p:nvSpPr>
          <p:cNvPr id="36" name="TextBox 35"/>
          <p:cNvSpPr txBox="1"/>
          <p:nvPr/>
        </p:nvSpPr>
        <p:spPr>
          <a:xfrm>
            <a:off x="2604826" y="3812332"/>
            <a:ext cx="643781" cy="155632"/>
          </a:xfrm>
          <a:prstGeom prst="rect">
            <a:avLst/>
          </a:prstGeom>
          <a:noFill/>
        </p:spPr>
        <p:txBody>
          <a:bodyPr wrap="square" lIns="0" tIns="0" rIns="0" bIns="0" rtlCol="0" anchor="t">
            <a:noAutofit/>
          </a:bodyPr>
          <a:lstStyle/>
          <a:p>
            <a:pPr algn="ctr"/>
            <a:r>
              <a:rPr lang="en-US" sz="800" b="1" dirty="0"/>
              <a:t>MFA Team</a:t>
            </a:r>
            <a:endParaRPr lang="en-US" sz="1400" b="1" dirty="0"/>
          </a:p>
        </p:txBody>
      </p:sp>
      <p:pic>
        <p:nvPicPr>
          <p:cNvPr id="38" name="Picture 3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12291" y="2176103"/>
            <a:ext cx="438852" cy="585136"/>
          </a:xfrm>
          <a:prstGeom prst="rect">
            <a:avLst/>
          </a:prstGeom>
        </p:spPr>
      </p:pic>
      <p:sp>
        <p:nvSpPr>
          <p:cNvPr id="39" name="TextBox 38"/>
          <p:cNvSpPr txBox="1"/>
          <p:nvPr/>
        </p:nvSpPr>
        <p:spPr>
          <a:xfrm>
            <a:off x="3490460" y="1873258"/>
            <a:ext cx="1082514" cy="166031"/>
          </a:xfrm>
          <a:prstGeom prst="rect">
            <a:avLst/>
          </a:prstGeom>
          <a:noFill/>
        </p:spPr>
        <p:txBody>
          <a:bodyPr wrap="square" lIns="0" tIns="0" rIns="0" bIns="0" rtlCol="0" anchor="t">
            <a:noAutofit/>
          </a:bodyPr>
          <a:lstStyle/>
          <a:p>
            <a:pPr algn="ctr"/>
            <a:r>
              <a:rPr lang="en-US" sz="800" b="1" dirty="0"/>
              <a:t>AWS Security Token Service (Alternate)</a:t>
            </a:r>
            <a:endParaRPr lang="en-US" sz="1400" b="1" dirty="0"/>
          </a:p>
        </p:txBody>
      </p:sp>
      <p:pic>
        <p:nvPicPr>
          <p:cNvPr id="40" name="Picture 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41566" y="4115462"/>
            <a:ext cx="548640" cy="470263"/>
          </a:xfrm>
          <a:prstGeom prst="rect">
            <a:avLst/>
          </a:prstGeom>
        </p:spPr>
      </p:pic>
      <p:pic>
        <p:nvPicPr>
          <p:cNvPr id="41" name="Picture 4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5755" y="4115462"/>
            <a:ext cx="470263" cy="470263"/>
          </a:xfrm>
          <a:prstGeom prst="rect">
            <a:avLst/>
          </a:prstGeom>
        </p:spPr>
      </p:pic>
      <p:sp>
        <p:nvSpPr>
          <p:cNvPr id="37" name="TextBox 36"/>
          <p:cNvSpPr txBox="1"/>
          <p:nvPr/>
        </p:nvSpPr>
        <p:spPr>
          <a:xfrm>
            <a:off x="7760020" y="822171"/>
            <a:ext cx="1104644" cy="155448"/>
          </a:xfrm>
          <a:prstGeom prst="rect">
            <a:avLst/>
          </a:prstGeom>
          <a:noFill/>
        </p:spPr>
        <p:txBody>
          <a:bodyPr wrap="square" lIns="0" tIns="0" rIns="0" bIns="0" rtlCol="0" anchor="t">
            <a:noAutofit/>
          </a:bodyPr>
          <a:lstStyle/>
          <a:p>
            <a:pPr algn="ctr"/>
            <a:r>
              <a:rPr lang="en-US" sz="1000" b="1" dirty="0"/>
              <a:t>Cloud HSM</a:t>
            </a:r>
            <a:endParaRPr lang="en-US" b="1" dirty="0"/>
          </a:p>
        </p:txBody>
      </p:sp>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47313" y="1057974"/>
            <a:ext cx="530056" cy="643019"/>
          </a:xfrm>
          <a:prstGeom prst="rect">
            <a:avLst/>
          </a:prstGeom>
        </p:spPr>
      </p:pic>
      <p:cxnSp>
        <p:nvCxnSpPr>
          <p:cNvPr id="43" name="Straight Connector 42"/>
          <p:cNvCxnSpPr/>
          <p:nvPr/>
        </p:nvCxnSpPr>
        <p:spPr>
          <a:xfrm>
            <a:off x="7783065" y="1806584"/>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621350" y="822171"/>
            <a:ext cx="0" cy="1115686"/>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863358" y="2007621"/>
            <a:ext cx="1214494" cy="155448"/>
          </a:xfrm>
          <a:prstGeom prst="rect">
            <a:avLst/>
          </a:prstGeom>
          <a:noFill/>
        </p:spPr>
        <p:txBody>
          <a:bodyPr wrap="square" lIns="0" tIns="0" rIns="0" bIns="0" rtlCol="0" anchor="t">
            <a:noAutofit/>
          </a:bodyPr>
          <a:lstStyle/>
          <a:p>
            <a:pPr algn="ctr"/>
            <a:r>
              <a:rPr lang="en-US" sz="1000" b="1" dirty="0"/>
              <a:t>Key Management Service</a:t>
            </a:r>
            <a:endParaRPr lang="en-US" b="1" dirty="0"/>
          </a:p>
        </p:txBody>
      </p:sp>
      <p:sp>
        <p:nvSpPr>
          <p:cNvPr id="46" name="TextBox 45"/>
          <p:cNvSpPr txBox="1"/>
          <p:nvPr/>
        </p:nvSpPr>
        <p:spPr>
          <a:xfrm>
            <a:off x="6323668" y="2007621"/>
            <a:ext cx="1104644" cy="155448"/>
          </a:xfrm>
          <a:prstGeom prst="rect">
            <a:avLst/>
          </a:prstGeom>
          <a:noFill/>
        </p:spPr>
        <p:txBody>
          <a:bodyPr wrap="square" lIns="0" tIns="0" rIns="0" bIns="0" rtlCol="0" anchor="t">
            <a:noAutofit/>
          </a:bodyPr>
          <a:lstStyle/>
          <a:p>
            <a:pPr algn="ctr"/>
            <a:r>
              <a:rPr lang="en-US" sz="1000" b="1" dirty="0"/>
              <a:t>Web App Firewall</a:t>
            </a:r>
            <a:endParaRPr lang="en-US" b="1" dirty="0"/>
          </a:p>
        </p:txBody>
      </p:sp>
      <p:pic>
        <p:nvPicPr>
          <p:cNvPr id="47" name="Picture 4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198215" y="2330344"/>
            <a:ext cx="544780" cy="653736"/>
          </a:xfrm>
          <a:prstGeom prst="rect">
            <a:avLst/>
          </a:prstGeom>
        </p:spPr>
      </p:pic>
      <p:pic>
        <p:nvPicPr>
          <p:cNvPr id="48" name="Picture 4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08065" y="2335703"/>
            <a:ext cx="535849" cy="643018"/>
          </a:xfrm>
          <a:prstGeom prst="rect">
            <a:avLst/>
          </a:prstGeom>
        </p:spPr>
      </p:pic>
      <p:cxnSp>
        <p:nvCxnSpPr>
          <p:cNvPr id="49" name="Straight Connector 48"/>
          <p:cNvCxnSpPr/>
          <p:nvPr/>
        </p:nvCxnSpPr>
        <p:spPr>
          <a:xfrm>
            <a:off x="4943436" y="3084313"/>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6346713" y="3084313"/>
            <a:ext cx="109728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6184998" y="2099900"/>
            <a:ext cx="0" cy="1115686"/>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4391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&amp; Content Delivery</a:t>
            </a:r>
          </a:p>
        </p:txBody>
      </p:sp>
    </p:spTree>
    <p:extLst>
      <p:ext uri="{BB962C8B-B14F-4D97-AF65-F5344CB8AC3E}">
        <p14:creationId xmlns:p14="http://schemas.microsoft.com/office/powerpoint/2010/main" val="3825657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&amp; Content Delivery</a:t>
            </a:r>
          </a:p>
        </p:txBody>
      </p:sp>
      <p:sp>
        <p:nvSpPr>
          <p:cNvPr id="4" name="TextBox 3"/>
          <p:cNvSpPr txBox="1"/>
          <p:nvPr/>
        </p:nvSpPr>
        <p:spPr>
          <a:xfrm>
            <a:off x="1569653" y="822171"/>
            <a:ext cx="1214494" cy="155448"/>
          </a:xfrm>
          <a:prstGeom prst="rect">
            <a:avLst/>
          </a:prstGeom>
          <a:noFill/>
        </p:spPr>
        <p:txBody>
          <a:bodyPr wrap="square" lIns="0" tIns="0" rIns="0" bIns="0" rtlCol="0" anchor="t">
            <a:noAutofit/>
          </a:bodyPr>
          <a:lstStyle/>
          <a:p>
            <a:pPr algn="ctr"/>
            <a:r>
              <a:rPr lang="en-US" sz="1000" b="1" dirty="0"/>
              <a:t>Glacier</a:t>
            </a:r>
            <a:endParaRPr lang="en-US" b="1" dirty="0"/>
          </a:p>
        </p:txBody>
      </p:sp>
      <p:sp>
        <p:nvSpPr>
          <p:cNvPr id="5" name="TextBox 4"/>
          <p:cNvSpPr txBox="1"/>
          <p:nvPr/>
        </p:nvSpPr>
        <p:spPr>
          <a:xfrm>
            <a:off x="402537" y="822172"/>
            <a:ext cx="643781" cy="155632"/>
          </a:xfrm>
          <a:prstGeom prst="rect">
            <a:avLst/>
          </a:prstGeom>
          <a:noFill/>
        </p:spPr>
        <p:txBody>
          <a:bodyPr wrap="square" lIns="0" tIns="0" rIns="0" bIns="0" rtlCol="0" anchor="t">
            <a:noAutofit/>
          </a:bodyPr>
          <a:lstStyle/>
          <a:p>
            <a:pPr algn="ctr"/>
            <a:r>
              <a:rPr lang="en-US" sz="1000" b="1" dirty="0"/>
              <a:t>S3</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36" y="1066663"/>
            <a:ext cx="530057" cy="62564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510" y="1052615"/>
            <a:ext cx="544780" cy="653737"/>
          </a:xfrm>
          <a:prstGeom prst="rect">
            <a:avLst/>
          </a:prstGeom>
        </p:spPr>
      </p:pic>
      <p:sp>
        <p:nvSpPr>
          <p:cNvPr id="8" name="TextBox 7"/>
          <p:cNvSpPr txBox="1"/>
          <p:nvPr/>
        </p:nvSpPr>
        <p:spPr>
          <a:xfrm>
            <a:off x="402537" y="1873259"/>
            <a:ext cx="643781" cy="155632"/>
          </a:xfrm>
          <a:prstGeom prst="rect">
            <a:avLst/>
          </a:prstGeom>
          <a:noFill/>
        </p:spPr>
        <p:txBody>
          <a:bodyPr wrap="square" lIns="0" tIns="0" rIns="0" bIns="0" rtlCol="0" anchor="t">
            <a:noAutofit/>
          </a:bodyPr>
          <a:lstStyle/>
          <a:p>
            <a:pPr algn="ctr"/>
            <a:r>
              <a:rPr lang="en-US" sz="800" b="1" dirty="0"/>
              <a:t>Bucket</a:t>
            </a:r>
            <a:endParaRPr lang="en-US" sz="1400" b="1"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673" y="2207783"/>
            <a:ext cx="503783" cy="521775"/>
          </a:xfrm>
          <a:prstGeom prst="rect">
            <a:avLst/>
          </a:prstGeom>
        </p:spPr>
      </p:pic>
      <p:sp>
        <p:nvSpPr>
          <p:cNvPr id="10" name="TextBox 9"/>
          <p:cNvSpPr txBox="1"/>
          <p:nvPr/>
        </p:nvSpPr>
        <p:spPr>
          <a:xfrm>
            <a:off x="402537" y="2820799"/>
            <a:ext cx="643781" cy="155632"/>
          </a:xfrm>
          <a:prstGeom prst="rect">
            <a:avLst/>
          </a:prstGeom>
          <a:noFill/>
        </p:spPr>
        <p:txBody>
          <a:bodyPr wrap="square" lIns="0" tIns="0" rIns="0" bIns="0" rtlCol="0" anchor="t">
            <a:noAutofit/>
          </a:bodyPr>
          <a:lstStyle/>
          <a:p>
            <a:pPr algn="ctr"/>
            <a:r>
              <a:rPr lang="en-US" sz="800" b="1" dirty="0"/>
              <a:t>Bucket with Objects</a:t>
            </a:r>
            <a:endParaRPr lang="en-US" sz="1400" b="1"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345" y="3134268"/>
            <a:ext cx="544440" cy="563884"/>
          </a:xfrm>
          <a:prstGeom prst="rect">
            <a:avLst/>
          </a:prstGeom>
        </p:spPr>
      </p:pic>
      <p:sp>
        <p:nvSpPr>
          <p:cNvPr id="12" name="TextBox 11"/>
          <p:cNvSpPr txBox="1"/>
          <p:nvPr/>
        </p:nvSpPr>
        <p:spPr>
          <a:xfrm>
            <a:off x="402537" y="3764707"/>
            <a:ext cx="643781" cy="155632"/>
          </a:xfrm>
          <a:prstGeom prst="rect">
            <a:avLst/>
          </a:prstGeom>
          <a:noFill/>
        </p:spPr>
        <p:txBody>
          <a:bodyPr wrap="square" lIns="0" tIns="0" rIns="0" bIns="0" rtlCol="0" anchor="t">
            <a:noAutofit/>
          </a:bodyPr>
          <a:lstStyle/>
          <a:p>
            <a:pPr algn="ctr"/>
            <a:r>
              <a:rPr lang="en-US" sz="800" b="1" dirty="0"/>
              <a:t>Object</a:t>
            </a:r>
            <a:endParaRPr lang="en-US" sz="1400" b="1"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724" y="4151822"/>
            <a:ext cx="359681" cy="397543"/>
          </a:xfrm>
          <a:prstGeom prst="rect">
            <a:avLst/>
          </a:prstGeom>
        </p:spPr>
      </p:pic>
      <p:cxnSp>
        <p:nvCxnSpPr>
          <p:cNvPr id="14" name="Straight Connector 13"/>
          <p:cNvCxnSpPr/>
          <p:nvPr/>
        </p:nvCxnSpPr>
        <p:spPr>
          <a:xfrm>
            <a:off x="364494" y="1806584"/>
            <a:ext cx="105156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649731"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52249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874677" y="822171"/>
            <a:ext cx="1214494" cy="155448"/>
          </a:xfrm>
          <a:prstGeom prst="rect">
            <a:avLst/>
          </a:prstGeom>
          <a:noFill/>
        </p:spPr>
        <p:txBody>
          <a:bodyPr wrap="square" lIns="0" tIns="0" rIns="0" bIns="0" rtlCol="0" anchor="t">
            <a:noAutofit/>
          </a:bodyPr>
          <a:lstStyle/>
          <a:p>
            <a:pPr algn="ctr"/>
            <a:r>
              <a:rPr lang="en-US" sz="1000" b="1" dirty="0"/>
              <a:t>Cloud Front</a:t>
            </a:r>
            <a:endParaRPr lang="en-US" b="1" dirty="0"/>
          </a:p>
        </p:txBody>
      </p:sp>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9534" y="1052615"/>
            <a:ext cx="544780" cy="653737"/>
          </a:xfrm>
          <a:prstGeom prst="rect">
            <a:avLst/>
          </a:prstGeom>
        </p:spPr>
      </p:pic>
      <p:cxnSp>
        <p:nvCxnSpPr>
          <p:cNvPr id="19" name="Straight Connector 18"/>
          <p:cNvCxnSpPr/>
          <p:nvPr/>
        </p:nvCxnSpPr>
        <p:spPr>
          <a:xfrm>
            <a:off x="2954755"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82751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179701" y="822171"/>
            <a:ext cx="1214494" cy="155448"/>
          </a:xfrm>
          <a:prstGeom prst="rect">
            <a:avLst/>
          </a:prstGeom>
          <a:noFill/>
        </p:spPr>
        <p:txBody>
          <a:bodyPr wrap="square" lIns="0" tIns="0" rIns="0" bIns="0" rtlCol="0" anchor="t">
            <a:noAutofit/>
          </a:bodyPr>
          <a:lstStyle/>
          <a:p>
            <a:pPr algn="ctr"/>
            <a:r>
              <a:rPr lang="en-US" sz="1000" b="1" dirty="0"/>
              <a:t>Storage Gateway</a:t>
            </a:r>
            <a:endParaRPr lang="en-US" b="1" dirty="0"/>
          </a:p>
        </p:txBody>
      </p:sp>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14558" y="1053508"/>
            <a:ext cx="544781" cy="651951"/>
          </a:xfrm>
          <a:prstGeom prst="rect">
            <a:avLst/>
          </a:prstGeom>
        </p:spPr>
      </p:pic>
      <p:cxnSp>
        <p:nvCxnSpPr>
          <p:cNvPr id="23" name="Straight Connector 22"/>
          <p:cNvCxnSpPr/>
          <p:nvPr/>
        </p:nvCxnSpPr>
        <p:spPr>
          <a:xfrm>
            <a:off x="4259779"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13253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441357" y="822171"/>
            <a:ext cx="1214494" cy="155448"/>
          </a:xfrm>
          <a:prstGeom prst="rect">
            <a:avLst/>
          </a:prstGeom>
          <a:noFill/>
        </p:spPr>
        <p:txBody>
          <a:bodyPr wrap="square" lIns="0" tIns="0" rIns="0" bIns="0" rtlCol="0" anchor="t">
            <a:noAutofit/>
          </a:bodyPr>
          <a:lstStyle/>
          <a:p>
            <a:pPr algn="ctr"/>
            <a:r>
              <a:rPr lang="en-US" sz="1000" b="1" dirty="0"/>
              <a:t>EFS</a:t>
            </a:r>
            <a:endParaRPr lang="en-US" b="1" dirty="0"/>
          </a:p>
        </p:txBody>
      </p:sp>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76214" y="1053508"/>
            <a:ext cx="544781" cy="651951"/>
          </a:xfrm>
          <a:prstGeom prst="rect">
            <a:avLst/>
          </a:prstGeom>
        </p:spPr>
      </p:pic>
      <p:cxnSp>
        <p:nvCxnSpPr>
          <p:cNvPr id="27" name="Straight Connector 26"/>
          <p:cNvCxnSpPr/>
          <p:nvPr/>
        </p:nvCxnSpPr>
        <p:spPr>
          <a:xfrm>
            <a:off x="5521435"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39419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6830254" y="1806584"/>
            <a:ext cx="200592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703013" y="822171"/>
            <a:ext cx="0" cy="984413"/>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851215" y="1873259"/>
            <a:ext cx="643781" cy="155632"/>
          </a:xfrm>
          <a:prstGeom prst="rect">
            <a:avLst/>
          </a:prstGeom>
          <a:noFill/>
        </p:spPr>
        <p:txBody>
          <a:bodyPr wrap="square" lIns="0" tIns="0" rIns="0" bIns="0" rtlCol="0" anchor="t">
            <a:noAutofit/>
          </a:bodyPr>
          <a:lstStyle/>
          <a:p>
            <a:pPr algn="ctr"/>
            <a:r>
              <a:rPr lang="en-US" sz="800" b="1" dirty="0"/>
              <a:t>Glacier Archive</a:t>
            </a:r>
            <a:endParaRPr lang="en-US" sz="1400" b="1" dirty="0"/>
          </a:p>
        </p:txBody>
      </p:sp>
      <p:pic>
        <p:nvPicPr>
          <p:cNvPr id="34" name="Picture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43721" y="2207783"/>
            <a:ext cx="445043" cy="521775"/>
          </a:xfrm>
          <a:prstGeom prst="rect">
            <a:avLst/>
          </a:prstGeom>
        </p:spPr>
      </p:pic>
      <p:sp>
        <p:nvSpPr>
          <p:cNvPr id="35" name="TextBox 34"/>
          <p:cNvSpPr txBox="1"/>
          <p:nvPr/>
        </p:nvSpPr>
        <p:spPr>
          <a:xfrm>
            <a:off x="1851215" y="2820799"/>
            <a:ext cx="643781" cy="155632"/>
          </a:xfrm>
          <a:prstGeom prst="rect">
            <a:avLst/>
          </a:prstGeom>
          <a:noFill/>
        </p:spPr>
        <p:txBody>
          <a:bodyPr wrap="square" lIns="0" tIns="0" rIns="0" bIns="0" rtlCol="0" anchor="t">
            <a:noAutofit/>
          </a:bodyPr>
          <a:lstStyle/>
          <a:p>
            <a:pPr algn="ctr"/>
            <a:r>
              <a:rPr lang="en-US" sz="800" b="1" dirty="0"/>
              <a:t>Glacier Vault</a:t>
            </a:r>
            <a:endParaRPr lang="en-US" sz="1400" b="1" dirty="0"/>
          </a:p>
        </p:txBody>
      </p:sp>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67225" y="3134268"/>
            <a:ext cx="398035" cy="563884"/>
          </a:xfrm>
          <a:prstGeom prst="rect">
            <a:avLst/>
          </a:prstGeom>
        </p:spPr>
      </p:pic>
      <p:sp>
        <p:nvSpPr>
          <p:cNvPr id="37" name="TextBox 36"/>
          <p:cNvSpPr txBox="1"/>
          <p:nvPr/>
        </p:nvSpPr>
        <p:spPr>
          <a:xfrm>
            <a:off x="3156238" y="1873259"/>
            <a:ext cx="643781" cy="155632"/>
          </a:xfrm>
          <a:prstGeom prst="rect">
            <a:avLst/>
          </a:prstGeom>
          <a:noFill/>
        </p:spPr>
        <p:txBody>
          <a:bodyPr wrap="square" lIns="0" tIns="0" rIns="0" bIns="0" rtlCol="0" anchor="t">
            <a:noAutofit/>
          </a:bodyPr>
          <a:lstStyle/>
          <a:p>
            <a:pPr algn="ctr"/>
            <a:r>
              <a:rPr lang="en-US" sz="800" b="1" dirty="0"/>
              <a:t>Download Distribution</a:t>
            </a:r>
            <a:endParaRPr lang="en-US" sz="1400" b="1" dirty="0"/>
          </a:p>
        </p:txBody>
      </p:sp>
      <p:pic>
        <p:nvPicPr>
          <p:cNvPr id="38" name="Picture 3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19374" y="2207783"/>
            <a:ext cx="503782" cy="521775"/>
          </a:xfrm>
          <a:prstGeom prst="rect">
            <a:avLst/>
          </a:prstGeom>
        </p:spPr>
      </p:pic>
      <p:sp>
        <p:nvSpPr>
          <p:cNvPr id="39" name="TextBox 38"/>
          <p:cNvSpPr txBox="1"/>
          <p:nvPr/>
        </p:nvSpPr>
        <p:spPr>
          <a:xfrm>
            <a:off x="3156238" y="2820799"/>
            <a:ext cx="643781" cy="155632"/>
          </a:xfrm>
          <a:prstGeom prst="rect">
            <a:avLst/>
          </a:prstGeom>
          <a:noFill/>
        </p:spPr>
        <p:txBody>
          <a:bodyPr wrap="square" lIns="0" tIns="0" rIns="0" bIns="0" rtlCol="0" anchor="t">
            <a:noAutofit/>
          </a:bodyPr>
          <a:lstStyle/>
          <a:p>
            <a:pPr algn="ctr"/>
            <a:r>
              <a:rPr lang="en-US" sz="800" b="1" dirty="0"/>
              <a:t>Streaming Distribution</a:t>
            </a:r>
            <a:endParaRPr lang="en-US" sz="1400" b="1" dirty="0"/>
          </a:p>
        </p:txBody>
      </p:sp>
      <p:pic>
        <p:nvPicPr>
          <p:cNvPr id="40" name="Picture 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99046" y="3134268"/>
            <a:ext cx="544439" cy="563884"/>
          </a:xfrm>
          <a:prstGeom prst="rect">
            <a:avLst/>
          </a:prstGeom>
        </p:spPr>
      </p:pic>
      <p:sp>
        <p:nvSpPr>
          <p:cNvPr id="41" name="TextBox 40"/>
          <p:cNvSpPr txBox="1"/>
          <p:nvPr/>
        </p:nvSpPr>
        <p:spPr>
          <a:xfrm>
            <a:off x="3156238" y="3764707"/>
            <a:ext cx="643781" cy="155632"/>
          </a:xfrm>
          <a:prstGeom prst="rect">
            <a:avLst/>
          </a:prstGeom>
          <a:noFill/>
        </p:spPr>
        <p:txBody>
          <a:bodyPr wrap="square" lIns="0" tIns="0" rIns="0" bIns="0" rtlCol="0" anchor="t">
            <a:noAutofit/>
          </a:bodyPr>
          <a:lstStyle/>
          <a:p>
            <a:pPr algn="ctr"/>
            <a:r>
              <a:rPr lang="en-US" sz="800" b="1" dirty="0"/>
              <a:t>Edge Location</a:t>
            </a:r>
            <a:endParaRPr lang="en-US" sz="1400" b="1" dirty="0"/>
          </a:p>
        </p:txBody>
      </p:sp>
      <p:pic>
        <p:nvPicPr>
          <p:cNvPr id="43" name="Picture 4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08768" y="4068651"/>
            <a:ext cx="524995" cy="563884"/>
          </a:xfrm>
          <a:prstGeom prst="rect">
            <a:avLst/>
          </a:prstGeom>
        </p:spPr>
      </p:pic>
      <p:sp>
        <p:nvSpPr>
          <p:cNvPr id="44" name="TextBox 43"/>
          <p:cNvSpPr txBox="1"/>
          <p:nvPr/>
        </p:nvSpPr>
        <p:spPr>
          <a:xfrm>
            <a:off x="4461136" y="1873259"/>
            <a:ext cx="643781" cy="155632"/>
          </a:xfrm>
          <a:prstGeom prst="rect">
            <a:avLst/>
          </a:prstGeom>
          <a:noFill/>
        </p:spPr>
        <p:txBody>
          <a:bodyPr wrap="square" lIns="0" tIns="0" rIns="0" bIns="0" rtlCol="0" anchor="t">
            <a:noAutofit/>
          </a:bodyPr>
          <a:lstStyle/>
          <a:p>
            <a:pPr algn="ctr"/>
            <a:r>
              <a:rPr lang="en-US" sz="800" b="1" dirty="0"/>
              <a:t>Virtual Tape Library</a:t>
            </a:r>
            <a:endParaRPr lang="en-US" sz="1400" b="1" dirty="0"/>
          </a:p>
        </p:txBody>
      </p:sp>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5895" y="2207783"/>
            <a:ext cx="420535" cy="521775"/>
          </a:xfrm>
          <a:prstGeom prst="rect">
            <a:avLst/>
          </a:prstGeom>
        </p:spPr>
      </p:pic>
      <p:sp>
        <p:nvSpPr>
          <p:cNvPr id="46" name="TextBox 45"/>
          <p:cNvSpPr txBox="1"/>
          <p:nvPr/>
        </p:nvSpPr>
        <p:spPr>
          <a:xfrm>
            <a:off x="4461136" y="2820799"/>
            <a:ext cx="643781" cy="155632"/>
          </a:xfrm>
          <a:prstGeom prst="rect">
            <a:avLst/>
          </a:prstGeom>
          <a:noFill/>
        </p:spPr>
        <p:txBody>
          <a:bodyPr wrap="square" lIns="0" tIns="0" rIns="0" bIns="0" rtlCol="0" anchor="t">
            <a:noAutofit/>
          </a:bodyPr>
          <a:lstStyle/>
          <a:p>
            <a:pPr algn="ctr"/>
            <a:r>
              <a:rPr lang="en-US" sz="800" b="1" dirty="0"/>
              <a:t>Non-Cached Volume</a:t>
            </a:r>
            <a:endParaRPr lang="en-US" sz="1400" b="1" dirty="0"/>
          </a:p>
        </p:txBody>
      </p:sp>
      <p:pic>
        <p:nvPicPr>
          <p:cNvPr id="47" name="Picture 4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45484" y="3134268"/>
            <a:ext cx="461359" cy="563884"/>
          </a:xfrm>
          <a:prstGeom prst="rect">
            <a:avLst/>
          </a:prstGeom>
        </p:spPr>
      </p:pic>
      <p:sp>
        <p:nvSpPr>
          <p:cNvPr id="48" name="TextBox 47"/>
          <p:cNvSpPr txBox="1"/>
          <p:nvPr/>
        </p:nvSpPr>
        <p:spPr>
          <a:xfrm>
            <a:off x="4461136" y="3764707"/>
            <a:ext cx="643781" cy="155632"/>
          </a:xfrm>
          <a:prstGeom prst="rect">
            <a:avLst/>
          </a:prstGeom>
          <a:noFill/>
        </p:spPr>
        <p:txBody>
          <a:bodyPr wrap="square" lIns="0" tIns="0" rIns="0" bIns="0" rtlCol="0" anchor="t">
            <a:noAutofit/>
          </a:bodyPr>
          <a:lstStyle/>
          <a:p>
            <a:pPr algn="ctr"/>
            <a:r>
              <a:rPr lang="en-US" sz="800" b="1" dirty="0"/>
              <a:t>Cached Volume</a:t>
            </a:r>
            <a:endParaRPr lang="en-US" sz="1400" b="1" dirty="0"/>
          </a:p>
        </p:txBody>
      </p:sp>
      <p:pic>
        <p:nvPicPr>
          <p:cNvPr id="49" name="Picture 4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545484" y="4068651"/>
            <a:ext cx="461359" cy="563884"/>
          </a:xfrm>
          <a:prstGeom prst="rect">
            <a:avLst/>
          </a:prstGeom>
        </p:spPr>
      </p:pic>
      <p:sp>
        <p:nvSpPr>
          <p:cNvPr id="51" name="TextBox 50"/>
          <p:cNvSpPr txBox="1"/>
          <p:nvPr/>
        </p:nvSpPr>
        <p:spPr>
          <a:xfrm>
            <a:off x="6149259" y="2531475"/>
            <a:ext cx="905550" cy="197742"/>
          </a:xfrm>
          <a:prstGeom prst="rect">
            <a:avLst/>
          </a:prstGeom>
          <a:noFill/>
        </p:spPr>
        <p:txBody>
          <a:bodyPr wrap="square" lIns="0" tIns="0" rIns="0" bIns="0" rtlCol="0" anchor="t">
            <a:noAutofit/>
          </a:bodyPr>
          <a:lstStyle/>
          <a:p>
            <a:pPr algn="ctr"/>
            <a:r>
              <a:rPr lang="en-US" sz="800" b="1" dirty="0"/>
              <a:t>Amazon Elastic Block Store</a:t>
            </a:r>
            <a:endParaRPr lang="en-US" sz="1400" b="1" dirty="0"/>
          </a:p>
        </p:txBody>
      </p:sp>
      <p:pic>
        <p:nvPicPr>
          <p:cNvPr id="52" name="Picture 5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11014" y="2868948"/>
            <a:ext cx="368311" cy="521775"/>
          </a:xfrm>
          <a:prstGeom prst="rect">
            <a:avLst/>
          </a:prstGeom>
        </p:spPr>
      </p:pic>
      <p:sp>
        <p:nvSpPr>
          <p:cNvPr id="53" name="TextBox 52"/>
          <p:cNvSpPr txBox="1"/>
          <p:nvPr/>
        </p:nvSpPr>
        <p:spPr>
          <a:xfrm>
            <a:off x="6280143" y="3481964"/>
            <a:ext cx="643781" cy="155632"/>
          </a:xfrm>
          <a:prstGeom prst="rect">
            <a:avLst/>
          </a:prstGeom>
          <a:noFill/>
        </p:spPr>
        <p:txBody>
          <a:bodyPr wrap="square" lIns="0" tIns="0" rIns="0" bIns="0" rtlCol="0" anchor="t">
            <a:noAutofit/>
          </a:bodyPr>
          <a:lstStyle/>
          <a:p>
            <a:pPr algn="ctr"/>
            <a:r>
              <a:rPr lang="en-US" sz="800" b="1" dirty="0"/>
              <a:t>Volume</a:t>
            </a:r>
            <a:endParaRPr lang="en-US" sz="1400" b="1" dirty="0"/>
          </a:p>
        </p:txBody>
      </p:sp>
      <p:pic>
        <p:nvPicPr>
          <p:cNvPr id="54" name="Picture 5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396153" y="3795433"/>
            <a:ext cx="398035" cy="563884"/>
          </a:xfrm>
          <a:prstGeom prst="rect">
            <a:avLst/>
          </a:prstGeom>
        </p:spPr>
      </p:pic>
      <p:sp>
        <p:nvSpPr>
          <p:cNvPr id="55" name="TextBox 54"/>
          <p:cNvSpPr txBox="1"/>
          <p:nvPr/>
        </p:nvSpPr>
        <p:spPr>
          <a:xfrm>
            <a:off x="7299102" y="2534424"/>
            <a:ext cx="643781" cy="155632"/>
          </a:xfrm>
          <a:prstGeom prst="rect">
            <a:avLst/>
          </a:prstGeom>
          <a:noFill/>
        </p:spPr>
        <p:txBody>
          <a:bodyPr wrap="square" lIns="0" tIns="0" rIns="0" bIns="0" rtlCol="0" anchor="t">
            <a:noAutofit/>
          </a:bodyPr>
          <a:lstStyle/>
          <a:p>
            <a:pPr algn="ctr"/>
            <a:r>
              <a:rPr lang="en-US" sz="800" b="1" dirty="0"/>
              <a:t>Snapshot</a:t>
            </a:r>
            <a:endParaRPr lang="en-US" sz="1400" b="1" dirty="0"/>
          </a:p>
        </p:txBody>
      </p:sp>
      <p:pic>
        <p:nvPicPr>
          <p:cNvPr id="56" name="Picture 5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03861" y="2872842"/>
            <a:ext cx="420535" cy="513987"/>
          </a:xfrm>
          <a:prstGeom prst="rect">
            <a:avLst/>
          </a:prstGeom>
        </p:spPr>
      </p:pic>
      <p:sp>
        <p:nvSpPr>
          <p:cNvPr id="57" name="TextBox 56"/>
          <p:cNvSpPr txBox="1"/>
          <p:nvPr/>
        </p:nvSpPr>
        <p:spPr>
          <a:xfrm>
            <a:off x="7118868" y="3481964"/>
            <a:ext cx="1004250" cy="155632"/>
          </a:xfrm>
          <a:prstGeom prst="rect">
            <a:avLst/>
          </a:prstGeom>
          <a:noFill/>
        </p:spPr>
        <p:txBody>
          <a:bodyPr wrap="square" lIns="0" tIns="0" rIns="0" bIns="0" rtlCol="0" anchor="t">
            <a:noAutofit/>
          </a:bodyPr>
          <a:lstStyle/>
          <a:p>
            <a:pPr algn="ctr"/>
            <a:r>
              <a:rPr lang="en-US" sz="800" b="1" dirty="0"/>
              <a:t>AWS Import/Export</a:t>
            </a:r>
            <a:endParaRPr lang="en-US" sz="1400" b="1" dirty="0"/>
          </a:p>
        </p:txBody>
      </p:sp>
      <p:pic>
        <p:nvPicPr>
          <p:cNvPr id="58" name="Picture 5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83450" y="3846695"/>
            <a:ext cx="461359" cy="461359"/>
          </a:xfrm>
          <a:prstGeom prst="rect">
            <a:avLst/>
          </a:prstGeom>
        </p:spPr>
      </p:pic>
      <p:cxnSp>
        <p:nvCxnSpPr>
          <p:cNvPr id="68" name="Straight Connector 67"/>
          <p:cNvCxnSpPr/>
          <p:nvPr/>
        </p:nvCxnSpPr>
        <p:spPr>
          <a:xfrm>
            <a:off x="5700049" y="2284756"/>
            <a:ext cx="2764443" cy="0"/>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6813938" y="822171"/>
            <a:ext cx="1214494" cy="155448"/>
          </a:xfrm>
          <a:prstGeom prst="rect">
            <a:avLst/>
          </a:prstGeom>
          <a:noFill/>
        </p:spPr>
        <p:txBody>
          <a:bodyPr wrap="square" lIns="0" tIns="0" rIns="0" bIns="0" rtlCol="0" anchor="t">
            <a:noAutofit/>
          </a:bodyPr>
          <a:lstStyle/>
          <a:p>
            <a:pPr algn="ctr"/>
            <a:r>
              <a:rPr lang="en-US" sz="1000" b="1" dirty="0"/>
              <a:t>Snowball</a:t>
            </a:r>
            <a:endParaRPr lang="en-US" b="1" dirty="0"/>
          </a:p>
        </p:txBody>
      </p:sp>
      <p:pic>
        <p:nvPicPr>
          <p:cNvPr id="70" name="Picture 6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49539" y="1053508"/>
            <a:ext cx="543292" cy="651951"/>
          </a:xfrm>
          <a:prstGeom prst="rect">
            <a:avLst/>
          </a:prstGeom>
        </p:spPr>
      </p:pic>
    </p:spTree>
    <p:extLst>
      <p:ext uri="{BB962C8B-B14F-4D97-AF65-F5344CB8AC3E}">
        <p14:creationId xmlns:p14="http://schemas.microsoft.com/office/powerpoint/2010/main" val="895936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Tree>
    <p:extLst>
      <p:ext uri="{BB962C8B-B14F-4D97-AF65-F5344CB8AC3E}">
        <p14:creationId xmlns:p14="http://schemas.microsoft.com/office/powerpoint/2010/main" val="3292120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
        <p:nvSpPr>
          <p:cNvPr id="5" name="TextBox 4"/>
          <p:cNvSpPr txBox="1"/>
          <p:nvPr/>
        </p:nvSpPr>
        <p:spPr>
          <a:xfrm>
            <a:off x="200191" y="824554"/>
            <a:ext cx="1048474" cy="559600"/>
          </a:xfrm>
          <a:prstGeom prst="rect">
            <a:avLst/>
          </a:prstGeom>
          <a:noFill/>
        </p:spPr>
        <p:txBody>
          <a:bodyPr wrap="square" lIns="0" tIns="0" rIns="0" bIns="0" rtlCol="0" anchor="t">
            <a:noAutofit/>
          </a:bodyPr>
          <a:lstStyle/>
          <a:p>
            <a:pPr algn="ctr"/>
            <a:r>
              <a:rPr lang="en-US" sz="1000" b="1" dirty="0"/>
              <a:t>API Gateway</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5" y="1066663"/>
            <a:ext cx="521367" cy="625641"/>
          </a:xfrm>
          <a:prstGeom prst="rect">
            <a:avLst/>
          </a:prstGeom>
        </p:spPr>
      </p:pic>
      <p:cxnSp>
        <p:nvCxnSpPr>
          <p:cNvPr id="14" name="Straight Connector 13"/>
          <p:cNvCxnSpPr/>
          <p:nvPr/>
        </p:nvCxnSpPr>
        <p:spPr>
          <a:xfrm>
            <a:off x="313673"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25281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33708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269500" y="822171"/>
            <a:ext cx="1051560" cy="155448"/>
          </a:xfrm>
          <a:prstGeom prst="rect">
            <a:avLst/>
          </a:prstGeom>
          <a:noFill/>
        </p:spPr>
        <p:txBody>
          <a:bodyPr wrap="square" lIns="0" tIns="0" rIns="0" bIns="0" rtlCol="0" anchor="t">
            <a:noAutofit/>
          </a:bodyPr>
          <a:lstStyle/>
          <a:p>
            <a:pPr algn="ctr"/>
            <a:r>
              <a:rPr lang="en-US" sz="1000" b="1" dirty="0"/>
              <a:t>AppStream</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560" y="1052615"/>
            <a:ext cx="544780" cy="653736"/>
          </a:xfrm>
          <a:prstGeom prst="rect">
            <a:avLst/>
          </a:prstGeom>
        </p:spPr>
      </p:pic>
      <p:cxnSp>
        <p:nvCxnSpPr>
          <p:cNvPr id="62" name="Straight Connector 61"/>
          <p:cNvCxnSpPr/>
          <p:nvPr/>
        </p:nvCxnSpPr>
        <p:spPr>
          <a:xfrm>
            <a:off x="1384195"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42136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353778" y="822171"/>
            <a:ext cx="1051560" cy="155448"/>
          </a:xfrm>
          <a:prstGeom prst="rect">
            <a:avLst/>
          </a:prstGeom>
          <a:noFill/>
        </p:spPr>
        <p:txBody>
          <a:bodyPr wrap="square" lIns="0" tIns="0" rIns="0" bIns="0" rtlCol="0" anchor="t">
            <a:noAutofit/>
          </a:bodyPr>
          <a:lstStyle/>
          <a:p>
            <a:pPr algn="ctr"/>
            <a:r>
              <a:rPr lang="en-US" sz="1000" b="1" dirty="0"/>
              <a:t>CloudSearch</a:t>
            </a:r>
            <a:endParaRPr lang="en-US" b="1" dirty="0"/>
          </a:p>
        </p:txBody>
      </p:sp>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6838" y="1052615"/>
            <a:ext cx="544780" cy="653736"/>
          </a:xfrm>
          <a:prstGeom prst="rect">
            <a:avLst/>
          </a:prstGeom>
        </p:spPr>
      </p:pic>
      <p:sp>
        <p:nvSpPr>
          <p:cNvPr id="66" name="TextBox 65"/>
          <p:cNvSpPr txBox="1"/>
          <p:nvPr/>
        </p:nvSpPr>
        <p:spPr>
          <a:xfrm>
            <a:off x="2375243" y="1873259"/>
            <a:ext cx="1007972" cy="155632"/>
          </a:xfrm>
          <a:prstGeom prst="rect">
            <a:avLst/>
          </a:prstGeom>
          <a:noFill/>
        </p:spPr>
        <p:txBody>
          <a:bodyPr wrap="square" lIns="0" tIns="0" rIns="0" bIns="0" rtlCol="0" anchor="t">
            <a:noAutofit/>
          </a:bodyPr>
          <a:lstStyle/>
          <a:p>
            <a:pPr algn="ctr"/>
            <a:r>
              <a:rPr lang="en-US" sz="800" b="1" dirty="0"/>
              <a:t>SDF Metadata</a:t>
            </a:r>
            <a:endParaRPr lang="en-US" sz="1400" b="1" dirty="0"/>
          </a:p>
        </p:txBody>
      </p:sp>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6707" y="2237907"/>
            <a:ext cx="445043" cy="461526"/>
          </a:xfrm>
          <a:prstGeom prst="rect">
            <a:avLst/>
          </a:prstGeom>
        </p:spPr>
      </p:pic>
      <p:cxnSp>
        <p:nvCxnSpPr>
          <p:cNvPr id="70" name="Straight Connector 69"/>
          <p:cNvCxnSpPr/>
          <p:nvPr/>
        </p:nvCxnSpPr>
        <p:spPr>
          <a:xfrm>
            <a:off x="2468473"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3421278" y="799986"/>
            <a:ext cx="1051560" cy="214689"/>
          </a:xfrm>
          <a:prstGeom prst="rect">
            <a:avLst/>
          </a:prstGeom>
          <a:noFill/>
        </p:spPr>
        <p:txBody>
          <a:bodyPr wrap="square" lIns="0" tIns="0" rIns="0" bIns="0" rtlCol="0" anchor="ctr">
            <a:noAutofit/>
          </a:bodyPr>
          <a:lstStyle/>
          <a:p>
            <a:pPr algn="ctr"/>
            <a:r>
              <a:rPr lang="en-US" sz="1000" b="1" dirty="0"/>
              <a:t>Elastic </a:t>
            </a:r>
            <a:br>
              <a:rPr lang="en-US" sz="1000" b="1" dirty="0"/>
            </a:br>
            <a:r>
              <a:rPr lang="en-US" sz="1000" b="1" dirty="0"/>
              <a:t>Transcoder</a:t>
            </a:r>
            <a:endParaRPr lang="en-US" b="1" dirty="0"/>
          </a:p>
        </p:txBody>
      </p:sp>
      <p:pic>
        <p:nvPicPr>
          <p:cNvPr id="97" name="Picture 9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6874" y="1066663"/>
            <a:ext cx="521367" cy="625641"/>
          </a:xfrm>
          <a:prstGeom prst="rect">
            <a:avLst/>
          </a:prstGeom>
        </p:spPr>
      </p:pic>
      <p:cxnSp>
        <p:nvCxnSpPr>
          <p:cNvPr id="105" name="Straight Connector 104"/>
          <p:cNvCxnSpPr/>
          <p:nvPr/>
        </p:nvCxnSpPr>
        <p:spPr>
          <a:xfrm>
            <a:off x="3536802"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448213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556641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4498825" y="822171"/>
            <a:ext cx="1051560" cy="155448"/>
          </a:xfrm>
          <a:prstGeom prst="rect">
            <a:avLst/>
          </a:prstGeom>
          <a:noFill/>
        </p:spPr>
        <p:txBody>
          <a:bodyPr wrap="square" lIns="0" tIns="0" rIns="0" bIns="0" rtlCol="0" anchor="t">
            <a:noAutofit/>
          </a:bodyPr>
          <a:lstStyle/>
          <a:p>
            <a:pPr algn="ctr"/>
            <a:r>
              <a:rPr lang="en-US" sz="1000" b="1" dirty="0"/>
              <a:t>SES</a:t>
            </a:r>
            <a:endParaRPr lang="en-US" b="1" dirty="0"/>
          </a:p>
        </p:txBody>
      </p:sp>
      <p:pic>
        <p:nvPicPr>
          <p:cNvPr id="98" name="Picture 9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51885" y="1063160"/>
            <a:ext cx="544780" cy="632647"/>
          </a:xfrm>
          <a:prstGeom prst="rect">
            <a:avLst/>
          </a:prstGeom>
        </p:spPr>
      </p:pic>
      <p:sp>
        <p:nvSpPr>
          <p:cNvPr id="108" name="TextBox 107"/>
          <p:cNvSpPr txBox="1"/>
          <p:nvPr/>
        </p:nvSpPr>
        <p:spPr>
          <a:xfrm>
            <a:off x="4702385" y="1873259"/>
            <a:ext cx="643781" cy="155632"/>
          </a:xfrm>
          <a:prstGeom prst="rect">
            <a:avLst/>
          </a:prstGeom>
          <a:noFill/>
        </p:spPr>
        <p:txBody>
          <a:bodyPr wrap="square" lIns="0" tIns="0" rIns="0" bIns="0" rtlCol="0" anchor="t">
            <a:noAutofit/>
          </a:bodyPr>
          <a:lstStyle/>
          <a:p>
            <a:pPr algn="ctr"/>
            <a:r>
              <a:rPr lang="en-US" sz="800" b="1" dirty="0"/>
              <a:t>Email</a:t>
            </a:r>
            <a:endParaRPr lang="en-US" sz="1400" b="1" dirty="0"/>
          </a:p>
        </p:txBody>
      </p:sp>
      <p:pic>
        <p:nvPicPr>
          <p:cNvPr id="109" name="Picture 10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00817" y="2181885"/>
            <a:ext cx="591246" cy="459857"/>
          </a:xfrm>
          <a:prstGeom prst="rect">
            <a:avLst/>
          </a:prstGeom>
        </p:spPr>
      </p:pic>
      <p:cxnSp>
        <p:nvCxnSpPr>
          <p:cNvPr id="112" name="Straight Connector 111"/>
          <p:cNvCxnSpPr/>
          <p:nvPr/>
        </p:nvCxnSpPr>
        <p:spPr>
          <a:xfrm>
            <a:off x="4613520"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664230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5583103" y="822171"/>
            <a:ext cx="1051560" cy="155448"/>
          </a:xfrm>
          <a:prstGeom prst="rect">
            <a:avLst/>
          </a:prstGeom>
          <a:noFill/>
        </p:spPr>
        <p:txBody>
          <a:bodyPr wrap="square" lIns="0" tIns="0" rIns="0" bIns="0" rtlCol="0" anchor="t">
            <a:noAutofit/>
          </a:bodyPr>
          <a:lstStyle/>
          <a:p>
            <a:pPr algn="ctr"/>
            <a:r>
              <a:rPr lang="en-US" sz="1000" b="1" dirty="0"/>
              <a:t>SQS</a:t>
            </a:r>
            <a:endParaRPr lang="en-US" b="1" dirty="0"/>
          </a:p>
        </p:txBody>
      </p:sp>
      <p:pic>
        <p:nvPicPr>
          <p:cNvPr id="114" name="Picture 1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36163" y="1052615"/>
            <a:ext cx="544780" cy="653736"/>
          </a:xfrm>
          <a:prstGeom prst="rect">
            <a:avLst/>
          </a:prstGeom>
        </p:spPr>
      </p:pic>
      <p:sp>
        <p:nvSpPr>
          <p:cNvPr id="116" name="TextBox 115"/>
          <p:cNvSpPr txBox="1"/>
          <p:nvPr/>
        </p:nvSpPr>
        <p:spPr>
          <a:xfrm>
            <a:off x="5786663" y="1873259"/>
            <a:ext cx="643781" cy="155632"/>
          </a:xfrm>
          <a:prstGeom prst="rect">
            <a:avLst/>
          </a:prstGeom>
          <a:noFill/>
        </p:spPr>
        <p:txBody>
          <a:bodyPr wrap="square" lIns="0" tIns="0" rIns="0" bIns="0" rtlCol="0" anchor="t">
            <a:noAutofit/>
          </a:bodyPr>
          <a:lstStyle/>
          <a:p>
            <a:pPr algn="ctr"/>
            <a:r>
              <a:rPr lang="en-US" sz="800" b="1" dirty="0"/>
              <a:t>Queue</a:t>
            </a:r>
            <a:endParaRPr lang="en-US" sz="1400" b="1" dirty="0"/>
          </a:p>
        </p:txBody>
      </p:sp>
      <p:pic>
        <p:nvPicPr>
          <p:cNvPr id="117" name="Picture 1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86032" y="2320323"/>
            <a:ext cx="445043" cy="296695"/>
          </a:xfrm>
          <a:prstGeom prst="rect">
            <a:avLst/>
          </a:prstGeom>
        </p:spPr>
      </p:pic>
      <p:sp>
        <p:nvSpPr>
          <p:cNvPr id="118" name="TextBox 117"/>
          <p:cNvSpPr txBox="1"/>
          <p:nvPr/>
        </p:nvSpPr>
        <p:spPr>
          <a:xfrm>
            <a:off x="5786663" y="2820799"/>
            <a:ext cx="643781" cy="155632"/>
          </a:xfrm>
          <a:prstGeom prst="rect">
            <a:avLst/>
          </a:prstGeom>
          <a:noFill/>
        </p:spPr>
        <p:txBody>
          <a:bodyPr wrap="square" lIns="0" tIns="0" rIns="0" bIns="0" rtlCol="0" anchor="t">
            <a:noAutofit/>
          </a:bodyPr>
          <a:lstStyle/>
          <a:p>
            <a:pPr algn="ctr"/>
            <a:r>
              <a:rPr lang="en-US" sz="800" b="1" dirty="0"/>
              <a:t>Message</a:t>
            </a:r>
            <a:endParaRPr lang="en-US" sz="1400" b="1" dirty="0"/>
          </a:p>
        </p:txBody>
      </p:sp>
      <p:pic>
        <p:nvPicPr>
          <p:cNvPr id="119" name="Picture 1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09536" y="3185769"/>
            <a:ext cx="398035" cy="460882"/>
          </a:xfrm>
          <a:prstGeom prst="rect">
            <a:avLst/>
          </a:prstGeom>
        </p:spPr>
      </p:pic>
      <p:cxnSp>
        <p:nvCxnSpPr>
          <p:cNvPr id="120" name="Straight Connector 119"/>
          <p:cNvCxnSpPr/>
          <p:nvPr/>
        </p:nvCxnSpPr>
        <p:spPr>
          <a:xfrm>
            <a:off x="5697798"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1" name="TextBox 120"/>
          <p:cNvSpPr txBox="1"/>
          <p:nvPr/>
        </p:nvSpPr>
        <p:spPr>
          <a:xfrm>
            <a:off x="6650600" y="822171"/>
            <a:ext cx="1051560" cy="155448"/>
          </a:xfrm>
          <a:prstGeom prst="rect">
            <a:avLst/>
          </a:prstGeom>
          <a:noFill/>
        </p:spPr>
        <p:txBody>
          <a:bodyPr wrap="square" lIns="0" tIns="0" rIns="0" bIns="0" rtlCol="0" anchor="t">
            <a:noAutofit/>
          </a:bodyPr>
          <a:lstStyle/>
          <a:p>
            <a:pPr algn="ctr"/>
            <a:r>
              <a:rPr lang="en-US" sz="1000" b="1" dirty="0"/>
              <a:t>SWF</a:t>
            </a:r>
            <a:endParaRPr lang="en-US" b="1" dirty="0"/>
          </a:p>
        </p:txBody>
      </p:sp>
      <p:pic>
        <p:nvPicPr>
          <p:cNvPr id="122" name="Picture 1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03660" y="1052615"/>
            <a:ext cx="544780" cy="653736"/>
          </a:xfrm>
          <a:prstGeom prst="rect">
            <a:avLst/>
          </a:prstGeom>
        </p:spPr>
      </p:pic>
      <p:sp>
        <p:nvSpPr>
          <p:cNvPr id="123" name="TextBox 122"/>
          <p:cNvSpPr txBox="1"/>
          <p:nvPr/>
        </p:nvSpPr>
        <p:spPr>
          <a:xfrm>
            <a:off x="6854160" y="1873259"/>
            <a:ext cx="643781" cy="155632"/>
          </a:xfrm>
          <a:prstGeom prst="rect">
            <a:avLst/>
          </a:prstGeom>
          <a:noFill/>
        </p:spPr>
        <p:txBody>
          <a:bodyPr wrap="square" lIns="0" tIns="0" rIns="0" bIns="0" rtlCol="0" anchor="t">
            <a:noAutofit/>
          </a:bodyPr>
          <a:lstStyle/>
          <a:p>
            <a:pPr algn="ctr"/>
            <a:r>
              <a:rPr lang="en-US" sz="800" b="1" dirty="0"/>
              <a:t>Worker</a:t>
            </a:r>
            <a:endParaRPr lang="en-US" sz="1400" b="1" dirty="0"/>
          </a:p>
        </p:txBody>
      </p:sp>
      <p:pic>
        <p:nvPicPr>
          <p:cNvPr id="124" name="Picture 1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53529" y="2229666"/>
            <a:ext cx="445043" cy="478009"/>
          </a:xfrm>
          <a:prstGeom prst="rect">
            <a:avLst/>
          </a:prstGeom>
        </p:spPr>
      </p:pic>
      <p:sp>
        <p:nvSpPr>
          <p:cNvPr id="125" name="TextBox 124"/>
          <p:cNvSpPr txBox="1"/>
          <p:nvPr/>
        </p:nvSpPr>
        <p:spPr>
          <a:xfrm>
            <a:off x="6854160" y="2820799"/>
            <a:ext cx="643781" cy="155632"/>
          </a:xfrm>
          <a:prstGeom prst="rect">
            <a:avLst/>
          </a:prstGeom>
          <a:noFill/>
        </p:spPr>
        <p:txBody>
          <a:bodyPr wrap="square" lIns="0" tIns="0" rIns="0" bIns="0" rtlCol="0" anchor="t">
            <a:noAutofit/>
          </a:bodyPr>
          <a:lstStyle/>
          <a:p>
            <a:pPr algn="ctr"/>
            <a:r>
              <a:rPr lang="en-US" sz="800" b="1" dirty="0"/>
              <a:t>Decider</a:t>
            </a:r>
            <a:endParaRPr lang="en-US" sz="1400" b="1" dirty="0"/>
          </a:p>
        </p:txBody>
      </p:sp>
      <p:pic>
        <p:nvPicPr>
          <p:cNvPr id="126" name="Picture 12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77033" y="3210085"/>
            <a:ext cx="398035" cy="412250"/>
          </a:xfrm>
          <a:prstGeom prst="rect">
            <a:avLst/>
          </a:prstGeom>
        </p:spPr>
      </p:pic>
      <p:cxnSp>
        <p:nvCxnSpPr>
          <p:cNvPr id="127" name="Straight Connector 126"/>
          <p:cNvCxnSpPr/>
          <p:nvPr/>
        </p:nvCxnSpPr>
        <p:spPr>
          <a:xfrm>
            <a:off x="6765295"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53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2AF783-3C22-2557-854B-D8072A34CC72}"/>
              </a:ext>
            </a:extLst>
          </p:cNvPr>
          <p:cNvSpPr>
            <a:spLocks noGrp="1"/>
          </p:cNvSpPr>
          <p:nvPr>
            <p:ph type="title"/>
          </p:nvPr>
        </p:nvSpPr>
        <p:spPr/>
        <p:txBody>
          <a:bodyPr/>
          <a:lstStyle/>
          <a:p>
            <a:r>
              <a:rPr lang="en-US" dirty="0"/>
              <a:t>AWS Global Infrastructure</a:t>
            </a:r>
            <a:endParaRPr lang="en-IN" dirty="0"/>
          </a:p>
        </p:txBody>
      </p:sp>
      <p:sp>
        <p:nvSpPr>
          <p:cNvPr id="4" name="Content Placeholder 3">
            <a:extLst>
              <a:ext uri="{FF2B5EF4-FFF2-40B4-BE49-F238E27FC236}">
                <a16:creationId xmlns:a16="http://schemas.microsoft.com/office/drawing/2014/main" id="{51B4D901-E363-E012-8551-BD453B4D6A8D}"/>
              </a:ext>
            </a:extLst>
          </p:cNvPr>
          <p:cNvSpPr>
            <a:spLocks noGrp="1"/>
          </p:cNvSpPr>
          <p:nvPr>
            <p:ph idx="1"/>
          </p:nvPr>
        </p:nvSpPr>
        <p:spPr/>
        <p:txBody>
          <a:bodyPr/>
          <a:lstStyle/>
          <a:p>
            <a:r>
              <a:rPr lang="en-US" sz="2000" dirty="0"/>
              <a:t>The AWS Cloud infrastructure is built around AWS Regions and Availability Zones. </a:t>
            </a:r>
          </a:p>
          <a:p>
            <a:r>
              <a:rPr lang="en-US" sz="2000" dirty="0"/>
              <a:t>An AWS Region is a physical location in the world where we have multiple Availability Zones. </a:t>
            </a:r>
          </a:p>
          <a:p>
            <a:r>
              <a:rPr lang="en-US" sz="2000" dirty="0"/>
              <a:t>Availability Zones consist of one or more discrete data centers, each with redundant power, networking, and connectivity, housed in separate facilities. </a:t>
            </a:r>
          </a:p>
          <a:p>
            <a:r>
              <a:rPr lang="en-US" sz="2000" dirty="0"/>
              <a:t>These Availability Zones offer you the ability to operate production applications and databases that are more highly available, fault tolerant, and scalable than would be possible from a single data center.</a:t>
            </a:r>
            <a:endParaRPr lang="en-IN" sz="2000" dirty="0"/>
          </a:p>
        </p:txBody>
      </p:sp>
    </p:spTree>
    <p:extLst>
      <p:ext uri="{BB962C8B-B14F-4D97-AF65-F5344CB8AC3E}">
        <p14:creationId xmlns:p14="http://schemas.microsoft.com/office/powerpoint/2010/main" val="3436707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Tree>
    <p:extLst>
      <p:ext uri="{BB962C8B-B14F-4D97-AF65-F5344CB8AC3E}">
        <p14:creationId xmlns:p14="http://schemas.microsoft.com/office/powerpoint/2010/main" val="677737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Services</a:t>
            </a:r>
          </a:p>
        </p:txBody>
      </p:sp>
      <p:sp>
        <p:nvSpPr>
          <p:cNvPr id="5" name="TextBox 4"/>
          <p:cNvSpPr txBox="1"/>
          <p:nvPr/>
        </p:nvSpPr>
        <p:spPr>
          <a:xfrm>
            <a:off x="130937" y="824554"/>
            <a:ext cx="1186982" cy="150868"/>
          </a:xfrm>
          <a:prstGeom prst="rect">
            <a:avLst/>
          </a:prstGeom>
          <a:noFill/>
        </p:spPr>
        <p:txBody>
          <a:bodyPr wrap="square" lIns="0" tIns="0" rIns="0" bIns="0" rtlCol="0" anchor="t">
            <a:noAutofit/>
          </a:bodyPr>
          <a:lstStyle/>
          <a:p>
            <a:pPr algn="ctr"/>
            <a:r>
              <a:rPr lang="en-US" sz="1000" b="1" dirty="0"/>
              <a:t>Cognito</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5" y="1067518"/>
            <a:ext cx="521367" cy="623931"/>
          </a:xfrm>
          <a:prstGeom prst="rect">
            <a:avLst/>
          </a:prstGeom>
        </p:spPr>
      </p:pic>
      <p:cxnSp>
        <p:nvCxnSpPr>
          <p:cNvPr id="14" name="Straight Connector 13"/>
          <p:cNvCxnSpPr/>
          <p:nvPr/>
        </p:nvCxnSpPr>
        <p:spPr>
          <a:xfrm>
            <a:off x="313673"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33670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88759"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355483" y="822171"/>
            <a:ext cx="1214494" cy="155448"/>
          </a:xfrm>
          <a:prstGeom prst="rect">
            <a:avLst/>
          </a:prstGeom>
          <a:noFill/>
        </p:spPr>
        <p:txBody>
          <a:bodyPr wrap="square" lIns="0" tIns="0" rIns="0" bIns="0" rtlCol="0" anchor="t">
            <a:noAutofit/>
          </a:bodyPr>
          <a:lstStyle/>
          <a:p>
            <a:pPr algn="ctr"/>
            <a:r>
              <a:rPr lang="en-US" sz="1000" b="1" dirty="0"/>
              <a:t>Device Farm</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996" y="1052615"/>
            <a:ext cx="543467" cy="653736"/>
          </a:xfrm>
          <a:prstGeom prst="rect">
            <a:avLst/>
          </a:prstGeom>
        </p:spPr>
      </p:pic>
      <p:cxnSp>
        <p:nvCxnSpPr>
          <p:cNvPr id="62" name="Straight Connector 61"/>
          <p:cNvCxnSpPr/>
          <p:nvPr/>
        </p:nvCxnSpPr>
        <p:spPr>
          <a:xfrm>
            <a:off x="1551975"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84081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607541" y="822171"/>
            <a:ext cx="1214494" cy="155448"/>
          </a:xfrm>
          <a:prstGeom prst="rect">
            <a:avLst/>
          </a:prstGeom>
          <a:noFill/>
        </p:spPr>
        <p:txBody>
          <a:bodyPr wrap="square" lIns="0" tIns="0" rIns="0" bIns="0" rtlCol="0" anchor="t">
            <a:noAutofit/>
          </a:bodyPr>
          <a:lstStyle/>
          <a:p>
            <a:pPr algn="ctr"/>
            <a:r>
              <a:rPr lang="en-US" sz="1000" b="1" dirty="0"/>
              <a:t>Mobile Analytics</a:t>
            </a:r>
            <a:endParaRPr lang="en-US" b="1" dirty="0"/>
          </a:p>
        </p:txBody>
      </p:sp>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2398" y="1107093"/>
            <a:ext cx="544780" cy="544780"/>
          </a:xfrm>
          <a:prstGeom prst="rect">
            <a:avLst/>
          </a:prstGeom>
        </p:spPr>
      </p:pic>
      <p:cxnSp>
        <p:nvCxnSpPr>
          <p:cNvPr id="70" name="Straight Connector 69"/>
          <p:cNvCxnSpPr/>
          <p:nvPr/>
        </p:nvCxnSpPr>
        <p:spPr>
          <a:xfrm>
            <a:off x="2804033"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3859599" y="822171"/>
            <a:ext cx="1216152" cy="192504"/>
          </a:xfrm>
          <a:prstGeom prst="rect">
            <a:avLst/>
          </a:prstGeom>
          <a:noFill/>
        </p:spPr>
        <p:txBody>
          <a:bodyPr wrap="square" lIns="0" tIns="0" rIns="0" bIns="0" rtlCol="0" anchor="t">
            <a:noAutofit/>
          </a:bodyPr>
          <a:lstStyle/>
          <a:p>
            <a:pPr algn="ctr"/>
            <a:r>
              <a:rPr lang="en-US" sz="1000" b="1" dirty="0"/>
              <a:t>SNS</a:t>
            </a:r>
            <a:endParaRPr lang="en-US" b="1" dirty="0"/>
          </a:p>
        </p:txBody>
      </p:sp>
      <p:pic>
        <p:nvPicPr>
          <p:cNvPr id="97" name="Picture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6992" y="1110111"/>
            <a:ext cx="521367" cy="538745"/>
          </a:xfrm>
          <a:prstGeom prst="rect">
            <a:avLst/>
          </a:prstGeom>
        </p:spPr>
      </p:pic>
      <p:cxnSp>
        <p:nvCxnSpPr>
          <p:cNvPr id="105" name="Straight Connector 104"/>
          <p:cNvCxnSpPr/>
          <p:nvPr/>
        </p:nvCxnSpPr>
        <p:spPr>
          <a:xfrm>
            <a:off x="4056920" y="1806584"/>
            <a:ext cx="176445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4146614" y="1873259"/>
            <a:ext cx="643781" cy="155632"/>
          </a:xfrm>
          <a:prstGeom prst="rect">
            <a:avLst/>
          </a:prstGeom>
          <a:noFill/>
        </p:spPr>
        <p:txBody>
          <a:bodyPr wrap="square" lIns="0" tIns="0" rIns="0" bIns="0" rtlCol="0" anchor="t">
            <a:noAutofit/>
          </a:bodyPr>
          <a:lstStyle/>
          <a:p>
            <a:pPr algn="ctr"/>
            <a:r>
              <a:rPr lang="en-US" sz="800" b="1" dirty="0"/>
              <a:t>Email Notification</a:t>
            </a:r>
            <a:endParaRPr lang="en-US" sz="1400" b="1" dirty="0"/>
          </a:p>
        </p:txBody>
      </p:sp>
      <p:pic>
        <p:nvPicPr>
          <p:cNvPr id="124" name="Picture 1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9719" y="2330213"/>
            <a:ext cx="548640" cy="341375"/>
          </a:xfrm>
          <a:prstGeom prst="rect">
            <a:avLst/>
          </a:prstGeom>
        </p:spPr>
      </p:pic>
      <p:sp>
        <p:nvSpPr>
          <p:cNvPr id="125" name="TextBox 124"/>
          <p:cNvSpPr txBox="1"/>
          <p:nvPr/>
        </p:nvSpPr>
        <p:spPr>
          <a:xfrm>
            <a:off x="4146614" y="2820799"/>
            <a:ext cx="643781" cy="155632"/>
          </a:xfrm>
          <a:prstGeom prst="rect">
            <a:avLst/>
          </a:prstGeom>
          <a:noFill/>
        </p:spPr>
        <p:txBody>
          <a:bodyPr wrap="square" lIns="0" tIns="0" rIns="0" bIns="0" rtlCol="0" anchor="t">
            <a:noAutofit/>
          </a:bodyPr>
          <a:lstStyle/>
          <a:p>
            <a:pPr algn="ctr"/>
            <a:r>
              <a:rPr lang="en-US" sz="800" b="1" dirty="0"/>
              <a:t>HTTP Notification</a:t>
            </a:r>
            <a:endParaRPr lang="en-US" sz="1400" b="1" dirty="0"/>
          </a:p>
        </p:txBody>
      </p:sp>
      <p:sp>
        <p:nvSpPr>
          <p:cNvPr id="42" name="TextBox 41"/>
          <p:cNvSpPr txBox="1"/>
          <p:nvPr/>
        </p:nvSpPr>
        <p:spPr>
          <a:xfrm>
            <a:off x="4146614" y="3768339"/>
            <a:ext cx="643781" cy="155632"/>
          </a:xfrm>
          <a:prstGeom prst="rect">
            <a:avLst/>
          </a:prstGeom>
          <a:noFill/>
        </p:spPr>
        <p:txBody>
          <a:bodyPr wrap="square" lIns="0" tIns="0" rIns="0" bIns="0" rtlCol="0" anchor="t">
            <a:noAutofit/>
          </a:bodyPr>
          <a:lstStyle/>
          <a:p>
            <a:pPr algn="ctr"/>
            <a:r>
              <a:rPr lang="en-US" sz="800" b="1" dirty="0"/>
              <a:t>Topic</a:t>
            </a:r>
            <a:endParaRPr lang="en-US" sz="1400" b="1" dirty="0"/>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3293" y="3261397"/>
            <a:ext cx="541491" cy="341375"/>
          </a:xfrm>
          <a:prstGeom prst="rect">
            <a:avLst/>
          </a:prstGeom>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9179" y="4053305"/>
            <a:ext cx="529719" cy="341375"/>
          </a:xfrm>
          <a:prstGeom prst="rect">
            <a:avLst/>
          </a:prstGeom>
        </p:spPr>
      </p:pic>
    </p:spTree>
    <p:extLst>
      <p:ext uri="{BB962C8B-B14F-4D97-AF65-F5344CB8AC3E}">
        <p14:creationId xmlns:p14="http://schemas.microsoft.com/office/powerpoint/2010/main" val="335670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a:t>
            </a:r>
          </a:p>
        </p:txBody>
      </p:sp>
    </p:spTree>
    <p:extLst>
      <p:ext uri="{BB962C8B-B14F-4D97-AF65-F5344CB8AC3E}">
        <p14:creationId xmlns:p14="http://schemas.microsoft.com/office/powerpoint/2010/main" val="1936996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a:t>
            </a:r>
          </a:p>
        </p:txBody>
      </p:sp>
      <p:sp>
        <p:nvSpPr>
          <p:cNvPr id="5" name="TextBox 4"/>
          <p:cNvSpPr txBox="1"/>
          <p:nvPr/>
        </p:nvSpPr>
        <p:spPr>
          <a:xfrm>
            <a:off x="130937" y="824554"/>
            <a:ext cx="1186982" cy="150868"/>
          </a:xfrm>
          <a:prstGeom prst="rect">
            <a:avLst/>
          </a:prstGeom>
          <a:noFill/>
        </p:spPr>
        <p:txBody>
          <a:bodyPr wrap="square" lIns="0" tIns="0" rIns="0" bIns="0" rtlCol="0" anchor="t">
            <a:noAutofit/>
          </a:bodyPr>
          <a:lstStyle/>
          <a:p>
            <a:pPr algn="ctr"/>
            <a:r>
              <a:rPr lang="en-US" sz="1000" b="1" dirty="0"/>
              <a:t>RDS</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5" y="1078068"/>
            <a:ext cx="521367" cy="602830"/>
          </a:xfrm>
          <a:prstGeom prst="rect">
            <a:avLst/>
          </a:prstGeom>
        </p:spPr>
      </p:pic>
      <p:cxnSp>
        <p:nvCxnSpPr>
          <p:cNvPr id="14" name="Straight Connector 13"/>
          <p:cNvCxnSpPr/>
          <p:nvPr/>
        </p:nvCxnSpPr>
        <p:spPr>
          <a:xfrm>
            <a:off x="313673" y="1806584"/>
            <a:ext cx="331187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4510088" y="822171"/>
            <a:ext cx="1214494" cy="155448"/>
          </a:xfrm>
          <a:prstGeom prst="rect">
            <a:avLst/>
          </a:prstGeom>
          <a:noFill/>
        </p:spPr>
        <p:txBody>
          <a:bodyPr wrap="square" lIns="0" tIns="0" rIns="0" bIns="0" rtlCol="0" anchor="t">
            <a:noAutofit/>
          </a:bodyPr>
          <a:lstStyle/>
          <a:p>
            <a:pPr algn="ctr"/>
            <a:r>
              <a:rPr lang="en-US" sz="1000" b="1" dirty="0"/>
              <a:t>DynamoDB</a:t>
            </a:r>
            <a:endParaRPr lang="en-US"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5601" y="1074305"/>
            <a:ext cx="543467" cy="610355"/>
          </a:xfrm>
          <a:prstGeom prst="rect">
            <a:avLst/>
          </a:prstGeom>
        </p:spPr>
      </p:pic>
      <p:cxnSp>
        <p:nvCxnSpPr>
          <p:cNvPr id="65" name="Straight Connector 64"/>
          <p:cNvCxnSpPr/>
          <p:nvPr/>
        </p:nvCxnSpPr>
        <p:spPr>
          <a:xfrm>
            <a:off x="460824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633682" y="822171"/>
            <a:ext cx="1214494" cy="155448"/>
          </a:xfrm>
          <a:prstGeom prst="rect">
            <a:avLst/>
          </a:prstGeom>
          <a:noFill/>
        </p:spPr>
        <p:txBody>
          <a:bodyPr wrap="square" lIns="0" tIns="0" rIns="0" bIns="0" rtlCol="0" anchor="t">
            <a:noAutofit/>
          </a:bodyPr>
          <a:lstStyle/>
          <a:p>
            <a:pPr algn="ctr"/>
            <a:r>
              <a:rPr lang="en-US" sz="1000" b="1" dirty="0"/>
              <a:t>ElastiCache</a:t>
            </a:r>
            <a:endParaRPr lang="en-US" b="1" dirty="0"/>
          </a:p>
        </p:txBody>
      </p:sp>
      <p:pic>
        <p:nvPicPr>
          <p:cNvPr id="64" name="Picture 6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4933" y="1043593"/>
            <a:ext cx="548640" cy="659959"/>
          </a:xfrm>
          <a:prstGeom prst="rect">
            <a:avLst/>
          </a:prstGeom>
        </p:spPr>
      </p:pic>
      <p:sp>
        <p:nvSpPr>
          <p:cNvPr id="96" name="TextBox 95"/>
          <p:cNvSpPr txBox="1"/>
          <p:nvPr/>
        </p:nvSpPr>
        <p:spPr>
          <a:xfrm>
            <a:off x="7694346" y="822171"/>
            <a:ext cx="1216152" cy="192504"/>
          </a:xfrm>
          <a:prstGeom prst="rect">
            <a:avLst/>
          </a:prstGeom>
          <a:noFill/>
        </p:spPr>
        <p:txBody>
          <a:bodyPr wrap="square" lIns="0" tIns="0" rIns="0" bIns="0" rtlCol="0" anchor="t">
            <a:noAutofit/>
          </a:bodyPr>
          <a:lstStyle/>
          <a:p>
            <a:pPr algn="ctr"/>
            <a:r>
              <a:rPr lang="en-US" sz="1000" b="1" dirty="0"/>
              <a:t>RedShift</a:t>
            </a:r>
            <a:endParaRPr lang="en-US" b="1" dirty="0"/>
          </a:p>
        </p:txBody>
      </p:sp>
      <p:sp>
        <p:nvSpPr>
          <p:cNvPr id="123" name="TextBox 122"/>
          <p:cNvSpPr txBox="1"/>
          <p:nvPr/>
        </p:nvSpPr>
        <p:spPr>
          <a:xfrm>
            <a:off x="434022" y="1873259"/>
            <a:ext cx="643781" cy="155632"/>
          </a:xfrm>
          <a:prstGeom prst="rect">
            <a:avLst/>
          </a:prstGeom>
          <a:noFill/>
        </p:spPr>
        <p:txBody>
          <a:bodyPr wrap="square" lIns="0" tIns="0" rIns="0" bIns="0" rtlCol="0" anchor="t">
            <a:noAutofit/>
          </a:bodyPr>
          <a:lstStyle/>
          <a:p>
            <a:pPr algn="ctr"/>
            <a:r>
              <a:rPr lang="en-US" sz="800" b="1" dirty="0"/>
              <a:t>RDS DB Instance</a:t>
            </a:r>
            <a:endParaRPr lang="en-US" sz="1400" b="1" dirty="0"/>
          </a:p>
        </p:txBody>
      </p:sp>
      <p:sp>
        <p:nvSpPr>
          <p:cNvPr id="125" name="TextBox 124"/>
          <p:cNvSpPr txBox="1"/>
          <p:nvPr/>
        </p:nvSpPr>
        <p:spPr>
          <a:xfrm>
            <a:off x="253247" y="2820799"/>
            <a:ext cx="1005332" cy="155632"/>
          </a:xfrm>
          <a:prstGeom prst="rect">
            <a:avLst/>
          </a:prstGeom>
          <a:noFill/>
        </p:spPr>
        <p:txBody>
          <a:bodyPr wrap="square" lIns="0" tIns="0" rIns="0" bIns="0" rtlCol="0" anchor="t">
            <a:noAutofit/>
          </a:bodyPr>
          <a:lstStyle/>
          <a:p>
            <a:pPr algn="ctr"/>
            <a:r>
              <a:rPr lang="en-US" sz="800" b="1" dirty="0"/>
              <a:t>RDS DB Instance Standby (Multi-AZ)</a:t>
            </a:r>
            <a:endParaRPr lang="en-US" sz="1400" b="1" dirty="0"/>
          </a:p>
        </p:txBody>
      </p:sp>
      <p:sp>
        <p:nvSpPr>
          <p:cNvPr id="42" name="TextBox 41"/>
          <p:cNvSpPr txBox="1"/>
          <p:nvPr/>
        </p:nvSpPr>
        <p:spPr>
          <a:xfrm>
            <a:off x="233884" y="3752448"/>
            <a:ext cx="1044058" cy="187414"/>
          </a:xfrm>
          <a:prstGeom prst="rect">
            <a:avLst/>
          </a:prstGeom>
          <a:noFill/>
        </p:spPr>
        <p:txBody>
          <a:bodyPr wrap="square" lIns="0" tIns="0" rIns="0" bIns="0" rtlCol="0" anchor="t">
            <a:noAutofit/>
          </a:bodyPr>
          <a:lstStyle/>
          <a:p>
            <a:pPr algn="ctr"/>
            <a:r>
              <a:rPr lang="en-US" sz="800" b="1" dirty="0"/>
              <a:t>RDS DB Instance Read Replica</a:t>
            </a:r>
            <a:endParaRPr lang="en-US" sz="1400" b="1" dirty="0"/>
          </a:p>
        </p:txBody>
      </p:sp>
      <p:cxnSp>
        <p:nvCxnSpPr>
          <p:cNvPr id="24" name="Straight Connector 23"/>
          <p:cNvCxnSpPr/>
          <p:nvPr/>
        </p:nvCxnSpPr>
        <p:spPr>
          <a:xfrm>
            <a:off x="4812496" y="1806584"/>
            <a:ext cx="1722875"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697480"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848956"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909617" y="1806584"/>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7785784"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276895" y="1873259"/>
            <a:ext cx="643781" cy="155632"/>
          </a:xfrm>
          <a:prstGeom prst="rect">
            <a:avLst/>
          </a:prstGeom>
          <a:noFill/>
        </p:spPr>
        <p:txBody>
          <a:bodyPr wrap="square" lIns="0" tIns="0" rIns="0" bIns="0" rtlCol="0" anchor="t">
            <a:noAutofit/>
          </a:bodyPr>
          <a:lstStyle/>
          <a:p>
            <a:pPr algn="ctr"/>
            <a:r>
              <a:rPr lang="en-US" sz="800" b="1" dirty="0"/>
              <a:t>MySQL DB Instance</a:t>
            </a:r>
            <a:endParaRPr lang="en-US" sz="1400" b="1" dirty="0"/>
          </a:p>
        </p:txBody>
      </p:sp>
      <p:sp>
        <p:nvSpPr>
          <p:cNvPr id="40" name="TextBox 39"/>
          <p:cNvSpPr txBox="1"/>
          <p:nvPr/>
        </p:nvSpPr>
        <p:spPr>
          <a:xfrm>
            <a:off x="1276895" y="2820799"/>
            <a:ext cx="643781" cy="155632"/>
          </a:xfrm>
          <a:prstGeom prst="rect">
            <a:avLst/>
          </a:prstGeom>
          <a:noFill/>
        </p:spPr>
        <p:txBody>
          <a:bodyPr wrap="square" lIns="0" tIns="0" rIns="0" bIns="0" rtlCol="0" anchor="t">
            <a:noAutofit/>
          </a:bodyPr>
          <a:lstStyle/>
          <a:p>
            <a:pPr algn="ctr"/>
            <a:r>
              <a:rPr lang="en-US" sz="800" b="1" dirty="0"/>
              <a:t>Oracle DB Instance</a:t>
            </a:r>
            <a:endParaRPr lang="en-US" sz="1400" b="1" dirty="0"/>
          </a:p>
        </p:txBody>
      </p:sp>
      <p:sp>
        <p:nvSpPr>
          <p:cNvPr id="41" name="TextBox 40"/>
          <p:cNvSpPr txBox="1"/>
          <p:nvPr/>
        </p:nvSpPr>
        <p:spPr>
          <a:xfrm>
            <a:off x="1276895" y="3768339"/>
            <a:ext cx="643781" cy="155632"/>
          </a:xfrm>
          <a:prstGeom prst="rect">
            <a:avLst/>
          </a:prstGeom>
          <a:noFill/>
        </p:spPr>
        <p:txBody>
          <a:bodyPr wrap="square" lIns="0" tIns="0" rIns="0" bIns="0" rtlCol="0" anchor="t">
            <a:noAutofit/>
          </a:bodyPr>
          <a:lstStyle/>
          <a:p>
            <a:pPr algn="ctr"/>
            <a:r>
              <a:rPr lang="en-US" sz="800" b="1" dirty="0"/>
              <a:t>MS SQL Instance</a:t>
            </a:r>
            <a:endParaRPr lang="en-US" sz="1400" b="1" dirty="0"/>
          </a:p>
        </p:txBody>
      </p:sp>
      <p:sp>
        <p:nvSpPr>
          <p:cNvPr id="45" name="TextBox 44"/>
          <p:cNvSpPr txBox="1"/>
          <p:nvPr/>
        </p:nvSpPr>
        <p:spPr>
          <a:xfrm>
            <a:off x="2130390" y="1873259"/>
            <a:ext cx="643781" cy="155632"/>
          </a:xfrm>
          <a:prstGeom prst="rect">
            <a:avLst/>
          </a:prstGeom>
          <a:noFill/>
        </p:spPr>
        <p:txBody>
          <a:bodyPr wrap="square" lIns="0" tIns="0" rIns="0" bIns="0" rtlCol="0" anchor="t">
            <a:noAutofit/>
          </a:bodyPr>
          <a:lstStyle/>
          <a:p>
            <a:pPr algn="ctr"/>
            <a:r>
              <a:rPr lang="en-US" sz="800" b="1" dirty="0"/>
              <a:t>SQL Slave</a:t>
            </a:r>
            <a:endParaRPr lang="en-US" sz="1400" b="1" dirty="0"/>
          </a:p>
        </p:txBody>
      </p:sp>
      <p:sp>
        <p:nvSpPr>
          <p:cNvPr id="49" name="TextBox 48"/>
          <p:cNvSpPr txBox="1"/>
          <p:nvPr/>
        </p:nvSpPr>
        <p:spPr>
          <a:xfrm>
            <a:off x="2130390" y="2820799"/>
            <a:ext cx="643781" cy="155632"/>
          </a:xfrm>
          <a:prstGeom prst="rect">
            <a:avLst/>
          </a:prstGeom>
          <a:noFill/>
        </p:spPr>
        <p:txBody>
          <a:bodyPr wrap="square" lIns="0" tIns="0" rIns="0" bIns="0" rtlCol="0" anchor="t">
            <a:noAutofit/>
          </a:bodyPr>
          <a:lstStyle/>
          <a:p>
            <a:pPr algn="ctr"/>
            <a:r>
              <a:rPr lang="en-US" sz="800" b="1" dirty="0"/>
              <a:t>PIOP</a:t>
            </a:r>
            <a:endParaRPr lang="en-US" sz="1400" b="1" dirty="0"/>
          </a:p>
        </p:txBody>
      </p:sp>
      <p:sp>
        <p:nvSpPr>
          <p:cNvPr id="50" name="TextBox 49"/>
          <p:cNvSpPr txBox="1"/>
          <p:nvPr/>
        </p:nvSpPr>
        <p:spPr>
          <a:xfrm>
            <a:off x="2130390" y="3768339"/>
            <a:ext cx="643781" cy="155632"/>
          </a:xfrm>
          <a:prstGeom prst="rect">
            <a:avLst/>
          </a:prstGeom>
          <a:noFill/>
        </p:spPr>
        <p:txBody>
          <a:bodyPr wrap="square" lIns="0" tIns="0" rIns="0" bIns="0" rtlCol="0" anchor="t">
            <a:noAutofit/>
          </a:bodyPr>
          <a:lstStyle/>
          <a:p>
            <a:pPr algn="ctr"/>
            <a:r>
              <a:rPr lang="en-US" sz="800" b="1" dirty="0"/>
              <a:t>SQL Master</a:t>
            </a:r>
            <a:endParaRPr lang="en-US" sz="1400" b="1" dirty="0"/>
          </a:p>
        </p:txBody>
      </p:sp>
      <p:sp>
        <p:nvSpPr>
          <p:cNvPr id="53" name="TextBox 52"/>
          <p:cNvSpPr txBox="1"/>
          <p:nvPr/>
        </p:nvSpPr>
        <p:spPr>
          <a:xfrm>
            <a:off x="4812496" y="1873259"/>
            <a:ext cx="643781" cy="155632"/>
          </a:xfrm>
          <a:prstGeom prst="rect">
            <a:avLst/>
          </a:prstGeom>
          <a:noFill/>
        </p:spPr>
        <p:txBody>
          <a:bodyPr wrap="square" lIns="0" tIns="0" rIns="0" bIns="0" rtlCol="0" anchor="t">
            <a:noAutofit/>
          </a:bodyPr>
          <a:lstStyle/>
          <a:p>
            <a:pPr algn="ctr"/>
            <a:r>
              <a:rPr lang="en-US" sz="800" b="1" dirty="0"/>
              <a:t>Email Notification</a:t>
            </a:r>
            <a:endParaRPr lang="en-US" sz="1400" b="1" dirty="0"/>
          </a:p>
        </p:txBody>
      </p:sp>
      <p:sp>
        <p:nvSpPr>
          <p:cNvPr id="55" name="TextBox 54"/>
          <p:cNvSpPr txBox="1"/>
          <p:nvPr/>
        </p:nvSpPr>
        <p:spPr>
          <a:xfrm>
            <a:off x="4812496" y="2820799"/>
            <a:ext cx="643781" cy="155632"/>
          </a:xfrm>
          <a:prstGeom prst="rect">
            <a:avLst/>
          </a:prstGeom>
          <a:noFill/>
        </p:spPr>
        <p:txBody>
          <a:bodyPr wrap="square" lIns="0" tIns="0" rIns="0" bIns="0" rtlCol="0" anchor="t">
            <a:noAutofit/>
          </a:bodyPr>
          <a:lstStyle/>
          <a:p>
            <a:pPr algn="ctr"/>
            <a:r>
              <a:rPr lang="en-US" sz="800" b="1" dirty="0"/>
              <a:t>Item</a:t>
            </a:r>
            <a:endParaRPr lang="en-US" sz="1400" b="1" dirty="0"/>
          </a:p>
        </p:txBody>
      </p:sp>
      <p:sp>
        <p:nvSpPr>
          <p:cNvPr id="56" name="TextBox 55"/>
          <p:cNvSpPr txBox="1"/>
          <p:nvPr/>
        </p:nvSpPr>
        <p:spPr>
          <a:xfrm>
            <a:off x="4812496" y="3768339"/>
            <a:ext cx="643781" cy="155632"/>
          </a:xfrm>
          <a:prstGeom prst="rect">
            <a:avLst/>
          </a:prstGeom>
          <a:noFill/>
        </p:spPr>
        <p:txBody>
          <a:bodyPr wrap="square" lIns="0" tIns="0" rIns="0" bIns="0" rtlCol="0" anchor="t">
            <a:noAutofit/>
          </a:bodyPr>
          <a:lstStyle/>
          <a:p>
            <a:pPr algn="ctr"/>
            <a:r>
              <a:rPr lang="en-US" sz="800" b="1" dirty="0"/>
              <a:t>Items</a:t>
            </a:r>
            <a:endParaRPr lang="en-US" sz="1400" b="1" dirty="0"/>
          </a:p>
        </p:txBody>
      </p:sp>
      <p:sp>
        <p:nvSpPr>
          <p:cNvPr id="59" name="TextBox 58"/>
          <p:cNvSpPr txBox="1"/>
          <p:nvPr/>
        </p:nvSpPr>
        <p:spPr>
          <a:xfrm>
            <a:off x="5753686" y="1873259"/>
            <a:ext cx="643781" cy="155632"/>
          </a:xfrm>
          <a:prstGeom prst="rect">
            <a:avLst/>
          </a:prstGeom>
          <a:noFill/>
        </p:spPr>
        <p:txBody>
          <a:bodyPr wrap="square" lIns="0" tIns="0" rIns="0" bIns="0" rtlCol="0" anchor="t">
            <a:noAutofit/>
          </a:bodyPr>
          <a:lstStyle/>
          <a:p>
            <a:pPr algn="ctr"/>
            <a:r>
              <a:rPr lang="en-US" sz="800" b="1" dirty="0"/>
              <a:t>Attribute</a:t>
            </a:r>
            <a:endParaRPr lang="en-US" sz="1400" b="1" dirty="0"/>
          </a:p>
        </p:txBody>
      </p:sp>
      <p:sp>
        <p:nvSpPr>
          <p:cNvPr id="61" name="TextBox 60"/>
          <p:cNvSpPr txBox="1"/>
          <p:nvPr/>
        </p:nvSpPr>
        <p:spPr>
          <a:xfrm>
            <a:off x="5753686" y="2820799"/>
            <a:ext cx="643781" cy="155632"/>
          </a:xfrm>
          <a:prstGeom prst="rect">
            <a:avLst/>
          </a:prstGeom>
          <a:noFill/>
        </p:spPr>
        <p:txBody>
          <a:bodyPr wrap="square" lIns="0" tIns="0" rIns="0" bIns="0" rtlCol="0" anchor="t">
            <a:noAutofit/>
          </a:bodyPr>
          <a:lstStyle/>
          <a:p>
            <a:pPr algn="ctr"/>
            <a:r>
              <a:rPr lang="en-US" sz="800" b="1" dirty="0"/>
              <a:t>Attributes</a:t>
            </a:r>
            <a:endParaRPr lang="en-US" sz="1400" b="1" dirty="0"/>
          </a:p>
        </p:txBody>
      </p:sp>
      <p:sp>
        <p:nvSpPr>
          <p:cNvPr id="66" name="TextBox 65"/>
          <p:cNvSpPr txBox="1"/>
          <p:nvPr/>
        </p:nvSpPr>
        <p:spPr>
          <a:xfrm>
            <a:off x="5615782" y="3752448"/>
            <a:ext cx="919590" cy="187414"/>
          </a:xfrm>
          <a:prstGeom prst="rect">
            <a:avLst/>
          </a:prstGeom>
          <a:noFill/>
        </p:spPr>
        <p:txBody>
          <a:bodyPr wrap="square" lIns="0" tIns="0" rIns="0" bIns="0" rtlCol="0" anchor="t">
            <a:noAutofit/>
          </a:bodyPr>
          <a:lstStyle/>
          <a:p>
            <a:pPr algn="ctr"/>
            <a:r>
              <a:rPr lang="en-US" sz="800" b="1" dirty="0"/>
              <a:t>Global Secondary Index</a:t>
            </a:r>
            <a:endParaRPr lang="en-US" sz="1400" b="1" dirty="0"/>
          </a:p>
        </p:txBody>
      </p:sp>
      <p:sp>
        <p:nvSpPr>
          <p:cNvPr id="69" name="TextBox 68"/>
          <p:cNvSpPr txBox="1"/>
          <p:nvPr/>
        </p:nvSpPr>
        <p:spPr>
          <a:xfrm>
            <a:off x="6941829" y="1873259"/>
            <a:ext cx="643781" cy="155632"/>
          </a:xfrm>
          <a:prstGeom prst="rect">
            <a:avLst/>
          </a:prstGeom>
          <a:noFill/>
        </p:spPr>
        <p:txBody>
          <a:bodyPr wrap="square" lIns="0" tIns="0" rIns="0" bIns="0" rtlCol="0" anchor="t">
            <a:noAutofit/>
          </a:bodyPr>
          <a:lstStyle/>
          <a:p>
            <a:pPr algn="ctr"/>
            <a:r>
              <a:rPr lang="en-US" sz="800" b="1" dirty="0"/>
              <a:t>CacheNode</a:t>
            </a:r>
            <a:endParaRPr lang="en-US" sz="1400" b="1" dirty="0"/>
          </a:p>
        </p:txBody>
      </p:sp>
      <p:sp>
        <p:nvSpPr>
          <p:cNvPr id="72" name="TextBox 71"/>
          <p:cNvSpPr txBox="1"/>
          <p:nvPr/>
        </p:nvSpPr>
        <p:spPr>
          <a:xfrm>
            <a:off x="6941829" y="2820799"/>
            <a:ext cx="643781" cy="155632"/>
          </a:xfrm>
          <a:prstGeom prst="rect">
            <a:avLst/>
          </a:prstGeom>
          <a:noFill/>
        </p:spPr>
        <p:txBody>
          <a:bodyPr wrap="square" lIns="0" tIns="0" rIns="0" bIns="0" rtlCol="0" anchor="t">
            <a:noAutofit/>
          </a:bodyPr>
          <a:lstStyle/>
          <a:p>
            <a:pPr algn="ctr"/>
            <a:r>
              <a:rPr lang="en-US" sz="800" b="1" dirty="0"/>
              <a:t>Redis</a:t>
            </a:r>
            <a:endParaRPr lang="en-US" sz="1400" b="1" dirty="0"/>
          </a:p>
        </p:txBody>
      </p:sp>
      <p:sp>
        <p:nvSpPr>
          <p:cNvPr id="73" name="TextBox 72"/>
          <p:cNvSpPr txBox="1"/>
          <p:nvPr/>
        </p:nvSpPr>
        <p:spPr>
          <a:xfrm>
            <a:off x="6941829" y="3768339"/>
            <a:ext cx="643781" cy="155632"/>
          </a:xfrm>
          <a:prstGeom prst="rect">
            <a:avLst/>
          </a:prstGeom>
          <a:noFill/>
        </p:spPr>
        <p:txBody>
          <a:bodyPr wrap="square" lIns="0" tIns="0" rIns="0" bIns="0" rtlCol="0" anchor="t">
            <a:noAutofit/>
          </a:bodyPr>
          <a:lstStyle/>
          <a:p>
            <a:pPr algn="ctr"/>
            <a:r>
              <a:rPr lang="en-US" sz="800" b="1" dirty="0"/>
              <a:t>MemCached</a:t>
            </a:r>
            <a:endParaRPr lang="en-US" sz="1400" b="1" dirty="0"/>
          </a:p>
        </p:txBody>
      </p:sp>
      <p:sp>
        <p:nvSpPr>
          <p:cNvPr id="76" name="TextBox 75"/>
          <p:cNvSpPr txBox="1"/>
          <p:nvPr/>
        </p:nvSpPr>
        <p:spPr>
          <a:xfrm>
            <a:off x="7997387" y="1873259"/>
            <a:ext cx="643781" cy="155632"/>
          </a:xfrm>
          <a:prstGeom prst="rect">
            <a:avLst/>
          </a:prstGeom>
          <a:noFill/>
        </p:spPr>
        <p:txBody>
          <a:bodyPr wrap="square" lIns="0" tIns="0" rIns="0" bIns="0" rtlCol="0" anchor="t">
            <a:noAutofit/>
          </a:bodyPr>
          <a:lstStyle/>
          <a:p>
            <a:pPr algn="ctr"/>
            <a:r>
              <a:rPr lang="en-US" sz="800" b="1" dirty="0"/>
              <a:t>Solid State Disks</a:t>
            </a:r>
            <a:endParaRPr lang="en-US" sz="1400" b="1" dirty="0"/>
          </a:p>
        </p:txBody>
      </p:sp>
      <p:sp>
        <p:nvSpPr>
          <p:cNvPr id="78" name="TextBox 77"/>
          <p:cNvSpPr txBox="1"/>
          <p:nvPr/>
        </p:nvSpPr>
        <p:spPr>
          <a:xfrm>
            <a:off x="7997387" y="2820799"/>
            <a:ext cx="643781" cy="155632"/>
          </a:xfrm>
          <a:prstGeom prst="rect">
            <a:avLst/>
          </a:prstGeom>
          <a:noFill/>
        </p:spPr>
        <p:txBody>
          <a:bodyPr wrap="square" lIns="0" tIns="0" rIns="0" bIns="0" rtlCol="0" anchor="t">
            <a:noAutofit/>
          </a:bodyPr>
          <a:lstStyle/>
          <a:p>
            <a:pPr algn="ctr"/>
            <a:r>
              <a:rPr lang="en-US" sz="800" b="1" dirty="0"/>
              <a:t>DW1 Dense Compute</a:t>
            </a:r>
            <a:endParaRPr lang="en-US" sz="1400" b="1" dirty="0"/>
          </a:p>
        </p:txBody>
      </p:sp>
      <p:sp>
        <p:nvSpPr>
          <p:cNvPr id="79" name="TextBox 78"/>
          <p:cNvSpPr txBox="1"/>
          <p:nvPr/>
        </p:nvSpPr>
        <p:spPr>
          <a:xfrm>
            <a:off x="7997387" y="3768339"/>
            <a:ext cx="643781" cy="155632"/>
          </a:xfrm>
          <a:prstGeom prst="rect">
            <a:avLst/>
          </a:prstGeom>
          <a:noFill/>
        </p:spPr>
        <p:txBody>
          <a:bodyPr wrap="square" lIns="0" tIns="0" rIns="0" bIns="0" rtlCol="0" anchor="t">
            <a:noAutofit/>
          </a:bodyPr>
          <a:lstStyle/>
          <a:p>
            <a:pPr algn="ctr"/>
            <a:r>
              <a:rPr lang="en-US" sz="800" b="1" dirty="0"/>
              <a:t>DW2 Dense Compute</a:t>
            </a:r>
            <a:endParaRPr lang="en-US" sz="1400" b="1" dirty="0"/>
          </a:p>
        </p:txBody>
      </p:sp>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6750" y="1062676"/>
            <a:ext cx="548640" cy="621792"/>
          </a:xfrm>
          <a:prstGeom prst="rect">
            <a:avLst/>
          </a:prstGeom>
        </p:spPr>
      </p:pic>
      <p:pic>
        <p:nvPicPr>
          <p:cNvPr id="83" name="Picture 8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332" y="2171391"/>
            <a:ext cx="465342" cy="602830"/>
          </a:xfrm>
          <a:prstGeom prst="rect">
            <a:avLst/>
          </a:prstGeom>
        </p:spPr>
      </p:pic>
      <p:pic>
        <p:nvPicPr>
          <p:cNvPr id="84" name="Picture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332" y="3114901"/>
            <a:ext cx="465342" cy="602830"/>
          </a:xfrm>
          <a:prstGeom prst="rect">
            <a:avLst/>
          </a:prstGeom>
        </p:spPr>
      </p:pic>
      <p:pic>
        <p:nvPicPr>
          <p:cNvPr id="85" name="Picture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332" y="4046192"/>
            <a:ext cx="465342" cy="602830"/>
          </a:xfrm>
          <a:prstGeom prst="rect">
            <a:avLst/>
          </a:prstGeom>
        </p:spPr>
      </p:pic>
      <p:pic>
        <p:nvPicPr>
          <p:cNvPr id="86" name="Picture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8102" y="2197640"/>
            <a:ext cx="521367" cy="550331"/>
          </a:xfrm>
          <a:prstGeom prst="rect">
            <a:avLst/>
          </a:prstGeom>
        </p:spPr>
      </p:pic>
      <p:pic>
        <p:nvPicPr>
          <p:cNvPr id="87" name="Picture 8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38102" y="3141150"/>
            <a:ext cx="521367" cy="550331"/>
          </a:xfrm>
          <a:prstGeom prst="rect">
            <a:avLst/>
          </a:prstGeom>
        </p:spPr>
      </p:pic>
      <p:pic>
        <p:nvPicPr>
          <p:cNvPr id="88" name="Picture 8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38102" y="4072441"/>
            <a:ext cx="521367" cy="550331"/>
          </a:xfrm>
          <a:prstGeom prst="rect">
            <a:avLst/>
          </a:prstGeom>
        </p:spPr>
      </p:pic>
      <p:pic>
        <p:nvPicPr>
          <p:cNvPr id="89" name="Picture 8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84117" y="2197640"/>
            <a:ext cx="521367" cy="550331"/>
          </a:xfrm>
          <a:prstGeom prst="rect">
            <a:avLst/>
          </a:prstGeom>
        </p:spPr>
      </p:pic>
      <p:pic>
        <p:nvPicPr>
          <p:cNvPr id="90" name="Picture 8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84117" y="3150805"/>
            <a:ext cx="521367" cy="531021"/>
          </a:xfrm>
          <a:prstGeom prst="rect">
            <a:avLst/>
          </a:prstGeom>
        </p:spPr>
      </p:pic>
      <p:pic>
        <p:nvPicPr>
          <p:cNvPr id="91" name="Picture 9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84117" y="4072441"/>
            <a:ext cx="521367" cy="550331"/>
          </a:xfrm>
          <a:prstGeom prst="rect">
            <a:avLst/>
          </a:prstGeom>
        </p:spPr>
      </p:pic>
      <p:sp>
        <p:nvSpPr>
          <p:cNvPr id="126" name="TextBox 125"/>
          <p:cNvSpPr txBox="1"/>
          <p:nvPr/>
        </p:nvSpPr>
        <p:spPr>
          <a:xfrm>
            <a:off x="2991509" y="1873259"/>
            <a:ext cx="643781" cy="155632"/>
          </a:xfrm>
          <a:prstGeom prst="rect">
            <a:avLst/>
          </a:prstGeom>
          <a:noFill/>
        </p:spPr>
        <p:txBody>
          <a:bodyPr wrap="square" lIns="0" tIns="0" rIns="0" bIns="0" rtlCol="0" anchor="t">
            <a:noAutofit/>
          </a:bodyPr>
          <a:lstStyle/>
          <a:p>
            <a:pPr algn="ctr"/>
            <a:r>
              <a:rPr lang="en-US" sz="800" b="1" dirty="0"/>
              <a:t>Postgre SQL Instance</a:t>
            </a:r>
            <a:endParaRPr lang="en-US" sz="1400" b="1" dirty="0"/>
          </a:p>
        </p:txBody>
      </p:sp>
      <p:sp>
        <p:nvSpPr>
          <p:cNvPr id="127" name="TextBox 126"/>
          <p:cNvSpPr txBox="1"/>
          <p:nvPr/>
        </p:nvSpPr>
        <p:spPr>
          <a:xfrm>
            <a:off x="2872042" y="2804550"/>
            <a:ext cx="882716" cy="188130"/>
          </a:xfrm>
          <a:prstGeom prst="rect">
            <a:avLst/>
          </a:prstGeom>
          <a:noFill/>
        </p:spPr>
        <p:txBody>
          <a:bodyPr wrap="square" lIns="0" tIns="0" rIns="0" bIns="0" rtlCol="0" anchor="t">
            <a:noAutofit/>
          </a:bodyPr>
          <a:lstStyle/>
          <a:p>
            <a:pPr algn="ctr"/>
            <a:r>
              <a:rPr lang="en-US" sz="800" b="1" dirty="0"/>
              <a:t>MySQL Instance Alternate</a:t>
            </a:r>
            <a:endParaRPr lang="en-US" sz="1400" b="1" dirty="0"/>
          </a:p>
        </p:txBody>
      </p:sp>
      <p:sp>
        <p:nvSpPr>
          <p:cNvPr id="128" name="TextBox 127"/>
          <p:cNvSpPr txBox="1"/>
          <p:nvPr/>
        </p:nvSpPr>
        <p:spPr>
          <a:xfrm>
            <a:off x="2835256" y="3752448"/>
            <a:ext cx="956288" cy="187414"/>
          </a:xfrm>
          <a:prstGeom prst="rect">
            <a:avLst/>
          </a:prstGeom>
          <a:noFill/>
        </p:spPr>
        <p:txBody>
          <a:bodyPr wrap="square" lIns="0" tIns="0" rIns="0" bIns="0" rtlCol="0" anchor="t">
            <a:noAutofit/>
          </a:bodyPr>
          <a:lstStyle/>
          <a:p>
            <a:pPr algn="ctr"/>
            <a:r>
              <a:rPr lang="en-US" sz="800" b="1" dirty="0"/>
              <a:t>MS SQL Instance Alternate</a:t>
            </a:r>
            <a:endParaRPr lang="en-US" sz="1400" b="1" dirty="0"/>
          </a:p>
        </p:txBody>
      </p:sp>
      <p:pic>
        <p:nvPicPr>
          <p:cNvPr id="129" name="Picture 12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45236" y="2207295"/>
            <a:ext cx="521367" cy="531021"/>
          </a:xfrm>
          <a:prstGeom prst="rect">
            <a:avLst/>
          </a:prstGeom>
        </p:spPr>
      </p:pic>
      <p:pic>
        <p:nvPicPr>
          <p:cNvPr id="130" name="Picture 1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45236" y="3150805"/>
            <a:ext cx="521367" cy="531021"/>
          </a:xfrm>
          <a:prstGeom prst="rect">
            <a:avLst/>
          </a:prstGeom>
        </p:spPr>
      </p:pic>
      <p:pic>
        <p:nvPicPr>
          <p:cNvPr id="131" name="Picture 13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45236" y="4082096"/>
            <a:ext cx="521367" cy="531021"/>
          </a:xfrm>
          <a:prstGeom prst="rect">
            <a:avLst/>
          </a:prstGeom>
        </p:spPr>
      </p:pic>
      <p:sp>
        <p:nvSpPr>
          <p:cNvPr id="132" name="TextBox 131"/>
          <p:cNvSpPr txBox="1"/>
          <p:nvPr/>
        </p:nvSpPr>
        <p:spPr>
          <a:xfrm>
            <a:off x="3672176" y="1837089"/>
            <a:ext cx="903782" cy="227972"/>
          </a:xfrm>
          <a:prstGeom prst="rect">
            <a:avLst/>
          </a:prstGeom>
          <a:noFill/>
        </p:spPr>
        <p:txBody>
          <a:bodyPr wrap="square" lIns="0" tIns="0" rIns="0" bIns="0" rtlCol="0" anchor="t">
            <a:noAutofit/>
          </a:bodyPr>
          <a:lstStyle/>
          <a:p>
            <a:pPr algn="ctr"/>
            <a:r>
              <a:rPr lang="en-US" sz="800" b="1" dirty="0"/>
              <a:t>Oracle DB Instance Alternate</a:t>
            </a:r>
            <a:endParaRPr lang="en-US" sz="1400" b="1" dirty="0"/>
          </a:p>
        </p:txBody>
      </p:sp>
      <p:pic>
        <p:nvPicPr>
          <p:cNvPr id="133" name="Picture 13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855903" y="2207295"/>
            <a:ext cx="521367" cy="531021"/>
          </a:xfrm>
          <a:prstGeom prst="rect">
            <a:avLst/>
          </a:prstGeom>
        </p:spPr>
      </p:pic>
      <p:pic>
        <p:nvPicPr>
          <p:cNvPr id="134" name="Picture 13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889114" y="2233145"/>
            <a:ext cx="521367" cy="479321"/>
          </a:xfrm>
          <a:prstGeom prst="rect">
            <a:avLst/>
          </a:prstGeom>
        </p:spPr>
      </p:pic>
      <p:pic>
        <p:nvPicPr>
          <p:cNvPr id="135" name="Picture 13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889114" y="3145977"/>
            <a:ext cx="521367" cy="521367"/>
          </a:xfrm>
          <a:prstGeom prst="rect">
            <a:avLst/>
          </a:prstGeom>
        </p:spPr>
      </p:pic>
      <p:pic>
        <p:nvPicPr>
          <p:cNvPr id="136" name="Picture 13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898261" y="4072441"/>
            <a:ext cx="503072" cy="531021"/>
          </a:xfrm>
          <a:prstGeom prst="rect">
            <a:avLst/>
          </a:prstGeom>
        </p:spPr>
      </p:pic>
      <p:pic>
        <p:nvPicPr>
          <p:cNvPr id="137" name="Picture 13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824829" y="2207467"/>
            <a:ext cx="521367" cy="530677"/>
          </a:xfrm>
          <a:prstGeom prst="rect">
            <a:avLst/>
          </a:prstGeom>
        </p:spPr>
      </p:pic>
      <p:pic>
        <p:nvPicPr>
          <p:cNvPr id="138" name="Picture 13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833976" y="3141150"/>
            <a:ext cx="503072" cy="531021"/>
          </a:xfrm>
          <a:prstGeom prst="rect">
            <a:avLst/>
          </a:prstGeom>
        </p:spPr>
      </p:pic>
      <p:pic>
        <p:nvPicPr>
          <p:cNvPr id="139" name="Picture 13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833976" y="4072441"/>
            <a:ext cx="503072" cy="531021"/>
          </a:xfrm>
          <a:prstGeom prst="rect">
            <a:avLst/>
          </a:prstGeom>
        </p:spPr>
      </p:pic>
      <p:pic>
        <p:nvPicPr>
          <p:cNvPr id="140" name="Picture 13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995675" y="2207467"/>
            <a:ext cx="521028" cy="530677"/>
          </a:xfrm>
          <a:prstGeom prst="rect">
            <a:avLst/>
          </a:prstGeom>
        </p:spPr>
      </p:pic>
      <p:pic>
        <p:nvPicPr>
          <p:cNvPr id="141" name="Picture 14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04653" y="3150466"/>
            <a:ext cx="503072" cy="512388"/>
          </a:xfrm>
          <a:prstGeom prst="rect">
            <a:avLst/>
          </a:prstGeom>
        </p:spPr>
      </p:pic>
      <p:pic>
        <p:nvPicPr>
          <p:cNvPr id="142" name="Picture 14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004653" y="4081757"/>
            <a:ext cx="503072" cy="512388"/>
          </a:xfrm>
          <a:prstGeom prst="rect">
            <a:avLst/>
          </a:prstGeom>
        </p:spPr>
      </p:pic>
      <p:pic>
        <p:nvPicPr>
          <p:cNvPr id="143" name="Picture 14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8077638" y="2207467"/>
            <a:ext cx="482433" cy="530677"/>
          </a:xfrm>
          <a:prstGeom prst="rect">
            <a:avLst/>
          </a:prstGeom>
        </p:spPr>
      </p:pic>
      <p:pic>
        <p:nvPicPr>
          <p:cNvPr id="144" name="Picture 14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8085951" y="3150466"/>
            <a:ext cx="465807" cy="512388"/>
          </a:xfrm>
          <a:prstGeom prst="rect">
            <a:avLst/>
          </a:prstGeom>
        </p:spPr>
      </p:pic>
      <p:pic>
        <p:nvPicPr>
          <p:cNvPr id="145" name="Picture 14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085951" y="4081757"/>
            <a:ext cx="465807" cy="512388"/>
          </a:xfrm>
          <a:prstGeom prst="rect">
            <a:avLst/>
          </a:prstGeom>
        </p:spPr>
      </p:pic>
    </p:spTree>
    <p:extLst>
      <p:ext uri="{BB962C8B-B14F-4D97-AF65-F5344CB8AC3E}">
        <p14:creationId xmlns:p14="http://schemas.microsoft.com/office/powerpoint/2010/main" val="1091784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Database (Continued)</a:t>
            </a:r>
          </a:p>
        </p:txBody>
      </p:sp>
      <p:sp>
        <p:nvSpPr>
          <p:cNvPr id="63" name="TextBox 62"/>
          <p:cNvSpPr txBox="1"/>
          <p:nvPr/>
        </p:nvSpPr>
        <p:spPr>
          <a:xfrm>
            <a:off x="165771" y="822171"/>
            <a:ext cx="1214494" cy="155448"/>
          </a:xfrm>
          <a:prstGeom prst="rect">
            <a:avLst/>
          </a:prstGeom>
          <a:noFill/>
        </p:spPr>
        <p:txBody>
          <a:bodyPr wrap="square" lIns="0" tIns="0" rIns="0" bIns="0" rtlCol="0" anchor="t">
            <a:noAutofit/>
          </a:bodyPr>
          <a:lstStyle/>
          <a:p>
            <a:pPr algn="ctr"/>
            <a:r>
              <a:rPr lang="en-US" sz="1000" b="1" dirty="0"/>
              <a:t>Simple DB</a:t>
            </a:r>
            <a:endParaRPr lang="en-US" b="1" dirty="0"/>
          </a:p>
        </p:txBody>
      </p:sp>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22" y="1362375"/>
            <a:ext cx="548640" cy="659959"/>
          </a:xfrm>
          <a:prstGeom prst="rect">
            <a:avLst/>
          </a:prstGeom>
        </p:spPr>
      </p:pic>
      <p:sp>
        <p:nvSpPr>
          <p:cNvPr id="96" name="TextBox 95"/>
          <p:cNvSpPr txBox="1"/>
          <p:nvPr/>
        </p:nvSpPr>
        <p:spPr>
          <a:xfrm>
            <a:off x="1326681" y="822171"/>
            <a:ext cx="1051560" cy="192504"/>
          </a:xfrm>
          <a:prstGeom prst="rect">
            <a:avLst/>
          </a:prstGeom>
          <a:noFill/>
        </p:spPr>
        <p:txBody>
          <a:bodyPr wrap="square" lIns="0" tIns="0" rIns="0" bIns="0" rtlCol="0" anchor="t">
            <a:noAutofit/>
          </a:bodyPr>
          <a:lstStyle/>
          <a:p>
            <a:pPr algn="ctr"/>
            <a:r>
              <a:rPr lang="en-US" sz="1000" b="1" dirty="0"/>
              <a:t>Database Migration Service</a:t>
            </a:r>
            <a:endParaRPr lang="en-US" b="1" dirty="0"/>
          </a:p>
        </p:txBody>
      </p:sp>
      <p:cxnSp>
        <p:nvCxnSpPr>
          <p:cNvPr id="32" name="Straight Connector 31"/>
          <p:cNvCxnSpPr/>
          <p:nvPr/>
        </p:nvCxnSpPr>
        <p:spPr>
          <a:xfrm>
            <a:off x="381045" y="2125366"/>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441706" y="2125366"/>
            <a:ext cx="82151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317873"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descr="Database_AWSDatabaseMigrationServi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8185" y="1377422"/>
            <a:ext cx="561421" cy="631599"/>
          </a:xfrm>
          <a:prstGeom prst="rect">
            <a:avLst/>
          </a:prstGeom>
        </p:spPr>
      </p:pic>
    </p:spTree>
    <p:extLst>
      <p:ext uri="{BB962C8B-B14F-4D97-AF65-F5344CB8AC3E}">
        <p14:creationId xmlns:p14="http://schemas.microsoft.com/office/powerpoint/2010/main" val="2350823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5746-A030-241A-353F-A9C0546D9919}"/>
              </a:ext>
            </a:extLst>
          </p:cNvPr>
          <p:cNvSpPr>
            <a:spLocks noGrp="1"/>
          </p:cNvSpPr>
          <p:nvPr>
            <p:ph type="title"/>
          </p:nvPr>
        </p:nvSpPr>
        <p:spPr/>
        <p:txBody>
          <a:bodyPr/>
          <a:lstStyle/>
          <a:p>
            <a:r>
              <a:rPr lang="en-US" dirty="0"/>
              <a:t>AWS Well-Architected Framework</a:t>
            </a:r>
            <a:endParaRPr lang="en-IN" dirty="0"/>
          </a:p>
        </p:txBody>
      </p:sp>
      <p:sp>
        <p:nvSpPr>
          <p:cNvPr id="16" name="Content Placeholder 15">
            <a:extLst>
              <a:ext uri="{FF2B5EF4-FFF2-40B4-BE49-F238E27FC236}">
                <a16:creationId xmlns:a16="http://schemas.microsoft.com/office/drawing/2014/main" id="{3B67723D-F28B-056E-07F8-A03CCE3504D0}"/>
              </a:ext>
            </a:extLst>
          </p:cNvPr>
          <p:cNvSpPr>
            <a:spLocks noGrp="1"/>
          </p:cNvSpPr>
          <p:nvPr>
            <p:ph idx="1"/>
          </p:nvPr>
        </p:nvSpPr>
        <p:spPr/>
        <p:txBody>
          <a:bodyPr/>
          <a:lstStyle/>
          <a:p>
            <a:r>
              <a:rPr lang="en-US" sz="1600" b="1" dirty="0">
                <a:solidFill>
                  <a:srgbClr val="232F3E"/>
                </a:solidFill>
                <a:latin typeface="AmazonEmberBold"/>
              </a:rPr>
              <a:t>Operational Excellence Pillar</a:t>
            </a:r>
          </a:p>
          <a:p>
            <a:r>
              <a:rPr lang="en-US" sz="1600" dirty="0">
                <a:solidFill>
                  <a:srgbClr val="333333"/>
                </a:solidFill>
                <a:latin typeface="AmazonEmber"/>
              </a:rPr>
              <a:t>The operational excellence pillar focuses on running and monitoring systems, and continually improving processes and procedures. Key topics include automating changes, responding to events, and defining standards to manage daily operations.</a:t>
            </a:r>
          </a:p>
          <a:p>
            <a:pPr algn="l"/>
            <a:r>
              <a:rPr lang="en-US" sz="1600" b="1" dirty="0">
                <a:solidFill>
                  <a:srgbClr val="232F3E"/>
                </a:solidFill>
                <a:latin typeface="AmazonEmberBold"/>
              </a:rPr>
              <a:t>Security Pillar</a:t>
            </a:r>
          </a:p>
          <a:p>
            <a:pPr algn="l"/>
            <a:r>
              <a:rPr lang="en-US" sz="1600" dirty="0">
                <a:solidFill>
                  <a:srgbClr val="333333"/>
                </a:solidFill>
                <a:latin typeface="AmazonEmber"/>
              </a:rPr>
              <a:t>The security pillar focuses on protecting information and systems. Key topics include confidentiality and integrity of data, managing user permissions, and establishing controls to detect security events.</a:t>
            </a:r>
          </a:p>
          <a:p>
            <a:pPr algn="l"/>
            <a:r>
              <a:rPr lang="en-US" sz="1600" b="1" i="0" dirty="0">
                <a:solidFill>
                  <a:srgbClr val="232F3E"/>
                </a:solidFill>
                <a:effectLst/>
                <a:latin typeface="AmazonEmberBold"/>
              </a:rPr>
              <a:t>Sustainability Pillar</a:t>
            </a:r>
          </a:p>
          <a:p>
            <a:pPr algn="l"/>
            <a:r>
              <a:rPr lang="en-US" sz="1600" b="0" i="0" dirty="0">
                <a:solidFill>
                  <a:srgbClr val="333333"/>
                </a:solidFill>
                <a:effectLst/>
                <a:latin typeface="AmazonEmber"/>
              </a:rPr>
              <a:t>The sustainability pillar focuses on minimizing the environmental impacts of running cloud workloads. Key topics include a shared responsibility model for sustainability, understanding impact, and maximizing utilization to minimize required resources and reduce downstream impacts. </a:t>
            </a:r>
          </a:p>
          <a:p>
            <a:pPr algn="l"/>
            <a:endParaRPr lang="en-US" sz="2000" b="0" i="0" dirty="0">
              <a:solidFill>
                <a:srgbClr val="333333"/>
              </a:solidFill>
              <a:effectLst/>
              <a:latin typeface="AmazonEmber"/>
            </a:endParaRPr>
          </a:p>
          <a:p>
            <a:endParaRPr lang="en-IN" sz="2000" dirty="0"/>
          </a:p>
        </p:txBody>
      </p:sp>
    </p:spTree>
    <p:extLst>
      <p:ext uri="{BB962C8B-B14F-4D97-AF65-F5344CB8AC3E}">
        <p14:creationId xmlns:p14="http://schemas.microsoft.com/office/powerpoint/2010/main" val="3233506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5746-A030-241A-353F-A9C0546D9919}"/>
              </a:ext>
            </a:extLst>
          </p:cNvPr>
          <p:cNvSpPr>
            <a:spLocks noGrp="1"/>
          </p:cNvSpPr>
          <p:nvPr>
            <p:ph type="title"/>
          </p:nvPr>
        </p:nvSpPr>
        <p:spPr/>
        <p:txBody>
          <a:bodyPr/>
          <a:lstStyle/>
          <a:p>
            <a:r>
              <a:rPr lang="en-US" dirty="0"/>
              <a:t>AWS Well-Architected Framework</a:t>
            </a:r>
            <a:endParaRPr lang="en-IN" dirty="0"/>
          </a:p>
        </p:txBody>
      </p:sp>
      <p:sp>
        <p:nvSpPr>
          <p:cNvPr id="16" name="Content Placeholder 15">
            <a:extLst>
              <a:ext uri="{FF2B5EF4-FFF2-40B4-BE49-F238E27FC236}">
                <a16:creationId xmlns:a16="http://schemas.microsoft.com/office/drawing/2014/main" id="{3B67723D-F28B-056E-07F8-A03CCE3504D0}"/>
              </a:ext>
            </a:extLst>
          </p:cNvPr>
          <p:cNvSpPr>
            <a:spLocks noGrp="1"/>
          </p:cNvSpPr>
          <p:nvPr>
            <p:ph idx="1"/>
          </p:nvPr>
        </p:nvSpPr>
        <p:spPr/>
        <p:txBody>
          <a:bodyPr/>
          <a:lstStyle/>
          <a:p>
            <a:pPr algn="l"/>
            <a:r>
              <a:rPr lang="en-US" sz="1600" b="1" i="0" dirty="0">
                <a:solidFill>
                  <a:srgbClr val="232F3E"/>
                </a:solidFill>
                <a:effectLst/>
                <a:latin typeface="AmazonEmberBold"/>
              </a:rPr>
              <a:t>Reliability Pillar</a:t>
            </a:r>
          </a:p>
          <a:p>
            <a:pPr algn="l"/>
            <a:r>
              <a:rPr lang="en-US" sz="1600" b="0" i="0" dirty="0">
                <a:solidFill>
                  <a:srgbClr val="333333"/>
                </a:solidFill>
                <a:effectLst/>
                <a:latin typeface="AmazonEmber"/>
              </a:rPr>
              <a:t>The reliability pillar focuses on workloads performing their intended functions and how to recover quickly from failure to meet demands. Key topics include distributed system design, recovery planning, and adapting to changing requirements.</a:t>
            </a:r>
          </a:p>
          <a:p>
            <a:pPr algn="l"/>
            <a:r>
              <a:rPr lang="en-US" sz="1600" b="1" i="0" dirty="0">
                <a:solidFill>
                  <a:srgbClr val="232F3E"/>
                </a:solidFill>
                <a:effectLst/>
                <a:latin typeface="AmazonEmberBold"/>
              </a:rPr>
              <a:t>Performance Efficiency Pillar</a:t>
            </a:r>
          </a:p>
          <a:p>
            <a:pPr algn="l"/>
            <a:r>
              <a:rPr lang="en-US" sz="1600" b="0" i="0" dirty="0">
                <a:solidFill>
                  <a:srgbClr val="333333"/>
                </a:solidFill>
                <a:effectLst/>
                <a:latin typeface="AmazonEmber"/>
              </a:rPr>
              <a:t>The performance efficiency pillar focuses on structured and streamlined allocation of IT and computing resources. Key topics include selecting resource types and sizes optimized for workload requirements, monitoring performance, and maintaining efficiency as business needs evolve.</a:t>
            </a:r>
          </a:p>
          <a:p>
            <a:pPr algn="l"/>
            <a:r>
              <a:rPr lang="en-US" sz="1600" b="1" i="0" dirty="0">
                <a:solidFill>
                  <a:srgbClr val="232F3E"/>
                </a:solidFill>
                <a:effectLst/>
                <a:latin typeface="AmazonEmberBold"/>
              </a:rPr>
              <a:t>Cost Optimization Pillar</a:t>
            </a:r>
          </a:p>
          <a:p>
            <a:pPr algn="l"/>
            <a:r>
              <a:rPr lang="en-US" sz="1600" b="0" i="0" dirty="0">
                <a:solidFill>
                  <a:srgbClr val="333333"/>
                </a:solidFill>
                <a:effectLst/>
                <a:latin typeface="AmazonEmber"/>
              </a:rPr>
              <a:t>The cost optimization pillar focuses on avoiding unnecessary costs. Key topics include understanding spending over time and controlling fund allocation, selecting resources of the right type and quantity, and scaling to meet business needs without overspending.</a:t>
            </a:r>
          </a:p>
          <a:p>
            <a:endParaRPr lang="en-IN" sz="2000" dirty="0"/>
          </a:p>
        </p:txBody>
      </p:sp>
    </p:spTree>
    <p:extLst>
      <p:ext uri="{BB962C8B-B14F-4D97-AF65-F5344CB8AC3E}">
        <p14:creationId xmlns:p14="http://schemas.microsoft.com/office/powerpoint/2010/main" val="5503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64B6-EB94-A2B0-7C02-7E595594A18E}"/>
              </a:ext>
            </a:extLst>
          </p:cNvPr>
          <p:cNvSpPr>
            <a:spLocks noGrp="1"/>
          </p:cNvSpPr>
          <p:nvPr>
            <p:ph type="title"/>
          </p:nvPr>
        </p:nvSpPr>
        <p:spPr/>
        <p:txBody>
          <a:bodyPr>
            <a:normAutofit fontScale="90000"/>
          </a:bodyPr>
          <a:lstStyle/>
          <a:p>
            <a:r>
              <a:rPr lang="en-US" b="0" i="0" dirty="0">
                <a:solidFill>
                  <a:srgbClr val="16191F"/>
                </a:solidFill>
                <a:effectLst/>
                <a:latin typeface="Amazon Ember"/>
              </a:rPr>
              <a:t>Six advantages of cloud computing</a:t>
            </a:r>
            <a:br>
              <a:rPr lang="en-US" b="0" i="0" dirty="0">
                <a:solidFill>
                  <a:srgbClr val="16191F"/>
                </a:solidFill>
                <a:effectLst/>
                <a:latin typeface="Amazon Ember"/>
              </a:rPr>
            </a:br>
            <a:endParaRPr lang="en-IN" dirty="0"/>
          </a:p>
        </p:txBody>
      </p:sp>
      <p:sp>
        <p:nvSpPr>
          <p:cNvPr id="3" name="Content Placeholder 2">
            <a:extLst>
              <a:ext uri="{FF2B5EF4-FFF2-40B4-BE49-F238E27FC236}">
                <a16:creationId xmlns:a16="http://schemas.microsoft.com/office/drawing/2014/main" id="{9E1D5042-7A20-A877-F799-1E4395C92F0C}"/>
              </a:ext>
            </a:extLst>
          </p:cNvPr>
          <p:cNvSpPr>
            <a:spLocks noGrp="1"/>
          </p:cNvSpPr>
          <p:nvPr>
            <p:ph sz="half" idx="1"/>
          </p:nvPr>
        </p:nvSpPr>
        <p:spPr/>
        <p:txBody>
          <a:bodyPr/>
          <a:lstStyle/>
          <a:p>
            <a:r>
              <a:rPr lang="en-US" sz="1050" b="1" dirty="0"/>
              <a:t>Trade fixed expense for variable expense </a:t>
            </a:r>
            <a:r>
              <a:rPr lang="en-US" sz="1050" dirty="0"/>
              <a:t>– Instead of having to invest heavily in data centers and servers before you know how you’re going to use them, you can pay only when you consume computing resources, and pay only for how much you consume.</a:t>
            </a:r>
          </a:p>
          <a:p>
            <a:endParaRPr lang="en-US" sz="1050" dirty="0"/>
          </a:p>
          <a:p>
            <a:r>
              <a:rPr lang="en-US" sz="1050" b="1" dirty="0"/>
              <a:t>Benefit from massive economies of scale </a:t>
            </a:r>
            <a:r>
              <a:rPr lang="en-US" sz="1050" dirty="0"/>
              <a:t>– By using cloud computing, you can achieve a lower variable cost than you can get on your own. Because usage from hundreds of thousands of customers is aggregated in the cloud, providers such as AWS can achieve higher economies of scale, which translates into lower pay as-you-go prices.</a:t>
            </a:r>
          </a:p>
          <a:p>
            <a:endParaRPr lang="en-US" sz="1050" dirty="0"/>
          </a:p>
          <a:p>
            <a:r>
              <a:rPr lang="en-US" sz="1050" b="1" dirty="0"/>
              <a:t>Stop guessing capacity </a:t>
            </a:r>
            <a:r>
              <a:rPr lang="en-US" sz="1050" dirty="0"/>
              <a:t>– Eliminate guessing on your infrastructure capacity needs. When you make a capacity decision prior to deploying an application, you often end up either sitting on expensive idle resources or dealing with limited capacity. With cloud computing, these problems go away. You can access as much or as little capacity as you need, and scale up and down as required with only a few minutes’ notice.</a:t>
            </a:r>
          </a:p>
          <a:p>
            <a:endParaRPr lang="en-US" sz="1050" b="1" dirty="0"/>
          </a:p>
        </p:txBody>
      </p:sp>
      <p:sp>
        <p:nvSpPr>
          <p:cNvPr id="4" name="Content Placeholder 3">
            <a:extLst>
              <a:ext uri="{FF2B5EF4-FFF2-40B4-BE49-F238E27FC236}">
                <a16:creationId xmlns:a16="http://schemas.microsoft.com/office/drawing/2014/main" id="{8FC9AD31-16E9-9197-58DB-71EF13724E56}"/>
              </a:ext>
            </a:extLst>
          </p:cNvPr>
          <p:cNvSpPr>
            <a:spLocks noGrp="1"/>
          </p:cNvSpPr>
          <p:nvPr>
            <p:ph sz="half" idx="2"/>
          </p:nvPr>
        </p:nvSpPr>
        <p:spPr/>
        <p:txBody>
          <a:body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050" b="1" i="0" u="none" strike="noStrike" kern="1200" cap="none" spc="0" normalizeH="0" baseline="0" noProof="0" dirty="0">
                <a:ln>
                  <a:noFill/>
                </a:ln>
                <a:solidFill>
                  <a:srgbClr val="999A98">
                    <a:lumMod val="50000"/>
                  </a:srgbClr>
                </a:solidFill>
                <a:effectLst/>
                <a:uLnTx/>
                <a:uFillTx/>
                <a:latin typeface="Arial"/>
                <a:ea typeface="+mn-ea"/>
                <a:cs typeface="Arial"/>
              </a:rPr>
              <a:t>Increase speed and agility </a:t>
            </a:r>
            <a:r>
              <a:rPr kumimoji="0" lang="en-US" sz="1050" b="0" i="0" u="none" strike="noStrike" kern="1200" cap="none" spc="0" normalizeH="0" baseline="0" noProof="0" dirty="0">
                <a:ln>
                  <a:noFill/>
                </a:ln>
                <a:solidFill>
                  <a:srgbClr val="999A98">
                    <a:lumMod val="50000"/>
                  </a:srgbClr>
                </a:solidFill>
                <a:effectLst/>
                <a:uLnTx/>
                <a:uFillTx/>
                <a:latin typeface="Arial"/>
                <a:ea typeface="+mn-ea"/>
                <a:cs typeface="Arial"/>
              </a:rPr>
              <a:t>– In a cloud computing environment, new IT resources are only a click away, which means that you reduce the time to make those resources available to your developers from weeks to just minutes. This results in a dramatic increase in agility for the organization, since the cost and time it takes to experiment and develop is significantly lower.</a:t>
            </a:r>
          </a:p>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US" sz="1050" b="0" i="0" u="none" strike="noStrike" kern="1200" cap="none" spc="0" normalizeH="0" baseline="0" noProof="0" dirty="0">
              <a:ln>
                <a:noFill/>
              </a:ln>
              <a:solidFill>
                <a:srgbClr val="999A98">
                  <a:lumMod val="50000"/>
                </a:srgbClr>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050" b="1" i="0" u="none" strike="noStrike" kern="1200" cap="none" spc="0" normalizeH="0" baseline="0" noProof="0" dirty="0">
                <a:ln>
                  <a:noFill/>
                </a:ln>
                <a:solidFill>
                  <a:srgbClr val="999A98">
                    <a:lumMod val="50000"/>
                  </a:srgbClr>
                </a:solidFill>
                <a:effectLst/>
                <a:uLnTx/>
                <a:uFillTx/>
                <a:latin typeface="Arial"/>
                <a:ea typeface="+mn-ea"/>
                <a:cs typeface="Arial"/>
              </a:rPr>
              <a:t>Stop spending money running and maintaining data centers </a:t>
            </a:r>
            <a:r>
              <a:rPr kumimoji="0" lang="en-US" sz="1050" b="0" i="0" u="none" strike="noStrike" kern="1200" cap="none" spc="0" normalizeH="0" baseline="0" noProof="0" dirty="0">
                <a:ln>
                  <a:noFill/>
                </a:ln>
                <a:solidFill>
                  <a:srgbClr val="999A98">
                    <a:lumMod val="50000"/>
                  </a:srgbClr>
                </a:solidFill>
                <a:effectLst/>
                <a:uLnTx/>
                <a:uFillTx/>
                <a:latin typeface="Arial"/>
                <a:ea typeface="+mn-ea"/>
                <a:cs typeface="Arial"/>
              </a:rPr>
              <a:t>– Focus on projects that differentiate your business, not the infrastructure. Cloud computing lets you focus on your own customers, rather than on the heavy lifting of racking, stacking, and powering servers.</a:t>
            </a:r>
          </a:p>
          <a:p>
            <a:pPr marL="0" marR="0" lvl="0" indent="0" algn="l" defTabSz="457200" rtl="0" eaLnBrk="1" fontAlgn="auto" latinLnBrk="0" hangingPunct="1">
              <a:lnSpc>
                <a:spcPct val="100000"/>
              </a:lnSpc>
              <a:spcBef>
                <a:spcPct val="20000"/>
              </a:spcBef>
              <a:spcAft>
                <a:spcPts val="0"/>
              </a:spcAft>
              <a:buClrTx/>
              <a:buSzTx/>
              <a:buFontTx/>
              <a:buNone/>
              <a:tabLst/>
              <a:defRPr/>
            </a:pPr>
            <a:endParaRPr kumimoji="0" lang="en-US" sz="1050" b="0" i="0" u="none" strike="noStrike" kern="1200" cap="none" spc="0" normalizeH="0" baseline="0" noProof="0" dirty="0">
              <a:ln>
                <a:noFill/>
              </a:ln>
              <a:solidFill>
                <a:srgbClr val="999A98">
                  <a:lumMod val="50000"/>
                </a:srgbClr>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1050" b="1" i="0" u="none" strike="noStrike" kern="1200" cap="none" spc="0" normalizeH="0" baseline="0" noProof="0" dirty="0">
                <a:ln>
                  <a:noFill/>
                </a:ln>
                <a:solidFill>
                  <a:srgbClr val="999A98">
                    <a:lumMod val="50000"/>
                  </a:srgbClr>
                </a:solidFill>
                <a:effectLst/>
                <a:uLnTx/>
                <a:uFillTx/>
                <a:latin typeface="Arial"/>
                <a:ea typeface="+mn-ea"/>
                <a:cs typeface="Arial"/>
              </a:rPr>
              <a:t>Go global in minutes </a:t>
            </a:r>
            <a:r>
              <a:rPr kumimoji="0" lang="en-US" sz="1050" b="0" i="0" u="none" strike="noStrike" kern="1200" cap="none" spc="0" normalizeH="0" baseline="0" noProof="0" dirty="0">
                <a:ln>
                  <a:noFill/>
                </a:ln>
                <a:solidFill>
                  <a:srgbClr val="999A98">
                    <a:lumMod val="50000"/>
                  </a:srgbClr>
                </a:solidFill>
                <a:effectLst/>
                <a:uLnTx/>
                <a:uFillTx/>
                <a:latin typeface="Arial"/>
                <a:ea typeface="+mn-ea"/>
                <a:cs typeface="Arial"/>
              </a:rPr>
              <a:t>– Easily deploy your application in multiple regions around the world with just a few clicks. This means you can provide lower latency and a better experience for your customers at minimal cost.</a:t>
            </a:r>
            <a:endParaRPr kumimoji="0" lang="en-IN" sz="1050" b="0" i="0" u="none" strike="noStrike" kern="1200" cap="none" spc="0" normalizeH="0" baseline="0" noProof="0" dirty="0">
              <a:ln>
                <a:noFill/>
              </a:ln>
              <a:solidFill>
                <a:srgbClr val="999A98">
                  <a:lumMod val="50000"/>
                </a:srgbClr>
              </a:solidFill>
              <a:effectLst/>
              <a:uLnTx/>
              <a:uFillTx/>
              <a:latin typeface="Arial"/>
              <a:ea typeface="+mn-ea"/>
              <a:cs typeface="Arial"/>
            </a:endParaRPr>
          </a:p>
          <a:p>
            <a:endParaRPr lang="en-IN" dirty="0"/>
          </a:p>
        </p:txBody>
      </p:sp>
    </p:spTree>
    <p:extLst>
      <p:ext uri="{BB962C8B-B14F-4D97-AF65-F5344CB8AC3E}">
        <p14:creationId xmlns:p14="http://schemas.microsoft.com/office/powerpoint/2010/main" val="399772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a:t>
            </a:r>
          </a:p>
        </p:txBody>
      </p:sp>
    </p:spTree>
    <p:extLst>
      <p:ext uri="{BB962C8B-B14F-4D97-AF65-F5344CB8AC3E}">
        <p14:creationId xmlns:p14="http://schemas.microsoft.com/office/powerpoint/2010/main" val="125573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Compute</a:t>
            </a:r>
          </a:p>
        </p:txBody>
      </p:sp>
      <p:sp>
        <p:nvSpPr>
          <p:cNvPr id="7" name="TextBox 6"/>
          <p:cNvSpPr txBox="1"/>
          <p:nvPr/>
        </p:nvSpPr>
        <p:spPr>
          <a:xfrm>
            <a:off x="402537" y="822172"/>
            <a:ext cx="643781" cy="155632"/>
          </a:xfrm>
          <a:prstGeom prst="rect">
            <a:avLst/>
          </a:prstGeom>
          <a:noFill/>
        </p:spPr>
        <p:txBody>
          <a:bodyPr wrap="square" lIns="0" tIns="0" rIns="0" bIns="0" rtlCol="0" anchor="t">
            <a:noAutofit/>
          </a:bodyPr>
          <a:lstStyle/>
          <a:p>
            <a:pPr algn="ctr"/>
            <a:r>
              <a:rPr lang="en-US" sz="1000" b="1" dirty="0"/>
              <a:t>EC2</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74" y="1052615"/>
            <a:ext cx="544782" cy="653738"/>
          </a:xfrm>
          <a:prstGeom prst="rect">
            <a:avLst/>
          </a:prstGeom>
        </p:spPr>
      </p:pic>
      <p:grpSp>
        <p:nvGrpSpPr>
          <p:cNvPr id="99" name="Group 98"/>
          <p:cNvGrpSpPr/>
          <p:nvPr/>
        </p:nvGrpSpPr>
        <p:grpSpPr>
          <a:xfrm>
            <a:off x="4224601" y="822171"/>
            <a:ext cx="892556" cy="884182"/>
            <a:chOff x="4185742" y="822171"/>
            <a:chExt cx="892556" cy="884182"/>
          </a:xfrm>
        </p:grpSpPr>
        <p:sp>
          <p:nvSpPr>
            <p:cNvPr id="5" name="TextBox 4"/>
            <p:cNvSpPr txBox="1"/>
            <p:nvPr/>
          </p:nvSpPr>
          <p:spPr>
            <a:xfrm>
              <a:off x="4185742" y="822171"/>
              <a:ext cx="892556" cy="155448"/>
            </a:xfrm>
            <a:prstGeom prst="rect">
              <a:avLst/>
            </a:prstGeom>
            <a:noFill/>
          </p:spPr>
          <p:txBody>
            <a:bodyPr wrap="square" lIns="0" tIns="0" rIns="0" bIns="0" rtlCol="0" anchor="t">
              <a:noAutofit/>
            </a:bodyPr>
            <a:lstStyle/>
            <a:p>
              <a:pPr algn="ctr"/>
              <a:r>
                <a:rPr lang="en-US" sz="1000" b="1" dirty="0"/>
                <a:t>EC2 Container Service</a:t>
              </a:r>
              <a:endParaRPr lang="en-US"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2629" y="1225130"/>
              <a:ext cx="517543" cy="481223"/>
            </a:xfrm>
            <a:prstGeom prst="rect">
              <a:avLst/>
            </a:prstGeom>
          </p:spPr>
        </p:pic>
      </p:grpSp>
      <p:grpSp>
        <p:nvGrpSpPr>
          <p:cNvPr id="98" name="Group 97"/>
          <p:cNvGrpSpPr/>
          <p:nvPr/>
        </p:nvGrpSpPr>
        <p:grpSpPr>
          <a:xfrm>
            <a:off x="3109462" y="822171"/>
            <a:ext cx="643781" cy="884182"/>
            <a:chOff x="3109462" y="822171"/>
            <a:chExt cx="643781" cy="884182"/>
          </a:xfrm>
        </p:grpSpPr>
        <p:sp>
          <p:nvSpPr>
            <p:cNvPr id="4" name="TextBox 3"/>
            <p:cNvSpPr txBox="1"/>
            <p:nvPr/>
          </p:nvSpPr>
          <p:spPr>
            <a:xfrm>
              <a:off x="3109462" y="822171"/>
              <a:ext cx="643781" cy="155448"/>
            </a:xfrm>
            <a:prstGeom prst="rect">
              <a:avLst/>
            </a:prstGeom>
            <a:noFill/>
          </p:spPr>
          <p:txBody>
            <a:bodyPr wrap="square" lIns="0" tIns="0" rIns="0" bIns="0" rtlCol="0" anchor="t">
              <a:noAutofit/>
            </a:bodyPr>
            <a:lstStyle/>
            <a:p>
              <a:pPr algn="ctr"/>
              <a:r>
                <a:rPr lang="en-US" sz="1000" b="1" dirty="0"/>
                <a:t>Lambda</a:t>
              </a:r>
              <a:endParaRPr lang="en-US"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8961" y="1052615"/>
              <a:ext cx="544782" cy="653738"/>
            </a:xfrm>
            <a:prstGeom prst="rect">
              <a:avLst/>
            </a:prstGeom>
          </p:spPr>
        </p:pic>
      </p:grpSp>
      <p:grpSp>
        <p:nvGrpSpPr>
          <p:cNvPr id="101" name="Group 100"/>
          <p:cNvGrpSpPr/>
          <p:nvPr/>
        </p:nvGrpSpPr>
        <p:grpSpPr>
          <a:xfrm>
            <a:off x="5620413" y="822171"/>
            <a:ext cx="653738" cy="941332"/>
            <a:chOff x="5843706" y="822171"/>
            <a:chExt cx="653738" cy="941332"/>
          </a:xfrm>
        </p:grpSpPr>
        <p:sp>
          <p:nvSpPr>
            <p:cNvPr id="6" name="TextBox 5"/>
            <p:cNvSpPr txBox="1"/>
            <p:nvPr/>
          </p:nvSpPr>
          <p:spPr>
            <a:xfrm>
              <a:off x="5848685" y="822171"/>
              <a:ext cx="643781" cy="155448"/>
            </a:xfrm>
            <a:prstGeom prst="rect">
              <a:avLst/>
            </a:prstGeom>
            <a:noFill/>
          </p:spPr>
          <p:txBody>
            <a:bodyPr wrap="square" lIns="0" tIns="0" rIns="0" bIns="0" rtlCol="0" anchor="t">
              <a:noAutofit/>
            </a:bodyPr>
            <a:lstStyle/>
            <a:p>
              <a:pPr algn="ctr"/>
              <a:r>
                <a:rPr lang="en-US" sz="1000" b="1" dirty="0"/>
                <a:t>Elastic Beanstalk</a:t>
              </a:r>
              <a:endParaRPr lang="en-US" b="1"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706" y="1109765"/>
              <a:ext cx="653738" cy="653738"/>
            </a:xfrm>
            <a:prstGeom prst="rect">
              <a:avLst/>
            </a:prstGeom>
          </p:spPr>
        </p:pic>
      </p:grpSp>
      <p:sp>
        <p:nvSpPr>
          <p:cNvPr id="68" name="TextBox 67"/>
          <p:cNvSpPr txBox="1"/>
          <p:nvPr/>
        </p:nvSpPr>
        <p:spPr>
          <a:xfrm>
            <a:off x="402537" y="1873259"/>
            <a:ext cx="643781" cy="155632"/>
          </a:xfrm>
          <a:prstGeom prst="rect">
            <a:avLst/>
          </a:prstGeom>
          <a:noFill/>
        </p:spPr>
        <p:txBody>
          <a:bodyPr wrap="square" lIns="0" tIns="0" rIns="0" bIns="0" rtlCol="0" anchor="t">
            <a:noAutofit/>
          </a:bodyPr>
          <a:lstStyle/>
          <a:p>
            <a:pPr algn="ctr"/>
            <a:r>
              <a:rPr lang="en-US" sz="800" b="1" dirty="0"/>
              <a:t>Instance</a:t>
            </a:r>
            <a:endParaRPr lang="en-US" sz="1400" b="1" dirty="0"/>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174" y="2176103"/>
            <a:ext cx="544782" cy="585136"/>
          </a:xfrm>
          <a:prstGeom prst="rect">
            <a:avLst/>
          </a:prstGeom>
        </p:spPr>
      </p:pic>
      <p:sp>
        <p:nvSpPr>
          <p:cNvPr id="70" name="TextBox 69"/>
          <p:cNvSpPr txBox="1"/>
          <p:nvPr/>
        </p:nvSpPr>
        <p:spPr>
          <a:xfrm>
            <a:off x="402537" y="2820799"/>
            <a:ext cx="643781" cy="155632"/>
          </a:xfrm>
          <a:prstGeom prst="rect">
            <a:avLst/>
          </a:prstGeom>
          <a:noFill/>
        </p:spPr>
        <p:txBody>
          <a:bodyPr wrap="square" lIns="0" tIns="0" rIns="0" bIns="0" rtlCol="0" anchor="t">
            <a:noAutofit/>
          </a:bodyPr>
          <a:lstStyle/>
          <a:p>
            <a:pPr algn="ctr"/>
            <a:r>
              <a:rPr lang="en-US" sz="800" b="1" dirty="0"/>
              <a:t>Instances</a:t>
            </a:r>
            <a:endParaRPr lang="en-US" sz="1400" b="1" dirty="0"/>
          </a:p>
        </p:txBody>
      </p:sp>
      <p:pic>
        <p:nvPicPr>
          <p:cNvPr id="71" name="Picture 7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174" y="3112390"/>
            <a:ext cx="544782" cy="607641"/>
          </a:xfrm>
          <a:prstGeom prst="rect">
            <a:avLst/>
          </a:prstGeom>
        </p:spPr>
      </p:pic>
      <p:sp>
        <p:nvSpPr>
          <p:cNvPr id="72" name="TextBox 71"/>
          <p:cNvSpPr txBox="1"/>
          <p:nvPr/>
        </p:nvSpPr>
        <p:spPr>
          <a:xfrm>
            <a:off x="402537" y="3812332"/>
            <a:ext cx="643781" cy="155632"/>
          </a:xfrm>
          <a:prstGeom prst="rect">
            <a:avLst/>
          </a:prstGeom>
          <a:noFill/>
        </p:spPr>
        <p:txBody>
          <a:bodyPr wrap="square" lIns="0" tIns="0" rIns="0" bIns="0" rtlCol="0" anchor="t">
            <a:noAutofit/>
          </a:bodyPr>
          <a:lstStyle/>
          <a:p>
            <a:pPr algn="ctr"/>
            <a:r>
              <a:rPr lang="en-US" sz="800" b="1" dirty="0"/>
              <a:t>AMI</a:t>
            </a:r>
            <a:endParaRPr lang="en-US" sz="1400" b="1" dirty="0"/>
          </a:p>
        </p:txBody>
      </p:sp>
      <p:pic>
        <p:nvPicPr>
          <p:cNvPr id="73" name="Picture 7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5174" y="4058026"/>
            <a:ext cx="544782" cy="585136"/>
          </a:xfrm>
          <a:prstGeom prst="rect">
            <a:avLst/>
          </a:prstGeom>
        </p:spPr>
      </p:pic>
      <p:sp>
        <p:nvSpPr>
          <p:cNvPr id="74" name="TextBox 73"/>
          <p:cNvSpPr txBox="1"/>
          <p:nvPr/>
        </p:nvSpPr>
        <p:spPr>
          <a:xfrm>
            <a:off x="1154703" y="1873259"/>
            <a:ext cx="643781" cy="155632"/>
          </a:xfrm>
          <a:prstGeom prst="rect">
            <a:avLst/>
          </a:prstGeom>
          <a:noFill/>
        </p:spPr>
        <p:txBody>
          <a:bodyPr wrap="square" lIns="0" tIns="0" rIns="0" bIns="0" rtlCol="0" anchor="t">
            <a:noAutofit/>
          </a:bodyPr>
          <a:lstStyle/>
          <a:p>
            <a:pPr algn="ctr"/>
            <a:r>
              <a:rPr lang="en-US" sz="800" b="1" dirty="0"/>
              <a:t>DB on Instance</a:t>
            </a:r>
            <a:endParaRPr lang="en-US" sz="1400" b="1" dirty="0"/>
          </a:p>
        </p:txBody>
      </p:sp>
      <p:pic>
        <p:nvPicPr>
          <p:cNvPr id="75" name="Picture 7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7340" y="2176103"/>
            <a:ext cx="544782" cy="585136"/>
          </a:xfrm>
          <a:prstGeom prst="rect">
            <a:avLst/>
          </a:prstGeom>
        </p:spPr>
      </p:pic>
      <p:sp>
        <p:nvSpPr>
          <p:cNvPr id="76" name="TextBox 75"/>
          <p:cNvSpPr txBox="1"/>
          <p:nvPr/>
        </p:nvSpPr>
        <p:spPr>
          <a:xfrm>
            <a:off x="1112066" y="2831198"/>
            <a:ext cx="749032" cy="155632"/>
          </a:xfrm>
          <a:prstGeom prst="rect">
            <a:avLst/>
          </a:prstGeom>
          <a:noFill/>
        </p:spPr>
        <p:txBody>
          <a:bodyPr wrap="square" lIns="0" tIns="0" rIns="0" bIns="0" rtlCol="0" anchor="t">
            <a:noAutofit/>
          </a:bodyPr>
          <a:lstStyle/>
          <a:p>
            <a:pPr algn="ctr"/>
            <a:r>
              <a:rPr lang="en-US" sz="800" b="1" dirty="0"/>
              <a:t>Instance With Cloud Watch</a:t>
            </a:r>
            <a:endParaRPr lang="en-US" sz="1400" b="1" dirty="0"/>
          </a:p>
        </p:txBody>
      </p:sp>
      <p:pic>
        <p:nvPicPr>
          <p:cNvPr id="77" name="Picture 7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97340" y="3123643"/>
            <a:ext cx="544782" cy="585136"/>
          </a:xfrm>
          <a:prstGeom prst="rect">
            <a:avLst/>
          </a:prstGeom>
        </p:spPr>
      </p:pic>
      <p:sp>
        <p:nvSpPr>
          <p:cNvPr id="78" name="TextBox 77"/>
          <p:cNvSpPr txBox="1"/>
          <p:nvPr/>
        </p:nvSpPr>
        <p:spPr>
          <a:xfrm>
            <a:off x="1154703" y="3812332"/>
            <a:ext cx="643781" cy="155632"/>
          </a:xfrm>
          <a:prstGeom prst="rect">
            <a:avLst/>
          </a:prstGeom>
          <a:noFill/>
        </p:spPr>
        <p:txBody>
          <a:bodyPr wrap="square" lIns="0" tIns="0" rIns="0" bIns="0" rtlCol="0" anchor="t">
            <a:noAutofit/>
          </a:bodyPr>
          <a:lstStyle/>
          <a:p>
            <a:pPr algn="ctr"/>
            <a:r>
              <a:rPr lang="en-US" sz="800" b="1" dirty="0"/>
              <a:t>Elastic IP</a:t>
            </a:r>
            <a:endParaRPr lang="en-US" sz="1400" b="1" dirty="0"/>
          </a:p>
        </p:txBody>
      </p:sp>
      <p:pic>
        <p:nvPicPr>
          <p:cNvPr id="79" name="Picture 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97340" y="4254456"/>
            <a:ext cx="544782" cy="192276"/>
          </a:xfrm>
          <a:prstGeom prst="rect">
            <a:avLst/>
          </a:prstGeom>
        </p:spPr>
      </p:pic>
      <p:sp>
        <p:nvSpPr>
          <p:cNvPr id="80" name="TextBox 79"/>
          <p:cNvSpPr txBox="1"/>
          <p:nvPr/>
        </p:nvSpPr>
        <p:spPr>
          <a:xfrm>
            <a:off x="1955465" y="1873259"/>
            <a:ext cx="643781" cy="155632"/>
          </a:xfrm>
          <a:prstGeom prst="rect">
            <a:avLst/>
          </a:prstGeom>
          <a:noFill/>
        </p:spPr>
        <p:txBody>
          <a:bodyPr wrap="square" lIns="0" tIns="0" rIns="0" bIns="0" rtlCol="0" anchor="t">
            <a:noAutofit/>
          </a:bodyPr>
          <a:lstStyle/>
          <a:p>
            <a:pPr algn="ctr"/>
            <a:r>
              <a:rPr lang="en-US" sz="800" b="1" dirty="0"/>
              <a:t>Optimized Instance</a:t>
            </a:r>
            <a:endParaRPr lang="en-US" sz="1400" b="1" dirty="0"/>
          </a:p>
        </p:txBody>
      </p:sp>
      <p:pic>
        <p:nvPicPr>
          <p:cNvPr id="81" name="Picture 8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98102" y="2176103"/>
            <a:ext cx="544782" cy="585136"/>
          </a:xfrm>
          <a:prstGeom prst="rect">
            <a:avLst/>
          </a:prstGeom>
        </p:spPr>
      </p:pic>
      <p:sp>
        <p:nvSpPr>
          <p:cNvPr id="91" name="TextBox 90"/>
          <p:cNvSpPr txBox="1"/>
          <p:nvPr/>
        </p:nvSpPr>
        <p:spPr>
          <a:xfrm>
            <a:off x="5624257" y="1873259"/>
            <a:ext cx="643781" cy="155632"/>
          </a:xfrm>
          <a:prstGeom prst="rect">
            <a:avLst/>
          </a:prstGeom>
          <a:noFill/>
        </p:spPr>
        <p:txBody>
          <a:bodyPr wrap="square" lIns="0" tIns="0" rIns="0" bIns="0" rtlCol="0" anchor="t">
            <a:noAutofit/>
          </a:bodyPr>
          <a:lstStyle/>
          <a:p>
            <a:pPr algn="ctr"/>
            <a:r>
              <a:rPr lang="en-US" sz="800" b="1" dirty="0"/>
              <a:t>Application</a:t>
            </a:r>
            <a:endParaRPr lang="en-US" sz="1400" b="1" dirty="0"/>
          </a:p>
        </p:txBody>
      </p:sp>
      <p:pic>
        <p:nvPicPr>
          <p:cNvPr id="92" name="Picture 9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777868" y="2176103"/>
            <a:ext cx="322833" cy="585136"/>
          </a:xfrm>
          <a:prstGeom prst="rect">
            <a:avLst/>
          </a:prstGeom>
        </p:spPr>
      </p:pic>
      <p:sp>
        <p:nvSpPr>
          <p:cNvPr id="93" name="TextBox 92"/>
          <p:cNvSpPr txBox="1"/>
          <p:nvPr/>
        </p:nvSpPr>
        <p:spPr>
          <a:xfrm>
            <a:off x="5581620" y="2831198"/>
            <a:ext cx="749032" cy="155632"/>
          </a:xfrm>
          <a:prstGeom prst="rect">
            <a:avLst/>
          </a:prstGeom>
          <a:noFill/>
        </p:spPr>
        <p:txBody>
          <a:bodyPr wrap="square" lIns="0" tIns="0" rIns="0" bIns="0" rtlCol="0" anchor="t">
            <a:noAutofit/>
          </a:bodyPr>
          <a:lstStyle/>
          <a:p>
            <a:pPr algn="ctr"/>
            <a:r>
              <a:rPr lang="en-US" sz="800" b="1" dirty="0"/>
              <a:t>Deployment</a:t>
            </a:r>
            <a:endParaRPr lang="en-US" sz="1400" b="1" dirty="0"/>
          </a:p>
        </p:txBody>
      </p:sp>
      <p:pic>
        <p:nvPicPr>
          <p:cNvPr id="94" name="Picture 9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717643" y="3123643"/>
            <a:ext cx="443284" cy="585136"/>
          </a:xfrm>
          <a:prstGeom prst="rect">
            <a:avLst/>
          </a:prstGeom>
        </p:spPr>
      </p:pic>
      <p:cxnSp>
        <p:nvCxnSpPr>
          <p:cNvPr id="96" name="Straight Connector 95"/>
          <p:cNvCxnSpPr/>
          <p:nvPr/>
        </p:nvCxnSpPr>
        <p:spPr>
          <a:xfrm>
            <a:off x="364494" y="1806584"/>
            <a:ext cx="236396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2965212" y="1806584"/>
            <a:ext cx="9144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4199878" y="1806584"/>
            <a:ext cx="9144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5466441" y="1806584"/>
            <a:ext cx="9144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2846837"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404591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531248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6688082" y="822171"/>
            <a:ext cx="948429" cy="152104"/>
          </a:xfrm>
          <a:prstGeom prst="rect">
            <a:avLst/>
          </a:prstGeom>
          <a:noFill/>
        </p:spPr>
        <p:txBody>
          <a:bodyPr wrap="square" lIns="0" tIns="0" rIns="0" bIns="0" rtlCol="0" anchor="t">
            <a:noAutofit/>
          </a:bodyPr>
          <a:lstStyle/>
          <a:p>
            <a:pPr algn="ctr"/>
            <a:r>
              <a:rPr lang="en-US" sz="1000" b="1" dirty="0"/>
              <a:t>EC2 Container</a:t>
            </a:r>
            <a:br>
              <a:rPr lang="en-US" sz="1000" b="1" dirty="0"/>
            </a:br>
            <a:r>
              <a:rPr lang="en-US" sz="1000" b="1" dirty="0"/>
              <a:t>Registry</a:t>
            </a:r>
            <a:endParaRPr lang="en-US" b="1" dirty="0"/>
          </a:p>
        </p:txBody>
      </p:sp>
      <p:cxnSp>
        <p:nvCxnSpPr>
          <p:cNvPr id="42" name="Straight Connector 41"/>
          <p:cNvCxnSpPr/>
          <p:nvPr/>
        </p:nvCxnSpPr>
        <p:spPr>
          <a:xfrm>
            <a:off x="6706638" y="1806584"/>
            <a:ext cx="9144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552678"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7955902" y="822171"/>
            <a:ext cx="943550" cy="155448"/>
          </a:xfrm>
          <a:prstGeom prst="rect">
            <a:avLst/>
          </a:prstGeom>
          <a:noFill/>
        </p:spPr>
        <p:txBody>
          <a:bodyPr wrap="square" lIns="0" tIns="0" rIns="0" bIns="0" rtlCol="0" anchor="t">
            <a:noAutofit/>
          </a:bodyPr>
          <a:lstStyle/>
          <a:p>
            <a:pPr algn="ctr"/>
            <a:r>
              <a:rPr lang="en-US" sz="1000" b="1" dirty="0"/>
              <a:t>Elastic Load Balancing</a:t>
            </a:r>
            <a:endParaRPr lang="en-US" b="1" dirty="0"/>
          </a:p>
        </p:txBody>
      </p:sp>
      <p:pic>
        <p:nvPicPr>
          <p:cNvPr id="46" name="Picture 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55285" y="1109765"/>
            <a:ext cx="544781" cy="653738"/>
          </a:xfrm>
          <a:prstGeom prst="rect">
            <a:avLst/>
          </a:prstGeom>
        </p:spPr>
      </p:pic>
      <p:cxnSp>
        <p:nvCxnSpPr>
          <p:cNvPr id="47" name="Straight Connector 46"/>
          <p:cNvCxnSpPr/>
          <p:nvPr/>
        </p:nvCxnSpPr>
        <p:spPr>
          <a:xfrm>
            <a:off x="7946835" y="1806584"/>
            <a:ext cx="914400"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7792875"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955465" y="2829953"/>
            <a:ext cx="643781" cy="155632"/>
          </a:xfrm>
          <a:prstGeom prst="rect">
            <a:avLst/>
          </a:prstGeom>
          <a:noFill/>
        </p:spPr>
        <p:txBody>
          <a:bodyPr wrap="square" lIns="0" tIns="0" rIns="0" bIns="0" rtlCol="0" anchor="t">
            <a:noAutofit/>
          </a:bodyPr>
          <a:lstStyle/>
          <a:p>
            <a:pPr algn="ctr"/>
            <a:r>
              <a:rPr lang="en-US" sz="800" b="1" dirty="0"/>
              <a:t>Spot Instance</a:t>
            </a:r>
            <a:endParaRPr lang="en-US" sz="1400" b="1" dirty="0"/>
          </a:p>
        </p:txBody>
      </p:sp>
      <p:pic>
        <p:nvPicPr>
          <p:cNvPr id="50" name="Picture 4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07182" y="3132797"/>
            <a:ext cx="526622" cy="585136"/>
          </a:xfrm>
          <a:prstGeom prst="rect">
            <a:avLst/>
          </a:prstGeom>
        </p:spPr>
      </p:pic>
      <p:sp>
        <p:nvSpPr>
          <p:cNvPr id="51" name="TextBox 50"/>
          <p:cNvSpPr txBox="1"/>
          <p:nvPr/>
        </p:nvSpPr>
        <p:spPr>
          <a:xfrm>
            <a:off x="1955465" y="3784986"/>
            <a:ext cx="643781" cy="155632"/>
          </a:xfrm>
          <a:prstGeom prst="rect">
            <a:avLst/>
          </a:prstGeom>
          <a:noFill/>
        </p:spPr>
        <p:txBody>
          <a:bodyPr wrap="square" lIns="0" tIns="0" rIns="0" bIns="0" rtlCol="0" anchor="t">
            <a:noAutofit/>
          </a:bodyPr>
          <a:lstStyle/>
          <a:p>
            <a:pPr algn="ctr"/>
            <a:r>
              <a:rPr lang="en-US" sz="800" b="1" dirty="0"/>
              <a:t>Spot Fleet</a:t>
            </a:r>
            <a:endParaRPr lang="en-US" sz="1400" b="1" dirty="0"/>
          </a:p>
        </p:txBody>
      </p:sp>
      <p:pic>
        <p:nvPicPr>
          <p:cNvPr id="52" name="Picture 5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998102" y="4092442"/>
            <a:ext cx="544782" cy="575912"/>
          </a:xfrm>
          <a:prstGeom prst="rect">
            <a:avLst/>
          </a:prstGeom>
        </p:spPr>
      </p:pic>
      <p:pic>
        <p:nvPicPr>
          <p:cNvPr id="2" name="Picture 1" descr="AWS-EC2-Container-Registry.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29927" y="1048185"/>
            <a:ext cx="870169" cy="870169"/>
          </a:xfrm>
          <a:prstGeom prst="rect">
            <a:avLst/>
          </a:prstGeom>
        </p:spPr>
      </p:pic>
    </p:spTree>
    <p:extLst>
      <p:ext uri="{BB962C8B-B14F-4D97-AF65-F5344CB8AC3E}">
        <p14:creationId xmlns:p14="http://schemas.microsoft.com/office/powerpoint/2010/main" val="229696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a:t>
            </a:r>
          </a:p>
        </p:txBody>
      </p:sp>
    </p:spTree>
    <p:extLst>
      <p:ext uri="{BB962C8B-B14F-4D97-AF65-F5344CB8AC3E}">
        <p14:creationId xmlns:p14="http://schemas.microsoft.com/office/powerpoint/2010/main" val="50115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Networking</a:t>
            </a:r>
          </a:p>
        </p:txBody>
      </p:sp>
      <p:sp>
        <p:nvSpPr>
          <p:cNvPr id="4" name="TextBox 3"/>
          <p:cNvSpPr txBox="1"/>
          <p:nvPr/>
        </p:nvSpPr>
        <p:spPr>
          <a:xfrm>
            <a:off x="2443106" y="822171"/>
            <a:ext cx="1214494" cy="155448"/>
          </a:xfrm>
          <a:prstGeom prst="rect">
            <a:avLst/>
          </a:prstGeom>
          <a:noFill/>
        </p:spPr>
        <p:txBody>
          <a:bodyPr wrap="square" lIns="0" tIns="0" rIns="0" bIns="0" rtlCol="0" anchor="t">
            <a:noAutofit/>
          </a:bodyPr>
          <a:lstStyle/>
          <a:p>
            <a:pPr algn="ctr"/>
            <a:r>
              <a:rPr lang="en-US" sz="1000" b="1" dirty="0"/>
              <a:t>Direct Connect</a:t>
            </a:r>
            <a:endParaRPr lang="en-US" b="1" dirty="0"/>
          </a:p>
        </p:txBody>
      </p:sp>
      <p:sp>
        <p:nvSpPr>
          <p:cNvPr id="5" name="TextBox 4"/>
          <p:cNvSpPr txBox="1"/>
          <p:nvPr/>
        </p:nvSpPr>
        <p:spPr>
          <a:xfrm>
            <a:off x="4185742" y="822171"/>
            <a:ext cx="892556" cy="155448"/>
          </a:xfrm>
          <a:prstGeom prst="rect">
            <a:avLst/>
          </a:prstGeom>
          <a:noFill/>
        </p:spPr>
        <p:txBody>
          <a:bodyPr wrap="square" lIns="0" tIns="0" rIns="0" bIns="0" rtlCol="0" anchor="t">
            <a:noAutofit/>
          </a:bodyPr>
          <a:lstStyle/>
          <a:p>
            <a:pPr algn="ctr"/>
            <a:r>
              <a:rPr lang="en-US" sz="1000" b="1" dirty="0"/>
              <a:t>Route 53</a:t>
            </a:r>
            <a:endParaRPr lang="en-US" b="1" dirty="0"/>
          </a:p>
        </p:txBody>
      </p:sp>
      <p:sp>
        <p:nvSpPr>
          <p:cNvPr id="7" name="TextBox 6"/>
          <p:cNvSpPr txBox="1"/>
          <p:nvPr/>
        </p:nvSpPr>
        <p:spPr>
          <a:xfrm>
            <a:off x="402537" y="822172"/>
            <a:ext cx="643781" cy="155632"/>
          </a:xfrm>
          <a:prstGeom prst="rect">
            <a:avLst/>
          </a:prstGeom>
          <a:noFill/>
        </p:spPr>
        <p:txBody>
          <a:bodyPr wrap="square" lIns="0" tIns="0" rIns="0" bIns="0" rtlCol="0" anchor="t">
            <a:noAutofit/>
          </a:bodyPr>
          <a:lstStyle/>
          <a:p>
            <a:pPr algn="ctr"/>
            <a:r>
              <a:rPr lang="en-US" sz="1000" b="1" dirty="0"/>
              <a:t>VPC</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36" y="1052615"/>
            <a:ext cx="530057" cy="65373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961" y="1052615"/>
            <a:ext cx="544781" cy="653738"/>
          </a:xfrm>
          <a:prstGeom prst="rect">
            <a:avLst/>
          </a:prstGeom>
        </p:spPr>
      </p:pic>
      <p:sp>
        <p:nvSpPr>
          <p:cNvPr id="68" name="TextBox 67"/>
          <p:cNvSpPr txBox="1"/>
          <p:nvPr/>
        </p:nvSpPr>
        <p:spPr>
          <a:xfrm>
            <a:off x="402537" y="1873259"/>
            <a:ext cx="643781" cy="155632"/>
          </a:xfrm>
          <a:prstGeom prst="rect">
            <a:avLst/>
          </a:prstGeom>
          <a:noFill/>
        </p:spPr>
        <p:txBody>
          <a:bodyPr wrap="square" lIns="0" tIns="0" rIns="0" bIns="0" rtlCol="0" anchor="t">
            <a:noAutofit/>
          </a:bodyPr>
          <a:lstStyle/>
          <a:p>
            <a:pPr algn="ctr"/>
            <a:r>
              <a:rPr lang="en-US" sz="800" b="1" dirty="0"/>
              <a:t>Router</a:t>
            </a:r>
            <a:endParaRPr lang="en-US" sz="1400" b="1"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174" y="2186552"/>
            <a:ext cx="544782" cy="564238"/>
          </a:xfrm>
          <a:prstGeom prst="rect">
            <a:avLst/>
          </a:prstGeom>
        </p:spPr>
      </p:pic>
      <p:sp>
        <p:nvSpPr>
          <p:cNvPr id="70" name="TextBox 69"/>
          <p:cNvSpPr txBox="1"/>
          <p:nvPr/>
        </p:nvSpPr>
        <p:spPr>
          <a:xfrm>
            <a:off x="402537" y="2820799"/>
            <a:ext cx="643781" cy="155632"/>
          </a:xfrm>
          <a:prstGeom prst="rect">
            <a:avLst/>
          </a:prstGeom>
          <a:noFill/>
        </p:spPr>
        <p:txBody>
          <a:bodyPr wrap="square" lIns="0" tIns="0" rIns="0" bIns="0" rtlCol="0" anchor="t">
            <a:noAutofit/>
          </a:bodyPr>
          <a:lstStyle/>
          <a:p>
            <a:pPr algn="ctr"/>
            <a:r>
              <a:rPr lang="en-US" sz="800" b="1" dirty="0"/>
              <a:t>Internet Gateway</a:t>
            </a:r>
            <a:endParaRPr lang="en-US" sz="1400" b="1" dirty="0"/>
          </a:p>
        </p:txBody>
      </p:sp>
      <p:pic>
        <p:nvPicPr>
          <p:cNvPr id="71" name="Pictur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174" y="3134091"/>
            <a:ext cx="544782" cy="564238"/>
          </a:xfrm>
          <a:prstGeom prst="rect">
            <a:avLst/>
          </a:prstGeom>
        </p:spPr>
      </p:pic>
      <p:sp>
        <p:nvSpPr>
          <p:cNvPr id="72" name="TextBox 71"/>
          <p:cNvSpPr txBox="1"/>
          <p:nvPr/>
        </p:nvSpPr>
        <p:spPr>
          <a:xfrm>
            <a:off x="402537" y="3764707"/>
            <a:ext cx="643781" cy="155632"/>
          </a:xfrm>
          <a:prstGeom prst="rect">
            <a:avLst/>
          </a:prstGeom>
          <a:noFill/>
        </p:spPr>
        <p:txBody>
          <a:bodyPr wrap="square" lIns="0" tIns="0" rIns="0" bIns="0" rtlCol="0" anchor="t">
            <a:noAutofit/>
          </a:bodyPr>
          <a:lstStyle/>
          <a:p>
            <a:pPr algn="ctr"/>
            <a:r>
              <a:rPr lang="en-US" sz="800" b="1" dirty="0"/>
              <a:t>Customer Gateway</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174" y="4068475"/>
            <a:ext cx="544782" cy="564238"/>
          </a:xfrm>
          <a:prstGeom prst="rect">
            <a:avLst/>
          </a:prstGeom>
        </p:spPr>
      </p:pic>
      <p:sp>
        <p:nvSpPr>
          <p:cNvPr id="74" name="TextBox 73"/>
          <p:cNvSpPr txBox="1"/>
          <p:nvPr/>
        </p:nvSpPr>
        <p:spPr>
          <a:xfrm>
            <a:off x="1154703" y="1873259"/>
            <a:ext cx="643781" cy="155632"/>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7340" y="2186552"/>
            <a:ext cx="544782" cy="564238"/>
          </a:xfrm>
          <a:prstGeom prst="rect">
            <a:avLst/>
          </a:prstGeom>
        </p:spPr>
      </p:pic>
      <p:sp>
        <p:nvSpPr>
          <p:cNvPr id="76" name="TextBox 75"/>
          <p:cNvSpPr txBox="1"/>
          <p:nvPr/>
        </p:nvSpPr>
        <p:spPr>
          <a:xfrm>
            <a:off x="1112066" y="2831198"/>
            <a:ext cx="749032" cy="155632"/>
          </a:xfrm>
          <a:prstGeom prst="rect">
            <a:avLst/>
          </a:prstGeom>
          <a:noFill/>
        </p:spPr>
        <p:txBody>
          <a:bodyPr wrap="square" lIns="0" tIns="0" rIns="0" bIns="0" rtlCol="0" anchor="t">
            <a:noAutofit/>
          </a:bodyPr>
          <a:lstStyle/>
          <a:p>
            <a:pPr algn="ctr"/>
            <a:r>
              <a:rPr lang="en-US" sz="800" b="1" dirty="0"/>
              <a:t>VPN Gateway</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7340" y="3204351"/>
            <a:ext cx="544782" cy="423719"/>
          </a:xfrm>
          <a:prstGeom prst="rect">
            <a:avLst/>
          </a:prstGeom>
        </p:spPr>
      </p:pic>
      <p:sp>
        <p:nvSpPr>
          <p:cNvPr id="78" name="TextBox 77"/>
          <p:cNvSpPr txBox="1"/>
          <p:nvPr/>
        </p:nvSpPr>
        <p:spPr>
          <a:xfrm>
            <a:off x="1154703" y="3764707"/>
            <a:ext cx="643781" cy="155632"/>
          </a:xfrm>
          <a:prstGeom prst="rect">
            <a:avLst/>
          </a:prstGeom>
          <a:noFill/>
        </p:spPr>
        <p:txBody>
          <a:bodyPr wrap="square" lIns="0" tIns="0" rIns="0" bIns="0" rtlCol="0" anchor="t">
            <a:noAutofit/>
          </a:bodyPr>
          <a:lstStyle/>
          <a:p>
            <a:pPr algn="ctr"/>
            <a:r>
              <a:rPr lang="en-US" sz="800" b="1" dirty="0"/>
              <a:t>VPN Peering</a:t>
            </a:r>
            <a:endParaRPr lang="en-US" sz="1400" b="1" dirty="0"/>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38385" y="1052615"/>
            <a:ext cx="537318" cy="653738"/>
          </a:xfrm>
          <a:prstGeom prst="rect">
            <a:avLst/>
          </a:prstGeom>
        </p:spPr>
      </p:pic>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8599" y="4068475"/>
            <a:ext cx="544781" cy="564238"/>
          </a:xfrm>
          <a:prstGeom prst="rect">
            <a:avLst/>
          </a:prstGeom>
        </p:spPr>
      </p:pic>
      <p:sp>
        <p:nvSpPr>
          <p:cNvPr id="86" name="TextBox 85"/>
          <p:cNvSpPr txBox="1"/>
          <p:nvPr/>
        </p:nvSpPr>
        <p:spPr>
          <a:xfrm>
            <a:off x="4288461" y="1873259"/>
            <a:ext cx="643781" cy="155632"/>
          </a:xfrm>
          <a:prstGeom prst="rect">
            <a:avLst/>
          </a:prstGeom>
          <a:noFill/>
        </p:spPr>
        <p:txBody>
          <a:bodyPr wrap="square" lIns="0" tIns="0" rIns="0" bIns="0" rtlCol="0" anchor="t">
            <a:noAutofit/>
          </a:bodyPr>
          <a:lstStyle/>
          <a:p>
            <a:pPr algn="ctr"/>
            <a:r>
              <a:rPr lang="en-US" sz="800" b="1" dirty="0"/>
              <a:t>Hosted Zone</a:t>
            </a:r>
            <a:endParaRPr lang="en-US" sz="1400" b="1" dirty="0"/>
          </a:p>
        </p:txBody>
      </p:sp>
      <p:pic>
        <p:nvPicPr>
          <p:cNvPr id="87" name="Picture 8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31098" y="2196280"/>
            <a:ext cx="544782" cy="544782"/>
          </a:xfrm>
          <a:prstGeom prst="rect">
            <a:avLst/>
          </a:prstGeom>
        </p:spPr>
      </p:pic>
      <p:sp>
        <p:nvSpPr>
          <p:cNvPr id="88" name="TextBox 87"/>
          <p:cNvSpPr txBox="1"/>
          <p:nvPr/>
        </p:nvSpPr>
        <p:spPr>
          <a:xfrm>
            <a:off x="4288461" y="2820799"/>
            <a:ext cx="643781" cy="155632"/>
          </a:xfrm>
          <a:prstGeom prst="rect">
            <a:avLst/>
          </a:prstGeom>
          <a:noFill/>
        </p:spPr>
        <p:txBody>
          <a:bodyPr wrap="square" lIns="0" tIns="0" rIns="0" bIns="0" rtlCol="0" anchor="t">
            <a:noAutofit/>
          </a:bodyPr>
          <a:lstStyle/>
          <a:p>
            <a:pPr algn="ctr"/>
            <a:r>
              <a:rPr lang="en-US" sz="800" b="1" dirty="0"/>
              <a:t>Route Table</a:t>
            </a:r>
            <a:endParaRPr lang="en-US" sz="1400" b="1" dirty="0"/>
          </a:p>
        </p:txBody>
      </p:sp>
      <p:pic>
        <p:nvPicPr>
          <p:cNvPr id="89" name="Picture 8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31098" y="3167853"/>
            <a:ext cx="544782" cy="496713"/>
          </a:xfrm>
          <a:prstGeom prst="rect">
            <a:avLst/>
          </a:prstGeom>
        </p:spPr>
      </p:pic>
      <p:cxnSp>
        <p:nvCxnSpPr>
          <p:cNvPr id="90" name="Straight Connector 89"/>
          <p:cNvCxnSpPr/>
          <p:nvPr/>
        </p:nvCxnSpPr>
        <p:spPr>
          <a:xfrm>
            <a:off x="364494" y="1806584"/>
            <a:ext cx="14966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2603262"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4327474"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224676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4173512"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297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a:t>
            </a:r>
          </a:p>
        </p:txBody>
      </p:sp>
    </p:spTree>
    <p:extLst>
      <p:ext uri="{BB962C8B-B14F-4D97-AF65-F5344CB8AC3E}">
        <p14:creationId xmlns:p14="http://schemas.microsoft.com/office/powerpoint/2010/main" val="14620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Analytics</a:t>
            </a:r>
          </a:p>
        </p:txBody>
      </p:sp>
      <p:sp>
        <p:nvSpPr>
          <p:cNvPr id="4" name="TextBox 3"/>
          <p:cNvSpPr txBox="1"/>
          <p:nvPr/>
        </p:nvSpPr>
        <p:spPr>
          <a:xfrm>
            <a:off x="2134534" y="822171"/>
            <a:ext cx="1214494" cy="155448"/>
          </a:xfrm>
          <a:prstGeom prst="rect">
            <a:avLst/>
          </a:prstGeom>
          <a:noFill/>
        </p:spPr>
        <p:txBody>
          <a:bodyPr wrap="square" lIns="0" tIns="0" rIns="0" bIns="0" rtlCol="0" anchor="t">
            <a:noAutofit/>
          </a:bodyPr>
          <a:lstStyle/>
          <a:p>
            <a:pPr algn="ctr"/>
            <a:r>
              <a:rPr lang="en-US" sz="1000" b="1" dirty="0"/>
              <a:t>Data Pipeline</a:t>
            </a:r>
            <a:endParaRPr lang="en-US" b="1" dirty="0"/>
          </a:p>
        </p:txBody>
      </p:sp>
      <p:sp>
        <p:nvSpPr>
          <p:cNvPr id="5" name="TextBox 4"/>
          <p:cNvSpPr txBox="1"/>
          <p:nvPr/>
        </p:nvSpPr>
        <p:spPr>
          <a:xfrm>
            <a:off x="3731552" y="822171"/>
            <a:ext cx="892556" cy="155448"/>
          </a:xfrm>
          <a:prstGeom prst="rect">
            <a:avLst/>
          </a:prstGeom>
          <a:noFill/>
        </p:spPr>
        <p:txBody>
          <a:bodyPr wrap="square" lIns="0" tIns="0" rIns="0" bIns="0" rtlCol="0" anchor="t">
            <a:noAutofit/>
          </a:bodyPr>
          <a:lstStyle/>
          <a:p>
            <a:pPr algn="ctr"/>
            <a:r>
              <a:rPr lang="en-US" sz="1000" b="1" dirty="0"/>
              <a:t>Kinesis</a:t>
            </a:r>
            <a:endParaRPr lang="en-US" b="1" dirty="0"/>
          </a:p>
        </p:txBody>
      </p:sp>
      <p:sp>
        <p:nvSpPr>
          <p:cNvPr id="7" name="TextBox 6"/>
          <p:cNvSpPr txBox="1"/>
          <p:nvPr/>
        </p:nvSpPr>
        <p:spPr>
          <a:xfrm>
            <a:off x="402537" y="822172"/>
            <a:ext cx="643781" cy="155632"/>
          </a:xfrm>
          <a:prstGeom prst="rect">
            <a:avLst/>
          </a:prstGeom>
          <a:noFill/>
        </p:spPr>
        <p:txBody>
          <a:bodyPr wrap="square" lIns="0" tIns="0" rIns="0" bIns="0" rtlCol="0" anchor="t">
            <a:noAutofit/>
          </a:bodyPr>
          <a:lstStyle/>
          <a:p>
            <a:pPr algn="ctr"/>
            <a:r>
              <a:rPr lang="en-US" sz="1000" b="1" dirty="0"/>
              <a:t>EMR</a:t>
            </a:r>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36" y="1061450"/>
            <a:ext cx="530057" cy="63606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391" y="1052615"/>
            <a:ext cx="544781" cy="653737"/>
          </a:xfrm>
          <a:prstGeom prst="rect">
            <a:avLst/>
          </a:prstGeom>
        </p:spPr>
      </p:pic>
      <p:sp>
        <p:nvSpPr>
          <p:cNvPr id="68" name="TextBox 67"/>
          <p:cNvSpPr txBox="1"/>
          <p:nvPr/>
        </p:nvSpPr>
        <p:spPr>
          <a:xfrm>
            <a:off x="402537" y="1873259"/>
            <a:ext cx="643781" cy="155632"/>
          </a:xfrm>
          <a:prstGeom prst="rect">
            <a:avLst/>
          </a:prstGeom>
          <a:noFill/>
        </p:spPr>
        <p:txBody>
          <a:bodyPr wrap="square" lIns="0" tIns="0" rIns="0" bIns="0" rtlCol="0" anchor="t">
            <a:noAutofit/>
          </a:bodyPr>
          <a:lstStyle/>
          <a:p>
            <a:pPr algn="ctr"/>
            <a:r>
              <a:rPr lang="en-US" sz="800" b="1" dirty="0"/>
              <a:t>Cluster</a:t>
            </a:r>
            <a:endParaRPr lang="en-US" sz="1400" b="1" dirty="0"/>
          </a:p>
        </p:txBody>
      </p:sp>
      <p:pic>
        <p:nvPicPr>
          <p:cNvPr id="69" name="Picture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673" y="2186552"/>
            <a:ext cx="503783" cy="564238"/>
          </a:xfrm>
          <a:prstGeom prst="rect">
            <a:avLst/>
          </a:prstGeom>
        </p:spPr>
      </p:pic>
      <p:sp>
        <p:nvSpPr>
          <p:cNvPr id="70" name="TextBox 69"/>
          <p:cNvSpPr txBox="1"/>
          <p:nvPr/>
        </p:nvSpPr>
        <p:spPr>
          <a:xfrm>
            <a:off x="402537" y="2820799"/>
            <a:ext cx="643781" cy="155632"/>
          </a:xfrm>
          <a:prstGeom prst="rect">
            <a:avLst/>
          </a:prstGeom>
          <a:noFill/>
        </p:spPr>
        <p:txBody>
          <a:bodyPr wrap="square" lIns="0" tIns="0" rIns="0" bIns="0" rtlCol="0" anchor="t">
            <a:noAutofit/>
          </a:bodyPr>
          <a:lstStyle/>
          <a:p>
            <a:pPr algn="ctr"/>
            <a:r>
              <a:rPr lang="en-US" sz="800" b="1" dirty="0"/>
              <a:t>HDFS Cluster</a:t>
            </a:r>
            <a:endParaRPr lang="en-US" sz="1400" b="1" dirty="0"/>
          </a:p>
        </p:txBody>
      </p:sp>
      <p:pic>
        <p:nvPicPr>
          <p:cNvPr id="71" name="Pictur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345" y="3134091"/>
            <a:ext cx="544440" cy="564238"/>
          </a:xfrm>
          <a:prstGeom prst="rect">
            <a:avLst/>
          </a:prstGeom>
        </p:spPr>
      </p:pic>
      <p:sp>
        <p:nvSpPr>
          <p:cNvPr id="72" name="TextBox 71"/>
          <p:cNvSpPr txBox="1"/>
          <p:nvPr/>
        </p:nvSpPr>
        <p:spPr>
          <a:xfrm>
            <a:off x="402537" y="3764707"/>
            <a:ext cx="643781" cy="155632"/>
          </a:xfrm>
          <a:prstGeom prst="rect">
            <a:avLst/>
          </a:prstGeom>
          <a:noFill/>
        </p:spPr>
        <p:txBody>
          <a:bodyPr wrap="square" lIns="0" tIns="0" rIns="0" bIns="0" rtlCol="0" anchor="t">
            <a:noAutofit/>
          </a:bodyPr>
          <a:lstStyle/>
          <a:p>
            <a:pPr algn="ctr"/>
            <a:r>
              <a:rPr lang="en-US" sz="800" b="1" dirty="0"/>
              <a:t>EMR Engine</a:t>
            </a:r>
            <a:endParaRPr lang="en-US" sz="1400" b="1" dirty="0"/>
          </a:p>
        </p:txBody>
      </p:sp>
      <p:pic>
        <p:nvPicPr>
          <p:cNvPr id="73" name="Picture 7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174" y="4151822"/>
            <a:ext cx="544782" cy="397543"/>
          </a:xfrm>
          <a:prstGeom prst="rect">
            <a:avLst/>
          </a:prstGeom>
        </p:spPr>
      </p:pic>
      <p:sp>
        <p:nvSpPr>
          <p:cNvPr id="74" name="TextBox 73"/>
          <p:cNvSpPr txBox="1"/>
          <p:nvPr/>
        </p:nvSpPr>
        <p:spPr>
          <a:xfrm>
            <a:off x="1154703" y="1873259"/>
            <a:ext cx="643781" cy="155632"/>
          </a:xfrm>
          <a:prstGeom prst="rect">
            <a:avLst/>
          </a:prstGeom>
          <a:noFill/>
        </p:spPr>
        <p:txBody>
          <a:bodyPr wrap="square" lIns="0" tIns="0" rIns="0" bIns="0" rtlCol="0" anchor="t">
            <a:noAutofit/>
          </a:bodyPr>
          <a:lstStyle/>
          <a:p>
            <a:pPr algn="ctr"/>
            <a:r>
              <a:rPr lang="en-US" sz="800" b="1" dirty="0"/>
              <a:t>EMR Engine MapR M3</a:t>
            </a:r>
            <a:endParaRPr lang="en-US" sz="1400" b="1" dirty="0"/>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7340" y="2269899"/>
            <a:ext cx="544782" cy="397543"/>
          </a:xfrm>
          <a:prstGeom prst="rect">
            <a:avLst/>
          </a:prstGeom>
        </p:spPr>
      </p:pic>
      <p:sp>
        <p:nvSpPr>
          <p:cNvPr id="76" name="TextBox 75"/>
          <p:cNvSpPr txBox="1"/>
          <p:nvPr/>
        </p:nvSpPr>
        <p:spPr>
          <a:xfrm>
            <a:off x="1112066" y="2831198"/>
            <a:ext cx="749032" cy="155632"/>
          </a:xfrm>
          <a:prstGeom prst="rect">
            <a:avLst/>
          </a:prstGeom>
          <a:noFill/>
        </p:spPr>
        <p:txBody>
          <a:bodyPr wrap="square" lIns="0" tIns="0" rIns="0" bIns="0" rtlCol="0" anchor="t">
            <a:noAutofit/>
          </a:bodyPr>
          <a:lstStyle/>
          <a:p>
            <a:pPr algn="ctr"/>
            <a:r>
              <a:rPr lang="en-US" sz="800" b="1" dirty="0"/>
              <a:t>EMR Engine MapR M5</a:t>
            </a:r>
            <a:endParaRPr lang="en-US" sz="1400" b="1" dirty="0"/>
          </a:p>
        </p:txBody>
      </p:sp>
      <p:pic>
        <p:nvPicPr>
          <p:cNvPr id="77" name="Picture 7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97340" y="3220089"/>
            <a:ext cx="544782" cy="392243"/>
          </a:xfrm>
          <a:prstGeom prst="rect">
            <a:avLst/>
          </a:prstGeom>
        </p:spPr>
      </p:pic>
      <p:sp>
        <p:nvSpPr>
          <p:cNvPr id="78" name="TextBox 77"/>
          <p:cNvSpPr txBox="1"/>
          <p:nvPr/>
        </p:nvSpPr>
        <p:spPr>
          <a:xfrm>
            <a:off x="1154703" y="3764707"/>
            <a:ext cx="643781" cy="155632"/>
          </a:xfrm>
          <a:prstGeom prst="rect">
            <a:avLst/>
          </a:prstGeom>
          <a:noFill/>
        </p:spPr>
        <p:txBody>
          <a:bodyPr wrap="square" lIns="0" tIns="0" rIns="0" bIns="0" rtlCol="0" anchor="t">
            <a:noAutofit/>
          </a:bodyPr>
          <a:lstStyle/>
          <a:p>
            <a:pPr algn="ctr"/>
            <a:r>
              <a:rPr lang="en-US" sz="800" b="1" dirty="0"/>
              <a:t>EMR Engine MapR M5</a:t>
            </a:r>
            <a:endParaRPr lang="en-US" sz="1400" b="1" dirty="0"/>
          </a:p>
        </p:txBody>
      </p:sp>
      <p:pic>
        <p:nvPicPr>
          <p:cNvPr id="84" name="Picture 8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9171" y="1057093"/>
            <a:ext cx="537318" cy="644781"/>
          </a:xfrm>
          <a:prstGeom prst="rect">
            <a:avLst/>
          </a:prstGeom>
        </p:spPr>
      </p:pic>
      <p:pic>
        <p:nvPicPr>
          <p:cNvPr id="85" name="Picture 8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8599" y="4151823"/>
            <a:ext cx="544781" cy="397542"/>
          </a:xfrm>
          <a:prstGeom prst="rect">
            <a:avLst/>
          </a:prstGeom>
        </p:spPr>
      </p:pic>
      <p:sp>
        <p:nvSpPr>
          <p:cNvPr id="86" name="TextBox 85"/>
          <p:cNvSpPr txBox="1"/>
          <p:nvPr/>
        </p:nvSpPr>
        <p:spPr>
          <a:xfrm>
            <a:off x="3855940" y="1873259"/>
            <a:ext cx="643781" cy="155632"/>
          </a:xfrm>
          <a:prstGeom prst="rect">
            <a:avLst/>
          </a:prstGeom>
          <a:noFill/>
        </p:spPr>
        <p:txBody>
          <a:bodyPr wrap="square" lIns="0" tIns="0" rIns="0" bIns="0" rtlCol="0" anchor="t">
            <a:noAutofit/>
          </a:bodyPr>
          <a:lstStyle/>
          <a:p>
            <a:pPr algn="ctr"/>
            <a:r>
              <a:rPr lang="en-US" sz="800" b="1" dirty="0"/>
              <a:t>Kinesis Enabled App</a:t>
            </a:r>
            <a:endParaRPr lang="en-US" sz="1400" b="1" dirty="0"/>
          </a:p>
        </p:txBody>
      </p:sp>
      <p:pic>
        <p:nvPicPr>
          <p:cNvPr id="87" name="Picture 8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23013" y="2145946"/>
            <a:ext cx="509634" cy="544782"/>
          </a:xfrm>
          <a:prstGeom prst="rect">
            <a:avLst/>
          </a:prstGeom>
        </p:spPr>
      </p:pic>
      <p:cxnSp>
        <p:nvCxnSpPr>
          <p:cNvPr id="90" name="Straight Connector 89"/>
          <p:cNvCxnSpPr/>
          <p:nvPr/>
        </p:nvCxnSpPr>
        <p:spPr>
          <a:xfrm>
            <a:off x="364494" y="1806584"/>
            <a:ext cx="1496604"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2214612"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3640164"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208737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3461671"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953801" y="822171"/>
            <a:ext cx="1214494" cy="155448"/>
          </a:xfrm>
          <a:prstGeom prst="rect">
            <a:avLst/>
          </a:prstGeom>
          <a:noFill/>
        </p:spPr>
        <p:txBody>
          <a:bodyPr wrap="square" lIns="0" tIns="0" rIns="0" bIns="0" rtlCol="0" anchor="t">
            <a:noAutofit/>
          </a:bodyPr>
          <a:lstStyle/>
          <a:p>
            <a:pPr algn="ctr"/>
            <a:r>
              <a:rPr lang="en-US" sz="1000" b="1" dirty="0"/>
              <a:t>Machine Learning</a:t>
            </a:r>
            <a:endParaRPr lang="en-US" b="1" dirty="0"/>
          </a:p>
        </p:txBody>
      </p:sp>
      <p:pic>
        <p:nvPicPr>
          <p:cNvPr id="31" name="Picture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88656" y="1053508"/>
            <a:ext cx="544781" cy="651951"/>
          </a:xfrm>
          <a:prstGeom prst="rect">
            <a:avLst/>
          </a:prstGeom>
        </p:spPr>
      </p:pic>
      <p:cxnSp>
        <p:nvCxnSpPr>
          <p:cNvPr id="32" name="Straight Connector 31"/>
          <p:cNvCxnSpPr/>
          <p:nvPr/>
        </p:nvCxnSpPr>
        <p:spPr>
          <a:xfrm>
            <a:off x="5021289"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8427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6390301" y="822171"/>
            <a:ext cx="1214494" cy="155448"/>
          </a:xfrm>
          <a:prstGeom prst="rect">
            <a:avLst/>
          </a:prstGeom>
          <a:noFill/>
        </p:spPr>
        <p:txBody>
          <a:bodyPr wrap="square" lIns="0" tIns="0" rIns="0" bIns="0" rtlCol="0" anchor="t">
            <a:noAutofit/>
          </a:bodyPr>
          <a:lstStyle/>
          <a:p>
            <a:pPr algn="ctr"/>
            <a:r>
              <a:rPr lang="en-US" sz="1000" b="1" dirty="0"/>
              <a:t>QuickSight</a:t>
            </a:r>
            <a:endParaRPr lang="en-US" b="1" dirty="0"/>
          </a:p>
        </p:txBody>
      </p:sp>
      <p:pic>
        <p:nvPicPr>
          <p:cNvPr id="35" name="Picture 3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25156" y="1070774"/>
            <a:ext cx="544781" cy="617418"/>
          </a:xfrm>
          <a:prstGeom prst="rect">
            <a:avLst/>
          </a:prstGeom>
        </p:spPr>
      </p:pic>
      <p:cxnSp>
        <p:nvCxnSpPr>
          <p:cNvPr id="36" name="Straight Connector 35"/>
          <p:cNvCxnSpPr/>
          <p:nvPr/>
        </p:nvCxnSpPr>
        <p:spPr>
          <a:xfrm>
            <a:off x="6457789"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2792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826801" y="822171"/>
            <a:ext cx="1214494" cy="155448"/>
          </a:xfrm>
          <a:prstGeom prst="rect">
            <a:avLst/>
          </a:prstGeom>
          <a:noFill/>
        </p:spPr>
        <p:txBody>
          <a:bodyPr wrap="square" lIns="0" tIns="0" rIns="0" bIns="0" rtlCol="0" anchor="t">
            <a:noAutofit/>
          </a:bodyPr>
          <a:lstStyle/>
          <a:p>
            <a:pPr algn="ctr"/>
            <a:r>
              <a:rPr lang="en-US" sz="1000" b="1" dirty="0"/>
              <a:t>Elasticsearch</a:t>
            </a:r>
            <a:endParaRPr lang="en-US" b="1" dirty="0"/>
          </a:p>
        </p:txBody>
      </p:sp>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62400" y="1053508"/>
            <a:ext cx="543292" cy="651951"/>
          </a:xfrm>
          <a:prstGeom prst="rect">
            <a:avLst/>
          </a:prstGeom>
        </p:spPr>
      </p:pic>
      <p:cxnSp>
        <p:nvCxnSpPr>
          <p:cNvPr id="40" name="Straight Connector 39"/>
          <p:cNvCxnSpPr/>
          <p:nvPr/>
        </p:nvCxnSpPr>
        <p:spPr>
          <a:xfrm>
            <a:off x="7894289" y="1806584"/>
            <a:ext cx="1054338" cy="0"/>
          </a:xfrm>
          <a:prstGeom prst="line">
            <a:avLst/>
          </a:prstGeom>
          <a:ln w="3175">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7715796" y="822171"/>
            <a:ext cx="0" cy="3978429"/>
          </a:xfrm>
          <a:prstGeom prst="line">
            <a:avLst/>
          </a:prstGeom>
          <a:ln>
            <a:solidFill>
              <a:schemeClr val="accent6">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96060" y="4264179"/>
            <a:ext cx="589478" cy="598276"/>
          </a:xfrm>
          <a:prstGeom prst="rect">
            <a:avLst/>
          </a:prstGeom>
        </p:spPr>
      </p:pic>
      <p:pic>
        <p:nvPicPr>
          <p:cNvPr id="43" name="Picture 4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923013" y="2888132"/>
            <a:ext cx="462525" cy="488222"/>
          </a:xfrm>
          <a:prstGeom prst="rect">
            <a:avLst/>
          </a:prstGeom>
        </p:spPr>
      </p:pic>
      <p:pic>
        <p:nvPicPr>
          <p:cNvPr id="44" name="Picture 4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918469" y="3573758"/>
            <a:ext cx="467069" cy="493018"/>
          </a:xfrm>
          <a:prstGeom prst="rect">
            <a:avLst/>
          </a:prstGeom>
        </p:spPr>
      </p:pic>
      <p:sp>
        <p:nvSpPr>
          <p:cNvPr id="45" name="TextBox 44"/>
          <p:cNvSpPr txBox="1"/>
          <p:nvPr/>
        </p:nvSpPr>
        <p:spPr>
          <a:xfrm>
            <a:off x="3623869" y="2714406"/>
            <a:ext cx="1107924" cy="133924"/>
          </a:xfrm>
          <a:prstGeom prst="rect">
            <a:avLst/>
          </a:prstGeom>
          <a:noFill/>
        </p:spPr>
        <p:txBody>
          <a:bodyPr wrap="square" lIns="0" tIns="0" rIns="0" bIns="0" rtlCol="0" anchor="t">
            <a:noAutofit/>
          </a:bodyPr>
          <a:lstStyle/>
          <a:p>
            <a:pPr algn="ctr"/>
            <a:r>
              <a:rPr lang="en-US" sz="800" b="1" dirty="0"/>
              <a:t>Kinesis Streams</a:t>
            </a:r>
            <a:endParaRPr lang="en-US" sz="1400" b="1" dirty="0"/>
          </a:p>
        </p:txBody>
      </p:sp>
      <p:sp>
        <p:nvSpPr>
          <p:cNvPr id="46" name="TextBox 45"/>
          <p:cNvSpPr txBox="1"/>
          <p:nvPr/>
        </p:nvSpPr>
        <p:spPr>
          <a:xfrm>
            <a:off x="3623869" y="3411283"/>
            <a:ext cx="1107924" cy="133924"/>
          </a:xfrm>
          <a:prstGeom prst="rect">
            <a:avLst/>
          </a:prstGeom>
          <a:noFill/>
        </p:spPr>
        <p:txBody>
          <a:bodyPr wrap="square" lIns="0" tIns="0" rIns="0" bIns="0" rtlCol="0" anchor="t">
            <a:noAutofit/>
          </a:bodyPr>
          <a:lstStyle/>
          <a:p>
            <a:pPr algn="ctr"/>
            <a:r>
              <a:rPr lang="en-US" sz="800" b="1" dirty="0"/>
              <a:t>Kinesis Firehose</a:t>
            </a:r>
            <a:endParaRPr lang="en-US" sz="1400" b="1" dirty="0"/>
          </a:p>
        </p:txBody>
      </p:sp>
      <p:sp>
        <p:nvSpPr>
          <p:cNvPr id="47" name="TextBox 46"/>
          <p:cNvSpPr txBox="1"/>
          <p:nvPr/>
        </p:nvSpPr>
        <p:spPr>
          <a:xfrm>
            <a:off x="3623869" y="4095326"/>
            <a:ext cx="1107924" cy="133924"/>
          </a:xfrm>
          <a:prstGeom prst="rect">
            <a:avLst/>
          </a:prstGeom>
          <a:noFill/>
        </p:spPr>
        <p:txBody>
          <a:bodyPr wrap="square" lIns="0" tIns="0" rIns="0" bIns="0" rtlCol="0" anchor="t">
            <a:noAutofit/>
          </a:bodyPr>
          <a:lstStyle/>
          <a:p>
            <a:pPr algn="ctr"/>
            <a:r>
              <a:rPr lang="en-US" sz="800" b="1" dirty="0"/>
              <a:t>Kinesis Analytics</a:t>
            </a:r>
            <a:endParaRPr lang="en-US" sz="1400" b="1" dirty="0"/>
          </a:p>
        </p:txBody>
      </p:sp>
    </p:spTree>
    <p:extLst>
      <p:ext uri="{BB962C8B-B14F-4D97-AF65-F5344CB8AC3E}">
        <p14:creationId xmlns:p14="http://schemas.microsoft.com/office/powerpoint/2010/main" val="1120137598"/>
      </p:ext>
    </p:extLst>
  </p:cSld>
  <p:clrMapOvr>
    <a:masterClrMapping/>
  </p:clrMapOvr>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 PPT template" id="{82A343B7-D19D-4E6E-9E5D-C6238F1C4303}" vid="{1B8EB16C-F7CF-4AA2-8EB3-83C0A947C6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purl.org/dc/elements/1.1/"/>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AWS PPT template</Template>
  <TotalTime>1666</TotalTime>
  <Words>1072</Words>
  <Application>Microsoft Office PowerPoint</Application>
  <PresentationFormat>On-screen Show (16:9)</PresentationFormat>
  <Paragraphs>204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Amazon Ember</vt:lpstr>
      <vt:lpstr>AmazonEmber</vt:lpstr>
      <vt:lpstr>AmazonEmberBold</vt:lpstr>
      <vt:lpstr>Arial</vt:lpstr>
      <vt:lpstr>Calibri</vt:lpstr>
      <vt:lpstr>Lucida Console</vt:lpstr>
      <vt:lpstr>DeckTemplate-AWS</vt:lpstr>
      <vt:lpstr>AWS (Amazon Web Services) is a comprehensive, evolving cloud computing platform provided by Amazon that includes a mixture of infrastructure-as-a-service (IaaS), platform-as-a-service (PaaS) and packaged-software-as-a-service (SaaS) offerings. AWS services can offer an organization tools such as compute power, database storage and content delivery services.</vt:lpstr>
      <vt:lpstr>AWS Global Infrastructure</vt:lpstr>
      <vt:lpstr>Six advantages of cloud computing </vt:lpstr>
      <vt:lpstr>Compute</vt:lpstr>
      <vt:lpstr>Compute</vt:lpstr>
      <vt:lpstr>Networking</vt:lpstr>
      <vt:lpstr>Networking</vt:lpstr>
      <vt:lpstr>Analytics</vt:lpstr>
      <vt:lpstr>Analytics</vt:lpstr>
      <vt:lpstr>Developer Tools</vt:lpstr>
      <vt:lpstr>Developer Tools</vt:lpstr>
      <vt:lpstr>Management Tools</vt:lpstr>
      <vt:lpstr>Management Tools</vt:lpstr>
      <vt:lpstr>Security &amp; Identity</vt:lpstr>
      <vt:lpstr>Security &amp; Identity</vt:lpstr>
      <vt:lpstr>Storage &amp; Content Delivery</vt:lpstr>
      <vt:lpstr>Storage &amp; Content Delivery</vt:lpstr>
      <vt:lpstr>Application Services</vt:lpstr>
      <vt:lpstr>Application Services</vt:lpstr>
      <vt:lpstr>Application Services</vt:lpstr>
      <vt:lpstr>Application Services</vt:lpstr>
      <vt:lpstr>Database</vt:lpstr>
      <vt:lpstr>Database</vt:lpstr>
      <vt:lpstr>Database (Continued)</vt:lpstr>
      <vt:lpstr>AWS Well-Architected Framework</vt:lpstr>
      <vt:lpstr>AWS Well-Architected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Olsen</dc:creator>
  <cp:lastModifiedBy>Vamsy Kiran Aripaka</cp:lastModifiedBy>
  <cp:revision>81</cp:revision>
  <dcterms:created xsi:type="dcterms:W3CDTF">2015-09-11T19:32:07Z</dcterms:created>
  <dcterms:modified xsi:type="dcterms:W3CDTF">2023-09-22T08:52:32Z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