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084179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2067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2182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439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2746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355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5202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072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200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46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634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94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997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30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962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636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013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244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06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82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01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504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572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21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Docker &amp; Kubernetes(K8)</a:t>
            </a:r>
            <a:endParaRPr sz="4400" b="0" i="0" u="none" strike="noStrike" cap="none">
              <a:solidFill>
                <a:schemeClr val="dk1"/>
              </a:solidFill>
              <a:latin typeface="Calibri"/>
              <a:ea typeface="Calibri"/>
              <a:cs typeface="Calibri"/>
              <a:sym typeface="Calibri"/>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Container Orchestration</a:t>
            </a:r>
            <a:endParaRPr sz="4400" b="0" i="0" u="none" strike="noStrike" cap="none">
              <a:solidFill>
                <a:schemeClr val="dk1"/>
              </a:solidFill>
              <a:latin typeface="Calibri"/>
              <a:ea typeface="Calibri"/>
              <a:cs typeface="Calibri"/>
              <a:sym typeface="Calibri"/>
            </a:endParaRPr>
          </a:p>
        </p:txBody>
      </p:sp>
      <p:sp>
        <p:nvSpPr>
          <p:cNvPr id="142" name="Google Shape;142;p22"/>
          <p:cNvSpPr txBox="1">
            <a:spLocks noGrp="1"/>
          </p:cNvSpPr>
          <p:nvPr>
            <p:ph type="subTitle" idx="1"/>
          </p:nvPr>
        </p:nvSpPr>
        <p:spPr>
          <a:xfrm>
            <a:off x="339536" y="980728"/>
            <a:ext cx="8696960" cy="55446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88888"/>
              </a:buClr>
              <a:buSzPts val="3200"/>
              <a:buFont typeface="Arial"/>
              <a:buNone/>
            </a:pPr>
            <a:r>
              <a:rPr lang="en-US" sz="3200" b="0" i="0" u="none" strike="noStrike" cap="none">
                <a:solidFill>
                  <a:srgbClr val="888888"/>
                </a:solidFill>
                <a:latin typeface="Calibri"/>
                <a:ea typeface="Calibri"/>
                <a:cs typeface="Calibri"/>
                <a:sym typeface="Calibri"/>
              </a:rPr>
              <a:t>Ofcourse all these are achieved without any Source code change in the Business Application.</a:t>
            </a:r>
            <a:endParaRPr sz="3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What is a pod?</a:t>
            </a:r>
            <a:endParaRPr sz="4400" b="0" i="0" u="none" strike="noStrike" cap="none">
              <a:solidFill>
                <a:schemeClr val="dk1"/>
              </a:solidFill>
              <a:latin typeface="Calibri"/>
              <a:ea typeface="Calibri"/>
              <a:cs typeface="Calibri"/>
              <a:sym typeface="Calibri"/>
            </a:endParaRPr>
          </a:p>
        </p:txBody>
      </p:sp>
      <p:sp>
        <p:nvSpPr>
          <p:cNvPr id="148" name="Google Shape;148;p23"/>
          <p:cNvSpPr txBox="1">
            <a:spLocks noGrp="1"/>
          </p:cNvSpPr>
          <p:nvPr>
            <p:ph type="subTitle" idx="1"/>
          </p:nvPr>
        </p:nvSpPr>
        <p:spPr>
          <a:xfrm>
            <a:off x="339536" y="980728"/>
            <a:ext cx="8696960" cy="554461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888888"/>
              </a:buClr>
              <a:buSzPts val="2240"/>
              <a:buFont typeface="Arial"/>
              <a:buNone/>
            </a:pPr>
            <a:r>
              <a:rPr lang="en-US" sz="2240" b="0" i="0" u="none" strike="noStrike" cap="none" dirty="0">
                <a:solidFill>
                  <a:srgbClr val="888888"/>
                </a:solidFill>
                <a:latin typeface="Calibri"/>
                <a:ea typeface="Calibri"/>
                <a:cs typeface="Calibri"/>
                <a:sym typeface="Calibri"/>
              </a:rPr>
              <a:t>A pod is a collection of containers and its storage inside a node of a Kubernetes cluster. It is possible to create a pod with multiple containers inside it. For example, keeping a database container and data container in the same pod.</a:t>
            </a:r>
            <a:endParaRPr dirty="0"/>
          </a:p>
          <a:p>
            <a:pPr marL="0" marR="0" lvl="0" indent="0" algn="l" rtl="0">
              <a:lnSpc>
                <a:spcPct val="80000"/>
              </a:lnSpc>
              <a:spcBef>
                <a:spcPts val="448"/>
              </a:spcBef>
              <a:spcAft>
                <a:spcPts val="0"/>
              </a:spcAft>
              <a:buClr>
                <a:srgbClr val="888888"/>
              </a:buClr>
              <a:buSzPts val="2240"/>
              <a:buFont typeface="Arial"/>
              <a:buNone/>
            </a:pPr>
            <a:r>
              <a:rPr lang="en-US" sz="2240" b="0" i="0" u="none" strike="noStrike" cap="none" dirty="0">
                <a:solidFill>
                  <a:srgbClr val="888888"/>
                </a:solidFill>
                <a:latin typeface="Calibri"/>
                <a:ea typeface="Calibri"/>
                <a:cs typeface="Calibri"/>
                <a:sym typeface="Calibri"/>
              </a:rPr>
              <a:t>Types of Pod</a:t>
            </a:r>
            <a:endParaRPr dirty="0"/>
          </a:p>
          <a:p>
            <a:pPr marL="0" marR="0" lvl="0" indent="0" algn="l" rtl="0">
              <a:lnSpc>
                <a:spcPct val="80000"/>
              </a:lnSpc>
              <a:spcBef>
                <a:spcPts val="448"/>
              </a:spcBef>
              <a:spcAft>
                <a:spcPts val="0"/>
              </a:spcAft>
              <a:buClr>
                <a:srgbClr val="888888"/>
              </a:buClr>
              <a:buSzPts val="2240"/>
              <a:buFont typeface="Arial"/>
              <a:buNone/>
            </a:pPr>
            <a:r>
              <a:rPr lang="en-US" sz="2240" b="0" i="0" u="none" strike="noStrike" cap="none" dirty="0">
                <a:solidFill>
                  <a:srgbClr val="888888"/>
                </a:solidFill>
                <a:latin typeface="Calibri"/>
                <a:ea typeface="Calibri"/>
                <a:cs typeface="Calibri"/>
                <a:sym typeface="Calibri"/>
              </a:rPr>
              <a:t>There are two types of Pods −</a:t>
            </a:r>
            <a:endParaRPr dirty="0"/>
          </a:p>
          <a:p>
            <a:pPr marL="0" marR="0" lvl="0" indent="0" algn="l" rtl="0">
              <a:lnSpc>
                <a:spcPct val="80000"/>
              </a:lnSpc>
              <a:spcBef>
                <a:spcPts val="448"/>
              </a:spcBef>
              <a:spcAft>
                <a:spcPts val="0"/>
              </a:spcAft>
              <a:buClr>
                <a:srgbClr val="888888"/>
              </a:buClr>
              <a:buSzPts val="2240"/>
              <a:buFont typeface="Arial"/>
              <a:buNone/>
            </a:pPr>
            <a:r>
              <a:rPr lang="en-US" sz="2240" b="0" i="0" u="none" strike="noStrike" cap="none" dirty="0">
                <a:solidFill>
                  <a:srgbClr val="888888"/>
                </a:solidFill>
                <a:latin typeface="Calibri"/>
                <a:ea typeface="Calibri"/>
                <a:cs typeface="Calibri"/>
                <a:sym typeface="Calibri"/>
              </a:rPr>
              <a:t>Single container pod</a:t>
            </a:r>
            <a:endParaRPr dirty="0"/>
          </a:p>
          <a:p>
            <a:pPr marL="0" marR="0" lvl="0" indent="0" algn="l" rtl="0">
              <a:lnSpc>
                <a:spcPct val="80000"/>
              </a:lnSpc>
              <a:spcBef>
                <a:spcPts val="448"/>
              </a:spcBef>
              <a:spcAft>
                <a:spcPts val="0"/>
              </a:spcAft>
              <a:buClr>
                <a:srgbClr val="888888"/>
              </a:buClr>
              <a:buSzPts val="2240"/>
              <a:buFont typeface="Arial"/>
              <a:buNone/>
            </a:pPr>
            <a:r>
              <a:rPr lang="en-US" sz="2240" b="0" i="0" u="none" strike="noStrike" cap="none" dirty="0">
                <a:solidFill>
                  <a:srgbClr val="888888"/>
                </a:solidFill>
                <a:latin typeface="Calibri"/>
                <a:ea typeface="Calibri"/>
                <a:cs typeface="Calibri"/>
                <a:sym typeface="Calibri"/>
              </a:rPr>
              <a:t>Multi container pod</a:t>
            </a:r>
            <a:endParaRPr dirty="0"/>
          </a:p>
          <a:p>
            <a:pPr marL="0" marR="0" lvl="0" indent="0" algn="l" rtl="0">
              <a:lnSpc>
                <a:spcPct val="80000"/>
              </a:lnSpc>
              <a:spcBef>
                <a:spcPts val="448"/>
              </a:spcBef>
              <a:spcAft>
                <a:spcPts val="0"/>
              </a:spcAft>
              <a:buClr>
                <a:srgbClr val="888888"/>
              </a:buClr>
              <a:buSzPts val="2240"/>
              <a:buFont typeface="Arial"/>
              <a:buNone/>
            </a:pPr>
            <a:r>
              <a:rPr lang="en-US" sz="2240" b="0" i="0" u="none" strike="noStrike" cap="none" dirty="0">
                <a:solidFill>
                  <a:srgbClr val="888888"/>
                </a:solidFill>
                <a:latin typeface="Calibri"/>
                <a:ea typeface="Calibri"/>
                <a:cs typeface="Calibri"/>
                <a:sym typeface="Calibri"/>
              </a:rPr>
              <a:t>Single Container Pod</a:t>
            </a:r>
            <a:endParaRPr dirty="0"/>
          </a:p>
          <a:p>
            <a:pPr marL="0" marR="0" lvl="0" indent="0" algn="l" rtl="0">
              <a:lnSpc>
                <a:spcPct val="80000"/>
              </a:lnSpc>
              <a:spcBef>
                <a:spcPts val="448"/>
              </a:spcBef>
              <a:spcAft>
                <a:spcPts val="0"/>
              </a:spcAft>
              <a:buClr>
                <a:srgbClr val="888888"/>
              </a:buClr>
              <a:buSzPts val="2240"/>
              <a:buFont typeface="Arial"/>
              <a:buNone/>
            </a:pPr>
            <a:r>
              <a:rPr lang="en-US" sz="2240" b="0" i="0" u="none" strike="noStrike" cap="none" dirty="0">
                <a:solidFill>
                  <a:srgbClr val="888888"/>
                </a:solidFill>
                <a:latin typeface="Calibri"/>
                <a:ea typeface="Calibri"/>
                <a:cs typeface="Calibri"/>
                <a:sym typeface="Calibri"/>
              </a:rPr>
              <a:t>They can be simply created with the </a:t>
            </a:r>
            <a:r>
              <a:rPr lang="en-US" sz="2240" b="0" i="0" u="none" strike="noStrike" cap="none" dirty="0" err="1">
                <a:solidFill>
                  <a:srgbClr val="888888"/>
                </a:solidFill>
                <a:latin typeface="Calibri"/>
                <a:ea typeface="Calibri"/>
                <a:cs typeface="Calibri"/>
                <a:sym typeface="Calibri"/>
              </a:rPr>
              <a:t>kubctl</a:t>
            </a:r>
            <a:r>
              <a:rPr lang="en-US" sz="2240" b="0" i="0" u="none" strike="noStrike" cap="none" dirty="0">
                <a:solidFill>
                  <a:srgbClr val="888888"/>
                </a:solidFill>
                <a:latin typeface="Calibri"/>
                <a:ea typeface="Calibri"/>
                <a:cs typeface="Calibri"/>
                <a:sym typeface="Calibri"/>
              </a:rPr>
              <a:t> run command, where you have a defined image on the Docker registry which we will pull while creating a pod.</a:t>
            </a:r>
            <a:endParaRPr dirty="0"/>
          </a:p>
          <a:p>
            <a:pPr marL="0" marR="0" lvl="0" indent="0" algn="l" rtl="0">
              <a:lnSpc>
                <a:spcPct val="80000"/>
              </a:lnSpc>
              <a:spcBef>
                <a:spcPts val="448"/>
              </a:spcBef>
              <a:spcAft>
                <a:spcPts val="0"/>
              </a:spcAft>
              <a:buClr>
                <a:srgbClr val="888888"/>
              </a:buClr>
              <a:buSzPts val="2240"/>
              <a:buFont typeface="Arial"/>
              <a:buNone/>
            </a:pPr>
            <a:r>
              <a:rPr lang="en-US" sz="2240" b="0" i="0" u="none" strike="noStrike" cap="none" dirty="0">
                <a:solidFill>
                  <a:srgbClr val="888888"/>
                </a:solidFill>
                <a:latin typeface="Calibri"/>
                <a:ea typeface="Calibri"/>
                <a:cs typeface="Calibri"/>
                <a:sym typeface="Calibri"/>
              </a:rPr>
              <a:t>$ </a:t>
            </a:r>
            <a:r>
              <a:rPr lang="en-US" sz="2240" b="0" i="0" u="none" strike="noStrike" cap="none" dirty="0" err="1">
                <a:solidFill>
                  <a:srgbClr val="888888"/>
                </a:solidFill>
                <a:latin typeface="Calibri"/>
                <a:ea typeface="Calibri"/>
                <a:cs typeface="Calibri"/>
                <a:sym typeface="Calibri"/>
              </a:rPr>
              <a:t>kubectl</a:t>
            </a:r>
            <a:r>
              <a:rPr lang="en-US" sz="2240" b="0" i="0" u="none" strike="noStrike" cap="none" dirty="0">
                <a:solidFill>
                  <a:srgbClr val="888888"/>
                </a:solidFill>
                <a:latin typeface="Calibri"/>
                <a:ea typeface="Calibri"/>
                <a:cs typeface="Calibri"/>
                <a:sym typeface="Calibri"/>
              </a:rPr>
              <a:t> run &lt;name of pod&gt; --image=&lt;name of the image from registry&gt; </a:t>
            </a:r>
            <a:r>
              <a:rPr lang="en-US" sz="2240" b="1" i="0" u="none" strike="noStrike" cap="none" dirty="0">
                <a:solidFill>
                  <a:srgbClr val="888888"/>
                </a:solidFill>
                <a:latin typeface="Calibri"/>
                <a:ea typeface="Calibri"/>
                <a:cs typeface="Calibri"/>
                <a:sym typeface="Calibri"/>
              </a:rPr>
              <a:t>Example</a:t>
            </a:r>
            <a:r>
              <a:rPr lang="en-US" sz="2240" b="0" i="0" u="none" strike="noStrike" cap="none" dirty="0">
                <a:solidFill>
                  <a:srgbClr val="888888"/>
                </a:solidFill>
                <a:latin typeface="Calibri"/>
                <a:ea typeface="Calibri"/>
                <a:cs typeface="Calibri"/>
                <a:sym typeface="Calibri"/>
              </a:rPr>
              <a:t> − We will create a pod with a tomcat image which is available on the Docker hub.</a:t>
            </a:r>
            <a:endParaRPr dirty="0"/>
          </a:p>
          <a:p>
            <a:pPr marL="0" marR="0" lvl="0" indent="0" algn="l" rtl="0">
              <a:lnSpc>
                <a:spcPct val="80000"/>
              </a:lnSpc>
              <a:spcBef>
                <a:spcPts val="448"/>
              </a:spcBef>
              <a:spcAft>
                <a:spcPts val="0"/>
              </a:spcAft>
              <a:buClr>
                <a:srgbClr val="888888"/>
              </a:buClr>
              <a:buSzPts val="2240"/>
              <a:buFont typeface="Arial"/>
              <a:buNone/>
            </a:pPr>
            <a:r>
              <a:rPr lang="en-US" sz="2240" b="0" i="0" u="none" strike="noStrike" cap="none" dirty="0">
                <a:solidFill>
                  <a:srgbClr val="888888"/>
                </a:solidFill>
                <a:latin typeface="Calibri"/>
                <a:ea typeface="Calibri"/>
                <a:cs typeface="Calibri"/>
                <a:sym typeface="Calibri"/>
              </a:rPr>
              <a:t>$ </a:t>
            </a:r>
            <a:r>
              <a:rPr lang="en-US" sz="2240" b="0" i="0" u="none" strike="noStrike" cap="none" dirty="0" err="1">
                <a:solidFill>
                  <a:srgbClr val="888888"/>
                </a:solidFill>
                <a:latin typeface="Calibri"/>
                <a:ea typeface="Calibri"/>
                <a:cs typeface="Calibri"/>
                <a:sym typeface="Calibri"/>
              </a:rPr>
              <a:t>kubectl</a:t>
            </a:r>
            <a:r>
              <a:rPr lang="en-US" sz="2240" b="0" i="0" u="none" strike="noStrike" cap="none" dirty="0">
                <a:solidFill>
                  <a:srgbClr val="888888"/>
                </a:solidFill>
                <a:latin typeface="Calibri"/>
                <a:ea typeface="Calibri"/>
                <a:cs typeface="Calibri"/>
                <a:sym typeface="Calibri"/>
              </a:rPr>
              <a:t> run tomcat --image = tomcat:8.0</a:t>
            </a:r>
            <a:endParaRPr sz="224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Kubernetes App Deployment</a:t>
            </a:r>
            <a:endParaRPr sz="4400" b="0" i="0" u="none" strike="noStrike" cap="none">
              <a:solidFill>
                <a:schemeClr val="dk1"/>
              </a:solidFill>
              <a:latin typeface="Calibri"/>
              <a:ea typeface="Calibri"/>
              <a:cs typeface="Calibri"/>
              <a:sym typeface="Calibri"/>
            </a:endParaRPr>
          </a:p>
        </p:txBody>
      </p:sp>
      <p:sp>
        <p:nvSpPr>
          <p:cNvPr id="154" name="Google Shape;154;p24"/>
          <p:cNvSpPr txBox="1">
            <a:spLocks noGrp="1"/>
          </p:cNvSpPr>
          <p:nvPr>
            <p:ph type="subTitle" idx="1"/>
          </p:nvPr>
        </p:nvSpPr>
        <p:spPr>
          <a:xfrm>
            <a:off x="339536" y="980728"/>
            <a:ext cx="8696960" cy="554461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888888"/>
              </a:buClr>
              <a:buSzPts val="2720"/>
              <a:buFont typeface="Arial"/>
              <a:buNone/>
            </a:pPr>
            <a:r>
              <a:rPr lang="en-US" sz="2720" b="0" i="0" u="none" strike="noStrike" cap="none" dirty="0">
                <a:solidFill>
                  <a:srgbClr val="888888"/>
                </a:solidFill>
                <a:latin typeface="Calibri"/>
                <a:ea typeface="Calibri"/>
                <a:cs typeface="Calibri"/>
                <a:sym typeface="Calibri"/>
              </a:rPr>
              <a:t>Deployment is a method of converting images to containers and then allocating those images to pods in the Kubernetes cluster. </a:t>
            </a:r>
            <a:endParaRPr sz="2720" b="0" i="0" u="none" strike="noStrike" cap="none" dirty="0">
              <a:solidFill>
                <a:srgbClr val="888888"/>
              </a:solidFill>
              <a:latin typeface="Calibri"/>
              <a:ea typeface="Calibri"/>
              <a:cs typeface="Calibri"/>
              <a:sym typeface="Calibri"/>
            </a:endParaRPr>
          </a:p>
          <a:p>
            <a:pPr marL="0" marR="0" lvl="0" indent="0" algn="l" rtl="0">
              <a:lnSpc>
                <a:spcPct val="90000"/>
              </a:lnSpc>
              <a:spcBef>
                <a:spcPts val="544"/>
              </a:spcBef>
              <a:spcAft>
                <a:spcPts val="0"/>
              </a:spcAft>
              <a:buClr>
                <a:srgbClr val="888888"/>
              </a:buClr>
              <a:buSzPts val="2720"/>
              <a:buFont typeface="Arial"/>
              <a:buNone/>
            </a:pPr>
            <a:r>
              <a:rPr lang="en-US" sz="2720" b="0" i="0" u="none" strike="noStrike" cap="none" dirty="0">
                <a:solidFill>
                  <a:srgbClr val="888888"/>
                </a:solidFill>
                <a:latin typeface="Calibri"/>
                <a:ea typeface="Calibri"/>
                <a:cs typeface="Calibri"/>
                <a:sym typeface="Calibri"/>
              </a:rPr>
              <a:t>This also helps in setting up the application cluster which includes deployment of service, pod, replication controller and replica set. </a:t>
            </a:r>
            <a:endParaRPr sz="2720" b="0" i="0" u="none" strike="noStrike" cap="none" dirty="0">
              <a:solidFill>
                <a:srgbClr val="888888"/>
              </a:solidFill>
              <a:latin typeface="Calibri"/>
              <a:ea typeface="Calibri"/>
              <a:cs typeface="Calibri"/>
              <a:sym typeface="Calibri"/>
            </a:endParaRPr>
          </a:p>
          <a:p>
            <a:pPr marL="0" marR="0" lvl="0" indent="0" algn="l" rtl="0">
              <a:lnSpc>
                <a:spcPct val="90000"/>
              </a:lnSpc>
              <a:spcBef>
                <a:spcPts val="544"/>
              </a:spcBef>
              <a:spcAft>
                <a:spcPts val="0"/>
              </a:spcAft>
              <a:buClr>
                <a:srgbClr val="888888"/>
              </a:buClr>
              <a:buSzPts val="2720"/>
              <a:buFont typeface="Arial"/>
              <a:buNone/>
            </a:pPr>
            <a:r>
              <a:rPr lang="en-US" sz="2720" b="0" i="0" u="none" strike="noStrike" cap="none" dirty="0">
                <a:solidFill>
                  <a:srgbClr val="888888"/>
                </a:solidFill>
                <a:latin typeface="Calibri"/>
                <a:ea typeface="Calibri"/>
                <a:cs typeface="Calibri"/>
                <a:sym typeface="Calibri"/>
              </a:rPr>
              <a:t>The cluster can be set up in such a way that the applications deployed on the pod can communicate with each other.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none" strike="noStrike" cap="none" dirty="0">
                <a:solidFill>
                  <a:srgbClr val="888888"/>
                </a:solidFill>
                <a:latin typeface="Calibri"/>
                <a:ea typeface="Calibri"/>
                <a:cs typeface="Calibri"/>
                <a:sym typeface="Calibri"/>
              </a:rPr>
              <a:t>In this setup, we can have a load balancer setting on top of one application diverting traffic to a set of pods and later they communicate to backend pods. </a:t>
            </a:r>
            <a:endParaRPr sz="2720" b="0" i="0" u="none" strike="noStrike" cap="none" dirty="0">
              <a:solidFill>
                <a:srgbClr val="888888"/>
              </a:solidFill>
              <a:latin typeface="Calibri"/>
              <a:ea typeface="Calibri"/>
              <a:cs typeface="Calibri"/>
              <a:sym typeface="Calibri"/>
            </a:endParaRPr>
          </a:p>
          <a:p>
            <a:pPr marL="0" marR="0" lvl="0" indent="0" algn="l" rtl="0">
              <a:lnSpc>
                <a:spcPct val="90000"/>
              </a:lnSpc>
              <a:spcBef>
                <a:spcPts val="544"/>
              </a:spcBef>
              <a:spcAft>
                <a:spcPts val="0"/>
              </a:spcAft>
              <a:buClr>
                <a:srgbClr val="888888"/>
              </a:buClr>
              <a:buSzPts val="2720"/>
              <a:buFont typeface="Arial"/>
              <a:buNone/>
            </a:pPr>
            <a:r>
              <a:rPr lang="en-US" sz="2720" b="0" i="0" u="none" strike="noStrike" cap="none" dirty="0">
                <a:solidFill>
                  <a:srgbClr val="888888"/>
                </a:solidFill>
                <a:latin typeface="Calibri"/>
                <a:ea typeface="Calibri"/>
                <a:cs typeface="Calibri"/>
                <a:sym typeface="Calibri"/>
              </a:rPr>
              <a:t>The communication between pods happen via the service object built in Kubernetes.</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Kubernetes App Deployment</a:t>
            </a:r>
            <a:endParaRPr sz="4400" b="0" i="0" u="none" strike="noStrike" cap="none">
              <a:solidFill>
                <a:schemeClr val="dk1"/>
              </a:solidFill>
              <a:latin typeface="Calibri"/>
              <a:ea typeface="Calibri"/>
              <a:cs typeface="Calibri"/>
              <a:sym typeface="Calibri"/>
            </a:endParaRPr>
          </a:p>
        </p:txBody>
      </p:sp>
      <p:sp>
        <p:nvSpPr>
          <p:cNvPr id="160" name="Google Shape;160;p2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pic>
        <p:nvPicPr>
          <p:cNvPr id="161" name="Google Shape;161;p25"/>
          <p:cNvPicPr preferRelativeResize="0"/>
          <p:nvPr/>
        </p:nvPicPr>
        <p:blipFill rotWithShape="1">
          <a:blip r:embed="rId3">
            <a:alphaModFix/>
          </a:blip>
          <a:srcRect/>
          <a:stretch/>
        </p:blipFill>
        <p:spPr>
          <a:xfrm>
            <a:off x="2195736" y="1268760"/>
            <a:ext cx="4603750" cy="49212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What is AutoScaling?</a:t>
            </a:r>
            <a:endParaRPr sz="4400" b="0" i="0" u="none" strike="noStrike" cap="none">
              <a:solidFill>
                <a:schemeClr val="dk1"/>
              </a:solidFill>
              <a:latin typeface="Calibri"/>
              <a:ea typeface="Calibri"/>
              <a:cs typeface="Calibri"/>
              <a:sym typeface="Calibri"/>
            </a:endParaRPr>
          </a:p>
        </p:txBody>
      </p:sp>
      <p:sp>
        <p:nvSpPr>
          <p:cNvPr id="167" name="Google Shape;167;p26"/>
          <p:cNvSpPr txBox="1">
            <a:spLocks noGrp="1"/>
          </p:cNvSpPr>
          <p:nvPr>
            <p:ph type="subTitle" idx="1"/>
          </p:nvPr>
        </p:nvSpPr>
        <p:spPr>
          <a:xfrm>
            <a:off x="339536" y="980728"/>
            <a:ext cx="8696960" cy="554461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r>
              <a:rPr lang="en-US" sz="3200" b="1" i="0" u="none" strike="noStrike" cap="none" dirty="0">
                <a:solidFill>
                  <a:srgbClr val="888888"/>
                </a:solidFill>
                <a:latin typeface="Calibri"/>
                <a:ea typeface="Calibri"/>
                <a:cs typeface="Calibri"/>
                <a:sym typeface="Calibri"/>
              </a:rPr>
              <a:t>Kubernetes</a:t>
            </a:r>
            <a:r>
              <a:rPr lang="en-US" sz="3200" b="0" i="0" u="none" strike="noStrike" cap="none" dirty="0">
                <a:solidFill>
                  <a:srgbClr val="888888"/>
                </a:solidFill>
                <a:latin typeface="Calibri"/>
                <a:ea typeface="Calibri"/>
                <a:cs typeface="Calibri"/>
                <a:sym typeface="Calibri"/>
              </a:rPr>
              <a:t> - </a:t>
            </a:r>
            <a:r>
              <a:rPr lang="en-US" sz="3200" b="1" i="0" u="none" strike="noStrike" cap="none" dirty="0" err="1">
                <a:solidFill>
                  <a:srgbClr val="888888"/>
                </a:solidFill>
                <a:latin typeface="Calibri"/>
                <a:ea typeface="Calibri"/>
                <a:cs typeface="Calibri"/>
                <a:sym typeface="Calibri"/>
              </a:rPr>
              <a:t>Autoscaling</a:t>
            </a:r>
            <a:r>
              <a:rPr lang="en-US" sz="3200" b="0" i="0" u="none" strike="noStrike" cap="none" dirty="0">
                <a:solidFill>
                  <a:srgbClr val="888888"/>
                </a:solidFill>
                <a:latin typeface="Calibri"/>
                <a:ea typeface="Calibri"/>
                <a:cs typeface="Calibri"/>
                <a:sym typeface="Calibri"/>
              </a:rPr>
              <a:t>. </a:t>
            </a:r>
            <a:r>
              <a:rPr lang="en-US" sz="3200" b="1" i="0" u="none" strike="noStrike" cap="none" dirty="0" err="1">
                <a:solidFill>
                  <a:srgbClr val="888888"/>
                </a:solidFill>
                <a:latin typeface="Calibri"/>
                <a:ea typeface="Calibri"/>
                <a:cs typeface="Calibri"/>
                <a:sym typeface="Calibri"/>
              </a:rPr>
              <a:t>Autoscaling</a:t>
            </a:r>
            <a:r>
              <a:rPr lang="en-US" sz="3200" b="0" i="0" u="none" strike="noStrike" cap="none" dirty="0">
                <a:solidFill>
                  <a:srgbClr val="888888"/>
                </a:solidFill>
                <a:latin typeface="Calibri"/>
                <a:ea typeface="Calibri"/>
                <a:cs typeface="Calibri"/>
                <a:sym typeface="Calibri"/>
              </a:rPr>
              <a:t> is one of the key features in </a:t>
            </a:r>
            <a:r>
              <a:rPr lang="en-US" sz="3200" b="1" i="0" u="none" strike="noStrike" cap="none" dirty="0">
                <a:solidFill>
                  <a:srgbClr val="888888"/>
                </a:solidFill>
                <a:latin typeface="Calibri"/>
                <a:ea typeface="Calibri"/>
                <a:cs typeface="Calibri"/>
                <a:sym typeface="Calibri"/>
              </a:rPr>
              <a:t>Kubernetes</a:t>
            </a:r>
            <a:r>
              <a:rPr lang="en-US" sz="3200" b="0" i="0" u="none" strike="noStrike" cap="none" dirty="0">
                <a:solidFill>
                  <a:srgbClr val="888888"/>
                </a:solidFill>
                <a:latin typeface="Calibri"/>
                <a:ea typeface="Calibri"/>
                <a:cs typeface="Calibri"/>
                <a:sym typeface="Calibri"/>
              </a:rPr>
              <a:t> cluster. It is a feature in which the </a:t>
            </a:r>
            <a:r>
              <a:rPr lang="en-US" sz="3200" b="0" i="0" u="none" strike="noStrike" cap="none" dirty="0" smtClean="0">
                <a:solidFill>
                  <a:srgbClr val="888888"/>
                </a:solidFill>
                <a:latin typeface="Calibri"/>
                <a:ea typeface="Calibri"/>
                <a:cs typeface="Calibri"/>
                <a:sym typeface="Calibri"/>
              </a:rPr>
              <a:t>cluster is capable of increasing the number of nodes as the demand for </a:t>
            </a:r>
            <a:r>
              <a:rPr lang="en-US" sz="3200" b="0" i="0" u="none" strike="noStrike" cap="none" dirty="0">
                <a:solidFill>
                  <a:srgbClr val="888888"/>
                </a:solidFill>
                <a:latin typeface="Calibri"/>
                <a:ea typeface="Calibri"/>
                <a:cs typeface="Calibri"/>
                <a:sym typeface="Calibri"/>
              </a:rPr>
              <a:t>service response increases and decrease the number of nodes as the requirement decreases.</a:t>
            </a:r>
            <a:endParaRPr dirty="0"/>
          </a:p>
          <a:p>
            <a:pPr marL="0" marR="0" lvl="0" indent="0" algn="ctr" rtl="0">
              <a:spcBef>
                <a:spcPts val="640"/>
              </a:spcBef>
              <a:spcAft>
                <a:spcPts val="0"/>
              </a:spcAft>
              <a:buClr>
                <a:srgbClr val="888888"/>
              </a:buClr>
              <a:buSzPts val="3200"/>
              <a:buFont typeface="Arial"/>
              <a:buNone/>
            </a:pPr>
            <a:r>
              <a:rPr lang="en-US" sz="3200" b="0" i="0" u="none" strike="noStrike" cap="none" dirty="0">
                <a:solidFill>
                  <a:srgbClr val="888888"/>
                </a:solidFill>
                <a:latin typeface="Calibri"/>
                <a:ea typeface="Calibri"/>
                <a:cs typeface="Calibri"/>
                <a:sym typeface="Calibri"/>
              </a:rPr>
              <a:t/>
            </a:r>
            <a:br>
              <a:rPr lang="en-US" sz="3200" b="0" i="0" u="none" strike="noStrike" cap="none" dirty="0">
                <a:solidFill>
                  <a:srgbClr val="888888"/>
                </a:solidFill>
                <a:latin typeface="Calibri"/>
                <a:ea typeface="Calibri"/>
                <a:cs typeface="Calibri"/>
                <a:sym typeface="Calibri"/>
              </a:rPr>
            </a:br>
            <a:endParaRPr sz="3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323528" y="116632"/>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Kubernetes AutoScaling</a:t>
            </a:r>
            <a:endParaRPr sz="4400" b="0" i="0" u="none" strike="noStrike" cap="none">
              <a:solidFill>
                <a:schemeClr val="dk1"/>
              </a:solidFill>
              <a:latin typeface="Calibri"/>
              <a:ea typeface="Calibri"/>
              <a:cs typeface="Calibri"/>
              <a:sym typeface="Calibri"/>
            </a:endParaRPr>
          </a:p>
        </p:txBody>
      </p:sp>
      <p:sp>
        <p:nvSpPr>
          <p:cNvPr id="173" name="Google Shape;173;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pic>
        <p:nvPicPr>
          <p:cNvPr id="174" name="Google Shape;174;p27"/>
          <p:cNvPicPr preferRelativeResize="0"/>
          <p:nvPr/>
        </p:nvPicPr>
        <p:blipFill rotWithShape="1">
          <a:blip r:embed="rId3">
            <a:alphaModFix/>
          </a:blip>
          <a:srcRect/>
          <a:stretch/>
        </p:blipFill>
        <p:spPr>
          <a:xfrm>
            <a:off x="323528" y="908720"/>
            <a:ext cx="8302699" cy="5693783"/>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ctrTitle"/>
          </p:nvPr>
        </p:nvSpPr>
        <p:spPr>
          <a:xfrm>
            <a:off x="323528" y="116632"/>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Kubernetes AutoScaling</a:t>
            </a:r>
            <a:endParaRPr sz="4400" b="0" i="0" u="none" strike="noStrike" cap="none">
              <a:solidFill>
                <a:schemeClr val="dk1"/>
              </a:solidFill>
              <a:latin typeface="Calibri"/>
              <a:ea typeface="Calibri"/>
              <a:cs typeface="Calibri"/>
              <a:sym typeface="Calibri"/>
            </a:endParaRPr>
          </a:p>
        </p:txBody>
      </p:sp>
      <p:sp>
        <p:nvSpPr>
          <p:cNvPr id="180" name="Google Shape;180;p2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pic>
        <p:nvPicPr>
          <p:cNvPr id="181" name="Google Shape;181;p28"/>
          <p:cNvPicPr preferRelativeResize="0"/>
          <p:nvPr/>
        </p:nvPicPr>
        <p:blipFill rotWithShape="1">
          <a:blip r:embed="rId3">
            <a:alphaModFix/>
          </a:blip>
          <a:srcRect/>
          <a:stretch/>
        </p:blipFill>
        <p:spPr>
          <a:xfrm>
            <a:off x="323528" y="908720"/>
            <a:ext cx="8302699" cy="5693783"/>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ctrTitle"/>
          </p:nvPr>
        </p:nvSpPr>
        <p:spPr>
          <a:xfrm>
            <a:off x="323528" y="116632"/>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Kubernetes </a:t>
            </a:r>
            <a:r>
              <a:rPr lang="en-US" sz="4400" b="0" i="0" u="none" strike="noStrike" cap="none" dirty="0" err="1">
                <a:solidFill>
                  <a:schemeClr val="dk1"/>
                </a:solidFill>
                <a:latin typeface="Calibri"/>
                <a:ea typeface="Calibri"/>
                <a:cs typeface="Calibri"/>
                <a:sym typeface="Calibri"/>
              </a:rPr>
              <a:t>AutoScaling</a:t>
            </a:r>
            <a:endParaRPr sz="4400" b="0" i="0" u="none" strike="noStrike" cap="none" dirty="0">
              <a:solidFill>
                <a:schemeClr val="dk1"/>
              </a:solidFill>
              <a:latin typeface="Calibri"/>
              <a:ea typeface="Calibri"/>
              <a:cs typeface="Calibri"/>
              <a:sym typeface="Calibri"/>
            </a:endParaRPr>
          </a:p>
        </p:txBody>
      </p:sp>
      <p:sp>
        <p:nvSpPr>
          <p:cNvPr id="187" name="Google Shape;187;p2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sp>
        <p:nvSpPr>
          <p:cNvPr id="188" name="Google Shape;188;p29"/>
          <p:cNvSpPr/>
          <p:nvPr/>
        </p:nvSpPr>
        <p:spPr>
          <a:xfrm>
            <a:off x="168080" y="1752488"/>
            <a:ext cx="8292352" cy="3693319"/>
          </a:xfrm>
          <a:prstGeom prst="rect">
            <a:avLst/>
          </a:prstGeom>
          <a:solidFill>
            <a:srgbClr val="F1F1F1"/>
          </a:solidFill>
          <a:ln>
            <a:noFill/>
          </a:ln>
        </p:spPr>
        <p:txBody>
          <a:bodyPr spcFirstLastPara="1" wrap="square" lIns="0" tIns="0" rIns="0" bIns="0" anchor="ctr" anchorCtr="0">
            <a:noAutofit/>
          </a:bodyPr>
          <a:lstStyle/>
          <a:p>
            <a:pPr marL="0" marR="0" lvl="0" indent="0" algn="just" rtl="0">
              <a:lnSpc>
                <a:spcPct val="100000"/>
              </a:lnSpc>
              <a:spcBef>
                <a:spcPts val="0"/>
              </a:spcBef>
              <a:spcAft>
                <a:spcPts val="0"/>
              </a:spcAft>
              <a:buClr>
                <a:srgbClr val="000000"/>
              </a:buClr>
              <a:buSzPts val="2000"/>
              <a:buFont typeface="Verdana"/>
              <a:buNone/>
            </a:pPr>
            <a:r>
              <a:rPr lang="en-US" sz="2000" b="0" i="0" u="none" strike="noStrike" cap="none" dirty="0">
                <a:solidFill>
                  <a:srgbClr val="000000"/>
                </a:solidFill>
                <a:latin typeface="Verdana"/>
                <a:ea typeface="Verdana"/>
                <a:cs typeface="Verdana"/>
                <a:sym typeface="Verdana"/>
              </a:rPr>
              <a:t>Now, we can deploy an application on the cluster and then enable the horizontal pod </a:t>
            </a:r>
            <a:r>
              <a:rPr lang="en-US" sz="2000" b="0" i="0" u="none" strike="noStrike" cap="none" dirty="0" err="1">
                <a:solidFill>
                  <a:srgbClr val="000000"/>
                </a:solidFill>
                <a:latin typeface="Verdana"/>
                <a:ea typeface="Verdana"/>
                <a:cs typeface="Verdana"/>
                <a:sym typeface="Verdana"/>
              </a:rPr>
              <a:t>autoscaler</a:t>
            </a:r>
            <a:r>
              <a:rPr lang="en-US" sz="2000" b="0" i="0" u="none" strike="noStrike" cap="none" dirty="0">
                <a:solidFill>
                  <a:srgbClr val="000000"/>
                </a:solidFill>
                <a:latin typeface="Verdana"/>
                <a:ea typeface="Verdana"/>
                <a:cs typeface="Verdana"/>
                <a:sym typeface="Verdana"/>
              </a:rPr>
              <a:t>. This can be done using the following command.</a:t>
            </a:r>
            <a:endParaRPr dirty="0"/>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dirty="0">
              <a:solidFill>
                <a:srgbClr val="313131"/>
              </a:solidFill>
              <a:latin typeface="Arial"/>
              <a:ea typeface="Arial"/>
              <a:cs typeface="Arial"/>
              <a:sym typeface="Arial"/>
            </a:endParaRPr>
          </a:p>
          <a:p>
            <a:pPr marL="0" marR="0" lvl="0" indent="0" algn="just" rtl="0">
              <a:lnSpc>
                <a:spcPct val="100000"/>
              </a:lnSpc>
              <a:spcBef>
                <a:spcPts val="0"/>
              </a:spcBef>
              <a:spcAft>
                <a:spcPts val="0"/>
              </a:spcAft>
              <a:buClr>
                <a:srgbClr val="313131"/>
              </a:buClr>
              <a:buSzPts val="2000"/>
              <a:buFont typeface="Arial"/>
              <a:buNone/>
            </a:pP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kubectl</a:t>
            </a: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autoscale</a:t>
            </a:r>
            <a:r>
              <a:rPr lang="en-US" sz="2000" b="0" i="0" u="none" strike="noStrike" cap="none" dirty="0">
                <a:solidFill>
                  <a:srgbClr val="313131"/>
                </a:solidFill>
                <a:latin typeface="Arial"/>
                <a:ea typeface="Arial"/>
                <a:cs typeface="Arial"/>
                <a:sym typeface="Arial"/>
              </a:rPr>
              <a:t> deployment &lt;Application Name&gt; --</a:t>
            </a:r>
            <a:r>
              <a:rPr lang="en-US" sz="2000" b="0" i="0" u="none" strike="noStrike" cap="none" dirty="0" err="1">
                <a:solidFill>
                  <a:srgbClr val="313131"/>
                </a:solidFill>
                <a:latin typeface="Arial"/>
                <a:ea typeface="Arial"/>
                <a:cs typeface="Arial"/>
                <a:sym typeface="Arial"/>
              </a:rPr>
              <a:t>cpu</a:t>
            </a:r>
            <a:r>
              <a:rPr lang="en-US" sz="2000" b="0" i="0" u="none" strike="noStrike" cap="none" dirty="0">
                <a:solidFill>
                  <a:srgbClr val="313131"/>
                </a:solidFill>
                <a:latin typeface="Arial"/>
                <a:ea typeface="Arial"/>
                <a:cs typeface="Arial"/>
                <a:sym typeface="Arial"/>
              </a:rPr>
              <a:t>-percent = 50 --min = 1 -- max = 10 </a:t>
            </a:r>
            <a:endParaRPr dirty="0"/>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Verdana"/>
              <a:buNone/>
            </a:pPr>
            <a:r>
              <a:rPr lang="en-US" sz="2000" b="0" i="0" u="none" strike="noStrike" cap="none" dirty="0">
                <a:solidFill>
                  <a:srgbClr val="000000"/>
                </a:solidFill>
                <a:latin typeface="Verdana"/>
                <a:ea typeface="Verdana"/>
                <a:cs typeface="Verdana"/>
                <a:sym typeface="Verdana"/>
              </a:rPr>
              <a:t>The above command shows that we will maintain at least one and maximum 10 replica of the POD as the load on the application increases.</a:t>
            </a:r>
            <a:endParaRPr sz="20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Verdana"/>
              <a:buNone/>
            </a:pPr>
            <a:r>
              <a:rPr lang="en-US" sz="2000" b="0" i="0" u="none" strike="noStrike" cap="none" dirty="0">
                <a:solidFill>
                  <a:srgbClr val="000000"/>
                </a:solidFill>
                <a:latin typeface="Verdana"/>
                <a:ea typeface="Verdana"/>
                <a:cs typeface="Verdana"/>
                <a:sym typeface="Verdana"/>
              </a:rPr>
              <a:t>We can check the status of </a:t>
            </a:r>
            <a:r>
              <a:rPr lang="en-US" sz="2000" b="0" i="0" u="none" strike="noStrike" cap="none" dirty="0" err="1">
                <a:solidFill>
                  <a:srgbClr val="000000"/>
                </a:solidFill>
                <a:latin typeface="Verdana"/>
                <a:ea typeface="Verdana"/>
                <a:cs typeface="Verdana"/>
                <a:sym typeface="Verdana"/>
              </a:rPr>
              <a:t>autoscaler</a:t>
            </a:r>
            <a:r>
              <a:rPr lang="en-US" sz="2000" b="0" i="0" u="none" strike="noStrike" cap="none" dirty="0">
                <a:solidFill>
                  <a:srgbClr val="000000"/>
                </a:solidFill>
                <a:latin typeface="Verdana"/>
                <a:ea typeface="Verdana"/>
                <a:cs typeface="Verdana"/>
                <a:sym typeface="Verdana"/>
              </a:rPr>
              <a:t> by running the </a:t>
            </a:r>
            <a:r>
              <a:rPr lang="en-US" sz="2000" b="1" i="0" u="none" strike="noStrike" cap="none" dirty="0">
                <a:solidFill>
                  <a:srgbClr val="000000"/>
                </a:solidFill>
                <a:latin typeface="Verdana"/>
                <a:ea typeface="Verdana"/>
                <a:cs typeface="Verdana"/>
                <a:sym typeface="Verdana"/>
              </a:rPr>
              <a:t>$</a:t>
            </a:r>
            <a:r>
              <a:rPr lang="en-US" sz="2000" b="1" i="0" u="none" strike="noStrike" cap="none" dirty="0" err="1">
                <a:solidFill>
                  <a:srgbClr val="000000"/>
                </a:solidFill>
                <a:latin typeface="Verdana"/>
                <a:ea typeface="Verdana"/>
                <a:cs typeface="Verdana"/>
                <a:sym typeface="Verdana"/>
              </a:rPr>
              <a:t>kubclt</a:t>
            </a:r>
            <a:r>
              <a:rPr lang="en-US" sz="2000" b="1" i="0" u="none" strike="noStrike" cap="none" dirty="0">
                <a:solidFill>
                  <a:srgbClr val="000000"/>
                </a:solidFill>
                <a:latin typeface="Verdana"/>
                <a:ea typeface="Verdana"/>
                <a:cs typeface="Verdana"/>
                <a:sym typeface="Verdana"/>
              </a:rPr>
              <a:t> get </a:t>
            </a:r>
            <a:r>
              <a:rPr lang="en-US" sz="2000" b="1" i="0" u="none" strike="noStrike" cap="none" dirty="0" err="1">
                <a:solidFill>
                  <a:srgbClr val="000000"/>
                </a:solidFill>
                <a:latin typeface="Verdana"/>
                <a:ea typeface="Verdana"/>
                <a:cs typeface="Verdana"/>
                <a:sym typeface="Verdana"/>
              </a:rPr>
              <a:t>hpa</a:t>
            </a:r>
            <a:r>
              <a:rPr lang="en-US" sz="2000" b="0" i="0" u="none" strike="noStrike" cap="none" dirty="0" err="1">
                <a:solidFill>
                  <a:srgbClr val="000000"/>
                </a:solidFill>
                <a:latin typeface="Verdana"/>
                <a:ea typeface="Verdana"/>
                <a:cs typeface="Verdana"/>
                <a:sym typeface="Verdana"/>
              </a:rPr>
              <a:t>command</a:t>
            </a:r>
            <a:r>
              <a:rPr lang="en-US" sz="2000" b="0" i="0" u="none" strike="noStrike" cap="none" dirty="0">
                <a:solidFill>
                  <a:srgbClr val="000000"/>
                </a:solidFill>
                <a:latin typeface="Verdana"/>
                <a:ea typeface="Verdana"/>
                <a:cs typeface="Verdana"/>
                <a:sym typeface="Verdana"/>
              </a:rPr>
              <a:t>.</a:t>
            </a:r>
            <a:endParaRPr sz="20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ctrTitle"/>
          </p:nvPr>
        </p:nvSpPr>
        <p:spPr>
          <a:xfrm>
            <a:off x="323528" y="116632"/>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Kubernetes AutoScaling</a:t>
            </a:r>
            <a:endParaRPr sz="4400" b="0" i="0" u="none" strike="noStrike" cap="none">
              <a:solidFill>
                <a:schemeClr val="dk1"/>
              </a:solidFill>
              <a:latin typeface="Calibri"/>
              <a:ea typeface="Calibri"/>
              <a:cs typeface="Calibri"/>
              <a:sym typeface="Calibri"/>
            </a:endParaRPr>
          </a:p>
        </p:txBody>
      </p:sp>
      <p:sp>
        <p:nvSpPr>
          <p:cNvPr id="194" name="Google Shape;194;p3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sp>
        <p:nvSpPr>
          <p:cNvPr id="195" name="Google Shape;195;p30"/>
          <p:cNvSpPr/>
          <p:nvPr/>
        </p:nvSpPr>
        <p:spPr>
          <a:xfrm>
            <a:off x="251520" y="980728"/>
            <a:ext cx="8424936" cy="1938992"/>
          </a:xfrm>
          <a:prstGeom prst="rect">
            <a:avLst/>
          </a:prstGeom>
          <a:solidFill>
            <a:srgbClr val="F1F1F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We can check the number of pods running using the following command.</a:t>
            </a:r>
            <a:endParaRPr sz="1800" b="0" i="0" u="none" strike="noStrike" cap="none" dirty="0">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dirty="0">
                <a:solidFill>
                  <a:srgbClr val="313131"/>
                </a:solidFill>
                <a:latin typeface="Arial"/>
                <a:ea typeface="Arial"/>
                <a:cs typeface="Arial"/>
                <a:sym typeface="Arial"/>
              </a:rPr>
              <a:t>jsz@jsz-desk2:~/k8s-src$ </a:t>
            </a:r>
            <a:r>
              <a:rPr lang="en-US" sz="1800" b="1" i="0" u="none" strike="noStrike" cap="none" dirty="0" err="1">
                <a:solidFill>
                  <a:srgbClr val="313131"/>
                </a:solidFill>
                <a:latin typeface="Arial"/>
                <a:ea typeface="Arial"/>
                <a:cs typeface="Arial"/>
                <a:sym typeface="Arial"/>
              </a:rPr>
              <a:t>kubectl</a:t>
            </a:r>
            <a:r>
              <a:rPr lang="en-US" sz="1800" b="1" i="0" u="none" strike="noStrike" cap="none" dirty="0">
                <a:solidFill>
                  <a:srgbClr val="313131"/>
                </a:solidFill>
                <a:latin typeface="Arial"/>
                <a:ea typeface="Arial"/>
                <a:cs typeface="Arial"/>
                <a:sym typeface="Arial"/>
              </a:rPr>
              <a:t> get pods </a:t>
            </a:r>
            <a:endParaRPr dirty="0"/>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dirty="0">
                <a:solidFill>
                  <a:srgbClr val="313131"/>
                </a:solidFill>
                <a:latin typeface="Arial"/>
                <a:ea typeface="Arial"/>
                <a:cs typeface="Arial"/>
                <a:sym typeface="Arial"/>
              </a:rPr>
              <a:t>php-apache-2046965998-3ewo6 0/1 Pending 0 1m </a:t>
            </a:r>
            <a:endParaRPr dirty="0"/>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dirty="0">
                <a:solidFill>
                  <a:srgbClr val="313131"/>
                </a:solidFill>
                <a:latin typeface="Arial"/>
                <a:ea typeface="Arial"/>
                <a:cs typeface="Arial"/>
                <a:sym typeface="Arial"/>
              </a:rPr>
              <a:t>php-apache-2046965998-8m03k 1/1 Running 0 1m </a:t>
            </a:r>
            <a:endParaRPr dirty="0"/>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dirty="0">
                <a:solidFill>
                  <a:srgbClr val="313131"/>
                </a:solidFill>
                <a:latin typeface="Arial"/>
                <a:ea typeface="Arial"/>
                <a:cs typeface="Arial"/>
                <a:sym typeface="Arial"/>
              </a:rPr>
              <a:t>php-apache-2046965998-ddpgp 1/1 Running 0 5m </a:t>
            </a:r>
            <a:endParaRPr dirty="0"/>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dirty="0">
                <a:solidFill>
                  <a:srgbClr val="313131"/>
                </a:solidFill>
                <a:latin typeface="Arial"/>
                <a:ea typeface="Arial"/>
                <a:cs typeface="Arial"/>
                <a:sym typeface="Arial"/>
              </a:rPr>
              <a:t>php-apache-2046965998-lrik6 1/1 Running 0 1m </a:t>
            </a:r>
            <a:endParaRPr dirty="0"/>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dirty="0">
                <a:solidFill>
                  <a:srgbClr val="313131"/>
                </a:solidFill>
                <a:latin typeface="Arial"/>
                <a:ea typeface="Arial"/>
                <a:cs typeface="Arial"/>
                <a:sym typeface="Arial"/>
              </a:rPr>
              <a:t>php-apache-2046965998-nj465 0/1 Pending 0 1m</a:t>
            </a:r>
            <a:r>
              <a:rPr lang="en-US" sz="1800" b="0" i="0" u="none" strike="noStrike" cap="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ctrTitle"/>
          </p:nvPr>
        </p:nvSpPr>
        <p:spPr>
          <a:xfrm>
            <a:off x="323528" y="116632"/>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Kubectl Commands</a:t>
            </a:r>
            <a:endParaRPr sz="4400" b="0" i="0" u="none" strike="noStrike" cap="none">
              <a:solidFill>
                <a:schemeClr val="dk1"/>
              </a:solidFill>
              <a:latin typeface="Calibri"/>
              <a:ea typeface="Calibri"/>
              <a:cs typeface="Calibri"/>
              <a:sym typeface="Calibri"/>
            </a:endParaRPr>
          </a:p>
        </p:txBody>
      </p:sp>
      <p:sp>
        <p:nvSpPr>
          <p:cNvPr id="201" name="Google Shape;201;p3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sp>
        <p:nvSpPr>
          <p:cNvPr id="202" name="Google Shape;202;p31"/>
          <p:cNvSpPr/>
          <p:nvPr/>
        </p:nvSpPr>
        <p:spPr>
          <a:xfrm>
            <a:off x="81168" y="859608"/>
            <a:ext cx="9036496" cy="5539978"/>
          </a:xfrm>
          <a:prstGeom prst="rect">
            <a:avLst/>
          </a:prstGeom>
          <a:solidFill>
            <a:srgbClr val="F1F1F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1" i="0" u="none" strike="noStrike" cap="none">
                <a:solidFill>
                  <a:srgbClr val="000000"/>
                </a:solidFill>
                <a:latin typeface="Verdana"/>
                <a:ea typeface="Verdana"/>
                <a:cs typeface="Verdana"/>
                <a:sym typeface="Verdana"/>
              </a:rPr>
              <a:t>Kubectl</a:t>
            </a:r>
            <a:r>
              <a:rPr lang="en-US" sz="2000" b="0" i="0" u="none" strike="noStrike" cap="none">
                <a:solidFill>
                  <a:srgbClr val="000000"/>
                </a:solidFill>
                <a:latin typeface="Verdana"/>
                <a:ea typeface="Verdana"/>
                <a:cs typeface="Verdana"/>
                <a:sym typeface="Verdana"/>
              </a:rPr>
              <a:t> controls the Kubernetes Cluster. It is one of the key components of Kubernetes which runs on the workstation on any machine when the setup is done. It has the capability to manage the nodes in the cluster.</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Verdana"/>
              <a:buNone/>
            </a:pPr>
            <a:r>
              <a:rPr lang="en-US" sz="2000" b="1" i="0" u="none" strike="noStrike" cap="none">
                <a:solidFill>
                  <a:srgbClr val="000000"/>
                </a:solidFill>
                <a:latin typeface="Verdana"/>
                <a:ea typeface="Verdana"/>
                <a:cs typeface="Verdana"/>
                <a:sym typeface="Verdana"/>
              </a:rPr>
              <a:t>Kubectl</a:t>
            </a:r>
            <a:r>
              <a:rPr lang="en-US" sz="2000" b="0" i="0" u="none" strike="noStrike" cap="none">
                <a:solidFill>
                  <a:srgbClr val="000000"/>
                </a:solidFill>
                <a:latin typeface="Verdana"/>
                <a:ea typeface="Verdana"/>
                <a:cs typeface="Verdana"/>
                <a:sym typeface="Verdana"/>
              </a:rPr>
              <a:t> commands are used to interact and manage Kubernetes objects and the cluster. In this chapter, we will discuss a few commands used in Kubernetes via kubectl.</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Verdana"/>
              <a:buNone/>
            </a:pPr>
            <a:r>
              <a:rPr lang="en-US" sz="2000" b="1" i="0" u="none" strike="noStrike" cap="none">
                <a:solidFill>
                  <a:srgbClr val="000000"/>
                </a:solidFill>
                <a:latin typeface="Verdana"/>
                <a:ea typeface="Verdana"/>
                <a:cs typeface="Verdana"/>
                <a:sym typeface="Verdana"/>
              </a:rPr>
              <a:t>kubectl annotate</a:t>
            </a:r>
            <a:r>
              <a:rPr lang="en-US" sz="2000" b="0" i="0" u="none" strike="noStrike" cap="none">
                <a:solidFill>
                  <a:srgbClr val="000000"/>
                </a:solidFill>
                <a:latin typeface="Verdana"/>
                <a:ea typeface="Verdana"/>
                <a:cs typeface="Verdana"/>
                <a:sym typeface="Verdana"/>
              </a:rPr>
              <a:t> − It updates the annotation on a resource.</a:t>
            </a:r>
            <a:endParaRPr sz="20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2000"/>
              <a:buFont typeface="Arial"/>
              <a:buNone/>
            </a:pPr>
            <a:r>
              <a:rPr lang="en-US" sz="2000" b="0" i="0" u="none" strike="noStrike" cap="none">
                <a:solidFill>
                  <a:srgbClr val="313131"/>
                </a:solidFill>
                <a:latin typeface="Arial"/>
                <a:ea typeface="Arial"/>
                <a:cs typeface="Arial"/>
                <a:sym typeface="Arial"/>
              </a:rPr>
              <a:t>$kubectl annotate [--overwrite] (-f FILENAME | TYPE NAME) KEY_1=VAL_1 ... KEY_N = VAL_N [--resource-version = version]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Verdana"/>
              <a:buNone/>
            </a:pPr>
            <a:r>
              <a:rPr lang="en-US" sz="2000" b="0" i="0" u="none" strike="noStrike" cap="none">
                <a:solidFill>
                  <a:srgbClr val="000000"/>
                </a:solidFill>
                <a:latin typeface="Verdana"/>
                <a:ea typeface="Verdana"/>
                <a:cs typeface="Verdana"/>
                <a:sym typeface="Verdana"/>
              </a:rPr>
              <a:t>For example,</a:t>
            </a:r>
            <a:endParaRPr sz="20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2000"/>
              <a:buFont typeface="Arial"/>
              <a:buNone/>
            </a:pPr>
            <a:r>
              <a:rPr lang="en-US" sz="2000" b="0" i="0" u="none" strike="noStrike" cap="none">
                <a:solidFill>
                  <a:srgbClr val="313131"/>
                </a:solidFill>
                <a:latin typeface="Arial"/>
                <a:ea typeface="Arial"/>
                <a:cs typeface="Arial"/>
                <a:sym typeface="Arial"/>
              </a:rPr>
              <a:t>kubectl annotate pods tomcat description = 'my frontend'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Verdana"/>
              <a:buNone/>
            </a:pPr>
            <a:r>
              <a:rPr lang="en-US" sz="2000" b="1" i="0" u="none" strike="noStrike" cap="none">
                <a:solidFill>
                  <a:srgbClr val="000000"/>
                </a:solidFill>
                <a:latin typeface="Verdana"/>
                <a:ea typeface="Verdana"/>
                <a:cs typeface="Verdana"/>
                <a:sym typeface="Verdana"/>
              </a:rPr>
              <a:t>kubectl api-versions</a:t>
            </a:r>
            <a:r>
              <a:rPr lang="en-US" sz="2000" b="0" i="0" u="none" strike="noStrike" cap="none">
                <a:solidFill>
                  <a:srgbClr val="000000"/>
                </a:solidFill>
                <a:latin typeface="Verdana"/>
                <a:ea typeface="Verdana"/>
                <a:cs typeface="Verdana"/>
                <a:sym typeface="Verdana"/>
              </a:rPr>
              <a:t> − It prints the supported versions of API on the cluster.</a:t>
            </a:r>
            <a:endParaRPr sz="20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2000"/>
              <a:buFont typeface="Arial"/>
              <a:buNone/>
            </a:pPr>
            <a:r>
              <a:rPr lang="en-US" sz="2000" b="0" i="0" u="none" strike="noStrike" cap="none">
                <a:solidFill>
                  <a:srgbClr val="313131"/>
                </a:solidFill>
                <a:latin typeface="Arial"/>
                <a:ea typeface="Arial"/>
                <a:cs typeface="Arial"/>
                <a:sym typeface="Arial"/>
              </a:rPr>
              <a:t>$ kubectl api-version;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Verdana"/>
              <a:buNone/>
            </a:pPr>
            <a:r>
              <a:rPr lang="en-US" sz="2000" b="1" i="0" u="none" strike="noStrike" cap="none">
                <a:solidFill>
                  <a:srgbClr val="000000"/>
                </a:solidFill>
                <a:latin typeface="Verdana"/>
                <a:ea typeface="Verdana"/>
                <a:cs typeface="Verdana"/>
                <a:sym typeface="Verdana"/>
              </a:rPr>
              <a:t>kubectl apply</a:t>
            </a:r>
            <a:r>
              <a:rPr lang="en-US" sz="2000" b="0" i="0" u="none" strike="noStrike" cap="none">
                <a:solidFill>
                  <a:srgbClr val="000000"/>
                </a:solidFill>
                <a:latin typeface="Verdana"/>
                <a:ea typeface="Verdana"/>
                <a:cs typeface="Verdana"/>
                <a:sym typeface="Verdana"/>
              </a:rPr>
              <a:t> − It has the capability to configure a resource by file or stdin.</a:t>
            </a:r>
            <a:endParaRPr sz="20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2000"/>
              <a:buFont typeface="Arial"/>
              <a:buNone/>
            </a:pPr>
            <a:r>
              <a:rPr lang="en-US" sz="2000" b="0" i="0" u="none" strike="noStrike" cap="none">
                <a:solidFill>
                  <a:srgbClr val="313131"/>
                </a:solidFill>
                <a:latin typeface="Arial"/>
                <a:ea typeface="Arial"/>
                <a:cs typeface="Arial"/>
                <a:sym typeface="Arial"/>
              </a:rPr>
              <a:t>$ kubectl apply –f &lt;filename&gt;</a:t>
            </a:r>
            <a:r>
              <a:rPr lang="en-US" sz="2000" b="0" i="0" u="none" strike="noStrike" cap="none">
                <a:solidFill>
                  <a:schemeClr val="dk1"/>
                </a:solidFill>
                <a:latin typeface="Arial"/>
                <a:ea typeface="Arial"/>
                <a:cs typeface="Arial"/>
                <a:sym typeface="Arial"/>
              </a:rPr>
              <a:t>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Docker &amp; Kubernetes(K8) Differences</a:t>
            </a:r>
            <a:endParaRPr sz="4400" b="0" i="0" u="none" strike="noStrike" cap="none">
              <a:solidFill>
                <a:schemeClr val="dk1"/>
              </a:solidFill>
              <a:latin typeface="Calibri"/>
              <a:ea typeface="Calibri"/>
              <a:cs typeface="Calibri"/>
              <a:sym typeface="Calibri"/>
            </a:endParaRPr>
          </a:p>
        </p:txBody>
      </p:sp>
      <p:sp>
        <p:nvSpPr>
          <p:cNvPr id="91" name="Google Shape;91;p14"/>
          <p:cNvSpPr txBox="1">
            <a:spLocks noGrp="1"/>
          </p:cNvSpPr>
          <p:nvPr>
            <p:ph type="subTitle" idx="1"/>
          </p:nvPr>
        </p:nvSpPr>
        <p:spPr>
          <a:xfrm>
            <a:off x="395536" y="1268760"/>
            <a:ext cx="6400800" cy="1752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888888"/>
              </a:buClr>
              <a:buSzPts val="2720"/>
              <a:buFont typeface="Arial"/>
              <a:buNone/>
            </a:pPr>
            <a:r>
              <a:rPr lang="en-US" sz="2720" b="0" i="0" u="none" strike="noStrike" cap="none" dirty="0">
                <a:solidFill>
                  <a:srgbClr val="888888"/>
                </a:solidFill>
                <a:latin typeface="Calibri"/>
                <a:ea typeface="Calibri"/>
                <a:cs typeface="Calibri"/>
                <a:sym typeface="Calibri"/>
              </a:rPr>
              <a:t>Kubernetes and Docker are both fundamentally different technologies but they work very well together, and both facilitate the management and deployment of containers in a distributed architecture.</a:t>
            </a:r>
            <a:endParaRPr sz="272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ctrTitle"/>
          </p:nvPr>
        </p:nvSpPr>
        <p:spPr>
          <a:xfrm>
            <a:off x="323528" y="116632"/>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Kubectl Commands</a:t>
            </a:r>
            <a:endParaRPr sz="4400" b="0" i="0" u="none" strike="noStrike" cap="none">
              <a:solidFill>
                <a:schemeClr val="dk1"/>
              </a:solidFill>
              <a:latin typeface="Calibri"/>
              <a:ea typeface="Calibri"/>
              <a:cs typeface="Calibri"/>
              <a:sym typeface="Calibri"/>
            </a:endParaRPr>
          </a:p>
        </p:txBody>
      </p:sp>
      <p:sp>
        <p:nvSpPr>
          <p:cNvPr id="208" name="Google Shape;208;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sp>
        <p:nvSpPr>
          <p:cNvPr id="209" name="Google Shape;209;p32"/>
          <p:cNvSpPr/>
          <p:nvPr/>
        </p:nvSpPr>
        <p:spPr>
          <a:xfrm>
            <a:off x="0" y="993011"/>
            <a:ext cx="9036496" cy="3600986"/>
          </a:xfrm>
          <a:prstGeom prst="rect">
            <a:avLst/>
          </a:prstGeom>
          <a:solidFill>
            <a:srgbClr val="F1F1F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1" i="0" u="none" strike="noStrike" cap="none">
                <a:solidFill>
                  <a:srgbClr val="000000"/>
                </a:solidFill>
                <a:latin typeface="Verdana"/>
                <a:ea typeface="Verdana"/>
                <a:cs typeface="Verdana"/>
                <a:sym typeface="Verdana"/>
              </a:rPr>
              <a:t>kubectl attach</a:t>
            </a:r>
            <a:r>
              <a:rPr lang="en-US" sz="1800" b="0" i="0" u="none" strike="noStrike" cap="none">
                <a:solidFill>
                  <a:srgbClr val="000000"/>
                </a:solidFill>
                <a:latin typeface="Verdana"/>
                <a:ea typeface="Verdana"/>
                <a:cs typeface="Verdana"/>
                <a:sym typeface="Verdana"/>
              </a:rPr>
              <a:t> − This attaches things to the running container.</a:t>
            </a:r>
            <a:endParaRPr sz="18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a:solidFill>
                  <a:srgbClr val="313131"/>
                </a:solidFill>
                <a:latin typeface="Arial"/>
                <a:ea typeface="Arial"/>
                <a:cs typeface="Arial"/>
                <a:sym typeface="Arial"/>
              </a:rPr>
              <a:t>$ kubectl attach &lt;pod&gt; –c &lt;container&gt; $ kubectl attach 123456-7890 -c tomcat-conatiner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1" i="0" u="none" strike="noStrike" cap="none">
                <a:solidFill>
                  <a:srgbClr val="000000"/>
                </a:solidFill>
                <a:latin typeface="Verdana"/>
                <a:ea typeface="Verdana"/>
                <a:cs typeface="Verdana"/>
                <a:sym typeface="Verdana"/>
              </a:rPr>
              <a:t>kubectl autoscale</a:t>
            </a:r>
            <a:r>
              <a:rPr lang="en-US" sz="1800" b="0" i="0" u="none" strike="noStrike" cap="none">
                <a:solidFill>
                  <a:srgbClr val="000000"/>
                </a:solidFill>
                <a:latin typeface="Verdana"/>
                <a:ea typeface="Verdana"/>
                <a:cs typeface="Verdana"/>
                <a:sym typeface="Verdana"/>
              </a:rPr>
              <a:t> − This is used to auto scale pods which are defined such as Deployment, replica set, Replication Controller.</a:t>
            </a:r>
            <a:endParaRPr sz="18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a:solidFill>
                  <a:srgbClr val="313131"/>
                </a:solidFill>
                <a:latin typeface="Arial"/>
                <a:ea typeface="Arial"/>
                <a:cs typeface="Arial"/>
                <a:sym typeface="Arial"/>
              </a:rPr>
              <a:t>$ kubectl autoscale (-f FILENAME | TYPE NAME | TYPE/NAME) [--min = MINPODS] -- max = MAXPODS [--cpu-percent = CPU] [flags] $ kubectl autoscale deployment foo --min = 2 --max = 10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1" i="0" u="none" strike="noStrike" cap="none">
                <a:solidFill>
                  <a:srgbClr val="000000"/>
                </a:solidFill>
                <a:latin typeface="Verdana"/>
                <a:ea typeface="Verdana"/>
                <a:cs typeface="Verdana"/>
                <a:sym typeface="Verdana"/>
              </a:rPr>
              <a:t>kubectl cluster-info</a:t>
            </a:r>
            <a:r>
              <a:rPr lang="en-US" sz="1800" b="0" i="0" u="none" strike="noStrike" cap="none">
                <a:solidFill>
                  <a:srgbClr val="000000"/>
                </a:solidFill>
                <a:latin typeface="Verdana"/>
                <a:ea typeface="Verdana"/>
                <a:cs typeface="Verdana"/>
                <a:sym typeface="Verdana"/>
              </a:rPr>
              <a:t> − It displays the cluster Info.</a:t>
            </a:r>
            <a:endParaRPr sz="18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a:solidFill>
                  <a:srgbClr val="313131"/>
                </a:solidFill>
                <a:latin typeface="Arial"/>
                <a:ea typeface="Arial"/>
                <a:cs typeface="Arial"/>
                <a:sym typeface="Arial"/>
              </a:rPr>
              <a:t>$ kubectl cluster-info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1" i="0" u="none" strike="noStrike" cap="none">
                <a:solidFill>
                  <a:srgbClr val="000000"/>
                </a:solidFill>
                <a:latin typeface="Verdana"/>
                <a:ea typeface="Verdana"/>
                <a:cs typeface="Verdana"/>
                <a:sym typeface="Verdana"/>
              </a:rPr>
              <a:t>kubectl cluster-info dump</a:t>
            </a:r>
            <a:r>
              <a:rPr lang="en-US" sz="1800" b="0" i="0" u="none" strike="noStrike" cap="none">
                <a:solidFill>
                  <a:srgbClr val="000000"/>
                </a:solidFill>
                <a:latin typeface="Verdana"/>
                <a:ea typeface="Verdana"/>
                <a:cs typeface="Verdana"/>
                <a:sym typeface="Verdana"/>
              </a:rPr>
              <a:t> − It dumps relevant information regarding cluster for debugging and diagnosis.</a:t>
            </a:r>
            <a:endParaRPr sz="18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1800"/>
              <a:buFont typeface="Arial"/>
              <a:buNone/>
            </a:pPr>
            <a:r>
              <a:rPr lang="en-US" sz="1800" b="0" i="0" u="none" strike="noStrike" cap="none">
                <a:solidFill>
                  <a:srgbClr val="313131"/>
                </a:solidFill>
                <a:latin typeface="Arial"/>
                <a:ea typeface="Arial"/>
                <a:cs typeface="Arial"/>
                <a:sym typeface="Arial"/>
              </a:rPr>
              <a:t>$ kubectl cluster-info dump $ kubectl cluster-info dump --output-directory = /path/to/cluster-state</a:t>
            </a:r>
            <a:r>
              <a:rPr lang="en-US" sz="1800" b="0" i="0" u="none" strike="noStrike" cap="none">
                <a:solidFill>
                  <a:schemeClr val="dk1"/>
                </a:solidFill>
                <a:latin typeface="Arial"/>
                <a:ea typeface="Arial"/>
                <a:cs typeface="Arial"/>
                <a:sym typeface="Arial"/>
              </a:rPr>
              <a:t> </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ctrTitle"/>
          </p:nvPr>
        </p:nvSpPr>
        <p:spPr>
          <a:xfrm>
            <a:off x="323528" y="116632"/>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Kubectl Commands</a:t>
            </a:r>
            <a:endParaRPr sz="4400" b="0" i="0" u="none" strike="noStrike" cap="none">
              <a:solidFill>
                <a:schemeClr val="dk1"/>
              </a:solidFill>
              <a:latin typeface="Calibri"/>
              <a:ea typeface="Calibri"/>
              <a:cs typeface="Calibri"/>
              <a:sym typeface="Calibri"/>
            </a:endParaRPr>
          </a:p>
        </p:txBody>
      </p:sp>
      <p:sp>
        <p:nvSpPr>
          <p:cNvPr id="215" name="Google Shape;215;p3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sp>
        <p:nvSpPr>
          <p:cNvPr id="216" name="Google Shape;216;p33"/>
          <p:cNvSpPr/>
          <p:nvPr/>
        </p:nvSpPr>
        <p:spPr>
          <a:xfrm>
            <a:off x="114384" y="980728"/>
            <a:ext cx="9001000" cy="4616648"/>
          </a:xfrm>
          <a:prstGeom prst="rect">
            <a:avLst/>
          </a:prstGeom>
          <a:solidFill>
            <a:srgbClr val="F1F1F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1" i="0" u="none" strike="noStrike" cap="none" dirty="0" err="1">
                <a:solidFill>
                  <a:srgbClr val="000000"/>
                </a:solidFill>
                <a:latin typeface="Verdana"/>
                <a:ea typeface="Verdana"/>
                <a:cs typeface="Verdana"/>
                <a:sym typeface="Verdana"/>
              </a:rPr>
              <a:t>kubectl</a:t>
            </a:r>
            <a:r>
              <a:rPr lang="en-US" sz="2000" b="1" i="0" u="none" strike="noStrike" cap="none" dirty="0">
                <a:solidFill>
                  <a:srgbClr val="000000"/>
                </a:solidFill>
                <a:latin typeface="Verdana"/>
                <a:ea typeface="Verdana"/>
                <a:cs typeface="Verdana"/>
                <a:sym typeface="Verdana"/>
              </a:rPr>
              <a:t> </a:t>
            </a:r>
            <a:r>
              <a:rPr lang="en-US" sz="2000" b="1" i="0" u="none" strike="noStrike" cap="none" dirty="0" err="1">
                <a:solidFill>
                  <a:srgbClr val="000000"/>
                </a:solidFill>
                <a:latin typeface="Verdana"/>
                <a:ea typeface="Verdana"/>
                <a:cs typeface="Verdana"/>
                <a:sym typeface="Verdana"/>
              </a:rPr>
              <a:t>config</a:t>
            </a:r>
            <a:r>
              <a:rPr lang="en-US" sz="2000" b="1" i="0" u="none" strike="noStrike" cap="none" dirty="0">
                <a:solidFill>
                  <a:srgbClr val="000000"/>
                </a:solidFill>
                <a:latin typeface="Verdana"/>
                <a:ea typeface="Verdana"/>
                <a:cs typeface="Verdana"/>
                <a:sym typeface="Verdana"/>
              </a:rPr>
              <a:t> delete-cluster</a:t>
            </a:r>
            <a:r>
              <a:rPr lang="en-US" sz="2000" b="0" i="0" u="none" strike="noStrike" cap="none" dirty="0">
                <a:solidFill>
                  <a:srgbClr val="000000"/>
                </a:solidFill>
                <a:latin typeface="Verdana"/>
                <a:ea typeface="Verdana"/>
                <a:cs typeface="Verdana"/>
                <a:sym typeface="Verdana"/>
              </a:rPr>
              <a:t> − Deletes the specified cluster from </a:t>
            </a:r>
            <a:r>
              <a:rPr lang="en-US" sz="2000" b="0" i="0" u="none" strike="noStrike" cap="none" dirty="0" err="1">
                <a:solidFill>
                  <a:srgbClr val="000000"/>
                </a:solidFill>
                <a:latin typeface="Verdana"/>
                <a:ea typeface="Verdana"/>
                <a:cs typeface="Verdana"/>
                <a:sym typeface="Verdana"/>
              </a:rPr>
              <a:t>kubeconfig</a:t>
            </a:r>
            <a:r>
              <a:rPr lang="en-US" sz="2000" b="0" i="0" u="none" strike="noStrike" cap="none" dirty="0">
                <a:solidFill>
                  <a:srgbClr val="000000"/>
                </a:solidFill>
                <a:latin typeface="Verdana"/>
                <a:ea typeface="Verdana"/>
                <a:cs typeface="Verdana"/>
                <a:sym typeface="Verdana"/>
              </a:rPr>
              <a:t>.</a:t>
            </a:r>
            <a:endParaRPr sz="2000" b="0" i="0" u="none" strike="noStrike" cap="none" dirty="0">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2000"/>
              <a:buFont typeface="Arial"/>
              <a:buNone/>
            </a:pP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kubectl</a:t>
            </a: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config</a:t>
            </a:r>
            <a:r>
              <a:rPr lang="en-US" sz="2000" b="0" i="0" u="none" strike="noStrike" cap="none" dirty="0">
                <a:solidFill>
                  <a:srgbClr val="313131"/>
                </a:solidFill>
                <a:latin typeface="Arial"/>
                <a:ea typeface="Arial"/>
                <a:cs typeface="Arial"/>
                <a:sym typeface="Arial"/>
              </a:rPr>
              <a:t> delete-cluster &lt;Cluster Name&gt; </a:t>
            </a:r>
            <a:endParaRPr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Verdana"/>
              <a:buNone/>
            </a:pPr>
            <a:r>
              <a:rPr lang="en-US" sz="2000" b="1" i="0" u="none" strike="noStrike" cap="none" dirty="0" err="1">
                <a:solidFill>
                  <a:srgbClr val="000000"/>
                </a:solidFill>
                <a:latin typeface="Verdana"/>
                <a:ea typeface="Verdana"/>
                <a:cs typeface="Verdana"/>
                <a:sym typeface="Verdana"/>
              </a:rPr>
              <a:t>kubectl</a:t>
            </a:r>
            <a:r>
              <a:rPr lang="en-US" sz="2000" b="1" i="0" u="none" strike="noStrike" cap="none" dirty="0">
                <a:solidFill>
                  <a:srgbClr val="000000"/>
                </a:solidFill>
                <a:latin typeface="Verdana"/>
                <a:ea typeface="Verdana"/>
                <a:cs typeface="Verdana"/>
                <a:sym typeface="Verdana"/>
              </a:rPr>
              <a:t> </a:t>
            </a:r>
            <a:r>
              <a:rPr lang="en-US" sz="2000" b="1" i="0" u="none" strike="noStrike" cap="none" dirty="0" err="1">
                <a:solidFill>
                  <a:srgbClr val="000000"/>
                </a:solidFill>
                <a:latin typeface="Verdana"/>
                <a:ea typeface="Verdana"/>
                <a:cs typeface="Verdana"/>
                <a:sym typeface="Verdana"/>
              </a:rPr>
              <a:t>config</a:t>
            </a:r>
            <a:r>
              <a:rPr lang="en-US" sz="2000" b="1" i="0" u="none" strike="noStrike" cap="none" dirty="0">
                <a:solidFill>
                  <a:srgbClr val="000000"/>
                </a:solidFill>
                <a:latin typeface="Verdana"/>
                <a:ea typeface="Verdana"/>
                <a:cs typeface="Verdana"/>
                <a:sym typeface="Verdana"/>
              </a:rPr>
              <a:t> delete-context</a:t>
            </a:r>
            <a:r>
              <a:rPr lang="en-US" sz="2000" b="0" i="0" u="none" strike="noStrike" cap="none" dirty="0">
                <a:solidFill>
                  <a:srgbClr val="000000"/>
                </a:solidFill>
                <a:latin typeface="Verdana"/>
                <a:ea typeface="Verdana"/>
                <a:cs typeface="Verdana"/>
                <a:sym typeface="Verdana"/>
              </a:rPr>
              <a:t> − Deletes a specified context from </a:t>
            </a:r>
            <a:r>
              <a:rPr lang="en-US" sz="2000" b="0" i="0" u="none" strike="noStrike" cap="none" dirty="0" err="1">
                <a:solidFill>
                  <a:srgbClr val="000000"/>
                </a:solidFill>
                <a:latin typeface="Verdana"/>
                <a:ea typeface="Verdana"/>
                <a:cs typeface="Verdana"/>
                <a:sym typeface="Verdana"/>
              </a:rPr>
              <a:t>kubeconfig</a:t>
            </a:r>
            <a:r>
              <a:rPr lang="en-US" sz="2000" b="0" i="0" u="none" strike="noStrike" cap="none" dirty="0">
                <a:solidFill>
                  <a:srgbClr val="000000"/>
                </a:solidFill>
                <a:latin typeface="Verdana"/>
                <a:ea typeface="Verdana"/>
                <a:cs typeface="Verdana"/>
                <a:sym typeface="Verdana"/>
              </a:rPr>
              <a:t>.</a:t>
            </a:r>
            <a:endParaRPr sz="2000" b="0" i="0" u="none" strike="noStrike" cap="none" dirty="0">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2000"/>
              <a:buFont typeface="Arial"/>
              <a:buNone/>
            </a:pP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kubectl</a:t>
            </a: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config</a:t>
            </a:r>
            <a:r>
              <a:rPr lang="en-US" sz="2000" b="0" i="0" u="none" strike="noStrike" cap="none" dirty="0">
                <a:solidFill>
                  <a:srgbClr val="313131"/>
                </a:solidFill>
                <a:latin typeface="Arial"/>
                <a:ea typeface="Arial"/>
                <a:cs typeface="Arial"/>
                <a:sym typeface="Arial"/>
              </a:rPr>
              <a:t> delete-context &lt;Context Name&gt; </a:t>
            </a:r>
            <a:endParaRPr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Verdana"/>
              <a:buNone/>
            </a:pPr>
            <a:r>
              <a:rPr lang="en-US" sz="2000" b="1" i="0" u="none" strike="noStrike" cap="none" dirty="0" err="1">
                <a:solidFill>
                  <a:srgbClr val="000000"/>
                </a:solidFill>
                <a:latin typeface="Verdana"/>
                <a:ea typeface="Verdana"/>
                <a:cs typeface="Verdana"/>
                <a:sym typeface="Verdana"/>
              </a:rPr>
              <a:t>kubectl</a:t>
            </a:r>
            <a:r>
              <a:rPr lang="en-US" sz="2000" b="1" i="0" u="none" strike="noStrike" cap="none" dirty="0">
                <a:solidFill>
                  <a:srgbClr val="000000"/>
                </a:solidFill>
                <a:latin typeface="Verdana"/>
                <a:ea typeface="Verdana"/>
                <a:cs typeface="Verdana"/>
                <a:sym typeface="Verdana"/>
              </a:rPr>
              <a:t> </a:t>
            </a:r>
            <a:r>
              <a:rPr lang="en-US" sz="2000" b="1" i="0" u="none" strike="noStrike" cap="none" dirty="0" err="1">
                <a:solidFill>
                  <a:srgbClr val="000000"/>
                </a:solidFill>
                <a:latin typeface="Verdana"/>
                <a:ea typeface="Verdana"/>
                <a:cs typeface="Verdana"/>
                <a:sym typeface="Verdana"/>
              </a:rPr>
              <a:t>config</a:t>
            </a:r>
            <a:r>
              <a:rPr lang="en-US" sz="2000" b="1" i="0" u="none" strike="noStrike" cap="none" dirty="0">
                <a:solidFill>
                  <a:srgbClr val="000000"/>
                </a:solidFill>
                <a:latin typeface="Verdana"/>
                <a:ea typeface="Verdana"/>
                <a:cs typeface="Verdana"/>
                <a:sym typeface="Verdana"/>
              </a:rPr>
              <a:t> get-clusters</a:t>
            </a:r>
            <a:r>
              <a:rPr lang="en-US" sz="2000" b="0" i="0" u="none" strike="noStrike" cap="none" dirty="0">
                <a:solidFill>
                  <a:srgbClr val="000000"/>
                </a:solidFill>
                <a:latin typeface="Verdana"/>
                <a:ea typeface="Verdana"/>
                <a:cs typeface="Verdana"/>
                <a:sym typeface="Verdana"/>
              </a:rPr>
              <a:t> − Displays cluster defined in the </a:t>
            </a:r>
            <a:r>
              <a:rPr lang="en-US" sz="2000" b="0" i="0" u="none" strike="noStrike" cap="none" dirty="0" err="1">
                <a:solidFill>
                  <a:srgbClr val="000000"/>
                </a:solidFill>
                <a:latin typeface="Verdana"/>
                <a:ea typeface="Verdana"/>
                <a:cs typeface="Verdana"/>
                <a:sym typeface="Verdana"/>
              </a:rPr>
              <a:t>kubeconfig</a:t>
            </a:r>
            <a:r>
              <a:rPr lang="en-US" sz="2000" b="0" i="0" u="none" strike="noStrike" cap="none" dirty="0">
                <a:solidFill>
                  <a:srgbClr val="000000"/>
                </a:solidFill>
                <a:latin typeface="Verdana"/>
                <a:ea typeface="Verdana"/>
                <a:cs typeface="Verdana"/>
                <a:sym typeface="Verdana"/>
              </a:rPr>
              <a:t>.</a:t>
            </a:r>
            <a:endParaRPr sz="2000" b="0" i="0" u="none" strike="noStrike" cap="none" dirty="0">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2000"/>
              <a:buFont typeface="Arial"/>
              <a:buNone/>
            </a:pP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kubectl</a:t>
            </a: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config</a:t>
            </a:r>
            <a:r>
              <a:rPr lang="en-US" sz="2000" b="0" i="0" u="none" strike="noStrike" cap="none" dirty="0">
                <a:solidFill>
                  <a:srgbClr val="313131"/>
                </a:solidFill>
                <a:latin typeface="Arial"/>
                <a:ea typeface="Arial"/>
                <a:cs typeface="Arial"/>
                <a:sym typeface="Arial"/>
              </a:rPr>
              <a:t> get-cluster $ </a:t>
            </a:r>
            <a:r>
              <a:rPr lang="en-US" sz="2000" b="0" i="0" u="none" strike="noStrike" cap="none" dirty="0" err="1">
                <a:solidFill>
                  <a:srgbClr val="313131"/>
                </a:solidFill>
                <a:latin typeface="Arial"/>
                <a:ea typeface="Arial"/>
                <a:cs typeface="Arial"/>
                <a:sym typeface="Arial"/>
              </a:rPr>
              <a:t>kubectl</a:t>
            </a: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config</a:t>
            </a:r>
            <a:r>
              <a:rPr lang="en-US" sz="2000" b="0" i="0" u="none" strike="noStrike" cap="none" dirty="0">
                <a:solidFill>
                  <a:srgbClr val="313131"/>
                </a:solidFill>
                <a:latin typeface="Arial"/>
                <a:ea typeface="Arial"/>
                <a:cs typeface="Arial"/>
                <a:sym typeface="Arial"/>
              </a:rPr>
              <a:t> get-cluster &lt;</a:t>
            </a:r>
            <a:r>
              <a:rPr lang="en-US" sz="2000" b="0" i="0" u="none" strike="noStrike" cap="none" dirty="0" err="1">
                <a:solidFill>
                  <a:srgbClr val="313131"/>
                </a:solidFill>
                <a:latin typeface="Arial"/>
                <a:ea typeface="Arial"/>
                <a:cs typeface="Arial"/>
                <a:sym typeface="Arial"/>
              </a:rPr>
              <a:t>Cluser</a:t>
            </a:r>
            <a:r>
              <a:rPr lang="en-US" sz="2000" b="0" i="0" u="none" strike="noStrike" cap="none" dirty="0">
                <a:solidFill>
                  <a:srgbClr val="313131"/>
                </a:solidFill>
                <a:latin typeface="Arial"/>
                <a:ea typeface="Arial"/>
                <a:cs typeface="Arial"/>
                <a:sym typeface="Arial"/>
              </a:rPr>
              <a:t> Name&gt; </a:t>
            </a:r>
            <a:endParaRPr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Verdana"/>
              <a:buNone/>
            </a:pPr>
            <a:r>
              <a:rPr lang="en-US" sz="2000" b="1" i="0" u="none" strike="noStrike" cap="none" dirty="0" err="1">
                <a:solidFill>
                  <a:srgbClr val="000000"/>
                </a:solidFill>
                <a:latin typeface="Verdana"/>
                <a:ea typeface="Verdana"/>
                <a:cs typeface="Verdana"/>
                <a:sym typeface="Verdana"/>
              </a:rPr>
              <a:t>kubectl</a:t>
            </a:r>
            <a:r>
              <a:rPr lang="en-US" sz="2000" b="1" i="0" u="none" strike="noStrike" cap="none" dirty="0">
                <a:solidFill>
                  <a:srgbClr val="000000"/>
                </a:solidFill>
                <a:latin typeface="Verdana"/>
                <a:ea typeface="Verdana"/>
                <a:cs typeface="Verdana"/>
                <a:sym typeface="Verdana"/>
              </a:rPr>
              <a:t> </a:t>
            </a:r>
            <a:r>
              <a:rPr lang="en-US" sz="2000" b="1" i="0" u="none" strike="noStrike" cap="none" dirty="0" err="1">
                <a:solidFill>
                  <a:srgbClr val="000000"/>
                </a:solidFill>
                <a:latin typeface="Verdana"/>
                <a:ea typeface="Verdana"/>
                <a:cs typeface="Verdana"/>
                <a:sym typeface="Verdana"/>
              </a:rPr>
              <a:t>config</a:t>
            </a:r>
            <a:r>
              <a:rPr lang="en-US" sz="2000" b="1" i="0" u="none" strike="noStrike" cap="none" dirty="0">
                <a:solidFill>
                  <a:srgbClr val="000000"/>
                </a:solidFill>
                <a:latin typeface="Verdana"/>
                <a:ea typeface="Verdana"/>
                <a:cs typeface="Verdana"/>
                <a:sym typeface="Verdana"/>
              </a:rPr>
              <a:t> get-contexts</a:t>
            </a:r>
            <a:r>
              <a:rPr lang="en-US" sz="2000" b="0" i="0" u="none" strike="noStrike" cap="none" dirty="0">
                <a:solidFill>
                  <a:srgbClr val="000000"/>
                </a:solidFill>
                <a:latin typeface="Verdana"/>
                <a:ea typeface="Verdana"/>
                <a:cs typeface="Verdana"/>
                <a:sym typeface="Verdana"/>
              </a:rPr>
              <a:t> − Describes one or many contexts.</a:t>
            </a:r>
            <a:endParaRPr sz="2000" b="0" i="0" u="none" strike="noStrike" cap="none" dirty="0">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2000"/>
              <a:buFont typeface="Arial"/>
              <a:buNone/>
            </a:pP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kubectl</a:t>
            </a:r>
            <a:r>
              <a:rPr lang="en-US" sz="2000" b="0" i="0" u="none" strike="noStrike" cap="none" dirty="0">
                <a:solidFill>
                  <a:srgbClr val="313131"/>
                </a:solidFill>
                <a:latin typeface="Arial"/>
                <a:ea typeface="Arial"/>
                <a:cs typeface="Arial"/>
                <a:sym typeface="Arial"/>
              </a:rPr>
              <a:t> </a:t>
            </a:r>
            <a:r>
              <a:rPr lang="en-US" sz="2000" b="0" i="0" u="none" strike="noStrike" cap="none" dirty="0" err="1">
                <a:solidFill>
                  <a:srgbClr val="313131"/>
                </a:solidFill>
                <a:latin typeface="Arial"/>
                <a:ea typeface="Arial"/>
                <a:cs typeface="Arial"/>
                <a:sym typeface="Arial"/>
              </a:rPr>
              <a:t>config</a:t>
            </a:r>
            <a:r>
              <a:rPr lang="en-US" sz="2000" b="0" i="0" u="none" strike="noStrike" cap="none" dirty="0">
                <a:solidFill>
                  <a:srgbClr val="313131"/>
                </a:solidFill>
                <a:latin typeface="Arial"/>
                <a:ea typeface="Arial"/>
                <a:cs typeface="Arial"/>
                <a:sym typeface="Arial"/>
              </a:rPr>
              <a:t> get-context &lt;Context Name&gt;</a:t>
            </a:r>
            <a:r>
              <a:rPr lang="en-US" sz="2000" b="0" i="0" u="none" strike="noStrike" cap="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2000"/>
              <a:buFont typeface="Calibri"/>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2000" b="1" i="0" u="none" strike="noStrike" cap="none" dirty="0" err="1">
                <a:solidFill>
                  <a:schemeClr val="dk1"/>
                </a:solidFill>
                <a:latin typeface="Calibri"/>
                <a:ea typeface="Calibri"/>
                <a:cs typeface="Calibri"/>
                <a:sym typeface="Calibri"/>
              </a:rPr>
              <a:t>kubectl</a:t>
            </a:r>
            <a:r>
              <a:rPr lang="en-US" sz="2000" b="1" i="0" u="none" strike="noStrike" cap="none" dirty="0">
                <a:solidFill>
                  <a:schemeClr val="dk1"/>
                </a:solidFill>
                <a:latin typeface="Calibri"/>
                <a:ea typeface="Calibri"/>
                <a:cs typeface="Calibri"/>
                <a:sym typeface="Calibri"/>
              </a:rPr>
              <a:t> exec</a:t>
            </a:r>
            <a:r>
              <a:rPr lang="en-US" sz="2000" b="0" i="0" u="none" strike="noStrike" cap="none" dirty="0">
                <a:solidFill>
                  <a:schemeClr val="dk1"/>
                </a:solidFill>
                <a:latin typeface="Calibri"/>
                <a:ea typeface="Calibri"/>
                <a:cs typeface="Calibri"/>
                <a:sym typeface="Calibri"/>
              </a:rPr>
              <a:t> − This helps to execute a command in the container.</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kubectl</a:t>
            </a:r>
            <a:r>
              <a:rPr lang="en-US" sz="2000" dirty="0">
                <a:solidFill>
                  <a:schemeClr val="dk1"/>
                </a:solidFill>
                <a:latin typeface="Calibri"/>
                <a:ea typeface="Calibri"/>
                <a:cs typeface="Calibri"/>
                <a:sym typeface="Calibri"/>
              </a:rPr>
              <a:t> exec POD &lt;-c CONTAINER &gt; -- COMMAND &lt; </a:t>
            </a:r>
            <a:r>
              <a:rPr lang="en-US" sz="2000" dirty="0" err="1">
                <a:solidFill>
                  <a:schemeClr val="dk1"/>
                </a:solidFill>
                <a:latin typeface="Calibri"/>
                <a:ea typeface="Calibri"/>
                <a:cs typeface="Calibri"/>
                <a:sym typeface="Calibri"/>
              </a:rPr>
              <a:t>args</a:t>
            </a:r>
            <a:r>
              <a:rPr lang="en-US" sz="2000" dirty="0">
                <a:solidFill>
                  <a:schemeClr val="dk1"/>
                </a:solidFill>
                <a:latin typeface="Calibri"/>
                <a:ea typeface="Calibri"/>
                <a:cs typeface="Calibri"/>
                <a:sym typeface="Calibri"/>
              </a:rPr>
              <a:t>...&gt; $ </a:t>
            </a:r>
            <a:r>
              <a:rPr lang="en-US" sz="2000" dirty="0" err="1">
                <a:solidFill>
                  <a:schemeClr val="dk1"/>
                </a:solidFill>
                <a:latin typeface="Calibri"/>
                <a:ea typeface="Calibri"/>
                <a:cs typeface="Calibri"/>
                <a:sym typeface="Calibri"/>
              </a:rPr>
              <a:t>kubectl</a:t>
            </a:r>
            <a:r>
              <a:rPr lang="en-US" sz="2000" dirty="0">
                <a:solidFill>
                  <a:schemeClr val="dk1"/>
                </a:solidFill>
                <a:latin typeface="Calibri"/>
                <a:ea typeface="Calibri"/>
                <a:cs typeface="Calibri"/>
                <a:sym typeface="Calibri"/>
              </a:rPr>
              <a:t> exec tomcat 123-5-456 date</a:t>
            </a:r>
            <a:endParaRPr sz="20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ctrTitle"/>
          </p:nvPr>
        </p:nvSpPr>
        <p:spPr>
          <a:xfrm>
            <a:off x="323528" y="116632"/>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Kubectl Commands</a:t>
            </a:r>
            <a:endParaRPr sz="4400" b="0" i="0" u="none" strike="noStrike" cap="none">
              <a:solidFill>
                <a:schemeClr val="dk1"/>
              </a:solidFill>
              <a:latin typeface="Calibri"/>
              <a:ea typeface="Calibri"/>
              <a:cs typeface="Calibri"/>
              <a:sym typeface="Calibri"/>
            </a:endParaRPr>
          </a:p>
        </p:txBody>
      </p:sp>
      <p:sp>
        <p:nvSpPr>
          <p:cNvPr id="222" name="Google Shape;222;p3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sp>
        <p:nvSpPr>
          <p:cNvPr id="223" name="Google Shape;223;p34"/>
          <p:cNvSpPr/>
          <p:nvPr/>
        </p:nvSpPr>
        <p:spPr>
          <a:xfrm>
            <a:off x="11095" y="906393"/>
            <a:ext cx="9132905" cy="5909310"/>
          </a:xfrm>
          <a:prstGeom prst="rect">
            <a:avLst/>
          </a:prstGeom>
          <a:solidFill>
            <a:srgbClr val="F1F1F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600"/>
              <a:buFont typeface="Verdana"/>
              <a:buNone/>
            </a:pPr>
            <a:r>
              <a:rPr lang="en-US" sz="1600" b="1" i="0" u="none" strike="noStrike" cap="none">
                <a:solidFill>
                  <a:srgbClr val="000000"/>
                </a:solidFill>
                <a:latin typeface="Verdana"/>
                <a:ea typeface="Verdana"/>
                <a:cs typeface="Verdana"/>
                <a:sym typeface="Verdana"/>
              </a:rPr>
              <a:t>kubectl rolling-update</a:t>
            </a:r>
            <a:r>
              <a:rPr lang="en-US" sz="1600" b="0" i="0" u="none" strike="noStrike" cap="none">
                <a:solidFill>
                  <a:srgbClr val="000000"/>
                </a:solidFill>
                <a:latin typeface="Verdana"/>
                <a:ea typeface="Verdana"/>
                <a:cs typeface="Verdana"/>
                <a:sym typeface="Verdana"/>
              </a:rPr>
              <a:t> − Performs a rolling update on a replication controller. Replaces the specified replication controller with a new replication controller by updating a POD at a time.</a:t>
            </a:r>
            <a:endParaRPr sz="16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1600"/>
              <a:buFont typeface="Arial"/>
              <a:buNone/>
            </a:pPr>
            <a:r>
              <a:rPr lang="en-US" sz="1600" b="0" i="0" u="none" strike="noStrike" cap="none">
                <a:solidFill>
                  <a:srgbClr val="313131"/>
                </a:solidFill>
                <a:latin typeface="Arial"/>
                <a:ea typeface="Arial"/>
                <a:cs typeface="Arial"/>
                <a:sym typeface="Arial"/>
              </a:rPr>
              <a:t>$ kubectl rolling-update OLD_CONTROLLER_NAME ([NEW_CONTROLLER_NAME] -- image = NEW_CONTAINER_IMAGE | -f NEW_CONTROLLER_SPEC) $ kubectl rolling-update frontend-v1 –f freontend-v2.yaml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Verdana"/>
              <a:buNone/>
            </a:pPr>
            <a:r>
              <a:rPr lang="en-US" sz="1600" b="1" i="0" u="none" strike="noStrike" cap="none">
                <a:solidFill>
                  <a:srgbClr val="000000"/>
                </a:solidFill>
                <a:latin typeface="Verdana"/>
                <a:ea typeface="Verdana"/>
                <a:cs typeface="Verdana"/>
                <a:sym typeface="Verdana"/>
              </a:rPr>
              <a:t>kubectl rollout</a:t>
            </a:r>
            <a:r>
              <a:rPr lang="en-US" sz="1600" b="0" i="0" u="none" strike="noStrike" cap="none">
                <a:solidFill>
                  <a:srgbClr val="000000"/>
                </a:solidFill>
                <a:latin typeface="Verdana"/>
                <a:ea typeface="Verdana"/>
                <a:cs typeface="Verdana"/>
                <a:sym typeface="Verdana"/>
              </a:rPr>
              <a:t> − It is capable of managing the rollout of deployment.</a:t>
            </a:r>
            <a:endParaRPr sz="16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1600"/>
              <a:buFont typeface="Arial"/>
              <a:buNone/>
            </a:pPr>
            <a:r>
              <a:rPr lang="en-US" sz="1600" b="0" i="0" u="none" strike="noStrike" cap="none">
                <a:solidFill>
                  <a:srgbClr val="313131"/>
                </a:solidFill>
                <a:latin typeface="Arial"/>
                <a:ea typeface="Arial"/>
                <a:cs typeface="Arial"/>
                <a:sym typeface="Arial"/>
              </a:rPr>
              <a:t>$ Kubectl rollout &lt;Sub Command&gt; $ kubectl rollout undo deployment/tomcat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Apart from the above, we can perform multiple tasks using the rollout such as −</a:t>
            </a:r>
            <a:endParaRPr sz="1600" b="0" i="0" u="none" strike="noStrike" cap="none">
              <a:solidFill>
                <a:schemeClr val="dk1"/>
              </a:solidFill>
              <a:latin typeface="Arial"/>
              <a:ea typeface="Arial"/>
              <a:cs typeface="Arial"/>
              <a:sym typeface="Arial"/>
            </a:endParaRPr>
          </a:p>
          <a:p>
            <a:pPr marL="0" marR="0" lvl="0" indent="-101600" algn="l" rtl="0">
              <a:lnSpc>
                <a:spcPct val="100000"/>
              </a:lnSpc>
              <a:spcBef>
                <a:spcPts val="0"/>
              </a:spcBef>
              <a:spcAft>
                <a:spcPts val="0"/>
              </a:spcAft>
              <a:buClr>
                <a:srgbClr val="000000"/>
              </a:buClr>
              <a:buSzPts val="1600"/>
              <a:buFont typeface="Verdana"/>
              <a:buChar char="•"/>
            </a:pPr>
            <a:r>
              <a:rPr lang="en-US" sz="1600" b="0" i="0" u="none" strike="noStrike" cap="none">
                <a:solidFill>
                  <a:srgbClr val="000000"/>
                </a:solidFill>
                <a:latin typeface="Verdana"/>
                <a:ea typeface="Verdana"/>
                <a:cs typeface="Verdana"/>
                <a:sym typeface="Verdana"/>
              </a:rPr>
              <a:t>rollout history</a:t>
            </a:r>
            <a:endParaRPr/>
          </a:p>
          <a:p>
            <a:pPr marL="0" marR="0" lvl="0" indent="-101600" algn="l" rtl="0">
              <a:lnSpc>
                <a:spcPct val="100000"/>
              </a:lnSpc>
              <a:spcBef>
                <a:spcPts val="0"/>
              </a:spcBef>
              <a:spcAft>
                <a:spcPts val="0"/>
              </a:spcAft>
              <a:buClr>
                <a:srgbClr val="000000"/>
              </a:buClr>
              <a:buSzPts val="1600"/>
              <a:buFont typeface="Verdana"/>
              <a:buChar char="•"/>
            </a:pPr>
            <a:r>
              <a:rPr lang="en-US" sz="1600" b="0" i="0" u="none" strike="noStrike" cap="none">
                <a:solidFill>
                  <a:srgbClr val="000000"/>
                </a:solidFill>
                <a:latin typeface="Verdana"/>
                <a:ea typeface="Verdana"/>
                <a:cs typeface="Verdana"/>
                <a:sym typeface="Verdana"/>
              </a:rPr>
              <a:t>rollout pause</a:t>
            </a:r>
            <a:endParaRPr/>
          </a:p>
          <a:p>
            <a:pPr marL="0" marR="0" lvl="0" indent="-101600" algn="l" rtl="0">
              <a:lnSpc>
                <a:spcPct val="100000"/>
              </a:lnSpc>
              <a:spcBef>
                <a:spcPts val="0"/>
              </a:spcBef>
              <a:spcAft>
                <a:spcPts val="0"/>
              </a:spcAft>
              <a:buClr>
                <a:srgbClr val="000000"/>
              </a:buClr>
              <a:buSzPts val="1600"/>
              <a:buFont typeface="Verdana"/>
              <a:buChar char="•"/>
            </a:pPr>
            <a:r>
              <a:rPr lang="en-US" sz="1600" b="0" i="0" u="none" strike="noStrike" cap="none">
                <a:solidFill>
                  <a:srgbClr val="000000"/>
                </a:solidFill>
                <a:latin typeface="Verdana"/>
                <a:ea typeface="Verdana"/>
                <a:cs typeface="Verdana"/>
                <a:sym typeface="Verdana"/>
              </a:rPr>
              <a:t>rollout resume</a:t>
            </a:r>
            <a:endParaRPr/>
          </a:p>
          <a:p>
            <a:pPr marL="0" marR="0" lvl="0" indent="-101600" algn="l" rtl="0">
              <a:lnSpc>
                <a:spcPct val="100000"/>
              </a:lnSpc>
              <a:spcBef>
                <a:spcPts val="0"/>
              </a:spcBef>
              <a:spcAft>
                <a:spcPts val="0"/>
              </a:spcAft>
              <a:buClr>
                <a:srgbClr val="000000"/>
              </a:buClr>
              <a:buSzPts val="1600"/>
              <a:buFont typeface="Verdana"/>
              <a:buChar char="•"/>
            </a:pPr>
            <a:r>
              <a:rPr lang="en-US" sz="1600" b="0" i="0" u="none" strike="noStrike" cap="none">
                <a:solidFill>
                  <a:srgbClr val="000000"/>
                </a:solidFill>
                <a:latin typeface="Verdana"/>
                <a:ea typeface="Verdana"/>
                <a:cs typeface="Verdana"/>
                <a:sym typeface="Verdana"/>
              </a:rPr>
              <a:t>rollout status</a:t>
            </a:r>
            <a:endParaRPr/>
          </a:p>
          <a:p>
            <a:pPr marL="0" marR="0" lvl="0" indent="-101600" algn="l" rtl="0">
              <a:lnSpc>
                <a:spcPct val="100000"/>
              </a:lnSpc>
              <a:spcBef>
                <a:spcPts val="0"/>
              </a:spcBef>
              <a:spcAft>
                <a:spcPts val="0"/>
              </a:spcAft>
              <a:buClr>
                <a:srgbClr val="000000"/>
              </a:buClr>
              <a:buSzPts val="1600"/>
              <a:buFont typeface="Verdana"/>
              <a:buChar char="•"/>
            </a:pPr>
            <a:r>
              <a:rPr lang="en-US" sz="1600" b="0" i="0" u="none" strike="noStrike" cap="none">
                <a:solidFill>
                  <a:srgbClr val="000000"/>
                </a:solidFill>
                <a:latin typeface="Verdana"/>
                <a:ea typeface="Verdana"/>
                <a:cs typeface="Verdana"/>
                <a:sym typeface="Verdana"/>
              </a:rPr>
              <a:t>rollout undo</a:t>
            </a:r>
            <a:endParaRPr sz="1600" b="0" i="0" u="none" strike="noStrike" cap="none">
              <a:solidFill>
                <a:srgbClr val="31313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600"/>
              <a:buFont typeface="Verdana"/>
              <a:buNone/>
            </a:pPr>
            <a:r>
              <a:rPr lang="en-US" sz="1600" b="1" i="0" u="none" strike="noStrike" cap="none">
                <a:solidFill>
                  <a:srgbClr val="000000"/>
                </a:solidFill>
                <a:latin typeface="Verdana"/>
                <a:ea typeface="Verdana"/>
                <a:cs typeface="Verdana"/>
                <a:sym typeface="Verdana"/>
              </a:rPr>
              <a:t>kubectl run</a:t>
            </a:r>
            <a:r>
              <a:rPr lang="en-US" sz="1600" b="0" i="0" u="none" strike="noStrike" cap="none">
                <a:solidFill>
                  <a:srgbClr val="000000"/>
                </a:solidFill>
                <a:latin typeface="Verdana"/>
                <a:ea typeface="Verdana"/>
                <a:cs typeface="Verdana"/>
                <a:sym typeface="Verdana"/>
              </a:rPr>
              <a:t> − Run command has the capability to run an image on the Kubernetes cluster.</a:t>
            </a:r>
            <a:endParaRPr sz="16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1600"/>
              <a:buFont typeface="Arial"/>
              <a:buNone/>
            </a:pPr>
            <a:r>
              <a:rPr lang="en-US" sz="1600" b="0" i="0" u="none" strike="noStrike" cap="none">
                <a:solidFill>
                  <a:srgbClr val="313131"/>
                </a:solidFill>
                <a:latin typeface="Arial"/>
                <a:ea typeface="Arial"/>
                <a:cs typeface="Arial"/>
                <a:sym typeface="Arial"/>
              </a:rPr>
              <a:t>$ kubectl run NAME --image = image [--env = "key = value"] [--port = port] [-- replicas = replicas] [--dry-run = bool] [--overrides = inline-json] [--command] -- [COMMAND] [args...] $ kubectl run tomcat --image = tomcat:7.0 $ kubectl run tomcat –-image = tomcat:7.0 –port = 5000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Verdana"/>
              <a:buNone/>
            </a:pPr>
            <a:r>
              <a:rPr lang="en-US" sz="1600" b="1" i="0" u="none" strike="noStrike" cap="none">
                <a:solidFill>
                  <a:srgbClr val="000000"/>
                </a:solidFill>
                <a:latin typeface="Verdana"/>
                <a:ea typeface="Verdana"/>
                <a:cs typeface="Verdana"/>
                <a:sym typeface="Verdana"/>
              </a:rPr>
              <a:t>kubectl scale</a:t>
            </a:r>
            <a:r>
              <a:rPr lang="en-US" sz="1600" b="0" i="0" u="none" strike="noStrike" cap="none">
                <a:solidFill>
                  <a:srgbClr val="000000"/>
                </a:solidFill>
                <a:latin typeface="Verdana"/>
                <a:ea typeface="Verdana"/>
                <a:cs typeface="Verdana"/>
                <a:sym typeface="Verdana"/>
              </a:rPr>
              <a:t> − It will scale the size of Kubernetes Deployments, ReplicaSet, Replication Controller, or job.</a:t>
            </a:r>
            <a:endParaRPr sz="1600" b="0" i="0" u="none" strike="noStrike" cap="none">
              <a:solidFill>
                <a:srgbClr val="313131"/>
              </a:solidFill>
              <a:latin typeface="Arial"/>
              <a:ea typeface="Arial"/>
              <a:cs typeface="Arial"/>
              <a:sym typeface="Arial"/>
            </a:endParaRPr>
          </a:p>
          <a:p>
            <a:pPr marL="0" marR="0" lvl="0" indent="0" algn="l" rtl="0">
              <a:lnSpc>
                <a:spcPct val="100000"/>
              </a:lnSpc>
              <a:spcBef>
                <a:spcPts val="0"/>
              </a:spcBef>
              <a:spcAft>
                <a:spcPts val="0"/>
              </a:spcAft>
              <a:buClr>
                <a:srgbClr val="313131"/>
              </a:buClr>
              <a:buSzPts val="1600"/>
              <a:buFont typeface="Arial"/>
              <a:buNone/>
            </a:pPr>
            <a:r>
              <a:rPr lang="en-US" sz="1600" b="0" i="0" u="none" strike="noStrike" cap="none">
                <a:solidFill>
                  <a:srgbClr val="313131"/>
                </a:solidFill>
                <a:latin typeface="Arial"/>
                <a:ea typeface="Arial"/>
                <a:cs typeface="Arial"/>
                <a:sym typeface="Arial"/>
              </a:rPr>
              <a:t>$ kubectl scale [--resource-version = version] [--current-replicas = count] -- replicas = COUNT (-f FILENAME | TYPE NAME ) $ kubectl scale –-replica = 3 rs/tomcat $ kubectl scale –replica = 3 tomcat.yaml</a:t>
            </a:r>
            <a:r>
              <a:rPr lang="en-US" sz="16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ctrTitle"/>
          </p:nvPr>
        </p:nvSpPr>
        <p:spPr>
          <a:xfrm>
            <a:off x="323528" y="116632"/>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Kubectl Commands</a:t>
            </a:r>
            <a:endParaRPr sz="4400" b="0" i="0" u="none" strike="noStrike" cap="none">
              <a:solidFill>
                <a:schemeClr val="dk1"/>
              </a:solidFill>
              <a:latin typeface="Calibri"/>
              <a:ea typeface="Calibri"/>
              <a:cs typeface="Calibri"/>
              <a:sym typeface="Calibri"/>
            </a:endParaRPr>
          </a:p>
        </p:txBody>
      </p:sp>
      <p:sp>
        <p:nvSpPr>
          <p:cNvPr id="229" name="Google Shape;229;p3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sp>
        <p:nvSpPr>
          <p:cNvPr id="230" name="Google Shape;230;p35"/>
          <p:cNvSpPr/>
          <p:nvPr/>
        </p:nvSpPr>
        <p:spPr>
          <a:xfrm>
            <a:off x="-18280" y="1680483"/>
            <a:ext cx="9132905" cy="923330"/>
          </a:xfrm>
          <a:prstGeom prst="rect">
            <a:avLst/>
          </a:prstGeom>
          <a:solidFill>
            <a:srgbClr val="F1F1F1"/>
          </a:solid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kubectl top node</a:t>
            </a:r>
            <a:r>
              <a:rPr lang="en-US" sz="2000">
                <a:solidFill>
                  <a:schemeClr val="dk1"/>
                </a:solidFill>
                <a:latin typeface="Calibri"/>
                <a:ea typeface="Calibri"/>
                <a:cs typeface="Calibri"/>
                <a:sym typeface="Calibri"/>
              </a:rPr>
              <a:t> − It displays CPU/Memory/Storage usage. The top command allows you to see the resource consumption for nodes.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kubectl top node [node Name] The same command can be used with a pod as well.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What are Containers?</a:t>
            </a:r>
            <a:endParaRPr sz="4400" b="0" i="0" u="none" strike="noStrike" cap="none">
              <a:solidFill>
                <a:schemeClr val="dk1"/>
              </a:solidFill>
              <a:latin typeface="Calibri"/>
              <a:ea typeface="Calibri"/>
              <a:cs typeface="Calibri"/>
              <a:sym typeface="Calibri"/>
            </a:endParaRPr>
          </a:p>
        </p:txBody>
      </p:sp>
      <p:sp>
        <p:nvSpPr>
          <p:cNvPr id="97" name="Google Shape;97;p15"/>
          <p:cNvSpPr txBox="1">
            <a:spLocks noGrp="1"/>
          </p:cNvSpPr>
          <p:nvPr>
            <p:ph type="subTitle" idx="1"/>
          </p:nvPr>
        </p:nvSpPr>
        <p:spPr>
          <a:xfrm>
            <a:off x="395536" y="1268760"/>
            <a:ext cx="6400800" cy="1752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888888"/>
              </a:buClr>
              <a:buSzPts val="2960"/>
              <a:buFont typeface="Arial"/>
              <a:buNone/>
            </a:pPr>
            <a:r>
              <a:rPr lang="en-US" sz="2960" b="0" i="0" u="none" strike="noStrike" cap="none">
                <a:solidFill>
                  <a:srgbClr val="888888"/>
                </a:solidFill>
                <a:latin typeface="Calibri"/>
                <a:ea typeface="Calibri"/>
                <a:cs typeface="Calibri"/>
                <a:sym typeface="Calibri"/>
              </a:rPr>
              <a:t>Light-Weight, Standalone, executable package</a:t>
            </a:r>
            <a:endParaRPr/>
          </a:p>
          <a:p>
            <a:pPr marL="0" marR="0" lvl="0" indent="0" algn="ctr" rtl="0">
              <a:lnSpc>
                <a:spcPct val="80000"/>
              </a:lnSpc>
              <a:spcBef>
                <a:spcPts val="592"/>
              </a:spcBef>
              <a:spcAft>
                <a:spcPts val="0"/>
              </a:spcAft>
              <a:buClr>
                <a:srgbClr val="888888"/>
              </a:buClr>
              <a:buSzPts val="2960"/>
              <a:buFont typeface="Arial"/>
              <a:buNone/>
            </a:pPr>
            <a:r>
              <a:rPr lang="en-US" sz="2960" b="0" i="0" u="none" strike="noStrike" cap="none">
                <a:solidFill>
                  <a:srgbClr val="888888"/>
                </a:solidFill>
                <a:latin typeface="Calibri"/>
                <a:ea typeface="Calibri"/>
                <a:cs typeface="Calibri"/>
                <a:sym typeface="Calibri"/>
              </a:rPr>
              <a:t>Platform agnostic</a:t>
            </a:r>
            <a:endParaRPr/>
          </a:p>
          <a:p>
            <a:pPr marL="0" marR="0" lvl="0" indent="0" algn="ctr" rtl="0">
              <a:lnSpc>
                <a:spcPct val="80000"/>
              </a:lnSpc>
              <a:spcBef>
                <a:spcPts val="592"/>
              </a:spcBef>
              <a:spcAft>
                <a:spcPts val="0"/>
              </a:spcAft>
              <a:buClr>
                <a:srgbClr val="888888"/>
              </a:buClr>
              <a:buSzPts val="2960"/>
              <a:buFont typeface="Arial"/>
              <a:buNone/>
            </a:pPr>
            <a:r>
              <a:rPr lang="en-US" sz="2960" b="0" i="0" u="none" strike="noStrike" cap="none">
                <a:solidFill>
                  <a:srgbClr val="888888"/>
                </a:solidFill>
                <a:latin typeface="Calibri"/>
                <a:ea typeface="Calibri"/>
                <a:cs typeface="Calibri"/>
                <a:sym typeface="Calibri"/>
              </a:rPr>
              <a:t>Isolate software from Surroundings</a:t>
            </a:r>
            <a:endParaRPr sz="296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What are Containers?</a:t>
            </a:r>
            <a:endParaRPr sz="4400" b="0" i="0" u="none" strike="noStrike" cap="none">
              <a:solidFill>
                <a:schemeClr val="dk1"/>
              </a:solidFill>
              <a:latin typeface="Calibri"/>
              <a:ea typeface="Calibri"/>
              <a:cs typeface="Calibri"/>
              <a:sym typeface="Calibri"/>
            </a:endParaRPr>
          </a:p>
        </p:txBody>
      </p:sp>
      <p:sp>
        <p:nvSpPr>
          <p:cNvPr id="103" name="Google Shape;10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pic>
        <p:nvPicPr>
          <p:cNvPr id="104" name="Google Shape;104;p16"/>
          <p:cNvPicPr preferRelativeResize="0"/>
          <p:nvPr/>
        </p:nvPicPr>
        <p:blipFill rotWithShape="1">
          <a:blip r:embed="rId3">
            <a:alphaModFix/>
          </a:blip>
          <a:srcRect/>
          <a:stretch/>
        </p:blipFill>
        <p:spPr>
          <a:xfrm>
            <a:off x="1200150" y="1574800"/>
            <a:ext cx="6743700" cy="37084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Why Container Orchestration?</a:t>
            </a:r>
            <a:endParaRPr sz="4400" b="0" i="0" u="none" strike="noStrike" cap="none">
              <a:solidFill>
                <a:schemeClr val="dk1"/>
              </a:solidFill>
              <a:latin typeface="Calibri"/>
              <a:ea typeface="Calibri"/>
              <a:cs typeface="Calibri"/>
              <a:sym typeface="Calibri"/>
            </a:endParaRPr>
          </a:p>
        </p:txBody>
      </p:sp>
      <p:sp>
        <p:nvSpPr>
          <p:cNvPr id="110" name="Google Shape;110;p17"/>
          <p:cNvSpPr txBox="1">
            <a:spLocks noGrp="1"/>
          </p:cNvSpPr>
          <p:nvPr>
            <p:ph type="subTitle" idx="1"/>
          </p:nvPr>
        </p:nvSpPr>
        <p:spPr>
          <a:xfrm>
            <a:off x="339536" y="980728"/>
            <a:ext cx="8496944"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2960"/>
              <a:buFont typeface="Arial"/>
              <a:buNone/>
            </a:pPr>
            <a:r>
              <a:rPr lang="en-US" sz="2960" b="0" i="0" u="none" strike="noStrike" cap="none">
                <a:solidFill>
                  <a:srgbClr val="888888"/>
                </a:solidFill>
                <a:latin typeface="Calibri"/>
                <a:ea typeface="Calibri"/>
                <a:cs typeface="Calibri"/>
                <a:sym typeface="Calibri"/>
              </a:rPr>
              <a:t>When we have Containers, and they have lot of advantages, then what is the need of Orchestration? </a:t>
            </a:r>
            <a:endParaRPr/>
          </a:p>
          <a:p>
            <a:pPr marL="0" marR="0" lvl="0" indent="0" algn="ctr" rtl="0">
              <a:spcBef>
                <a:spcPts val="592"/>
              </a:spcBef>
              <a:spcAft>
                <a:spcPts val="0"/>
              </a:spcAft>
              <a:buClr>
                <a:srgbClr val="888888"/>
              </a:buClr>
              <a:buSzPts val="2960"/>
              <a:buFont typeface="Arial"/>
              <a:buNone/>
            </a:pPr>
            <a:r>
              <a:rPr lang="en-US" sz="2960" b="0" i="0" u="none" strike="noStrike" cap="none">
                <a:solidFill>
                  <a:srgbClr val="888888"/>
                </a:solidFill>
                <a:latin typeface="Calibri"/>
                <a:ea typeface="Calibri"/>
                <a:cs typeface="Calibri"/>
                <a:sym typeface="Calibri"/>
              </a:rPr>
              <a:t>Multiple containers on a Single Server/node</a:t>
            </a:r>
            <a:endParaRPr sz="2960" b="0" i="0" u="none" strike="noStrike" cap="none">
              <a:solidFill>
                <a:srgbClr val="888888"/>
              </a:solidFill>
              <a:latin typeface="Calibri"/>
              <a:ea typeface="Calibri"/>
              <a:cs typeface="Calibri"/>
              <a:sym typeface="Calibri"/>
            </a:endParaRPr>
          </a:p>
        </p:txBody>
      </p:sp>
      <p:pic>
        <p:nvPicPr>
          <p:cNvPr id="111" name="Google Shape;111;p17"/>
          <p:cNvPicPr preferRelativeResize="0"/>
          <p:nvPr/>
        </p:nvPicPr>
        <p:blipFill rotWithShape="1">
          <a:blip r:embed="rId3">
            <a:alphaModFix/>
          </a:blip>
          <a:srcRect/>
          <a:stretch/>
        </p:blipFill>
        <p:spPr>
          <a:xfrm>
            <a:off x="501783" y="2708920"/>
            <a:ext cx="8172450" cy="39624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Why Container Orchestration?</a:t>
            </a:r>
            <a:endParaRPr sz="4400" b="0" i="0" u="none" strike="noStrike" cap="none">
              <a:solidFill>
                <a:schemeClr val="dk1"/>
              </a:solidFill>
              <a:latin typeface="Calibri"/>
              <a:ea typeface="Calibri"/>
              <a:cs typeface="Calibri"/>
              <a:sym typeface="Calibri"/>
            </a:endParaRPr>
          </a:p>
        </p:txBody>
      </p:sp>
      <p:sp>
        <p:nvSpPr>
          <p:cNvPr id="117" name="Google Shape;117;p18"/>
          <p:cNvSpPr txBox="1">
            <a:spLocks noGrp="1"/>
          </p:cNvSpPr>
          <p:nvPr>
            <p:ph type="subTitle" idx="1"/>
          </p:nvPr>
        </p:nvSpPr>
        <p:spPr>
          <a:xfrm>
            <a:off x="339536" y="980728"/>
            <a:ext cx="8496944"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r>
              <a:rPr lang="en-US" sz="3200" b="0" i="0" u="none" strike="noStrike" cap="none">
                <a:solidFill>
                  <a:srgbClr val="888888"/>
                </a:solidFill>
                <a:latin typeface="Calibri"/>
                <a:ea typeface="Calibri"/>
                <a:cs typeface="Calibri"/>
                <a:sym typeface="Calibri"/>
              </a:rPr>
              <a:t>It looks something like below…</a:t>
            </a:r>
            <a:endParaRPr sz="3200" b="0" i="0" u="none" strike="noStrike" cap="none">
              <a:solidFill>
                <a:srgbClr val="888888"/>
              </a:solidFill>
              <a:latin typeface="Calibri"/>
              <a:ea typeface="Calibri"/>
              <a:cs typeface="Calibri"/>
              <a:sym typeface="Calibri"/>
            </a:endParaRPr>
          </a:p>
        </p:txBody>
      </p:sp>
      <p:pic>
        <p:nvPicPr>
          <p:cNvPr id="118" name="Google Shape;118;p18"/>
          <p:cNvPicPr preferRelativeResize="0"/>
          <p:nvPr/>
        </p:nvPicPr>
        <p:blipFill rotWithShape="1">
          <a:blip r:embed="rId3">
            <a:alphaModFix/>
          </a:blip>
          <a:srcRect/>
          <a:stretch/>
        </p:blipFill>
        <p:spPr>
          <a:xfrm>
            <a:off x="598992" y="1844824"/>
            <a:ext cx="8134350" cy="39909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Why Container Orchestration?</a:t>
            </a:r>
            <a:endParaRPr sz="4400" b="0" i="0" u="none" strike="noStrike" cap="none">
              <a:solidFill>
                <a:schemeClr val="dk1"/>
              </a:solidFill>
              <a:latin typeface="Calibri"/>
              <a:ea typeface="Calibri"/>
              <a:cs typeface="Calibri"/>
              <a:sym typeface="Calibri"/>
            </a:endParaRPr>
          </a:p>
        </p:txBody>
      </p:sp>
      <p:sp>
        <p:nvSpPr>
          <p:cNvPr id="124" name="Google Shape;124;p19"/>
          <p:cNvSpPr txBox="1">
            <a:spLocks noGrp="1"/>
          </p:cNvSpPr>
          <p:nvPr>
            <p:ph type="subTitle" idx="1"/>
          </p:nvPr>
        </p:nvSpPr>
        <p:spPr>
          <a:xfrm>
            <a:off x="339536" y="980728"/>
            <a:ext cx="8696960" cy="55446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88888"/>
              </a:buClr>
              <a:buSzPts val="2960"/>
              <a:buFont typeface="Arial"/>
              <a:buNone/>
            </a:pPr>
            <a:r>
              <a:rPr lang="en-US" sz="2960" b="0" i="0" u="none" strike="noStrike" cap="none" dirty="0">
                <a:solidFill>
                  <a:srgbClr val="888888"/>
                </a:solidFill>
                <a:latin typeface="Calibri"/>
                <a:ea typeface="Calibri"/>
                <a:cs typeface="Calibri"/>
                <a:sym typeface="Calibri"/>
              </a:rPr>
              <a:t>Then what are the problems, we need to come across</a:t>
            </a:r>
            <a:endParaRPr dirty="0"/>
          </a:p>
          <a:p>
            <a:pPr marL="514350" marR="0" lvl="0" indent="-514350" algn="l" rtl="0">
              <a:spcBef>
                <a:spcPts val="592"/>
              </a:spcBef>
              <a:spcAft>
                <a:spcPts val="0"/>
              </a:spcAft>
              <a:buClr>
                <a:srgbClr val="888888"/>
              </a:buClr>
              <a:buSzPts val="2960"/>
              <a:buFont typeface="Calibri"/>
              <a:buAutoNum type="arabicPeriod"/>
            </a:pPr>
            <a:r>
              <a:rPr lang="en-US" sz="2960" b="0" i="0" u="none" strike="noStrike" cap="none" dirty="0">
                <a:solidFill>
                  <a:srgbClr val="888888"/>
                </a:solidFill>
                <a:latin typeface="Calibri"/>
                <a:ea typeface="Calibri"/>
                <a:cs typeface="Calibri"/>
                <a:sym typeface="Calibri"/>
              </a:rPr>
              <a:t>How to track which Service runs on which node?</a:t>
            </a:r>
            <a:endParaRPr dirty="0"/>
          </a:p>
          <a:p>
            <a:pPr marL="514350" marR="0" lvl="0" indent="-514350" algn="l" rtl="0">
              <a:spcBef>
                <a:spcPts val="592"/>
              </a:spcBef>
              <a:spcAft>
                <a:spcPts val="0"/>
              </a:spcAft>
              <a:buClr>
                <a:srgbClr val="888888"/>
              </a:buClr>
              <a:buSzPts val="2960"/>
              <a:buFont typeface="Calibri"/>
              <a:buAutoNum type="arabicPeriod"/>
            </a:pPr>
            <a:r>
              <a:rPr lang="en-US" sz="2960" b="0" i="0" u="none" strike="noStrike" cap="none" dirty="0">
                <a:solidFill>
                  <a:srgbClr val="888888"/>
                </a:solidFill>
                <a:latin typeface="Calibri"/>
                <a:ea typeface="Calibri"/>
                <a:cs typeface="Calibri"/>
                <a:sym typeface="Calibri"/>
              </a:rPr>
              <a:t>Grouping nodes based on Service?</a:t>
            </a:r>
            <a:endParaRPr dirty="0"/>
          </a:p>
          <a:p>
            <a:pPr marL="514350" marR="0" lvl="0" indent="-514350" algn="l" rtl="0">
              <a:spcBef>
                <a:spcPts val="592"/>
              </a:spcBef>
              <a:spcAft>
                <a:spcPts val="0"/>
              </a:spcAft>
              <a:buClr>
                <a:srgbClr val="888888"/>
              </a:buClr>
              <a:buSzPts val="2960"/>
              <a:buFont typeface="Calibri"/>
              <a:buAutoNum type="arabicPeriod"/>
            </a:pPr>
            <a:r>
              <a:rPr lang="en-US" sz="2960" b="0" i="0" u="none" strike="noStrike" cap="none" dirty="0">
                <a:solidFill>
                  <a:srgbClr val="888888"/>
                </a:solidFill>
                <a:latin typeface="Calibri"/>
                <a:ea typeface="Calibri"/>
                <a:cs typeface="Calibri"/>
                <a:sym typeface="Calibri"/>
              </a:rPr>
              <a:t>Tedious to deploy Images to each of node.</a:t>
            </a:r>
            <a:endParaRPr dirty="0"/>
          </a:p>
          <a:p>
            <a:pPr marL="514350" marR="0" lvl="0" indent="-514350" algn="l" rtl="0">
              <a:spcBef>
                <a:spcPts val="592"/>
              </a:spcBef>
              <a:spcAft>
                <a:spcPts val="0"/>
              </a:spcAft>
              <a:buClr>
                <a:srgbClr val="888888"/>
              </a:buClr>
              <a:buSzPts val="2960"/>
              <a:buFont typeface="Calibri"/>
              <a:buAutoNum type="arabicPeriod"/>
            </a:pPr>
            <a:r>
              <a:rPr lang="en-US" sz="2960" b="0" i="0" u="none" strike="noStrike" cap="none" dirty="0">
                <a:solidFill>
                  <a:srgbClr val="888888"/>
                </a:solidFill>
                <a:latin typeface="Calibri"/>
                <a:ea typeface="Calibri"/>
                <a:cs typeface="Calibri"/>
                <a:sym typeface="Calibri"/>
              </a:rPr>
              <a:t>How to distribute load to various Nodes/Containers.</a:t>
            </a:r>
            <a:endParaRPr dirty="0"/>
          </a:p>
          <a:p>
            <a:pPr marL="514350" marR="0" lvl="0" indent="-514350" algn="l" rtl="0">
              <a:spcBef>
                <a:spcPts val="592"/>
              </a:spcBef>
              <a:spcAft>
                <a:spcPts val="0"/>
              </a:spcAft>
              <a:buClr>
                <a:srgbClr val="888888"/>
              </a:buClr>
              <a:buSzPts val="2960"/>
              <a:buFont typeface="Calibri"/>
              <a:buAutoNum type="arabicPeriod"/>
            </a:pPr>
            <a:r>
              <a:rPr lang="en-US" sz="2960" b="0" i="0" u="none" strike="noStrike" cap="none" dirty="0">
                <a:solidFill>
                  <a:srgbClr val="888888"/>
                </a:solidFill>
                <a:latin typeface="Calibri"/>
                <a:ea typeface="Calibri"/>
                <a:cs typeface="Calibri"/>
                <a:sym typeface="Calibri"/>
              </a:rPr>
              <a:t>Taking care of which Node/Container is down</a:t>
            </a:r>
            <a:endParaRPr dirty="0"/>
          </a:p>
          <a:p>
            <a:pPr marL="514350" marR="0" lvl="0" indent="-514350" algn="l" rtl="0">
              <a:spcBef>
                <a:spcPts val="592"/>
              </a:spcBef>
              <a:spcAft>
                <a:spcPts val="0"/>
              </a:spcAft>
              <a:buClr>
                <a:srgbClr val="888888"/>
              </a:buClr>
              <a:buSzPts val="2960"/>
              <a:buFont typeface="Calibri"/>
              <a:buAutoNum type="arabicPeriod"/>
            </a:pPr>
            <a:r>
              <a:rPr lang="en-US" sz="2960" b="0" i="0" u="none" strike="noStrike" cap="none" dirty="0">
                <a:solidFill>
                  <a:srgbClr val="888888"/>
                </a:solidFill>
                <a:latin typeface="Calibri"/>
                <a:ea typeface="Calibri"/>
                <a:cs typeface="Calibri"/>
                <a:sym typeface="Calibri"/>
              </a:rPr>
              <a:t>How to abstract away the internal architecture of Nodes/Containers to external world</a:t>
            </a:r>
            <a:endParaRPr dirty="0"/>
          </a:p>
          <a:p>
            <a:pPr marL="0" marR="0" lvl="0" indent="0" algn="ctr" rtl="0">
              <a:spcBef>
                <a:spcPts val="592"/>
              </a:spcBef>
              <a:spcAft>
                <a:spcPts val="0"/>
              </a:spcAft>
              <a:buClr>
                <a:srgbClr val="888888"/>
              </a:buClr>
              <a:buSzPts val="2960"/>
              <a:buFont typeface="Arial"/>
              <a:buNone/>
            </a:pPr>
            <a:r>
              <a:rPr lang="en-US" sz="2960" b="0" i="0" u="none" strike="noStrike" cap="none" dirty="0">
                <a:solidFill>
                  <a:srgbClr val="888888"/>
                </a:solidFill>
                <a:latin typeface="Calibri"/>
                <a:ea typeface="Calibri"/>
                <a:cs typeface="Calibri"/>
                <a:sym typeface="Calibri"/>
              </a:rPr>
              <a:t>And many more…</a:t>
            </a:r>
            <a:endParaRPr sz="296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Container Orchestration</a:t>
            </a:r>
            <a:endParaRPr sz="4400" b="0" i="0" u="none" strike="noStrike" cap="none">
              <a:solidFill>
                <a:schemeClr val="dk1"/>
              </a:solidFill>
              <a:latin typeface="Calibri"/>
              <a:ea typeface="Calibri"/>
              <a:cs typeface="Calibri"/>
              <a:sym typeface="Calibri"/>
            </a:endParaRPr>
          </a:p>
        </p:txBody>
      </p:sp>
      <p:sp>
        <p:nvSpPr>
          <p:cNvPr id="130" name="Google Shape;130;p20"/>
          <p:cNvSpPr txBox="1">
            <a:spLocks noGrp="1"/>
          </p:cNvSpPr>
          <p:nvPr>
            <p:ph type="subTitle" idx="1"/>
          </p:nvPr>
        </p:nvSpPr>
        <p:spPr>
          <a:xfrm>
            <a:off x="339536" y="980728"/>
            <a:ext cx="8696960" cy="55446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88888"/>
              </a:buClr>
              <a:buSzPts val="3200"/>
              <a:buFont typeface="Arial"/>
              <a:buNone/>
            </a:pPr>
            <a:r>
              <a:rPr lang="en-US" sz="3200" b="0" i="0" u="none" strike="noStrike" cap="none">
                <a:solidFill>
                  <a:srgbClr val="888888"/>
                </a:solidFill>
                <a:latin typeface="Calibri"/>
                <a:ea typeface="Calibri"/>
                <a:cs typeface="Calibri"/>
                <a:sym typeface="Calibri"/>
              </a:rPr>
              <a:t>All these problems are taken care by Container Orchestration Platform or Tool, Kubernetes which is also referred as K8s</a:t>
            </a:r>
            <a:endParaRPr/>
          </a:p>
          <a:p>
            <a:pPr marL="0" marR="0" lvl="0" indent="0" algn="l" rtl="0">
              <a:spcBef>
                <a:spcPts val="640"/>
              </a:spcBef>
              <a:spcAft>
                <a:spcPts val="0"/>
              </a:spcAft>
              <a:buClr>
                <a:srgbClr val="888888"/>
              </a:buClr>
              <a:buSzPts val="3200"/>
              <a:buFont typeface="Arial"/>
              <a:buNone/>
            </a:pPr>
            <a:r>
              <a:rPr lang="en-US" sz="3200" b="0" i="0" u="none" strike="noStrike" cap="none">
                <a:solidFill>
                  <a:srgbClr val="888888"/>
                </a:solidFill>
                <a:latin typeface="Calibri"/>
                <a:ea typeface="Calibri"/>
                <a:cs typeface="Calibri"/>
                <a:sym typeface="Calibri"/>
              </a:rPr>
              <a:t>Opensource created by Google, Google Cloud uses Kubernetes.</a:t>
            </a:r>
            <a:endParaRPr/>
          </a:p>
          <a:p>
            <a:pPr marL="0" marR="0" lvl="0" indent="0" algn="l" rtl="0">
              <a:spcBef>
                <a:spcPts val="64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a:p>
            <a:pPr marL="0" marR="0" lvl="0" indent="0" algn="l" rtl="0">
              <a:spcBef>
                <a:spcPts val="640"/>
              </a:spcBef>
              <a:spcAft>
                <a:spcPts val="0"/>
              </a:spcAft>
              <a:buClr>
                <a:srgbClr val="888888"/>
              </a:buClr>
              <a:buSzPts val="3200"/>
              <a:buFont typeface="Arial"/>
              <a:buNone/>
            </a:pPr>
            <a:r>
              <a:rPr lang="en-US" sz="3200" b="0" i="0" u="none" strike="noStrike" cap="none">
                <a:solidFill>
                  <a:srgbClr val="888888"/>
                </a:solidFill>
                <a:latin typeface="Calibri"/>
                <a:ea typeface="Calibri"/>
                <a:cs typeface="Calibri"/>
                <a:sym typeface="Calibri"/>
              </a:rPr>
              <a:t>Separates the Nodes logically into Clusters</a:t>
            </a:r>
            <a:endParaRPr/>
          </a:p>
          <a:p>
            <a:pPr marL="0" marR="0" lvl="0" indent="0" algn="l" rtl="0">
              <a:spcBef>
                <a:spcPts val="640"/>
              </a:spcBef>
              <a:spcAft>
                <a:spcPts val="0"/>
              </a:spcAft>
              <a:buClr>
                <a:srgbClr val="888888"/>
              </a:buClr>
              <a:buSzPts val="3200"/>
              <a:buFont typeface="Arial"/>
              <a:buNone/>
            </a:pPr>
            <a:r>
              <a:rPr lang="en-US" sz="3200" b="0" i="0" u="none" strike="noStrike" cap="none">
                <a:solidFill>
                  <a:srgbClr val="888888"/>
                </a:solidFill>
                <a:latin typeface="Calibri"/>
                <a:ea typeface="Calibri"/>
                <a:cs typeface="Calibri"/>
                <a:sym typeface="Calibri"/>
              </a:rPr>
              <a:t>Pods are nodes or serves. A pod can have multiple Containers deployed &amp; running.</a:t>
            </a:r>
            <a:endParaRPr sz="3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395536" y="260648"/>
            <a:ext cx="8748464" cy="8665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Container Orchestration</a:t>
            </a:r>
            <a:endParaRPr sz="4400" b="0" i="0" u="none" strike="noStrike" cap="none">
              <a:solidFill>
                <a:schemeClr val="dk1"/>
              </a:solidFill>
              <a:latin typeface="Calibri"/>
              <a:ea typeface="Calibri"/>
              <a:cs typeface="Calibri"/>
              <a:sym typeface="Calibri"/>
            </a:endParaRPr>
          </a:p>
        </p:txBody>
      </p:sp>
      <p:sp>
        <p:nvSpPr>
          <p:cNvPr id="136" name="Google Shape;136;p21"/>
          <p:cNvSpPr txBox="1">
            <a:spLocks noGrp="1"/>
          </p:cNvSpPr>
          <p:nvPr>
            <p:ph type="subTitle" idx="1"/>
          </p:nvPr>
        </p:nvSpPr>
        <p:spPr>
          <a:xfrm>
            <a:off x="339536" y="980728"/>
            <a:ext cx="8696960" cy="5544616"/>
          </a:xfrm>
          <a:prstGeom prst="rect">
            <a:avLst/>
          </a:prstGeom>
          <a:noFill/>
          <a:ln>
            <a:noFill/>
          </a:ln>
        </p:spPr>
        <p:txBody>
          <a:bodyPr spcFirstLastPara="1" wrap="square" lIns="91425" tIns="45700" rIns="91425" bIns="45700" anchor="t" anchorCtr="0">
            <a:noAutofit/>
          </a:bodyPr>
          <a:lstStyle/>
          <a:p>
            <a:pPr marL="514350" marR="0" lvl="0" indent="-514350" algn="l" rtl="0">
              <a:lnSpc>
                <a:spcPct val="90000"/>
              </a:lnSpc>
              <a:spcBef>
                <a:spcPts val="0"/>
              </a:spcBef>
              <a:spcAft>
                <a:spcPts val="0"/>
              </a:spcAft>
              <a:buClr>
                <a:srgbClr val="888888"/>
              </a:buClr>
              <a:buSzPts val="2720"/>
              <a:buFont typeface="Calibri"/>
              <a:buAutoNum type="arabicPeriod"/>
            </a:pPr>
            <a:r>
              <a:rPr lang="en-US" sz="2720" b="0" i="0" u="none" strike="noStrike" cap="none">
                <a:solidFill>
                  <a:srgbClr val="888888"/>
                </a:solidFill>
                <a:latin typeface="Calibri"/>
                <a:ea typeface="Calibri"/>
                <a:cs typeface="Calibri"/>
                <a:sym typeface="Calibri"/>
              </a:rPr>
              <a:t>Groups Nodes into Clusters</a:t>
            </a:r>
            <a:endParaRPr/>
          </a:p>
          <a:p>
            <a:pPr marL="514350" marR="0" lvl="0" indent="-514350" algn="l" rtl="0">
              <a:lnSpc>
                <a:spcPct val="90000"/>
              </a:lnSpc>
              <a:spcBef>
                <a:spcPts val="544"/>
              </a:spcBef>
              <a:spcAft>
                <a:spcPts val="0"/>
              </a:spcAft>
              <a:buClr>
                <a:srgbClr val="888888"/>
              </a:buClr>
              <a:buSzPts val="2720"/>
              <a:buFont typeface="Calibri"/>
              <a:buAutoNum type="arabicPeriod"/>
            </a:pPr>
            <a:r>
              <a:rPr lang="en-US" sz="2720" b="0" i="0" u="none" strike="noStrike" cap="none">
                <a:solidFill>
                  <a:srgbClr val="888888"/>
                </a:solidFill>
                <a:latin typeface="Calibri"/>
                <a:ea typeface="Calibri"/>
                <a:cs typeface="Calibri"/>
                <a:sym typeface="Calibri"/>
              </a:rPr>
              <a:t>Horizontal Scaling, no. of containers/pod can be scaled.</a:t>
            </a:r>
            <a:endParaRPr/>
          </a:p>
          <a:p>
            <a:pPr marL="514350" marR="0" lvl="0" indent="-514350" algn="l" rtl="0">
              <a:lnSpc>
                <a:spcPct val="90000"/>
              </a:lnSpc>
              <a:spcBef>
                <a:spcPts val="544"/>
              </a:spcBef>
              <a:spcAft>
                <a:spcPts val="0"/>
              </a:spcAft>
              <a:buClr>
                <a:srgbClr val="888888"/>
              </a:buClr>
              <a:buSzPts val="2720"/>
              <a:buFont typeface="Calibri"/>
              <a:buAutoNum type="arabicPeriod"/>
            </a:pPr>
            <a:r>
              <a:rPr lang="en-US" sz="2720" b="0" i="0" u="none" strike="noStrike" cap="none">
                <a:solidFill>
                  <a:srgbClr val="888888"/>
                </a:solidFill>
                <a:latin typeface="Calibri"/>
                <a:ea typeface="Calibri"/>
                <a:cs typeface="Calibri"/>
                <a:sym typeface="Calibri"/>
              </a:rPr>
              <a:t>Self Healing, restarts Pods whenever required, Health checks, whenever nodes doesn’t respond, no request are being sent to it temporarily, until its active and up.</a:t>
            </a:r>
            <a:endParaRPr sz="2720" b="0" i="0" u="none" strike="noStrike" cap="none">
              <a:solidFill>
                <a:srgbClr val="888888"/>
              </a:solidFill>
              <a:latin typeface="Calibri"/>
              <a:ea typeface="Calibri"/>
              <a:cs typeface="Calibri"/>
              <a:sym typeface="Calibri"/>
            </a:endParaRPr>
          </a:p>
          <a:p>
            <a:pPr marL="514350" marR="0" lvl="0" indent="-514350" algn="l" rtl="0">
              <a:lnSpc>
                <a:spcPct val="90000"/>
              </a:lnSpc>
              <a:spcBef>
                <a:spcPts val="544"/>
              </a:spcBef>
              <a:spcAft>
                <a:spcPts val="0"/>
              </a:spcAft>
              <a:buClr>
                <a:srgbClr val="888888"/>
              </a:buClr>
              <a:buSzPts val="2720"/>
              <a:buFont typeface="Calibri"/>
              <a:buAutoNum type="arabicPeriod"/>
            </a:pPr>
            <a:r>
              <a:rPr lang="en-US" sz="2720" b="0" i="0" u="none" strike="noStrike" cap="none">
                <a:solidFill>
                  <a:srgbClr val="888888"/>
                </a:solidFill>
                <a:latin typeface="Calibri"/>
                <a:ea typeface="Calibri"/>
                <a:cs typeface="Calibri"/>
                <a:sym typeface="Calibri"/>
              </a:rPr>
              <a:t>K8s give ip addresses to Nodes, load balancing, Service Discovery</a:t>
            </a:r>
            <a:endParaRPr/>
          </a:p>
          <a:p>
            <a:pPr marL="514350" marR="0" lvl="0" indent="-514350" algn="l" rtl="0">
              <a:lnSpc>
                <a:spcPct val="90000"/>
              </a:lnSpc>
              <a:spcBef>
                <a:spcPts val="544"/>
              </a:spcBef>
              <a:spcAft>
                <a:spcPts val="0"/>
              </a:spcAft>
              <a:buClr>
                <a:srgbClr val="888888"/>
              </a:buClr>
              <a:buSzPts val="2720"/>
              <a:buFont typeface="Calibri"/>
              <a:buAutoNum type="arabicPeriod"/>
            </a:pPr>
            <a:r>
              <a:rPr lang="en-US" sz="2720" b="0" i="0" u="none" strike="noStrike" cap="none">
                <a:solidFill>
                  <a:srgbClr val="888888"/>
                </a:solidFill>
                <a:latin typeface="Calibri"/>
                <a:ea typeface="Calibri"/>
                <a:cs typeface="Calibri"/>
                <a:sym typeface="Calibri"/>
              </a:rPr>
              <a:t>Roll Out/Roll In, when you are rolling to if multiple instances, then K8s automatically brings down few nodes and rolls new release, if any problem roll back is done automatically.</a:t>
            </a:r>
            <a:endParaRPr/>
          </a:p>
          <a:p>
            <a:pPr marL="514350" marR="0" lvl="0" indent="-514350" algn="l" rtl="0">
              <a:lnSpc>
                <a:spcPct val="90000"/>
              </a:lnSpc>
              <a:spcBef>
                <a:spcPts val="544"/>
              </a:spcBef>
              <a:spcAft>
                <a:spcPts val="0"/>
              </a:spcAft>
              <a:buClr>
                <a:srgbClr val="888888"/>
              </a:buClr>
              <a:buSzPts val="2720"/>
              <a:buFont typeface="Calibri"/>
              <a:buAutoNum type="arabicPeriod"/>
            </a:pPr>
            <a:r>
              <a:rPr lang="en-US" sz="2720" b="0" i="0" u="none" strike="noStrike" cap="none">
                <a:solidFill>
                  <a:srgbClr val="888888"/>
                </a:solidFill>
                <a:latin typeface="Calibri"/>
                <a:ea typeface="Calibri"/>
                <a:cs typeface="Calibri"/>
                <a:sym typeface="Calibri"/>
              </a:rPr>
              <a:t>Provides loose coupling between pods.</a:t>
            </a:r>
            <a:endParaRPr sz="272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738</Words>
  <Application>Microsoft Office PowerPoint</Application>
  <PresentationFormat>On-screen Show (4:3)</PresentationFormat>
  <Paragraphs>124</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Verdana</vt:lpstr>
      <vt:lpstr>Office Theme</vt:lpstr>
      <vt:lpstr>Docker &amp; Kubernetes(K8)</vt:lpstr>
      <vt:lpstr>Docker &amp; Kubernetes(K8) Differences</vt:lpstr>
      <vt:lpstr>What are Containers?</vt:lpstr>
      <vt:lpstr>What are Containers?</vt:lpstr>
      <vt:lpstr>Why Container Orchestration?</vt:lpstr>
      <vt:lpstr>Why Container Orchestration?</vt:lpstr>
      <vt:lpstr>Why Container Orchestration?</vt:lpstr>
      <vt:lpstr>Container Orchestration</vt:lpstr>
      <vt:lpstr>Container Orchestration</vt:lpstr>
      <vt:lpstr>Container Orchestration</vt:lpstr>
      <vt:lpstr>What is a pod?</vt:lpstr>
      <vt:lpstr>Kubernetes App Deployment</vt:lpstr>
      <vt:lpstr>Kubernetes App Deployment</vt:lpstr>
      <vt:lpstr>What is AutoScaling?</vt:lpstr>
      <vt:lpstr>Kubernetes AutoScaling</vt:lpstr>
      <vt:lpstr>Kubernetes AutoScaling</vt:lpstr>
      <vt:lpstr>Kubernetes AutoScaling</vt:lpstr>
      <vt:lpstr>Kubernetes AutoScaling</vt:lpstr>
      <vt:lpstr>Kubectl Commands</vt:lpstr>
      <vt:lpstr>Kubectl Commands</vt:lpstr>
      <vt:lpstr>Kubectl Commands</vt:lpstr>
      <vt:lpstr>Kubectl Commands</vt:lpstr>
      <vt:lpstr>Kubectl Commands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Kubernetes(K8)</dc:title>
  <cp:lastModifiedBy>techPinnacle Vamsy</cp:lastModifiedBy>
  <cp:revision>3</cp:revision>
  <dcterms:modified xsi:type="dcterms:W3CDTF">2018-10-22T13:21:57Z</dcterms:modified>
</cp:coreProperties>
</file>