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2020/5/5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2020/5/5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2535206"/>
            <a:ext cx="6253317" cy="1789906"/>
          </a:xfrm>
        </p:spPr>
        <p:txBody>
          <a:bodyPr rtlCol="0">
            <a:normAutofit/>
          </a:bodyPr>
          <a:lstStyle/>
          <a:p>
            <a:r>
              <a:rPr lang="zh-CN" altLang="en-US" sz="6000" b="1" dirty="0"/>
              <a:t>基于</a:t>
            </a:r>
            <a:r>
              <a:rPr lang="en-US" altLang="zh-CN" sz="6000" b="1" dirty="0" err="1"/>
              <a:t>tensorflow</a:t>
            </a:r>
            <a:r>
              <a:rPr lang="zh-CN" altLang="en-US" sz="6000" b="1" dirty="0"/>
              <a:t>与</a:t>
            </a:r>
            <a:r>
              <a:rPr lang="en-US" altLang="zh-CN" sz="6000" b="1" dirty="0"/>
              <a:t>CNN</a:t>
            </a:r>
            <a:r>
              <a:rPr lang="zh-CN" altLang="en-US" sz="6000" b="1" dirty="0"/>
              <a:t>的图像识别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3017218103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申小靖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/>
              <a:t>3017218111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辛宇嵩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3017218097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金兆斌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F51E-0E3C-4551-99FA-91478770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FE356-10FF-4428-AFA9-7F5CE31F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生成图片路径和标签的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'D:/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deal_photo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roses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label_roses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tulips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label_tulips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dandelion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label_dandelion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sunflowers = []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label_sunflowers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618CE-4A48-45F1-8FCB-95D7608C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0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7591F5-5427-45CA-AE7D-619E545C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6008326-FA1B-4BE0-BC44-E14F7590F45D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# step1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：获取所有的图片路径名，存放到对应的列表中，同时贴上标签，存放到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列表中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def get_files(file_dir, ratio):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for file in os.listdir(file_dir + '/roses'):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roses.append(file_dir + '/roses' + '/' + file)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label_roses.append(0)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	for file in os.listdir(file_dir + '/tulips'):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tulips.append(file_dir + '/tulips' + '/' + file)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label_tulips.append(1)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	for file in os.listdir(file_dir + '/dandelion'):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dandelion.append(file_dir + '/dandelion' + '/' + file)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label_dandelion.append(2)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	for file in os.listdir(file_dir + '/sunflowers'):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sunflowers.append(file_dir + '/sunflowers' + '/' + file)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label_sunflowers.append(3)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# step2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：对生成的图片路径和标签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做打乱处理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image_list = np.hstack((roses, tulips, dandelion, sunflowers))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	label_list = np.hstack((label_roses, label_tulips, label_dandelion, label_sunflowers))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打乱顺序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temp = np.array([image_list, label_list])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	temp = temp.transpose()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	np.random.shuffle(temp)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将所有的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转换成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	all_image_list = list(temp[:, 0])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	all_label_list = list(temp[:, 1])</a:t>
            </a:r>
          </a:p>
          <a:p>
            <a:pPr>
              <a:lnSpc>
                <a:spcPct val="100000"/>
              </a:lnSpc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7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BBBC63-2EBD-44D3-B36A-AB533881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A70D16B1-0D94-47F2-BE39-EB3C52EA8AA8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将所得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分为两部分，一部分用来训练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，一部分用来测试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ratio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是测试集的比例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all_label_list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n_val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int(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ratio))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测试样本数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n_train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n_sample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n_val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训练样本数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tra_images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all_image_list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[0:n_train]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all_label_list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[0:n_train]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[int(float(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for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val_images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all_image_list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n_train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:-1]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all_label_list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n_train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:-1]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[int(float(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for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return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tra_images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tra_labels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val_images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val_labels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#step1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：将上面生成的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传入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，转换类型，产生一个输入队列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label,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capacity):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转换类型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tf.string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label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(label, tf.int32)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input_queue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tf.train.slice_input_producer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([image, label])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label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input_queue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image_contents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tf.read_file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input_queue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8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5FC1EF-FE28-4B72-BDC1-A1C74CC2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DC8AA729-F171-4D57-8287-AD52AEC2A69B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step2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：将图像解码，不同类型的图像不能混在一起，要么只用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，要么只用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fr-FR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image = tf.image.decode_jpeg(image_contents, channels=3)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step3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：数据预处理，对图像进行旋转、缩放、裁剪、归一化等操作，让计算出的模型更健壮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tf.image.resize_image_with_crop_or_pad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tf.image.per_image_standardization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step4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：生成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([image, label],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num_threads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=32, capacity=capacity)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重新排列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，行数为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tf.reshape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image_batch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label_batch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7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5F136-C67D-468C-9D0F-A4276F82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CB40A-1A40-42AB-A927-2AA07DCF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model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变量声明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N_CLASSES = 4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四种花类型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IMG_W = 64  # resize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图像，太大的话训练时间久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IMG_H = 64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BATCH_SIZE = 20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= 200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MAX_STEP = 10000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一般大于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0.0001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一般小于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获取批次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D:/deal_photo/input_data'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训练样本的读入路径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D:/deal_photo/flower/save'  # logs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存储路径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B686B-BED6-4CB9-912B-0DB0EDD7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3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8C3D5-2A4E-47E2-854A-3E890EF6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94A12C88-B6E9-441D-A4ED-376DCE18498D}"/>
              </a:ext>
            </a:extLst>
          </p:cNvPr>
          <p:cNvSpPr txBox="1">
            <a:spLocks/>
          </p:cNvSpPr>
          <p:nvPr/>
        </p:nvSpPr>
        <p:spPr>
          <a:xfrm>
            <a:off x="1097280" y="266864"/>
            <a:ext cx="10058400" cy="585529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train,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input_data.get_files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train_dir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input_data.get_files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train_dir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0.3)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训练数据及标签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input_data.get_batch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IMG_W, IMG_H, BATCH_SIZE, CAPACITY)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测试数据及标签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input_data.get_batch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IMG_W, IMG_H, BATCH_SIZE, CAPACITY)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训练操作定义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model.inference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BATCH_SIZE, N_CLASSES)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model.losses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train_op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model.trainning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train_acc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model.evaluation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测试操作定义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model.inference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BATCH_SIZE, N_CLASSES)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test_loss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model.losses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model.evaluation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test_logits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val_label_batch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log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汇总记录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summary_op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tf.summary.merge_all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产生一个会话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tf.Session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产生一个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来写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train_writer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tf.summary.FileWriter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logs_train_dir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sess.graph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val_writer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tf.summary.FileWriter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logs_test_dir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sess.graph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产生一个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来存储训练好的模型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saver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tf.train.Saver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所有节点初始化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tf.global_variables_initializer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队列监控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tf.train.Coordinator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tf.train.start_queue_runners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9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17F659-5120-43B7-8B75-B39FB8F6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DDC81FA-5303-46AA-82C6-10D2CEF57DA2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的训练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MAX_STEP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步的训练，一步一个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for step in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(MAX_STEP):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if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coord.should_stop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break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_,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tra_loss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tra_acc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train_acc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每隔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步打印一次当前的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，同时记录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，写入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if step % 10 == 0: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print('Step %d, train loss = %.2f, train accuracy = %.2f%%' % (step,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tra_loss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tra_acc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100.0))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summary_str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summary_op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train_writer.add_summary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summary_str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每隔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步，保存一次训练好的模型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(step + 1) == MAX_STEP: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checkpoint_path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model.ckpt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saver.save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checkpoint_path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=step)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tf.errors.OutOfRangeError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print('Done training -- epoch limit reached')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coord.request_stop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5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A7705-3B33-4150-ACD6-E7D2FE55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图像识别测试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9E4E2-5D12-4565-A4AB-E15F63BC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PIL import Image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model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input_data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get_files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获取一张图片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get_one_image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输入参数：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train,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训练图片的路径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返回参数：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，从训练图片中随机抽取一张图片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n)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train[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随机选择测试的图片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image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DE176-D482-41F4-9312-2F46FFE2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15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21256E-1A07-4672-8735-801125EA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53D369DD-FFB1-4FE5-9C42-209798C2B90B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测试图片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evaluate_one_image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tf.Graph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as_default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BATCH_SIZE = 1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N_CLASSES = 4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 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tf.image.per_image_standardization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tf.reshape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[1, 64, 64, 3])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logit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model.inference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BATCH_SIZE, N_CLASSES)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logit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tf.nn.softmax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(logit)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x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tf.placeholder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(tf.float32, shape=[64, 64, 3])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'D:/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deal_photo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/flower/save/’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saver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tf.train.Saver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tf.Session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print("Reading checkpoints...")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ckpt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tf.train.get_checkpoint_state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logs_train_dir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if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ckpt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ckpt.model_checkpoint_path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ckpt.model_checkpoint_path.split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('/')[-1].split('-')[-1]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saver.restore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ckpt.model_checkpoint_path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print('Loading success,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%s' %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else: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print('No checkpoint file found')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30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CCB098-5FF8-453C-A266-AA91C7AE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289FE1F4-4494-4A76-97B2-B63791563A79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prediction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(logit,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feed_dict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={x: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max_index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np.argmax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(prediction)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if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max_index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result = ('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这是玫瑰花的可能性为：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%.6f' % prediction[:, 0])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max_index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result = ('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这是郁金香的可能性为：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%.6f' % prediction[:, 1])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max_index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result = ('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这是蒲公英的可能性为：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%.6f' % prediction[:, 2])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else: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result = ('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这是这是向日葵的可能性为：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%.6f' % prediction[:, 3])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return result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------------------------------------------------------------------------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'__main__’: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(E:/tupian/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玫瑰花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.jpg 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img.resize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([64, 64])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evaluate_one_image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DEDABD-5ED6-4EF0-BEA2-B295B44F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3EB1B161-4AF1-47F3-B05A-06A34D632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201168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这是一个基于 </a:t>
            </a:r>
            <a:r>
              <a:rPr lang="en-US" altLang="zh-CN" dirty="0" err="1"/>
              <a:t>tensorflow</a:t>
            </a:r>
            <a:r>
              <a:rPr lang="zh-CN" altLang="en-US" dirty="0"/>
              <a:t>的图像识别项目，现有的 </a:t>
            </a:r>
            <a:r>
              <a:rPr lang="en-US" altLang="zh-CN" dirty="0"/>
              <a:t>CNN </a:t>
            </a:r>
            <a:r>
              <a:rPr lang="zh-CN" altLang="en-US" dirty="0"/>
              <a:t>网络可以识别玫瑰、郁金香、蒲公英、向日葵四种花的种类。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	CNN</a:t>
            </a:r>
            <a:r>
              <a:rPr lang="zh-CN" altLang="en-US" dirty="0"/>
              <a:t>网络由两个卷积层、两个池化层、两个全连接层和一个回归层构成。卷积层</a:t>
            </a:r>
            <a:r>
              <a:rPr lang="en-US" altLang="zh-CN" dirty="0"/>
              <a:t>1</a:t>
            </a:r>
            <a:r>
              <a:rPr lang="zh-CN" altLang="en-US" dirty="0"/>
              <a:t>有</a:t>
            </a:r>
            <a:r>
              <a:rPr lang="en-US" altLang="zh-CN" dirty="0"/>
              <a:t>64</a:t>
            </a:r>
            <a:r>
              <a:rPr lang="zh-CN" altLang="en-US" dirty="0"/>
              <a:t>个</a:t>
            </a:r>
            <a:r>
              <a:rPr lang="en-US" altLang="zh-CN" dirty="0"/>
              <a:t>3*3</a:t>
            </a:r>
            <a:r>
              <a:rPr lang="zh-CN" altLang="en-US" dirty="0"/>
              <a:t>的卷积核（</a:t>
            </a:r>
            <a:r>
              <a:rPr lang="en-US" altLang="zh-CN" dirty="0"/>
              <a:t>3</a:t>
            </a:r>
            <a:r>
              <a:rPr lang="zh-CN" altLang="en-US" dirty="0"/>
              <a:t>通道），卷积层</a:t>
            </a:r>
            <a:r>
              <a:rPr lang="en-US" altLang="zh-CN" dirty="0"/>
              <a:t>2</a:t>
            </a:r>
            <a:r>
              <a:rPr lang="zh-CN" altLang="en-US" dirty="0"/>
              <a:t>有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3*3</a:t>
            </a:r>
            <a:r>
              <a:rPr lang="zh-CN" altLang="en-US" dirty="0"/>
              <a:t>的卷积核（</a:t>
            </a:r>
            <a:r>
              <a:rPr lang="en-US" altLang="zh-CN" dirty="0"/>
              <a:t>16</a:t>
            </a:r>
            <a:r>
              <a:rPr lang="zh-CN" altLang="en-US" dirty="0"/>
              <a:t>通道）；池化层的最大池化为</a:t>
            </a:r>
            <a:r>
              <a:rPr lang="en-US" altLang="zh-CN" dirty="0"/>
              <a:t>3*3</a:t>
            </a:r>
            <a:r>
              <a:rPr lang="zh-CN" altLang="en-US" dirty="0"/>
              <a:t>，步长为</a:t>
            </a:r>
            <a:r>
              <a:rPr lang="en-US" altLang="zh-CN" dirty="0"/>
              <a:t>2</a:t>
            </a:r>
            <a:r>
              <a:rPr lang="zh-CN" altLang="en-US" dirty="0"/>
              <a:t>，池化后局部响应归一化，有利于训练；全连接层有</a:t>
            </a:r>
            <a:r>
              <a:rPr lang="en-US" altLang="zh-CN" dirty="0"/>
              <a:t>128</a:t>
            </a:r>
            <a:r>
              <a:rPr lang="zh-CN" altLang="en-US" dirty="0"/>
              <a:t>个神经元，将之前的池化层重塑输出成一行；回归层将前面的全连接层输出，进行线性回归，计算出每一类的得分。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训练样本为上述四种花的四个数据集，训练时首先读入文件并转化类型产生一个输入队列，然后将图像解码，进行数据预处理，对图像进行旋转、缩放、裁剪、归一化等操作，再进行分批训练，每</a:t>
            </a:r>
            <a:r>
              <a:rPr lang="en-US" altLang="zh-CN" dirty="0"/>
              <a:t>50</a:t>
            </a:r>
            <a:r>
              <a:rPr lang="zh-CN" altLang="en-US" dirty="0"/>
              <a:t>次训练打印一次当前的损失率和准确率，每一百次保存一次训练好的模型。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当模型训练完成后即可进行测试，选择读入一张花朵的图片，然后得出该花朵是上述四种花中哪一种及其准确率。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我们还制作了一个简易的</a:t>
            </a:r>
            <a:r>
              <a:rPr lang="en-US" altLang="zh-CN" dirty="0"/>
              <a:t>GUI</a:t>
            </a:r>
            <a:r>
              <a:rPr lang="zh-CN" altLang="en-US" dirty="0"/>
              <a:t>，方便用户更加便捷的进行图像识别。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9B9F0-D663-4638-A832-7BEADD7C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1630FC-7090-4D1C-93D5-113C82941F4E}" type="datetime1">
              <a:rPr lang="zh-CN" altLang="en-US" smtClean="0"/>
              <a:t>2020/5/5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46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49BBD-624B-4B91-80A9-3B648261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850EE-B22A-4956-B7F3-FC1A49F6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test 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evaluate_one_image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PIL import Image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HelloFrame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wx.Frame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def __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__(self,*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,**kw):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super(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HelloFrame,self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).__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,**kw)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wx.Panel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pnl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wx.StaticText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label="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花朵识别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pos=(200, 0))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font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st.GetFont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font.PointSize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10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font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font.Bold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st.SetFont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72B53-9429-4CEF-9BE3-147290E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9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F9711A-185D-43D8-A08B-1D46F178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EED8AFEC-F4D4-48E1-AEF1-17AD07751238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选择图像文件按钮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wx.Button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-1, "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选择花朵图片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btn.Bind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wx.EVT_BUTTON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self.OnSelect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self.makeMenuBar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self.CreateStatusBar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fileMenu.Append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"&amp;Hello...\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tCtrl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-H", "Help string shown in status bar for this menu item")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fileMenu.AppendSeparator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fileMenu.Append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wx.ID_EXIT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helpMenu.Append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wx.ID_ABOUT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menuBar.Append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"&amp;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menuBar.Append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帮助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wx.EVT_MENU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self.OnHello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wx.EVT_MENU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self.OnExit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self.Bind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wx.EVT_MENU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self.OnAbout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aboutItem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4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E7686C-1CB8-4BDE-9BC7-EED8953D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FC605AAB-D6E4-4C03-A628-2EEAAE1C4FEF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OnExit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self.Close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OnSelect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wildcard = "image source(*.jpg)|*.jpg|" \"Compile Python(*.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)|*.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|" \"All file(*.*)|*.*"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dialog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wx.FileDialog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(None, "Choose a file",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os.getcwd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"", wildcard,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wx.ID_OPEN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if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dialog.ShowModal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wx.ID_OK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print(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dialog.GetPath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dialog.GetPath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img.resize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([64, 64])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image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result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evaluate_one_image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result_text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wx.StaticText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label=result, pos=(320, 0))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font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result_text.GetFont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font.PointSize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8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result_text.SetFont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(font)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self.initimage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dialog.GetPath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生成图片控件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name):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wx.Image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wx.BITMAP_TYPE_ANY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sb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wx.StaticBitmap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self.pnl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imageShow.ConvertToBitmap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pos=(0,30), size=(600,400))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return sb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app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wx.App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HelloFrame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(None, title='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花朵识别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size=(1000,600))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frm.Show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app.MainLoop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41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en-US" altLang="zh-CN" sz="6000" i="1" dirty="0">
                <a:solidFill>
                  <a:srgbClr val="FFFFFF"/>
                </a:solidFill>
              </a:rPr>
              <a:t>Thanks for listening!</a:t>
            </a:r>
            <a:endParaRPr lang="zh-cn" sz="60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5C73E-7442-4FC1-8DA0-E23FD748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94681-2E3A-4356-A329-35E86FF2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申小靖：</a:t>
            </a:r>
            <a:r>
              <a:rPr lang="en-US" altLang="zh-CN" dirty="0"/>
              <a:t>CNN</a:t>
            </a:r>
            <a:r>
              <a:rPr lang="zh-CN" altLang="en-US" dirty="0"/>
              <a:t>模型构建、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辛宇嵩：模型训练、报告纂写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金兆斌：数据处理、测试和</a:t>
            </a:r>
            <a:r>
              <a:rPr lang="en-US" altLang="zh-CN" dirty="0"/>
              <a:t>GUI</a:t>
            </a:r>
            <a:r>
              <a:rPr lang="zh-CN" altLang="en-US" dirty="0"/>
              <a:t>编写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FB6F8-AD14-4D20-B2F5-D2ED4264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F7DE-9803-4A5E-A0F5-019959FD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D8B24FB-E9D9-41AE-B800-1F7859E0F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20" y="2010090"/>
            <a:ext cx="3346072" cy="201253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70428-F719-462C-8B49-A1906BF0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2020/5/5</a:t>
            </a:fld>
            <a:endParaRPr lang="en-US"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7A499C49-C07E-481B-B6E0-45A402ED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10" y="2010089"/>
            <a:ext cx="3346073" cy="2012533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241B22FE-5B6F-4C50-9465-4601BE7AC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19" y="4209186"/>
            <a:ext cx="3346073" cy="2012532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54E08991-E73A-4E7C-93D5-67B0123E5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10" y="4161576"/>
            <a:ext cx="3378125" cy="20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6CD3A-BD93-4DE6-938F-800434D9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关键代码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D591CD-A0D8-4923-9404-EE9CBE8C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05DBCF-E3D4-4FC7-9203-C0C05B2BAA55}" type="datetime1">
              <a:rPr lang="zh-CN" altLang="en-US" smtClean="0"/>
              <a:t>2020/5/5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ED5AB3-B8D4-4A57-A0A6-09319944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F810D0D-A8AF-49F0-BAC2-C333C61B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--------------------------------------------------------------------------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网络结构定义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inference(images,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n_classes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('conv1')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weights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tf.truncated_normal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(shape=[3, 3, 3, 64],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=tf.float32), name='weights',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biases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shape=[64]), name='biases',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conv = tf.nn.conv2d(images, weights, strides=[1, 1, 1, 1], padding='SAME')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pre_activation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tf.nn.bias_add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(conv, biases)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conv1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tf.nn.relu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pre_activation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name=scope.name)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池化层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('pooling1_lrn')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pool1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tf.nn.max_pool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=[1, 3, 3, 1], strides=[1, 2, 2, 1], padding='SAME', name='pooling1')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norm1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tf.nn.lrn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(pool1,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depth_radius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bias=1.0, alpha=0.001 / 9.0, beta=0.75, name='norm1')</a:t>
            </a:r>
          </a:p>
          <a:p>
            <a:pPr>
              <a:lnSpc>
                <a:spcPct val="100000"/>
              </a:lnSpc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CBA201-8560-4390-A2D6-42F9E781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0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DB958D-7E32-4D1C-A69B-D26D7950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999BD5B9-F474-4E5D-8ECE-20725FACE4A0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('conv2')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weights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tf.truncated_normal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(shape=[3, 3, 64, 16],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=tf.float32), name='weights',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biases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shape=[16]), name='biases',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conv = tf.nn.conv2d(norm1, weights, strides=[1, 1, 1, 1], padding='SAME')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pre_activation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tf.nn.bias_add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(conv, biases)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conv2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tf.nn.relu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pre_activation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name='conv2’)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池化层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01168" lvl="1" indent="0">
              <a:buNone/>
            </a:pP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('pooling2_lrn') as scope: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norm2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tf.nn.lrn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(conv2,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depth_radius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bias=1.0, alpha=0.001 / 9.0, beta=0.75, name='norm2')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pool2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tf.nn.max_pool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(norm2,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=[1, 3, 3, 1], strides=[1, 1, 1, 1], padding='SAME', name='pooling2’)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全连接层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('local3') as scope: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reshape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tf.reshape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(pool2, shape=[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-1])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dim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reshape.get_shape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()[1].value</a:t>
            </a: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weights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tf.truncated_normal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(shape=[dim, 128],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=0.005,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=tf.float32), name='weights',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 marL="201168" lvl="1" indent="0">
              <a:buNone/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biases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shape=[128]), name='biases',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 marL="201168" lvl="1" indent="0">
              <a:buNone/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local3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tf.nn.relu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tf.matmul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(reshape, weights) + biases, name=scope.name)</a:t>
            </a:r>
          </a:p>
          <a:p>
            <a:pPr>
              <a:lnSpc>
                <a:spcPct val="100000"/>
              </a:lnSpc>
            </a:pP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6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4E456-89C8-448E-BD7B-673878B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4125A3D-E1A3-4DE0-87DD-3F3DF31F58A5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全连接层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('local4')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weights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tf.truncated_normal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(shape=[128, 128],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=0.005,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=tf.float32), name='weights',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biases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shape=[128]), name='biases',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local4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tf.nn.relu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tf.matmul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(local3, weights) + biases, name='local4')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回归层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softmax_linear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weights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tf.truncated_normal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(shape=[128,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n_classes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=0.005,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=tf.float32), name='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softmax_linear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biases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(value=0.1,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=tf.float32, shape=[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n_classes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]), name='biases',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=tf.float32)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softmax_linear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tf.add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tf.matmul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(local4, weights), biases, name='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softmax_linear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softmax_linear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--------------------------------------------------------------------------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loss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计算：传入网络计算输出值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logits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、真实值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），返回损失值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losses(logits, labels):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('loss')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cross_entropy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tf.nn.sparse_softmax_cross_entropy_with_logits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(logits=logits, labels=labels, name='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xentropy_per_example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loss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tf.reduce_mean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cross_entropy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name='loss')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tf.summary.scalar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(scope.name + '/loss', loss)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loss</a:t>
            </a:r>
          </a:p>
        </p:txBody>
      </p:sp>
    </p:spTree>
    <p:extLst>
      <p:ext uri="{BB962C8B-B14F-4D97-AF65-F5344CB8AC3E}">
        <p14:creationId xmlns:p14="http://schemas.microsoft.com/office/powerpoint/2010/main" val="178587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824A7D-7BAA-45D5-BE41-B82B7C67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10A522-F0F5-43AE-870D-B1652467F5E7}" type="datetime1">
              <a:rPr lang="zh-CN" altLang="en-US" smtClean="0"/>
              <a:t>2020/5/5</a:t>
            </a:fld>
            <a:endParaRPr 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67F4330-3830-47F2-B0BC-995707D15743}"/>
              </a:ext>
            </a:extLst>
          </p:cNvPr>
          <p:cNvSpPr txBox="1">
            <a:spLocks/>
          </p:cNvSpPr>
          <p:nvPr/>
        </p:nvSpPr>
        <p:spPr>
          <a:xfrm>
            <a:off x="1097280" y="521955"/>
            <a:ext cx="10058400" cy="5347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--------------------------------------------------------------------------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loss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损失值优化：传入损失值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、学习速率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，返回训练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train_op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（输入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中让模型去训练）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trainning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(loss,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tf.name_scope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('optimizer'):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optimizer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tf.train.AdamOptimizer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name='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trainable=False)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optimizer.minimize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(loss,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global_step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train_op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--------------------------------------------------------------------------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评价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准确率计算：传入网络计算值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logits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、真实值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），返回当前批次训练的平均准确率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evaluation(logits, labels):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with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tf.variable_scope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('accuracy') as scope: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correct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tf.nn.in_top_k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(logits, labels, 1)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correct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tf.cast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(correct, tf.float16)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accuracy =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tf.reduce_mean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(correct)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tf.summary.scalar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(scope.name + '/accuracy', accuracy)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return accuracy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656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{C56390C8-E8E7-47BE-9BC5-6BE297CF9DBC}tf56160789</Template>
  <TotalTime>0</TotalTime>
  <Words>4933</Words>
  <Application>Microsoft Office PowerPoint</Application>
  <PresentationFormat>宽屏</PresentationFormat>
  <Paragraphs>425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Microsoft YaHei UI</vt:lpstr>
      <vt:lpstr>新宋体</vt:lpstr>
      <vt:lpstr>Calibri</vt:lpstr>
      <vt:lpstr>Franklin Gothic Book</vt:lpstr>
      <vt:lpstr>Times New Roman</vt:lpstr>
      <vt:lpstr>1_RetrospectVTI</vt:lpstr>
      <vt:lpstr>基于tensorflow与CNN的图像识别</vt:lpstr>
      <vt:lpstr>项目概述</vt:lpstr>
      <vt:lpstr>项目分工</vt:lpstr>
      <vt:lpstr>结果展示</vt:lpstr>
      <vt:lpstr>关键代码</vt:lpstr>
      <vt:lpstr>CNN模型</vt:lpstr>
      <vt:lpstr>PowerPoint 演示文稿</vt:lpstr>
      <vt:lpstr>PowerPoint 演示文稿</vt:lpstr>
      <vt:lpstr>PowerPoint 演示文稿</vt:lpstr>
      <vt:lpstr>数据处理</vt:lpstr>
      <vt:lpstr>PowerPoint 演示文稿</vt:lpstr>
      <vt:lpstr>PowerPoint 演示文稿</vt:lpstr>
      <vt:lpstr>PowerPoint 演示文稿</vt:lpstr>
      <vt:lpstr>模型训练</vt:lpstr>
      <vt:lpstr>PowerPoint 演示文稿</vt:lpstr>
      <vt:lpstr>PowerPoint 演示文稿</vt:lpstr>
      <vt:lpstr>图像识别测试</vt:lpstr>
      <vt:lpstr>PowerPoint 演示文稿</vt:lpstr>
      <vt:lpstr>PowerPoint 演示文稿</vt:lpstr>
      <vt:lpstr>GUI</vt:lpstr>
      <vt:lpstr>PowerPoint 演示文稿</vt:lpstr>
      <vt:lpstr>PowerPoint 演示文稿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2020-05-05T13:02:00Z</dcterms:created>
  <dcterms:modified xsi:type="dcterms:W3CDTF">2020-05-05T14:43:54Z</dcterms:modified>
</cp:coreProperties>
</file>