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758" r:id="rId2"/>
    <p:sldId id="1741" r:id="rId3"/>
    <p:sldId id="1742" r:id="rId4"/>
    <p:sldId id="1759" r:id="rId5"/>
    <p:sldId id="1745" r:id="rId6"/>
    <p:sldId id="1744" r:id="rId7"/>
    <p:sldId id="1746" r:id="rId8"/>
    <p:sldId id="1747" r:id="rId9"/>
    <p:sldId id="1748" r:id="rId10"/>
    <p:sldId id="1749" r:id="rId11"/>
    <p:sldId id="1750" r:id="rId12"/>
    <p:sldId id="1751" r:id="rId13"/>
    <p:sldId id="1752" r:id="rId14"/>
    <p:sldId id="1760" r:id="rId15"/>
    <p:sldId id="1753" r:id="rId16"/>
    <p:sldId id="1761" r:id="rId17"/>
    <p:sldId id="1754" r:id="rId18"/>
    <p:sldId id="1755" r:id="rId19"/>
    <p:sldId id="175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Taddei" initials="LT" lastIdx="1" clrIdx="0">
    <p:extLst>
      <p:ext uri="{19B8F6BF-5375-455C-9EA6-DF929625EA0E}">
        <p15:presenceInfo xmlns:p15="http://schemas.microsoft.com/office/powerpoint/2012/main" userId="S::laura.taddei@bgp.it::75f37328-97e2-44dd-b952-2399ae7087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5667A-9478-473C-B2D7-6A9952E38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9B95E6-0A7D-4279-A7A1-98009A42B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E1BE9-19B8-4FF7-B912-1C6ADAD6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27705-0F23-4327-B1A6-2E29EBD6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5D737C-6C1B-460A-9E79-F99D7291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4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7122B-3710-4148-B211-57A80536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61434E-5598-4A7C-8998-88441F397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BBE783-69E1-4752-B6F8-6E229644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7583D6-9DD9-4364-B128-768FC524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A7ECBF-6424-4846-92DD-7A0D51C1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3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046BE8-4A98-4BA7-B13E-D64A2D2D5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4E49BA-CA25-404B-96DE-4F262C156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B2B6DA-D16D-431B-9E7B-A41F6AA9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EC0D86-676B-4977-BA22-292659B6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AA1E5-7894-48E7-B005-112A62F0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65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VUOTA v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gnaposto numero diapositiva 2"/>
          <p:cNvSpPr txBox="1">
            <a:spLocks/>
          </p:cNvSpPr>
          <p:nvPr userDrawn="1"/>
        </p:nvSpPr>
        <p:spPr>
          <a:xfrm>
            <a:off x="11546141" y="6500817"/>
            <a:ext cx="645859" cy="357187"/>
          </a:xfrm>
          <a:prstGeom prst="rect">
            <a:avLst/>
          </a:prstGeom>
        </p:spPr>
        <p:txBody>
          <a:bodyPr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87FA73C-A7EE-4241-A631-441DFD16C2EB}" type="slidenum">
              <a:rPr lang="it-IT" sz="1200" smtClean="0">
                <a:solidFill>
                  <a:prstClr val="white"/>
                </a:solidFill>
                <a:cs typeface="Arial" panose="020B0604020202020204" pitchFamily="34" charset="0"/>
              </a:rPr>
              <a:pPr algn="ctr"/>
              <a:t>‹N›</a:t>
            </a:fld>
            <a:endParaRPr lang="it-IT" sz="12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 hasCustomPrompt="1"/>
          </p:nvPr>
        </p:nvSpPr>
        <p:spPr>
          <a:xfrm>
            <a:off x="371477" y="52815"/>
            <a:ext cx="11418587" cy="42473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47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SLIDE (arial max 24, bold, maiuscolo, blu, max 2 righe)</a:t>
            </a:r>
          </a:p>
        </p:txBody>
      </p:sp>
    </p:spTree>
    <p:extLst>
      <p:ext uri="{BB962C8B-B14F-4D97-AF65-F5344CB8AC3E}">
        <p14:creationId xmlns:p14="http://schemas.microsoft.com/office/powerpoint/2010/main" val="204400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18A7-E1C3-4C2E-840C-1BFA4668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97EF-E66D-44A9-93A8-C3DCCA85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6E48C2-8A1B-4011-8FC5-0E7EC41F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BCAF3-5943-44FB-BD48-AA535A78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0D8DA-ADA9-4DAC-93E8-E2EA127F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48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40870-14C1-44A1-B0AC-92F0E6CA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F298B6-C8CB-41FB-931A-5C292CFB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3D3DE0-5506-4059-87D2-14E2B9E1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5A57A9-7FE8-4E7F-B68C-8A1A22ED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594AA2-3A7E-4978-9C0D-15F1BF5F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3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0AC87-B736-4575-AED6-BD011504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54C353-93F2-4081-9AAA-76C3E4E45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6CF27B-5A12-475E-BFEC-3BF61BE04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DEDDFB-887F-47C7-939B-E879BFE0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303C62-4D43-4A96-91EC-79E02A73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B34A24-A470-4D3D-B1E5-8AA2FA37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4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E07B4-7C48-4E79-AC96-4B4493D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680E78-2376-4259-B893-7C1930C10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94AAEF-8165-4AEF-B23C-A08FFE24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053BFC-5321-4CED-A4C5-DA28A4254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64A6EC-973E-4C33-A195-7A28DDA31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494E62-9C6F-4B7E-861A-BFADC270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DE8DCDB-1DD5-42D7-8EC2-09254B0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209D33-588A-433E-8103-3D9A7BA0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BF4F-39F5-447D-99E6-2C8DEE20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13B4A7-217F-4042-858B-436B7A11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FB13F8-3A9A-457F-B70C-D4BCBCD7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F0DD17-CA8A-4AFF-9A0E-A02FC9BC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9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501979-2B03-4E22-A2A4-21B233D6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719A2A-7FEC-4791-B8BD-3F31E385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3A5B22-FDE6-43DF-8CAD-8E1E659B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08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11871-E0E7-4DE7-94A8-5DD1B01E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8C81B3-EF36-4252-8C2A-0E2F95329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8BAD62-20B8-4AA6-85C5-DF728A900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A05AE6-C2A6-46B0-B70C-D6A83608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21184B-D611-436A-A80D-4C83C12E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6235DC-8B2F-4986-ACB8-91982BFD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2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76D710-76F0-4836-8267-8454CC60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F22585-A86E-4C83-BFAC-3BE9A2F84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7A7BF0-2937-4DC0-AA95-BB02B69B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BDFCB-838A-47C5-9951-8E1763D6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35EF6B-C5FE-4FB8-87FB-118BAF1D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7BD45B-E210-4438-BB2B-80C0EC30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57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DF597B-EA11-430D-95AF-E7028094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C744F3-3C88-44E7-9078-91C39810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FC1529-5B91-4895-AF88-FD7DDF832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4F78-D9FD-4FB3-9835-DE9C3E86235D}" type="datetimeFigureOut">
              <a:rPr lang="it-IT" smtClean="0"/>
              <a:t>06/01/2020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1AD5E0-38AF-4766-A89B-ADBFDC1A0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083A6F-B818-41D9-9E2A-109B86BD7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29ED-A341-4DBD-8DB2-B151B70300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6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webp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webp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webp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ebp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ebp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8A45-DEC4-44DF-A2AB-55F9FCCC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496" y="188712"/>
            <a:ext cx="9144000" cy="2387600"/>
          </a:xfrm>
        </p:spPr>
        <p:txBody>
          <a:bodyPr/>
          <a:lstStyle/>
          <a:p>
            <a:r>
              <a:rPr lang="it-IT" b="1" dirty="0"/>
              <a:t>CHALLENGE </a:t>
            </a:r>
            <a:br>
              <a:rPr lang="it-IT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Job position: Data Scientist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08DF1B-841C-4589-82D9-294B67119F8B}"/>
              </a:ext>
            </a:extLst>
          </p:cNvPr>
          <p:cNvSpPr txBox="1"/>
          <p:nvPr/>
        </p:nvSpPr>
        <p:spPr>
          <a:xfrm>
            <a:off x="6349465" y="5936330"/>
            <a:ext cx="584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+mj-lt"/>
              </a:rPr>
              <a:t>CANDIDATA</a:t>
            </a:r>
            <a:r>
              <a:rPr lang="it-IT" sz="3600" b="1" dirty="0">
                <a:solidFill>
                  <a:schemeClr val="bg1"/>
                </a:solidFill>
                <a:latin typeface="+mj-lt"/>
              </a:rPr>
              <a:t>: Laura Taddei</a:t>
            </a:r>
          </a:p>
        </p:txBody>
      </p:sp>
      <p:pic>
        <p:nvPicPr>
          <p:cNvPr id="5" name="Immagine 4" descr="Immagine che contiene cibo&#10;&#10;Descrizione generata automaticamente">
            <a:extLst>
              <a:ext uri="{FF2B5EF4-FFF2-40B4-BE49-F238E27FC236}">
                <a16:creationId xmlns:a16="http://schemas.microsoft.com/office/drawing/2014/main" id="{CBB64069-850A-475B-AA28-FD5FF6A0B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«First Device 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Type</a:t>
            </a: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» users information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1B57F2B-33B4-41BB-A2F8-E1AF0ED08138}"/>
              </a:ext>
            </a:extLst>
          </p:cNvPr>
          <p:cNvSpPr/>
          <p:nvPr/>
        </p:nvSpPr>
        <p:spPr bwMode="auto">
          <a:xfrm>
            <a:off x="6059579" y="1970843"/>
            <a:ext cx="5658643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FE8263E-8F35-44EE-9DCE-E1492E114FF3}"/>
              </a:ext>
            </a:extLst>
          </p:cNvPr>
          <p:cNvSpPr txBox="1"/>
          <p:nvPr/>
        </p:nvSpPr>
        <p:spPr>
          <a:xfrm>
            <a:off x="6107314" y="2014388"/>
            <a:ext cx="51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COUNTRY DESTINATION vs FIRST DEVICE TYPE</a:t>
            </a:r>
          </a:p>
          <a:p>
            <a:pPr algn="ctr"/>
            <a:endParaRPr lang="it-IT" sz="16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B4041F-6355-4268-AFA3-D9F7D315B603}"/>
              </a:ext>
            </a:extLst>
          </p:cNvPr>
          <p:cNvSpPr txBox="1"/>
          <p:nvPr/>
        </p:nvSpPr>
        <p:spPr>
          <a:xfrm>
            <a:off x="625462" y="1487460"/>
            <a:ext cx="106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«first device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first device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F448B35-BEF6-4979-B2B2-3C9FE9DE23A8}"/>
              </a:ext>
            </a:extLst>
          </p:cNvPr>
          <p:cNvSpPr/>
          <p:nvPr/>
        </p:nvSpPr>
        <p:spPr bwMode="auto">
          <a:xfrm>
            <a:off x="315884" y="1970843"/>
            <a:ext cx="5502349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3CBDC7-F763-4A19-AD49-BCE96680568E}"/>
              </a:ext>
            </a:extLst>
          </p:cNvPr>
          <p:cNvSpPr txBox="1"/>
          <p:nvPr/>
        </p:nvSpPr>
        <p:spPr>
          <a:xfrm>
            <a:off x="521513" y="2014388"/>
            <a:ext cx="48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FIRST DEVICE TYPE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647A9E3-BD88-41DC-9207-3172A92E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3" y="2507765"/>
            <a:ext cx="5325092" cy="22010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2615CF6-5240-409B-A2A0-2A5E3164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14" y="2503960"/>
            <a:ext cx="5561030" cy="2183489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CB6CE4F-5DA1-42D8-BF5B-83116FBD3C39}"/>
              </a:ext>
            </a:extLst>
          </p:cNvPr>
          <p:cNvSpPr txBox="1"/>
          <p:nvPr/>
        </p:nvSpPr>
        <p:spPr>
          <a:xfrm>
            <a:off x="315884" y="4893486"/>
            <a:ext cx="5441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booked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38%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Mac Desktop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first device,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Windows Desktop,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17%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iPad and a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Android phone.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B72DA95-AC8D-404E-B420-9005F23F0B5D}"/>
              </a:ext>
            </a:extLst>
          </p:cNvPr>
          <p:cNvSpPr txBox="1"/>
          <p:nvPr/>
        </p:nvSpPr>
        <p:spPr>
          <a:xfrm>
            <a:off x="6059579" y="4893486"/>
            <a:ext cx="5441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booked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people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App devices (iPhone and iPad)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countries.</a:t>
            </a:r>
          </a:p>
        </p:txBody>
      </p:sp>
      <p:pic>
        <p:nvPicPr>
          <p:cNvPr id="14" name="Immagine 13" descr="Immagine che contiene cibo&#10;&#10;Descrizione generata automaticamente">
            <a:extLst>
              <a:ext uri="{FF2B5EF4-FFF2-40B4-BE49-F238E27FC236}">
                <a16:creationId xmlns:a16="http://schemas.microsoft.com/office/drawing/2014/main" id="{641B4260-9BD3-4A9D-9A74-7F5C10A24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«Date account 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created</a:t>
            </a: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» users information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B4041F-6355-4268-AFA3-D9F7D315B603}"/>
              </a:ext>
            </a:extLst>
          </p:cNvPr>
          <p:cNvSpPr txBox="1"/>
          <p:nvPr/>
        </p:nvSpPr>
        <p:spPr>
          <a:xfrm>
            <a:off x="625462" y="1487460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«date account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date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user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line shows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grown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end of 2014.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7B97DD-D54E-4415-9192-3F81DB93BE06}"/>
              </a:ext>
            </a:extLst>
          </p:cNvPr>
          <p:cNvSpPr/>
          <p:nvPr/>
        </p:nvSpPr>
        <p:spPr bwMode="auto">
          <a:xfrm>
            <a:off x="762000" y="1970843"/>
            <a:ext cx="10061171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D126EE9-B8BD-4ACF-93EB-ED90D5C9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9" y="2101342"/>
            <a:ext cx="8677764" cy="4265210"/>
          </a:xfrm>
          <a:prstGeom prst="rect">
            <a:avLst/>
          </a:prstGeom>
        </p:spPr>
      </p:pic>
      <p:pic>
        <p:nvPicPr>
          <p:cNvPr id="7" name="Immagine 6" descr="Immagine che contiene cibo&#10;&#10;Descrizione generata automaticamente">
            <a:extLst>
              <a:ext uri="{FF2B5EF4-FFF2-40B4-BE49-F238E27FC236}">
                <a16:creationId xmlns:a16="http://schemas.microsoft.com/office/drawing/2014/main" id="{F55439AD-59F5-4C40-8628-B2FC88421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5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timestamp</a:t>
            </a: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 first 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active</a:t>
            </a: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» users information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B4041F-6355-4268-AFA3-D9F7D315B603}"/>
              </a:ext>
            </a:extLst>
          </p:cNvPr>
          <p:cNvSpPr txBox="1"/>
          <p:nvPr/>
        </p:nvSpPr>
        <p:spPr>
          <a:xfrm>
            <a:off x="625462" y="1487460"/>
            <a:ext cx="106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 pattern looks similar between date account created and timestamp first active.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A7B97DD-D54E-4415-9192-3F81DB93BE06}"/>
              </a:ext>
            </a:extLst>
          </p:cNvPr>
          <p:cNvSpPr/>
          <p:nvPr/>
        </p:nvSpPr>
        <p:spPr bwMode="auto">
          <a:xfrm>
            <a:off x="762000" y="1970843"/>
            <a:ext cx="10061171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E64F39-5236-4C1E-99CE-E9F6473A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40" y="2062708"/>
            <a:ext cx="8660695" cy="4361727"/>
          </a:xfrm>
          <a:prstGeom prst="rect">
            <a:avLst/>
          </a:prstGeom>
        </p:spPr>
      </p:pic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4ECEA173-C555-46C1-9D46-DC4AADC92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«Sessions» users information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B4041F-6355-4268-AFA3-D9F7D315B603}"/>
              </a:ext>
            </a:extLst>
          </p:cNvPr>
          <p:cNvSpPr txBox="1"/>
          <p:nvPr/>
        </p:nvSpPr>
        <p:spPr>
          <a:xfrm>
            <a:off x="625462" y="1487460"/>
            <a:ext cx="106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«sessions.csv»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10 mln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one user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sessions.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135k.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F448B35-BEF6-4979-B2B2-3C9FE9DE23A8}"/>
              </a:ext>
            </a:extLst>
          </p:cNvPr>
          <p:cNvSpPr/>
          <p:nvPr/>
        </p:nvSpPr>
        <p:spPr bwMode="auto">
          <a:xfrm>
            <a:off x="315885" y="1970843"/>
            <a:ext cx="3630474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813142F-006B-4C93-BADF-E7ADC3EF15CA}"/>
              </a:ext>
            </a:extLst>
          </p:cNvPr>
          <p:cNvSpPr/>
          <p:nvPr/>
        </p:nvSpPr>
        <p:spPr bwMode="auto">
          <a:xfrm>
            <a:off x="4112078" y="1970843"/>
            <a:ext cx="3630474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4C03F91-3817-42F8-884B-B317B55499C5}"/>
              </a:ext>
            </a:extLst>
          </p:cNvPr>
          <p:cNvSpPr/>
          <p:nvPr/>
        </p:nvSpPr>
        <p:spPr bwMode="auto">
          <a:xfrm>
            <a:off x="7996851" y="1970843"/>
            <a:ext cx="3630474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16506CF-D5F6-455F-90D8-AE062FCF0A19}"/>
              </a:ext>
            </a:extLst>
          </p:cNvPr>
          <p:cNvSpPr txBox="1"/>
          <p:nvPr/>
        </p:nvSpPr>
        <p:spPr>
          <a:xfrm>
            <a:off x="521513" y="2014388"/>
            <a:ext cx="3213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3B79986-679C-44CF-A82F-ADA5E33A1D4A}"/>
              </a:ext>
            </a:extLst>
          </p:cNvPr>
          <p:cNvSpPr txBox="1"/>
          <p:nvPr/>
        </p:nvSpPr>
        <p:spPr>
          <a:xfrm>
            <a:off x="4352917" y="2014388"/>
            <a:ext cx="3213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ACTION DETAIL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A4F268C-3D90-44F3-ACCD-F311D1DC0511}"/>
              </a:ext>
            </a:extLst>
          </p:cNvPr>
          <p:cNvSpPr txBox="1"/>
          <p:nvPr/>
        </p:nvSpPr>
        <p:spPr>
          <a:xfrm>
            <a:off x="8080373" y="2014388"/>
            <a:ext cx="3213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DEVICE TYPE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E0416A-A439-401A-BC20-119CC9CA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5" y="2554276"/>
            <a:ext cx="3213088" cy="2063226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31E742D-1A75-4D25-9ECF-C07EBDB21306}"/>
              </a:ext>
            </a:extLst>
          </p:cNvPr>
          <p:cNvSpPr txBox="1"/>
          <p:nvPr/>
        </p:nvSpPr>
        <p:spPr>
          <a:xfrm>
            <a:off x="440280" y="4745690"/>
            <a:ext cx="3461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action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mainly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by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«show» (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26%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actions).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1BB76B9-5B44-4E54-B3A7-75722666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58" y="2554276"/>
            <a:ext cx="3541894" cy="206322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AB75F5A-EE2F-4AD9-84F9-46258D48408C}"/>
              </a:ext>
            </a:extLst>
          </p:cNvPr>
          <p:cNvSpPr txBox="1"/>
          <p:nvPr/>
        </p:nvSpPr>
        <p:spPr>
          <a:xfrm>
            <a:off x="4156457" y="4745690"/>
            <a:ext cx="3461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action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mainly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by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» (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17%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A849761-E57E-4F25-8230-BF66DF2EB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3" y="2584401"/>
            <a:ext cx="3455530" cy="186247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537DBFC-1B63-476F-B180-DFBE36B07E65}"/>
              </a:ext>
            </a:extLst>
          </p:cNvPr>
          <p:cNvSpPr txBox="1"/>
          <p:nvPr/>
        </p:nvSpPr>
        <p:spPr>
          <a:xfrm>
            <a:off x="8080373" y="4745690"/>
            <a:ext cx="3461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device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by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«Mac Desktop» (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34%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actions).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magine 37" descr="Immagine che contiene cibo&#10;&#10;Descrizione generata automaticamente">
            <a:extLst>
              <a:ext uri="{FF2B5EF4-FFF2-40B4-BE49-F238E27FC236}">
                <a16:creationId xmlns:a16="http://schemas.microsoft.com/office/drawing/2014/main" id="{8CDCD82A-7DA0-46A4-BD92-B8D1C491F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17A7CFF-FC87-44ED-9E1D-8AE6A4266561}"/>
              </a:ext>
            </a:extLst>
          </p:cNvPr>
          <p:cNvSpPr/>
          <p:nvPr/>
        </p:nvSpPr>
        <p:spPr bwMode="auto">
          <a:xfrm>
            <a:off x="1837689" y="2605986"/>
            <a:ext cx="2213196" cy="3746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riangolo isoscele 43"/>
          <p:cNvSpPr/>
          <p:nvPr/>
        </p:nvSpPr>
        <p:spPr bwMode="auto">
          <a:xfrm rot="5400000">
            <a:off x="10833534" y="1672770"/>
            <a:ext cx="724473" cy="41413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" name="Triangolo isoscele 11"/>
          <p:cNvSpPr/>
          <p:nvPr/>
        </p:nvSpPr>
        <p:spPr bwMode="auto">
          <a:xfrm rot="5400000">
            <a:off x="10687249" y="1672769"/>
            <a:ext cx="724473" cy="41413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" name="Freccia a destra 4"/>
          <p:cNvSpPr/>
          <p:nvPr/>
        </p:nvSpPr>
        <p:spPr bwMode="auto">
          <a:xfrm>
            <a:off x="647700" y="1511858"/>
            <a:ext cx="10443063" cy="7652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1" name="Ovale 21"/>
          <p:cNvSpPr>
            <a:spLocks noChangeAspect="1"/>
          </p:cNvSpPr>
          <p:nvPr>
            <p:custDataLst>
              <p:tags r:id="rId1"/>
            </p:custDataLst>
          </p:nvPr>
        </p:nvSpPr>
        <p:spPr bwMode="gray">
          <a:xfrm>
            <a:off x="8418688" y="1335020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14" name="Ovale 14"/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5494667" y="131411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16" name="Rettangolo 8"/>
          <p:cNvSpPr/>
          <p:nvPr/>
        </p:nvSpPr>
        <p:spPr bwMode="auto">
          <a:xfrm>
            <a:off x="1027111" y="1696810"/>
            <a:ext cx="7317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7" name="Rettangolo 33"/>
          <p:cNvSpPr/>
          <p:nvPr/>
        </p:nvSpPr>
        <p:spPr bwMode="auto">
          <a:xfrm>
            <a:off x="1165351" y="1696810"/>
            <a:ext cx="4998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8" name="Rettangolo 36"/>
          <p:cNvSpPr/>
          <p:nvPr/>
        </p:nvSpPr>
        <p:spPr bwMode="auto">
          <a:xfrm>
            <a:off x="1274157" y="1696810"/>
            <a:ext cx="3413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9" name="CasellaDiTesto 40"/>
          <p:cNvSpPr txBox="1"/>
          <p:nvPr/>
        </p:nvSpPr>
        <p:spPr>
          <a:xfrm>
            <a:off x="10957384" y="174476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ttangolo 44"/>
          <p:cNvSpPr/>
          <p:nvPr/>
        </p:nvSpPr>
        <p:spPr bwMode="auto">
          <a:xfrm>
            <a:off x="855294" y="1696809"/>
            <a:ext cx="7317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9" name="Ovale 14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2572988" y="131411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OVERVIEW OF THE PROCESS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30160FB-291A-41B7-8709-4C6A9A2965CD}"/>
              </a:ext>
            </a:extLst>
          </p:cNvPr>
          <p:cNvSpPr/>
          <p:nvPr/>
        </p:nvSpPr>
        <p:spPr bwMode="auto">
          <a:xfrm>
            <a:off x="4829348" y="2605986"/>
            <a:ext cx="2213196" cy="3746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8A57866-547C-4104-829F-552D3EBD26BD}"/>
              </a:ext>
            </a:extLst>
          </p:cNvPr>
          <p:cNvSpPr/>
          <p:nvPr/>
        </p:nvSpPr>
        <p:spPr bwMode="auto">
          <a:xfrm>
            <a:off x="7867907" y="2605986"/>
            <a:ext cx="2213196" cy="3746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4E9DBEB-1C98-4FC4-A1F5-96C31566E4AF}"/>
              </a:ext>
            </a:extLst>
          </p:cNvPr>
          <p:cNvSpPr txBox="1"/>
          <p:nvPr/>
        </p:nvSpPr>
        <p:spPr>
          <a:xfrm>
            <a:off x="1982065" y="2642501"/>
            <a:ext cx="20230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EXPLORATION</a:t>
            </a:r>
          </a:p>
          <a:p>
            <a:endParaRPr lang="it-IT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Exploration and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visualization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are in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files.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Exploration of the target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(‘</a:t>
            </a:r>
            <a:r>
              <a:rPr lang="it-IT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country </a:t>
            </a:r>
            <a:r>
              <a:rPr lang="it-IT" sz="1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destination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’) in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correlation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with the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asellaDiTesto 27">
            <a:extLst>
              <a:ext uri="{FF2B5EF4-FFF2-40B4-BE49-F238E27FC236}">
                <a16:creationId xmlns:a16="http://schemas.microsoft.com/office/drawing/2014/main" id="{221A34D3-06ED-484E-93DB-0B4121302F1A}"/>
              </a:ext>
            </a:extLst>
          </p:cNvPr>
          <p:cNvSpPr txBox="1"/>
          <p:nvPr/>
        </p:nvSpPr>
        <p:spPr>
          <a:xfrm>
            <a:off x="7904420" y="2622388"/>
            <a:ext cx="20384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ML MODEL</a:t>
            </a:r>
          </a:p>
          <a:p>
            <a:endParaRPr lang="it-IT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it-IT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Definition of a the ML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it-IT" sz="1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XGBoost</a:t>
            </a:r>
            <a:r>
              <a:rPr lang="it-IT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Classifier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Parameters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the 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Predictions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the model;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Best performance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obtained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on the test set.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D410F2-1174-4EBB-9742-8F09AA365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27" y="1495178"/>
            <a:ext cx="717881" cy="71788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25FFA57-4A97-49E9-8DDD-EBCBFCE00F42}"/>
              </a:ext>
            </a:extLst>
          </p:cNvPr>
          <p:cNvSpPr txBox="1"/>
          <p:nvPr/>
        </p:nvSpPr>
        <p:spPr>
          <a:xfrm>
            <a:off x="4895524" y="2663028"/>
            <a:ext cx="20230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 PREPARATION</a:t>
            </a:r>
          </a:p>
          <a:p>
            <a:endParaRPr lang="it-IT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 err="1">
                <a:latin typeface="Arial" pitchFamily="34" charset="0"/>
                <a:cs typeface="Arial" pitchFamily="34" charset="0"/>
              </a:rPr>
              <a:t>Pre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-processing of the input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which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consists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mainly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of: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Manage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missing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values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Treating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dates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Trasform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categorical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feature in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numerical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magine 29" descr="Immagine che contiene cibo&#10;&#10;Descrizione generata automaticamente">
            <a:extLst>
              <a:ext uri="{FF2B5EF4-FFF2-40B4-BE49-F238E27FC236}">
                <a16:creationId xmlns:a16="http://schemas.microsoft.com/office/drawing/2014/main" id="{D0DE805C-1EA7-48B7-90EA-74310B838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tangolo 79">
            <a:extLst>
              <a:ext uri="{FF2B5EF4-FFF2-40B4-BE49-F238E27FC236}">
                <a16:creationId xmlns:a16="http://schemas.microsoft.com/office/drawing/2014/main" id="{FDB45F44-9FA7-4517-8D70-7F6F56DA1EA7}"/>
              </a:ext>
            </a:extLst>
          </p:cNvPr>
          <p:cNvSpPr/>
          <p:nvPr/>
        </p:nvSpPr>
        <p:spPr bwMode="auto">
          <a:xfrm>
            <a:off x="538942" y="1526066"/>
            <a:ext cx="10177256" cy="825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349C10DB-7ECA-4532-9728-4C23B6CA8650}"/>
              </a:ext>
            </a:extLst>
          </p:cNvPr>
          <p:cNvSpPr/>
          <p:nvPr/>
        </p:nvSpPr>
        <p:spPr bwMode="auto">
          <a:xfrm>
            <a:off x="538942" y="2442003"/>
            <a:ext cx="10177256" cy="1016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8B76D4F7-CD85-48E0-93B7-0341FDB6F014}"/>
              </a:ext>
            </a:extLst>
          </p:cNvPr>
          <p:cNvSpPr/>
          <p:nvPr/>
        </p:nvSpPr>
        <p:spPr bwMode="auto">
          <a:xfrm>
            <a:off x="538942" y="3556493"/>
            <a:ext cx="10177256" cy="1016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E231ED9F-867A-4CDA-B8CE-47F8828A6BC0}"/>
              </a:ext>
            </a:extLst>
          </p:cNvPr>
          <p:cNvSpPr/>
          <p:nvPr/>
        </p:nvSpPr>
        <p:spPr bwMode="auto">
          <a:xfrm>
            <a:off x="538942" y="5815472"/>
            <a:ext cx="10177256" cy="7297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D82D7DE9-9C24-401D-9A46-768DAA64DAB0}"/>
              </a:ext>
            </a:extLst>
          </p:cNvPr>
          <p:cNvSpPr/>
          <p:nvPr/>
        </p:nvSpPr>
        <p:spPr bwMode="auto">
          <a:xfrm>
            <a:off x="538942" y="4684695"/>
            <a:ext cx="10177256" cy="1016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PREPARATION and PREPROCESSING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60DB88-3AD1-492E-9CCE-4C2AFDA9BA0F}"/>
              </a:ext>
            </a:extLst>
          </p:cNvPr>
          <p:cNvSpPr txBox="1"/>
          <p:nvPr/>
        </p:nvSpPr>
        <p:spPr>
          <a:xfrm>
            <a:off x="762000" y="1628044"/>
            <a:ext cx="973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considered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users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made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one booking, so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users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target «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country_destination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NDF.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F4A1EF1-7D62-4C72-97F9-529441AF7C84}"/>
              </a:ext>
            </a:extLst>
          </p:cNvPr>
          <p:cNvSpPr txBox="1"/>
          <p:nvPr/>
        </p:nvSpPr>
        <p:spPr>
          <a:xfrm>
            <a:off x="762000" y="2634951"/>
            <a:ext cx="973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features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«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unknow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with «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6E1E26C-16EE-4355-A57F-E991058E6A00}"/>
              </a:ext>
            </a:extLst>
          </p:cNvPr>
          <p:cNvSpPr txBox="1"/>
          <p:nvPr/>
        </p:nvSpPr>
        <p:spPr>
          <a:xfrm>
            <a:off x="762000" y="3609713"/>
            <a:ext cx="1008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DATES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cast date time column to property date time format for the features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first_account_created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timestamp_first_action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 new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days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first action date and the first account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C9639C3-4055-4867-8B54-711B616825E2}"/>
              </a:ext>
            </a:extLst>
          </p:cNvPr>
          <p:cNvSpPr txBox="1"/>
          <p:nvPr/>
        </p:nvSpPr>
        <p:spPr>
          <a:xfrm>
            <a:off x="762000" y="4723635"/>
            <a:ext cx="97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SESSION DATASET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 the values of the features “action”,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action_type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action_detail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device_type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 columns and assign to it the sum of the seconds that each users spends on.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848C525-A096-40D4-A7FB-EA919EB301E6}"/>
              </a:ext>
            </a:extLst>
          </p:cNvPr>
          <p:cNvSpPr txBox="1"/>
          <p:nvPr/>
        </p:nvSpPr>
        <p:spPr>
          <a:xfrm>
            <a:off x="762000" y="5968693"/>
            <a:ext cx="97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trasform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9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features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features.</a:t>
            </a:r>
          </a:p>
        </p:txBody>
      </p:sp>
      <p:pic>
        <p:nvPicPr>
          <p:cNvPr id="82" name="Immagine 81" descr="Immagine che contiene cibo&#10;&#10;Descrizione generata automaticamente">
            <a:extLst>
              <a:ext uri="{FF2B5EF4-FFF2-40B4-BE49-F238E27FC236}">
                <a16:creationId xmlns:a16="http://schemas.microsoft.com/office/drawing/2014/main" id="{0900D1A1-7AF8-44DE-9DB4-DD5A4FADD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17A7CFF-FC87-44ED-9E1D-8AE6A4266561}"/>
              </a:ext>
            </a:extLst>
          </p:cNvPr>
          <p:cNvSpPr/>
          <p:nvPr/>
        </p:nvSpPr>
        <p:spPr bwMode="auto">
          <a:xfrm>
            <a:off x="1837689" y="2605986"/>
            <a:ext cx="2213196" cy="3746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riangolo isoscele 43"/>
          <p:cNvSpPr/>
          <p:nvPr/>
        </p:nvSpPr>
        <p:spPr bwMode="auto">
          <a:xfrm rot="5400000">
            <a:off x="10833534" y="1672770"/>
            <a:ext cx="724473" cy="41413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" name="Triangolo isoscele 11"/>
          <p:cNvSpPr/>
          <p:nvPr/>
        </p:nvSpPr>
        <p:spPr bwMode="auto">
          <a:xfrm rot="5400000">
            <a:off x="10687249" y="1672769"/>
            <a:ext cx="724473" cy="41413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" name="Freccia a destra 4"/>
          <p:cNvSpPr/>
          <p:nvPr/>
        </p:nvSpPr>
        <p:spPr bwMode="auto">
          <a:xfrm>
            <a:off x="647700" y="1511858"/>
            <a:ext cx="10443063" cy="7652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1" name="Ovale 21"/>
          <p:cNvSpPr>
            <a:spLocks noChangeAspect="1"/>
          </p:cNvSpPr>
          <p:nvPr>
            <p:custDataLst>
              <p:tags r:id="rId1"/>
            </p:custDataLst>
          </p:nvPr>
        </p:nvSpPr>
        <p:spPr bwMode="gray">
          <a:xfrm>
            <a:off x="8418688" y="1335020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14" name="Ovale 14"/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5494667" y="131411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16" name="Rettangolo 8"/>
          <p:cNvSpPr/>
          <p:nvPr/>
        </p:nvSpPr>
        <p:spPr bwMode="auto">
          <a:xfrm>
            <a:off x="1027111" y="1696810"/>
            <a:ext cx="7317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7" name="Rettangolo 33"/>
          <p:cNvSpPr/>
          <p:nvPr/>
        </p:nvSpPr>
        <p:spPr bwMode="auto">
          <a:xfrm>
            <a:off x="1165351" y="1696810"/>
            <a:ext cx="4998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8" name="Rettangolo 36"/>
          <p:cNvSpPr/>
          <p:nvPr/>
        </p:nvSpPr>
        <p:spPr bwMode="auto">
          <a:xfrm>
            <a:off x="1274157" y="1696810"/>
            <a:ext cx="3413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9" name="CasellaDiTesto 40"/>
          <p:cNvSpPr txBox="1"/>
          <p:nvPr/>
        </p:nvSpPr>
        <p:spPr>
          <a:xfrm>
            <a:off x="10957384" y="174476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ttangolo 44"/>
          <p:cNvSpPr/>
          <p:nvPr/>
        </p:nvSpPr>
        <p:spPr bwMode="auto">
          <a:xfrm>
            <a:off x="855294" y="1696809"/>
            <a:ext cx="7317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9" name="Ovale 14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2572988" y="131411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OVERVIEW OF THE PROCESS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30160FB-291A-41B7-8709-4C6A9A2965CD}"/>
              </a:ext>
            </a:extLst>
          </p:cNvPr>
          <p:cNvSpPr/>
          <p:nvPr/>
        </p:nvSpPr>
        <p:spPr bwMode="auto">
          <a:xfrm>
            <a:off x="4829348" y="2605986"/>
            <a:ext cx="2213196" cy="3746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8A57866-547C-4104-829F-552D3EBD26BD}"/>
              </a:ext>
            </a:extLst>
          </p:cNvPr>
          <p:cNvSpPr/>
          <p:nvPr/>
        </p:nvSpPr>
        <p:spPr bwMode="auto">
          <a:xfrm>
            <a:off x="7867907" y="2605986"/>
            <a:ext cx="2213196" cy="3746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6" name="Immagine 55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FA074766-24AE-405D-AA7A-F1ACBD6D9E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754" y="1446154"/>
            <a:ext cx="765222" cy="765222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4E9DBEB-1C98-4FC4-A1F5-96C31566E4AF}"/>
              </a:ext>
            </a:extLst>
          </p:cNvPr>
          <p:cNvSpPr txBox="1"/>
          <p:nvPr/>
        </p:nvSpPr>
        <p:spPr>
          <a:xfrm>
            <a:off x="1982065" y="2642501"/>
            <a:ext cx="20230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EXPLORATION</a:t>
            </a:r>
          </a:p>
          <a:p>
            <a:endParaRPr lang="it-IT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Exploration and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visualization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are in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files.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Exploration of the target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(‘</a:t>
            </a:r>
            <a:r>
              <a:rPr lang="it-IT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country </a:t>
            </a:r>
            <a:r>
              <a:rPr lang="it-IT" sz="1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destination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’) in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correlation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with the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other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asellaDiTesto 27">
            <a:extLst>
              <a:ext uri="{FF2B5EF4-FFF2-40B4-BE49-F238E27FC236}">
                <a16:creationId xmlns:a16="http://schemas.microsoft.com/office/drawing/2014/main" id="{221A34D3-06ED-484E-93DB-0B4121302F1A}"/>
              </a:ext>
            </a:extLst>
          </p:cNvPr>
          <p:cNvSpPr txBox="1"/>
          <p:nvPr/>
        </p:nvSpPr>
        <p:spPr>
          <a:xfrm>
            <a:off x="7904420" y="2622388"/>
            <a:ext cx="20384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ML MODEL</a:t>
            </a:r>
          </a:p>
          <a:p>
            <a:endParaRPr lang="it-IT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it-IT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latin typeface="Arial" pitchFamily="34" charset="0"/>
                <a:cs typeface="Arial" pitchFamily="34" charset="0"/>
              </a:rPr>
              <a:t>1) Definition of a the ML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Algorithm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(</a:t>
            </a:r>
            <a:r>
              <a:rPr lang="it-IT" sz="1400" i="1" dirty="0" err="1">
                <a:latin typeface="Arial" pitchFamily="34" charset="0"/>
                <a:cs typeface="Arial" pitchFamily="34" charset="0"/>
              </a:rPr>
              <a:t>XGBoost</a:t>
            </a:r>
            <a:r>
              <a:rPr lang="it-IT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i="1" dirty="0" err="1">
                <a:latin typeface="Arial" pitchFamily="34" charset="0"/>
                <a:cs typeface="Arial" pitchFamily="34" charset="0"/>
              </a:rPr>
              <a:t>Classifier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Description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Parameters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of the 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Predictions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of the model;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latin typeface="Arial" pitchFamily="34" charset="0"/>
                <a:cs typeface="Arial" pitchFamily="34" charset="0"/>
              </a:rPr>
              <a:t>2) Best performance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I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obtained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on the test set.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25FFA57-4A97-49E9-8DDD-EBCBFCE00F42}"/>
              </a:ext>
            </a:extLst>
          </p:cNvPr>
          <p:cNvSpPr txBox="1"/>
          <p:nvPr/>
        </p:nvSpPr>
        <p:spPr>
          <a:xfrm>
            <a:off x="4895524" y="2663028"/>
            <a:ext cx="20230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PREPARATION</a:t>
            </a:r>
          </a:p>
          <a:p>
            <a:endParaRPr lang="it-IT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-processing of the input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consists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mainly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of: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missing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Treating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Trasform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categorical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feature in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numerical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magine 29" descr="Immagine che contiene cibo&#10;&#10;Descrizione generata automaticamente">
            <a:extLst>
              <a:ext uri="{FF2B5EF4-FFF2-40B4-BE49-F238E27FC236}">
                <a16:creationId xmlns:a16="http://schemas.microsoft.com/office/drawing/2014/main" id="{D0DE805C-1EA7-48B7-90EA-74310B838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96EE1D26-5A23-47B7-8956-1B273D97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THE MACHINE LEARNING MODEL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Split of the Dataset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C09A52B-90F0-4F44-9760-4B8DD480CE78}"/>
              </a:ext>
            </a:extLst>
          </p:cNvPr>
          <p:cNvSpPr/>
          <p:nvPr/>
        </p:nvSpPr>
        <p:spPr bwMode="auto">
          <a:xfrm>
            <a:off x="1139915" y="2737875"/>
            <a:ext cx="3600000" cy="7200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13E24A0-9EA7-45A4-8B31-E8D824F53FEF}"/>
              </a:ext>
            </a:extLst>
          </p:cNvPr>
          <p:cNvSpPr/>
          <p:nvPr/>
        </p:nvSpPr>
        <p:spPr bwMode="auto">
          <a:xfrm>
            <a:off x="1127761" y="4442692"/>
            <a:ext cx="2825818" cy="720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1BBFEB2-1A91-40A7-8B75-6CEA54C0A2E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 bwMode="auto">
          <a:xfrm flipH="1">
            <a:off x="2540670" y="3457875"/>
            <a:ext cx="399245" cy="9848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1E9AB54-21C9-4C54-8697-7AACF8041CEB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 bwMode="auto">
          <a:xfrm>
            <a:off x="2939915" y="3457875"/>
            <a:ext cx="2552010" cy="9848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1B255A81-3741-4367-A774-642608E99DC0}"/>
              </a:ext>
            </a:extLst>
          </p:cNvPr>
          <p:cNvSpPr/>
          <p:nvPr/>
        </p:nvSpPr>
        <p:spPr bwMode="auto">
          <a:xfrm>
            <a:off x="5065300" y="4442692"/>
            <a:ext cx="853250" cy="7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685842-45E8-4274-9E17-89CE1416C248}"/>
              </a:ext>
            </a:extLst>
          </p:cNvPr>
          <p:cNvSpPr txBox="1"/>
          <p:nvPr/>
        </p:nvSpPr>
        <p:spPr>
          <a:xfrm>
            <a:off x="2002056" y="5162692"/>
            <a:ext cx="115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SET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74D0B90-7007-48BE-9789-297DF4F7839D}"/>
              </a:ext>
            </a:extLst>
          </p:cNvPr>
          <p:cNvSpPr txBox="1"/>
          <p:nvPr/>
        </p:nvSpPr>
        <p:spPr>
          <a:xfrm>
            <a:off x="4997925" y="5162692"/>
            <a:ext cx="115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E38E9DA-F892-490A-BAFD-72EBA1408DDB}"/>
              </a:ext>
            </a:extLst>
          </p:cNvPr>
          <p:cNvSpPr txBox="1"/>
          <p:nvPr/>
        </p:nvSpPr>
        <p:spPr>
          <a:xfrm>
            <a:off x="2439704" y="2430098"/>
            <a:ext cx="116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15E79A4-1B6F-4AB8-B43F-29AA39EF5C8A}"/>
              </a:ext>
            </a:extLst>
          </p:cNvPr>
          <p:cNvSpPr txBox="1"/>
          <p:nvPr/>
        </p:nvSpPr>
        <p:spPr>
          <a:xfrm>
            <a:off x="1054369" y="5470469"/>
            <a:ext cx="301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70% of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8FEEE83-7FCA-4D27-A71C-A622984355E0}"/>
              </a:ext>
            </a:extLst>
          </p:cNvPr>
          <p:cNvSpPr txBox="1"/>
          <p:nvPr/>
        </p:nvSpPr>
        <p:spPr>
          <a:xfrm>
            <a:off x="4997925" y="5467435"/>
            <a:ext cx="1508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30% of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40805A1-E621-4CCB-8479-1F4C34F46373}"/>
              </a:ext>
            </a:extLst>
          </p:cNvPr>
          <p:cNvSpPr txBox="1"/>
          <p:nvPr/>
        </p:nvSpPr>
        <p:spPr>
          <a:xfrm>
            <a:off x="6779679" y="2737875"/>
            <a:ext cx="47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Data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model and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portion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data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test the model.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SET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made of data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ML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made of Data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estimate the performance of the ML Model.</a:t>
            </a:r>
          </a:p>
        </p:txBody>
      </p:sp>
      <p:pic>
        <p:nvPicPr>
          <p:cNvPr id="46" name="Immagine 45" descr="Immagine che contiene cibo&#10;&#10;Descrizione generata automaticamente">
            <a:extLst>
              <a:ext uri="{FF2B5EF4-FFF2-40B4-BE49-F238E27FC236}">
                <a16:creationId xmlns:a16="http://schemas.microsoft.com/office/drawing/2014/main" id="{245BDFB0-E56C-4C25-83C0-82F30FB0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7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96EE1D26-5A23-47B7-8956-1B273D97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THE MACHINE LEARNING MODEL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The 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Algorithm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5317BF39-AFF4-4B2D-B699-6BC8C4029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124"/>
              </p:ext>
            </p:extLst>
          </p:nvPr>
        </p:nvGraphicFramePr>
        <p:xfrm>
          <a:off x="762001" y="1705716"/>
          <a:ext cx="10181923" cy="477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077">
                  <a:extLst>
                    <a:ext uri="{9D8B030D-6E8A-4147-A177-3AD203B41FA5}">
                      <a16:colId xmlns:a16="http://schemas.microsoft.com/office/drawing/2014/main" val="2536006399"/>
                    </a:ext>
                  </a:extLst>
                </a:gridCol>
                <a:gridCol w="7402846">
                  <a:extLst>
                    <a:ext uri="{9D8B030D-6E8A-4147-A177-3AD203B41FA5}">
                      <a16:colId xmlns:a16="http://schemas.microsoft.com/office/drawing/2014/main" val="1550252651"/>
                    </a:ext>
                  </a:extLst>
                </a:gridCol>
              </a:tblGrid>
              <a:tr h="392588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MACHINE LEARNING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047056"/>
                  </a:ext>
                </a:extLst>
              </a:tr>
              <a:tr h="394226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r>
                        <a:rPr lang="it-IT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6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Classifier</a:t>
                      </a:r>
                      <a:endParaRPr lang="it-IT" sz="16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98796"/>
                  </a:ext>
                </a:extLst>
              </a:tr>
              <a:tr h="630455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 is a Machine Learning algorithm that uses a Gradient Boosting decision tree framework, designed for speed and high performance. </a:t>
                      </a:r>
                    </a:p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can be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classification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it-IT" sz="1600" b="0" i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and </a:t>
                      </a:r>
                      <a:r>
                        <a:rPr lang="it-IT" sz="1600" b="0" i="1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Regression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XGBoost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has the tendency to fill in the missing values.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5265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</a:t>
                      </a:r>
                      <a:endParaRPr lang="it-IT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learning_rate</a:t>
                      </a:r>
                      <a:endParaRPr lang="it-IT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n_estimators</a:t>
                      </a:r>
                      <a:endParaRPr lang="it-IT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</a:t>
                      </a:r>
                      <a:endParaRPr lang="it-IT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min_child_weight</a:t>
                      </a:r>
                      <a:endParaRPr lang="it-IT" sz="16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max_depth</a:t>
                      </a:r>
                      <a:endParaRPr lang="it-IT" sz="16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max_leaf_nodes</a:t>
                      </a:r>
                      <a:endParaRPr lang="it-IT" sz="16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gamma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subsample</a:t>
                      </a:r>
                      <a:endParaRPr lang="it-IT" sz="16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colsample_bytree</a:t>
                      </a:r>
                      <a:endParaRPr lang="it-IT" sz="16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47594"/>
                  </a:ext>
                </a:extLst>
              </a:tr>
              <a:tr h="394226">
                <a:tc>
                  <a:txBody>
                    <a:bodyPr/>
                    <a:lstStyle/>
                    <a:p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The </a:t>
                      </a:r>
                      <a:r>
                        <a:rPr lang="it-IT" dirty="0" err="1"/>
                        <a:t>Algorithm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predicts</a:t>
                      </a:r>
                      <a:r>
                        <a:rPr lang="it-IT" dirty="0"/>
                        <a:t> the class </a:t>
                      </a:r>
                      <a:r>
                        <a:rPr lang="it-IT" dirty="0" err="1"/>
                        <a:t>type</a:t>
                      </a:r>
                      <a:r>
                        <a:rPr lang="it-IT" dirty="0"/>
                        <a:t> (country </a:t>
                      </a:r>
                      <a:r>
                        <a:rPr lang="it-IT" dirty="0" err="1"/>
                        <a:t>destination</a:t>
                      </a:r>
                      <a:r>
                        <a:rPr lang="it-IT" dirty="0"/>
                        <a:t>) for </a:t>
                      </a:r>
                      <a:r>
                        <a:rPr lang="it-IT" dirty="0" err="1"/>
                        <a:t>each</a:t>
                      </a:r>
                      <a:r>
                        <a:rPr lang="it-IT" dirty="0"/>
                        <a:t>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77836"/>
                  </a:ext>
                </a:extLst>
              </a:tr>
            </a:tbl>
          </a:graphicData>
        </a:graphic>
      </p:graphicFrame>
      <p:pic>
        <p:nvPicPr>
          <p:cNvPr id="23" name="Immagine 22" descr="Immagine che contiene cibo&#10;&#10;Descrizione generata automaticamente">
            <a:extLst>
              <a:ext uri="{FF2B5EF4-FFF2-40B4-BE49-F238E27FC236}">
                <a16:creationId xmlns:a16="http://schemas.microsoft.com/office/drawing/2014/main" id="{3BA383BE-4395-4FC1-9A7E-752AD68A4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0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96EE1D26-5A23-47B7-8956-1B273D97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THE MACHINE LEARNING MODEL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Performance of the model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20AE4BC0-EA8F-4294-B94B-09E167AE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28000"/>
              </p:ext>
            </p:extLst>
          </p:nvPr>
        </p:nvGraphicFramePr>
        <p:xfrm>
          <a:off x="762000" y="1941477"/>
          <a:ext cx="3193984" cy="2279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769">
                  <a:extLst>
                    <a:ext uri="{9D8B030D-6E8A-4147-A177-3AD203B41FA5}">
                      <a16:colId xmlns:a16="http://schemas.microsoft.com/office/drawing/2014/main" val="1333545629"/>
                    </a:ext>
                  </a:extLst>
                </a:gridCol>
                <a:gridCol w="1670215">
                  <a:extLst>
                    <a:ext uri="{9D8B030D-6E8A-4147-A177-3AD203B41FA5}">
                      <a16:colId xmlns:a16="http://schemas.microsoft.com/office/drawing/2014/main" val="406055065"/>
                    </a:ext>
                  </a:extLst>
                </a:gridCol>
              </a:tblGrid>
              <a:tr h="379899">
                <a:tc>
                  <a:txBody>
                    <a:bodyPr/>
                    <a:lstStyle/>
                    <a:p>
                      <a:r>
                        <a:rPr lang="it-IT" dirty="0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14527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0.830798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0.827502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96485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0.831046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0.827443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94872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0.830498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0.827411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65518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0.830089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0.827077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3724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0.830001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0.826822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60120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6C6E8C-713E-4956-A531-A87389B85E14}"/>
              </a:ext>
            </a:extLst>
          </p:cNvPr>
          <p:cNvSpPr txBox="1"/>
          <p:nvPr/>
        </p:nvSpPr>
        <p:spPr>
          <a:xfrm>
            <a:off x="684998" y="4525734"/>
            <a:ext cx="98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best performance of the test set </a:t>
            </a:r>
            <a:r>
              <a:rPr lang="it-IT" dirty="0" err="1"/>
              <a:t>that</a:t>
            </a:r>
            <a:r>
              <a:rPr lang="it-IT" dirty="0"/>
              <a:t> I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achived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/>
              <a:t>0,83.</a:t>
            </a:r>
          </a:p>
        </p:txBody>
      </p:sp>
      <p:pic>
        <p:nvPicPr>
          <p:cNvPr id="12" name="Immagine 11" descr="Immagine che contiene cibo&#10;&#10;Descrizione generata automaticamente">
            <a:extLst>
              <a:ext uri="{FF2B5EF4-FFF2-40B4-BE49-F238E27FC236}">
                <a16:creationId xmlns:a16="http://schemas.microsoft.com/office/drawing/2014/main" id="{D3D238A1-032F-49A5-AA7D-5AB794FA1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17A7CFF-FC87-44ED-9E1D-8AE6A4266561}"/>
              </a:ext>
            </a:extLst>
          </p:cNvPr>
          <p:cNvSpPr/>
          <p:nvPr/>
        </p:nvSpPr>
        <p:spPr bwMode="auto">
          <a:xfrm>
            <a:off x="1837689" y="2605986"/>
            <a:ext cx="2213196" cy="3746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riangolo isoscele 43"/>
          <p:cNvSpPr/>
          <p:nvPr/>
        </p:nvSpPr>
        <p:spPr bwMode="auto">
          <a:xfrm rot="5400000">
            <a:off x="10833534" y="1672770"/>
            <a:ext cx="724473" cy="41413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" name="Triangolo isoscele 11"/>
          <p:cNvSpPr/>
          <p:nvPr/>
        </p:nvSpPr>
        <p:spPr bwMode="auto">
          <a:xfrm rot="5400000">
            <a:off x="10687249" y="1672769"/>
            <a:ext cx="724473" cy="41413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" name="Freccia a destra 4"/>
          <p:cNvSpPr/>
          <p:nvPr/>
        </p:nvSpPr>
        <p:spPr bwMode="auto">
          <a:xfrm>
            <a:off x="647700" y="1511858"/>
            <a:ext cx="10443063" cy="7652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1" name="Ovale 21"/>
          <p:cNvSpPr>
            <a:spLocks noChangeAspect="1"/>
          </p:cNvSpPr>
          <p:nvPr>
            <p:custDataLst>
              <p:tags r:id="rId1"/>
            </p:custDataLst>
          </p:nvPr>
        </p:nvSpPr>
        <p:spPr bwMode="gray">
          <a:xfrm>
            <a:off x="8418688" y="1335020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14" name="Ovale 14"/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5494667" y="131411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16" name="Rettangolo 8"/>
          <p:cNvSpPr/>
          <p:nvPr/>
        </p:nvSpPr>
        <p:spPr bwMode="auto">
          <a:xfrm>
            <a:off x="1027111" y="1696810"/>
            <a:ext cx="7317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7" name="Rettangolo 33"/>
          <p:cNvSpPr/>
          <p:nvPr/>
        </p:nvSpPr>
        <p:spPr bwMode="auto">
          <a:xfrm>
            <a:off x="1165351" y="1696810"/>
            <a:ext cx="4998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8" name="Rettangolo 36"/>
          <p:cNvSpPr/>
          <p:nvPr/>
        </p:nvSpPr>
        <p:spPr bwMode="auto">
          <a:xfrm>
            <a:off x="1274157" y="1696810"/>
            <a:ext cx="3413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9" name="CasellaDiTesto 40"/>
          <p:cNvSpPr txBox="1"/>
          <p:nvPr/>
        </p:nvSpPr>
        <p:spPr>
          <a:xfrm>
            <a:off x="10957384" y="174476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ttangolo 44"/>
          <p:cNvSpPr/>
          <p:nvPr/>
        </p:nvSpPr>
        <p:spPr bwMode="auto">
          <a:xfrm>
            <a:off x="855294" y="1696809"/>
            <a:ext cx="7317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9" name="Ovale 14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2572988" y="131411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OVERVIEW OF THE PROCESS</a:t>
            </a:r>
          </a:p>
        </p:txBody>
      </p:sp>
      <p:pic>
        <p:nvPicPr>
          <p:cNvPr id="37" name="Immagine 36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BFACCAE3-0CAB-4D8B-BF90-071CA173BF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5" y="1539132"/>
            <a:ext cx="629974" cy="629974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A30160FB-291A-41B7-8709-4C6A9A2965CD}"/>
              </a:ext>
            </a:extLst>
          </p:cNvPr>
          <p:cNvSpPr/>
          <p:nvPr/>
        </p:nvSpPr>
        <p:spPr bwMode="auto">
          <a:xfrm>
            <a:off x="4829348" y="2605986"/>
            <a:ext cx="2213196" cy="3746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8A57866-547C-4104-829F-552D3EBD26BD}"/>
              </a:ext>
            </a:extLst>
          </p:cNvPr>
          <p:cNvSpPr/>
          <p:nvPr/>
        </p:nvSpPr>
        <p:spPr bwMode="auto">
          <a:xfrm>
            <a:off x="7867907" y="2605986"/>
            <a:ext cx="2213196" cy="3746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6" name="Immagine 55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FA074766-24AE-405D-AA7A-F1ACBD6D9E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754" y="1446154"/>
            <a:ext cx="765222" cy="765222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4E9DBEB-1C98-4FC4-A1F5-96C31566E4AF}"/>
              </a:ext>
            </a:extLst>
          </p:cNvPr>
          <p:cNvSpPr txBox="1"/>
          <p:nvPr/>
        </p:nvSpPr>
        <p:spPr>
          <a:xfrm>
            <a:off x="1982065" y="2642501"/>
            <a:ext cx="20230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 EXPLORATION</a:t>
            </a:r>
          </a:p>
          <a:p>
            <a:endParaRPr lang="it-IT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latin typeface="Arial" pitchFamily="34" charset="0"/>
                <a:cs typeface="Arial" pitchFamily="34" charset="0"/>
              </a:rPr>
              <a:t>Exploration and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visualization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of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are in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files.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latin typeface="Arial" pitchFamily="34" charset="0"/>
                <a:cs typeface="Arial" pitchFamily="34" charset="0"/>
              </a:rPr>
              <a:t>Exploration of the target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variable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(‘</a:t>
            </a:r>
            <a:r>
              <a:rPr lang="it-IT" sz="1400" i="1" dirty="0">
                <a:latin typeface="Arial" pitchFamily="34" charset="0"/>
                <a:cs typeface="Arial" pitchFamily="34" charset="0"/>
              </a:rPr>
              <a:t>country </a:t>
            </a:r>
            <a:r>
              <a:rPr lang="it-IT" sz="1400" i="1" dirty="0" err="1">
                <a:latin typeface="Arial" pitchFamily="34" charset="0"/>
                <a:cs typeface="Arial" pitchFamily="34" charset="0"/>
              </a:rPr>
              <a:t>destination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’) in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see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if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there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a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correlation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with the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other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asellaDiTesto 27">
            <a:extLst>
              <a:ext uri="{FF2B5EF4-FFF2-40B4-BE49-F238E27FC236}">
                <a16:creationId xmlns:a16="http://schemas.microsoft.com/office/drawing/2014/main" id="{221A34D3-06ED-484E-93DB-0B4121302F1A}"/>
              </a:ext>
            </a:extLst>
          </p:cNvPr>
          <p:cNvSpPr txBox="1"/>
          <p:nvPr/>
        </p:nvSpPr>
        <p:spPr>
          <a:xfrm>
            <a:off x="7904420" y="2622388"/>
            <a:ext cx="20384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ML MODEL</a:t>
            </a:r>
          </a:p>
          <a:p>
            <a:endParaRPr lang="it-IT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it-IT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latin typeface="Arial" pitchFamily="34" charset="0"/>
                <a:cs typeface="Arial" pitchFamily="34" charset="0"/>
              </a:rPr>
              <a:t>1) Definition of a the ML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Algorithm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(</a:t>
            </a:r>
            <a:r>
              <a:rPr lang="it-IT" sz="1400" i="1" dirty="0" err="1">
                <a:latin typeface="Arial" pitchFamily="34" charset="0"/>
                <a:cs typeface="Arial" pitchFamily="34" charset="0"/>
              </a:rPr>
              <a:t>XGBoost</a:t>
            </a:r>
            <a:r>
              <a:rPr lang="it-IT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i="1" dirty="0" err="1">
                <a:latin typeface="Arial" pitchFamily="34" charset="0"/>
                <a:cs typeface="Arial" pitchFamily="34" charset="0"/>
              </a:rPr>
              <a:t>Classifier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Description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Parameters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of the 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Predictions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of the model;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latin typeface="Arial" pitchFamily="34" charset="0"/>
                <a:cs typeface="Arial" pitchFamily="34" charset="0"/>
              </a:rPr>
              <a:t>2) Best performance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I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obtained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on the test set.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D410F2-1174-4EBB-9742-8F09AA365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27" y="1495178"/>
            <a:ext cx="717881" cy="71788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25FFA57-4A97-49E9-8DDD-EBCBFCE00F42}"/>
              </a:ext>
            </a:extLst>
          </p:cNvPr>
          <p:cNvSpPr txBox="1"/>
          <p:nvPr/>
        </p:nvSpPr>
        <p:spPr>
          <a:xfrm>
            <a:off x="4895524" y="2663028"/>
            <a:ext cx="20230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 PREPARATION</a:t>
            </a:r>
          </a:p>
          <a:p>
            <a:endParaRPr lang="it-IT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 err="1">
                <a:latin typeface="Arial" pitchFamily="34" charset="0"/>
                <a:cs typeface="Arial" pitchFamily="34" charset="0"/>
              </a:rPr>
              <a:t>Pre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-processing of the input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which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consists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mainly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of: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Manage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missing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values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Treating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dates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itchFamily="34" charset="0"/>
                <a:cs typeface="Arial" pitchFamily="34" charset="0"/>
              </a:rPr>
              <a:t>Trasform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categorical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feature in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numerical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magine 29" descr="Immagine che contiene cibo&#10;&#10;Descrizione generata automaticamente">
            <a:extLst>
              <a:ext uri="{FF2B5EF4-FFF2-40B4-BE49-F238E27FC236}">
                <a16:creationId xmlns:a16="http://schemas.microsoft.com/office/drawing/2014/main" id="{D0DE805C-1EA7-48B7-90EA-74310B838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DESCRIPTION OF THE DATASET USED</a:t>
            </a:r>
          </a:p>
        </p:txBody>
      </p:sp>
      <p:sp>
        <p:nvSpPr>
          <p:cNvPr id="38" name="Chevron 73">
            <a:extLst>
              <a:ext uri="{FF2B5EF4-FFF2-40B4-BE49-F238E27FC236}">
                <a16:creationId xmlns:a16="http://schemas.microsoft.com/office/drawing/2014/main" id="{6B378612-F750-450A-8F44-7C810B1D16C9}"/>
              </a:ext>
            </a:extLst>
          </p:cNvPr>
          <p:cNvSpPr/>
          <p:nvPr/>
        </p:nvSpPr>
        <p:spPr>
          <a:xfrm>
            <a:off x="1228217" y="1527892"/>
            <a:ext cx="2019600" cy="34200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it-IT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41" name="Chevron 73">
            <a:extLst>
              <a:ext uri="{FF2B5EF4-FFF2-40B4-BE49-F238E27FC236}">
                <a16:creationId xmlns:a16="http://schemas.microsoft.com/office/drawing/2014/main" id="{CE5C9DE9-E3C1-468F-80C7-B3DDB9428812}"/>
              </a:ext>
            </a:extLst>
          </p:cNvPr>
          <p:cNvSpPr/>
          <p:nvPr/>
        </p:nvSpPr>
        <p:spPr>
          <a:xfrm>
            <a:off x="4228878" y="1527892"/>
            <a:ext cx="3271998" cy="34200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it-IT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hevron 73">
            <a:extLst>
              <a:ext uri="{FF2B5EF4-FFF2-40B4-BE49-F238E27FC236}">
                <a16:creationId xmlns:a16="http://schemas.microsoft.com/office/drawing/2014/main" id="{88B2B895-C0C8-4AE4-AB84-8EAEFB57C1CE}"/>
              </a:ext>
            </a:extLst>
          </p:cNvPr>
          <p:cNvSpPr/>
          <p:nvPr/>
        </p:nvSpPr>
        <p:spPr>
          <a:xfrm>
            <a:off x="8403062" y="1527892"/>
            <a:ext cx="2444608" cy="34200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it-IT" sz="20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it-IT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</a:t>
            </a:r>
            <a:r>
              <a:rPr lang="it-IT" sz="20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6" name="Connettore 1 170">
            <a:extLst>
              <a:ext uri="{FF2B5EF4-FFF2-40B4-BE49-F238E27FC236}">
                <a16:creationId xmlns:a16="http://schemas.microsoft.com/office/drawing/2014/main" id="{15F32CA0-DE32-4D85-9616-7D9807CCD6CB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3719560" y="1556380"/>
            <a:ext cx="0" cy="4647852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749972-2F66-425E-8A12-5F8C35A9C068}"/>
              </a:ext>
            </a:extLst>
          </p:cNvPr>
          <p:cNvSpPr txBox="1"/>
          <p:nvPr/>
        </p:nvSpPr>
        <p:spPr>
          <a:xfrm>
            <a:off x="1318657" y="2146432"/>
            <a:ext cx="194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«train_users.csv»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475B573-4942-494F-90A8-3E6F65EABAD0}"/>
              </a:ext>
            </a:extLst>
          </p:cNvPr>
          <p:cNvSpPr txBox="1"/>
          <p:nvPr/>
        </p:nvSpPr>
        <p:spPr>
          <a:xfrm>
            <a:off x="4138866" y="2146432"/>
            <a:ext cx="3362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model.</a:t>
            </a:r>
          </a:p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Anagrafica,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-in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time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Dates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the Target of the model.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7E510C4-D79B-4F96-9B36-33D670225A61}"/>
              </a:ext>
            </a:extLst>
          </p:cNvPr>
          <p:cNvSpPr txBox="1"/>
          <p:nvPr/>
        </p:nvSpPr>
        <p:spPr>
          <a:xfrm>
            <a:off x="8365528" y="2146432"/>
            <a:ext cx="2567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(171.239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16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1B7EA86-A862-464A-B928-5F6EC64D621A}"/>
              </a:ext>
            </a:extLst>
          </p:cNvPr>
          <p:cNvSpPr txBox="1"/>
          <p:nvPr/>
        </p:nvSpPr>
        <p:spPr>
          <a:xfrm>
            <a:off x="1318657" y="3914214"/>
            <a:ext cx="194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«test_users.csv»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589524C-FB86-4185-A1DF-BCD52B6DD5AB}"/>
              </a:ext>
            </a:extLst>
          </p:cNvPr>
          <p:cNvSpPr txBox="1"/>
          <p:nvPr/>
        </p:nvSpPr>
        <p:spPr>
          <a:xfrm>
            <a:off x="4138866" y="3914214"/>
            <a:ext cx="3362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test the model.</a:t>
            </a:r>
          </a:p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train_users.csv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the Target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B803886-3160-4EAF-ADAE-A79683B9E90E}"/>
              </a:ext>
            </a:extLst>
          </p:cNvPr>
          <p:cNvSpPr txBox="1"/>
          <p:nvPr/>
        </p:nvSpPr>
        <p:spPr>
          <a:xfrm>
            <a:off x="8365528" y="3914214"/>
            <a:ext cx="2567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(43.673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15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DF2D1CD-06DE-4949-9163-9B375E585522}"/>
              </a:ext>
            </a:extLst>
          </p:cNvPr>
          <p:cNvSpPr txBox="1"/>
          <p:nvPr/>
        </p:nvSpPr>
        <p:spPr>
          <a:xfrm>
            <a:off x="1318657" y="5610152"/>
            <a:ext cx="194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«sessions.csv»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D447D4B-E417-476A-BC8C-9A17582EA00F}"/>
              </a:ext>
            </a:extLst>
          </p:cNvPr>
          <p:cNvSpPr txBox="1"/>
          <p:nvPr/>
        </p:nvSpPr>
        <p:spPr>
          <a:xfrm>
            <a:off x="4138866" y="5591680"/>
            <a:ext cx="336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user sessions. 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F5E7351-7896-4AF9-8F78-56F88EA8619F}"/>
              </a:ext>
            </a:extLst>
          </p:cNvPr>
          <p:cNvSpPr txBox="1"/>
          <p:nvPr/>
        </p:nvSpPr>
        <p:spPr>
          <a:xfrm>
            <a:off x="8365528" y="5591680"/>
            <a:ext cx="2567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( 10.567.737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6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7" name="Connettore 1 170">
            <a:extLst>
              <a:ext uri="{FF2B5EF4-FFF2-40B4-BE49-F238E27FC236}">
                <a16:creationId xmlns:a16="http://schemas.microsoft.com/office/drawing/2014/main" id="{90EE431F-0029-43B9-8574-C4B150480C05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7971540" y="1556380"/>
            <a:ext cx="0" cy="4647852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7692E5EB-BF88-4A8F-BFB1-733BEEC5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98" y="2445136"/>
            <a:ext cx="368028" cy="36802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07E0979-B4C9-4DEB-B8EC-0ECCC340A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98" y="4207253"/>
            <a:ext cx="368028" cy="36802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D1B84A6-4322-43F8-AAC6-CDD40A1A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98" y="5910451"/>
            <a:ext cx="368028" cy="368028"/>
          </a:xfrm>
          <a:prstGeom prst="rect">
            <a:avLst/>
          </a:prstGeom>
        </p:spPr>
      </p:pic>
      <p:pic>
        <p:nvPicPr>
          <p:cNvPr id="24" name="Immagine 23" descr="Immagine che contiene cibo&#10;&#10;Descrizione generata automaticamente">
            <a:extLst>
              <a:ext uri="{FF2B5EF4-FFF2-40B4-BE49-F238E27FC236}">
                <a16:creationId xmlns:a16="http://schemas.microsoft.com/office/drawing/2014/main" id="{A4839AB2-54DF-43F7-8B17-5037E441F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17A7CFF-FC87-44ED-9E1D-8AE6A4266561}"/>
              </a:ext>
            </a:extLst>
          </p:cNvPr>
          <p:cNvSpPr/>
          <p:nvPr/>
        </p:nvSpPr>
        <p:spPr bwMode="auto">
          <a:xfrm>
            <a:off x="1837689" y="2605986"/>
            <a:ext cx="2213196" cy="3746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riangolo isoscele 43"/>
          <p:cNvSpPr/>
          <p:nvPr/>
        </p:nvSpPr>
        <p:spPr bwMode="auto">
          <a:xfrm rot="5400000">
            <a:off x="10833534" y="1672770"/>
            <a:ext cx="724473" cy="41413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4" name="Triangolo isoscele 11"/>
          <p:cNvSpPr/>
          <p:nvPr/>
        </p:nvSpPr>
        <p:spPr bwMode="auto">
          <a:xfrm rot="5400000">
            <a:off x="10687249" y="1672769"/>
            <a:ext cx="724473" cy="41413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5" name="Freccia a destra 4"/>
          <p:cNvSpPr/>
          <p:nvPr/>
        </p:nvSpPr>
        <p:spPr bwMode="auto">
          <a:xfrm>
            <a:off x="647700" y="1511858"/>
            <a:ext cx="10443063" cy="765222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1" name="Ovale 21"/>
          <p:cNvSpPr>
            <a:spLocks noChangeAspect="1"/>
          </p:cNvSpPr>
          <p:nvPr>
            <p:custDataLst>
              <p:tags r:id="rId1"/>
            </p:custDataLst>
          </p:nvPr>
        </p:nvSpPr>
        <p:spPr bwMode="gray">
          <a:xfrm>
            <a:off x="8418688" y="1335020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14" name="Ovale 14"/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5494667" y="131411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16" name="Rettangolo 8"/>
          <p:cNvSpPr/>
          <p:nvPr/>
        </p:nvSpPr>
        <p:spPr bwMode="auto">
          <a:xfrm>
            <a:off x="1027111" y="1696810"/>
            <a:ext cx="7317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7" name="Rettangolo 33"/>
          <p:cNvSpPr/>
          <p:nvPr/>
        </p:nvSpPr>
        <p:spPr bwMode="auto">
          <a:xfrm>
            <a:off x="1165351" y="1696810"/>
            <a:ext cx="4998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8" name="Rettangolo 36"/>
          <p:cNvSpPr/>
          <p:nvPr/>
        </p:nvSpPr>
        <p:spPr bwMode="auto">
          <a:xfrm>
            <a:off x="1274157" y="1696810"/>
            <a:ext cx="3413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19" name="CasellaDiTesto 40"/>
          <p:cNvSpPr txBox="1"/>
          <p:nvPr/>
        </p:nvSpPr>
        <p:spPr>
          <a:xfrm>
            <a:off x="10957384" y="174476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ttangolo 44"/>
          <p:cNvSpPr/>
          <p:nvPr/>
        </p:nvSpPr>
        <p:spPr bwMode="auto">
          <a:xfrm>
            <a:off x="855294" y="1696809"/>
            <a:ext cx="73179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k Offc For MC" panose="020B0504020101010102" pitchFamily="34" charset="0"/>
            </a:endParaRPr>
          </a:p>
        </p:txBody>
      </p:sp>
      <p:sp>
        <p:nvSpPr>
          <p:cNvPr id="29" name="Ovale 14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2572988" y="131411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177800" indent="-177800" algn="ctr" defTabSz="801688"/>
            <a:endParaRPr lang="it-IT" sz="1500" b="1" dirty="0">
              <a:latin typeface="+mn-lt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OVERVIEW OF THE PROCESS</a:t>
            </a:r>
          </a:p>
        </p:txBody>
      </p:sp>
      <p:pic>
        <p:nvPicPr>
          <p:cNvPr id="37" name="Immagine 36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BFACCAE3-0CAB-4D8B-BF90-071CA173BF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5" y="1539132"/>
            <a:ext cx="629974" cy="629974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A30160FB-291A-41B7-8709-4C6A9A2965CD}"/>
              </a:ext>
            </a:extLst>
          </p:cNvPr>
          <p:cNvSpPr/>
          <p:nvPr/>
        </p:nvSpPr>
        <p:spPr bwMode="auto">
          <a:xfrm>
            <a:off x="4829348" y="2605986"/>
            <a:ext cx="2213196" cy="3746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8A57866-547C-4104-829F-552D3EBD26BD}"/>
              </a:ext>
            </a:extLst>
          </p:cNvPr>
          <p:cNvSpPr/>
          <p:nvPr/>
        </p:nvSpPr>
        <p:spPr bwMode="auto">
          <a:xfrm>
            <a:off x="7867907" y="2605986"/>
            <a:ext cx="2213196" cy="37466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4E9DBEB-1C98-4FC4-A1F5-96C31566E4AF}"/>
              </a:ext>
            </a:extLst>
          </p:cNvPr>
          <p:cNvSpPr txBox="1"/>
          <p:nvPr/>
        </p:nvSpPr>
        <p:spPr>
          <a:xfrm>
            <a:off x="1982065" y="2642501"/>
            <a:ext cx="20230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 EXPLORATION</a:t>
            </a:r>
          </a:p>
          <a:p>
            <a:endParaRPr lang="it-IT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latin typeface="Arial" pitchFamily="34" charset="0"/>
                <a:cs typeface="Arial" pitchFamily="34" charset="0"/>
              </a:rPr>
              <a:t>Exploration and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visualization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of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are in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files.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latin typeface="Arial" pitchFamily="34" charset="0"/>
                <a:cs typeface="Arial" pitchFamily="34" charset="0"/>
              </a:rPr>
              <a:t>Exploration of the target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variable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(‘</a:t>
            </a:r>
            <a:r>
              <a:rPr lang="it-IT" sz="1400" i="1" dirty="0">
                <a:latin typeface="Arial" pitchFamily="34" charset="0"/>
                <a:cs typeface="Arial" pitchFamily="34" charset="0"/>
              </a:rPr>
              <a:t>country </a:t>
            </a:r>
            <a:r>
              <a:rPr lang="it-IT" sz="1400" i="1" dirty="0" err="1">
                <a:latin typeface="Arial" pitchFamily="34" charset="0"/>
                <a:cs typeface="Arial" pitchFamily="34" charset="0"/>
              </a:rPr>
              <a:t>destination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’) in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order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see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if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there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a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correlation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with the the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other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asellaDiTesto 27">
            <a:extLst>
              <a:ext uri="{FF2B5EF4-FFF2-40B4-BE49-F238E27FC236}">
                <a16:creationId xmlns:a16="http://schemas.microsoft.com/office/drawing/2014/main" id="{221A34D3-06ED-484E-93DB-0B4121302F1A}"/>
              </a:ext>
            </a:extLst>
          </p:cNvPr>
          <p:cNvSpPr txBox="1"/>
          <p:nvPr/>
        </p:nvSpPr>
        <p:spPr>
          <a:xfrm>
            <a:off x="7904420" y="2622388"/>
            <a:ext cx="20384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ML MODEL</a:t>
            </a:r>
          </a:p>
          <a:p>
            <a:endParaRPr lang="it-IT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it-IT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Definition of a the ML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it-IT" sz="1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XGBoost</a:t>
            </a:r>
            <a:r>
              <a:rPr lang="it-IT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Classifier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Description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Parameters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the model;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Predictions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the model;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Best performance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obtained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on the test set.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25FFA57-4A97-49E9-8DDD-EBCBFCE00F42}"/>
              </a:ext>
            </a:extLst>
          </p:cNvPr>
          <p:cNvSpPr txBox="1"/>
          <p:nvPr/>
        </p:nvSpPr>
        <p:spPr>
          <a:xfrm>
            <a:off x="4895524" y="2663028"/>
            <a:ext cx="20230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PREPARATION</a:t>
            </a:r>
          </a:p>
          <a:p>
            <a:endParaRPr lang="it-IT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-processing of the input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consists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mainly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of: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Manage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missing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Treating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dates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Trasform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categorical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feature in </a:t>
            </a:r>
            <a:r>
              <a:rPr lang="it-IT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numerical</a:t>
            </a:r>
            <a:r>
              <a:rPr lang="it-IT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  <a:p>
            <a:endParaRPr lang="it-IT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magine 29" descr="Immagine che contiene cibo&#10;&#10;Descrizione generata automaticamente">
            <a:extLst>
              <a:ext uri="{FF2B5EF4-FFF2-40B4-BE49-F238E27FC236}">
                <a16:creationId xmlns:a16="http://schemas.microsoft.com/office/drawing/2014/main" id="{D0DE805C-1EA7-48B7-90EA-74310B838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«Anagrafica» users information</a:t>
            </a: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 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A6EB654-C025-45CD-8245-F5361F7CF574}"/>
              </a:ext>
            </a:extLst>
          </p:cNvPr>
          <p:cNvSpPr/>
          <p:nvPr/>
        </p:nvSpPr>
        <p:spPr bwMode="auto">
          <a:xfrm>
            <a:off x="762000" y="1970843"/>
            <a:ext cx="3338363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FFC869D-7A70-4257-8AE5-FD18B5D1DCC3}"/>
              </a:ext>
            </a:extLst>
          </p:cNvPr>
          <p:cNvSpPr/>
          <p:nvPr/>
        </p:nvSpPr>
        <p:spPr bwMode="auto">
          <a:xfrm>
            <a:off x="4272525" y="1970843"/>
            <a:ext cx="3338363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2C8D118-7538-4F31-AA3D-85FD54E02C0F}"/>
              </a:ext>
            </a:extLst>
          </p:cNvPr>
          <p:cNvSpPr/>
          <p:nvPr/>
        </p:nvSpPr>
        <p:spPr bwMode="auto">
          <a:xfrm>
            <a:off x="7810431" y="1970843"/>
            <a:ext cx="3338363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450E3F-4BDE-427E-9D23-61B050CB0D09}"/>
              </a:ext>
            </a:extLst>
          </p:cNvPr>
          <p:cNvSpPr txBox="1"/>
          <p:nvPr/>
        </p:nvSpPr>
        <p:spPr>
          <a:xfrm>
            <a:off x="625462" y="1487460"/>
            <a:ext cx="106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For the Data Exploration, I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Dataset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putting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test datasets;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275.547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051B7-31D0-4437-B1AC-6A7D3363E23B}"/>
              </a:ext>
            </a:extLst>
          </p:cNvPr>
          <p:cNvSpPr txBox="1"/>
          <p:nvPr/>
        </p:nvSpPr>
        <p:spPr>
          <a:xfrm>
            <a:off x="1501543" y="2014388"/>
            <a:ext cx="186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LANGUAGE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0832610-304B-486F-91AD-56E44D8BB9CE}"/>
              </a:ext>
            </a:extLst>
          </p:cNvPr>
          <p:cNvSpPr txBox="1"/>
          <p:nvPr/>
        </p:nvSpPr>
        <p:spPr>
          <a:xfrm>
            <a:off x="5120575" y="2014388"/>
            <a:ext cx="186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1D9E64-BDA2-455E-9977-34CAFA3078CD}"/>
              </a:ext>
            </a:extLst>
          </p:cNvPr>
          <p:cNvSpPr txBox="1"/>
          <p:nvPr/>
        </p:nvSpPr>
        <p:spPr>
          <a:xfrm>
            <a:off x="8590551" y="2014388"/>
            <a:ext cx="186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GENDER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0D6A96-5CC3-4A03-9A57-62069E98AD12}"/>
              </a:ext>
            </a:extLst>
          </p:cNvPr>
          <p:cNvSpPr txBox="1"/>
          <p:nvPr/>
        </p:nvSpPr>
        <p:spPr>
          <a:xfrm>
            <a:off x="883359" y="238330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Distribution of users’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5428D4CA-1CFA-443B-9405-EB9E247D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75206"/>
              </p:ext>
            </p:extLst>
          </p:nvPr>
        </p:nvGraphicFramePr>
        <p:xfrm>
          <a:off x="949912" y="2881652"/>
          <a:ext cx="2907465" cy="1744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032">
                  <a:extLst>
                    <a:ext uri="{9D8B030D-6E8A-4147-A177-3AD203B41FA5}">
                      <a16:colId xmlns:a16="http://schemas.microsoft.com/office/drawing/2014/main" val="733011218"/>
                    </a:ext>
                  </a:extLst>
                </a:gridCol>
                <a:gridCol w="997278">
                  <a:extLst>
                    <a:ext uri="{9D8B030D-6E8A-4147-A177-3AD203B41FA5}">
                      <a16:colId xmlns:a16="http://schemas.microsoft.com/office/drawing/2014/main" val="2035843661"/>
                    </a:ext>
                  </a:extLst>
                </a:gridCol>
                <a:gridCol w="969155">
                  <a:extLst>
                    <a:ext uri="{9D8B030D-6E8A-4147-A177-3AD203B41FA5}">
                      <a16:colId xmlns:a16="http://schemas.microsoft.com/office/drawing/2014/main" val="2775993406"/>
                    </a:ext>
                  </a:extLst>
                </a:gridCol>
              </a:tblGrid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it-IT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</a:t>
                      </a:r>
                      <a:endParaRPr lang="it-IT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it-IT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0900181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262.678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96.373.669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9106658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2.623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0.962350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4943196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1.470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0.539327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794669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  <a:endParaRPr lang="it-IT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1.159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0.425224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5919513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0.403578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0200426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0.356616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8206756"/>
                  </a:ext>
                </a:extLst>
              </a:tr>
            </a:tbl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16E81E-9B34-4E8A-BF7A-8575B04144E0}"/>
              </a:ext>
            </a:extLst>
          </p:cNvPr>
          <p:cNvSpPr txBox="1"/>
          <p:nvPr/>
        </p:nvSpPr>
        <p:spPr>
          <a:xfrm>
            <a:off x="834610" y="4996299"/>
            <a:ext cx="3324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speak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English (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96%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company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located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US 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customers are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mostly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Americans.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74FC71-AE9D-4839-9EA1-765C235B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28" y="2885242"/>
            <a:ext cx="3056067" cy="203298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41CD5F1-FF46-4C3F-ADA8-78F4FCD092B7}"/>
              </a:ext>
            </a:extLst>
          </p:cNvPr>
          <p:cNvSpPr txBox="1"/>
          <p:nvPr/>
        </p:nvSpPr>
        <p:spPr>
          <a:xfrm>
            <a:off x="4328296" y="238330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Distribution of users’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94B0292-E2A7-46E0-914A-5B5F686D5019}"/>
              </a:ext>
            </a:extLst>
          </p:cNvPr>
          <p:cNvSpPr txBox="1"/>
          <p:nvPr/>
        </p:nvSpPr>
        <p:spPr>
          <a:xfrm>
            <a:off x="4321061" y="4996299"/>
            <a:ext cx="3217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users’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24 and 36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; in general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users are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dominant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respect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oldest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C3DD61E3-41AF-4603-B38F-74A1EE7CA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32949"/>
              </p:ext>
            </p:extLst>
          </p:nvPr>
        </p:nvGraphicFramePr>
        <p:xfrm>
          <a:off x="8025879" y="2948152"/>
          <a:ext cx="2907465" cy="996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032">
                  <a:extLst>
                    <a:ext uri="{9D8B030D-6E8A-4147-A177-3AD203B41FA5}">
                      <a16:colId xmlns:a16="http://schemas.microsoft.com/office/drawing/2014/main" val="733011218"/>
                    </a:ext>
                  </a:extLst>
                </a:gridCol>
                <a:gridCol w="997278">
                  <a:extLst>
                    <a:ext uri="{9D8B030D-6E8A-4147-A177-3AD203B41FA5}">
                      <a16:colId xmlns:a16="http://schemas.microsoft.com/office/drawing/2014/main" val="2035843661"/>
                    </a:ext>
                  </a:extLst>
                </a:gridCol>
                <a:gridCol w="969155">
                  <a:extLst>
                    <a:ext uri="{9D8B030D-6E8A-4147-A177-3AD203B41FA5}">
                      <a16:colId xmlns:a16="http://schemas.microsoft.com/office/drawing/2014/main" val="2775993406"/>
                    </a:ext>
                  </a:extLst>
                </a:gridCol>
              </a:tblGrid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</a:t>
                      </a:r>
                      <a:endParaRPr lang="it-IT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it-IT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0900181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76.303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53.012.124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9106658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67.302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46.758.606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4943196"/>
                  </a:ext>
                </a:extLst>
              </a:tr>
              <a:tr h="2491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0.229270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794669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3E04D6B-1110-4F36-A043-074BBB266A5C}"/>
              </a:ext>
            </a:extLst>
          </p:cNvPr>
          <p:cNvSpPr txBox="1"/>
          <p:nvPr/>
        </p:nvSpPr>
        <p:spPr>
          <a:xfrm>
            <a:off x="7877520" y="4996299"/>
            <a:ext cx="3217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are a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gender,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«</a:t>
            </a:r>
            <a:r>
              <a:rPr lang="it-I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unknow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replaced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8511ABC-8149-4302-AC4B-2FFAE965A4BC}"/>
              </a:ext>
            </a:extLst>
          </p:cNvPr>
          <p:cNvSpPr txBox="1"/>
          <p:nvPr/>
        </p:nvSpPr>
        <p:spPr>
          <a:xfrm>
            <a:off x="7952979" y="238330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Distribution of users’ gender </a:t>
            </a:r>
          </a:p>
        </p:txBody>
      </p:sp>
      <p:pic>
        <p:nvPicPr>
          <p:cNvPr id="26" name="Immagine 25" descr="Immagine che contiene cibo&#10;&#10;Descrizione generata automaticamente">
            <a:extLst>
              <a:ext uri="{FF2B5EF4-FFF2-40B4-BE49-F238E27FC236}">
                <a16:creationId xmlns:a16="http://schemas.microsoft.com/office/drawing/2014/main" id="{078D16B7-508E-4882-B239-F14BD4738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«Country 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destination</a:t>
            </a: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» of users: the target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862F73C-1CFC-4DC8-AFDC-C06BA56AC2E3}"/>
              </a:ext>
            </a:extLst>
          </p:cNvPr>
          <p:cNvSpPr/>
          <p:nvPr/>
        </p:nvSpPr>
        <p:spPr bwMode="auto">
          <a:xfrm>
            <a:off x="787965" y="1970843"/>
            <a:ext cx="4922480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3E8448-F7E8-4A3F-A8FF-BF5ECDD7F9EB}"/>
              </a:ext>
            </a:extLst>
          </p:cNvPr>
          <p:cNvSpPr txBox="1"/>
          <p:nvPr/>
        </p:nvSpPr>
        <p:spPr>
          <a:xfrm>
            <a:off x="2053243" y="2014388"/>
            <a:ext cx="261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COUNTRY DESTINATION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B4F9F1-9388-4201-B685-382B51E82CAD}"/>
              </a:ext>
            </a:extLst>
          </p:cNvPr>
          <p:cNvSpPr txBox="1"/>
          <p:nvPr/>
        </p:nvSpPr>
        <p:spPr>
          <a:xfrm>
            <a:off x="942677" y="5154242"/>
            <a:ext cx="4552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of the people do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book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indicated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NDF (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58%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booked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country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4617A4-A838-4927-AC66-12D813E7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32" y="2419065"/>
            <a:ext cx="3792746" cy="255316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F1CB34C-7C2A-4E32-882D-89A760B865FB}"/>
              </a:ext>
            </a:extLst>
          </p:cNvPr>
          <p:cNvSpPr txBox="1"/>
          <p:nvPr/>
        </p:nvSpPr>
        <p:spPr>
          <a:xfrm>
            <a:off x="625462" y="1487460"/>
            <a:ext cx="106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country_destination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target of the ML model.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1B57F2B-33B4-41BB-A2F8-E1AF0ED08138}"/>
              </a:ext>
            </a:extLst>
          </p:cNvPr>
          <p:cNvSpPr/>
          <p:nvPr/>
        </p:nvSpPr>
        <p:spPr bwMode="auto">
          <a:xfrm>
            <a:off x="6059580" y="1970843"/>
            <a:ext cx="4922480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FE8263E-8F35-44EE-9DCE-E1492E114FF3}"/>
              </a:ext>
            </a:extLst>
          </p:cNvPr>
          <p:cNvSpPr txBox="1"/>
          <p:nvPr/>
        </p:nvSpPr>
        <p:spPr>
          <a:xfrm>
            <a:off x="6784531" y="2014388"/>
            <a:ext cx="351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COUNTRY DESTINATION vs AGE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664062-A782-4082-8631-62EEED6A84C8}"/>
              </a:ext>
            </a:extLst>
          </p:cNvPr>
          <p:cNvSpPr txBox="1"/>
          <p:nvPr/>
        </p:nvSpPr>
        <p:spPr>
          <a:xfrm>
            <a:off x="6214292" y="5154242"/>
            <a:ext cx="4552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is no significant age difference among users who book difference destinations.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who booked Great Britain (GB) tend to be a little older than users who booked Spain (ES).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42F871C-BE06-4486-8404-5057A7C1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69" y="2449742"/>
            <a:ext cx="3719602" cy="2522489"/>
          </a:xfrm>
          <a:prstGeom prst="rect">
            <a:avLst/>
          </a:prstGeom>
        </p:spPr>
      </p:pic>
      <p:pic>
        <p:nvPicPr>
          <p:cNvPr id="13" name="Immagine 12" descr="Immagine che contiene cibo&#10;&#10;Descrizione generata automaticamente">
            <a:extLst>
              <a:ext uri="{FF2B5EF4-FFF2-40B4-BE49-F238E27FC236}">
                <a16:creationId xmlns:a16="http://schemas.microsoft.com/office/drawing/2014/main" id="{EBB0D96F-1399-48BA-BA2D-366EC0E85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2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Signup-method</a:t>
            </a: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» users information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862F73C-1CFC-4DC8-AFDC-C06BA56AC2E3}"/>
              </a:ext>
            </a:extLst>
          </p:cNvPr>
          <p:cNvSpPr/>
          <p:nvPr/>
        </p:nvSpPr>
        <p:spPr bwMode="auto">
          <a:xfrm>
            <a:off x="787965" y="1970843"/>
            <a:ext cx="4922480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3E8448-F7E8-4A3F-A8FF-BF5ECDD7F9EB}"/>
              </a:ext>
            </a:extLst>
          </p:cNvPr>
          <p:cNvSpPr txBox="1"/>
          <p:nvPr/>
        </p:nvSpPr>
        <p:spPr>
          <a:xfrm>
            <a:off x="2053243" y="2014388"/>
            <a:ext cx="261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SIGNUP METHOD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1B57F2B-33B4-41BB-A2F8-E1AF0ED08138}"/>
              </a:ext>
            </a:extLst>
          </p:cNvPr>
          <p:cNvSpPr/>
          <p:nvPr/>
        </p:nvSpPr>
        <p:spPr bwMode="auto">
          <a:xfrm>
            <a:off x="6059580" y="1970843"/>
            <a:ext cx="4922480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FE8263E-8F35-44EE-9DCE-E1492E114FF3}"/>
              </a:ext>
            </a:extLst>
          </p:cNvPr>
          <p:cNvSpPr txBox="1"/>
          <p:nvPr/>
        </p:nvSpPr>
        <p:spPr>
          <a:xfrm>
            <a:off x="6107314" y="2014388"/>
            <a:ext cx="48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COUNTRY DESTINATION vs SIGNUP METHOD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B4041F-6355-4268-AFA3-D9F7D315B603}"/>
              </a:ext>
            </a:extLst>
          </p:cNvPr>
          <p:cNvSpPr txBox="1"/>
          <p:nvPr/>
        </p:nvSpPr>
        <p:spPr>
          <a:xfrm>
            <a:off x="625462" y="1487460"/>
            <a:ext cx="106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signup_method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up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web site.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D6EB04-DA61-4AAA-987E-C9D7AFDD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63" y="2401906"/>
            <a:ext cx="3768463" cy="252248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EC29998-AF90-4173-9A73-DDE70B088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356" y="2396487"/>
            <a:ext cx="3607069" cy="246017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B5E8316-D27A-4FFC-A9AB-BA63589FD840}"/>
              </a:ext>
            </a:extLst>
          </p:cNvPr>
          <p:cNvSpPr txBox="1"/>
          <p:nvPr/>
        </p:nvSpPr>
        <p:spPr>
          <a:xfrm>
            <a:off x="942677" y="5154242"/>
            <a:ext cx="4552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booked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72%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chosen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e-mail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up.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26%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bookers used Facebook to sign up and only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used google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weibo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BF7DE85-1FDB-4285-A89E-6731F09D33F7}"/>
              </a:ext>
            </a:extLst>
          </p:cNvPr>
          <p:cNvSpPr txBox="1"/>
          <p:nvPr/>
        </p:nvSpPr>
        <p:spPr>
          <a:xfrm>
            <a:off x="6214292" y="5154242"/>
            <a:ext cx="4552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Among users who have booked in Airbnb, most of them signed up with Airbnb through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email method, no matter which is the country destination.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magine 13" descr="Immagine che contiene cibo&#10;&#10;Descrizione generata automaticamente">
            <a:extLst>
              <a:ext uri="{FF2B5EF4-FFF2-40B4-BE49-F238E27FC236}">
                <a16:creationId xmlns:a16="http://schemas.microsoft.com/office/drawing/2014/main" id="{4524DFE9-4E78-46AE-B12E-4E8CC8E97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4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Signup</a:t>
            </a: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-App» users information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862F73C-1CFC-4DC8-AFDC-C06BA56AC2E3}"/>
              </a:ext>
            </a:extLst>
          </p:cNvPr>
          <p:cNvSpPr/>
          <p:nvPr/>
        </p:nvSpPr>
        <p:spPr bwMode="auto">
          <a:xfrm>
            <a:off x="787965" y="1970843"/>
            <a:ext cx="4922480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3E8448-F7E8-4A3F-A8FF-BF5ECDD7F9EB}"/>
              </a:ext>
            </a:extLst>
          </p:cNvPr>
          <p:cNvSpPr txBox="1"/>
          <p:nvPr/>
        </p:nvSpPr>
        <p:spPr>
          <a:xfrm>
            <a:off x="2053243" y="2014388"/>
            <a:ext cx="261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SIGNUP APP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1B57F2B-33B4-41BB-A2F8-E1AF0ED08138}"/>
              </a:ext>
            </a:extLst>
          </p:cNvPr>
          <p:cNvSpPr/>
          <p:nvPr/>
        </p:nvSpPr>
        <p:spPr bwMode="auto">
          <a:xfrm>
            <a:off x="6059580" y="1970843"/>
            <a:ext cx="4922480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FE8263E-8F35-44EE-9DCE-E1492E114FF3}"/>
              </a:ext>
            </a:extLst>
          </p:cNvPr>
          <p:cNvSpPr txBox="1"/>
          <p:nvPr/>
        </p:nvSpPr>
        <p:spPr>
          <a:xfrm>
            <a:off x="6107314" y="2014388"/>
            <a:ext cx="48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COUNTRY DESTINATION vs SIGNUP APP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B4041F-6355-4268-AFA3-D9F7D315B603}"/>
              </a:ext>
            </a:extLst>
          </p:cNvPr>
          <p:cNvSpPr txBox="1"/>
          <p:nvPr/>
        </p:nvSpPr>
        <p:spPr>
          <a:xfrm>
            <a:off x="625462" y="1487460"/>
            <a:ext cx="106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signup_app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App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up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5A50DD-A3E7-4FEB-9618-13A0330B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80" y="2390373"/>
            <a:ext cx="3748037" cy="252248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6D3D8F-DEEB-463C-8F40-ED705397FFA2}"/>
              </a:ext>
            </a:extLst>
          </p:cNvPr>
          <p:cNvSpPr txBox="1"/>
          <p:nvPr/>
        </p:nvSpPr>
        <p:spPr>
          <a:xfrm>
            <a:off x="942677" y="5154242"/>
            <a:ext cx="45520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users in the Dataset,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84%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up by Web (web +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Moweb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12%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4%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by Android.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F28951-8687-4D75-A150-52E67886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0" y="2327092"/>
            <a:ext cx="3924071" cy="258576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24B6FE-892A-4889-9B45-97F287D00A9D}"/>
              </a:ext>
            </a:extLst>
          </p:cNvPr>
          <p:cNvSpPr txBox="1"/>
          <p:nvPr/>
        </p:nvSpPr>
        <p:spPr>
          <a:xfrm>
            <a:off x="6214292" y="5154242"/>
            <a:ext cx="4552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Among users who have booked in Airbnb, we can see that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 bookers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have a more variety of sign up apps respect to the other countries.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magine 13" descr="Immagine che contiene cibo&#10;&#10;Descrizione generata automaticamente">
            <a:extLst>
              <a:ext uri="{FF2B5EF4-FFF2-40B4-BE49-F238E27FC236}">
                <a16:creationId xmlns:a16="http://schemas.microsoft.com/office/drawing/2014/main" id="{B3CEA03C-6BFA-4272-8345-24498A401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1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40"/>
          <p:cNvSpPr txBox="1"/>
          <p:nvPr/>
        </p:nvSpPr>
        <p:spPr>
          <a:xfrm>
            <a:off x="10187360" y="1869892"/>
            <a:ext cx="914400" cy="914400"/>
          </a:xfrm>
          <a:prstGeom prst="rect">
            <a:avLst/>
          </a:prstGeom>
          <a:ln w="25400" cap="rnd">
            <a:noFill/>
          </a:ln>
        </p:spPr>
        <p:txBody>
          <a:bodyPr vert="horz" wrap="none" lIns="91440" tIns="45720" rIns="91440" bIns="45720" rtlCol="0">
            <a:normAutofit/>
          </a:bodyPr>
          <a:lstStyle/>
          <a:p>
            <a:pPr marR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07173"/>
              </a:buClr>
              <a:buSzPct val="120000"/>
              <a:tabLst/>
            </a:pPr>
            <a:endParaRPr kumimoji="0" lang="it-IT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9F3826A-5D6E-4C9E-A9D7-5E68ABB0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8374063" cy="75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it-IT" altLang="it-IT" sz="2800" b="1" dirty="0">
                <a:latin typeface="Arial Black" panose="020B0A04020102020204" pitchFamily="34" charset="0"/>
                <a:cs typeface="DejaVu Sans" charset="0"/>
              </a:rPr>
              <a:t>DATA EXPLORATION</a:t>
            </a:r>
          </a:p>
          <a:p>
            <a:pPr>
              <a:lnSpc>
                <a:spcPct val="90000"/>
              </a:lnSpc>
            </a:pP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«Affiliate </a:t>
            </a:r>
            <a:r>
              <a:rPr lang="it-IT" altLang="it-IT" sz="2000" b="1" dirty="0" err="1">
                <a:latin typeface="Arial Black" panose="020B0A04020102020204" pitchFamily="34" charset="0"/>
                <a:cs typeface="DejaVu Sans" charset="0"/>
              </a:rPr>
              <a:t>channels</a:t>
            </a:r>
            <a:r>
              <a:rPr lang="it-IT" altLang="it-IT" sz="2000" b="1" dirty="0">
                <a:latin typeface="Arial Black" panose="020B0A04020102020204" pitchFamily="34" charset="0"/>
                <a:cs typeface="DejaVu Sans" charset="0"/>
              </a:rPr>
              <a:t>» users information</a:t>
            </a:r>
            <a:endParaRPr lang="it-IT" altLang="it-IT" sz="2800" b="1" dirty="0">
              <a:latin typeface="Arial Black" panose="020B0A04020102020204" pitchFamily="34" charset="0"/>
              <a:cs typeface="DejaVu Sans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1B57F2B-33B4-41BB-A2F8-E1AF0ED08138}"/>
              </a:ext>
            </a:extLst>
          </p:cNvPr>
          <p:cNvSpPr/>
          <p:nvPr/>
        </p:nvSpPr>
        <p:spPr bwMode="auto">
          <a:xfrm>
            <a:off x="6059579" y="1970843"/>
            <a:ext cx="5344455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FE8263E-8F35-44EE-9DCE-E1492E114FF3}"/>
              </a:ext>
            </a:extLst>
          </p:cNvPr>
          <p:cNvSpPr txBox="1"/>
          <p:nvPr/>
        </p:nvSpPr>
        <p:spPr>
          <a:xfrm>
            <a:off x="6107314" y="2014388"/>
            <a:ext cx="51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COUNTRY DESTINATION vs AFFILIATE CHANNELS</a:t>
            </a:r>
          </a:p>
          <a:p>
            <a:pPr algn="ctr"/>
            <a:endParaRPr lang="it-IT" sz="16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B4041F-6355-4268-AFA3-D9F7D315B603}"/>
              </a:ext>
            </a:extLst>
          </p:cNvPr>
          <p:cNvSpPr txBox="1"/>
          <p:nvPr/>
        </p:nvSpPr>
        <p:spPr>
          <a:xfrm>
            <a:off x="625462" y="1487460"/>
            <a:ext cx="106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affiliate_channel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user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up to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F56B7C-EB5F-4C60-96CC-7E70620D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68" y="2403698"/>
            <a:ext cx="5007639" cy="3052031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6F448B35-BEF6-4979-B2B2-3C9FE9DE23A8}"/>
              </a:ext>
            </a:extLst>
          </p:cNvPr>
          <p:cNvSpPr/>
          <p:nvPr/>
        </p:nvSpPr>
        <p:spPr bwMode="auto">
          <a:xfrm>
            <a:off x="473778" y="1970843"/>
            <a:ext cx="5344455" cy="4526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3CBDC7-F763-4A19-AD49-BCE96680568E}"/>
              </a:ext>
            </a:extLst>
          </p:cNvPr>
          <p:cNvSpPr txBox="1"/>
          <p:nvPr/>
        </p:nvSpPr>
        <p:spPr>
          <a:xfrm>
            <a:off x="521513" y="2014388"/>
            <a:ext cx="48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AFFILIATE CHANNELS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CCD8B81-5EC6-4708-8763-3F1F4B7C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6" y="2400702"/>
            <a:ext cx="4712482" cy="3041702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6071858-5191-47AB-9C7C-13BC31F57E94}"/>
              </a:ext>
            </a:extLst>
          </p:cNvPr>
          <p:cNvSpPr txBox="1"/>
          <p:nvPr/>
        </p:nvSpPr>
        <p:spPr>
          <a:xfrm>
            <a:off x="761999" y="5529534"/>
            <a:ext cx="4915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booked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taken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-brand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-non-brand.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11BAA4-B902-4442-82C2-F0ADC63599E1}"/>
              </a:ext>
            </a:extLst>
          </p:cNvPr>
          <p:cNvSpPr txBox="1"/>
          <p:nvPr/>
        </p:nvSpPr>
        <p:spPr>
          <a:xfrm>
            <a:off x="6160951" y="5529534"/>
            <a:ext cx="5043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the users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booked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we can see that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 bookers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have a more variety of sign up channels respect to the other countries.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magine 13" descr="Immagine che contiene cibo&#10;&#10;Descrizione generata automaticamente">
            <a:extLst>
              <a:ext uri="{FF2B5EF4-FFF2-40B4-BE49-F238E27FC236}">
                <a16:creationId xmlns:a16="http://schemas.microsoft.com/office/drawing/2014/main" id="{DFD05192-5CFF-4DF2-A369-B10343764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24" y="0"/>
            <a:ext cx="1162251" cy="11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6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zE61F_Eiv_JzObPciY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gX8CK6RJkWcOFX363U7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zE61F_Eiv_JzObPciY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zE61F_Eiv_JzObPciY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gX8CK6RJkWcOFX363U7x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zE61F_Eiv_JzObPciY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zE61F_Eiv_JzObPci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gX8CK6RJkWcOFX363U7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zE61F_Eiv_JzObPciY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zE61F_Eiv_JzObPci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gX8CK6RJkWcOFX363U7x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PzE61F_Eiv_JzObPciYg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19561</TotalTime>
  <Words>1814</Words>
  <Application>Microsoft Office PowerPoint</Application>
  <PresentationFormat>Widescreen</PresentationFormat>
  <Paragraphs>275</Paragraphs>
  <Slides>19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Mark Offc For MC</vt:lpstr>
      <vt:lpstr>Times New Roman</vt:lpstr>
      <vt:lpstr>Tema di Office</vt:lpstr>
      <vt:lpstr>think-cell Slide</vt:lpstr>
      <vt:lpstr>CHALLENGE  Job position: Data Scientist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Taddei</dc:creator>
  <cp:lastModifiedBy>Laura Taddei</cp:lastModifiedBy>
  <cp:revision>152</cp:revision>
  <dcterms:created xsi:type="dcterms:W3CDTF">2019-12-18T13:05:57Z</dcterms:created>
  <dcterms:modified xsi:type="dcterms:W3CDTF">2020-01-12T18:01:07Z</dcterms:modified>
</cp:coreProperties>
</file>