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9" r:id="rId11"/>
    <p:sldId id="270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5T00:49:24.0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8183 421,'-43'-2,"1"-1,-42-10,-11-3,-24-5,-12 5,50 6,43 4,0 2,-15 2,-10 2,1-3,-50-8,-141-16,195 22,-50 4,63 1,0-1,0-2,-27-6,26 2,0 2,-42 2,30 1,-28-5,-150-21,141 20,-18-3,-45-13,-19 1,144 18,0 1,0 2,-8 1,6 1,0-3,-26-4,17 1,0 2,0 2,-20 3,21 0,1-2,-1-2,-29-6,35 3,0 2,-9 1,-67-8,50 4,1 2,-1 3,-52 5,-2-1,-1189-2,1267 2,-1 2,-6 2,6 0,0-2,-11-2,-19-3,8 0,1 2,0 2,-34 9,28-4,0-3,0-3,-52-5,-3 0,-857 3,951 2,0 0,1 2,-5 3,-16 1,15-1,0 1,-28 11,-30 9,74-24,0 2,1 0,-1 0,1 2,1 0,-1 1,2 0,-1 1,-12 12,-2 5,1 2,1 0,-19 29,-11 5,41-46,-1 1,2 0,-5 9,16-20,-1 0,1 1,1 0,-1 0,1 0,1 0,-1 0,1 1,1-1,0 1,0 3,0 5,0-1,2 1,0-1,1 0,1 0,4 16,-4-22,2 1,-1-1,1 0,0 0,1-1,0 1,1-1,0-1,0 1,7 4,13 12,1-2,2-1,0-2,1-1,1-1,33 13,83 36,4-7,41 7,-128-49,1-1,0-4,41 2,-33-5,-37-4,0-2,16-1,78-1,69 13,-133-11,22-1,-36-3,0 3,35 6,-14-1,1-2,0-4,40-6,16 1,-106 4,1-2,-1-1,1-1,21-6,-9 3,1 1,0 2,1 2,-1 1,12 3,43 0,489-3,-556-2,1 0,22-6,-22 3,1 1,18 1,559 4,-579-3,-1 0,27-7,-26 5,0 0,23 0,906 5,-919-3,0-1,11-4,-10 2,0 1,7 1,713 4,-740-2,-1-1,0 0,15-5,47-5,-76 12,41-1,0-2,29-7,-34 5,1 1,31 2,-31 2,-1-3,35-5,-14 0,1 3,0 3,59 5,-3 0,886-3,-973 1,0 2,20 4,-20-2,1-1,16-1,37-3,-29-2,0 3,-1 2,38 8,-32-3,1-3,-1-3,0-2,2-3,55 0,629 3,-720 2,1 0,25 7,-25-4,1-2,21 1,575-5,-595 3,0 0,22 6,-22-3,1-1,17-1,2001-2,-973-3,-1048 1,1-2,22-5,-22 3,1 2,18-1,11 1,30-6,-34 3,49 0,-85 6,0-2,0 0,13-5,47-4,85-12,-135 21,-1-2,18-4,17-2,-32 6,-1-1,0-1,-1-2,1 0,-1-2,-1-1,8-6,-9 1,0-2,16-15,-23 17,1 1,0 1,1 1,19-9,60-26,68-47,-162 91,0 0,-1 0,1-1,-1 0,0 0,-1 0,1-1,-1 0,0 0,-1 0,1 0,-1 0,0-1,-1 0,0 1,0-1,0 0,-1 0,0 0,0 0,0-6,-1 7,0-1,0 0,-1 1,0-1,0 1,-1-1,1 1,-1-1,-1 1,1 0,-1 0,0 0,0 0,-1 0,0 1,0 0,0-1,-1 2,0-1,1 0,-2 1,-4-3,-98-55,-75-30,115 62,-2 2,-43-10,6 3,41 13,-1 2,-14 0,-60-5,-23 2,1 0,24 4,61 7,1 4,-51 1,79 5,-1-1,0-4,0 1,0 2,-2 2,-483 3,507-2,1-2,-23-5,21 3,1 2,-20-1,-2365 3,1151 3,471-2,756-1,0-2,-17-5,16 2,0 2,-13 2,-1 1,-13 2,1-4,-45-7,24 1,0 4,1 4,-22 4,-33 0,-954-3,1064-2,1 0,-27-7,26 4,0 2,-23-1,-836 5,860 0,-1 2,-25 5,25-3,0-1,-23 0,-1021-5,1050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5T00:49:30.2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4267 117,'-10'0,"0"-2,0 1,0-1,0-1,0 0,-46-8,-384 8,225 5,-950-2,1148-1,0 0,0-2,-15-4,-48-5,-65 14,72 0,-58-6,62-7,47 7,1 0,-1 2,-7 0,-554 3,563 0,0 1,0 1,-16 5,-8 1,-52 13,-17 3,-261 45,337-65,-1 2,-31 10,54-12,1 0,0 1,1 0,-1 1,1 0,0 1,1 1,-9 7,15-9,0 0,0 0,1 1,0 0,0 0,1 0,0 0,0 0,1 1,0 0,1 0,-5 15,2 1,1-1,0 14,2-23,1-1,1 1,0 0,1 0,1 0,3 12,-3-19,1 0,0-1,0 0,0 1,1-1,0 0,0-1,1 1,0-1,0 0,1 0,0-1,3 4,53 39,1-2,3-3,1-3,2-2,72 26,-114-54,1-2,-1 0,1-2,1-1,-1-1,10-1,53-1,31-4,-3-1,-79 3,0-1,0-3,26-5,144-15,51-27,-104 32,-117 14,-1 1,8 2,-10 1,1-2,18-5,3 1,1 2,-1 2,1 3,5 4,52-2,652-2,-743 1,1 2,25 5,-25-3,1-1,22 0,7-2,1 3,13 5,7-3,0-4,76-5,-20-1,8 1,-10-1,32 8,-74 7,-52-6,0-2,13-1,458-4,-482 2,1 2,22 4,-22-2,1-1,18-1,653-4,-670 3,-1 1,21 4,52 5,59 0,-84-5,29-2,2564-6,-2627 3,-1 2,4 2,-2 0,43 0,58-4,241-6,-282-6,-52 3,48 1,842 7,-862 2,20 6,-17-1,11-4,1183-5,-1244 3,0 1,19 4,-18-1,0-2,14-1,-18-2,0 2,14 4,-14-2,1-1,14-1,956-4,-973-1,0 0,22-6,-22 3,0 1,20 1,-13 0,1-1,-1-2,-1-1,1-2,-1-1,-1-2,0-1,-1-1,12-9,177-94,-165 85,-2-1,42-34,-68 44,0-1,-1 0,-1-3,-2 0,15-21,-36 44,-1 1,1-1,0 0,-1 0,0-1,0 1,0 0,-1-1,1 1,-1-1,0 1,-1-1,1 0,-1 1,1-1,-2 0,1 1,0-1,-1 0,0 1,0-1,0 1,-2-4,0 2,-1 0,1 1,-2-1,1 1,0 0,-1 0,0 1,0-1,0 1,-1 0,1 0,-1 1,0 0,0 0,0 0,-3 0,-32-14,-29-11,-25-6,6 10,-1 4,-1 4,-54-1,-211-30,-18-1,212 26,92 12,32 4,0 2,-26 1,36 1,0 0,-22-6,21 3,0 2,-16 0,-1397 4,1395 1,-43 7,41-2,-40-2,-525-5,576 1,1 3,-13 3,12-1,0-2,-9-2,-37-2,31-2,1 3,-1 2,-40 8,34-3,0-3,-1-3,1-2,-5-3,-53 0,-11 1,5 1,-18 5,42 6,45-3,0-3,-1-2,-109 0,40 0,-53-7,94-6,48 5,0 2,-22 1,5 3,-4-1,-1 3,1 2,-26 6,22-2,0-3,-1-3,1-2,-1-3,-56 0,-443 3,530-1,0-2,-20-5,19 3,0 1,-15 1,-1245 4,1262-2,0-2,-21-5,20 3,0 2,-17-1,-1271 4,608 1,661-3,-45-8,44 4,-42 0,-72-6,89 5,-17 3,-34 2,-49-10,53 4,-44 5,48 2,-59-10,70 4,-81 4,174 4,-11-1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5T00:49:38.1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6153 118,'-26'-1,"-1"-1,1-2,-1-1,0 0,0 1,-23 1,-35 3,15 1,-1-3,-58-10,44 3,0 4,0 4,-20 4,-35 0,104-3,-14 1,1-3,0-1,-32-8,49 7,1 0,-1 3,0 0,3 1,0-2,0-1,-23-5,9 1,0 3,0 1,-1 2,1 1,-3 3,-55 0,-51 0,24-1,-58-8,103-4,48 4,-1 2,-20 1,-899 4,925 1,0 2,1 1,-26 7,36-7,-24 3,-1-2,-7-2,-68 11,59-8,-1-2,0-2,-59-7,3 2,-955 2,1058 0,0 2,1-1,-1 2,1 0,-1 0,1 1,0 1,-4 2,-24 13,-35 22,-33 17,48-32,1 3,-42 30,95-56,0 1,0-1,1 1,0 1,0-1,1 1,-1 0,1 1,1-1,-1 1,-3 6,7-9,0 0,0 0,0-1,0 1,1 0,-1 0,1 0,0 0,0 0,1 0,-1-1,1 1,-1 0,1 0,1 0,-1-1,0 1,1-1,0 1,0-1,0 1,0-1,0 0,1 0,2 3,6 5,-1-1,2 0,0 0,0-1,0-1,1 0,1-1,-1 0,1-1,3 1,37 12,1-2,3-2,-18-5,47 11,0-4,66 4,56 5,-146-16,-41-5,1-2,0 0,9-1,3 0,-1 1,32 7,-55-8,27 2,1-1,26-2,-29-1,0 2,-1 1,14 3,9 2,0-3,1-2,0-3,9-4,49 2,-64 3,1 2,-2 2,4 4,0-3,0-3,0-1,35-6,18 2,-3 0,-20 0,48 6,-51 7,-49-5,0-2,25-1,803-4,-835 0,-1-1,26-7,-24 4,-1 1,23 1,649 4,-672-3,1 0,22-6,-22 3,1 1,19 1,488 4,-507-3,0-1,28-6,14-2,63-10,-77 11,0 3,1 1,9 3,-22 4,10 1,-1-3,0-2,41-9,-36 5,1 2,1 3,-1 2,2 3,55-1,-12-3,-15-1,41 6,-49 7,-47-6,-1-1,16-1,-8-3,1 0,0 1,0 2,28 7,-34-5,0-1,0-2,6-1,-5-1,0 2,35 7,-24-3,-1-2,1-2,0-2,10-3,6 1,59 5,-41 8,-50-6,1-1,26 0,-20-3,0 3,7 2,-7 0,1-3,7 0,558-4,-580 2,1 2,25 5,-25-3,1-1,21-1,-18-1,-1 1,13 4,-12-2,-1-2,15 0,16-3,-13-1,0 2,0 3,27 5,-34-3,1-2,1-2,17-2,-19-1,1 2,-1 2,23 6,-21-3,2-2,-1-2,34-3,-33 0,0 2,-1 2,30 6,-14-2,0-2,0-2,0-3,2-3,56 0,3 1,-23 0,55 7,-70 6,-49-6,0-1,25 0,733-5,-764 2,-1 2,24 5,-23-4,0 0,20 0,838-5,-859-1,1 0,22-6,-22 3,1 1,18 1,955 4,-979-2,0-2,-1 0,7-2,61-8,-73 12,1-1,0-1,-1-1,0-1,0 0,0-1,0-1,-1 0,-1-1,6-4,20-14,-1-2,-2-2,6-6,-17 9,-2-1,0 0,-2-2,-1-1,17-31,-19 29,-15 27,-1-1,0 1,-1-1,0 0,0 0,0 0,-1 0,0 0,0-1,-1 1,0-1,0 1,-1-3,0 4,-1 0,-1 0,1 0,-1 0,0 1,0-1,-1 1,0-1,0 1,0 0,0 0,-1 0,0 0,0 1,0 0,-4-3,-2-3,0 1,0 1,-1 0,0 1,0 0,0 0,-1 1,0 1,-1 0,1 0,-11-1,-59-18,42 12,0 1,0 1,-1 3,0 1,-3 2,-47-7,67 6,-1 2,-22-1,17 2,1-1,-1-1,1-2,-3-2,3 1,0 1,0 1,0 2,-8 0,9 2,-1-2,-19-4,19 2,-1 1,-16 1,-73 5,38 0,-46-6,45-7,46 6,1 1,-21 1,9 3,-1 1,-1-2,1-2,-40-8,30 4,0 2,0 2,0 3,-12 3,-47 0,-778-3,852 2,0 2,-6 2,5 0,-44 1,-1593-8,1654-1,1 0,-27-7,26 5,0 0,-23 0,-1302 5,1324-2,1-2,-23-5,21 3,1 2,-20-1,-1150 5,1157-3,0-1,-6-4,4 1,-41 0,-1753 6,856 1,932 1,-43 8,43-4,-38 0,24-6,34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5T00:50:33.3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0 483,'11'1,"0"0,0 1,0 1,-1 0,1 0,-1 1,3 2,0-1,-1-1,1 0,0 0,0-1,0-1,68 9,-38-5,0-1,23-2,1076-4,-1125 2,0 1,0 1,15 4,47 5,615-10,-339-5,-192 3,-143 0</inkml:trace>
  <inkml:trace contextRef="#ctx0" brushRef="#br0" timeOffset="1019.348">3146 576,'-12'-2,"-1"0,1-1,-1-1,1 0,0-1,1 0,-1-1,1 0,0-1,0 0,-38-20,-50-25,3-4,-40-35,-100-58,156 101,39 23,0 1,-1 3,-12-3,36 17</inkml:trace>
  <inkml:trace contextRef="#ctx0" brushRef="#br0" timeOffset="2547.454">3123 599,'-2'3,"0"1,-1-1,0 0,0 0,0 0,0 0,0-1,0 0,-1 1,1-1,-1 0,1 0,-3 0,-2 3,-76 36,62-31,-1 1,2 0,-1 2,-6 6,-12 10,1 2,2 2,1 1,2 2,1 2,-4 9,16-20,-1-1,-23 21,18-20,1 1,-1 5,19-22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9821D-48E7-4C24-9836-2DE978FC0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B63D52-080A-40C4-8EFD-BB418F20B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ABBE73-06EA-4795-974F-349A6C03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C81C-16AD-47FD-BC22-6BC7CFC9F063}" type="datetimeFigureOut">
              <a:rPr lang="ca-ES" smtClean="0"/>
              <a:t>15/12/2018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AABE1A-26E3-4AA5-839D-1479F135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05938E-CE27-40B5-A339-745C35A9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0B38-7AE0-4ECD-AD29-3E649F7C46D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7446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8511C-29B0-489A-B21A-1A57B0ED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FE5B31-E270-4ACA-A134-543E659E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D9206B-FCEE-44C8-ABC4-26819185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C81C-16AD-47FD-BC22-6BC7CFC9F063}" type="datetimeFigureOut">
              <a:rPr lang="ca-ES" smtClean="0"/>
              <a:t>15/12/2018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69FAC7-11AF-4162-B06C-4991B6E7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C97ACB-A201-4949-9EE3-3AE4CB6E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0B38-7AE0-4ECD-AD29-3E649F7C46D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3227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558B0B-85A8-4626-AC58-ADF302DAD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4664C4-B35E-4563-91AA-2B3F0DBD0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3E3133-F783-4694-8173-C4B48FCD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C81C-16AD-47FD-BC22-6BC7CFC9F063}" type="datetimeFigureOut">
              <a:rPr lang="ca-ES" smtClean="0"/>
              <a:t>15/12/2018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C3F570-C76D-42BF-A2A2-3520DE5A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789005-65C9-4240-9D45-31F9473E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0B38-7AE0-4ECD-AD29-3E649F7C46D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7664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1A159-92AD-49E6-BF83-38A7B7AA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92F91-7028-453A-921F-916D72B36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A3AD2-A4CE-4A20-9BC0-560B5F51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C81C-16AD-47FD-BC22-6BC7CFC9F063}" type="datetimeFigureOut">
              <a:rPr lang="ca-ES" smtClean="0"/>
              <a:t>15/12/2018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2CAE9F-77E2-4341-A409-4415B835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767277-1A16-4047-9F86-84AFF47C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0B38-7AE0-4ECD-AD29-3E649F7C46D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7673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7E464-CCFF-4D0B-980F-7B05CCDF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893046-FE9D-42D9-966D-289A6535D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5FAFF4-FDF7-4BCC-897F-DAFC700D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C81C-16AD-47FD-BC22-6BC7CFC9F063}" type="datetimeFigureOut">
              <a:rPr lang="ca-ES" smtClean="0"/>
              <a:t>15/12/2018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8B9010-FE61-4D80-9F3F-FBA5AFD1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5CEEAE-56EC-43D5-BBD9-959A553D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0B38-7AE0-4ECD-AD29-3E649F7C46D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7782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44BDE-DFA1-47CF-A35F-0C131AEF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5145E5-E93C-449D-8280-F4118CF5D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A3ABA6-9D76-4156-A082-7C8AADA79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D81140-2215-4E62-954F-879F753E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C81C-16AD-47FD-BC22-6BC7CFC9F063}" type="datetimeFigureOut">
              <a:rPr lang="ca-ES" smtClean="0"/>
              <a:t>15/12/2018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558F2F-6F68-4EA4-A645-92D0C300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CC54D3-7952-49A1-BE44-60BC16CB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0B38-7AE0-4ECD-AD29-3E649F7C46D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8928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25B90-A80E-43C8-9019-02BEC0D1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5B5C48-DFD3-4F60-AF63-7D8578B7B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90E5E0-6DD8-4CC6-8EC0-CE6AFF957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8BE792-A06E-4B89-9FFA-625FBD237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47F6B3-5292-4299-ADE2-BB65B2DB2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D0F617-7497-4002-B9E2-2399785E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C81C-16AD-47FD-BC22-6BC7CFC9F063}" type="datetimeFigureOut">
              <a:rPr lang="ca-ES" smtClean="0"/>
              <a:t>15/12/2018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C3060B-2FF3-4834-B34A-86BA6ECA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C63BBA-16D8-419E-87D8-9EC00869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0B38-7AE0-4ECD-AD29-3E649F7C46D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3980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6B237-92F0-4D4B-9F94-02052A5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E6F4BC-A3E5-472C-A8C8-46ABD981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C81C-16AD-47FD-BC22-6BC7CFC9F063}" type="datetimeFigureOut">
              <a:rPr lang="ca-ES" smtClean="0"/>
              <a:t>15/12/2018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F0C2AF-862D-42D6-96E5-48AA0914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EBC915-610E-4517-AF94-831EB84F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0B38-7AE0-4ECD-AD29-3E649F7C46D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6981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769035-C621-448A-8110-B69C268E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C81C-16AD-47FD-BC22-6BC7CFC9F063}" type="datetimeFigureOut">
              <a:rPr lang="ca-ES" smtClean="0"/>
              <a:t>15/12/2018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1FAF3E-F8DD-4966-8939-CA4A0880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6E2F54-3658-496F-8A3A-3A7C1DD2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0B38-7AE0-4ECD-AD29-3E649F7C46D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5437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B66B9-F511-43A7-8B33-FFFE0A01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244F79-1739-4DF5-B117-0DD63B490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1D5BDD-F74C-4C91-870A-F6D9A820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BD5A09-1991-4AFC-8B1A-6C7D9731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C81C-16AD-47FD-BC22-6BC7CFC9F063}" type="datetimeFigureOut">
              <a:rPr lang="ca-ES" smtClean="0"/>
              <a:t>15/12/2018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51C1C3-D7A0-4C6B-85D0-4D4DA866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F4A209-6FF1-4A42-88E0-91FC26B1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0B38-7AE0-4ECD-AD29-3E649F7C46D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3578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B97B2-7E1E-49A5-8045-C73AE7BE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B469D6-9F91-41D8-BDCA-CB6B724DF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A27E83-3259-4AF1-9D26-C0E1B40EA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CF0FD-5BEC-439A-8CC5-E2A2C717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C81C-16AD-47FD-BC22-6BC7CFC9F063}" type="datetimeFigureOut">
              <a:rPr lang="ca-ES" smtClean="0"/>
              <a:t>15/12/2018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8FE6E9-B0B9-47F8-91DE-7D8203BD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725020-2BAD-4562-A015-B370FAD3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0B38-7AE0-4ECD-AD29-3E649F7C46D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0708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25F3F9-D0A0-4127-AF3E-55BA0D62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42D3C3-C9F5-4677-853F-39942415F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97129D-12A8-44F7-A115-660B907D6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9C81C-16AD-47FD-BC22-6BC7CFC9F063}" type="datetimeFigureOut">
              <a:rPr lang="ca-ES" smtClean="0"/>
              <a:t>15/12/2018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4C206-2729-49E2-B4AA-092BE27B8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6F5C1B-EB41-4B38-A704-48ED0EDBF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30B38-7AE0-4ECD-AD29-3E649F7C46D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6224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DC390-4E6A-4A36-95BF-24D4003E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/>
              <a:t>Mercat d’armes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4283CD-39EE-424D-B047-C2178F6FB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/>
              <a:t>Arnau Vancells</a:t>
            </a:r>
          </a:p>
        </p:txBody>
      </p:sp>
    </p:spTree>
    <p:extLst>
      <p:ext uri="{BB962C8B-B14F-4D97-AF65-F5344CB8AC3E}">
        <p14:creationId xmlns:p14="http://schemas.microsoft.com/office/powerpoint/2010/main" val="213098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B1A30-6CAA-4828-98E8-6F832347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Experiments realitzats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779AA5-1FA8-4C71-A48E-96155635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DropRate</a:t>
            </a:r>
            <a:r>
              <a:rPr lang="ca-ES" dirty="0"/>
              <a:t> elevat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246E8E-7A2D-42E6-90C2-B98686750D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24486" y="1351066"/>
            <a:ext cx="7182538" cy="544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0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3B4EC-8CA5-42A7-873D-B7D252C8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6F286D-5B17-44DF-AEDC-DC8463A7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7BC7F7-6D68-425C-A2CA-FFE426B959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7670" y="1889558"/>
            <a:ext cx="9637017" cy="30788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E4136C5-1DED-43E4-8B85-011727B78088}"/>
                  </a:ext>
                </a:extLst>
              </p14:cNvPr>
              <p14:cNvContentPartPr/>
              <p14:nvPr/>
            </p14:nvContentPartPr>
            <p14:xfrm>
              <a:off x="1022080" y="1903409"/>
              <a:ext cx="5856480" cy="5065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E4136C5-1DED-43E4-8B85-011727B780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3080" y="1894769"/>
                <a:ext cx="587412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BB30240C-CD3F-4321-B540-8185FAD72538}"/>
                  </a:ext>
                </a:extLst>
              </p14:cNvPr>
              <p14:cNvContentPartPr/>
              <p14:nvPr/>
            </p14:nvContentPartPr>
            <p14:xfrm>
              <a:off x="1181920" y="2809889"/>
              <a:ext cx="5662800" cy="3949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BB30240C-CD3F-4321-B540-8185FAD725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3280" y="2800889"/>
                <a:ext cx="568044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955BD91-6D4C-4584-BB02-132527B36B45}"/>
                  </a:ext>
                </a:extLst>
              </p14:cNvPr>
              <p14:cNvContentPartPr/>
              <p14:nvPr/>
            </p14:nvContentPartPr>
            <p14:xfrm>
              <a:off x="1031440" y="4252409"/>
              <a:ext cx="5683680" cy="36180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955BD91-6D4C-4584-BB02-132527B36B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440" y="4243769"/>
                <a:ext cx="5701320" cy="3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106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CE068-4D0B-4105-B6CC-40CFD853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Experiments realitzats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C0E534-F821-443E-922D-9473B0AD9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DropRate</a:t>
            </a:r>
            <a:r>
              <a:rPr lang="ca-ES" dirty="0"/>
              <a:t> i </a:t>
            </a:r>
            <a:r>
              <a:rPr lang="ca-ES" dirty="0" err="1"/>
              <a:t>fees</a:t>
            </a:r>
            <a:r>
              <a:rPr lang="ca-ES" dirty="0"/>
              <a:t> ajustades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A33230E-DA43-4A40-9C02-A61492516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658779"/>
              </p:ext>
            </p:extLst>
          </p:nvPr>
        </p:nvGraphicFramePr>
        <p:xfrm>
          <a:off x="1879135" y="2464266"/>
          <a:ext cx="6444192" cy="1085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2124">
                  <a:extLst>
                    <a:ext uri="{9D8B030D-6E8A-4147-A177-3AD203B41FA5}">
                      <a16:colId xmlns:a16="http://schemas.microsoft.com/office/drawing/2014/main" val="1345504299"/>
                    </a:ext>
                  </a:extLst>
                </a:gridCol>
                <a:gridCol w="639141">
                  <a:extLst>
                    <a:ext uri="{9D8B030D-6E8A-4147-A177-3AD203B41FA5}">
                      <a16:colId xmlns:a16="http://schemas.microsoft.com/office/drawing/2014/main" val="437217173"/>
                    </a:ext>
                  </a:extLst>
                </a:gridCol>
                <a:gridCol w="513220">
                  <a:extLst>
                    <a:ext uri="{9D8B030D-6E8A-4147-A177-3AD203B41FA5}">
                      <a16:colId xmlns:a16="http://schemas.microsoft.com/office/drawing/2014/main" val="1067188444"/>
                    </a:ext>
                  </a:extLst>
                </a:gridCol>
                <a:gridCol w="639141">
                  <a:extLst>
                    <a:ext uri="{9D8B030D-6E8A-4147-A177-3AD203B41FA5}">
                      <a16:colId xmlns:a16="http://schemas.microsoft.com/office/drawing/2014/main" val="2276259674"/>
                    </a:ext>
                  </a:extLst>
                </a:gridCol>
                <a:gridCol w="565369">
                  <a:extLst>
                    <a:ext uri="{9D8B030D-6E8A-4147-A177-3AD203B41FA5}">
                      <a16:colId xmlns:a16="http://schemas.microsoft.com/office/drawing/2014/main" val="3826204382"/>
                    </a:ext>
                  </a:extLst>
                </a:gridCol>
                <a:gridCol w="517036">
                  <a:extLst>
                    <a:ext uri="{9D8B030D-6E8A-4147-A177-3AD203B41FA5}">
                      <a16:colId xmlns:a16="http://schemas.microsoft.com/office/drawing/2014/main" val="3510438955"/>
                    </a:ext>
                  </a:extLst>
                </a:gridCol>
                <a:gridCol w="565369">
                  <a:extLst>
                    <a:ext uri="{9D8B030D-6E8A-4147-A177-3AD203B41FA5}">
                      <a16:colId xmlns:a16="http://schemas.microsoft.com/office/drawing/2014/main" val="3131756531"/>
                    </a:ext>
                  </a:extLst>
                </a:gridCol>
                <a:gridCol w="639141">
                  <a:extLst>
                    <a:ext uri="{9D8B030D-6E8A-4147-A177-3AD203B41FA5}">
                      <a16:colId xmlns:a16="http://schemas.microsoft.com/office/drawing/2014/main" val="1037343743"/>
                    </a:ext>
                  </a:extLst>
                </a:gridCol>
                <a:gridCol w="565369">
                  <a:extLst>
                    <a:ext uri="{9D8B030D-6E8A-4147-A177-3AD203B41FA5}">
                      <a16:colId xmlns:a16="http://schemas.microsoft.com/office/drawing/2014/main" val="2764142971"/>
                    </a:ext>
                  </a:extLst>
                </a:gridCol>
                <a:gridCol w="639141">
                  <a:extLst>
                    <a:ext uri="{9D8B030D-6E8A-4147-A177-3AD203B41FA5}">
                      <a16:colId xmlns:a16="http://schemas.microsoft.com/office/drawing/2014/main" val="2369515684"/>
                    </a:ext>
                  </a:extLst>
                </a:gridCol>
                <a:gridCol w="639141">
                  <a:extLst>
                    <a:ext uri="{9D8B030D-6E8A-4147-A177-3AD203B41FA5}">
                      <a16:colId xmlns:a16="http://schemas.microsoft.com/office/drawing/2014/main" val="202124563"/>
                    </a:ext>
                  </a:extLst>
                </a:gridCol>
              </a:tblGrid>
              <a:tr h="1813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10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6499013"/>
                  </a:ext>
                </a:extLst>
              </a:tr>
              <a:tr h="36134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Ticks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11285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7994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10695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12920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11917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9686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9588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9940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8990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9545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082428"/>
                  </a:ext>
                </a:extLst>
              </a:tr>
              <a:tr h="36134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Classe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Assassin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Speed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Assassin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Fighter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Speed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Fighter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Assassin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Fighter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Assassin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Assassin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673179"/>
                  </a:ext>
                </a:extLst>
              </a:tr>
              <a:tr h="1813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Loot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16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13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10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11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14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10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>
                          <a:effectLst/>
                        </a:rPr>
                        <a:t>12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a-ES" sz="1100" dirty="0">
                          <a:effectLst/>
                        </a:rPr>
                        <a:t>11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7107072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E3FF8FAB-F9E6-48B3-B949-03A2C33E1C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35821" y="4001294"/>
            <a:ext cx="7332677" cy="19108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79E8A432-0BBE-419B-B258-2F53D469A529}"/>
                  </a:ext>
                </a:extLst>
              </p14:cNvPr>
              <p14:cNvContentPartPr/>
              <p14:nvPr/>
            </p14:nvContentPartPr>
            <p14:xfrm>
              <a:off x="8363560" y="2862809"/>
              <a:ext cx="1132920" cy="42984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79E8A432-0BBE-419B-B258-2F53D469A5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4560" y="2854162"/>
                <a:ext cx="1150560" cy="447495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8B61B9DD-64C0-4734-84B8-8E93634D2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6115" y="2424511"/>
            <a:ext cx="13335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1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38850-B251-4690-A5BA-165626C3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3A0EB2-1880-4549-9321-62A1E6016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Resultats esperats.</a:t>
            </a:r>
          </a:p>
          <a:p>
            <a:endParaRPr lang="ca-ES" dirty="0"/>
          </a:p>
          <a:p>
            <a:r>
              <a:rPr lang="ca-ES" dirty="0"/>
              <a:t>El crític és la millor estadística per a </a:t>
            </a:r>
            <a:r>
              <a:rPr lang="ca-ES" dirty="0" err="1"/>
              <a:t>goals</a:t>
            </a:r>
            <a:r>
              <a:rPr lang="ca-ES" dirty="0"/>
              <a:t> d’or baix.</a:t>
            </a:r>
          </a:p>
          <a:p>
            <a:endParaRPr lang="ca-ES" dirty="0"/>
          </a:p>
          <a:p>
            <a:r>
              <a:rPr lang="ca-ES" dirty="0"/>
              <a:t>El mercat resultant és molt </a:t>
            </a:r>
            <a:r>
              <a:rPr lang="ca-ES" dirty="0" err="1"/>
              <a:t>expandible</a:t>
            </a:r>
            <a:r>
              <a:rPr lang="ca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023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36427-966F-4B2D-AC11-7EFAF222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Futures millores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5A19A-FA76-4193-B881-EC646E4F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Pràcticament infinites, 3 exemples:</a:t>
            </a:r>
          </a:p>
          <a:p>
            <a:pPr lvl="1"/>
            <a:r>
              <a:rPr lang="ca-ES" dirty="0"/>
              <a:t>Afegir objectes poc comuns, que poden ser subhastats entre tots els jugadors.</a:t>
            </a:r>
          </a:p>
          <a:p>
            <a:pPr lvl="1"/>
            <a:endParaRPr lang="ca-ES" dirty="0"/>
          </a:p>
          <a:p>
            <a:pPr lvl="1"/>
            <a:r>
              <a:rPr lang="ca-ES" dirty="0"/>
              <a:t>Afegir diferents tipus d’armes, amb característiques diferents.</a:t>
            </a:r>
          </a:p>
          <a:p>
            <a:pPr lvl="1"/>
            <a:endParaRPr lang="ca-ES" dirty="0"/>
          </a:p>
          <a:p>
            <a:pPr lvl="1"/>
            <a:r>
              <a:rPr lang="ca-ES" dirty="0"/>
              <a:t>Millorar la tècnica de regateig, basant-lo en percentatges de les ofertes.</a:t>
            </a:r>
          </a:p>
        </p:txBody>
      </p:sp>
    </p:spTree>
    <p:extLst>
      <p:ext uri="{BB962C8B-B14F-4D97-AF65-F5344CB8AC3E}">
        <p14:creationId xmlns:p14="http://schemas.microsoft.com/office/powerpoint/2010/main" val="280603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10EE4-E1F9-4DB3-9F50-6CE69866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Sistema simulat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79DEEF-9E1C-47BE-9388-36F43BBAD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Mercat d’armes basat en un món de rol.</a:t>
            </a:r>
          </a:p>
          <a:p>
            <a:r>
              <a:rPr lang="ca-ES" dirty="0"/>
              <a:t>Comerç basat en el regateig.</a:t>
            </a:r>
          </a:p>
          <a:p>
            <a:r>
              <a:rPr lang="ca-ES" dirty="0"/>
              <a:t>Generació d’armes i diners a partir de combats.</a:t>
            </a:r>
          </a:p>
          <a:p>
            <a:endParaRPr lang="ca-ES" dirty="0"/>
          </a:p>
          <a:p>
            <a:pPr marL="0" indent="0">
              <a:buNone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4719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29A12-FE37-4B5C-8B5D-CB522E19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Sistema simulat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69ECCB-F489-49A7-A4CE-4FF445093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Les armes tenen 4 estadístiques:</a:t>
            </a:r>
          </a:p>
          <a:p>
            <a:pPr lvl="1"/>
            <a:r>
              <a:rPr lang="ca-ES" dirty="0"/>
              <a:t>Nivell d’objecte</a:t>
            </a:r>
          </a:p>
          <a:p>
            <a:pPr lvl="1"/>
            <a:r>
              <a:rPr lang="ca-ES" dirty="0"/>
              <a:t>Força</a:t>
            </a:r>
          </a:p>
          <a:p>
            <a:pPr lvl="1"/>
            <a:r>
              <a:rPr lang="ca-ES" dirty="0"/>
              <a:t>Velocitat</a:t>
            </a:r>
          </a:p>
          <a:p>
            <a:pPr lvl="1"/>
            <a:r>
              <a:rPr lang="ca-ES" dirty="0"/>
              <a:t>Crític</a:t>
            </a:r>
          </a:p>
          <a:p>
            <a:pPr lvl="1"/>
            <a:endParaRPr lang="ca-ES" dirty="0"/>
          </a:p>
          <a:p>
            <a:endParaRPr lang="ca-ES" dirty="0"/>
          </a:p>
          <a:p>
            <a:pPr lvl="1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2554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A10EC-85E8-44EA-89C6-2F6BD7DB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Rols dels Agents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BA2483-7F58-42EE-B981-289F9BEE3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Hi ha 3 classes de </a:t>
            </a:r>
            <a:r>
              <a:rPr lang="ca-ES" dirty="0" err="1"/>
              <a:t>Players</a:t>
            </a:r>
            <a:r>
              <a:rPr lang="ca-ES" dirty="0"/>
              <a:t>:</a:t>
            </a:r>
          </a:p>
          <a:p>
            <a:pPr lvl="1"/>
            <a:r>
              <a:rPr lang="ca-ES" dirty="0" err="1"/>
              <a:t>Fighter</a:t>
            </a:r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r>
              <a:rPr lang="ca-ES" dirty="0" err="1"/>
              <a:t>Speedrunner</a:t>
            </a:r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endParaRPr lang="ca-ES" dirty="0"/>
          </a:p>
          <a:p>
            <a:pPr lvl="1"/>
            <a:r>
              <a:rPr lang="ca-ES" dirty="0" err="1"/>
              <a:t>Assassin</a:t>
            </a:r>
            <a:endParaRPr lang="ca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8B772F-0C75-4E80-BFFE-69BEC7CE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6" y="5634038"/>
            <a:ext cx="1333500" cy="10858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AFA014D-7EFB-4F1F-BDEC-99592647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1" y="2649872"/>
            <a:ext cx="1469091" cy="10858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6336277-3189-4410-BDAF-2D23DDE52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61" y="4208128"/>
            <a:ext cx="14192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9E617-FF38-4E5E-9048-7D5B5AF8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Mapa de l’entorn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C8B48BC-4B76-4DE9-B3FA-0A185673E8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88728"/>
            <a:ext cx="8549081" cy="54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6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78CDA-9BDB-4827-84BA-20B54A4F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Protocol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FDDF08-1A05-4756-8A6F-873A3469E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5 missatges:</a:t>
            </a:r>
          </a:p>
          <a:p>
            <a:pPr lvl="1"/>
            <a:r>
              <a:rPr lang="ca-ES" dirty="0" err="1"/>
              <a:t>Ask</a:t>
            </a:r>
            <a:r>
              <a:rPr lang="ca-ES" dirty="0"/>
              <a:t> </a:t>
            </a:r>
          </a:p>
          <a:p>
            <a:pPr lvl="1"/>
            <a:r>
              <a:rPr lang="ca-ES" dirty="0" err="1"/>
              <a:t>Init</a:t>
            </a:r>
            <a:endParaRPr lang="ca-ES" dirty="0"/>
          </a:p>
          <a:p>
            <a:pPr lvl="1"/>
            <a:r>
              <a:rPr lang="ca-ES" dirty="0" err="1"/>
              <a:t>Offer</a:t>
            </a:r>
            <a:endParaRPr lang="ca-ES" dirty="0"/>
          </a:p>
          <a:p>
            <a:pPr lvl="1"/>
            <a:r>
              <a:rPr lang="ca-ES" dirty="0" err="1"/>
              <a:t>Counter</a:t>
            </a:r>
            <a:endParaRPr lang="ca-ES" dirty="0"/>
          </a:p>
          <a:p>
            <a:pPr lvl="1"/>
            <a:r>
              <a:rPr lang="ca-ES" dirty="0" err="1"/>
              <a:t>Buy</a:t>
            </a:r>
            <a:endParaRPr lang="ca-ES" dirty="0"/>
          </a:p>
          <a:p>
            <a:endParaRPr lang="ca-ES" dirty="0"/>
          </a:p>
          <a:p>
            <a:r>
              <a:rPr lang="ca-ES" dirty="0"/>
              <a:t>Cada jugador assigna un preu mínim, màxim i mitjà a les armes.</a:t>
            </a:r>
          </a:p>
          <a:p>
            <a:pPr marL="0" indent="0">
              <a:buNone/>
            </a:pPr>
            <a:r>
              <a:rPr lang="ca-ES" dirty="0"/>
              <a:t> </a:t>
            </a:r>
          </a:p>
          <a:p>
            <a:pPr marL="0" indent="0">
              <a:buNone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5619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0CAA4-529F-4494-85CA-566941DA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Paràmetres de simulació i gràfiques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62CBBCA-FC42-4B91-AF8C-B7958F1CD0F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31" y="1467294"/>
            <a:ext cx="2244886" cy="31382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52EB9E8-7E13-4259-B70F-0B7E2FA2A4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82946" y="1366627"/>
            <a:ext cx="5400040" cy="13255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2D81C90-D6B4-4874-B53C-83E9D50631A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82946" y="2692190"/>
            <a:ext cx="5400040" cy="1206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CB66D2E-C0AD-4422-9272-5E92CEE5CB6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982946" y="3898690"/>
            <a:ext cx="5400040" cy="11899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B056795-4887-4240-A435-CA72795A6EC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982946" y="5105189"/>
            <a:ext cx="5400040" cy="108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7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C1958-BDC1-4C84-89E2-51B26E9B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Logs</a:t>
            </a:r>
            <a:endParaRPr lang="ca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4DF4259-657C-48E6-84B9-3655D3D71F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077" y="1690688"/>
            <a:ext cx="6671127" cy="7337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43112E-FC39-4F63-B70C-C987B23A52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6077" y="2632658"/>
            <a:ext cx="6671127" cy="9578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266314C-2D25-406C-BF8E-64071E326D9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46077" y="4260121"/>
            <a:ext cx="9773873" cy="19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1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C86C2-C13D-4548-8871-A398EF66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Experiments realitzats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8FDFB-79C1-4017-9EA9-45C7DB61A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DropRate</a:t>
            </a:r>
            <a:r>
              <a:rPr lang="ca-ES" dirty="0"/>
              <a:t> baix</a:t>
            </a: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pPr marL="0" indent="0">
              <a:buNone/>
            </a:pPr>
            <a:endParaRPr lang="ca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BE17B2-4DC6-4996-8C5B-A8F4C651FA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02071" y="2407558"/>
            <a:ext cx="8063382" cy="390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56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213</Words>
  <Application>Microsoft Office PowerPoint</Application>
  <PresentationFormat>Panorámica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Mercat d’armes</vt:lpstr>
      <vt:lpstr>Sistema simulat</vt:lpstr>
      <vt:lpstr>Sistema simulat</vt:lpstr>
      <vt:lpstr>Rols dels Agents</vt:lpstr>
      <vt:lpstr>Mapa de l’entorn</vt:lpstr>
      <vt:lpstr>Protocol</vt:lpstr>
      <vt:lpstr>Paràmetres de simulació i gràfiques</vt:lpstr>
      <vt:lpstr>Logs</vt:lpstr>
      <vt:lpstr>Experiments realitzats</vt:lpstr>
      <vt:lpstr>Experiments realitzats</vt:lpstr>
      <vt:lpstr>Presentación de PowerPoint</vt:lpstr>
      <vt:lpstr>Experiments realitzats</vt:lpstr>
      <vt:lpstr>Conclusions</vt:lpstr>
      <vt:lpstr>Futures millores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Mercat d’armes</dc:title>
  <dc:creator>ARNAU VANCELLS LUJAN</dc:creator>
  <cp:lastModifiedBy>ARNAU VANCELLS LUJAN</cp:lastModifiedBy>
  <cp:revision>2</cp:revision>
  <dcterms:created xsi:type="dcterms:W3CDTF">2018-12-15T00:37:03Z</dcterms:created>
  <dcterms:modified xsi:type="dcterms:W3CDTF">2018-12-15T00:54:07Z</dcterms:modified>
</cp:coreProperties>
</file>