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2" r:id="rId5"/>
    <p:sldId id="257" r:id="rId6"/>
    <p:sldId id="258" r:id="rId7"/>
    <p:sldId id="259" r:id="rId8"/>
    <p:sldId id="271" r:id="rId9"/>
    <p:sldId id="268" r:id="rId10"/>
    <p:sldId id="269" r:id="rId11"/>
    <p:sldId id="270" r:id="rId12"/>
    <p:sldId id="273" r:id="rId13"/>
    <p:sldId id="265" r:id="rId14"/>
    <p:sldId id="266"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90" y="-3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ABA919B3-7223-4B92-9A3C-881DE8FECD8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ABA919B3-7223-4B92-9A3C-881DE8FECD8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ABA919B3-7223-4B92-9A3C-881DE8FECD86}" type="slidenum">
              <a:rPr lang="ru-RU" smtClean="0"/>
              <a:pPr/>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ABA919B3-7223-4B92-9A3C-881DE8FECD86}" type="slidenum">
              <a:rPr lang="ru-RU" smtClean="0"/>
              <a:pPr/>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BA919B3-7223-4B92-9A3C-881DE8FECD8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893208FE-8842-4A6F-847E-91C11F4F16B9}" type="datetimeFigureOut">
              <a:rPr lang="ru-RU" smtClean="0"/>
              <a:pPr/>
              <a:t>18.09.2012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ABA919B3-7223-4B92-9A3C-881DE8FECD86}" type="slidenum">
              <a:rPr lang="ru-RU" smtClean="0"/>
              <a:pPr/>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93208FE-8842-4A6F-847E-91C11F4F16B9}" type="datetimeFigureOut">
              <a:rPr lang="ru-RU" smtClean="0"/>
              <a:pPr/>
              <a:t>18.09.2012</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BA919B3-7223-4B92-9A3C-881DE8FECD86}" type="slidenum">
              <a:rPr lang="ru-RU" smtClean="0"/>
              <a:pPr/>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cstate="print"/>
          <a:srcRect/>
          <a:stretch>
            <a:fillRect/>
          </a:stretch>
        </p:blipFill>
        <p:spPr bwMode="auto">
          <a:xfrm>
            <a:off x="0" y="908720"/>
            <a:ext cx="9144000" cy="5040560"/>
          </a:xfrm>
          <a:prstGeom prst="rect">
            <a:avLst/>
          </a:prstGeom>
          <a:noFill/>
          <a:ln w="9525">
            <a:noFill/>
            <a:miter lim="800000"/>
            <a:headEnd/>
            <a:tailEnd/>
          </a:ln>
        </p:spPr>
      </p:pic>
      <p:sp>
        <p:nvSpPr>
          <p:cNvPr id="2" name="Заголовок 1"/>
          <p:cNvSpPr>
            <a:spLocks noGrp="1"/>
          </p:cNvSpPr>
          <p:nvPr>
            <p:ph type="ctrTitle"/>
          </p:nvPr>
        </p:nvSpPr>
        <p:spPr>
          <a:xfrm>
            <a:off x="0" y="0"/>
            <a:ext cx="9144000" cy="1008112"/>
          </a:xfrm>
          <a:solidFill>
            <a:schemeClr val="accent1">
              <a:lumMod val="75000"/>
            </a:schemeClr>
          </a:solidFill>
          <a:ln w="38100">
            <a:solidFill>
              <a:schemeClr val="tx1"/>
            </a:solidFill>
          </a:ln>
        </p:spPr>
        <p:txBody>
          <a:bodyPr>
            <a:normAutofit/>
          </a:bodyPr>
          <a:lstStyle/>
          <a:p>
            <a:pPr algn="ctr"/>
            <a:r>
              <a:rPr lang="en-US" sz="2400" b="1" dirty="0" smtClean="0">
                <a:solidFill>
                  <a:schemeClr val="tx1"/>
                </a:solidFill>
                <a:latin typeface="Times New Roman" pitchFamily="18" charset="0"/>
                <a:cs typeface="Times New Roman" pitchFamily="18" charset="0"/>
              </a:rPr>
              <a:t>Opening lesson: </a:t>
            </a:r>
            <a:br>
              <a:rPr lang="en-US" sz="2400" b="1" dirty="0" smtClean="0">
                <a:solidFill>
                  <a:schemeClr val="tx1"/>
                </a:solidFill>
                <a:latin typeface="Times New Roman" pitchFamily="18" charset="0"/>
                <a:cs typeface="Times New Roman" pitchFamily="18" charset="0"/>
              </a:rPr>
            </a:br>
            <a:r>
              <a:rPr lang="en-US" sz="2400" b="1" dirty="0" smtClean="0">
                <a:solidFill>
                  <a:schemeClr val="tx1"/>
                </a:solidFill>
                <a:latin typeface="Times New Roman" pitchFamily="18" charset="0"/>
                <a:cs typeface="Times New Roman" pitchFamily="18" charset="0"/>
              </a:rPr>
              <a:t>”Ecological  problems in our days ”.</a:t>
            </a:r>
            <a:endParaRPr lang="ru-RU" sz="2400" dirty="0">
              <a:solidFill>
                <a:schemeClr val="tx1"/>
              </a:solidFill>
            </a:endParaRPr>
          </a:p>
        </p:txBody>
      </p:sp>
      <p:sp>
        <p:nvSpPr>
          <p:cNvPr id="3" name="Подзаголовок 2"/>
          <p:cNvSpPr>
            <a:spLocks noGrp="1"/>
          </p:cNvSpPr>
          <p:nvPr>
            <p:ph type="subTitle" idx="1"/>
          </p:nvPr>
        </p:nvSpPr>
        <p:spPr>
          <a:xfrm>
            <a:off x="0" y="5733256"/>
            <a:ext cx="9144000" cy="1124744"/>
          </a:xfrm>
          <a:solidFill>
            <a:schemeClr val="accent4">
              <a:lumMod val="50000"/>
            </a:schemeClr>
          </a:solidFill>
        </p:spPr>
        <p:style>
          <a:lnRef idx="3">
            <a:schemeClr val="lt1"/>
          </a:lnRef>
          <a:fillRef idx="1">
            <a:schemeClr val="accent6"/>
          </a:fillRef>
          <a:effectRef idx="1">
            <a:schemeClr val="accent6"/>
          </a:effectRef>
          <a:fontRef idx="minor">
            <a:schemeClr val="lt1"/>
          </a:fontRef>
        </p:style>
        <p:txBody>
          <a:bodyPr>
            <a:normAutofit fontScale="92500"/>
          </a:bodyPr>
          <a:lstStyle/>
          <a:p>
            <a:pPr algn="ctr"/>
            <a:r>
              <a:rPr lang="en-US" b="1" dirty="0" smtClean="0">
                <a:solidFill>
                  <a:schemeClr val="tx1"/>
                </a:solidFill>
                <a:latin typeface="Times New Roman" pitchFamily="18" charset="0"/>
              </a:rPr>
              <a:t>Our future depends only on us. </a:t>
            </a:r>
          </a:p>
          <a:p>
            <a:pPr algn="r"/>
            <a:r>
              <a:rPr lang="en-US" b="1" dirty="0" smtClean="0">
                <a:solidFill>
                  <a:schemeClr val="tx1"/>
                </a:solidFill>
              </a:rPr>
              <a:t>16/05/2012                                                       the 6</a:t>
            </a:r>
            <a:r>
              <a:rPr lang="en-US" b="1" baseline="30000" dirty="0" smtClean="0">
                <a:solidFill>
                  <a:schemeClr val="tx1"/>
                </a:solidFill>
              </a:rPr>
              <a:t>th</a:t>
            </a:r>
            <a:r>
              <a:rPr lang="en-US" b="1" dirty="0" smtClean="0">
                <a:solidFill>
                  <a:schemeClr val="tx1"/>
                </a:solidFill>
              </a:rPr>
              <a:t> and the 10</a:t>
            </a:r>
            <a:r>
              <a:rPr lang="en-US" b="1" baseline="30000" dirty="0" smtClean="0">
                <a:solidFill>
                  <a:schemeClr val="tx1"/>
                </a:solidFill>
              </a:rPr>
              <a:t>th</a:t>
            </a:r>
            <a:r>
              <a:rPr lang="en-US" b="1" dirty="0" smtClean="0">
                <a:solidFill>
                  <a:schemeClr val="tx1"/>
                </a:solidFill>
              </a:rPr>
              <a:t> forms</a:t>
            </a:r>
          </a:p>
          <a:p>
            <a:pPr algn="r"/>
            <a:r>
              <a:rPr lang="en-US" sz="1400" b="1" dirty="0" smtClean="0">
                <a:solidFill>
                  <a:schemeClr val="tx1"/>
                </a:solidFill>
              </a:rPr>
              <a:t>English teacher Pechckurova H</a:t>
            </a:r>
            <a:r>
              <a:rPr lang="en-US" sz="1400" dirty="0" smtClean="0"/>
              <a:t>.</a:t>
            </a:r>
            <a:endParaRPr lang="ru-RU" sz="1400" dirty="0"/>
          </a:p>
        </p:txBody>
      </p:sp>
    </p:spTree>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Заголовок 1"/>
          <p:cNvSpPr>
            <a:spLocks noGrp="1"/>
          </p:cNvSpPr>
          <p:nvPr>
            <p:ph type="title"/>
          </p:nvPr>
        </p:nvSpPr>
        <p:spPr>
          <a:xfrm>
            <a:off x="3635896" y="0"/>
            <a:ext cx="5355704" cy="692696"/>
          </a:xfrm>
          <a:solidFill>
            <a:srgbClr val="0070C0"/>
          </a:solidFill>
        </p:spPr>
        <p:txBody>
          <a:bodyPr>
            <a:normAutofit fontScale="90000"/>
          </a:bodyPr>
          <a:lstStyle/>
          <a:p>
            <a:pPr algn="ctr"/>
            <a:r>
              <a:rPr lang="en-US" sz="2400" b="1" dirty="0" smtClean="0">
                <a:solidFill>
                  <a:schemeClr val="tx1"/>
                </a:solidFill>
              </a:rPr>
              <a:t>Many wild animals are in danger nowadays.</a:t>
            </a:r>
            <a:endParaRPr lang="ru-RU" sz="2400" b="1" dirty="0">
              <a:solidFill>
                <a:schemeClr val="tx1"/>
              </a:solidFill>
            </a:endParaRPr>
          </a:p>
        </p:txBody>
      </p:sp>
      <p:sp>
        <p:nvSpPr>
          <p:cNvPr id="3" name="Содержимое 2"/>
          <p:cNvSpPr>
            <a:spLocks noGrp="1"/>
          </p:cNvSpPr>
          <p:nvPr>
            <p:ph idx="1"/>
          </p:nvPr>
        </p:nvSpPr>
        <p:spPr>
          <a:xfrm>
            <a:off x="0" y="2420888"/>
            <a:ext cx="4211960" cy="4437112"/>
          </a:xfrm>
          <a:solidFill>
            <a:schemeClr val="accent5">
              <a:lumMod val="50000"/>
            </a:schemeClr>
          </a:solidFill>
        </p:spPr>
        <p:txBody>
          <a:bodyPr>
            <a:normAutofit fontScale="92500" lnSpcReduction="10000"/>
          </a:bodyPr>
          <a:lstStyle/>
          <a:p>
            <a:pPr algn="ctr">
              <a:buNone/>
            </a:pPr>
            <a:r>
              <a:rPr lang="en-US" sz="2400" b="1" dirty="0" smtClean="0">
                <a:solidFill>
                  <a:schemeClr val="tx1"/>
                </a:solidFill>
              </a:rPr>
              <a:t>Some animals are in danger because people have hunted for many years. </a:t>
            </a:r>
          </a:p>
          <a:p>
            <a:pPr algn="ctr">
              <a:buNone/>
            </a:pPr>
            <a:r>
              <a:rPr lang="en-US" sz="2400" b="1" u="sng" dirty="0" smtClean="0">
                <a:solidFill>
                  <a:schemeClr val="tx1"/>
                </a:solidFill>
              </a:rPr>
              <a:t>African elephants </a:t>
            </a:r>
            <a:r>
              <a:rPr lang="en-US" sz="2400" b="1" dirty="0" smtClean="0">
                <a:solidFill>
                  <a:schemeClr val="tx1"/>
                </a:solidFill>
              </a:rPr>
              <a:t>are among them. Because people have hunted and killed lots of elephants in Africa. </a:t>
            </a:r>
          </a:p>
          <a:p>
            <a:pPr algn="ctr">
              <a:buNone/>
            </a:pPr>
            <a:r>
              <a:rPr lang="en-US" sz="2400" b="1" dirty="0" smtClean="0">
                <a:solidFill>
                  <a:schemeClr val="tx1"/>
                </a:solidFill>
              </a:rPr>
              <a:t>Now there are few of them. It’s a pity! </a:t>
            </a:r>
          </a:p>
          <a:p>
            <a:pPr algn="ctr">
              <a:buNone/>
            </a:pPr>
            <a:r>
              <a:rPr lang="en-US" sz="2400" b="1" dirty="0" smtClean="0">
                <a:solidFill>
                  <a:schemeClr val="tx1"/>
                </a:solidFill>
              </a:rPr>
              <a:t>Elephants can help people. </a:t>
            </a:r>
          </a:p>
          <a:p>
            <a:pPr algn="ctr">
              <a:buNone/>
            </a:pPr>
            <a:r>
              <a:rPr lang="en-US" sz="2400" b="1" dirty="0" smtClean="0">
                <a:solidFill>
                  <a:schemeClr val="tx1"/>
                </a:solidFill>
              </a:rPr>
              <a:t> </a:t>
            </a:r>
          </a:p>
          <a:p>
            <a:pPr algn="ctr">
              <a:buNone/>
            </a:pPr>
            <a:r>
              <a:rPr lang="en-US" sz="2400" b="1" dirty="0" smtClean="0">
                <a:solidFill>
                  <a:schemeClr val="tx1"/>
                </a:solidFill>
              </a:rPr>
              <a:t>People must take special care of animals.</a:t>
            </a:r>
            <a:endParaRPr lang="ru-RU" sz="2400" b="1"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 y="0"/>
            <a:ext cx="9143999" cy="6857999"/>
          </a:xfrm>
          <a:prstGeom prst="rect">
            <a:avLst/>
          </a:prstGeom>
          <a:noFill/>
          <a:ln w="9525">
            <a:noFill/>
            <a:miter lim="800000"/>
            <a:headEnd/>
            <a:tailEnd/>
          </a:ln>
        </p:spPr>
      </p:pic>
      <p:sp>
        <p:nvSpPr>
          <p:cNvPr id="2" name="Заголовок 1"/>
          <p:cNvSpPr>
            <a:spLocks noGrp="1"/>
          </p:cNvSpPr>
          <p:nvPr>
            <p:ph type="title"/>
          </p:nvPr>
        </p:nvSpPr>
        <p:spPr>
          <a:xfrm>
            <a:off x="1187624" y="0"/>
            <a:ext cx="7344816" cy="476672"/>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2400" b="1" dirty="0" smtClean="0">
                <a:solidFill>
                  <a:schemeClr val="tx1"/>
                </a:solidFill>
              </a:rPr>
              <a:t>the problem of disappearing animals</a:t>
            </a:r>
            <a:endParaRPr lang="ru-RU" sz="2400" b="1" dirty="0">
              <a:solidFill>
                <a:schemeClr val="tx1"/>
              </a:solidFill>
            </a:endParaRPr>
          </a:p>
        </p:txBody>
      </p:sp>
      <p:sp>
        <p:nvSpPr>
          <p:cNvPr id="3" name="Содержимое 2"/>
          <p:cNvSpPr>
            <a:spLocks noGrp="1"/>
          </p:cNvSpPr>
          <p:nvPr>
            <p:ph idx="1"/>
          </p:nvPr>
        </p:nvSpPr>
        <p:spPr>
          <a:xfrm>
            <a:off x="0" y="476672"/>
            <a:ext cx="9144000" cy="1872207"/>
          </a:xfrm>
          <a:prstGeom prst="round2DiagRect">
            <a:avLst/>
          </a:prstGeom>
        </p:spPr>
        <p:style>
          <a:lnRef idx="3">
            <a:schemeClr val="lt1"/>
          </a:lnRef>
          <a:fillRef idx="1">
            <a:schemeClr val="accent5"/>
          </a:fillRef>
          <a:effectRef idx="1">
            <a:schemeClr val="accent5"/>
          </a:effectRef>
          <a:fontRef idx="minor">
            <a:schemeClr val="lt1"/>
          </a:fontRef>
        </p:style>
        <p:txBody>
          <a:bodyPr>
            <a:normAutofit fontScale="77500" lnSpcReduction="20000"/>
          </a:bodyPr>
          <a:lstStyle/>
          <a:p>
            <a:r>
              <a:rPr lang="en-US" sz="2400" b="1" dirty="0" smtClean="0">
                <a:latin typeface="Arial Black" pitchFamily="34" charset="0"/>
              </a:rPr>
              <a:t>Well, you see that the problem of disappearing animals is very important nowadays.</a:t>
            </a:r>
          </a:p>
          <a:p>
            <a:r>
              <a:rPr lang="en-US" sz="2400" b="1" dirty="0" smtClean="0">
                <a:latin typeface="Arial Black" pitchFamily="34" charset="0"/>
              </a:rPr>
              <a:t> We must really understand this problem. </a:t>
            </a:r>
          </a:p>
          <a:p>
            <a:r>
              <a:rPr lang="en-US" sz="2400" b="1" dirty="0" smtClean="0">
                <a:latin typeface="Arial Black" pitchFamily="34" charset="0"/>
              </a:rPr>
              <a:t>You must tell about disappearing animals to your friends, parents. </a:t>
            </a:r>
          </a:p>
          <a:p>
            <a:r>
              <a:rPr lang="en-US" sz="2400" b="1" dirty="0" smtClean="0">
                <a:latin typeface="Arial Black" pitchFamily="34" charset="0"/>
              </a:rPr>
              <a:t>And, of course, you must take special care of animals.</a:t>
            </a:r>
            <a:endParaRPr lang="ru-RU" sz="2400" b="1" dirty="0">
              <a:latin typeface="Arial Black" pitchFamily="34" charset="0"/>
            </a:endParaRPr>
          </a:p>
        </p:txBody>
      </p:sp>
    </p:spTree>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
        <p:nvSpPr>
          <p:cNvPr id="2" name="Заголовок 1"/>
          <p:cNvSpPr>
            <a:spLocks noGrp="1"/>
          </p:cNvSpPr>
          <p:nvPr>
            <p:ph type="title"/>
          </p:nvPr>
        </p:nvSpPr>
        <p:spPr>
          <a:xfrm>
            <a:off x="0" y="0"/>
            <a:ext cx="9144000" cy="620688"/>
          </a:xfrm>
        </p:spPr>
        <p:style>
          <a:lnRef idx="3">
            <a:schemeClr val="lt1"/>
          </a:lnRef>
          <a:fillRef idx="1">
            <a:schemeClr val="accent5"/>
          </a:fillRef>
          <a:effectRef idx="1">
            <a:schemeClr val="accent5"/>
          </a:effectRef>
          <a:fontRef idx="minor">
            <a:schemeClr val="lt1"/>
          </a:fontRef>
        </p:style>
        <p:txBody>
          <a:bodyPr>
            <a:normAutofit/>
          </a:bodyPr>
          <a:lstStyle/>
          <a:p>
            <a:pPr algn="ctr"/>
            <a:r>
              <a:rPr lang="en-US" sz="2400" b="1" dirty="0" smtClean="0"/>
              <a:t>birds are also disappearing from our planet</a:t>
            </a:r>
            <a:endParaRPr lang="ru-RU" sz="2400" b="1" dirty="0"/>
          </a:p>
        </p:txBody>
      </p:sp>
      <p:sp>
        <p:nvSpPr>
          <p:cNvPr id="3" name="Содержимое 2"/>
          <p:cNvSpPr>
            <a:spLocks noGrp="1"/>
          </p:cNvSpPr>
          <p:nvPr>
            <p:ph idx="1"/>
          </p:nvPr>
        </p:nvSpPr>
        <p:spPr>
          <a:xfrm>
            <a:off x="0" y="4653136"/>
            <a:ext cx="9144000" cy="2204864"/>
          </a:xfrm>
        </p:spPr>
        <p:txBody>
          <a:bodyPr>
            <a:normAutofit/>
          </a:bodyPr>
          <a:lstStyle/>
          <a:p>
            <a:r>
              <a:rPr lang="en-US" sz="2400" b="1" dirty="0" smtClean="0">
                <a:solidFill>
                  <a:schemeClr val="tx1"/>
                </a:solidFill>
              </a:rPr>
              <a:t>Some birds are also disappearing from our planet and in danger.</a:t>
            </a:r>
          </a:p>
          <a:p>
            <a:r>
              <a:rPr lang="en-US" sz="2400" b="1" dirty="0" smtClean="0">
                <a:solidFill>
                  <a:schemeClr val="tx1"/>
                </a:solidFill>
              </a:rPr>
              <a:t>And we can’t see them and animals in the forests because the forests are very dirty. The air, soil and rivers are not clean.</a:t>
            </a:r>
          </a:p>
          <a:p>
            <a:r>
              <a:rPr lang="en-US" sz="2400" b="1" dirty="0" smtClean="0">
                <a:solidFill>
                  <a:schemeClr val="tx1"/>
                </a:solidFill>
              </a:rPr>
              <a:t>We can find the names of some birds, animals and fish in the Red Book.</a:t>
            </a:r>
            <a:endParaRPr lang="ru-RU" sz="2400" b="1" dirty="0">
              <a:solidFill>
                <a:schemeClr val="tx1"/>
              </a:solidFill>
            </a:endParaRPr>
          </a:p>
        </p:txBody>
      </p:sp>
    </p:spTree>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c5a7241b6b72"/>
          <p:cNvPicPr>
            <a:picLocks noChangeAspect="1" noChangeArrowheads="1"/>
          </p:cNvPicPr>
          <p:nvPr/>
        </p:nvPicPr>
        <p:blipFill>
          <a:blip r:embed="rId2" cstate="print"/>
          <a:srcRect/>
          <a:stretch>
            <a:fillRect/>
          </a:stretch>
        </p:blipFill>
        <p:spPr bwMode="auto">
          <a:xfrm>
            <a:off x="0" y="1"/>
            <a:ext cx="9144000" cy="6840552"/>
          </a:xfrm>
          <a:prstGeom prst="rect">
            <a:avLst/>
          </a:prstGeom>
          <a:noFill/>
          <a:ln w="9525">
            <a:noFill/>
            <a:miter lim="800000"/>
            <a:headEnd/>
            <a:tailEnd/>
          </a:ln>
        </p:spPr>
      </p:pic>
      <p:sp>
        <p:nvSpPr>
          <p:cNvPr id="2" name="Текст 1"/>
          <p:cNvSpPr>
            <a:spLocks noGrp="1"/>
          </p:cNvSpPr>
          <p:nvPr>
            <p:ph type="body" idx="1"/>
          </p:nvPr>
        </p:nvSpPr>
        <p:spPr>
          <a:xfrm>
            <a:off x="0" y="5589240"/>
            <a:ext cx="9144000" cy="1268760"/>
          </a:xfrm>
        </p:spPr>
        <p:style>
          <a:lnRef idx="2">
            <a:schemeClr val="accent5"/>
          </a:lnRef>
          <a:fillRef idx="1">
            <a:schemeClr val="lt1"/>
          </a:fillRef>
          <a:effectRef idx="0">
            <a:schemeClr val="accent5"/>
          </a:effectRef>
          <a:fontRef idx="minor">
            <a:schemeClr val="dk1"/>
          </a:fontRef>
        </p:style>
        <p:txBody>
          <a:bodyPr>
            <a:normAutofit/>
          </a:bodyPr>
          <a:lstStyle/>
          <a:p>
            <a:pPr algn="ctr"/>
            <a:r>
              <a:rPr lang="en-US" sz="1800" b="1" dirty="0" smtClean="0">
                <a:solidFill>
                  <a:srgbClr val="002060"/>
                </a:solidFill>
                <a:latin typeface="Times New Roman" pitchFamily="18" charset="0"/>
              </a:rPr>
              <a:t>Let’s plant trees.</a:t>
            </a:r>
            <a:r>
              <a:rPr lang="ru-RU" sz="1800" b="1" dirty="0" smtClean="0">
                <a:solidFill>
                  <a:srgbClr val="002060"/>
                </a:solidFill>
                <a:latin typeface="Times New Roman" pitchFamily="18" charset="0"/>
              </a:rPr>
              <a:t> </a:t>
            </a:r>
            <a:r>
              <a:rPr lang="en-US" sz="1800" b="1" dirty="0" smtClean="0">
                <a:solidFill>
                  <a:srgbClr val="002060"/>
                </a:solidFill>
                <a:latin typeface="Times New Roman" pitchFamily="18" charset="0"/>
              </a:rPr>
              <a:t>Our future depends only on us. </a:t>
            </a:r>
            <a:r>
              <a:rPr lang="ru-RU" sz="1800" b="1" dirty="0" smtClean="0">
                <a:solidFill>
                  <a:srgbClr val="002060"/>
                </a:solidFill>
                <a:latin typeface="Times New Roman" pitchFamily="18" charset="0"/>
              </a:rPr>
              <a:t> </a:t>
            </a:r>
            <a:r>
              <a:rPr lang="en-US" sz="1800" b="1" dirty="0" smtClean="0">
                <a:solidFill>
                  <a:srgbClr val="002060"/>
                </a:solidFill>
                <a:latin typeface="Times New Roman" pitchFamily="18" charset="0"/>
              </a:rPr>
              <a:t>Let’s make it happy and bright.</a:t>
            </a:r>
            <a:endParaRPr lang="ru-RU" sz="1800" b="1" dirty="0" smtClean="0">
              <a:solidFill>
                <a:srgbClr val="002060"/>
              </a:solidFill>
              <a:latin typeface="Times New Roman" pitchFamily="18" charset="0"/>
            </a:endParaRPr>
          </a:p>
          <a:p>
            <a:pPr algn="ctr"/>
            <a:r>
              <a:rPr lang="ru-RU" sz="1800" b="1" dirty="0" smtClean="0">
                <a:solidFill>
                  <a:srgbClr val="002060"/>
                </a:solidFill>
                <a:latin typeface="Times New Roman" pitchFamily="18" charset="0"/>
              </a:rPr>
              <a:t>Давай сажать деревья. Наше будущее зависит от нас. Давайте сделаем нашу жизнь счастливой и яркой!</a:t>
            </a:r>
          </a:p>
          <a:p>
            <a:endParaRPr lang="ru-RU" dirty="0"/>
          </a:p>
        </p:txBody>
      </p:sp>
      <p:sp>
        <p:nvSpPr>
          <p:cNvPr id="3" name="Заголовок 2"/>
          <p:cNvSpPr>
            <a:spLocks noGrp="1"/>
          </p:cNvSpPr>
          <p:nvPr>
            <p:ph type="title"/>
          </p:nvPr>
        </p:nvSpPr>
        <p:spPr>
          <a:xfrm>
            <a:off x="180475" y="260648"/>
            <a:ext cx="8686800" cy="864096"/>
          </a:xfrm>
        </p:spPr>
        <p:style>
          <a:lnRef idx="2">
            <a:schemeClr val="accent3"/>
          </a:lnRef>
          <a:fillRef idx="1">
            <a:schemeClr val="lt1"/>
          </a:fillRef>
          <a:effectRef idx="0">
            <a:schemeClr val="accent3"/>
          </a:effectRef>
          <a:fontRef idx="minor">
            <a:schemeClr val="dk1"/>
          </a:fontRef>
        </p:style>
        <p:txBody>
          <a:bodyPr>
            <a:normAutofit fontScale="90000"/>
          </a:bodyPr>
          <a:lstStyle/>
          <a:p>
            <a:pPr algn="ctr"/>
            <a:r>
              <a:rPr lang="en-US" b="1" dirty="0" smtClean="0">
                <a:solidFill>
                  <a:srgbClr val="002060"/>
                </a:solidFill>
                <a:latin typeface="Times New Roman" pitchFamily="18" charset="0"/>
              </a:rPr>
              <a:t>Our future depends only on us.</a:t>
            </a:r>
            <a:r>
              <a:rPr lang="en-US" b="1" dirty="0" smtClean="0">
                <a:solidFill>
                  <a:srgbClr val="FFFF00"/>
                </a:solidFill>
                <a:latin typeface="Times New Roman" pitchFamily="18" charset="0"/>
              </a:rPr>
              <a:t> </a:t>
            </a:r>
            <a:br>
              <a:rPr lang="en-US" b="1" dirty="0" smtClean="0">
                <a:solidFill>
                  <a:srgbClr val="FFFF00"/>
                </a:solidFill>
                <a:latin typeface="Times New Roman" pitchFamily="18" charset="0"/>
              </a:rPr>
            </a:br>
            <a:endParaRPr lang="ru-RU" dirty="0"/>
          </a:p>
        </p:txBody>
      </p:sp>
    </p:spTree>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Заголовок 3"/>
          <p:cNvSpPr>
            <a:spLocks noGrp="1"/>
          </p:cNvSpPr>
          <p:nvPr>
            <p:ph type="title"/>
          </p:nvPr>
        </p:nvSpPr>
        <p:spPr>
          <a:xfrm>
            <a:off x="1187624" y="764704"/>
            <a:ext cx="6696744" cy="3168352"/>
          </a:xfrm>
          <a:prstGeom prst="ellipseRibbon">
            <a:avLst>
              <a:gd name="adj1" fmla="val 37855"/>
              <a:gd name="adj2" fmla="val 50000"/>
              <a:gd name="adj3" fmla="val 12500"/>
            </a:avLst>
          </a:prstGeom>
        </p:spPr>
        <p:style>
          <a:lnRef idx="3">
            <a:schemeClr val="lt1"/>
          </a:lnRef>
          <a:fillRef idx="1">
            <a:schemeClr val="accent2"/>
          </a:fillRef>
          <a:effectRef idx="1">
            <a:schemeClr val="accent2"/>
          </a:effectRef>
          <a:fontRef idx="minor">
            <a:schemeClr val="lt1"/>
          </a:fontRef>
        </p:style>
        <p:txBody>
          <a:bodyPr>
            <a:normAutofit fontScale="90000"/>
          </a:bodyPr>
          <a:lstStyle/>
          <a:p>
            <a:pPr algn="ctr"/>
            <a:r>
              <a:rPr lang="ru-RU" b="1" dirty="0" smtClean="0">
                <a:solidFill>
                  <a:schemeClr val="tx1"/>
                </a:solidFill>
                <a:latin typeface="Times New Roman" pitchFamily="18" charset="0"/>
              </a:rPr>
              <a:t>Thank you for your attention!</a:t>
            </a:r>
            <a:br>
              <a:rPr lang="ru-RU" b="1" dirty="0" smtClean="0">
                <a:solidFill>
                  <a:schemeClr val="tx1"/>
                </a:solidFill>
                <a:latin typeface="Times New Roman" pitchFamily="18" charset="0"/>
              </a:rPr>
            </a:br>
            <a:endParaRPr lang="ru-RU" b="1" dirty="0">
              <a:solidFill>
                <a:schemeClr val="tx1"/>
              </a:solidFill>
            </a:endParaRPr>
          </a:p>
        </p:txBody>
      </p:sp>
      <p:pic>
        <p:nvPicPr>
          <p:cNvPr id="8194" name="Picture 2"/>
          <p:cNvPicPr>
            <a:picLocks noChangeAspect="1" noChangeArrowheads="1"/>
          </p:cNvPicPr>
          <p:nvPr/>
        </p:nvPicPr>
        <p:blipFill>
          <a:blip r:embed="rId3" cstate="print"/>
          <a:srcRect/>
          <a:stretch>
            <a:fillRect/>
          </a:stretch>
        </p:blipFill>
        <p:spPr bwMode="auto">
          <a:xfrm>
            <a:off x="6444208" y="692696"/>
            <a:ext cx="2276475" cy="14287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8195" name="Picture 3"/>
          <p:cNvPicPr>
            <a:picLocks noChangeAspect="1" noChangeArrowheads="1"/>
          </p:cNvPicPr>
          <p:nvPr/>
        </p:nvPicPr>
        <p:blipFill>
          <a:blip r:embed="rId4" cstate="print"/>
          <a:srcRect/>
          <a:stretch>
            <a:fillRect/>
          </a:stretch>
        </p:blipFill>
        <p:spPr bwMode="auto">
          <a:xfrm>
            <a:off x="251520" y="836712"/>
            <a:ext cx="2047875" cy="14287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8196" name="Picture 4"/>
          <p:cNvPicPr>
            <a:picLocks noChangeAspect="1" noChangeArrowheads="1"/>
          </p:cNvPicPr>
          <p:nvPr/>
        </p:nvPicPr>
        <p:blipFill>
          <a:blip r:embed="rId5" cstate="print"/>
          <a:srcRect/>
          <a:stretch>
            <a:fillRect/>
          </a:stretch>
        </p:blipFill>
        <p:spPr bwMode="auto">
          <a:xfrm>
            <a:off x="3491880" y="116632"/>
            <a:ext cx="2105025" cy="142875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par>
                                <p:cTn id="8" presetID="14" presetClass="entr" presetSubtype="10" fill="hold" nodeType="withEffect">
                                  <p:stCondLst>
                                    <p:cond delay="3000"/>
                                  </p:stCondLst>
                                  <p:childTnLst>
                                    <p:set>
                                      <p:cBhvr>
                                        <p:cTn id="9" dur="1" fill="hold">
                                          <p:stCondLst>
                                            <p:cond delay="0"/>
                                          </p:stCondLst>
                                        </p:cTn>
                                        <p:tgtEl>
                                          <p:spTgt spid="8194"/>
                                        </p:tgtEl>
                                        <p:attrNameLst>
                                          <p:attrName>style.visibility</p:attrName>
                                        </p:attrNameLst>
                                      </p:cBhvr>
                                      <p:to>
                                        <p:strVal val="visible"/>
                                      </p:to>
                                    </p:set>
                                    <p:animEffect transition="in" filter="randombar(horizontal)">
                                      <p:cBhvr>
                                        <p:cTn id="10" dur="2000"/>
                                        <p:tgtEl>
                                          <p:spTgt spid="8194"/>
                                        </p:tgtEl>
                                      </p:cBhvr>
                                    </p:animEffect>
                                  </p:childTnLst>
                                </p:cTn>
                              </p:par>
                              <p:par>
                                <p:cTn id="11" presetID="51" presetClass="entr" presetSubtype="0" fill="hold" nodeType="withEffect">
                                  <p:stCondLst>
                                    <p:cond delay="4000"/>
                                  </p:stCondLst>
                                  <p:childTnLst>
                                    <p:set>
                                      <p:cBhvr>
                                        <p:cTn id="12" dur="1" fill="hold">
                                          <p:stCondLst>
                                            <p:cond delay="0"/>
                                          </p:stCondLst>
                                        </p:cTn>
                                        <p:tgtEl>
                                          <p:spTgt spid="8195"/>
                                        </p:tgtEl>
                                        <p:attrNameLst>
                                          <p:attrName>style.visibility</p:attrName>
                                        </p:attrNameLst>
                                      </p:cBhvr>
                                      <p:to>
                                        <p:strVal val="visible"/>
                                      </p:to>
                                    </p:set>
                                    <p:animEffect transition="in" filter="fade">
                                      <p:cBhvr>
                                        <p:cTn id="13" dur="770" decel="100000"/>
                                        <p:tgtEl>
                                          <p:spTgt spid="8195"/>
                                        </p:tgtEl>
                                      </p:cBhvr>
                                    </p:animEffect>
                                    <p:animScale>
                                      <p:cBhvr>
                                        <p:cTn id="14" dur="770" decel="100000"/>
                                        <p:tgtEl>
                                          <p:spTgt spid="8195"/>
                                        </p:tgtEl>
                                      </p:cBhvr>
                                      <p:from x="10000" y="10000"/>
                                      <p:to x="200000" y="450000"/>
                                    </p:animScale>
                                    <p:animScale>
                                      <p:cBhvr>
                                        <p:cTn id="15" dur="1230" accel="100000" fill="hold">
                                          <p:stCondLst>
                                            <p:cond delay="770"/>
                                          </p:stCondLst>
                                        </p:cTn>
                                        <p:tgtEl>
                                          <p:spTgt spid="8195"/>
                                        </p:tgtEl>
                                      </p:cBhvr>
                                      <p:from x="200000" y="450000"/>
                                      <p:to x="100000" y="100000"/>
                                    </p:animScale>
                                    <p:set>
                                      <p:cBhvr>
                                        <p:cTn id="16" dur="770" fill="hold"/>
                                        <p:tgtEl>
                                          <p:spTgt spid="8195"/>
                                        </p:tgtEl>
                                        <p:attrNameLst>
                                          <p:attrName>ppt_x</p:attrName>
                                        </p:attrNameLst>
                                      </p:cBhvr>
                                      <p:to>
                                        <p:strVal val="(0.5)"/>
                                      </p:to>
                                    </p:set>
                                    <p:anim from="(0.5)" to="(#ppt_x)" calcmode="lin" valueType="num">
                                      <p:cBhvr>
                                        <p:cTn id="17" dur="1230" accel="100000" fill="hold">
                                          <p:stCondLst>
                                            <p:cond delay="770"/>
                                          </p:stCondLst>
                                        </p:cTn>
                                        <p:tgtEl>
                                          <p:spTgt spid="8195"/>
                                        </p:tgtEl>
                                        <p:attrNameLst>
                                          <p:attrName>ppt_x</p:attrName>
                                        </p:attrNameLst>
                                      </p:cBhvr>
                                    </p:anim>
                                    <p:set>
                                      <p:cBhvr>
                                        <p:cTn id="18" dur="770" fill="hold"/>
                                        <p:tgtEl>
                                          <p:spTgt spid="8195"/>
                                        </p:tgtEl>
                                        <p:attrNameLst>
                                          <p:attrName>ppt_y</p:attrName>
                                        </p:attrNameLst>
                                      </p:cBhvr>
                                      <p:to>
                                        <p:strVal val="(#ppt_y+0.4)"/>
                                      </p:to>
                                    </p:set>
                                    <p:anim from="(#ppt_y+0.4)" to="(#ppt_y)" calcmode="lin" valueType="num">
                                      <p:cBhvr>
                                        <p:cTn id="19" dur="1230" accel="100000" fill="hold">
                                          <p:stCondLst>
                                            <p:cond delay="770"/>
                                          </p:stCondLst>
                                        </p:cTn>
                                        <p:tgtEl>
                                          <p:spTgt spid="8195"/>
                                        </p:tgtEl>
                                        <p:attrNameLst>
                                          <p:attrName>ppt_y</p:attrName>
                                        </p:attrNameLst>
                                      </p:cBhvr>
                                    </p:anim>
                                  </p:childTnLst>
                                </p:cTn>
                              </p:par>
                              <p:par>
                                <p:cTn id="20" presetID="30" presetClass="entr" presetSubtype="0" fill="hold" nodeType="withEffect">
                                  <p:stCondLst>
                                    <p:cond delay="5000"/>
                                  </p:stCondLst>
                                  <p:childTnLst>
                                    <p:set>
                                      <p:cBhvr>
                                        <p:cTn id="21" dur="1" fill="hold">
                                          <p:stCondLst>
                                            <p:cond delay="0"/>
                                          </p:stCondLst>
                                        </p:cTn>
                                        <p:tgtEl>
                                          <p:spTgt spid="8196"/>
                                        </p:tgtEl>
                                        <p:attrNameLst>
                                          <p:attrName>style.visibility</p:attrName>
                                        </p:attrNameLst>
                                      </p:cBhvr>
                                      <p:to>
                                        <p:strVal val="visible"/>
                                      </p:to>
                                    </p:set>
                                    <p:animEffect transition="in" filter="fade">
                                      <p:cBhvr>
                                        <p:cTn id="22" dur="1600" decel="100000"/>
                                        <p:tgtEl>
                                          <p:spTgt spid="8196"/>
                                        </p:tgtEl>
                                      </p:cBhvr>
                                    </p:animEffect>
                                    <p:anim calcmode="lin" valueType="num">
                                      <p:cBhvr>
                                        <p:cTn id="23" dur="1600" decel="100000" fill="hold"/>
                                        <p:tgtEl>
                                          <p:spTgt spid="8196"/>
                                        </p:tgtEl>
                                        <p:attrNameLst>
                                          <p:attrName>style.rotation</p:attrName>
                                        </p:attrNameLst>
                                      </p:cBhvr>
                                      <p:tavLst>
                                        <p:tav tm="0">
                                          <p:val>
                                            <p:fltVal val="-90"/>
                                          </p:val>
                                        </p:tav>
                                        <p:tav tm="100000">
                                          <p:val>
                                            <p:fltVal val="0"/>
                                          </p:val>
                                        </p:tav>
                                      </p:tavLst>
                                    </p:anim>
                                    <p:anim calcmode="lin" valueType="num">
                                      <p:cBhvr>
                                        <p:cTn id="24" dur="1600" decel="100000" fill="hold"/>
                                        <p:tgtEl>
                                          <p:spTgt spid="8196"/>
                                        </p:tgtEl>
                                        <p:attrNameLst>
                                          <p:attrName>ppt_x</p:attrName>
                                        </p:attrNameLst>
                                      </p:cBhvr>
                                      <p:tavLst>
                                        <p:tav tm="0">
                                          <p:val>
                                            <p:strVal val="#ppt_x+0.4"/>
                                          </p:val>
                                        </p:tav>
                                        <p:tav tm="100000">
                                          <p:val>
                                            <p:strVal val="#ppt_x-0.05"/>
                                          </p:val>
                                        </p:tav>
                                      </p:tavLst>
                                    </p:anim>
                                    <p:anim calcmode="lin" valueType="num">
                                      <p:cBhvr>
                                        <p:cTn id="25" dur="1600" decel="100000" fill="hold"/>
                                        <p:tgtEl>
                                          <p:spTgt spid="8196"/>
                                        </p:tgtEl>
                                        <p:attrNameLst>
                                          <p:attrName>ppt_y</p:attrName>
                                        </p:attrNameLst>
                                      </p:cBhvr>
                                      <p:tavLst>
                                        <p:tav tm="0">
                                          <p:val>
                                            <p:strVal val="#ppt_y-0.4"/>
                                          </p:val>
                                        </p:tav>
                                        <p:tav tm="100000">
                                          <p:val>
                                            <p:strVal val="#ppt_y+0.1"/>
                                          </p:val>
                                        </p:tav>
                                      </p:tavLst>
                                    </p:anim>
                                    <p:anim calcmode="lin" valueType="num">
                                      <p:cBhvr>
                                        <p:cTn id="26" dur="400" accel="100000" fill="hold">
                                          <p:stCondLst>
                                            <p:cond delay="1600"/>
                                          </p:stCondLst>
                                        </p:cTn>
                                        <p:tgtEl>
                                          <p:spTgt spid="8196"/>
                                        </p:tgtEl>
                                        <p:attrNameLst>
                                          <p:attrName>ppt_x</p:attrName>
                                        </p:attrNameLst>
                                      </p:cBhvr>
                                      <p:tavLst>
                                        <p:tav tm="0">
                                          <p:val>
                                            <p:strVal val="#ppt_x-0.05"/>
                                          </p:val>
                                        </p:tav>
                                        <p:tav tm="100000">
                                          <p:val>
                                            <p:strVal val="#ppt_x"/>
                                          </p:val>
                                        </p:tav>
                                      </p:tavLst>
                                    </p:anim>
                                    <p:anim calcmode="lin" valueType="num">
                                      <p:cBhvr>
                                        <p:cTn id="27" dur="400" accel="100000" fill="hold">
                                          <p:stCondLst>
                                            <p:cond delay="1600"/>
                                          </p:stCondLst>
                                        </p:cTn>
                                        <p:tgtEl>
                                          <p:spTgt spid="819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lum bright="10000" contrast="10000"/>
          </a:blip>
          <a:srcRect/>
          <a:stretch>
            <a:fillRect/>
          </a:stretch>
        </p:blipFill>
        <p:spPr bwMode="auto">
          <a:xfrm>
            <a:off x="0" y="0"/>
            <a:ext cx="9144000" cy="6093296"/>
          </a:xfrm>
          <a:prstGeom prst="rect">
            <a:avLst/>
          </a:prstGeom>
          <a:noFill/>
          <a:ln w="9525">
            <a:noFill/>
            <a:miter lim="800000"/>
            <a:headEnd/>
            <a:tailEnd/>
          </a:ln>
        </p:spPr>
      </p:pic>
      <p:sp>
        <p:nvSpPr>
          <p:cNvPr id="2" name="Заголовок 1"/>
          <p:cNvSpPr>
            <a:spLocks noGrp="1"/>
          </p:cNvSpPr>
          <p:nvPr>
            <p:ph type="title"/>
          </p:nvPr>
        </p:nvSpPr>
        <p:spPr>
          <a:xfrm>
            <a:off x="179512" y="5085184"/>
            <a:ext cx="2339752" cy="595536"/>
          </a:xfrm>
        </p:spPr>
        <p:style>
          <a:lnRef idx="3">
            <a:schemeClr val="lt1"/>
          </a:lnRef>
          <a:fillRef idx="1">
            <a:schemeClr val="dk1"/>
          </a:fillRef>
          <a:effectRef idx="1">
            <a:schemeClr val="dk1"/>
          </a:effectRef>
          <a:fontRef idx="minor">
            <a:schemeClr val="lt1"/>
          </a:fontRef>
        </p:style>
        <p:txBody>
          <a:bodyPr>
            <a:normAutofit/>
          </a:bodyPr>
          <a:lstStyle/>
          <a:p>
            <a:pPr algn="ctr"/>
            <a:r>
              <a:rPr lang="ru-RU" sz="2400" b="1" dirty="0" smtClean="0">
                <a:solidFill>
                  <a:schemeClr val="tx1"/>
                </a:solidFill>
              </a:rPr>
              <a:t>Цель урока:</a:t>
            </a:r>
            <a:endParaRPr lang="ru-RU" sz="2400" b="1" dirty="0">
              <a:solidFill>
                <a:schemeClr val="tx1"/>
              </a:solidFill>
            </a:endParaRPr>
          </a:p>
        </p:txBody>
      </p:sp>
      <p:sp>
        <p:nvSpPr>
          <p:cNvPr id="3" name="Содержимое 2"/>
          <p:cNvSpPr>
            <a:spLocks noGrp="1"/>
          </p:cNvSpPr>
          <p:nvPr>
            <p:ph idx="1"/>
          </p:nvPr>
        </p:nvSpPr>
        <p:spPr>
          <a:xfrm>
            <a:off x="0" y="6093296"/>
            <a:ext cx="9144000" cy="764704"/>
          </a:xfrm>
          <a:solidFill>
            <a:srgbClr val="002060"/>
          </a:solidFill>
          <a:ln w="38100">
            <a:solidFill>
              <a:schemeClr val="tx1"/>
            </a:solidFill>
          </a:ln>
        </p:spPr>
        <p:txBody>
          <a:bodyPr>
            <a:normAutofit/>
          </a:bodyPr>
          <a:lstStyle/>
          <a:p>
            <a:pPr algn="ctr">
              <a:buNone/>
            </a:pPr>
            <a:r>
              <a:rPr lang="ru-RU" sz="2000" b="1" dirty="0" smtClean="0">
                <a:solidFill>
                  <a:schemeClr val="tx1"/>
                </a:solidFill>
              </a:rPr>
              <a:t>развитие учебно-коммуникативных умений  по теме: </a:t>
            </a:r>
            <a:r>
              <a:rPr lang="en-US" sz="2000" b="1" dirty="0" smtClean="0">
                <a:solidFill>
                  <a:schemeClr val="tx1"/>
                </a:solidFill>
                <a:latin typeface="Times New Roman" pitchFamily="18" charset="0"/>
                <a:cs typeface="Times New Roman" pitchFamily="18" charset="0"/>
              </a:rPr>
              <a:t>”Ecological  problems in our days ”</a:t>
            </a:r>
            <a:r>
              <a:rPr lang="ru-RU" sz="2000" b="1" dirty="0" smtClean="0">
                <a:solidFill>
                  <a:schemeClr val="tx1"/>
                </a:solidFill>
              </a:rPr>
              <a:t> на английском языке.</a:t>
            </a:r>
            <a:endParaRPr lang="ru-RU" sz="2000" b="1" dirty="0">
              <a:solidFill>
                <a:schemeClr val="tx1"/>
              </a:solidFill>
            </a:endParaRPr>
          </a:p>
        </p:txBody>
      </p:sp>
      <p:sp>
        <p:nvSpPr>
          <p:cNvPr id="5" name="Горизонтальный свиток 4"/>
          <p:cNvSpPr/>
          <p:nvPr/>
        </p:nvSpPr>
        <p:spPr>
          <a:xfrm>
            <a:off x="6012160" y="0"/>
            <a:ext cx="3131840" cy="1799511"/>
          </a:xfrm>
          <a:prstGeom prst="horizontalScroll">
            <a:avLst/>
          </a:prstGeom>
          <a:solidFill>
            <a:schemeClr val="tx1"/>
          </a:solidFill>
          <a:ln>
            <a:solidFill>
              <a:srgbClr val="002060"/>
            </a:solidFill>
          </a:ln>
        </p:spPr>
        <p:txBody>
          <a:bodyPr wrap="square">
            <a:spAutoFit/>
          </a:bodyPr>
          <a:lstStyle/>
          <a:p>
            <a:pPr algn="ctr"/>
            <a:r>
              <a:rPr lang="en-US" dirty="0" smtClean="0"/>
              <a:t>“</a:t>
            </a:r>
            <a:r>
              <a:rPr lang="en-US" b="1" dirty="0" smtClean="0">
                <a:solidFill>
                  <a:srgbClr val="002060"/>
                </a:solidFill>
              </a:rPr>
              <a:t>If you don’t think about the future, you won’t have it”, </a:t>
            </a:r>
          </a:p>
          <a:p>
            <a:pPr algn="ctr"/>
            <a:r>
              <a:rPr lang="en-US" sz="1400" b="1" i="1" dirty="0" smtClean="0">
                <a:solidFill>
                  <a:srgbClr val="002060"/>
                </a:solidFill>
              </a:rPr>
              <a:t>said the famous English writer J. Galsworthy. </a:t>
            </a:r>
            <a:endParaRPr lang="ru-RU" sz="1400" b="1" i="1" dirty="0">
              <a:solidFill>
                <a:srgbClr val="002060"/>
              </a:solidFill>
            </a:endParaRPr>
          </a:p>
        </p:txBody>
      </p:sp>
    </p:spTree>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64704"/>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ru-RU" sz="2400" b="1" dirty="0" smtClean="0">
                <a:solidFill>
                  <a:schemeClr val="tx1"/>
                </a:solidFill>
              </a:rPr>
              <a:t>Практические задачи:</a:t>
            </a:r>
            <a:br>
              <a:rPr lang="ru-RU" sz="2400" b="1" dirty="0" smtClean="0">
                <a:solidFill>
                  <a:schemeClr val="tx1"/>
                </a:solidFill>
              </a:rPr>
            </a:br>
            <a:endParaRPr lang="ru-RU" sz="2400" b="1" dirty="0">
              <a:solidFill>
                <a:schemeClr val="tx1"/>
              </a:solidFill>
            </a:endParaRPr>
          </a:p>
        </p:txBody>
      </p:sp>
      <p:sp>
        <p:nvSpPr>
          <p:cNvPr id="3" name="Содержимое 2"/>
          <p:cNvSpPr>
            <a:spLocks noGrp="1"/>
          </p:cNvSpPr>
          <p:nvPr>
            <p:ph idx="1"/>
          </p:nvPr>
        </p:nvSpPr>
        <p:spPr>
          <a:xfrm>
            <a:off x="0" y="620688"/>
            <a:ext cx="9144000" cy="6237312"/>
          </a:xfrm>
          <a:solidFill>
            <a:srgbClr val="002060"/>
          </a:solidFill>
        </p:spPr>
        <p:style>
          <a:lnRef idx="3">
            <a:schemeClr val="lt1"/>
          </a:lnRef>
          <a:fillRef idx="1">
            <a:schemeClr val="accent2"/>
          </a:fillRef>
          <a:effectRef idx="1">
            <a:schemeClr val="accent2"/>
          </a:effectRef>
          <a:fontRef idx="minor">
            <a:schemeClr val="lt1"/>
          </a:fontRef>
        </p:style>
        <p:txBody>
          <a:bodyPr>
            <a:normAutofit fontScale="55000" lnSpcReduction="20000"/>
          </a:bodyPr>
          <a:lstStyle/>
          <a:p>
            <a:pPr>
              <a:buNone/>
            </a:pPr>
            <a:r>
              <a:rPr lang="ru-RU" b="1" i="1" u="sng" dirty="0" smtClean="0">
                <a:solidFill>
                  <a:schemeClr val="tx1"/>
                </a:solidFill>
              </a:rPr>
              <a:t>Образовательные:</a:t>
            </a:r>
            <a:endParaRPr lang="ru-RU" b="1" u="sng" dirty="0" smtClean="0">
              <a:solidFill>
                <a:schemeClr val="tx1"/>
              </a:solidFill>
            </a:endParaRPr>
          </a:p>
          <a:p>
            <a:pPr>
              <a:buNone/>
            </a:pPr>
            <a:r>
              <a:rPr lang="ru-RU" b="1" dirty="0" smtClean="0">
                <a:solidFill>
                  <a:schemeClr val="tx1"/>
                </a:solidFill>
              </a:rPr>
              <a:t>- формирование интереса к  экологическим проблемам и умение высказываться по-английски по теме</a:t>
            </a:r>
            <a:r>
              <a:rPr lang="en-US" b="1" dirty="0" smtClean="0">
                <a:solidFill>
                  <a:schemeClr val="tx1"/>
                </a:solidFill>
              </a:rPr>
              <a:t> </a:t>
            </a:r>
            <a:r>
              <a:rPr lang="en-US" b="1" dirty="0" smtClean="0">
                <a:solidFill>
                  <a:schemeClr val="tx1"/>
                </a:solidFill>
                <a:latin typeface="Times New Roman" pitchFamily="18" charset="0"/>
                <a:cs typeface="Times New Roman" pitchFamily="18" charset="0"/>
              </a:rPr>
              <a:t>”Ecological  problems in our days ”</a:t>
            </a:r>
            <a:r>
              <a:rPr lang="ru-RU" b="1" i="1" dirty="0" smtClean="0">
                <a:solidFill>
                  <a:schemeClr val="tx1"/>
                </a:solidFill>
              </a:rPr>
              <a:t>;</a:t>
            </a:r>
            <a:endParaRPr lang="ru-RU" b="1" dirty="0" smtClean="0">
              <a:solidFill>
                <a:schemeClr val="tx1"/>
              </a:solidFill>
            </a:endParaRPr>
          </a:p>
          <a:p>
            <a:pPr>
              <a:buNone/>
            </a:pPr>
            <a:r>
              <a:rPr lang="ru-RU" b="1" dirty="0" smtClean="0">
                <a:solidFill>
                  <a:schemeClr val="tx1"/>
                </a:solidFill>
              </a:rPr>
              <a:t>-  актуализация лексики по теме  </a:t>
            </a:r>
            <a:r>
              <a:rPr lang="en-US" b="1" dirty="0" smtClean="0">
                <a:solidFill>
                  <a:schemeClr val="tx1"/>
                </a:solidFill>
                <a:latin typeface="Times New Roman" pitchFamily="18" charset="0"/>
                <a:cs typeface="Times New Roman" pitchFamily="18" charset="0"/>
              </a:rPr>
              <a:t>”Ecological  problems in our days ”.</a:t>
            </a:r>
            <a:endParaRPr lang="ru-RU" b="1" dirty="0" smtClean="0">
              <a:solidFill>
                <a:schemeClr val="tx1"/>
              </a:solidFill>
            </a:endParaRPr>
          </a:p>
          <a:p>
            <a:pPr>
              <a:buNone/>
            </a:pPr>
            <a:r>
              <a:rPr lang="ru-RU" b="1" dirty="0" smtClean="0">
                <a:solidFill>
                  <a:schemeClr val="tx1"/>
                </a:solidFill>
              </a:rPr>
              <a:t>- активизация лексики по речевым видам деятельности –говорение, аудирование,</a:t>
            </a:r>
          </a:p>
          <a:p>
            <a:pPr>
              <a:buNone/>
            </a:pPr>
            <a:r>
              <a:rPr lang="ru-RU" b="1" dirty="0" smtClean="0">
                <a:solidFill>
                  <a:schemeClr val="tx1"/>
                </a:solidFill>
              </a:rPr>
              <a:t>- подготовка учащихся к устному высказыванию по теме </a:t>
            </a:r>
            <a:r>
              <a:rPr lang="ru-RU" b="1" i="1" dirty="0" smtClean="0">
                <a:solidFill>
                  <a:schemeClr val="tx1"/>
                </a:solidFill>
              </a:rPr>
              <a:t>«</a:t>
            </a:r>
            <a:r>
              <a:rPr lang="en-US" b="1" dirty="0" smtClean="0">
                <a:solidFill>
                  <a:schemeClr val="tx1"/>
                </a:solidFill>
                <a:latin typeface="Times New Roman" pitchFamily="18" charset="0"/>
                <a:cs typeface="Times New Roman" pitchFamily="18" charset="0"/>
              </a:rPr>
              <a:t>”Ecological  problems in our days ”.</a:t>
            </a:r>
            <a:endParaRPr lang="ru-RU" b="1" dirty="0" smtClean="0">
              <a:solidFill>
                <a:schemeClr val="tx1"/>
              </a:solidFill>
            </a:endParaRPr>
          </a:p>
          <a:p>
            <a:pPr>
              <a:buNone/>
            </a:pPr>
            <a:r>
              <a:rPr lang="ru-RU" b="1" dirty="0" smtClean="0">
                <a:solidFill>
                  <a:schemeClr val="tx1"/>
                </a:solidFill>
              </a:rPr>
              <a:t>- обучение учащихся работе в сотрудничестве, в коллективе.</a:t>
            </a:r>
          </a:p>
          <a:p>
            <a:pPr>
              <a:buNone/>
            </a:pPr>
            <a:r>
              <a:rPr lang="ru-RU" b="1" dirty="0" smtClean="0">
                <a:solidFill>
                  <a:schemeClr val="tx1"/>
                </a:solidFill>
              </a:rPr>
              <a:t> </a:t>
            </a:r>
          </a:p>
          <a:p>
            <a:pPr>
              <a:buNone/>
            </a:pPr>
            <a:r>
              <a:rPr lang="ru-RU" b="1" i="1" u="sng" dirty="0" smtClean="0">
                <a:solidFill>
                  <a:schemeClr val="tx1"/>
                </a:solidFill>
              </a:rPr>
              <a:t>Развивающие задачи:</a:t>
            </a:r>
            <a:endParaRPr lang="ru-RU" b="1" u="sng" dirty="0" smtClean="0">
              <a:solidFill>
                <a:schemeClr val="tx1"/>
              </a:solidFill>
            </a:endParaRPr>
          </a:p>
          <a:p>
            <a:pPr>
              <a:buNone/>
            </a:pPr>
            <a:r>
              <a:rPr lang="ru-RU" b="1" i="1" dirty="0" smtClean="0">
                <a:solidFill>
                  <a:schemeClr val="tx1"/>
                </a:solidFill>
              </a:rPr>
              <a:t>-</a:t>
            </a:r>
            <a:r>
              <a:rPr lang="ru-RU" b="1" dirty="0" smtClean="0">
                <a:solidFill>
                  <a:schemeClr val="tx1"/>
                </a:solidFill>
              </a:rPr>
              <a:t> развитие умения монологической  речи;</a:t>
            </a:r>
          </a:p>
          <a:p>
            <a:pPr>
              <a:buNone/>
            </a:pPr>
            <a:r>
              <a:rPr lang="ru-RU" b="1" i="1" dirty="0" smtClean="0">
                <a:solidFill>
                  <a:schemeClr val="tx1"/>
                </a:solidFill>
              </a:rPr>
              <a:t>- </a:t>
            </a:r>
            <a:r>
              <a:rPr lang="ru-RU" b="1" dirty="0" smtClean="0">
                <a:solidFill>
                  <a:schemeClr val="tx1"/>
                </a:solidFill>
              </a:rPr>
              <a:t>развитие логического мышления, памяти, внимания;</a:t>
            </a:r>
          </a:p>
          <a:p>
            <a:pPr>
              <a:buNone/>
            </a:pPr>
            <a:r>
              <a:rPr lang="ru-RU" b="1" dirty="0" smtClean="0">
                <a:solidFill>
                  <a:schemeClr val="tx1"/>
                </a:solidFill>
              </a:rPr>
              <a:t>- развитие умение сопоставлять, давать оценку, выражать своё мнение на английском языке.</a:t>
            </a:r>
          </a:p>
          <a:p>
            <a:pPr>
              <a:buNone/>
            </a:pPr>
            <a:r>
              <a:rPr lang="ru-RU" b="1" dirty="0" smtClean="0">
                <a:solidFill>
                  <a:schemeClr val="tx1"/>
                </a:solidFill>
              </a:rPr>
              <a:t> </a:t>
            </a:r>
          </a:p>
          <a:p>
            <a:pPr>
              <a:buNone/>
            </a:pPr>
            <a:r>
              <a:rPr lang="ru-RU" b="1" i="1" u="sng" dirty="0" smtClean="0">
                <a:solidFill>
                  <a:schemeClr val="tx1"/>
                </a:solidFill>
              </a:rPr>
              <a:t>Воспитательные задачи</a:t>
            </a:r>
            <a:r>
              <a:rPr lang="ru-RU" b="1" u="sng" dirty="0" smtClean="0">
                <a:solidFill>
                  <a:schemeClr val="tx1"/>
                </a:solidFill>
              </a:rPr>
              <a:t>: </a:t>
            </a:r>
          </a:p>
          <a:p>
            <a:pPr>
              <a:buFontTx/>
              <a:buChar char="-"/>
            </a:pPr>
            <a:r>
              <a:rPr lang="ru-RU" b="1" dirty="0" smtClean="0">
                <a:solidFill>
                  <a:schemeClr val="tx1"/>
                </a:solidFill>
              </a:rPr>
              <a:t>воспитывать чувство ответственности за сопричастность </a:t>
            </a:r>
            <a:endParaRPr lang="en-US" b="1" dirty="0" smtClean="0">
              <a:solidFill>
                <a:schemeClr val="tx1"/>
              </a:solidFill>
            </a:endParaRPr>
          </a:p>
          <a:p>
            <a:pPr>
              <a:buNone/>
            </a:pPr>
            <a:r>
              <a:rPr lang="ru-RU" b="1" dirty="0" smtClean="0">
                <a:solidFill>
                  <a:schemeClr val="tx1"/>
                </a:solidFill>
              </a:rPr>
              <a:t>к проблемам экологии;</a:t>
            </a:r>
          </a:p>
          <a:p>
            <a:pPr>
              <a:buFontTx/>
              <a:buChar char="-"/>
            </a:pPr>
            <a:r>
              <a:rPr lang="ru-RU" b="1" dirty="0" smtClean="0">
                <a:solidFill>
                  <a:schemeClr val="tx1"/>
                </a:solidFill>
              </a:rPr>
              <a:t>воспитывать интерес к экологическим проблемам, </a:t>
            </a:r>
            <a:endParaRPr lang="en-US" b="1" dirty="0" smtClean="0">
              <a:solidFill>
                <a:schemeClr val="tx1"/>
              </a:solidFill>
            </a:endParaRPr>
          </a:p>
          <a:p>
            <a:pPr>
              <a:buNone/>
            </a:pPr>
            <a:r>
              <a:rPr lang="ru-RU" b="1" dirty="0" smtClean="0">
                <a:solidFill>
                  <a:schemeClr val="tx1"/>
                </a:solidFill>
              </a:rPr>
              <a:t>бережное отношение к окружающей среде;</a:t>
            </a:r>
          </a:p>
          <a:p>
            <a:pPr>
              <a:buNone/>
            </a:pPr>
            <a:r>
              <a:rPr lang="ru-RU" b="1" dirty="0" smtClean="0">
                <a:solidFill>
                  <a:schemeClr val="tx1"/>
                </a:solidFill>
              </a:rPr>
              <a:t>-воспитывать умение выслушивать собеседника, </a:t>
            </a:r>
            <a:endParaRPr lang="en-US" b="1" dirty="0" smtClean="0">
              <a:solidFill>
                <a:schemeClr val="tx1"/>
              </a:solidFill>
            </a:endParaRPr>
          </a:p>
          <a:p>
            <a:pPr>
              <a:buNone/>
            </a:pPr>
            <a:r>
              <a:rPr lang="ru-RU" b="1" dirty="0" smtClean="0">
                <a:solidFill>
                  <a:schemeClr val="tx1"/>
                </a:solidFill>
              </a:rPr>
              <a:t>вежливому реагированию в различных ситуациях общения;</a:t>
            </a:r>
          </a:p>
          <a:p>
            <a:pPr>
              <a:buNone/>
            </a:pPr>
            <a:r>
              <a:rPr lang="ru-RU" b="1" dirty="0" smtClean="0">
                <a:solidFill>
                  <a:schemeClr val="tx1"/>
                </a:solidFill>
              </a:rPr>
              <a:t> </a:t>
            </a:r>
          </a:p>
          <a:p>
            <a:endParaRPr lang="ru-RU" dirty="0"/>
          </a:p>
        </p:txBody>
      </p:sp>
      <p:pic>
        <p:nvPicPr>
          <p:cNvPr id="10242" name="Picture 2"/>
          <p:cNvPicPr>
            <a:picLocks noChangeAspect="1" noChangeArrowheads="1"/>
          </p:cNvPicPr>
          <p:nvPr/>
        </p:nvPicPr>
        <p:blipFill>
          <a:blip r:embed="rId2" cstate="print"/>
          <a:srcRect/>
          <a:stretch>
            <a:fillRect/>
          </a:stretch>
        </p:blipFill>
        <p:spPr bwMode="auto">
          <a:xfrm>
            <a:off x="6324196" y="4437113"/>
            <a:ext cx="2688299" cy="20162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okryzhayshaia-sreda"/>
          <p:cNvPicPr>
            <a:picLocks noChangeAspect="1" noChangeArrowheads="1"/>
          </p:cNvPicPr>
          <p:nvPr/>
        </p:nvPicPr>
        <p:blipFill>
          <a:blip r:embed="rId2" cstate="print">
            <a:lum bright="30000" contrast="20000"/>
          </a:blip>
          <a:srcRect/>
          <a:stretch>
            <a:fillRect/>
          </a:stretch>
        </p:blipFill>
        <p:spPr bwMode="auto">
          <a:xfrm>
            <a:off x="0" y="1"/>
            <a:ext cx="9144000" cy="6858000"/>
          </a:xfrm>
          <a:prstGeom prst="rect">
            <a:avLst/>
          </a:prstGeom>
          <a:noFill/>
          <a:ln w="9525">
            <a:noFill/>
            <a:miter lim="800000"/>
            <a:headEnd/>
            <a:tailEnd/>
          </a:ln>
        </p:spPr>
      </p:pic>
      <p:sp>
        <p:nvSpPr>
          <p:cNvPr id="2" name="Заголовок 1"/>
          <p:cNvSpPr>
            <a:spLocks noGrp="1"/>
          </p:cNvSpPr>
          <p:nvPr>
            <p:ph type="title"/>
          </p:nvPr>
        </p:nvSpPr>
        <p:spPr>
          <a:xfrm>
            <a:off x="395536" y="116632"/>
            <a:ext cx="8568952" cy="891480"/>
          </a:xfrm>
          <a:solidFill>
            <a:schemeClr val="accent5">
              <a:lumMod val="50000"/>
            </a:schemeClr>
          </a:solidFill>
        </p:spPr>
        <p:txBody>
          <a:bodyPr>
            <a:normAutofit fontScale="90000"/>
          </a:bodyPr>
          <a:lstStyle/>
          <a:p>
            <a:pPr algn="ctr"/>
            <a:r>
              <a:rPr lang="en-US" b="1" dirty="0" smtClean="0">
                <a:solidFill>
                  <a:schemeClr val="tx1"/>
                </a:solidFill>
                <a:latin typeface="Times New Roman" pitchFamily="18" charset="0"/>
              </a:rPr>
              <a:t>Our future depends only on us. </a:t>
            </a:r>
            <a:br>
              <a:rPr lang="en-US" b="1" dirty="0" smtClean="0">
                <a:solidFill>
                  <a:schemeClr val="tx1"/>
                </a:solidFill>
                <a:latin typeface="Times New Roman" pitchFamily="18" charset="0"/>
              </a:rPr>
            </a:br>
            <a:endParaRPr lang="ru-RU" dirty="0"/>
          </a:p>
        </p:txBody>
      </p:sp>
      <p:sp>
        <p:nvSpPr>
          <p:cNvPr id="5" name="Содержимое 4"/>
          <p:cNvSpPr>
            <a:spLocks noGrp="1"/>
          </p:cNvSpPr>
          <p:nvPr>
            <p:ph idx="1"/>
          </p:nvPr>
        </p:nvSpPr>
        <p:spPr/>
        <p:txBody>
          <a:bodyPr>
            <a:normAutofit fontScale="85000" lnSpcReduction="20000"/>
          </a:bodyPr>
          <a:lstStyle/>
          <a:p>
            <a:r>
              <a:rPr lang="en-US" b="1" dirty="0" smtClean="0">
                <a:solidFill>
                  <a:srgbClr val="002060"/>
                </a:solidFill>
                <a:latin typeface="Times New Roman" pitchFamily="18" charset="0"/>
              </a:rPr>
              <a:t>The</a:t>
            </a:r>
            <a:r>
              <a:rPr lang="ru-RU" b="1" dirty="0" smtClean="0">
                <a:solidFill>
                  <a:srgbClr val="002060"/>
                </a:solidFill>
                <a:latin typeface="Times New Roman" pitchFamily="18" charset="0"/>
              </a:rPr>
              <a:t> </a:t>
            </a:r>
            <a:r>
              <a:rPr lang="en-US" b="1" dirty="0" smtClean="0">
                <a:solidFill>
                  <a:srgbClr val="002060"/>
                </a:solidFill>
                <a:latin typeface="Times New Roman" pitchFamily="18" charset="0"/>
              </a:rPr>
              <a:t>question about the state of environment should worry everybody. Our health depends on its state. Environment is water that we drink, the air which we breathe. Caring about the world we care about ourselves.</a:t>
            </a:r>
            <a:r>
              <a:rPr lang="ru-RU" b="1" dirty="0" smtClean="0">
                <a:solidFill>
                  <a:srgbClr val="002060"/>
                </a:solidFill>
                <a:latin typeface="Times New Roman" pitchFamily="18" charset="0"/>
              </a:rPr>
              <a:t/>
            </a:r>
            <a:br>
              <a:rPr lang="ru-RU" b="1" dirty="0" smtClean="0">
                <a:solidFill>
                  <a:srgbClr val="002060"/>
                </a:solidFill>
                <a:latin typeface="Times New Roman" pitchFamily="18" charset="0"/>
              </a:rPr>
            </a:br>
            <a:r>
              <a:rPr lang="en-US" b="1" dirty="0" smtClean="0">
                <a:solidFill>
                  <a:srgbClr val="002060"/>
                </a:solidFill>
                <a:latin typeface="Times New Roman" pitchFamily="18" charset="0"/>
              </a:rPr>
              <a:t/>
            </a:r>
            <a:br>
              <a:rPr lang="en-US" b="1" dirty="0" smtClean="0">
                <a:solidFill>
                  <a:srgbClr val="002060"/>
                </a:solidFill>
                <a:latin typeface="Times New Roman" pitchFamily="18" charset="0"/>
              </a:rPr>
            </a:br>
            <a:r>
              <a:rPr lang="ru-RU" b="1" dirty="0" smtClean="0">
                <a:solidFill>
                  <a:schemeClr val="bg1"/>
                </a:solidFill>
                <a:latin typeface="Times New Roman" pitchFamily="18" charset="0"/>
              </a:rPr>
              <a:t>Вопрос о состоянии окружающей среды должен волновать каждого. Наше здоровье зависит от её состояния.</a:t>
            </a:r>
            <a:br>
              <a:rPr lang="ru-RU" b="1" dirty="0" smtClean="0">
                <a:solidFill>
                  <a:schemeClr val="bg1"/>
                </a:solidFill>
                <a:latin typeface="Times New Roman" pitchFamily="18" charset="0"/>
              </a:rPr>
            </a:br>
            <a:r>
              <a:rPr lang="ru-RU" b="1" dirty="0" smtClean="0">
                <a:solidFill>
                  <a:schemeClr val="bg1"/>
                </a:solidFill>
                <a:latin typeface="Times New Roman" pitchFamily="18" charset="0"/>
              </a:rPr>
              <a:t>Окружающая среда – это вода, которую мы пьём, воздух, которым мы дышим.</a:t>
            </a:r>
            <a:br>
              <a:rPr lang="ru-RU" b="1" dirty="0" smtClean="0">
                <a:solidFill>
                  <a:schemeClr val="bg1"/>
                </a:solidFill>
                <a:latin typeface="Times New Roman" pitchFamily="18" charset="0"/>
              </a:rPr>
            </a:br>
            <a:r>
              <a:rPr lang="ru-RU" b="1" dirty="0" smtClean="0">
                <a:solidFill>
                  <a:schemeClr val="bg1"/>
                </a:solidFill>
                <a:latin typeface="Times New Roman" pitchFamily="18" charset="0"/>
              </a:rPr>
              <a:t>Заботясь о природе, мы заботимся о себе самих. </a:t>
            </a:r>
            <a:endParaRPr lang="ru-RU" dirty="0"/>
          </a:p>
        </p:txBody>
      </p:sp>
    </p:spTree>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lum bright="20000"/>
          </a:blip>
          <a:srcRect/>
          <a:stretch>
            <a:fillRect/>
          </a:stretch>
        </p:blipFill>
        <p:spPr bwMode="auto">
          <a:xfrm>
            <a:off x="1" y="0"/>
            <a:ext cx="9143999" cy="6858000"/>
          </a:xfrm>
          <a:prstGeom prst="rect">
            <a:avLst/>
          </a:prstGeom>
          <a:noFill/>
          <a:ln w="9525">
            <a:noFill/>
            <a:miter lim="800000"/>
            <a:headEnd/>
            <a:tailEnd/>
          </a:ln>
        </p:spPr>
      </p:pic>
      <p:sp>
        <p:nvSpPr>
          <p:cNvPr id="2" name="Заголовок 1"/>
          <p:cNvSpPr>
            <a:spLocks noGrp="1"/>
          </p:cNvSpPr>
          <p:nvPr>
            <p:ph type="title"/>
          </p:nvPr>
        </p:nvSpPr>
        <p:spPr>
          <a:xfrm>
            <a:off x="0" y="0"/>
            <a:ext cx="6300192" cy="2420888"/>
          </a:xfrm>
          <a:solidFill>
            <a:schemeClr val="accent3">
              <a:lumMod val="50000"/>
            </a:schemeClr>
          </a:solidFill>
          <a:ln w="38100">
            <a:solidFill>
              <a:schemeClr val="tx1"/>
            </a:solidFill>
          </a:ln>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sz="4000" b="1" dirty="0" smtClean="0">
                <a:solidFill>
                  <a:schemeClr val="tx1"/>
                </a:solidFill>
              </a:rPr>
              <a:t>People and nature</a:t>
            </a:r>
            <a:r>
              <a:rPr lang="en-US" sz="4000" dirty="0" smtClean="0">
                <a:solidFill>
                  <a:schemeClr val="tx1"/>
                </a:solidFill>
              </a:rPr>
              <a:t/>
            </a:r>
            <a:br>
              <a:rPr lang="en-US" sz="40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
            </a:r>
            <a:br>
              <a:rPr lang="en-US" sz="2400" dirty="0" smtClean="0">
                <a:solidFill>
                  <a:schemeClr val="tx1"/>
                </a:solidFill>
              </a:rPr>
            </a:br>
            <a:r>
              <a:rPr lang="en-US" sz="2400" dirty="0" smtClean="0">
                <a:solidFill>
                  <a:schemeClr val="tx1"/>
                </a:solidFill>
              </a:rPr>
              <a:t>P</a:t>
            </a:r>
            <a:r>
              <a:rPr lang="en-US" sz="2400" b="1" dirty="0" smtClean="0">
                <a:solidFill>
                  <a:schemeClr val="tx1"/>
                </a:solidFill>
              </a:rPr>
              <a:t>eople are the part of nature. </a:t>
            </a:r>
            <a:br>
              <a:rPr lang="en-US" sz="2400" b="1" dirty="0" smtClean="0">
                <a:solidFill>
                  <a:schemeClr val="tx1"/>
                </a:solidFill>
              </a:rPr>
            </a:br>
            <a:r>
              <a:rPr lang="en-US" sz="2400" b="1" dirty="0" smtClean="0">
                <a:solidFill>
                  <a:schemeClr val="tx1"/>
                </a:solidFill>
              </a:rPr>
              <a:t>As our civilization develops, people </a:t>
            </a:r>
            <a:br>
              <a:rPr lang="en-US" sz="2400" b="1" dirty="0" smtClean="0">
                <a:solidFill>
                  <a:schemeClr val="tx1"/>
                </a:solidFill>
              </a:rPr>
            </a:br>
            <a:r>
              <a:rPr lang="en-US" sz="2400" b="1" dirty="0" smtClean="0">
                <a:solidFill>
                  <a:schemeClr val="tx1"/>
                </a:solidFill>
              </a:rPr>
              <a:t>become stronger than nature.</a:t>
            </a:r>
            <a:endParaRPr lang="ru-RU" sz="2400" b="1" dirty="0">
              <a:solidFill>
                <a:schemeClr val="tx1"/>
              </a:solidFill>
            </a:endParaRPr>
          </a:p>
        </p:txBody>
      </p:sp>
      <p:sp>
        <p:nvSpPr>
          <p:cNvPr id="3" name="Прямоугольник 2"/>
          <p:cNvSpPr/>
          <p:nvPr/>
        </p:nvSpPr>
        <p:spPr>
          <a:xfrm>
            <a:off x="0" y="6093296"/>
            <a:ext cx="9144000"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ru-RU" sz="2400" b="1" dirty="0" smtClean="0">
                <a:solidFill>
                  <a:schemeClr val="bg1"/>
                </a:solidFill>
              </a:rPr>
              <a:t>Люди - это часть природы. </a:t>
            </a:r>
            <a:endParaRPr lang="en-US" sz="2400" b="1" dirty="0" smtClean="0">
              <a:solidFill>
                <a:schemeClr val="bg1"/>
              </a:solidFill>
            </a:endParaRPr>
          </a:p>
          <a:p>
            <a:pPr algn="ctr"/>
            <a:r>
              <a:rPr lang="ru-RU" sz="2400" b="1" dirty="0" smtClean="0">
                <a:solidFill>
                  <a:schemeClr val="bg1"/>
                </a:solidFill>
              </a:rPr>
              <a:t>В результате развития цивилизации человек стал сильнее природы</a:t>
            </a:r>
            <a:r>
              <a:rPr lang="ru-RU" sz="2400" b="1" i="1" dirty="0" smtClean="0">
                <a:solidFill>
                  <a:schemeClr val="bg1"/>
                </a:solidFill>
              </a:rPr>
              <a:t>.</a:t>
            </a:r>
            <a:endParaRPr lang="ru-RU" sz="2400" b="1" i="1" dirty="0">
              <a:solidFill>
                <a:schemeClr val="bg1"/>
              </a:solidFill>
            </a:endParaRPr>
          </a:p>
        </p:txBody>
      </p:sp>
    </p:spTree>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lum bright="-20000" contrast="-40000"/>
          </a:blip>
          <a:srcRect/>
          <a:stretch>
            <a:fillRect/>
          </a:stretch>
        </p:blipFill>
        <p:spPr bwMode="auto">
          <a:xfrm>
            <a:off x="0" y="0"/>
            <a:ext cx="9144000" cy="6858000"/>
          </a:xfrm>
          <a:prstGeom prst="rect">
            <a:avLst/>
          </a:prstGeom>
          <a:noFill/>
          <a:ln w="9525">
            <a:noFill/>
            <a:miter lim="800000"/>
            <a:headEnd/>
            <a:tailEnd/>
          </a:ln>
        </p:spPr>
      </p:pic>
      <p:sp>
        <p:nvSpPr>
          <p:cNvPr id="2" name="Текст 1"/>
          <p:cNvSpPr>
            <a:spLocks noGrp="1"/>
          </p:cNvSpPr>
          <p:nvPr>
            <p:ph type="body" idx="1"/>
          </p:nvPr>
        </p:nvSpPr>
        <p:spPr>
          <a:xfrm>
            <a:off x="381000" y="1676400"/>
            <a:ext cx="8458200" cy="4848944"/>
          </a:xfrm>
        </p:spPr>
        <p:txBody>
          <a:bodyPr>
            <a:noAutofit/>
          </a:bodyPr>
          <a:lstStyle/>
          <a:p>
            <a:pPr algn="ctr"/>
            <a:r>
              <a:rPr lang="en-US" sz="2400" b="1" dirty="0" smtClean="0">
                <a:solidFill>
                  <a:schemeClr val="tx1"/>
                </a:solidFill>
              </a:rPr>
              <a:t>But it`s not so simple. People learned to influence our environment. They create different household items, medicines, food…</a:t>
            </a: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endParaRPr lang="en-US" sz="2400" b="1" dirty="0" smtClean="0">
              <a:solidFill>
                <a:schemeClr val="tx1"/>
              </a:solidFill>
            </a:endParaRPr>
          </a:p>
          <a:p>
            <a:pPr algn="ctr"/>
            <a:r>
              <a:rPr lang="ru-RU" sz="2400" b="1" dirty="0" smtClean="0">
                <a:solidFill>
                  <a:schemeClr val="tx1"/>
                </a:solidFill>
              </a:rPr>
              <a:t>Но не все так просто. Люди научились изменять окружающую среду, создавая предметы быта, лекарства, пищу…</a:t>
            </a:r>
            <a:endParaRPr lang="ru-RU" sz="2400" b="1" dirty="0">
              <a:solidFill>
                <a:schemeClr val="tx1"/>
              </a:solidFill>
            </a:endParaRPr>
          </a:p>
        </p:txBody>
      </p:sp>
      <p:sp>
        <p:nvSpPr>
          <p:cNvPr id="3" name="Заголовок 2"/>
          <p:cNvSpPr>
            <a:spLocks noGrp="1"/>
          </p:cNvSpPr>
          <p:nvPr>
            <p:ph type="title"/>
          </p:nvPr>
        </p:nvSpPr>
        <p:spPr>
          <a:xfrm>
            <a:off x="180475" y="620689"/>
            <a:ext cx="8686800" cy="864095"/>
          </a:xfrm>
        </p:spPr>
        <p:txBody>
          <a:bodyPr/>
          <a:lstStyle/>
          <a:p>
            <a:pPr algn="ctr"/>
            <a:r>
              <a:rPr lang="en-US" dirty="0" smtClean="0">
                <a:solidFill>
                  <a:schemeClr val="tx1"/>
                </a:solidFill>
              </a:rPr>
              <a:t>People and nature</a:t>
            </a:r>
            <a:endParaRPr lang="ru-RU" dirty="0">
              <a:solidFill>
                <a:schemeClr val="tx1"/>
              </a:solidFill>
            </a:endParaRPr>
          </a:p>
        </p:txBody>
      </p:sp>
    </p:spTree>
  </p:cSld>
  <p:clrMapOvr>
    <a:masterClrMapping/>
  </p:clrMapOvr>
  <p:transition spd="slow">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lum bright="-30000" contrast="-30000"/>
          </a:blip>
          <a:srcRect/>
          <a:stretch>
            <a:fillRect/>
          </a:stretch>
        </p:blipFill>
        <p:spPr bwMode="auto">
          <a:xfrm>
            <a:off x="0" y="0"/>
            <a:ext cx="9144000" cy="6885384"/>
          </a:xfrm>
          <a:prstGeom prst="rect">
            <a:avLst/>
          </a:prstGeom>
          <a:noFill/>
          <a:ln w="9525">
            <a:noFill/>
            <a:miter lim="800000"/>
            <a:headEnd/>
            <a:tailEnd/>
          </a:ln>
        </p:spPr>
      </p:pic>
      <p:sp>
        <p:nvSpPr>
          <p:cNvPr id="2" name="Текст 1"/>
          <p:cNvSpPr>
            <a:spLocks noGrp="1"/>
          </p:cNvSpPr>
          <p:nvPr>
            <p:ph type="body" idx="1"/>
          </p:nvPr>
        </p:nvSpPr>
        <p:spPr>
          <a:xfrm>
            <a:off x="0" y="5301208"/>
            <a:ext cx="9144000" cy="1556792"/>
          </a:xfrm>
        </p:spPr>
        <p:style>
          <a:lnRef idx="0">
            <a:schemeClr val="dk1"/>
          </a:lnRef>
          <a:fillRef idx="3">
            <a:schemeClr val="dk1"/>
          </a:fillRef>
          <a:effectRef idx="3">
            <a:schemeClr val="dk1"/>
          </a:effectRef>
          <a:fontRef idx="minor">
            <a:schemeClr val="lt1"/>
          </a:fontRef>
        </p:style>
        <p:txBody>
          <a:bodyPr>
            <a:normAutofit fontScale="85000" lnSpcReduction="20000"/>
          </a:bodyPr>
          <a:lstStyle/>
          <a:p>
            <a:pPr algn="ctr"/>
            <a:r>
              <a:rPr lang="en-US" sz="2400" b="1" dirty="0" smtClean="0">
                <a:solidFill>
                  <a:schemeClr val="tx1"/>
                </a:solidFill>
              </a:rPr>
              <a:t>So, they pollute the atmosphere. There are even ozone holes. People are not careful. They burn forests, pollute rivers. </a:t>
            </a:r>
          </a:p>
          <a:p>
            <a:pPr algn="ctr"/>
            <a:endParaRPr lang="en-US" sz="2400" b="1" dirty="0" smtClean="0">
              <a:solidFill>
                <a:schemeClr val="tx1"/>
              </a:solidFill>
            </a:endParaRPr>
          </a:p>
          <a:p>
            <a:pPr algn="ctr"/>
            <a:r>
              <a:rPr lang="ru-RU" sz="2400" b="1" dirty="0" smtClean="0">
                <a:solidFill>
                  <a:schemeClr val="tx1"/>
                </a:solidFill>
              </a:rPr>
              <a:t>Таким образом, они загрязняют атмосферу. Появились даже озоновые дыры. Люди неосторожны. Они сжигают леса, загрязняют реки. </a:t>
            </a:r>
            <a:endParaRPr lang="ru-RU" sz="2400" b="1" dirty="0">
              <a:solidFill>
                <a:schemeClr val="tx1"/>
              </a:solidFill>
            </a:endParaRPr>
          </a:p>
        </p:txBody>
      </p:sp>
      <p:sp>
        <p:nvSpPr>
          <p:cNvPr id="3" name="Заголовок 2"/>
          <p:cNvSpPr>
            <a:spLocks noGrp="1"/>
          </p:cNvSpPr>
          <p:nvPr>
            <p:ph type="title"/>
          </p:nvPr>
        </p:nvSpPr>
        <p:spPr>
          <a:xfrm>
            <a:off x="180475" y="404665"/>
            <a:ext cx="8686800" cy="1224135"/>
          </a:xfrm>
        </p:spPr>
        <p:txBody>
          <a:bodyPr/>
          <a:lstStyle/>
          <a:p>
            <a:pPr algn="ctr"/>
            <a:r>
              <a:rPr lang="en-US" dirty="0" smtClean="0">
                <a:solidFill>
                  <a:schemeClr val="tx1"/>
                </a:solidFill>
              </a:rPr>
              <a:t>People and nature</a:t>
            </a:r>
            <a:endParaRPr lang="ru-RU" dirty="0"/>
          </a:p>
        </p:txBody>
      </p:sp>
    </p:spTree>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lum contrast="10000"/>
          </a:blip>
          <a:srcRect/>
          <a:stretch>
            <a:fillRect/>
          </a:stretch>
        </p:blipFill>
        <p:spPr bwMode="auto">
          <a:xfrm>
            <a:off x="0" y="0"/>
            <a:ext cx="9144000" cy="6876002"/>
          </a:xfrm>
          <a:prstGeom prst="rect">
            <a:avLst/>
          </a:prstGeom>
          <a:noFill/>
          <a:ln w="9525">
            <a:noFill/>
            <a:miter lim="800000"/>
            <a:headEnd/>
            <a:tailEnd/>
          </a:ln>
        </p:spPr>
      </p:pic>
      <p:sp>
        <p:nvSpPr>
          <p:cNvPr id="4" name="Текст 3"/>
          <p:cNvSpPr>
            <a:spLocks noGrp="1"/>
          </p:cNvSpPr>
          <p:nvPr>
            <p:ph type="body" idx="1"/>
          </p:nvPr>
        </p:nvSpPr>
        <p:spPr>
          <a:xfrm>
            <a:off x="179512" y="548680"/>
            <a:ext cx="8856984" cy="1656184"/>
          </a:xfrm>
          <a:solidFill>
            <a:schemeClr val="tx1"/>
          </a:solidFill>
        </p:spPr>
        <p:txBody>
          <a:bodyPr>
            <a:normAutofit fontScale="92500"/>
          </a:bodyPr>
          <a:lstStyle/>
          <a:p>
            <a:pPr algn="ctr"/>
            <a:r>
              <a:rPr lang="en-US" sz="2400" b="1" dirty="0" smtClean="0">
                <a:solidFill>
                  <a:srgbClr val="002060"/>
                </a:solidFill>
              </a:rPr>
              <a:t>People have hunted and killed many animals. People have cut down many trees and therefore there are no many forests for animals nowadays. Modern life is bad for animals. The air is not fresh. The water is not clean. They don’t often have good things to eat and space to live.</a:t>
            </a:r>
            <a:endParaRPr lang="ru-RU" sz="2400" b="1" dirty="0"/>
          </a:p>
        </p:txBody>
      </p:sp>
      <p:sp>
        <p:nvSpPr>
          <p:cNvPr id="3" name="Заголовок 2"/>
          <p:cNvSpPr>
            <a:spLocks noGrp="1"/>
          </p:cNvSpPr>
          <p:nvPr>
            <p:ph type="title"/>
          </p:nvPr>
        </p:nvSpPr>
        <p:spPr>
          <a:xfrm>
            <a:off x="1835696" y="0"/>
            <a:ext cx="5472608" cy="504055"/>
          </a:xfrm>
          <a:solidFill>
            <a:schemeClr val="tx1"/>
          </a:solidFill>
        </p:spPr>
        <p:txBody>
          <a:bodyPr>
            <a:normAutofit fontScale="90000"/>
          </a:bodyPr>
          <a:lstStyle/>
          <a:p>
            <a:pPr algn="ctr"/>
            <a:r>
              <a:rPr lang="en-US" b="1" dirty="0" smtClean="0">
                <a:solidFill>
                  <a:srgbClr val="002060"/>
                </a:solidFill>
              </a:rPr>
              <a:t>People and animals</a:t>
            </a:r>
            <a:endParaRPr lang="ru-RU" b="1" dirty="0"/>
          </a:p>
        </p:txBody>
      </p:sp>
    </p:spTree>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
        <p:nvSpPr>
          <p:cNvPr id="3" name="Заголовок 2"/>
          <p:cNvSpPr>
            <a:spLocks noGrp="1"/>
          </p:cNvSpPr>
          <p:nvPr>
            <p:ph type="ctrTitle"/>
          </p:nvPr>
        </p:nvSpPr>
        <p:spPr>
          <a:xfrm>
            <a:off x="107504" y="188641"/>
            <a:ext cx="4032448" cy="864095"/>
          </a:xfrm>
          <a:solidFill>
            <a:schemeClr val="accent4">
              <a:lumMod val="50000"/>
            </a:schemeClr>
          </a:solidFill>
        </p:spPr>
        <p:txBody>
          <a:bodyPr>
            <a:normAutofit fontScale="90000"/>
          </a:bodyPr>
          <a:lstStyle/>
          <a:p>
            <a:pPr algn="ctr"/>
            <a:r>
              <a:rPr lang="en-US" sz="3200" dirty="0" smtClean="0">
                <a:solidFill>
                  <a:schemeClr val="tx1"/>
                </a:solidFill>
              </a:rPr>
              <a:t>Why do people kill tigers?</a:t>
            </a:r>
            <a:endParaRPr lang="ru-RU" sz="3200" dirty="0">
              <a:solidFill>
                <a:schemeClr val="tx1"/>
              </a:solidFill>
            </a:endParaRPr>
          </a:p>
        </p:txBody>
      </p:sp>
      <p:sp>
        <p:nvSpPr>
          <p:cNvPr id="4" name="Подзаголовок 3"/>
          <p:cNvSpPr>
            <a:spLocks noGrp="1"/>
          </p:cNvSpPr>
          <p:nvPr>
            <p:ph type="subTitle" idx="1"/>
          </p:nvPr>
        </p:nvSpPr>
        <p:spPr>
          <a:xfrm>
            <a:off x="107504" y="1484784"/>
            <a:ext cx="3816424" cy="4968552"/>
          </a:xfrm>
          <a:solidFill>
            <a:schemeClr val="bg2">
              <a:lumMod val="50000"/>
            </a:schemeClr>
          </a:solidFill>
        </p:spPr>
        <p:txBody>
          <a:bodyPr>
            <a:normAutofit fontScale="92500" lnSpcReduction="20000"/>
          </a:bodyPr>
          <a:lstStyle/>
          <a:p>
            <a:endParaRPr lang="en-US" b="1" dirty="0" smtClean="0">
              <a:solidFill>
                <a:schemeClr val="tx1"/>
              </a:solidFill>
            </a:endParaRPr>
          </a:p>
          <a:p>
            <a:endParaRPr lang="en-US" b="1" dirty="0" smtClean="0">
              <a:solidFill>
                <a:schemeClr val="tx1"/>
              </a:solidFill>
            </a:endParaRPr>
          </a:p>
          <a:p>
            <a:r>
              <a:rPr lang="en-US" b="1" dirty="0" smtClean="0">
                <a:solidFill>
                  <a:schemeClr val="tx1"/>
                </a:solidFill>
              </a:rPr>
              <a:t>Tigers can kill domestic animals and sometimes they can also kill men. That’s why people kill them to save their domestic animals and their lives.</a:t>
            </a:r>
          </a:p>
          <a:p>
            <a:r>
              <a:rPr lang="en-US" b="1" dirty="0" smtClean="0">
                <a:solidFill>
                  <a:schemeClr val="tx1"/>
                </a:solidFill>
              </a:rPr>
              <a:t>People kill tigers not only to save domestic animals, but also for fun and for their beautiful skin. </a:t>
            </a:r>
          </a:p>
          <a:p>
            <a:r>
              <a:rPr lang="en-US" b="1" dirty="0" smtClean="0">
                <a:solidFill>
                  <a:schemeClr val="tx1"/>
                </a:solidFill>
              </a:rPr>
              <a:t>There are few Indian tigers on the Earth now. </a:t>
            </a:r>
          </a:p>
          <a:p>
            <a:r>
              <a:rPr lang="en-US" b="1" dirty="0" smtClean="0">
                <a:solidFill>
                  <a:schemeClr val="tx1"/>
                </a:solidFill>
              </a:rPr>
              <a:t>They hide from people in deep, dark forests.</a:t>
            </a:r>
          </a:p>
          <a:p>
            <a:endParaRPr lang="en-US" b="1" dirty="0" smtClean="0">
              <a:solidFill>
                <a:schemeClr val="tx1"/>
              </a:solidFill>
            </a:endParaRPr>
          </a:p>
          <a:p>
            <a:endParaRPr lang="ru-RU" dirty="0"/>
          </a:p>
        </p:txBody>
      </p:sp>
    </p:spTree>
  </p:cSld>
  <p:clrMapOvr>
    <a:masterClrMapping/>
  </p:clrMapOvr>
  <p:transition spd="slow">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Другая 10">
      <a:dk1>
        <a:sysClr val="windowText" lastClr="000000"/>
      </a:dk1>
      <a:lt1>
        <a:sysClr val="window" lastClr="FFFFFF"/>
      </a:lt1>
      <a:dk2>
        <a:srgbClr val="00516B"/>
      </a:dk2>
      <a:lt2>
        <a:srgbClr val="C5D1D7"/>
      </a:lt2>
      <a:accent1>
        <a:srgbClr val="D16349"/>
      </a:accent1>
      <a:accent2>
        <a:srgbClr val="CCB400"/>
      </a:accent2>
      <a:accent3>
        <a:srgbClr val="8CADAE"/>
      </a:accent3>
      <a:accent4>
        <a:srgbClr val="8C7B70"/>
      </a:accent4>
      <a:accent5>
        <a:srgbClr val="8FB08C"/>
      </a:accent5>
      <a:accent6>
        <a:srgbClr val="D19049"/>
      </a:accent6>
      <a:hlink>
        <a:srgbClr val="002060"/>
      </a:hlink>
      <a:folHlink>
        <a:srgbClr val="694F07"/>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318</TotalTime>
  <Words>659</Words>
  <Application>Microsoft Office PowerPoint</Application>
  <PresentationFormat>Экран (4:3)</PresentationFormat>
  <Paragraphs>76</Paragraphs>
  <Slides>14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Трек</vt:lpstr>
      <vt:lpstr>Opening lesson:  ”Ecological  problems in our days ”.</vt:lpstr>
      <vt:lpstr>Цель урока:</vt:lpstr>
      <vt:lpstr>Практические задачи: </vt:lpstr>
      <vt:lpstr>Our future depends only on us.  </vt:lpstr>
      <vt:lpstr>People and nature   People are the part of nature.  As our civilization develops, people  become stronger than nature.</vt:lpstr>
      <vt:lpstr>People and nature</vt:lpstr>
      <vt:lpstr>People and nature</vt:lpstr>
      <vt:lpstr>People and animals</vt:lpstr>
      <vt:lpstr>Why do people kill tigers?</vt:lpstr>
      <vt:lpstr>Many wild animals are in danger nowadays.</vt:lpstr>
      <vt:lpstr>the problem of disappearing animals</vt:lpstr>
      <vt:lpstr>birds are also disappearing from our planet</vt:lpstr>
      <vt:lpstr>Our future depends only on us.  </vt:lpstr>
      <vt:lpstr>Thank you for your attention! </vt:lpstr>
    </vt:vector>
  </TitlesOfParts>
  <Company>WareZ Provider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www.PHILka.RU</dc:creator>
  <cp:lastModifiedBy>www.PHILka.RU</cp:lastModifiedBy>
  <cp:revision>34</cp:revision>
  <dcterms:created xsi:type="dcterms:W3CDTF">2012-05-14T13:32:30Z</dcterms:created>
  <dcterms:modified xsi:type="dcterms:W3CDTF">2012-09-18T15:03:40Z</dcterms:modified>
</cp:coreProperties>
</file>