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68" r:id="rId15"/>
    <p:sldId id="269" r:id="rId16"/>
    <p:sldId id="270" r:id="rId17"/>
  </p:sldIdLst>
  <p:sldSz cx="18288000" cy="10287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DM Sans" pitchFamily="2" charset="0"/>
      <p:regular r:id="rId22"/>
      <p:bold r:id="rId23"/>
      <p:italic r:id="rId24"/>
      <p:boldItalic r:id="rId25"/>
    </p:embeddedFont>
    <p:embeddedFont>
      <p:font typeface="DM Sans Bold" charset="0"/>
      <p:regular r:id="rId26"/>
    </p:embeddedFont>
    <p:embeddedFont>
      <p:font typeface="Kollektif Bold" panose="020B0604020202020204" charset="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898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2700000">
            <a:off x="11386843" y="7201845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V="1">
            <a:off x="14131544" y="7969488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 flipV="1">
            <a:off x="14444220" y="8329798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 flipV="1">
            <a:off x="14802690" y="8681112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TextBox 8"/>
          <p:cNvSpPr txBox="1"/>
          <p:nvPr/>
        </p:nvSpPr>
        <p:spPr>
          <a:xfrm>
            <a:off x="3486377" y="3940175"/>
            <a:ext cx="11315247" cy="2597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>
                <a:solidFill>
                  <a:srgbClr val="227C9D"/>
                </a:solidFill>
                <a:latin typeface="Kollektif Bold"/>
              </a:rPr>
              <a:t>BUSINESS CASE STUDY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545397" y="6809551"/>
            <a:ext cx="7197206" cy="5232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0"/>
              </a:lnSpc>
            </a:pPr>
            <a:r>
              <a:rPr lang="en-US" sz="3700">
                <a:solidFill>
                  <a:srgbClr val="545454"/>
                </a:solidFill>
                <a:latin typeface="DM Sans"/>
              </a:rPr>
              <a:t>Sulis Avandhy Putra</a:t>
            </a:r>
          </a:p>
        </p:txBody>
      </p:sp>
      <p:sp>
        <p:nvSpPr>
          <p:cNvPr id="10" name="Freeform 10"/>
          <p:cNvSpPr/>
          <p:nvPr/>
        </p:nvSpPr>
        <p:spPr>
          <a:xfrm rot="-10800000">
            <a:off x="9525" y="63583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083809" y="63869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0" y="74707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0" y="8554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083809" y="8554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-10800000">
            <a:off x="1083809" y="962372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10800000">
            <a:off x="3321750" y="85831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3321750" y="74993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rot="5400000">
            <a:off x="4405559" y="85831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2237941" y="966693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3321750" y="966693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 rot="5400000">
            <a:off x="0" y="9638357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 rot="-5400000">
            <a:off x="15470622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 rot="-5400000">
            <a:off x="16554431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 flipH="1" flipV="1">
            <a:off x="17638239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 rot="-5400000">
            <a:off x="14386813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 rot="-5400000">
            <a:off x="15470622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>
            <a:off x="16554431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8" y="0"/>
                </a:lnTo>
                <a:lnTo>
                  <a:pt x="1083808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8" name="Freeform 28"/>
          <p:cNvSpPr/>
          <p:nvPr/>
        </p:nvSpPr>
        <p:spPr>
          <a:xfrm rot="5400000">
            <a:off x="17638239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29"/>
          <p:cNvSpPr/>
          <p:nvPr/>
        </p:nvSpPr>
        <p:spPr>
          <a:xfrm rot="5400000" flipH="1" flipV="1">
            <a:off x="17638239" y="216761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0" name="Freeform 30"/>
          <p:cNvSpPr/>
          <p:nvPr/>
        </p:nvSpPr>
        <p:spPr>
          <a:xfrm flipH="1" flipV="1">
            <a:off x="15470622" y="4433486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1" name="Freeform 31"/>
          <p:cNvSpPr/>
          <p:nvPr/>
        </p:nvSpPr>
        <p:spPr>
          <a:xfrm rot="5400000" flipH="1" flipV="1">
            <a:off x="16554431" y="4433486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8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8" y="0"/>
                </a:lnTo>
                <a:lnTo>
                  <a:pt x="1083808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32" name="Group 32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35" name="AutoShape 35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6" name="AutoShape 36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7" name="AutoShape 37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8" name="AutoShape 38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9" name="AutoShape 39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0" name="AutoShape 40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1" name="AutoShape 41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2" name="AutoShape 42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35317" y="927735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35317" y="819354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 rot="8100000">
            <a:off x="16760858" y="-1240983"/>
            <a:ext cx="7415398" cy="3565095"/>
            <a:chOff x="0" y="0"/>
            <a:chExt cx="660400" cy="3175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7" name="AutoShape 7"/>
          <p:cNvSpPr/>
          <p:nvPr/>
        </p:nvSpPr>
        <p:spPr>
          <a:xfrm flipH="1">
            <a:off x="16298854" y="-3628748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 flipH="1">
            <a:off x="16080026" y="-38426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 flipH="1">
            <a:off x="15893267" y="-4022296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 flipH="1">
            <a:off x="15683626" y="-4148951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 flipH="1">
            <a:off x="15586790" y="-4292805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Freeform 12"/>
          <p:cNvSpPr/>
          <p:nvPr/>
        </p:nvSpPr>
        <p:spPr>
          <a:xfrm>
            <a:off x="8502185" y="2298655"/>
            <a:ext cx="9025419" cy="6270063"/>
          </a:xfrm>
          <a:custGeom>
            <a:avLst/>
            <a:gdLst/>
            <a:ahLst/>
            <a:cxnLst/>
            <a:rect l="l" t="t" r="r" b="b"/>
            <a:pathLst>
              <a:path w="9025419" h="6270063">
                <a:moveTo>
                  <a:pt x="0" y="0"/>
                </a:moveTo>
                <a:lnTo>
                  <a:pt x="9025419" y="0"/>
                </a:lnTo>
                <a:lnTo>
                  <a:pt x="9025419" y="6270062"/>
                </a:lnTo>
                <a:lnTo>
                  <a:pt x="0" y="627006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216206" y="363474"/>
            <a:ext cx="6831210" cy="739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44"/>
              </a:lnSpc>
            </a:pPr>
            <a:r>
              <a:rPr lang="en-US" sz="5600">
                <a:solidFill>
                  <a:srgbClr val="FE6D73"/>
                </a:solidFill>
                <a:latin typeface="Kollektif Bold"/>
              </a:rPr>
              <a:t>PRODUCT SALES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8700" y="1492885"/>
            <a:ext cx="7473485" cy="77654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8" lvl="1" indent="-302259">
              <a:lnSpc>
                <a:spcPts val="3639"/>
              </a:lnSpc>
              <a:buFont typeface="Arial"/>
              <a:buChar char="•"/>
            </a:pPr>
            <a:r>
              <a:rPr lang="en-US" sz="2799">
                <a:solidFill>
                  <a:srgbClr val="545454"/>
                </a:solidFill>
                <a:latin typeface="DM Sans"/>
              </a:rPr>
              <a:t>Penjualan </a:t>
            </a:r>
            <a:r>
              <a:rPr lang="en-US" sz="2799">
                <a:solidFill>
                  <a:srgbClr val="545454"/>
                </a:solidFill>
                <a:latin typeface="DM Sans Bold"/>
              </a:rPr>
              <a:t>Wafer 1</a:t>
            </a:r>
            <a:r>
              <a:rPr lang="en-US" sz="2799">
                <a:solidFill>
                  <a:srgbClr val="545454"/>
                </a:solidFill>
                <a:latin typeface="DM Sans"/>
              </a:rPr>
              <a:t> </a:t>
            </a:r>
          </a:p>
          <a:p>
            <a:pPr marL="604518" lvl="1" indent="-302259">
              <a:lnSpc>
                <a:spcPts val="3639"/>
              </a:lnSpc>
              <a:buFont typeface="Arial"/>
              <a:buChar char="•"/>
            </a:pPr>
            <a:r>
              <a:rPr lang="en-US" sz="2799">
                <a:solidFill>
                  <a:srgbClr val="545454"/>
                </a:solidFill>
                <a:latin typeface="DM Sans Bold"/>
              </a:rPr>
              <a:t>Tertinggi</a:t>
            </a:r>
            <a:r>
              <a:rPr lang="en-US" sz="2799">
                <a:solidFill>
                  <a:srgbClr val="545454"/>
                </a:solidFill>
                <a:latin typeface="DM Sans"/>
              </a:rPr>
              <a:t> -&gt; bulan 9 tahun 2022 (</a:t>
            </a:r>
            <a:r>
              <a:rPr lang="en-US" sz="2799">
                <a:solidFill>
                  <a:srgbClr val="545454"/>
                </a:solidFill>
                <a:latin typeface="DM Sans Bold"/>
              </a:rPr>
              <a:t>27,6 juta)</a:t>
            </a:r>
            <a:r>
              <a:rPr lang="en-US" sz="2799">
                <a:solidFill>
                  <a:srgbClr val="545454"/>
                </a:solidFill>
                <a:latin typeface="DM Sans"/>
              </a:rPr>
              <a:t> </a:t>
            </a:r>
          </a:p>
          <a:p>
            <a:pPr marL="604518" lvl="1" indent="-302259">
              <a:lnSpc>
                <a:spcPts val="3639"/>
              </a:lnSpc>
              <a:buFont typeface="Arial"/>
              <a:buChar char="•"/>
            </a:pPr>
            <a:r>
              <a:rPr lang="en-US" sz="2799">
                <a:solidFill>
                  <a:srgbClr val="545454"/>
                </a:solidFill>
                <a:latin typeface="DM Sans Bold"/>
              </a:rPr>
              <a:t>Terendah</a:t>
            </a:r>
            <a:r>
              <a:rPr lang="en-US" sz="2799">
                <a:solidFill>
                  <a:srgbClr val="545454"/>
                </a:solidFill>
                <a:latin typeface="DM Sans"/>
              </a:rPr>
              <a:t> -&gt; bulan 6 tahun 2017  </a:t>
            </a:r>
            <a:r>
              <a:rPr lang="en-US" sz="2799">
                <a:solidFill>
                  <a:srgbClr val="545454"/>
                </a:solidFill>
                <a:latin typeface="DM Sans Bold"/>
              </a:rPr>
              <a:t>(7,5 juta)</a:t>
            </a:r>
          </a:p>
          <a:p>
            <a:pPr>
              <a:lnSpc>
                <a:spcPts val="3639"/>
              </a:lnSpc>
            </a:pPr>
            <a:endParaRPr lang="en-US" sz="2799">
              <a:solidFill>
                <a:srgbClr val="545454"/>
              </a:solidFill>
              <a:latin typeface="DM Sans Bold"/>
            </a:endParaRPr>
          </a:p>
          <a:p>
            <a:pPr marL="604518" lvl="1" indent="-302259">
              <a:lnSpc>
                <a:spcPts val="3639"/>
              </a:lnSpc>
              <a:buFont typeface="Arial"/>
              <a:buChar char="•"/>
            </a:pPr>
            <a:r>
              <a:rPr lang="en-US" sz="2799">
                <a:solidFill>
                  <a:srgbClr val="545454"/>
                </a:solidFill>
                <a:latin typeface="DM Sans"/>
              </a:rPr>
              <a:t>Penjualan </a:t>
            </a:r>
            <a:r>
              <a:rPr lang="en-US" sz="2799">
                <a:solidFill>
                  <a:srgbClr val="545454"/>
                </a:solidFill>
                <a:latin typeface="DM Sans Bold"/>
              </a:rPr>
              <a:t>Wafer 2</a:t>
            </a:r>
            <a:r>
              <a:rPr lang="en-US" sz="2799">
                <a:solidFill>
                  <a:srgbClr val="545454"/>
                </a:solidFill>
                <a:latin typeface="DM Sans"/>
              </a:rPr>
              <a:t> </a:t>
            </a:r>
          </a:p>
          <a:p>
            <a:pPr marL="604518" lvl="1" indent="-302259">
              <a:lnSpc>
                <a:spcPts val="3639"/>
              </a:lnSpc>
              <a:buFont typeface="Arial"/>
              <a:buChar char="•"/>
            </a:pPr>
            <a:r>
              <a:rPr lang="en-US" sz="2799">
                <a:solidFill>
                  <a:srgbClr val="545454"/>
                </a:solidFill>
                <a:latin typeface="DM Sans Bold"/>
              </a:rPr>
              <a:t>Tertinggi</a:t>
            </a:r>
            <a:r>
              <a:rPr lang="en-US" sz="2799">
                <a:solidFill>
                  <a:srgbClr val="545454"/>
                </a:solidFill>
                <a:latin typeface="DM Sans"/>
              </a:rPr>
              <a:t> -&gt; bulan 9 tahun 2022 (</a:t>
            </a:r>
            <a:r>
              <a:rPr lang="en-US" sz="2799">
                <a:solidFill>
                  <a:srgbClr val="545454"/>
                </a:solidFill>
                <a:latin typeface="DM Sans Bold"/>
              </a:rPr>
              <a:t>16,5 juta)</a:t>
            </a:r>
          </a:p>
          <a:p>
            <a:pPr marL="604518" lvl="1" indent="-302259">
              <a:lnSpc>
                <a:spcPts val="3639"/>
              </a:lnSpc>
              <a:buFont typeface="Arial"/>
              <a:buChar char="•"/>
            </a:pPr>
            <a:r>
              <a:rPr lang="en-US" sz="2799">
                <a:solidFill>
                  <a:srgbClr val="545454"/>
                </a:solidFill>
                <a:latin typeface="DM Sans Bold"/>
              </a:rPr>
              <a:t>Terendah</a:t>
            </a:r>
            <a:r>
              <a:rPr lang="en-US" sz="2799">
                <a:solidFill>
                  <a:srgbClr val="545454"/>
                </a:solidFill>
                <a:latin typeface="DM Sans"/>
              </a:rPr>
              <a:t> -&gt; bulan 6 tahun 2019 (</a:t>
            </a:r>
            <a:r>
              <a:rPr lang="en-US" sz="2799">
                <a:solidFill>
                  <a:srgbClr val="545454"/>
                </a:solidFill>
                <a:latin typeface="DM Sans Bold"/>
              </a:rPr>
              <a:t>5,7 juta)</a:t>
            </a:r>
          </a:p>
          <a:p>
            <a:pPr>
              <a:lnSpc>
                <a:spcPts val="3639"/>
              </a:lnSpc>
            </a:pPr>
            <a:endParaRPr lang="en-US" sz="2799">
              <a:solidFill>
                <a:srgbClr val="545454"/>
              </a:solidFill>
              <a:latin typeface="DM Sans Bold"/>
            </a:endParaRPr>
          </a:p>
          <a:p>
            <a:pPr marL="604518" lvl="1" indent="-302259">
              <a:lnSpc>
                <a:spcPts val="3639"/>
              </a:lnSpc>
              <a:buFont typeface="Arial"/>
              <a:buChar char="•"/>
            </a:pPr>
            <a:r>
              <a:rPr lang="en-US" sz="2799">
                <a:solidFill>
                  <a:srgbClr val="545454"/>
                </a:solidFill>
                <a:latin typeface="DM Sans"/>
              </a:rPr>
              <a:t>Penjualan </a:t>
            </a:r>
            <a:r>
              <a:rPr lang="en-US" sz="2799">
                <a:solidFill>
                  <a:srgbClr val="545454"/>
                </a:solidFill>
                <a:latin typeface="DM Sans Bold"/>
              </a:rPr>
              <a:t>Wafer 3</a:t>
            </a:r>
            <a:r>
              <a:rPr lang="en-US" sz="2799">
                <a:solidFill>
                  <a:srgbClr val="545454"/>
                </a:solidFill>
                <a:latin typeface="DM Sans"/>
              </a:rPr>
              <a:t> </a:t>
            </a:r>
          </a:p>
          <a:p>
            <a:pPr marL="604518" lvl="1" indent="-302259">
              <a:lnSpc>
                <a:spcPts val="3639"/>
              </a:lnSpc>
              <a:buFont typeface="Arial"/>
              <a:buChar char="•"/>
            </a:pPr>
            <a:r>
              <a:rPr lang="en-US" sz="2799">
                <a:solidFill>
                  <a:srgbClr val="545454"/>
                </a:solidFill>
                <a:latin typeface="DM Sans"/>
              </a:rPr>
              <a:t>Tertinggi -&gt; bulan 12 tahun 2022 (</a:t>
            </a:r>
            <a:r>
              <a:rPr lang="en-US" sz="2799">
                <a:solidFill>
                  <a:srgbClr val="545454"/>
                </a:solidFill>
                <a:latin typeface="DM Sans Bold"/>
              </a:rPr>
              <a:t>11,5 juta</a:t>
            </a:r>
            <a:r>
              <a:rPr lang="en-US" sz="2799">
                <a:solidFill>
                  <a:srgbClr val="545454"/>
                </a:solidFill>
                <a:latin typeface="DM Sans"/>
              </a:rPr>
              <a:t>) </a:t>
            </a:r>
          </a:p>
          <a:p>
            <a:pPr marL="604518" lvl="1" indent="-302259">
              <a:lnSpc>
                <a:spcPts val="3639"/>
              </a:lnSpc>
              <a:buFont typeface="Arial"/>
              <a:buChar char="•"/>
            </a:pPr>
            <a:r>
              <a:rPr lang="en-US" sz="2799">
                <a:solidFill>
                  <a:srgbClr val="545454"/>
                </a:solidFill>
                <a:latin typeface="DM Sans"/>
              </a:rPr>
              <a:t>Terendah -&gt; bulan 10 tahun 2019 (</a:t>
            </a:r>
            <a:r>
              <a:rPr lang="en-US" sz="2799">
                <a:solidFill>
                  <a:srgbClr val="545454"/>
                </a:solidFill>
                <a:latin typeface="DM Sans Bold"/>
              </a:rPr>
              <a:t>25 ribu</a:t>
            </a:r>
            <a:r>
              <a:rPr lang="en-US" sz="2799">
                <a:solidFill>
                  <a:srgbClr val="545454"/>
                </a:solidFill>
                <a:latin typeface="DM Sans"/>
              </a:rPr>
              <a:t>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395179" y="8504452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2700000">
            <a:off x="14034654" y="-4091495"/>
            <a:ext cx="7415398" cy="3565095"/>
            <a:chOff x="0" y="0"/>
            <a:chExt cx="660400" cy="3175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8" name="AutoShape 8"/>
          <p:cNvSpPr/>
          <p:nvPr/>
        </p:nvSpPr>
        <p:spPr>
          <a:xfrm flipV="1">
            <a:off x="16779354" y="-3323851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 flipV="1">
            <a:off x="17092031" y="-296354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 flipV="1">
            <a:off x="17450501" y="-2612228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 flipV="1">
            <a:off x="17836769" y="-2308948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AutoShape 12"/>
          <p:cNvSpPr/>
          <p:nvPr/>
        </p:nvSpPr>
        <p:spPr>
          <a:xfrm flipV="1">
            <a:off x="18276445" y="-1822252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Freeform 13"/>
          <p:cNvSpPr/>
          <p:nvPr/>
        </p:nvSpPr>
        <p:spPr>
          <a:xfrm>
            <a:off x="7647352" y="1873271"/>
            <a:ext cx="10095001" cy="6831288"/>
          </a:xfrm>
          <a:custGeom>
            <a:avLst/>
            <a:gdLst/>
            <a:ahLst/>
            <a:cxnLst/>
            <a:rect l="l" t="t" r="r" b="b"/>
            <a:pathLst>
              <a:path w="10095001" h="6831288">
                <a:moveTo>
                  <a:pt x="0" y="0"/>
                </a:moveTo>
                <a:lnTo>
                  <a:pt x="10095001" y="0"/>
                </a:lnTo>
                <a:lnTo>
                  <a:pt x="10095001" y="6831288"/>
                </a:lnTo>
                <a:lnTo>
                  <a:pt x="0" y="68312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1485129" y="1674833"/>
            <a:ext cx="6967300" cy="739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44"/>
              </a:lnSpc>
            </a:pPr>
            <a:r>
              <a:rPr lang="en-US" sz="5600">
                <a:solidFill>
                  <a:srgbClr val="227C9D"/>
                </a:solidFill>
                <a:latin typeface="Kollektif Bold"/>
              </a:rPr>
              <a:t>MARKET SHARE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485129" y="3726815"/>
            <a:ext cx="5512195" cy="1943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49"/>
              </a:lnSpc>
            </a:pPr>
            <a:r>
              <a:rPr lang="en-US" sz="3499">
                <a:solidFill>
                  <a:srgbClr val="545454"/>
                </a:solidFill>
                <a:latin typeface="DM Sans Bold"/>
              </a:rPr>
              <a:t>Company A </a:t>
            </a:r>
            <a:r>
              <a:rPr lang="en-US" sz="3499">
                <a:solidFill>
                  <a:srgbClr val="545454"/>
                </a:solidFill>
                <a:latin typeface="DM Sans"/>
              </a:rPr>
              <a:t>merupakan </a:t>
            </a:r>
            <a:r>
              <a:rPr lang="en-US" sz="3499">
                <a:solidFill>
                  <a:srgbClr val="545454"/>
                </a:solidFill>
                <a:latin typeface="DM Sans Bold"/>
              </a:rPr>
              <a:t>pemimpin</a:t>
            </a:r>
            <a:r>
              <a:rPr lang="en-US" sz="3499">
                <a:solidFill>
                  <a:srgbClr val="545454"/>
                </a:solidFill>
                <a:latin typeface="DM Sans"/>
              </a:rPr>
              <a:t> pasar pada penjualan produk wafer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395179" y="8504452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2700000">
            <a:off x="14034654" y="-4091495"/>
            <a:ext cx="7415398" cy="3565095"/>
            <a:chOff x="0" y="0"/>
            <a:chExt cx="660400" cy="3175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8" name="AutoShape 8"/>
          <p:cNvSpPr/>
          <p:nvPr/>
        </p:nvSpPr>
        <p:spPr>
          <a:xfrm flipV="1">
            <a:off x="16779354" y="-3323851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 flipV="1">
            <a:off x="17092031" y="-296354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 flipV="1">
            <a:off x="17450501" y="-2612228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 flipV="1">
            <a:off x="17836769" y="-2308948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AutoShape 12"/>
          <p:cNvSpPr/>
          <p:nvPr/>
        </p:nvSpPr>
        <p:spPr>
          <a:xfrm flipV="1">
            <a:off x="18276445" y="-1822252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Freeform 13"/>
          <p:cNvSpPr/>
          <p:nvPr/>
        </p:nvSpPr>
        <p:spPr>
          <a:xfrm>
            <a:off x="7835812" y="1861365"/>
            <a:ext cx="9906541" cy="6928785"/>
          </a:xfrm>
          <a:custGeom>
            <a:avLst/>
            <a:gdLst/>
            <a:ahLst/>
            <a:cxnLst/>
            <a:rect l="l" t="t" r="r" b="b"/>
            <a:pathLst>
              <a:path w="9906541" h="6928785">
                <a:moveTo>
                  <a:pt x="0" y="0"/>
                </a:moveTo>
                <a:lnTo>
                  <a:pt x="9906541" y="0"/>
                </a:lnTo>
                <a:lnTo>
                  <a:pt x="9906541" y="6928785"/>
                </a:lnTo>
                <a:lnTo>
                  <a:pt x="0" y="69287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1485129" y="1674833"/>
            <a:ext cx="6967300" cy="739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44"/>
              </a:lnSpc>
            </a:pPr>
            <a:r>
              <a:rPr lang="en-US" sz="5600">
                <a:solidFill>
                  <a:srgbClr val="227C9D"/>
                </a:solidFill>
                <a:latin typeface="Kollektif Bold"/>
              </a:rPr>
              <a:t>MARKET SHARE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485129" y="3716033"/>
            <a:ext cx="5686570" cy="1609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1"/>
              </a:lnSpc>
            </a:pPr>
            <a:r>
              <a:rPr lang="en-US" sz="3501" dirty="0" err="1">
                <a:solidFill>
                  <a:srgbClr val="545454"/>
                </a:solidFill>
                <a:latin typeface="DM Sans"/>
              </a:rPr>
              <a:t>Penjualan</a:t>
            </a:r>
            <a:r>
              <a:rPr lang="en-US" sz="3501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3501" dirty="0" err="1">
                <a:solidFill>
                  <a:srgbClr val="545454"/>
                </a:solidFill>
                <a:latin typeface="DM Sans"/>
              </a:rPr>
              <a:t>kompetitor</a:t>
            </a:r>
            <a:r>
              <a:rPr lang="en-US" sz="3501" dirty="0">
                <a:solidFill>
                  <a:srgbClr val="545454"/>
                </a:solidFill>
                <a:latin typeface="DM Sans"/>
              </a:rPr>
              <a:t> dan Company A </a:t>
            </a:r>
            <a:r>
              <a:rPr lang="en-US" sz="3501" dirty="0" err="1">
                <a:solidFill>
                  <a:srgbClr val="545454"/>
                </a:solidFill>
                <a:latin typeface="DM Sans Bold"/>
              </a:rPr>
              <a:t>berkorelasi</a:t>
            </a:r>
            <a:r>
              <a:rPr lang="en-US" sz="3501" dirty="0">
                <a:solidFill>
                  <a:srgbClr val="545454"/>
                </a:solidFill>
                <a:latin typeface="DM Sans Bold"/>
              </a:rPr>
              <a:t> </a:t>
            </a:r>
            <a:r>
              <a:rPr lang="en-US" sz="3501" dirty="0" err="1">
                <a:solidFill>
                  <a:srgbClr val="545454"/>
                </a:solidFill>
                <a:latin typeface="DM Sans Bold"/>
              </a:rPr>
              <a:t>positif</a:t>
            </a:r>
            <a:r>
              <a:rPr lang="en-US" sz="3501" dirty="0">
                <a:solidFill>
                  <a:srgbClr val="545454"/>
                </a:solidFill>
                <a:latin typeface="DM Sans Bold"/>
              </a:rPr>
              <a:t> (0,81)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395179" y="8504452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2700000">
            <a:off x="14034654" y="-4091495"/>
            <a:ext cx="7415398" cy="3565095"/>
            <a:chOff x="0" y="0"/>
            <a:chExt cx="660400" cy="3175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8" name="AutoShape 8"/>
          <p:cNvSpPr/>
          <p:nvPr/>
        </p:nvSpPr>
        <p:spPr>
          <a:xfrm flipV="1">
            <a:off x="16779354" y="-3323851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 flipV="1">
            <a:off x="17092031" y="-296354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 flipV="1">
            <a:off x="17450501" y="-2612228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 flipV="1">
            <a:off x="17836769" y="-2308948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AutoShape 12"/>
          <p:cNvSpPr/>
          <p:nvPr/>
        </p:nvSpPr>
        <p:spPr>
          <a:xfrm flipV="1">
            <a:off x="18276445" y="-1822252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TextBox 14"/>
          <p:cNvSpPr txBox="1"/>
          <p:nvPr/>
        </p:nvSpPr>
        <p:spPr>
          <a:xfrm>
            <a:off x="1485129" y="1674833"/>
            <a:ext cx="6967300" cy="14106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44"/>
              </a:lnSpc>
            </a:pPr>
            <a:r>
              <a:rPr lang="en-US" sz="5600" dirty="0">
                <a:solidFill>
                  <a:srgbClr val="227C9D"/>
                </a:solidFill>
                <a:latin typeface="Kollektif Bold"/>
              </a:rPr>
              <a:t>TRANSACTION TREND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485129" y="3716033"/>
            <a:ext cx="5686570" cy="4308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1500" indent="-571500">
              <a:lnSpc>
                <a:spcPts val="4201"/>
              </a:lnSpc>
              <a:buFont typeface="Arial" panose="020B0604020202020204" pitchFamily="34" charset="0"/>
              <a:buChar char="•"/>
            </a:pPr>
            <a:r>
              <a:rPr lang="en-US" sz="3501" dirty="0" err="1">
                <a:solidFill>
                  <a:srgbClr val="545454"/>
                </a:solidFill>
                <a:latin typeface="DM Sans"/>
              </a:rPr>
              <a:t>Meningkat</a:t>
            </a:r>
            <a:r>
              <a:rPr lang="en-US" sz="3501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3501" dirty="0" err="1">
                <a:solidFill>
                  <a:srgbClr val="545454"/>
                </a:solidFill>
                <a:latin typeface="DM Sans"/>
              </a:rPr>
              <a:t>tajam</a:t>
            </a:r>
            <a:r>
              <a:rPr lang="en-US" sz="3501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3501" dirty="0" err="1">
                <a:solidFill>
                  <a:srgbClr val="545454"/>
                </a:solidFill>
                <a:latin typeface="DM Sans"/>
              </a:rPr>
              <a:t>saat</a:t>
            </a:r>
            <a:r>
              <a:rPr lang="en-US" sz="3501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3501" dirty="0" err="1">
                <a:solidFill>
                  <a:srgbClr val="545454"/>
                </a:solidFill>
                <a:latin typeface="DM Sans"/>
              </a:rPr>
              <a:t>memasuki</a:t>
            </a:r>
            <a:r>
              <a:rPr lang="en-US" sz="3501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3501" b="1" dirty="0">
                <a:solidFill>
                  <a:srgbClr val="545454"/>
                </a:solidFill>
                <a:latin typeface="DM Sans"/>
              </a:rPr>
              <a:t>semester 2 </a:t>
            </a:r>
            <a:r>
              <a:rPr lang="en-US" sz="3501" b="1" dirty="0" err="1">
                <a:solidFill>
                  <a:srgbClr val="545454"/>
                </a:solidFill>
                <a:latin typeface="DM Sans"/>
              </a:rPr>
              <a:t>tahun</a:t>
            </a:r>
            <a:r>
              <a:rPr lang="en-US" sz="3501" b="1" dirty="0">
                <a:solidFill>
                  <a:srgbClr val="545454"/>
                </a:solidFill>
                <a:latin typeface="DM Sans"/>
              </a:rPr>
              <a:t> 2019</a:t>
            </a:r>
          </a:p>
          <a:p>
            <a:pPr marL="571500" indent="-571500">
              <a:lnSpc>
                <a:spcPts val="4201"/>
              </a:lnSpc>
              <a:buFont typeface="Arial" panose="020B0604020202020204" pitchFamily="34" charset="0"/>
              <a:buChar char="•"/>
            </a:pPr>
            <a:endParaRPr lang="en-US" sz="3501" b="1" dirty="0">
              <a:solidFill>
                <a:srgbClr val="545454"/>
              </a:solidFill>
              <a:latin typeface="DM Sans"/>
            </a:endParaRPr>
          </a:p>
          <a:p>
            <a:pPr marL="571500" indent="-571500">
              <a:lnSpc>
                <a:spcPts val="4201"/>
              </a:lnSpc>
              <a:buFont typeface="Arial" panose="020B0604020202020204" pitchFamily="34" charset="0"/>
              <a:buChar char="•"/>
            </a:pPr>
            <a:r>
              <a:rPr lang="en-US" sz="3501" dirty="0">
                <a:solidFill>
                  <a:srgbClr val="545454"/>
                </a:solidFill>
                <a:latin typeface="DM Sans"/>
              </a:rPr>
              <a:t>Volume </a:t>
            </a:r>
            <a:r>
              <a:rPr lang="en-US" sz="3501" dirty="0" err="1">
                <a:solidFill>
                  <a:srgbClr val="545454"/>
                </a:solidFill>
                <a:latin typeface="DM Sans"/>
              </a:rPr>
              <a:t>transaksi</a:t>
            </a:r>
            <a:r>
              <a:rPr lang="en-US" sz="3501" dirty="0">
                <a:solidFill>
                  <a:srgbClr val="545454"/>
                </a:solidFill>
                <a:latin typeface="DM Sans"/>
              </a:rPr>
              <a:t> pada </a:t>
            </a:r>
            <a:r>
              <a:rPr lang="en-US" sz="3501" b="1" dirty="0" err="1">
                <a:solidFill>
                  <a:srgbClr val="545454"/>
                </a:solidFill>
                <a:latin typeface="DM Sans"/>
              </a:rPr>
              <a:t>rentang</a:t>
            </a:r>
            <a:r>
              <a:rPr lang="en-US" sz="3501" b="1" dirty="0">
                <a:solidFill>
                  <a:srgbClr val="545454"/>
                </a:solidFill>
                <a:latin typeface="DM Sans"/>
              </a:rPr>
              <a:t> 2020-2021 </a:t>
            </a:r>
            <a:r>
              <a:rPr lang="en-US" sz="3501" dirty="0" err="1">
                <a:solidFill>
                  <a:srgbClr val="545454"/>
                </a:solidFill>
                <a:latin typeface="DM Sans"/>
              </a:rPr>
              <a:t>tidak</a:t>
            </a:r>
            <a:r>
              <a:rPr lang="en-US" sz="3501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3501" dirty="0" err="1">
                <a:solidFill>
                  <a:srgbClr val="545454"/>
                </a:solidFill>
                <a:latin typeface="DM Sans"/>
              </a:rPr>
              <a:t>mencerminkan</a:t>
            </a:r>
            <a:r>
              <a:rPr lang="en-US" sz="3501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3501" b="1" dirty="0" err="1">
                <a:solidFill>
                  <a:srgbClr val="545454"/>
                </a:solidFill>
                <a:latin typeface="DM Sans"/>
              </a:rPr>
              <a:t>nilai</a:t>
            </a:r>
            <a:r>
              <a:rPr lang="en-US" sz="3501" b="1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3501" b="1" dirty="0" err="1">
                <a:solidFill>
                  <a:srgbClr val="545454"/>
                </a:solidFill>
                <a:latin typeface="DM Sans"/>
              </a:rPr>
              <a:t>penjualan</a:t>
            </a:r>
            <a:endParaRPr lang="en-US" sz="3501" b="1" dirty="0">
              <a:solidFill>
                <a:srgbClr val="545454"/>
              </a:solidFill>
              <a:latin typeface="DM San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3E4D62B-2B68-AB97-6324-626210A75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7796" y="2189367"/>
            <a:ext cx="8888869" cy="660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361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577305" y="1390650"/>
            <a:ext cx="7600032" cy="739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44"/>
              </a:lnSpc>
            </a:pPr>
            <a:r>
              <a:rPr lang="en-US" sz="5600">
                <a:solidFill>
                  <a:srgbClr val="227C9D"/>
                </a:solidFill>
                <a:latin typeface="Kollektif Bold"/>
              </a:rPr>
              <a:t>REKOMENDASI</a:t>
            </a:r>
          </a:p>
        </p:txBody>
      </p:sp>
      <p:grpSp>
        <p:nvGrpSpPr>
          <p:cNvPr id="3" name="Group 3"/>
          <p:cNvGrpSpPr/>
          <p:nvPr/>
        </p:nvGrpSpPr>
        <p:grpSpPr>
          <a:xfrm rot="2700000">
            <a:off x="-1906430" y="-3406802"/>
            <a:ext cx="7415398" cy="3565095"/>
            <a:chOff x="0" y="0"/>
            <a:chExt cx="660400" cy="3175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6" name="AutoShape 6"/>
          <p:cNvSpPr/>
          <p:nvPr/>
        </p:nvSpPr>
        <p:spPr>
          <a:xfrm>
            <a:off x="-2369044" y="-2587253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2582990" y="-2274576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2762592" y="-1916106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2889247" y="-1529839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>
            <a:off x="-3033101" y="-1090162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>
            <a:off x="-3153920" y="-646438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AutoShape 12"/>
          <p:cNvSpPr/>
          <p:nvPr/>
        </p:nvSpPr>
        <p:spPr>
          <a:xfrm>
            <a:off x="-3128153" y="-84805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Freeform 13"/>
          <p:cNvSpPr/>
          <p:nvPr/>
        </p:nvSpPr>
        <p:spPr>
          <a:xfrm rot="-10800000">
            <a:off x="13904606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4988415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-10800000">
            <a:off x="14988415" y="106917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10800000">
            <a:off x="17226356" y="2857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7226356" y="-105523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6142547" y="111238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17226356" y="111238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 rot="5400000">
            <a:off x="13904606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1801269" y="3310581"/>
            <a:ext cx="14883183" cy="66112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40" lvl="1" indent="-388620">
              <a:lnSpc>
                <a:spcPts val="4680"/>
              </a:lnSpc>
              <a:buFont typeface="Arial"/>
              <a:buChar char="•"/>
            </a:pPr>
            <a:r>
              <a:rPr lang="en-US" sz="3600" dirty="0" err="1">
                <a:solidFill>
                  <a:srgbClr val="545454"/>
                </a:solidFill>
                <a:latin typeface="DM Sans"/>
              </a:rPr>
              <a:t>Melakukan</a:t>
            </a:r>
            <a:r>
              <a:rPr lang="en-US" sz="36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3600" dirty="0" err="1">
                <a:solidFill>
                  <a:srgbClr val="545454"/>
                </a:solidFill>
                <a:latin typeface="DM Sans"/>
              </a:rPr>
              <a:t>kolaborasi</a:t>
            </a:r>
            <a:r>
              <a:rPr lang="en-US" sz="36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3600" dirty="0" err="1">
                <a:solidFill>
                  <a:srgbClr val="545454"/>
                </a:solidFill>
                <a:latin typeface="DM Sans"/>
              </a:rPr>
              <a:t>dengan</a:t>
            </a:r>
            <a:r>
              <a:rPr lang="en-US" sz="36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3600" dirty="0" err="1">
                <a:solidFill>
                  <a:srgbClr val="545454"/>
                </a:solidFill>
                <a:latin typeface="DM Sans"/>
              </a:rPr>
              <a:t>budaya</a:t>
            </a:r>
            <a:r>
              <a:rPr lang="en-US" sz="3600" dirty="0">
                <a:solidFill>
                  <a:srgbClr val="545454"/>
                </a:solidFill>
                <a:latin typeface="DM Sans"/>
              </a:rPr>
              <a:t> yang </a:t>
            </a:r>
            <a:r>
              <a:rPr lang="en-US" sz="3600" dirty="0" err="1">
                <a:solidFill>
                  <a:srgbClr val="545454"/>
                </a:solidFill>
                <a:latin typeface="DM Sans"/>
              </a:rPr>
              <a:t>sedang</a:t>
            </a:r>
            <a:r>
              <a:rPr lang="en-US" sz="36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3600" dirty="0" err="1">
                <a:solidFill>
                  <a:srgbClr val="545454"/>
                </a:solidFill>
                <a:latin typeface="DM Sans"/>
              </a:rPr>
              <a:t>berkembang</a:t>
            </a:r>
            <a:r>
              <a:rPr lang="en-US" sz="3600" dirty="0">
                <a:solidFill>
                  <a:srgbClr val="545454"/>
                </a:solidFill>
                <a:latin typeface="DM Sans"/>
              </a:rPr>
              <a:t> pada </a:t>
            </a:r>
            <a:r>
              <a:rPr lang="en-US" sz="3600" dirty="0" err="1">
                <a:solidFill>
                  <a:srgbClr val="545454"/>
                </a:solidFill>
                <a:latin typeface="DM Sans"/>
              </a:rPr>
              <a:t>rentang</a:t>
            </a:r>
            <a:r>
              <a:rPr lang="en-US" sz="36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3600" dirty="0" err="1">
                <a:solidFill>
                  <a:srgbClr val="545454"/>
                </a:solidFill>
                <a:latin typeface="DM Sans"/>
              </a:rPr>
              <a:t>usia</a:t>
            </a:r>
            <a:r>
              <a:rPr lang="en-US" sz="3600" dirty="0">
                <a:solidFill>
                  <a:srgbClr val="545454"/>
                </a:solidFill>
                <a:latin typeface="DM Sans"/>
              </a:rPr>
              <a:t> target pasar di </a:t>
            </a:r>
            <a:r>
              <a:rPr lang="en-US" sz="3600" dirty="0" err="1">
                <a:solidFill>
                  <a:srgbClr val="545454"/>
                </a:solidFill>
                <a:latin typeface="DM Sans"/>
              </a:rPr>
              <a:t>bawah</a:t>
            </a:r>
            <a:r>
              <a:rPr lang="en-US" sz="3600" dirty="0">
                <a:solidFill>
                  <a:srgbClr val="545454"/>
                </a:solidFill>
                <a:latin typeface="DM Sans"/>
              </a:rPr>
              <a:t> 24 </a:t>
            </a:r>
            <a:r>
              <a:rPr lang="en-US" sz="3600" dirty="0" err="1">
                <a:solidFill>
                  <a:srgbClr val="545454"/>
                </a:solidFill>
                <a:latin typeface="DM Sans"/>
              </a:rPr>
              <a:t>tahun</a:t>
            </a:r>
            <a:endParaRPr lang="en-US" sz="3600" dirty="0">
              <a:solidFill>
                <a:srgbClr val="545454"/>
              </a:solidFill>
              <a:latin typeface="DM Sans"/>
            </a:endParaRPr>
          </a:p>
          <a:p>
            <a:pPr marL="777240" lvl="1" indent="-388620">
              <a:lnSpc>
                <a:spcPts val="4680"/>
              </a:lnSpc>
              <a:buFont typeface="Arial"/>
              <a:buChar char="•"/>
            </a:pPr>
            <a:r>
              <a:rPr lang="en-US" sz="3600" dirty="0" err="1">
                <a:solidFill>
                  <a:srgbClr val="545454"/>
                </a:solidFill>
                <a:latin typeface="DM Sans"/>
              </a:rPr>
              <a:t>Melakukan</a:t>
            </a:r>
            <a:r>
              <a:rPr lang="en-US" sz="36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3600" dirty="0" err="1">
                <a:solidFill>
                  <a:srgbClr val="545454"/>
                </a:solidFill>
                <a:latin typeface="DM Sans"/>
              </a:rPr>
              <a:t>penjualan</a:t>
            </a:r>
            <a:r>
              <a:rPr lang="en-US" sz="36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3600" dirty="0" err="1">
                <a:solidFill>
                  <a:srgbClr val="545454"/>
                </a:solidFill>
                <a:latin typeface="DM Sans"/>
              </a:rPr>
              <a:t>secara</a:t>
            </a:r>
            <a:r>
              <a:rPr lang="en-US" sz="3600" dirty="0">
                <a:solidFill>
                  <a:srgbClr val="545454"/>
                </a:solidFill>
                <a:latin typeface="DM Sans"/>
              </a:rPr>
              <a:t> cross-selling </a:t>
            </a:r>
            <a:r>
              <a:rPr lang="en-US" sz="3600" dirty="0" err="1">
                <a:solidFill>
                  <a:srgbClr val="545454"/>
                </a:solidFill>
                <a:latin typeface="DM Sans"/>
              </a:rPr>
              <a:t>antara</a:t>
            </a:r>
            <a:r>
              <a:rPr lang="en-US" sz="36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3600" dirty="0" err="1">
                <a:solidFill>
                  <a:srgbClr val="545454"/>
                </a:solidFill>
                <a:latin typeface="DM Sans"/>
              </a:rPr>
              <a:t>produk</a:t>
            </a:r>
            <a:r>
              <a:rPr lang="en-US" sz="3600" dirty="0">
                <a:solidFill>
                  <a:srgbClr val="545454"/>
                </a:solidFill>
                <a:latin typeface="DM Sans"/>
              </a:rPr>
              <a:t> Wafer 1 dan </a:t>
            </a:r>
            <a:r>
              <a:rPr lang="en-US" sz="3600" dirty="0" err="1">
                <a:solidFill>
                  <a:srgbClr val="545454"/>
                </a:solidFill>
                <a:latin typeface="DM Sans"/>
              </a:rPr>
              <a:t>produk</a:t>
            </a:r>
            <a:r>
              <a:rPr lang="en-US" sz="3600" dirty="0">
                <a:solidFill>
                  <a:srgbClr val="545454"/>
                </a:solidFill>
                <a:latin typeface="DM Sans"/>
              </a:rPr>
              <a:t> Wafer 2</a:t>
            </a:r>
          </a:p>
          <a:p>
            <a:pPr marL="777240" lvl="1" indent="-388620">
              <a:lnSpc>
                <a:spcPts val="4680"/>
              </a:lnSpc>
              <a:buFont typeface="Arial"/>
              <a:buChar char="•"/>
            </a:pPr>
            <a:r>
              <a:rPr lang="en-US" sz="3600" dirty="0" err="1">
                <a:solidFill>
                  <a:srgbClr val="545454"/>
                </a:solidFill>
                <a:latin typeface="DM Sans"/>
              </a:rPr>
              <a:t>Melakukan</a:t>
            </a:r>
            <a:r>
              <a:rPr lang="en-US" sz="36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3600" dirty="0" err="1">
                <a:solidFill>
                  <a:srgbClr val="545454"/>
                </a:solidFill>
                <a:latin typeface="DM Sans"/>
              </a:rPr>
              <a:t>penelusuran</a:t>
            </a:r>
            <a:r>
              <a:rPr lang="en-US" sz="36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3600" dirty="0" err="1">
                <a:solidFill>
                  <a:srgbClr val="545454"/>
                </a:solidFill>
                <a:latin typeface="DM Sans"/>
              </a:rPr>
              <a:t>lebih</a:t>
            </a:r>
            <a:r>
              <a:rPr lang="en-US" sz="36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3600" dirty="0" err="1">
                <a:solidFill>
                  <a:srgbClr val="545454"/>
                </a:solidFill>
                <a:latin typeface="DM Sans"/>
              </a:rPr>
              <a:t>lanjut</a:t>
            </a:r>
            <a:r>
              <a:rPr lang="en-US" sz="36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3600" dirty="0" err="1">
                <a:solidFill>
                  <a:srgbClr val="545454"/>
                </a:solidFill>
                <a:latin typeface="DM Sans"/>
              </a:rPr>
              <a:t>untuk</a:t>
            </a:r>
            <a:r>
              <a:rPr lang="en-US" sz="36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3600" dirty="0" err="1">
                <a:solidFill>
                  <a:srgbClr val="545454"/>
                </a:solidFill>
                <a:latin typeface="DM Sans"/>
              </a:rPr>
              <a:t>mengetahui</a:t>
            </a:r>
            <a:r>
              <a:rPr lang="en-US" sz="36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3600" dirty="0" err="1">
                <a:solidFill>
                  <a:srgbClr val="545454"/>
                </a:solidFill>
                <a:latin typeface="DM Sans"/>
              </a:rPr>
              <a:t>penyebab</a:t>
            </a:r>
            <a:r>
              <a:rPr lang="en-US" sz="36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3600" dirty="0" err="1">
                <a:solidFill>
                  <a:srgbClr val="545454"/>
                </a:solidFill>
                <a:latin typeface="DM Sans"/>
              </a:rPr>
              <a:t>penurunan</a:t>
            </a:r>
            <a:r>
              <a:rPr lang="en-US" sz="36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3600" dirty="0" err="1">
                <a:solidFill>
                  <a:srgbClr val="545454"/>
                </a:solidFill>
                <a:latin typeface="DM Sans"/>
              </a:rPr>
              <a:t>permintaan</a:t>
            </a:r>
            <a:r>
              <a:rPr lang="en-US" sz="3600" dirty="0">
                <a:solidFill>
                  <a:srgbClr val="545454"/>
                </a:solidFill>
                <a:latin typeface="DM Sans"/>
              </a:rPr>
              <a:t> pada </a:t>
            </a:r>
            <a:r>
              <a:rPr lang="en-US" sz="3600" dirty="0" err="1">
                <a:solidFill>
                  <a:srgbClr val="545454"/>
                </a:solidFill>
                <a:latin typeface="DM Sans"/>
              </a:rPr>
              <a:t>kuartal</a:t>
            </a:r>
            <a:r>
              <a:rPr lang="en-US" sz="3600" dirty="0">
                <a:solidFill>
                  <a:srgbClr val="545454"/>
                </a:solidFill>
                <a:latin typeface="DM Sans"/>
              </a:rPr>
              <a:t> 2</a:t>
            </a:r>
          </a:p>
          <a:p>
            <a:pPr marL="777240" lvl="1" indent="-388620">
              <a:lnSpc>
                <a:spcPts val="4680"/>
              </a:lnSpc>
              <a:buFont typeface="Arial"/>
              <a:buChar char="•"/>
            </a:pPr>
            <a:r>
              <a:rPr lang="en-US" sz="3600" dirty="0" err="1">
                <a:solidFill>
                  <a:srgbClr val="545454"/>
                </a:solidFill>
                <a:latin typeface="DM Sans"/>
              </a:rPr>
              <a:t>Melakukan</a:t>
            </a:r>
            <a:r>
              <a:rPr lang="en-US" sz="36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3600" dirty="0" err="1">
                <a:solidFill>
                  <a:srgbClr val="545454"/>
                </a:solidFill>
                <a:latin typeface="DM Sans"/>
              </a:rPr>
              <a:t>pengaturan</a:t>
            </a:r>
            <a:r>
              <a:rPr lang="en-US" sz="36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3600" dirty="0" err="1">
                <a:solidFill>
                  <a:srgbClr val="545454"/>
                </a:solidFill>
                <a:latin typeface="DM Sans"/>
              </a:rPr>
              <a:t>kembali</a:t>
            </a:r>
            <a:r>
              <a:rPr lang="en-US" sz="36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3600" dirty="0" err="1">
                <a:solidFill>
                  <a:srgbClr val="545454"/>
                </a:solidFill>
                <a:latin typeface="DM Sans"/>
              </a:rPr>
              <a:t>stok</a:t>
            </a:r>
            <a:r>
              <a:rPr lang="en-US" sz="36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3600" dirty="0" err="1">
                <a:solidFill>
                  <a:srgbClr val="545454"/>
                </a:solidFill>
                <a:latin typeface="DM Sans"/>
              </a:rPr>
              <a:t>untuk</a:t>
            </a:r>
            <a:r>
              <a:rPr lang="en-US" sz="36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3600" dirty="0" err="1">
                <a:solidFill>
                  <a:srgbClr val="545454"/>
                </a:solidFill>
                <a:latin typeface="DM Sans"/>
              </a:rPr>
              <a:t>setiap</a:t>
            </a:r>
            <a:r>
              <a:rPr lang="en-US" sz="36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3600" dirty="0" err="1">
                <a:solidFill>
                  <a:srgbClr val="545454"/>
                </a:solidFill>
                <a:latin typeface="DM Sans"/>
              </a:rPr>
              <a:t>produk</a:t>
            </a:r>
            <a:r>
              <a:rPr lang="en-US" sz="36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3600" dirty="0" err="1">
                <a:solidFill>
                  <a:srgbClr val="545454"/>
                </a:solidFill>
                <a:latin typeface="DM Sans"/>
              </a:rPr>
              <a:t>sesuai</a:t>
            </a:r>
            <a:r>
              <a:rPr lang="en-US" sz="36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3600" dirty="0" err="1">
                <a:solidFill>
                  <a:srgbClr val="545454"/>
                </a:solidFill>
                <a:latin typeface="DM Sans"/>
              </a:rPr>
              <a:t>dengan</a:t>
            </a:r>
            <a:r>
              <a:rPr lang="en-US" sz="36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3600" dirty="0" err="1">
                <a:solidFill>
                  <a:srgbClr val="545454"/>
                </a:solidFill>
                <a:latin typeface="DM Sans"/>
              </a:rPr>
              <a:t>tingkat</a:t>
            </a:r>
            <a:r>
              <a:rPr lang="en-US" sz="36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3600" dirty="0" err="1">
                <a:solidFill>
                  <a:srgbClr val="545454"/>
                </a:solidFill>
                <a:latin typeface="DM Sans"/>
              </a:rPr>
              <a:t>permintaan</a:t>
            </a:r>
            <a:r>
              <a:rPr lang="en-US" sz="3600" dirty="0">
                <a:solidFill>
                  <a:srgbClr val="545454"/>
                </a:solidFill>
                <a:latin typeface="DM Sans"/>
              </a:rPr>
              <a:t> pada </a:t>
            </a:r>
            <a:r>
              <a:rPr lang="en-US" sz="3600" dirty="0" err="1">
                <a:solidFill>
                  <a:srgbClr val="545454"/>
                </a:solidFill>
                <a:latin typeface="DM Sans"/>
              </a:rPr>
              <a:t>kuartal</a:t>
            </a:r>
            <a:r>
              <a:rPr lang="en-US" sz="3600" dirty="0">
                <a:solidFill>
                  <a:srgbClr val="545454"/>
                </a:solidFill>
                <a:latin typeface="DM Sans"/>
              </a:rPr>
              <a:t> 2</a:t>
            </a:r>
          </a:p>
          <a:p>
            <a:pPr marL="777240" lvl="1" indent="-388620">
              <a:lnSpc>
                <a:spcPts val="4680"/>
              </a:lnSpc>
              <a:buFont typeface="Arial"/>
              <a:buChar char="•"/>
            </a:pPr>
            <a:r>
              <a:rPr lang="en-US" sz="3600" dirty="0" err="1">
                <a:solidFill>
                  <a:srgbClr val="545454"/>
                </a:solidFill>
                <a:latin typeface="DM Sans"/>
              </a:rPr>
              <a:t>Melakukan</a:t>
            </a:r>
            <a:r>
              <a:rPr lang="en-US" sz="36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3600" dirty="0" err="1">
                <a:solidFill>
                  <a:srgbClr val="545454"/>
                </a:solidFill>
                <a:latin typeface="DM Sans"/>
              </a:rPr>
              <a:t>promosi</a:t>
            </a:r>
            <a:r>
              <a:rPr lang="en-US" sz="3600" dirty="0">
                <a:solidFill>
                  <a:srgbClr val="545454"/>
                </a:solidFill>
                <a:latin typeface="DM Sans"/>
              </a:rPr>
              <a:t> dan marketing </a:t>
            </a:r>
            <a:r>
              <a:rPr lang="en-US" sz="3600" dirty="0" err="1">
                <a:solidFill>
                  <a:srgbClr val="545454"/>
                </a:solidFill>
                <a:latin typeface="DM Sans"/>
              </a:rPr>
              <a:t>besar</a:t>
            </a:r>
            <a:r>
              <a:rPr lang="en-US" sz="3600" dirty="0">
                <a:solidFill>
                  <a:srgbClr val="545454"/>
                </a:solidFill>
                <a:latin typeface="DM Sans"/>
              </a:rPr>
              <a:t> pada </a:t>
            </a:r>
            <a:r>
              <a:rPr lang="en-US" sz="3600" dirty="0" err="1">
                <a:solidFill>
                  <a:srgbClr val="545454"/>
                </a:solidFill>
                <a:latin typeface="DM Sans"/>
              </a:rPr>
              <a:t>saat</a:t>
            </a:r>
            <a:r>
              <a:rPr lang="en-US" sz="3600" dirty="0">
                <a:solidFill>
                  <a:srgbClr val="545454"/>
                </a:solidFill>
                <a:latin typeface="DM Sans"/>
              </a:rPr>
              <a:t> semester 2 </a:t>
            </a:r>
            <a:r>
              <a:rPr lang="en-US" sz="3600" dirty="0" err="1">
                <a:solidFill>
                  <a:srgbClr val="545454"/>
                </a:solidFill>
                <a:latin typeface="DM Sans"/>
              </a:rPr>
              <a:t>setiap</a:t>
            </a:r>
            <a:r>
              <a:rPr lang="en-US" sz="36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3600" dirty="0" err="1">
                <a:solidFill>
                  <a:srgbClr val="545454"/>
                </a:solidFill>
                <a:latin typeface="DM Sans"/>
              </a:rPr>
              <a:t>tahun</a:t>
            </a:r>
            <a:r>
              <a:rPr lang="en-US" sz="36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3600" dirty="0" err="1">
                <a:solidFill>
                  <a:srgbClr val="545454"/>
                </a:solidFill>
                <a:latin typeface="DM Sans"/>
              </a:rPr>
              <a:t>terutama</a:t>
            </a:r>
            <a:r>
              <a:rPr lang="en-US" sz="36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3600" dirty="0" err="1">
                <a:solidFill>
                  <a:srgbClr val="545454"/>
                </a:solidFill>
                <a:latin typeface="DM Sans"/>
              </a:rPr>
              <a:t>mendekati</a:t>
            </a:r>
            <a:r>
              <a:rPr lang="en-US" sz="36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3600" dirty="0" err="1">
                <a:solidFill>
                  <a:srgbClr val="545454"/>
                </a:solidFill>
                <a:latin typeface="DM Sans"/>
              </a:rPr>
              <a:t>perayaan</a:t>
            </a:r>
            <a:r>
              <a:rPr lang="en-US" sz="36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3600" dirty="0" err="1">
                <a:solidFill>
                  <a:srgbClr val="545454"/>
                </a:solidFill>
                <a:latin typeface="DM Sans"/>
              </a:rPr>
              <a:t>besar</a:t>
            </a:r>
            <a:r>
              <a:rPr lang="en-US" sz="36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3600" dirty="0" err="1">
                <a:solidFill>
                  <a:srgbClr val="545454"/>
                </a:solidFill>
                <a:latin typeface="DM Sans"/>
              </a:rPr>
              <a:t>seperti</a:t>
            </a:r>
            <a:r>
              <a:rPr lang="en-US" sz="36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3600" dirty="0" err="1">
                <a:solidFill>
                  <a:srgbClr val="545454"/>
                </a:solidFill>
                <a:latin typeface="DM Sans"/>
              </a:rPr>
              <a:t>akhir</a:t>
            </a:r>
            <a:r>
              <a:rPr lang="en-US" sz="36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3600" dirty="0" err="1">
                <a:solidFill>
                  <a:srgbClr val="545454"/>
                </a:solidFill>
                <a:latin typeface="DM Sans"/>
              </a:rPr>
              <a:t>tahun</a:t>
            </a:r>
            <a:r>
              <a:rPr lang="en-US" sz="3600" dirty="0">
                <a:solidFill>
                  <a:srgbClr val="545454"/>
                </a:solidFill>
                <a:latin typeface="DM Sans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577305" y="1390650"/>
            <a:ext cx="7600032" cy="739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44"/>
              </a:lnSpc>
            </a:pPr>
            <a:r>
              <a:rPr lang="en-US" sz="5600">
                <a:solidFill>
                  <a:srgbClr val="227C9D"/>
                </a:solidFill>
                <a:latin typeface="Kollektif Bold"/>
              </a:rPr>
              <a:t>DAMPAK</a:t>
            </a:r>
          </a:p>
        </p:txBody>
      </p:sp>
      <p:grpSp>
        <p:nvGrpSpPr>
          <p:cNvPr id="3" name="Group 3"/>
          <p:cNvGrpSpPr/>
          <p:nvPr/>
        </p:nvGrpSpPr>
        <p:grpSpPr>
          <a:xfrm rot="2700000">
            <a:off x="-1906430" y="-3406802"/>
            <a:ext cx="7415398" cy="3565095"/>
            <a:chOff x="0" y="0"/>
            <a:chExt cx="660400" cy="3175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6" name="AutoShape 6"/>
          <p:cNvSpPr/>
          <p:nvPr/>
        </p:nvSpPr>
        <p:spPr>
          <a:xfrm>
            <a:off x="-2369044" y="-2587253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2582990" y="-2274576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2762592" y="-1916106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2889247" y="-1529839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>
            <a:off x="-3033101" y="-1090162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>
            <a:off x="-3153920" y="-646438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AutoShape 12"/>
          <p:cNvSpPr/>
          <p:nvPr/>
        </p:nvSpPr>
        <p:spPr>
          <a:xfrm>
            <a:off x="-3128153" y="-84805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Freeform 13"/>
          <p:cNvSpPr/>
          <p:nvPr/>
        </p:nvSpPr>
        <p:spPr>
          <a:xfrm rot="-10800000">
            <a:off x="13904606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4988415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-10800000">
            <a:off x="14988415" y="106917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10800000">
            <a:off x="17226356" y="2857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7226356" y="-105523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6142547" y="111238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17226356" y="111238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 rot="5400000">
            <a:off x="13904606" y="10838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1801269" y="3301056"/>
            <a:ext cx="14883183" cy="39808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8" lvl="1" indent="-431799">
              <a:lnSpc>
                <a:spcPts val="5199"/>
              </a:lnSpc>
              <a:buFont typeface="Arial"/>
              <a:buChar char="•"/>
            </a:pPr>
            <a:r>
              <a:rPr lang="en-US" sz="3999" dirty="0" err="1">
                <a:solidFill>
                  <a:srgbClr val="545454"/>
                </a:solidFill>
                <a:latin typeface="DM Sans"/>
              </a:rPr>
              <a:t>Peningkatan</a:t>
            </a:r>
            <a:r>
              <a:rPr lang="en-US" sz="3999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DM Sans"/>
              </a:rPr>
              <a:t>penjualan</a:t>
            </a:r>
            <a:r>
              <a:rPr lang="en-US" sz="3999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DM Sans"/>
              </a:rPr>
              <a:t>produk</a:t>
            </a:r>
            <a:r>
              <a:rPr lang="en-US" sz="3999" dirty="0">
                <a:solidFill>
                  <a:srgbClr val="545454"/>
                </a:solidFill>
                <a:latin typeface="DM Sans"/>
              </a:rPr>
              <a:t> Wafer 2</a:t>
            </a:r>
          </a:p>
          <a:p>
            <a:pPr marL="863598" lvl="1" indent="-431799">
              <a:lnSpc>
                <a:spcPts val="5199"/>
              </a:lnSpc>
              <a:buFont typeface="Arial"/>
              <a:buChar char="•"/>
            </a:pPr>
            <a:r>
              <a:rPr lang="en-US" sz="3999" dirty="0" err="1">
                <a:solidFill>
                  <a:srgbClr val="545454"/>
                </a:solidFill>
                <a:latin typeface="DM Sans"/>
              </a:rPr>
              <a:t>Terhindar</a:t>
            </a:r>
            <a:r>
              <a:rPr lang="en-US" sz="3999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DM Sans"/>
              </a:rPr>
              <a:t>dari</a:t>
            </a:r>
            <a:r>
              <a:rPr lang="en-US" sz="3999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DM Sans"/>
              </a:rPr>
              <a:t>penurunan</a:t>
            </a:r>
            <a:r>
              <a:rPr lang="en-US" sz="3999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DM Sans"/>
              </a:rPr>
              <a:t>penjualan</a:t>
            </a:r>
            <a:r>
              <a:rPr lang="en-US" sz="3999" dirty="0">
                <a:solidFill>
                  <a:srgbClr val="545454"/>
                </a:solidFill>
                <a:latin typeface="DM Sans"/>
              </a:rPr>
              <a:t> yang </a:t>
            </a:r>
            <a:r>
              <a:rPr lang="en-US" sz="3999" dirty="0" err="1">
                <a:solidFill>
                  <a:srgbClr val="545454"/>
                </a:solidFill>
                <a:latin typeface="DM Sans"/>
              </a:rPr>
              <a:t>ekstrim</a:t>
            </a:r>
            <a:endParaRPr lang="en-US" sz="3999" dirty="0">
              <a:solidFill>
                <a:srgbClr val="545454"/>
              </a:solidFill>
              <a:latin typeface="DM Sans"/>
            </a:endParaRPr>
          </a:p>
          <a:p>
            <a:pPr marL="863598" lvl="1" indent="-431799">
              <a:lnSpc>
                <a:spcPts val="5199"/>
              </a:lnSpc>
              <a:buFont typeface="Arial"/>
              <a:buChar char="•"/>
            </a:pPr>
            <a:r>
              <a:rPr lang="en-US" sz="3999" dirty="0" err="1">
                <a:solidFill>
                  <a:srgbClr val="545454"/>
                </a:solidFill>
                <a:latin typeface="DM Sans"/>
              </a:rPr>
              <a:t>Penghematan</a:t>
            </a:r>
            <a:r>
              <a:rPr lang="en-US" sz="3999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DM Sans"/>
              </a:rPr>
              <a:t>biaya</a:t>
            </a:r>
            <a:r>
              <a:rPr lang="en-US" sz="3999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DM Sans"/>
              </a:rPr>
              <a:t>karena</a:t>
            </a:r>
            <a:r>
              <a:rPr lang="en-US" sz="3999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DM Sans"/>
              </a:rPr>
              <a:t>efisiensi</a:t>
            </a:r>
            <a:r>
              <a:rPr lang="en-US" sz="3999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DM Sans"/>
              </a:rPr>
              <a:t>stok</a:t>
            </a:r>
            <a:endParaRPr lang="en-US" sz="3999" dirty="0">
              <a:solidFill>
                <a:srgbClr val="545454"/>
              </a:solidFill>
              <a:latin typeface="DM Sans"/>
            </a:endParaRPr>
          </a:p>
          <a:p>
            <a:pPr marL="863598" lvl="1" indent="-431799">
              <a:lnSpc>
                <a:spcPts val="5199"/>
              </a:lnSpc>
              <a:buFont typeface="Arial"/>
              <a:buChar char="•"/>
            </a:pPr>
            <a:r>
              <a:rPr lang="en-US" sz="3999" dirty="0" err="1">
                <a:solidFill>
                  <a:srgbClr val="545454"/>
                </a:solidFill>
                <a:latin typeface="DM Sans"/>
              </a:rPr>
              <a:t>Akuisisi</a:t>
            </a:r>
            <a:r>
              <a:rPr lang="en-US" sz="3999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DM Sans"/>
              </a:rPr>
              <a:t>konsumen</a:t>
            </a:r>
            <a:r>
              <a:rPr lang="en-US" sz="3999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DM Sans"/>
              </a:rPr>
              <a:t>baru</a:t>
            </a:r>
            <a:endParaRPr lang="en-US" sz="3999" dirty="0">
              <a:solidFill>
                <a:srgbClr val="545454"/>
              </a:solidFill>
              <a:latin typeface="DM Sans"/>
            </a:endParaRPr>
          </a:p>
          <a:p>
            <a:pPr marL="863598" lvl="1" indent="-431799">
              <a:lnSpc>
                <a:spcPts val="5199"/>
              </a:lnSpc>
              <a:buFont typeface="Arial"/>
              <a:buChar char="•"/>
            </a:pPr>
            <a:r>
              <a:rPr lang="en-US" sz="3999" dirty="0" err="1">
                <a:solidFill>
                  <a:srgbClr val="545454"/>
                </a:solidFill>
                <a:latin typeface="DM Sans"/>
              </a:rPr>
              <a:t>Peningkatan</a:t>
            </a:r>
            <a:r>
              <a:rPr lang="en-US" sz="3999" dirty="0">
                <a:solidFill>
                  <a:srgbClr val="545454"/>
                </a:solidFill>
                <a:latin typeface="DM Sans"/>
              </a:rPr>
              <a:t> pada </a:t>
            </a:r>
            <a:r>
              <a:rPr lang="en-US" sz="3999" dirty="0" err="1">
                <a:solidFill>
                  <a:srgbClr val="545454"/>
                </a:solidFill>
                <a:latin typeface="DM Sans"/>
              </a:rPr>
              <a:t>biaya</a:t>
            </a:r>
            <a:r>
              <a:rPr lang="en-US" sz="3999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DM Sans"/>
              </a:rPr>
              <a:t>pemasaran</a:t>
            </a:r>
            <a:endParaRPr lang="en-US" sz="3999" dirty="0">
              <a:solidFill>
                <a:srgbClr val="545454"/>
              </a:solidFill>
              <a:latin typeface="DM Sans"/>
            </a:endParaRPr>
          </a:p>
          <a:p>
            <a:pPr marL="863598" lvl="1" indent="-431799">
              <a:lnSpc>
                <a:spcPts val="5199"/>
              </a:lnSpc>
              <a:buFont typeface="Arial"/>
              <a:buChar char="•"/>
            </a:pPr>
            <a:r>
              <a:rPr lang="en-US" sz="3999" dirty="0" err="1">
                <a:solidFill>
                  <a:srgbClr val="545454"/>
                </a:solidFill>
                <a:latin typeface="DM Sans"/>
              </a:rPr>
              <a:t>Adanya</a:t>
            </a:r>
            <a:r>
              <a:rPr lang="en-US" sz="3999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DM Sans"/>
              </a:rPr>
              <a:t>biaya</a:t>
            </a:r>
            <a:r>
              <a:rPr lang="en-US" sz="3999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DM Sans"/>
              </a:rPr>
              <a:t>untuk</a:t>
            </a:r>
            <a:r>
              <a:rPr lang="en-US" sz="3999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DM Sans"/>
              </a:rPr>
              <a:t>melakukan</a:t>
            </a:r>
            <a:r>
              <a:rPr lang="en-US" sz="3999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3999" dirty="0" err="1">
                <a:solidFill>
                  <a:srgbClr val="545454"/>
                </a:solidFill>
                <a:latin typeface="DM Sans"/>
              </a:rPr>
              <a:t>analisis</a:t>
            </a:r>
            <a:r>
              <a:rPr lang="en-US" sz="3999" dirty="0">
                <a:solidFill>
                  <a:srgbClr val="545454"/>
                </a:solidFill>
                <a:latin typeface="DM Sans"/>
              </a:rPr>
              <a:t> pasar </a:t>
            </a:r>
            <a:r>
              <a:rPr lang="en-US" sz="3999" dirty="0" err="1">
                <a:solidFill>
                  <a:srgbClr val="545454"/>
                </a:solidFill>
                <a:latin typeface="DM Sans"/>
              </a:rPr>
              <a:t>lanjutan</a:t>
            </a:r>
            <a:endParaRPr lang="en-US" sz="3999" dirty="0">
              <a:solidFill>
                <a:srgbClr val="545454"/>
              </a:solidFill>
              <a:latin typeface="DM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63654" y="2537176"/>
            <a:ext cx="10620170" cy="16579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399"/>
              </a:lnSpc>
            </a:pPr>
            <a:r>
              <a:rPr lang="en-US" sz="12399">
                <a:solidFill>
                  <a:srgbClr val="227C9D"/>
                </a:solidFill>
                <a:latin typeface="Kollektif Bold"/>
              </a:rPr>
              <a:t>THANK YOU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256541" y="9801302"/>
            <a:ext cx="7514164" cy="4381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00"/>
              </a:lnSpc>
            </a:pPr>
            <a:r>
              <a:rPr lang="en-US" sz="3000">
                <a:solidFill>
                  <a:srgbClr val="545454"/>
                </a:solidFill>
                <a:latin typeface="DM Sans"/>
              </a:rPr>
              <a:t>www.reallygreatsite.com</a:t>
            </a:r>
          </a:p>
        </p:txBody>
      </p:sp>
      <p:sp>
        <p:nvSpPr>
          <p:cNvPr id="4" name="Freeform 4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5400000" flipH="1" flipV="1">
            <a:off x="12770705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10800000" flipH="1" flipV="1">
            <a:off x="12770705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 rot="-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3321750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1" name="Group 21"/>
          <p:cNvGrpSpPr/>
          <p:nvPr/>
        </p:nvGrpSpPr>
        <p:grpSpPr>
          <a:xfrm>
            <a:off x="13123603" y="5475036"/>
            <a:ext cx="8847511" cy="8855676"/>
            <a:chOff x="0" y="0"/>
            <a:chExt cx="11796681" cy="11807568"/>
          </a:xfrm>
        </p:grpSpPr>
        <p:grpSp>
          <p:nvGrpSpPr>
            <p:cNvPr id="22" name="Group 22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604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75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53"/>
                  </a:lnSpc>
                </a:pPr>
                <a:endParaRPr/>
              </a:p>
            </p:txBody>
          </p:sp>
        </p:grpSp>
        <p:sp>
          <p:nvSpPr>
            <p:cNvPr id="25" name="AutoShape 25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6" name="AutoShape 26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7" name="AutoShape 27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8" name="AutoShape 28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9" name="AutoShape 29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0" name="AutoShape 30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1" name="AutoShape 31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2" name="AutoShape 32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3" name="AutoShape 33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</p:grpSp>
      <p:grpSp>
        <p:nvGrpSpPr>
          <p:cNvPr id="34" name="Group 34"/>
          <p:cNvGrpSpPr/>
          <p:nvPr/>
        </p:nvGrpSpPr>
        <p:grpSpPr>
          <a:xfrm>
            <a:off x="-2634012" y="-5192964"/>
            <a:ext cx="8847511" cy="8855676"/>
            <a:chOff x="0" y="0"/>
            <a:chExt cx="11796681" cy="11807568"/>
          </a:xfrm>
        </p:grpSpPr>
        <p:grpSp>
          <p:nvGrpSpPr>
            <p:cNvPr id="35" name="Group 35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id="36" name="Freeform 36"/>
              <p:cNvSpPr/>
              <p:nvPr/>
            </p:nvSpPr>
            <p:spPr>
              <a:xfrm>
                <a:off x="0" y="0"/>
                <a:ext cx="6604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75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</p:sp>
          <p:sp>
            <p:nvSpPr>
              <p:cNvPr id="37" name="TextBox 37"/>
              <p:cNvSpPr txBox="1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53"/>
                  </a:lnSpc>
                </a:pPr>
                <a:endParaRPr/>
              </a:p>
            </p:txBody>
          </p:sp>
        </p:grpSp>
        <p:sp>
          <p:nvSpPr>
            <p:cNvPr id="38" name="AutoShape 38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" name="AutoShape 39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0" name="AutoShape 40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1" name="AutoShape 41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2" name="AutoShape 42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3" name="AutoShape 43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4" name="AutoShape 44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5" name="AutoShape 45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6" name="AutoShape 46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47" name="TextBox 47"/>
          <p:cNvSpPr txBox="1"/>
          <p:nvPr/>
        </p:nvSpPr>
        <p:spPr>
          <a:xfrm>
            <a:off x="1233782" y="4846383"/>
            <a:ext cx="16313577" cy="12763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00"/>
              </a:lnSpc>
            </a:pPr>
            <a:r>
              <a:rPr lang="en-US" sz="3000" dirty="0">
                <a:solidFill>
                  <a:srgbClr val="545454"/>
                </a:solidFill>
                <a:latin typeface="DM Sans"/>
              </a:rPr>
              <a:t>https://app.powerbi.com/view?r=eyJrIjoiNWYxNzBkNGYtYzc5ZC00YmQxLThiYzctYjQ0YmZjNGJlZDMwIiwidCI6IjFkNTE2OWFjLWM3Y2ItNDI3NS05NzY0LWJmOGM5YzM2NGE0YyIsImMiOjEwfQ%3D%3D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3044796" y="5180819"/>
            <a:ext cx="589161" cy="555003"/>
          </a:xfrm>
          <a:prstGeom prst="line">
            <a:avLst/>
          </a:prstGeom>
          <a:ln w="38100" cap="flat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flipV="1">
            <a:off x="7358951" y="5120176"/>
            <a:ext cx="1141647" cy="853674"/>
          </a:xfrm>
          <a:prstGeom prst="line">
            <a:avLst/>
          </a:prstGeom>
          <a:ln w="38100" cap="flat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 flipV="1">
            <a:off x="12216187" y="5261647"/>
            <a:ext cx="952178" cy="933592"/>
          </a:xfrm>
          <a:prstGeom prst="line">
            <a:avLst/>
          </a:prstGeom>
          <a:ln w="38100" cap="flat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 flipH="1" flipV="1">
            <a:off x="5058364" y="5180819"/>
            <a:ext cx="876179" cy="793032"/>
          </a:xfrm>
          <a:prstGeom prst="line">
            <a:avLst/>
          </a:prstGeom>
          <a:ln w="38100" cap="flat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 flipH="1" flipV="1">
            <a:off x="9925005" y="5120176"/>
            <a:ext cx="866775" cy="1075062"/>
          </a:xfrm>
          <a:prstGeom prst="line">
            <a:avLst/>
          </a:prstGeom>
          <a:ln w="38100" cap="flat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7" name="Group 7"/>
          <p:cNvGrpSpPr/>
          <p:nvPr/>
        </p:nvGrpSpPr>
        <p:grpSpPr>
          <a:xfrm>
            <a:off x="1814183" y="5511971"/>
            <a:ext cx="1424407" cy="1424407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8CFAE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3633957" y="4468615"/>
            <a:ext cx="1424407" cy="1424407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6D73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5934543" y="5261647"/>
            <a:ext cx="1424407" cy="1424407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B77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8500597" y="4407973"/>
            <a:ext cx="1424407" cy="1424407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0791780" y="5483035"/>
            <a:ext cx="1424407" cy="1424407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8CFAE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3168365" y="4549443"/>
            <a:ext cx="1424407" cy="1424407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6D73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-3776557" y="-5897726"/>
            <a:ext cx="8847511" cy="8855676"/>
            <a:chOff x="0" y="0"/>
            <a:chExt cx="11796681" cy="11807568"/>
          </a:xfrm>
        </p:grpSpPr>
        <p:grpSp>
          <p:nvGrpSpPr>
            <p:cNvPr id="26" name="Group 26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604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75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</p:sp>
          <p:sp>
            <p:nvSpPr>
              <p:cNvPr id="28" name="TextBox 28"/>
              <p:cNvSpPr txBox="1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53"/>
                  </a:lnSpc>
                </a:pPr>
                <a:endParaRPr/>
              </a:p>
            </p:txBody>
          </p:sp>
        </p:grpSp>
        <p:sp>
          <p:nvSpPr>
            <p:cNvPr id="29" name="AutoShape 29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0" name="AutoShape 30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1" name="AutoShape 31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2" name="AutoShape 32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3" name="AutoShape 33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4" name="AutoShape 34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35" name="TextBox 35"/>
          <p:cNvSpPr txBox="1"/>
          <p:nvPr/>
        </p:nvSpPr>
        <p:spPr>
          <a:xfrm>
            <a:off x="5572049" y="899788"/>
            <a:ext cx="7600032" cy="6545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51"/>
              </a:lnSpc>
            </a:pPr>
            <a:r>
              <a:rPr lang="en-US" sz="4900">
                <a:solidFill>
                  <a:srgbClr val="227C9D"/>
                </a:solidFill>
                <a:latin typeface="Kollektif Bold"/>
              </a:rPr>
              <a:t>ANALISIS DATA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744927" y="7393578"/>
            <a:ext cx="3081413" cy="824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spc="76">
                <a:solidFill>
                  <a:srgbClr val="545454"/>
                </a:solidFill>
                <a:latin typeface="DM Sans Bold"/>
              </a:rPr>
              <a:t>Pendefinisian Permasalahan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814183" y="5759672"/>
            <a:ext cx="1424407" cy="674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60"/>
              </a:lnSpc>
            </a:pPr>
            <a:r>
              <a:rPr lang="en-US" sz="3600" spc="435">
                <a:solidFill>
                  <a:srgbClr val="FFFFFF"/>
                </a:solidFill>
                <a:latin typeface="DM Sans Bold"/>
              </a:rPr>
              <a:t>1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3642830" y="4716316"/>
            <a:ext cx="1424407" cy="674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60"/>
              </a:lnSpc>
            </a:pPr>
            <a:r>
              <a:rPr lang="en-US" sz="3600" spc="435">
                <a:solidFill>
                  <a:srgbClr val="FFFFFF"/>
                </a:solidFill>
                <a:latin typeface="DM Sans Bold"/>
              </a:rPr>
              <a:t>2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5922086" y="5520868"/>
            <a:ext cx="1424407" cy="674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60"/>
              </a:lnSpc>
            </a:pPr>
            <a:r>
              <a:rPr lang="en-US" sz="3600" spc="435">
                <a:solidFill>
                  <a:srgbClr val="FFFFFF"/>
                </a:solidFill>
                <a:latin typeface="DM Sans Bold"/>
              </a:rPr>
              <a:t>3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8513054" y="4641353"/>
            <a:ext cx="1424407" cy="674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60"/>
              </a:lnSpc>
            </a:pPr>
            <a:r>
              <a:rPr lang="en-US" sz="3600" spc="435">
                <a:solidFill>
                  <a:srgbClr val="FFFFFF"/>
                </a:solidFill>
                <a:latin typeface="DM Sans Bold"/>
              </a:rPr>
              <a:t>4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0804342" y="5730736"/>
            <a:ext cx="1424407" cy="674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60"/>
              </a:lnSpc>
            </a:pPr>
            <a:r>
              <a:rPr lang="en-US" sz="3600" spc="435">
                <a:solidFill>
                  <a:srgbClr val="FFFFFF"/>
                </a:solidFill>
                <a:latin typeface="DM Sans Bold"/>
              </a:rPr>
              <a:t>5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13168365" y="4797144"/>
            <a:ext cx="1424407" cy="674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60"/>
              </a:lnSpc>
            </a:pPr>
            <a:r>
              <a:rPr lang="en-US" sz="3600" spc="435">
                <a:solidFill>
                  <a:srgbClr val="FFFFFF"/>
                </a:solidFill>
                <a:latin typeface="DM Sans Bold"/>
              </a:rPr>
              <a:t>6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3060927" y="3329425"/>
            <a:ext cx="2588214" cy="824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399" spc="76">
                <a:solidFill>
                  <a:srgbClr val="545454"/>
                </a:solidFill>
                <a:latin typeface="DM Sans Bold"/>
              </a:rPr>
              <a:t>Pengumpulan Data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4872245" y="7257554"/>
            <a:ext cx="4016595" cy="824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spc="76">
                <a:solidFill>
                  <a:srgbClr val="545454"/>
                </a:solidFill>
                <a:latin typeface="DM Sans Bold"/>
              </a:rPr>
              <a:t>Data Assesment dan Data Cleaning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8119123" y="2910325"/>
            <a:ext cx="2042322" cy="1243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spc="76">
                <a:solidFill>
                  <a:srgbClr val="545454"/>
                </a:solidFill>
                <a:latin typeface="DM Sans Bold"/>
              </a:rPr>
              <a:t>Exploratory Data Analysis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10313544" y="7295654"/>
            <a:ext cx="2406004" cy="824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399" spc="76">
                <a:solidFill>
                  <a:srgbClr val="545454"/>
                </a:solidFill>
                <a:latin typeface="DM Sans Bold"/>
              </a:rPr>
              <a:t>Data Preprocessing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12895847" y="3718045"/>
            <a:ext cx="2042322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spc="76">
                <a:solidFill>
                  <a:srgbClr val="545454"/>
                </a:solidFill>
                <a:latin typeface="DM Sans Bold"/>
              </a:rPr>
              <a:t>Modeling</a:t>
            </a:r>
          </a:p>
        </p:txBody>
      </p:sp>
      <p:grpSp>
        <p:nvGrpSpPr>
          <p:cNvPr id="48" name="Group 48"/>
          <p:cNvGrpSpPr/>
          <p:nvPr/>
        </p:nvGrpSpPr>
        <p:grpSpPr>
          <a:xfrm>
            <a:off x="16171751" y="8119382"/>
            <a:ext cx="3251427" cy="4335236"/>
            <a:chOff x="0" y="0"/>
            <a:chExt cx="4335236" cy="5780314"/>
          </a:xfrm>
        </p:grpSpPr>
        <p:sp>
          <p:nvSpPr>
            <p:cNvPr id="49" name="Freeform 49"/>
            <p:cNvSpPr/>
            <p:nvPr/>
          </p:nvSpPr>
          <p:spPr>
            <a:xfrm>
              <a:off x="2890157" y="1445079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9" y="0"/>
                  </a:lnTo>
                  <a:lnTo>
                    <a:pt x="1445079" y="1445078"/>
                  </a:lnTo>
                  <a:lnTo>
                    <a:pt x="0" y="1445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0" name="Freeform 50"/>
            <p:cNvSpPr/>
            <p:nvPr/>
          </p:nvSpPr>
          <p:spPr>
            <a:xfrm>
              <a:off x="2890157" y="2890157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9" y="0"/>
                  </a:lnTo>
                  <a:lnTo>
                    <a:pt x="1445079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1" name="Freeform 51"/>
            <p:cNvSpPr/>
            <p:nvPr/>
          </p:nvSpPr>
          <p:spPr>
            <a:xfrm rot="5400000" flipH="1" flipV="1">
              <a:off x="2890157" y="4335236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1445079" y="1445078"/>
                  </a:moveTo>
                  <a:lnTo>
                    <a:pt x="0" y="1445078"/>
                  </a:lnTo>
                  <a:lnTo>
                    <a:pt x="0" y="0"/>
                  </a:lnTo>
                  <a:lnTo>
                    <a:pt x="1445079" y="0"/>
                  </a:lnTo>
                  <a:lnTo>
                    <a:pt x="1445079" y="1445078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2" name="Freeform 52"/>
            <p:cNvSpPr/>
            <p:nvPr/>
          </p:nvSpPr>
          <p:spPr>
            <a:xfrm>
              <a:off x="1445079" y="0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3" name="Freeform 53"/>
            <p:cNvSpPr/>
            <p:nvPr/>
          </p:nvSpPr>
          <p:spPr>
            <a:xfrm>
              <a:off x="1445079" y="1445079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8"/>
                  </a:lnTo>
                  <a:lnTo>
                    <a:pt x="0" y="1445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4" name="Freeform 54"/>
            <p:cNvSpPr/>
            <p:nvPr/>
          </p:nvSpPr>
          <p:spPr>
            <a:xfrm rot="5400000">
              <a:off x="0" y="2890157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9" y="0"/>
                  </a:lnTo>
                  <a:lnTo>
                    <a:pt x="1445079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5" name="Freeform 55"/>
            <p:cNvSpPr/>
            <p:nvPr/>
          </p:nvSpPr>
          <p:spPr>
            <a:xfrm rot="-10800000">
              <a:off x="1445079" y="4335236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8"/>
                  </a:lnTo>
                  <a:lnTo>
                    <a:pt x="0" y="1445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6" name="Freeform 56"/>
            <p:cNvSpPr/>
            <p:nvPr/>
          </p:nvSpPr>
          <p:spPr>
            <a:xfrm rot="-10800000" flipH="1" flipV="1">
              <a:off x="0" y="4335236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1445079" y="1445078"/>
                  </a:moveTo>
                  <a:lnTo>
                    <a:pt x="0" y="1445078"/>
                  </a:lnTo>
                  <a:lnTo>
                    <a:pt x="0" y="0"/>
                  </a:lnTo>
                  <a:lnTo>
                    <a:pt x="1445079" y="0"/>
                  </a:lnTo>
                  <a:lnTo>
                    <a:pt x="1445079" y="1445078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7" name="Group 57"/>
          <p:cNvGrpSpPr/>
          <p:nvPr/>
        </p:nvGrpSpPr>
        <p:grpSpPr>
          <a:xfrm>
            <a:off x="15472004" y="5654218"/>
            <a:ext cx="1424407" cy="1424407"/>
            <a:chOff x="0" y="0"/>
            <a:chExt cx="812800" cy="812800"/>
          </a:xfrm>
        </p:grpSpPr>
        <p:sp>
          <p:nvSpPr>
            <p:cNvPr id="58" name="Freeform 5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B77"/>
            </a:solidFill>
          </p:spPr>
        </p:sp>
        <p:sp>
          <p:nvSpPr>
            <p:cNvPr id="59" name="TextBox 59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60" name="TextBox 60"/>
          <p:cNvSpPr txBox="1"/>
          <p:nvPr/>
        </p:nvSpPr>
        <p:spPr>
          <a:xfrm>
            <a:off x="15459547" y="5913440"/>
            <a:ext cx="1424407" cy="674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60"/>
              </a:lnSpc>
            </a:pPr>
            <a:r>
              <a:rPr lang="en-US" sz="3600" spc="435">
                <a:solidFill>
                  <a:srgbClr val="FFFFFF"/>
                </a:solidFill>
                <a:latin typeface="DM Sans Bold"/>
              </a:rPr>
              <a:t>7</a:t>
            </a:r>
          </a:p>
        </p:txBody>
      </p:sp>
      <p:sp>
        <p:nvSpPr>
          <p:cNvPr id="61" name="AutoShape 61"/>
          <p:cNvSpPr/>
          <p:nvPr/>
        </p:nvSpPr>
        <p:spPr>
          <a:xfrm flipH="1" flipV="1">
            <a:off x="14592772" y="5261647"/>
            <a:ext cx="866775" cy="1055653"/>
          </a:xfrm>
          <a:prstGeom prst="line">
            <a:avLst/>
          </a:prstGeom>
          <a:ln w="38100" cap="flat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2" name="TextBox 62"/>
          <p:cNvSpPr txBox="1"/>
          <p:nvPr/>
        </p:nvSpPr>
        <p:spPr>
          <a:xfrm>
            <a:off x="15163046" y="7603128"/>
            <a:ext cx="2380027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spc="76">
                <a:solidFill>
                  <a:srgbClr val="545454"/>
                </a:solidFill>
                <a:latin typeface="DM Sans Bold"/>
              </a:rPr>
              <a:t>Implementasi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59122"/>
          </a:xfrm>
          <a:custGeom>
            <a:avLst/>
            <a:gdLst/>
            <a:ahLst/>
            <a:cxnLst/>
            <a:rect l="l" t="t" r="r" b="b"/>
            <a:pathLst>
              <a:path w="18288000" h="10259122">
                <a:moveTo>
                  <a:pt x="0" y="0"/>
                </a:moveTo>
                <a:lnTo>
                  <a:pt x="18288000" y="0"/>
                </a:lnTo>
                <a:lnTo>
                  <a:pt x="18288000" y="10259122"/>
                </a:lnTo>
                <a:lnTo>
                  <a:pt x="0" y="102591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6986161" y="3895226"/>
            <a:ext cx="527534" cy="10434"/>
          </a:xfrm>
          <a:prstGeom prst="line">
            <a:avLst/>
          </a:prstGeom>
          <a:ln w="38100" cap="flat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2070346" y="5036600"/>
            <a:ext cx="0" cy="1281859"/>
          </a:xfrm>
          <a:prstGeom prst="line">
            <a:avLst/>
          </a:prstGeom>
          <a:ln w="38100" cap="flat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 flipH="1" flipV="1">
            <a:off x="6529965" y="7479484"/>
            <a:ext cx="1208245" cy="24817"/>
          </a:xfrm>
          <a:prstGeom prst="line">
            <a:avLst/>
          </a:prstGeom>
          <a:ln w="38100" cap="flat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 flipH="1" flipV="1">
            <a:off x="9903430" y="3895226"/>
            <a:ext cx="1050746" cy="25204"/>
          </a:xfrm>
          <a:prstGeom prst="line">
            <a:avLst/>
          </a:prstGeom>
          <a:ln w="38100" cap="flat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9786766" y="7504300"/>
            <a:ext cx="1097739" cy="0"/>
          </a:xfrm>
          <a:prstGeom prst="line">
            <a:avLst/>
          </a:prstGeom>
          <a:ln w="38100" cap="flat">
            <a:solidFill>
              <a:srgbClr val="A6A6A6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7" name="Group 7"/>
          <p:cNvGrpSpPr/>
          <p:nvPr/>
        </p:nvGrpSpPr>
        <p:grpSpPr>
          <a:xfrm>
            <a:off x="4356916" y="2616912"/>
            <a:ext cx="2629497" cy="2629497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8CFAE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7513695" y="2700359"/>
            <a:ext cx="2389735" cy="2389735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6D73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954176" y="2804260"/>
            <a:ext cx="2232340" cy="2232340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B77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0884505" y="6318459"/>
            <a:ext cx="2371682" cy="2371682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7738211" y="6480022"/>
            <a:ext cx="2048556" cy="2048556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8CFAE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4161923" y="6295463"/>
            <a:ext cx="2368042" cy="2368042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E6D73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 rot="2700000">
            <a:off x="-2396474" y="-2921783"/>
            <a:ext cx="7415398" cy="3565095"/>
            <a:chOff x="0" y="0"/>
            <a:chExt cx="660400" cy="3175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27" name="TextBox 27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28" name="AutoShape 28"/>
          <p:cNvSpPr/>
          <p:nvPr/>
        </p:nvSpPr>
        <p:spPr>
          <a:xfrm>
            <a:off x="-2859087" y="-2102233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9" name="AutoShape 29"/>
          <p:cNvSpPr/>
          <p:nvPr/>
        </p:nvSpPr>
        <p:spPr>
          <a:xfrm>
            <a:off x="-3073034" y="-1789557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0" name="AutoShape 30"/>
          <p:cNvSpPr/>
          <p:nvPr/>
        </p:nvSpPr>
        <p:spPr>
          <a:xfrm>
            <a:off x="-3252636" y="-1431087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1" name="AutoShape 31"/>
          <p:cNvSpPr/>
          <p:nvPr/>
        </p:nvSpPr>
        <p:spPr>
          <a:xfrm>
            <a:off x="-3379290" y="-1044819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>
            <a:off x="-3523144" y="-605142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>
            <a:off x="-3643964" y="-161419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TextBox 34"/>
          <p:cNvSpPr txBox="1"/>
          <p:nvPr/>
        </p:nvSpPr>
        <p:spPr>
          <a:xfrm>
            <a:off x="5343984" y="1133475"/>
            <a:ext cx="7600032" cy="739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44"/>
              </a:lnSpc>
            </a:pPr>
            <a:r>
              <a:rPr lang="en-US" sz="5600">
                <a:solidFill>
                  <a:srgbClr val="227C9D"/>
                </a:solidFill>
                <a:latin typeface="Kollektif Bold"/>
              </a:rPr>
              <a:t>PROSES BISNIS FMCG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650503" y="3342263"/>
            <a:ext cx="2042322" cy="1189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19"/>
              </a:lnSpc>
            </a:pPr>
            <a:r>
              <a:rPr lang="en-US" sz="2299" spc="73">
                <a:solidFill>
                  <a:srgbClr val="FFFFFF"/>
                </a:solidFill>
                <a:latin typeface="DM Sans Bold"/>
              </a:rPr>
              <a:t>Perencanaan dan Penjadwalan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7687401" y="3440820"/>
            <a:ext cx="2042322" cy="789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19"/>
              </a:lnSpc>
            </a:pPr>
            <a:r>
              <a:rPr lang="en-US" sz="2299" spc="73">
                <a:solidFill>
                  <a:srgbClr val="FFFFFF"/>
                </a:solidFill>
                <a:latin typeface="DM Sans Bold"/>
              </a:rPr>
              <a:t>Pembelian bahan baku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1081760" y="3502796"/>
            <a:ext cx="2042322" cy="789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19"/>
              </a:lnSpc>
            </a:pPr>
            <a:r>
              <a:rPr lang="en-US" sz="2299" spc="73">
                <a:solidFill>
                  <a:srgbClr val="FFFFFF"/>
                </a:solidFill>
                <a:latin typeface="DM Sans Bold"/>
              </a:rPr>
              <a:t>Produksi dan  QA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1049185" y="6901316"/>
            <a:ext cx="2042322" cy="1189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 spc="73">
                <a:solidFill>
                  <a:srgbClr val="FFFFFF"/>
                </a:solidFill>
                <a:latin typeface="DM Sans Bold"/>
              </a:rPr>
              <a:t>Pengemasan dan Pergudangan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7513695" y="7270549"/>
            <a:ext cx="2389735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spc="76">
                <a:solidFill>
                  <a:srgbClr val="FFFFFF"/>
                </a:solidFill>
                <a:latin typeface="DM Sans Bold"/>
              </a:rPr>
              <a:t>Marketing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4324783" y="7111870"/>
            <a:ext cx="2042322" cy="789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19"/>
              </a:lnSpc>
            </a:pPr>
            <a:r>
              <a:rPr lang="en-US" sz="2299" spc="73">
                <a:solidFill>
                  <a:srgbClr val="FFFFFF"/>
                </a:solidFill>
                <a:latin typeface="DM Sans Bold"/>
              </a:rPr>
              <a:t>DIstribution &amp; Delivery</a:t>
            </a:r>
          </a:p>
        </p:txBody>
      </p:sp>
      <p:sp>
        <p:nvSpPr>
          <p:cNvPr id="41" name="Freeform 41"/>
          <p:cNvSpPr/>
          <p:nvPr/>
        </p:nvSpPr>
        <p:spPr>
          <a:xfrm>
            <a:off x="17204191" y="70377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2" name="Freeform 42"/>
          <p:cNvSpPr/>
          <p:nvPr/>
        </p:nvSpPr>
        <p:spPr>
          <a:xfrm>
            <a:off x="17204191" y="81216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3" name="Freeform 43"/>
          <p:cNvSpPr/>
          <p:nvPr/>
        </p:nvSpPr>
        <p:spPr>
          <a:xfrm rot="5400000" flipH="1" flipV="1">
            <a:off x="17204191" y="92054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44" name="Freeform 44"/>
          <p:cNvSpPr/>
          <p:nvPr/>
        </p:nvSpPr>
        <p:spPr>
          <a:xfrm>
            <a:off x="16120382" y="59539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45" name="Freeform 45"/>
          <p:cNvSpPr/>
          <p:nvPr/>
        </p:nvSpPr>
        <p:spPr>
          <a:xfrm>
            <a:off x="16120382" y="70377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46" name="Freeform 46"/>
          <p:cNvSpPr/>
          <p:nvPr/>
        </p:nvSpPr>
        <p:spPr>
          <a:xfrm rot="5400000">
            <a:off x="15036573" y="81216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47" name="Freeform 47"/>
          <p:cNvSpPr/>
          <p:nvPr/>
        </p:nvSpPr>
        <p:spPr>
          <a:xfrm rot="-10800000">
            <a:off x="16120382" y="92054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48" name="Freeform 48"/>
          <p:cNvSpPr/>
          <p:nvPr/>
        </p:nvSpPr>
        <p:spPr>
          <a:xfrm rot="-10800000" flipH="1" flipV="1">
            <a:off x="15036573" y="92054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9525" y="824316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83809" y="82717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0" y="9355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3321750" y="93841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7204191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7204191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6120382" y="705368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6120382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5400000">
            <a:off x="15036573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5400000" flipH="1" flipV="1">
            <a:off x="12770705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10800000" flipH="1" flipV="1">
            <a:off x="12770705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1028700" y="1102249"/>
            <a:ext cx="6046286" cy="1495460"/>
            <a:chOff x="0" y="0"/>
            <a:chExt cx="1592438" cy="393866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592438" cy="393866"/>
            </a:xfrm>
            <a:custGeom>
              <a:avLst/>
              <a:gdLst/>
              <a:ahLst/>
              <a:cxnLst/>
              <a:rect l="l" t="t" r="r" b="b"/>
              <a:pathLst>
                <a:path w="1592438" h="393866">
                  <a:moveTo>
                    <a:pt x="65303" y="0"/>
                  </a:moveTo>
                  <a:lnTo>
                    <a:pt x="1527135" y="0"/>
                  </a:lnTo>
                  <a:cubicBezTo>
                    <a:pt x="1544454" y="0"/>
                    <a:pt x="1561064" y="6880"/>
                    <a:pt x="1573311" y="19127"/>
                  </a:cubicBezTo>
                  <a:cubicBezTo>
                    <a:pt x="1585557" y="31373"/>
                    <a:pt x="1592438" y="47983"/>
                    <a:pt x="1592438" y="65303"/>
                  </a:cubicBezTo>
                  <a:lnTo>
                    <a:pt x="1592438" y="328563"/>
                  </a:lnTo>
                  <a:cubicBezTo>
                    <a:pt x="1592438" y="364629"/>
                    <a:pt x="1563201" y="393866"/>
                    <a:pt x="1527135" y="393866"/>
                  </a:cubicBezTo>
                  <a:lnTo>
                    <a:pt x="65303" y="393866"/>
                  </a:lnTo>
                  <a:cubicBezTo>
                    <a:pt x="47983" y="393866"/>
                    <a:pt x="31373" y="386986"/>
                    <a:pt x="19127" y="374739"/>
                  </a:cubicBezTo>
                  <a:cubicBezTo>
                    <a:pt x="6880" y="362493"/>
                    <a:pt x="0" y="345883"/>
                    <a:pt x="0" y="328563"/>
                  </a:cubicBezTo>
                  <a:lnTo>
                    <a:pt x="0" y="65303"/>
                  </a:lnTo>
                  <a:cubicBezTo>
                    <a:pt x="0" y="47983"/>
                    <a:pt x="6880" y="31373"/>
                    <a:pt x="19127" y="19127"/>
                  </a:cubicBezTo>
                  <a:cubicBezTo>
                    <a:pt x="31373" y="6880"/>
                    <a:pt x="47983" y="0"/>
                    <a:pt x="65303" y="0"/>
                  </a:cubicBezTo>
                  <a:close/>
                </a:path>
              </a:pathLst>
            </a:custGeom>
            <a:solidFill>
              <a:srgbClr val="227C9D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19050"/>
              <a:ext cx="1592438" cy="3748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372270" y="1379646"/>
            <a:ext cx="5702716" cy="1044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000"/>
              </a:lnSpc>
            </a:pPr>
            <a:r>
              <a:rPr lang="en-US" sz="4000">
                <a:solidFill>
                  <a:srgbClr val="FFFFFF"/>
                </a:solidFill>
                <a:latin typeface="Kollektif Bold"/>
              </a:rPr>
              <a:t>KONDISI PENJUALAN PRODUK SAAT INI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93334" y="3439236"/>
            <a:ext cx="7882920" cy="39052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697" lvl="1" indent="-323848">
              <a:lnSpc>
                <a:spcPts val="4499"/>
              </a:lnSpc>
              <a:buFont typeface="Arial"/>
              <a:buChar char="•"/>
            </a:pPr>
            <a:r>
              <a:rPr lang="en-US" sz="2999">
                <a:solidFill>
                  <a:srgbClr val="545454"/>
                </a:solidFill>
                <a:latin typeface="DM Sans"/>
              </a:rPr>
              <a:t>Penjualan </a:t>
            </a:r>
            <a:r>
              <a:rPr lang="en-US" sz="2999">
                <a:solidFill>
                  <a:srgbClr val="545454"/>
                </a:solidFill>
                <a:latin typeface="DM Sans Bold"/>
              </a:rPr>
              <a:t>tertinggi </a:t>
            </a:r>
            <a:r>
              <a:rPr lang="en-US" sz="2999">
                <a:solidFill>
                  <a:srgbClr val="545454"/>
                </a:solidFill>
                <a:latin typeface="DM Sans"/>
              </a:rPr>
              <a:t>  -&gt;  </a:t>
            </a:r>
            <a:r>
              <a:rPr lang="en-US" sz="2999">
                <a:solidFill>
                  <a:srgbClr val="545454"/>
                </a:solidFill>
                <a:latin typeface="DM Sans Bold"/>
              </a:rPr>
              <a:t>Wafer 1</a:t>
            </a:r>
            <a:r>
              <a:rPr lang="en-US" sz="2999">
                <a:solidFill>
                  <a:srgbClr val="545454"/>
                </a:solidFill>
                <a:latin typeface="DM Sans"/>
              </a:rPr>
              <a:t> pada bulan 9 tahun 2022 (27 juta)</a:t>
            </a:r>
          </a:p>
          <a:p>
            <a:pPr>
              <a:lnSpc>
                <a:spcPts val="4499"/>
              </a:lnSpc>
            </a:pPr>
            <a:endParaRPr lang="en-US" sz="2999">
              <a:solidFill>
                <a:srgbClr val="545454"/>
              </a:solidFill>
              <a:latin typeface="DM Sans"/>
            </a:endParaRPr>
          </a:p>
          <a:p>
            <a:pPr marL="647697" lvl="1" indent="-323848">
              <a:lnSpc>
                <a:spcPts val="4499"/>
              </a:lnSpc>
              <a:buFont typeface="Arial"/>
              <a:buChar char="•"/>
            </a:pPr>
            <a:r>
              <a:rPr lang="en-US" sz="2999">
                <a:solidFill>
                  <a:srgbClr val="545454"/>
                </a:solidFill>
                <a:latin typeface="DM Sans"/>
              </a:rPr>
              <a:t>Penjualan </a:t>
            </a:r>
            <a:r>
              <a:rPr lang="en-US" sz="2999">
                <a:solidFill>
                  <a:srgbClr val="545454"/>
                </a:solidFill>
                <a:latin typeface="DM Sans Bold"/>
              </a:rPr>
              <a:t>terendah </a:t>
            </a:r>
            <a:r>
              <a:rPr lang="en-US" sz="2999">
                <a:solidFill>
                  <a:srgbClr val="545454"/>
                </a:solidFill>
                <a:latin typeface="DM Sans"/>
              </a:rPr>
              <a:t> -&gt; </a:t>
            </a:r>
            <a:r>
              <a:rPr lang="en-US" sz="2999">
                <a:solidFill>
                  <a:srgbClr val="545454"/>
                </a:solidFill>
                <a:latin typeface="DM Sans Bold"/>
              </a:rPr>
              <a:t>Wafer 3</a:t>
            </a:r>
            <a:r>
              <a:rPr lang="en-US" sz="2999">
                <a:solidFill>
                  <a:srgbClr val="545454"/>
                </a:solidFill>
                <a:latin typeface="DM Sans"/>
              </a:rPr>
              <a:t> pada bulan 10 tahun 2019 (25 ribu)</a:t>
            </a:r>
          </a:p>
          <a:p>
            <a:pPr>
              <a:lnSpc>
                <a:spcPts val="4499"/>
              </a:lnSpc>
            </a:pPr>
            <a:endParaRPr lang="en-US" sz="2999">
              <a:solidFill>
                <a:srgbClr val="545454"/>
              </a:solidFill>
              <a:latin typeface="DM Sans"/>
            </a:endParaRPr>
          </a:p>
          <a:p>
            <a:pPr marL="647697" lvl="1" indent="-323848">
              <a:lnSpc>
                <a:spcPts val="4499"/>
              </a:lnSpc>
              <a:buFont typeface="Arial"/>
              <a:buChar char="•"/>
            </a:pPr>
            <a:r>
              <a:rPr lang="en-US" sz="2999">
                <a:solidFill>
                  <a:srgbClr val="545454"/>
                </a:solidFill>
                <a:latin typeface="DM Sans"/>
              </a:rPr>
              <a:t>Rerata penjualan </a:t>
            </a:r>
            <a:r>
              <a:rPr lang="en-US" sz="2999">
                <a:solidFill>
                  <a:srgbClr val="545454"/>
                </a:solidFill>
                <a:latin typeface="DM Sans Bold"/>
              </a:rPr>
              <a:t> 11,9 juta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8976254" y="1102249"/>
            <a:ext cx="7569750" cy="68929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21" lvl="1" indent="-302261">
              <a:lnSpc>
                <a:spcPct val="150000"/>
              </a:lnSpc>
              <a:buFont typeface="Arial"/>
              <a:buChar char="•"/>
            </a:pPr>
            <a:r>
              <a:rPr lang="en-US" sz="2800" dirty="0" err="1">
                <a:solidFill>
                  <a:srgbClr val="545454"/>
                </a:solidFill>
                <a:latin typeface="DM Sans"/>
              </a:rPr>
              <a:t>Transaksi</a:t>
            </a:r>
            <a:r>
              <a:rPr lang="en-US" sz="28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2800" b="1" dirty="0" err="1">
                <a:solidFill>
                  <a:srgbClr val="545454"/>
                </a:solidFill>
                <a:latin typeface="DM Sans"/>
              </a:rPr>
              <a:t>tertinggi</a:t>
            </a:r>
            <a:r>
              <a:rPr lang="en-US" sz="2800" b="1" dirty="0">
                <a:solidFill>
                  <a:srgbClr val="545454"/>
                </a:solidFill>
                <a:latin typeface="DM Sans"/>
              </a:rPr>
              <a:t>    -&gt; </a:t>
            </a:r>
            <a:r>
              <a:rPr lang="en-US" sz="28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2800" b="1" dirty="0">
                <a:solidFill>
                  <a:srgbClr val="545454"/>
                </a:solidFill>
                <a:latin typeface="DM Sans"/>
              </a:rPr>
              <a:t>Wafer 1 </a:t>
            </a:r>
            <a:r>
              <a:rPr lang="en-US" sz="2800" dirty="0">
                <a:solidFill>
                  <a:srgbClr val="545454"/>
                </a:solidFill>
                <a:latin typeface="DM Sans"/>
              </a:rPr>
              <a:t>pada </a:t>
            </a:r>
            <a:r>
              <a:rPr lang="en-US" sz="2800" dirty="0" err="1">
                <a:solidFill>
                  <a:srgbClr val="545454"/>
                </a:solidFill>
                <a:latin typeface="DM Sans"/>
              </a:rPr>
              <a:t>bulan</a:t>
            </a:r>
            <a:r>
              <a:rPr lang="en-US" sz="2800" dirty="0">
                <a:solidFill>
                  <a:srgbClr val="545454"/>
                </a:solidFill>
                <a:latin typeface="DM Sans"/>
              </a:rPr>
              <a:t> 11 </a:t>
            </a:r>
            <a:r>
              <a:rPr lang="en-US" sz="2800" dirty="0" err="1">
                <a:solidFill>
                  <a:srgbClr val="545454"/>
                </a:solidFill>
                <a:latin typeface="DM Sans"/>
              </a:rPr>
              <a:t>tahun</a:t>
            </a:r>
            <a:r>
              <a:rPr lang="en-US" sz="2800" dirty="0">
                <a:solidFill>
                  <a:srgbClr val="545454"/>
                </a:solidFill>
                <a:latin typeface="DM Sans"/>
              </a:rPr>
              <a:t> 2021 </a:t>
            </a:r>
            <a:r>
              <a:rPr lang="en-US" sz="2800" dirty="0" err="1">
                <a:solidFill>
                  <a:srgbClr val="545454"/>
                </a:solidFill>
                <a:latin typeface="DM Sans"/>
              </a:rPr>
              <a:t>mencapai</a:t>
            </a:r>
            <a:r>
              <a:rPr lang="en-US" sz="2800" dirty="0">
                <a:solidFill>
                  <a:srgbClr val="545454"/>
                </a:solidFill>
                <a:latin typeface="DM Sans"/>
              </a:rPr>
              <a:t> (2,4 </a:t>
            </a:r>
            <a:r>
              <a:rPr lang="en-US" sz="2800" dirty="0" err="1">
                <a:solidFill>
                  <a:srgbClr val="545454"/>
                </a:solidFill>
                <a:latin typeface="DM Sans"/>
              </a:rPr>
              <a:t>juta</a:t>
            </a:r>
            <a:r>
              <a:rPr lang="en-US" sz="2800" dirty="0">
                <a:solidFill>
                  <a:srgbClr val="545454"/>
                </a:solidFill>
                <a:latin typeface="DM Sans"/>
              </a:rPr>
              <a:t>)</a:t>
            </a:r>
          </a:p>
          <a:p>
            <a:pPr marL="302260" lvl="1">
              <a:lnSpc>
                <a:spcPct val="150000"/>
              </a:lnSpc>
            </a:pPr>
            <a:endParaRPr lang="en-US" sz="2800" dirty="0">
              <a:solidFill>
                <a:srgbClr val="545454"/>
              </a:solidFill>
              <a:latin typeface="DM Sans"/>
            </a:endParaRPr>
          </a:p>
          <a:p>
            <a:pPr marL="604521" lvl="1" indent="-302261">
              <a:lnSpc>
                <a:spcPct val="150000"/>
              </a:lnSpc>
              <a:buFont typeface="Arial"/>
              <a:buChar char="•"/>
            </a:pPr>
            <a:r>
              <a:rPr lang="en-US" sz="2800" dirty="0" err="1">
                <a:solidFill>
                  <a:srgbClr val="545454"/>
                </a:solidFill>
                <a:latin typeface="DM Sans"/>
              </a:rPr>
              <a:t>Transaksi</a:t>
            </a:r>
            <a:r>
              <a:rPr lang="en-US" sz="28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2800" b="1" dirty="0" err="1">
                <a:solidFill>
                  <a:srgbClr val="545454"/>
                </a:solidFill>
                <a:latin typeface="DM Sans"/>
              </a:rPr>
              <a:t>terendah</a:t>
            </a:r>
            <a:r>
              <a:rPr lang="en-US" sz="2800" dirty="0">
                <a:solidFill>
                  <a:srgbClr val="545454"/>
                </a:solidFill>
                <a:latin typeface="DM Sans"/>
              </a:rPr>
              <a:t>   -&gt;  </a:t>
            </a:r>
            <a:r>
              <a:rPr lang="en-US" sz="2800" b="1" dirty="0">
                <a:solidFill>
                  <a:srgbClr val="545454"/>
                </a:solidFill>
                <a:latin typeface="DM Sans"/>
              </a:rPr>
              <a:t>Wafer 3</a:t>
            </a:r>
            <a:r>
              <a:rPr lang="en-US" sz="2800" dirty="0">
                <a:solidFill>
                  <a:srgbClr val="545454"/>
                </a:solidFill>
                <a:latin typeface="DM Sans"/>
              </a:rPr>
              <a:t> pada </a:t>
            </a:r>
            <a:r>
              <a:rPr lang="en-US" sz="2800" dirty="0" err="1">
                <a:solidFill>
                  <a:srgbClr val="545454"/>
                </a:solidFill>
                <a:latin typeface="DM Sans"/>
              </a:rPr>
              <a:t>bulan</a:t>
            </a:r>
            <a:r>
              <a:rPr lang="en-US" sz="2800" dirty="0">
                <a:solidFill>
                  <a:srgbClr val="545454"/>
                </a:solidFill>
                <a:latin typeface="DM Sans"/>
              </a:rPr>
              <a:t> 10 </a:t>
            </a:r>
            <a:r>
              <a:rPr lang="en-US" sz="2800" dirty="0" err="1">
                <a:solidFill>
                  <a:srgbClr val="545454"/>
                </a:solidFill>
                <a:latin typeface="DM Sans"/>
              </a:rPr>
              <a:t>tahun</a:t>
            </a:r>
            <a:r>
              <a:rPr lang="en-US" sz="2800" dirty="0">
                <a:solidFill>
                  <a:srgbClr val="545454"/>
                </a:solidFill>
                <a:latin typeface="DM Sans"/>
              </a:rPr>
              <a:t> 2019  (</a:t>
            </a:r>
            <a:r>
              <a:rPr lang="en-US" sz="2800" b="1" dirty="0">
                <a:solidFill>
                  <a:srgbClr val="545454"/>
                </a:solidFill>
                <a:latin typeface="DM Sans"/>
              </a:rPr>
              <a:t>22 </a:t>
            </a:r>
            <a:r>
              <a:rPr lang="en-US" sz="2800" b="1" dirty="0" err="1">
                <a:solidFill>
                  <a:srgbClr val="545454"/>
                </a:solidFill>
                <a:latin typeface="DM Sans"/>
              </a:rPr>
              <a:t>ribu</a:t>
            </a:r>
            <a:r>
              <a:rPr lang="en-US" sz="2800" b="1" dirty="0">
                <a:solidFill>
                  <a:srgbClr val="545454"/>
                </a:solidFill>
                <a:latin typeface="DM Sans"/>
              </a:rPr>
              <a:t>)</a:t>
            </a:r>
          </a:p>
          <a:p>
            <a:pPr marL="302260" lvl="1">
              <a:lnSpc>
                <a:spcPct val="150000"/>
              </a:lnSpc>
            </a:pPr>
            <a:endParaRPr lang="en-US" sz="2800" b="1" dirty="0">
              <a:solidFill>
                <a:srgbClr val="545454"/>
              </a:solidFill>
              <a:latin typeface="DM Sans"/>
            </a:endParaRPr>
          </a:p>
          <a:p>
            <a:pPr marL="604521" lvl="1" indent="-302261">
              <a:lnSpc>
                <a:spcPct val="150000"/>
              </a:lnSpc>
              <a:buFont typeface="Arial"/>
              <a:buChar char="•"/>
            </a:pPr>
            <a:r>
              <a:rPr lang="en-US" sz="2800" dirty="0" err="1">
                <a:solidFill>
                  <a:srgbClr val="545454"/>
                </a:solidFill>
                <a:latin typeface="DM Sans"/>
              </a:rPr>
              <a:t>Rerata</a:t>
            </a:r>
            <a:r>
              <a:rPr lang="en-US" sz="28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2800" dirty="0" err="1">
                <a:solidFill>
                  <a:srgbClr val="545454"/>
                </a:solidFill>
                <a:latin typeface="DM Sans"/>
              </a:rPr>
              <a:t>transaksi</a:t>
            </a:r>
            <a:r>
              <a:rPr lang="en-US" sz="28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2800" b="1" dirty="0">
                <a:solidFill>
                  <a:srgbClr val="545454"/>
                </a:solidFill>
                <a:latin typeface="DM Sans"/>
              </a:rPr>
              <a:t>1,3 </a:t>
            </a:r>
            <a:r>
              <a:rPr lang="en-US" sz="2800" b="1" dirty="0" err="1">
                <a:solidFill>
                  <a:srgbClr val="545454"/>
                </a:solidFill>
                <a:latin typeface="DM Sans"/>
              </a:rPr>
              <a:t>juta</a:t>
            </a:r>
            <a:endParaRPr lang="en-US" sz="2800" b="1" dirty="0">
              <a:solidFill>
                <a:srgbClr val="545454"/>
              </a:solidFill>
              <a:latin typeface="DM Sans"/>
            </a:endParaRPr>
          </a:p>
          <a:p>
            <a:pPr marL="302260" lvl="1">
              <a:lnSpc>
                <a:spcPct val="150000"/>
              </a:lnSpc>
            </a:pPr>
            <a:endParaRPr lang="en-US" sz="2800" dirty="0">
              <a:solidFill>
                <a:srgbClr val="545454"/>
              </a:solidFill>
              <a:latin typeface="DM Sans"/>
            </a:endParaRPr>
          </a:p>
          <a:p>
            <a:pPr marL="604521" lvl="1" indent="-302261">
              <a:lnSpc>
                <a:spcPct val="150000"/>
              </a:lnSpc>
              <a:buFont typeface="Arial"/>
              <a:buChar char="•"/>
            </a:pPr>
            <a:r>
              <a:rPr lang="en-US" sz="2800" dirty="0" err="1">
                <a:solidFill>
                  <a:srgbClr val="545454"/>
                </a:solidFill>
                <a:latin typeface="DM Sans"/>
              </a:rPr>
              <a:t>Jumlah</a:t>
            </a:r>
            <a:r>
              <a:rPr lang="en-US" sz="28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2800" dirty="0" err="1">
                <a:solidFill>
                  <a:srgbClr val="545454"/>
                </a:solidFill>
                <a:latin typeface="DM Sans"/>
              </a:rPr>
              <a:t>transaksi</a:t>
            </a:r>
            <a:r>
              <a:rPr lang="en-US" sz="2800" dirty="0">
                <a:solidFill>
                  <a:srgbClr val="545454"/>
                </a:solidFill>
                <a:latin typeface="DM Sans"/>
              </a:rPr>
              <a:t> yang </a:t>
            </a:r>
            <a:r>
              <a:rPr lang="en-US" sz="2800" dirty="0" err="1">
                <a:solidFill>
                  <a:srgbClr val="545454"/>
                </a:solidFill>
                <a:latin typeface="DM Sans"/>
              </a:rPr>
              <a:t>terjadi</a:t>
            </a:r>
            <a:r>
              <a:rPr lang="en-US" sz="28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2800" b="1" dirty="0" err="1">
                <a:solidFill>
                  <a:srgbClr val="545454"/>
                </a:solidFill>
                <a:latin typeface="DM Sans"/>
              </a:rPr>
              <a:t>berkorelasi</a:t>
            </a:r>
            <a:r>
              <a:rPr lang="en-US" sz="2800" b="1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2800" b="1" dirty="0" err="1">
                <a:solidFill>
                  <a:srgbClr val="545454"/>
                </a:solidFill>
                <a:latin typeface="DM Sans"/>
              </a:rPr>
              <a:t>positif</a:t>
            </a:r>
            <a:r>
              <a:rPr lang="en-US" sz="28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2800" dirty="0" err="1">
                <a:solidFill>
                  <a:srgbClr val="545454"/>
                </a:solidFill>
                <a:latin typeface="DM Sans"/>
              </a:rPr>
              <a:t>dengan</a:t>
            </a:r>
            <a:r>
              <a:rPr lang="en-US" sz="28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2800" dirty="0" err="1">
                <a:solidFill>
                  <a:srgbClr val="545454"/>
                </a:solidFill>
                <a:latin typeface="DM Sans"/>
              </a:rPr>
              <a:t>jumlah</a:t>
            </a:r>
            <a:r>
              <a:rPr lang="en-US" sz="2800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2800" dirty="0" err="1">
                <a:solidFill>
                  <a:srgbClr val="545454"/>
                </a:solidFill>
                <a:latin typeface="DM Sans"/>
              </a:rPr>
              <a:t>toko</a:t>
            </a:r>
            <a:r>
              <a:rPr lang="en-US" sz="2800" dirty="0">
                <a:solidFill>
                  <a:srgbClr val="545454"/>
                </a:solidFill>
                <a:latin typeface="DM Sans"/>
              </a:rPr>
              <a:t> (0.98)</a:t>
            </a:r>
          </a:p>
          <a:p>
            <a:pPr>
              <a:lnSpc>
                <a:spcPts val="3360"/>
              </a:lnSpc>
            </a:pPr>
            <a:endParaRPr lang="en-US" sz="2800" dirty="0">
              <a:solidFill>
                <a:srgbClr val="545454"/>
              </a:solidFill>
              <a:latin typeface="DM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 rot="-10800000">
            <a:off x="14906257" y="92031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3629753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182762" y="81744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10800000">
            <a:off x="16182762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028700" y="2337845"/>
            <a:ext cx="9638214" cy="6742116"/>
          </a:xfrm>
          <a:custGeom>
            <a:avLst/>
            <a:gdLst/>
            <a:ahLst/>
            <a:cxnLst/>
            <a:rect l="l" t="t" r="r" b="b"/>
            <a:pathLst>
              <a:path w="9638214" h="6742116">
                <a:moveTo>
                  <a:pt x="0" y="0"/>
                </a:moveTo>
                <a:lnTo>
                  <a:pt x="9638214" y="0"/>
                </a:lnTo>
                <a:lnTo>
                  <a:pt x="9638214" y="6742116"/>
                </a:lnTo>
                <a:lnTo>
                  <a:pt x="0" y="674211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3639265" y="711136"/>
            <a:ext cx="6245679" cy="739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44"/>
              </a:lnSpc>
            </a:pPr>
            <a:r>
              <a:rPr lang="en-US" sz="5600">
                <a:solidFill>
                  <a:srgbClr val="227C9D"/>
                </a:solidFill>
                <a:latin typeface="Kollektif Bold"/>
              </a:rPr>
              <a:t>MARKET TREND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134534" y="2252120"/>
            <a:ext cx="7673941" cy="502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8" lvl="1" indent="-302259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545454"/>
                </a:solidFill>
                <a:latin typeface="DM Sans"/>
              </a:rPr>
              <a:t>Tren penjualan produk cenderung </a:t>
            </a:r>
            <a:r>
              <a:rPr lang="en-US" sz="2799">
                <a:solidFill>
                  <a:srgbClr val="545454"/>
                </a:solidFill>
                <a:latin typeface="DM Sans Bold"/>
              </a:rPr>
              <a:t>terus meningkat sejak tahun 2017 </a:t>
            </a:r>
            <a:r>
              <a:rPr lang="en-US" sz="2799">
                <a:solidFill>
                  <a:srgbClr val="545454"/>
                </a:solidFill>
                <a:latin typeface="DM Sans"/>
              </a:rPr>
              <a:t>dengan </a:t>
            </a:r>
            <a:r>
              <a:rPr lang="en-US" sz="2799">
                <a:solidFill>
                  <a:srgbClr val="545454"/>
                </a:solidFill>
                <a:latin typeface="DM Sans Bold"/>
              </a:rPr>
              <a:t>pertumbuhan 69%</a:t>
            </a:r>
          </a:p>
          <a:p>
            <a:pPr>
              <a:lnSpc>
                <a:spcPts val="3359"/>
              </a:lnSpc>
            </a:pPr>
            <a:endParaRPr lang="en-US" sz="2799">
              <a:solidFill>
                <a:srgbClr val="545454"/>
              </a:solidFill>
              <a:latin typeface="DM Sans Bold"/>
            </a:endParaRPr>
          </a:p>
          <a:p>
            <a:pPr marL="604518" lvl="1" indent="-302259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545454"/>
                </a:solidFill>
                <a:latin typeface="DM Sans"/>
              </a:rPr>
              <a:t>Penjualan tertinggi  -&gt; </a:t>
            </a:r>
            <a:r>
              <a:rPr lang="en-US" sz="2799">
                <a:solidFill>
                  <a:srgbClr val="545454"/>
                </a:solidFill>
                <a:latin typeface="DM Sans Bold"/>
              </a:rPr>
              <a:t>bulan 8 tahun 2022 </a:t>
            </a:r>
            <a:r>
              <a:rPr lang="en-US" sz="2799">
                <a:solidFill>
                  <a:srgbClr val="545454"/>
                </a:solidFill>
                <a:latin typeface="DM Sans"/>
              </a:rPr>
              <a:t>dengan </a:t>
            </a:r>
            <a:r>
              <a:rPr lang="en-US" sz="2799">
                <a:solidFill>
                  <a:srgbClr val="545454"/>
                </a:solidFill>
                <a:latin typeface="DM Sans Bold"/>
              </a:rPr>
              <a:t>53 juta</a:t>
            </a:r>
            <a:r>
              <a:rPr lang="en-US" sz="2799">
                <a:solidFill>
                  <a:srgbClr val="545454"/>
                </a:solidFill>
                <a:latin typeface="DM Sans"/>
              </a:rPr>
              <a:t> </a:t>
            </a:r>
          </a:p>
          <a:p>
            <a:pPr>
              <a:lnSpc>
                <a:spcPts val="3359"/>
              </a:lnSpc>
            </a:pPr>
            <a:endParaRPr lang="en-US" sz="2799">
              <a:solidFill>
                <a:srgbClr val="545454"/>
              </a:solidFill>
              <a:latin typeface="DM Sans"/>
            </a:endParaRPr>
          </a:p>
          <a:p>
            <a:pPr marL="604518" lvl="1" indent="-302259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545454"/>
                </a:solidFill>
                <a:latin typeface="DM Sans"/>
              </a:rPr>
              <a:t>Penjualan terendah -&gt; </a:t>
            </a:r>
            <a:r>
              <a:rPr lang="en-US" sz="2799">
                <a:solidFill>
                  <a:srgbClr val="545454"/>
                </a:solidFill>
                <a:latin typeface="DM Sans Bold"/>
              </a:rPr>
              <a:t>bulan 6 tahun 2019</a:t>
            </a:r>
            <a:r>
              <a:rPr lang="en-US" sz="2799">
                <a:solidFill>
                  <a:srgbClr val="545454"/>
                </a:solidFill>
                <a:latin typeface="DM Sans"/>
              </a:rPr>
              <a:t> dengan </a:t>
            </a:r>
            <a:r>
              <a:rPr lang="en-US" sz="2799">
                <a:solidFill>
                  <a:srgbClr val="545454"/>
                </a:solidFill>
                <a:latin typeface="DM Sans Bold"/>
              </a:rPr>
              <a:t>13,5 juta</a:t>
            </a:r>
          </a:p>
          <a:p>
            <a:pPr>
              <a:lnSpc>
                <a:spcPts val="3359"/>
              </a:lnSpc>
            </a:pPr>
            <a:endParaRPr lang="en-US" sz="2799">
              <a:solidFill>
                <a:srgbClr val="545454"/>
              </a:solidFill>
              <a:latin typeface="DM Sans Bold"/>
            </a:endParaRPr>
          </a:p>
          <a:p>
            <a:pPr marL="604518" lvl="1" indent="-302259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545454"/>
                </a:solidFill>
                <a:latin typeface="DM Sans"/>
              </a:rPr>
              <a:t>Tren </a:t>
            </a:r>
            <a:r>
              <a:rPr lang="en-US" sz="2799">
                <a:solidFill>
                  <a:srgbClr val="545454"/>
                </a:solidFill>
                <a:latin typeface="DM Sans Bold"/>
              </a:rPr>
              <a:t>penurunan</a:t>
            </a:r>
            <a:r>
              <a:rPr lang="en-US" sz="2799">
                <a:solidFill>
                  <a:srgbClr val="545454"/>
                </a:solidFill>
                <a:latin typeface="DM Sans"/>
              </a:rPr>
              <a:t> penjualan terjadi pada </a:t>
            </a:r>
            <a:r>
              <a:rPr lang="en-US" sz="2799">
                <a:solidFill>
                  <a:srgbClr val="545454"/>
                </a:solidFill>
                <a:latin typeface="DM Sans Bold"/>
              </a:rPr>
              <a:t>kuartal kedua</a:t>
            </a:r>
            <a:r>
              <a:rPr lang="en-US" sz="2799">
                <a:solidFill>
                  <a:srgbClr val="545454"/>
                </a:solidFill>
                <a:latin typeface="DM Sans"/>
              </a:rPr>
              <a:t> setiap tahunnya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166134" y="-434129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-3628748" y="-3521748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-3842695" y="-320907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-4022296" y="-2850601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-4148951" y="-2464334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-4292805" y="-2024657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>
            <a:off x="15098953" y="92031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10800000">
            <a:off x="16175491" y="92031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5400000">
            <a:off x="17266571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617425" y="2170808"/>
            <a:ext cx="9267518" cy="6545587"/>
          </a:xfrm>
          <a:custGeom>
            <a:avLst/>
            <a:gdLst/>
            <a:ahLst/>
            <a:cxnLst/>
            <a:rect l="l" t="t" r="r" b="b"/>
            <a:pathLst>
              <a:path w="9267518" h="6545587">
                <a:moveTo>
                  <a:pt x="0" y="0"/>
                </a:moveTo>
                <a:lnTo>
                  <a:pt x="9267518" y="0"/>
                </a:lnTo>
                <a:lnTo>
                  <a:pt x="9267518" y="6545588"/>
                </a:lnTo>
                <a:lnTo>
                  <a:pt x="0" y="654558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10534"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3639265" y="711136"/>
            <a:ext cx="6245679" cy="739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44"/>
              </a:lnSpc>
            </a:pPr>
            <a:r>
              <a:rPr lang="en-US" sz="5600">
                <a:solidFill>
                  <a:srgbClr val="227C9D"/>
                </a:solidFill>
                <a:latin typeface="Kollektif Bold"/>
              </a:rPr>
              <a:t>MARKET TREND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134534" y="2252120"/>
            <a:ext cx="7673941" cy="6705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8" lvl="1" indent="-302259">
              <a:lnSpc>
                <a:spcPts val="3359"/>
              </a:lnSpc>
              <a:buFont typeface="Arial"/>
              <a:buChar char="•"/>
            </a:pPr>
            <a:r>
              <a:rPr lang="en-US" sz="2799" dirty="0" err="1">
                <a:solidFill>
                  <a:srgbClr val="545454"/>
                </a:solidFill>
                <a:latin typeface="DM Sans"/>
              </a:rPr>
              <a:t>Tren</a:t>
            </a:r>
            <a:r>
              <a:rPr lang="en-US" sz="2799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2799" dirty="0" err="1">
                <a:solidFill>
                  <a:srgbClr val="545454"/>
                </a:solidFill>
                <a:latin typeface="DM Sans"/>
              </a:rPr>
              <a:t>penjualan</a:t>
            </a:r>
            <a:r>
              <a:rPr lang="en-US" sz="2799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2799" dirty="0" err="1">
                <a:solidFill>
                  <a:srgbClr val="545454"/>
                </a:solidFill>
                <a:latin typeface="DM Sans"/>
              </a:rPr>
              <a:t>produk</a:t>
            </a:r>
            <a:r>
              <a:rPr lang="en-US" sz="2799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2799" dirty="0" err="1">
                <a:solidFill>
                  <a:srgbClr val="545454"/>
                </a:solidFill>
                <a:latin typeface="DM Sans"/>
              </a:rPr>
              <a:t>dalam</a:t>
            </a:r>
            <a:r>
              <a:rPr lang="en-US" sz="2799" dirty="0">
                <a:solidFill>
                  <a:srgbClr val="545454"/>
                </a:solidFill>
                <a:latin typeface="DM Sans Bold"/>
              </a:rPr>
              <a:t> </a:t>
            </a:r>
            <a:r>
              <a:rPr lang="en-US" sz="2799" dirty="0">
                <a:solidFill>
                  <a:srgbClr val="545454"/>
                </a:solidFill>
                <a:latin typeface="DM Sans"/>
              </a:rPr>
              <a:t>3  </a:t>
            </a:r>
            <a:r>
              <a:rPr lang="en-US" sz="2799" dirty="0" err="1">
                <a:solidFill>
                  <a:srgbClr val="545454"/>
                </a:solidFill>
                <a:latin typeface="DM Sans"/>
              </a:rPr>
              <a:t>bulan</a:t>
            </a:r>
            <a:r>
              <a:rPr lang="en-US" sz="2799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2799" dirty="0" err="1">
                <a:solidFill>
                  <a:srgbClr val="545454"/>
                </a:solidFill>
                <a:latin typeface="DM Sans"/>
              </a:rPr>
              <a:t>terakhir</a:t>
            </a:r>
            <a:r>
              <a:rPr lang="en-US" sz="2799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2799" dirty="0" err="1">
                <a:solidFill>
                  <a:srgbClr val="545454"/>
                </a:solidFill>
                <a:latin typeface="DM Sans Bold"/>
              </a:rPr>
              <a:t>menurun</a:t>
            </a:r>
            <a:r>
              <a:rPr lang="en-US" sz="2799" dirty="0">
                <a:solidFill>
                  <a:srgbClr val="545454"/>
                </a:solidFill>
                <a:latin typeface="DM Sans Bold"/>
              </a:rPr>
              <a:t> 16,2%</a:t>
            </a:r>
          </a:p>
          <a:p>
            <a:pPr>
              <a:lnSpc>
                <a:spcPts val="3359"/>
              </a:lnSpc>
            </a:pPr>
            <a:endParaRPr lang="en-US" sz="2799" dirty="0">
              <a:solidFill>
                <a:srgbClr val="545454"/>
              </a:solidFill>
              <a:latin typeface="DM Sans Bold"/>
            </a:endParaRPr>
          </a:p>
          <a:p>
            <a:pPr marL="604518" lvl="1" indent="-302259">
              <a:lnSpc>
                <a:spcPts val="3359"/>
              </a:lnSpc>
              <a:buFont typeface="Arial"/>
              <a:buChar char="•"/>
            </a:pPr>
            <a:r>
              <a:rPr lang="en-US" sz="2799" dirty="0" err="1">
                <a:solidFill>
                  <a:srgbClr val="545454"/>
                </a:solidFill>
                <a:latin typeface="DM Sans"/>
              </a:rPr>
              <a:t>Tren</a:t>
            </a:r>
            <a:r>
              <a:rPr lang="en-US" sz="2799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2799" dirty="0" err="1">
                <a:solidFill>
                  <a:srgbClr val="545454"/>
                </a:solidFill>
                <a:latin typeface="DM Sans"/>
              </a:rPr>
              <a:t>penjualan</a:t>
            </a:r>
            <a:r>
              <a:rPr lang="en-US" sz="2799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2799" dirty="0" err="1">
                <a:solidFill>
                  <a:srgbClr val="545454"/>
                </a:solidFill>
                <a:latin typeface="DM Sans"/>
              </a:rPr>
              <a:t>produk</a:t>
            </a:r>
            <a:r>
              <a:rPr lang="en-US" sz="2799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2799" dirty="0" err="1">
                <a:solidFill>
                  <a:srgbClr val="545454"/>
                </a:solidFill>
                <a:latin typeface="DM Sans"/>
              </a:rPr>
              <a:t>dalam</a:t>
            </a:r>
            <a:r>
              <a:rPr lang="en-US" sz="2799" dirty="0">
                <a:solidFill>
                  <a:srgbClr val="545454"/>
                </a:solidFill>
                <a:latin typeface="DM Sans"/>
              </a:rPr>
              <a:t> 6 </a:t>
            </a:r>
            <a:r>
              <a:rPr lang="en-US" sz="2799" dirty="0" err="1">
                <a:solidFill>
                  <a:srgbClr val="545454"/>
                </a:solidFill>
                <a:latin typeface="DM Sans"/>
              </a:rPr>
              <a:t>bulan</a:t>
            </a:r>
            <a:r>
              <a:rPr lang="en-US" sz="2799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2799" dirty="0" err="1">
                <a:solidFill>
                  <a:srgbClr val="545454"/>
                </a:solidFill>
                <a:latin typeface="DM Sans"/>
              </a:rPr>
              <a:t>terakhi</a:t>
            </a:r>
            <a:r>
              <a:rPr lang="en-US" sz="2799" dirty="0" err="1">
                <a:solidFill>
                  <a:srgbClr val="545454"/>
                </a:solidFill>
                <a:latin typeface="DM Sans Bold"/>
              </a:rPr>
              <a:t>r</a:t>
            </a:r>
            <a:r>
              <a:rPr lang="en-US" sz="2799" dirty="0">
                <a:solidFill>
                  <a:srgbClr val="545454"/>
                </a:solidFill>
                <a:latin typeface="DM Sans Bold"/>
              </a:rPr>
              <a:t> </a:t>
            </a:r>
            <a:r>
              <a:rPr lang="en-US" sz="2799" dirty="0" err="1">
                <a:solidFill>
                  <a:srgbClr val="545454"/>
                </a:solidFill>
                <a:latin typeface="DM Sans Bold"/>
              </a:rPr>
              <a:t>menurun</a:t>
            </a:r>
            <a:r>
              <a:rPr lang="en-US" sz="2799" dirty="0">
                <a:solidFill>
                  <a:srgbClr val="545454"/>
                </a:solidFill>
                <a:latin typeface="DM Sans Bold"/>
              </a:rPr>
              <a:t> 7,9%</a:t>
            </a:r>
          </a:p>
          <a:p>
            <a:pPr>
              <a:lnSpc>
                <a:spcPts val="3359"/>
              </a:lnSpc>
            </a:pPr>
            <a:endParaRPr lang="en-US" sz="2799" dirty="0">
              <a:solidFill>
                <a:srgbClr val="545454"/>
              </a:solidFill>
              <a:latin typeface="DM Sans Bold"/>
            </a:endParaRPr>
          </a:p>
          <a:p>
            <a:pPr marL="604518" lvl="1" indent="-302259">
              <a:lnSpc>
                <a:spcPts val="3359"/>
              </a:lnSpc>
              <a:buFont typeface="Arial"/>
              <a:buChar char="•"/>
            </a:pPr>
            <a:r>
              <a:rPr lang="en-US" sz="2799" dirty="0" err="1">
                <a:solidFill>
                  <a:srgbClr val="545454"/>
                </a:solidFill>
                <a:latin typeface="DM Sans"/>
              </a:rPr>
              <a:t>Tren</a:t>
            </a:r>
            <a:r>
              <a:rPr lang="en-US" sz="2799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2799" dirty="0" err="1">
                <a:solidFill>
                  <a:srgbClr val="545454"/>
                </a:solidFill>
                <a:latin typeface="DM Sans"/>
              </a:rPr>
              <a:t>penjualan</a:t>
            </a:r>
            <a:r>
              <a:rPr lang="en-US" sz="2799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2799" dirty="0" err="1">
                <a:solidFill>
                  <a:srgbClr val="545454"/>
                </a:solidFill>
                <a:latin typeface="DM Sans"/>
              </a:rPr>
              <a:t>produk</a:t>
            </a:r>
            <a:r>
              <a:rPr lang="en-US" sz="2799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2799" dirty="0" err="1">
                <a:solidFill>
                  <a:srgbClr val="545454"/>
                </a:solidFill>
                <a:latin typeface="DM Sans"/>
              </a:rPr>
              <a:t>dalam</a:t>
            </a:r>
            <a:r>
              <a:rPr lang="en-US" sz="2799" dirty="0">
                <a:solidFill>
                  <a:srgbClr val="545454"/>
                </a:solidFill>
                <a:latin typeface="DM Sans"/>
              </a:rPr>
              <a:t> 12 </a:t>
            </a:r>
            <a:r>
              <a:rPr lang="en-US" sz="2799" dirty="0" err="1">
                <a:solidFill>
                  <a:srgbClr val="545454"/>
                </a:solidFill>
                <a:latin typeface="DM Sans"/>
              </a:rPr>
              <a:t>bulan</a:t>
            </a:r>
            <a:r>
              <a:rPr lang="en-US" sz="2799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2799" dirty="0" err="1">
                <a:solidFill>
                  <a:srgbClr val="545454"/>
                </a:solidFill>
                <a:latin typeface="DM Sans"/>
              </a:rPr>
              <a:t>terakhir</a:t>
            </a:r>
            <a:r>
              <a:rPr lang="en-US" sz="2799" dirty="0">
                <a:solidFill>
                  <a:srgbClr val="545454"/>
                </a:solidFill>
                <a:latin typeface="DM Sans Bold"/>
              </a:rPr>
              <a:t> </a:t>
            </a:r>
            <a:r>
              <a:rPr lang="en-US" sz="2799" dirty="0" err="1">
                <a:solidFill>
                  <a:srgbClr val="545454"/>
                </a:solidFill>
                <a:latin typeface="DM Sans Bold"/>
              </a:rPr>
              <a:t>meningkat</a:t>
            </a:r>
            <a:r>
              <a:rPr lang="en-US" sz="2799" dirty="0">
                <a:solidFill>
                  <a:srgbClr val="545454"/>
                </a:solidFill>
                <a:latin typeface="DM Sans Bold"/>
              </a:rPr>
              <a:t> 8,4%</a:t>
            </a:r>
          </a:p>
          <a:p>
            <a:pPr>
              <a:lnSpc>
                <a:spcPts val="3359"/>
              </a:lnSpc>
            </a:pPr>
            <a:endParaRPr lang="en-US" sz="2799" dirty="0">
              <a:solidFill>
                <a:srgbClr val="545454"/>
              </a:solidFill>
              <a:latin typeface="DM Sans Bold"/>
            </a:endParaRPr>
          </a:p>
          <a:p>
            <a:pPr marL="604518" lvl="1" indent="-302259">
              <a:lnSpc>
                <a:spcPts val="3359"/>
              </a:lnSpc>
              <a:buFont typeface="Arial"/>
              <a:buChar char="•"/>
            </a:pPr>
            <a:r>
              <a:rPr lang="en-US" sz="2799" dirty="0" err="1">
                <a:solidFill>
                  <a:srgbClr val="545454"/>
                </a:solidFill>
                <a:latin typeface="DM Sans Bold"/>
              </a:rPr>
              <a:t>Penurunan</a:t>
            </a:r>
            <a:r>
              <a:rPr lang="en-US" sz="2799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2799" dirty="0" err="1">
                <a:solidFill>
                  <a:srgbClr val="545454"/>
                </a:solidFill>
                <a:latin typeface="DM Sans"/>
              </a:rPr>
              <a:t>penjualan</a:t>
            </a:r>
            <a:r>
              <a:rPr lang="en-US" sz="2799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2799" dirty="0" err="1">
                <a:solidFill>
                  <a:srgbClr val="545454"/>
                </a:solidFill>
                <a:latin typeface="DM Sans"/>
              </a:rPr>
              <a:t>signifikan</a:t>
            </a:r>
            <a:r>
              <a:rPr lang="en-US" sz="2799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2799" dirty="0" err="1">
                <a:solidFill>
                  <a:srgbClr val="545454"/>
                </a:solidFill>
                <a:latin typeface="DM Sans"/>
              </a:rPr>
              <a:t>terjadi</a:t>
            </a:r>
            <a:r>
              <a:rPr lang="en-US" sz="2799" dirty="0">
                <a:solidFill>
                  <a:srgbClr val="545454"/>
                </a:solidFill>
                <a:latin typeface="DM Sans"/>
              </a:rPr>
              <a:t> pada </a:t>
            </a:r>
            <a:r>
              <a:rPr lang="en-US" sz="2799" dirty="0" err="1">
                <a:solidFill>
                  <a:srgbClr val="545454"/>
                </a:solidFill>
                <a:latin typeface="DM Sans Bold"/>
              </a:rPr>
              <a:t>bulan</a:t>
            </a:r>
            <a:r>
              <a:rPr lang="en-US" sz="2799" dirty="0">
                <a:solidFill>
                  <a:srgbClr val="545454"/>
                </a:solidFill>
                <a:latin typeface="DM Sans Bold"/>
              </a:rPr>
              <a:t> 5 </a:t>
            </a:r>
            <a:r>
              <a:rPr lang="en-US" sz="2799" dirty="0" err="1">
                <a:solidFill>
                  <a:srgbClr val="545454"/>
                </a:solidFill>
                <a:latin typeface="DM Sans"/>
              </a:rPr>
              <a:t>dalam</a:t>
            </a:r>
            <a:r>
              <a:rPr lang="en-US" sz="2799" dirty="0">
                <a:solidFill>
                  <a:srgbClr val="545454"/>
                </a:solidFill>
                <a:latin typeface="DM Sans"/>
              </a:rPr>
              <a:t> 12 </a:t>
            </a:r>
            <a:r>
              <a:rPr lang="en-US" sz="2799" dirty="0" err="1">
                <a:solidFill>
                  <a:srgbClr val="545454"/>
                </a:solidFill>
                <a:latin typeface="DM Sans"/>
              </a:rPr>
              <a:t>bulan</a:t>
            </a:r>
            <a:r>
              <a:rPr lang="en-US" sz="2799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2799" dirty="0" err="1">
                <a:solidFill>
                  <a:srgbClr val="545454"/>
                </a:solidFill>
                <a:latin typeface="DM Sans"/>
              </a:rPr>
              <a:t>terakhir</a:t>
            </a:r>
            <a:endParaRPr lang="en-US" sz="2799" dirty="0">
              <a:solidFill>
                <a:srgbClr val="545454"/>
              </a:solidFill>
              <a:latin typeface="DM Sans"/>
            </a:endParaRPr>
          </a:p>
          <a:p>
            <a:pPr>
              <a:lnSpc>
                <a:spcPts val="3359"/>
              </a:lnSpc>
            </a:pPr>
            <a:endParaRPr lang="en-US" sz="2799" dirty="0">
              <a:solidFill>
                <a:srgbClr val="545454"/>
              </a:solidFill>
              <a:latin typeface="DM Sans"/>
            </a:endParaRPr>
          </a:p>
          <a:p>
            <a:pPr marL="604518" lvl="1" indent="-302259">
              <a:lnSpc>
                <a:spcPts val="3359"/>
              </a:lnSpc>
              <a:buFont typeface="Arial"/>
              <a:buChar char="•"/>
            </a:pPr>
            <a:r>
              <a:rPr lang="en-US" sz="2799" dirty="0" err="1">
                <a:solidFill>
                  <a:srgbClr val="545454"/>
                </a:solidFill>
                <a:latin typeface="DM Sans"/>
              </a:rPr>
              <a:t>Terjadi</a:t>
            </a:r>
            <a:r>
              <a:rPr lang="en-US" sz="2799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2799" dirty="0" err="1">
                <a:solidFill>
                  <a:srgbClr val="545454"/>
                </a:solidFill>
                <a:latin typeface="DM Sans"/>
              </a:rPr>
              <a:t>karena</a:t>
            </a:r>
            <a:r>
              <a:rPr lang="en-US" sz="2799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2799" dirty="0" err="1">
                <a:solidFill>
                  <a:srgbClr val="545454"/>
                </a:solidFill>
                <a:latin typeface="DM Sans"/>
              </a:rPr>
              <a:t>faktor</a:t>
            </a:r>
            <a:r>
              <a:rPr lang="en-US" sz="2799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2799" dirty="0" err="1">
                <a:solidFill>
                  <a:srgbClr val="545454"/>
                </a:solidFill>
                <a:latin typeface="DM Sans"/>
              </a:rPr>
              <a:t>eksternal</a:t>
            </a:r>
            <a:r>
              <a:rPr lang="en-US" sz="2799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2799" dirty="0" err="1">
                <a:solidFill>
                  <a:srgbClr val="545454"/>
                </a:solidFill>
                <a:latin typeface="DM Sans"/>
              </a:rPr>
              <a:t>seperti</a:t>
            </a:r>
            <a:r>
              <a:rPr lang="en-US" sz="2799" dirty="0">
                <a:solidFill>
                  <a:srgbClr val="545454"/>
                </a:solidFill>
                <a:latin typeface="DM Sans"/>
              </a:rPr>
              <a:t> pasar yang </a:t>
            </a:r>
            <a:r>
              <a:rPr lang="en-US" sz="2799" dirty="0" err="1">
                <a:solidFill>
                  <a:srgbClr val="545454"/>
                </a:solidFill>
                <a:latin typeface="DM Sans"/>
              </a:rPr>
              <a:t>beralih</a:t>
            </a:r>
            <a:r>
              <a:rPr lang="en-US" sz="2799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2799" dirty="0" err="1">
                <a:solidFill>
                  <a:srgbClr val="545454"/>
                </a:solidFill>
                <a:latin typeface="DM Sans"/>
              </a:rPr>
              <a:t>ke</a:t>
            </a:r>
            <a:r>
              <a:rPr lang="en-US" sz="2799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2799" dirty="0" err="1">
                <a:solidFill>
                  <a:srgbClr val="545454"/>
                </a:solidFill>
                <a:latin typeface="DM Sans"/>
              </a:rPr>
              <a:t>jenis</a:t>
            </a:r>
            <a:r>
              <a:rPr lang="en-US" sz="2799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2799" dirty="0" err="1">
                <a:solidFill>
                  <a:srgbClr val="545454"/>
                </a:solidFill>
                <a:latin typeface="DM Sans"/>
              </a:rPr>
              <a:t>produk</a:t>
            </a:r>
            <a:r>
              <a:rPr lang="en-US" sz="2799" dirty="0">
                <a:solidFill>
                  <a:srgbClr val="545454"/>
                </a:solidFill>
                <a:latin typeface="DM Sans"/>
              </a:rPr>
              <a:t> lain, </a:t>
            </a:r>
            <a:r>
              <a:rPr lang="en-US" sz="2799" dirty="0" err="1">
                <a:solidFill>
                  <a:srgbClr val="545454"/>
                </a:solidFill>
                <a:latin typeface="DM Sans"/>
              </a:rPr>
              <a:t>ketersediaan</a:t>
            </a:r>
            <a:r>
              <a:rPr lang="en-US" sz="2799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2799" dirty="0" err="1">
                <a:solidFill>
                  <a:srgbClr val="545454"/>
                </a:solidFill>
                <a:latin typeface="DM Sans"/>
              </a:rPr>
              <a:t>bahan</a:t>
            </a:r>
            <a:r>
              <a:rPr lang="en-US" sz="2799" dirty="0">
                <a:solidFill>
                  <a:srgbClr val="545454"/>
                </a:solidFill>
                <a:latin typeface="DM Sans"/>
              </a:rPr>
              <a:t> </a:t>
            </a:r>
            <a:r>
              <a:rPr lang="en-US" sz="2799" dirty="0" err="1">
                <a:solidFill>
                  <a:srgbClr val="545454"/>
                </a:solidFill>
                <a:latin typeface="DM Sans"/>
              </a:rPr>
              <a:t>baku</a:t>
            </a:r>
            <a:r>
              <a:rPr lang="en-US" sz="2799" dirty="0">
                <a:solidFill>
                  <a:srgbClr val="545454"/>
                </a:solidFill>
                <a:latin typeface="DM Sans"/>
              </a:rPr>
              <a:t> yang </a:t>
            </a:r>
            <a:r>
              <a:rPr lang="en-US" sz="2799" dirty="0" err="1">
                <a:solidFill>
                  <a:srgbClr val="545454"/>
                </a:solidFill>
                <a:latin typeface="DM Sans"/>
              </a:rPr>
              <a:t>berkurang</a:t>
            </a:r>
            <a:r>
              <a:rPr lang="en-US" sz="2799" dirty="0">
                <a:solidFill>
                  <a:srgbClr val="545454"/>
                </a:solidFill>
                <a:latin typeface="DM Sans"/>
              </a:rPr>
              <a:t>.</a:t>
            </a:r>
          </a:p>
          <a:p>
            <a:pPr>
              <a:lnSpc>
                <a:spcPts val="3359"/>
              </a:lnSpc>
            </a:pPr>
            <a:endParaRPr lang="en-US" sz="2799" dirty="0">
              <a:solidFill>
                <a:srgbClr val="545454"/>
              </a:solidFill>
              <a:latin typeface="DM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-3707699" y="8783308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2700000">
            <a:off x="14034654" y="-4091495"/>
            <a:ext cx="7415398" cy="3565095"/>
            <a:chOff x="0" y="0"/>
            <a:chExt cx="660400" cy="3175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8" name="AutoShape 8"/>
          <p:cNvSpPr/>
          <p:nvPr/>
        </p:nvSpPr>
        <p:spPr>
          <a:xfrm flipV="1">
            <a:off x="16779354" y="-3323851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 flipV="1">
            <a:off x="17092031" y="-2963542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 flipV="1">
            <a:off x="17450501" y="-2612228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 flipV="1">
            <a:off x="17836769" y="-2308948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AutoShape 12"/>
          <p:cNvSpPr/>
          <p:nvPr/>
        </p:nvSpPr>
        <p:spPr>
          <a:xfrm flipV="1">
            <a:off x="18276445" y="-1822252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Freeform 13"/>
          <p:cNvSpPr/>
          <p:nvPr/>
        </p:nvSpPr>
        <p:spPr>
          <a:xfrm>
            <a:off x="7355115" y="1570058"/>
            <a:ext cx="10387238" cy="6972748"/>
          </a:xfrm>
          <a:custGeom>
            <a:avLst/>
            <a:gdLst/>
            <a:ahLst/>
            <a:cxnLst/>
            <a:rect l="l" t="t" r="r" b="b"/>
            <a:pathLst>
              <a:path w="10387238" h="6972748">
                <a:moveTo>
                  <a:pt x="0" y="0"/>
                </a:moveTo>
                <a:lnTo>
                  <a:pt x="10387238" y="0"/>
                </a:lnTo>
                <a:lnTo>
                  <a:pt x="10387238" y="6972748"/>
                </a:lnTo>
                <a:lnTo>
                  <a:pt x="0" y="69727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1485129" y="1674833"/>
            <a:ext cx="6967300" cy="739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44"/>
              </a:lnSpc>
            </a:pPr>
            <a:r>
              <a:rPr lang="en-US" sz="5600">
                <a:solidFill>
                  <a:srgbClr val="227C9D"/>
                </a:solidFill>
                <a:latin typeface="Kollektif Bold"/>
              </a:rPr>
              <a:t>PRODUCT SALES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53613" y="4098217"/>
            <a:ext cx="5257155" cy="1811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00"/>
              </a:lnSpc>
            </a:pPr>
            <a:r>
              <a:rPr lang="en-US" sz="3200">
                <a:solidFill>
                  <a:srgbClr val="545454"/>
                </a:solidFill>
                <a:latin typeface="DM Sans Bold"/>
              </a:rPr>
              <a:t>Wafer 1</a:t>
            </a:r>
            <a:r>
              <a:rPr lang="en-US" sz="3200">
                <a:solidFill>
                  <a:srgbClr val="545454"/>
                </a:solidFill>
                <a:latin typeface="DM Sans"/>
              </a:rPr>
              <a:t> memiliki </a:t>
            </a:r>
            <a:r>
              <a:rPr lang="en-US" sz="3200">
                <a:solidFill>
                  <a:srgbClr val="545454"/>
                </a:solidFill>
                <a:latin typeface="DM Sans Bold"/>
              </a:rPr>
              <a:t>penjualan tertinggi</a:t>
            </a:r>
            <a:r>
              <a:rPr lang="en-US" sz="3200">
                <a:solidFill>
                  <a:srgbClr val="545454"/>
                </a:solidFill>
                <a:latin typeface="DM Sans"/>
              </a:rPr>
              <a:t> yang mencapai lebih dari </a:t>
            </a:r>
            <a:r>
              <a:rPr lang="en-US" sz="3200">
                <a:solidFill>
                  <a:srgbClr val="545454"/>
                </a:solidFill>
                <a:latin typeface="DM Sans Bold"/>
              </a:rPr>
              <a:t>1,2 milyar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357066" y="7071632"/>
            <a:ext cx="5489368" cy="4373336"/>
            <a:chOff x="0" y="0"/>
            <a:chExt cx="7319157" cy="5831114"/>
          </a:xfrm>
        </p:grpSpPr>
        <p:sp>
          <p:nvSpPr>
            <p:cNvPr id="3" name="Freeform 3"/>
            <p:cNvSpPr/>
            <p:nvPr/>
          </p:nvSpPr>
          <p:spPr>
            <a:xfrm rot="-10800000">
              <a:off x="12700" y="0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9" y="0"/>
                  </a:lnTo>
                  <a:lnTo>
                    <a:pt x="1445079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445079" y="38100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0" y="1483179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9" y="0"/>
                  </a:lnTo>
                  <a:lnTo>
                    <a:pt x="1445079" y="1445078"/>
                  </a:lnTo>
                  <a:lnTo>
                    <a:pt x="0" y="1445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 rot="-10800000">
              <a:off x="0" y="2928257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9" y="0"/>
                  </a:lnTo>
                  <a:lnTo>
                    <a:pt x="1445079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 rot="-5400000">
              <a:off x="1445079" y="2928257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 rot="-10800000">
              <a:off x="1445079" y="4386036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8"/>
                  </a:lnTo>
                  <a:lnTo>
                    <a:pt x="0" y="1445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" name="Freeform 9"/>
            <p:cNvSpPr/>
            <p:nvPr/>
          </p:nvSpPr>
          <p:spPr>
            <a:xfrm rot="-10800000">
              <a:off x="4429000" y="2940957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" name="Freeform 10"/>
            <p:cNvSpPr/>
            <p:nvPr/>
          </p:nvSpPr>
          <p:spPr>
            <a:xfrm>
              <a:off x="4429000" y="1495879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8"/>
                  </a:lnTo>
                  <a:lnTo>
                    <a:pt x="0" y="1445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" name="Freeform 11"/>
            <p:cNvSpPr/>
            <p:nvPr/>
          </p:nvSpPr>
          <p:spPr>
            <a:xfrm rot="5400000">
              <a:off x="5874078" y="2940957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9" y="0"/>
                  </a:lnTo>
                  <a:lnTo>
                    <a:pt x="1445079" y="1445079"/>
                  </a:lnTo>
                  <a:lnTo>
                    <a:pt x="0" y="1445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" name="Freeform 12"/>
            <p:cNvSpPr/>
            <p:nvPr/>
          </p:nvSpPr>
          <p:spPr>
            <a:xfrm>
              <a:off x="2983921" y="4386036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9" y="0"/>
                  </a:lnTo>
                  <a:lnTo>
                    <a:pt x="1445079" y="1445078"/>
                  </a:lnTo>
                  <a:lnTo>
                    <a:pt x="0" y="1445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" name="Freeform 13"/>
            <p:cNvSpPr/>
            <p:nvPr/>
          </p:nvSpPr>
          <p:spPr>
            <a:xfrm>
              <a:off x="4429000" y="4386036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8" y="0"/>
                  </a:lnTo>
                  <a:lnTo>
                    <a:pt x="1445078" y="1445078"/>
                  </a:lnTo>
                  <a:lnTo>
                    <a:pt x="0" y="1445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" name="Freeform 14"/>
            <p:cNvSpPr/>
            <p:nvPr/>
          </p:nvSpPr>
          <p:spPr>
            <a:xfrm rot="5400000">
              <a:off x="0" y="4373336"/>
              <a:ext cx="1445079" cy="1445079"/>
            </a:xfrm>
            <a:custGeom>
              <a:avLst/>
              <a:gdLst/>
              <a:ahLst/>
              <a:cxnLst/>
              <a:rect l="l" t="t" r="r" b="b"/>
              <a:pathLst>
                <a:path w="1445079" h="1445079">
                  <a:moveTo>
                    <a:pt x="0" y="0"/>
                  </a:moveTo>
                  <a:lnTo>
                    <a:pt x="1445079" y="0"/>
                  </a:lnTo>
                  <a:lnTo>
                    <a:pt x="1445079" y="1445078"/>
                  </a:lnTo>
                  <a:lnTo>
                    <a:pt x="0" y="1445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5" name="Group 15"/>
          <p:cNvGrpSpPr/>
          <p:nvPr/>
        </p:nvGrpSpPr>
        <p:grpSpPr>
          <a:xfrm rot="8100000">
            <a:off x="16760858" y="-1240983"/>
            <a:ext cx="7415398" cy="3565095"/>
            <a:chOff x="0" y="0"/>
            <a:chExt cx="660400" cy="3175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8" name="AutoShape 18"/>
          <p:cNvSpPr/>
          <p:nvPr/>
        </p:nvSpPr>
        <p:spPr>
          <a:xfrm flipH="1">
            <a:off x="16298854" y="-3628748"/>
            <a:ext cx="5132702" cy="5185216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AutoShape 19"/>
          <p:cNvSpPr/>
          <p:nvPr/>
        </p:nvSpPr>
        <p:spPr>
          <a:xfrm flipH="1">
            <a:off x="16080026" y="-38426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AutoShape 20"/>
          <p:cNvSpPr/>
          <p:nvPr/>
        </p:nvSpPr>
        <p:spPr>
          <a:xfrm flipH="1">
            <a:off x="15893267" y="-4022296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AutoShape 21"/>
          <p:cNvSpPr/>
          <p:nvPr/>
        </p:nvSpPr>
        <p:spPr>
          <a:xfrm flipH="1">
            <a:off x="15683626" y="-4148951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 flipH="1">
            <a:off x="15586790" y="-4292805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Freeform 23"/>
          <p:cNvSpPr/>
          <p:nvPr/>
        </p:nvSpPr>
        <p:spPr>
          <a:xfrm>
            <a:off x="6696598" y="1817860"/>
            <a:ext cx="11012847" cy="7650752"/>
          </a:xfrm>
          <a:custGeom>
            <a:avLst/>
            <a:gdLst/>
            <a:ahLst/>
            <a:cxnLst/>
            <a:rect l="l" t="t" r="r" b="b"/>
            <a:pathLst>
              <a:path w="11012847" h="7650752">
                <a:moveTo>
                  <a:pt x="0" y="0"/>
                </a:moveTo>
                <a:lnTo>
                  <a:pt x="11012847" y="0"/>
                </a:lnTo>
                <a:lnTo>
                  <a:pt x="11012847" y="7650752"/>
                </a:lnTo>
                <a:lnTo>
                  <a:pt x="0" y="765075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24" name="TextBox 24"/>
          <p:cNvSpPr txBox="1"/>
          <p:nvPr/>
        </p:nvSpPr>
        <p:spPr>
          <a:xfrm>
            <a:off x="1242183" y="816566"/>
            <a:ext cx="7532597" cy="739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544"/>
              </a:lnSpc>
            </a:pPr>
            <a:r>
              <a:rPr lang="en-US" sz="5600">
                <a:solidFill>
                  <a:srgbClr val="FE6D73"/>
                </a:solidFill>
                <a:latin typeface="Kollektif Bold"/>
              </a:rPr>
              <a:t>PRODUCT SALES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794905" y="2415993"/>
            <a:ext cx="5667898" cy="6393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8" lvl="1" indent="-302259">
              <a:lnSpc>
                <a:spcPts val="3639"/>
              </a:lnSpc>
              <a:buFont typeface="Arial"/>
              <a:buChar char="•"/>
            </a:pPr>
            <a:r>
              <a:rPr lang="en-US" sz="2799">
                <a:solidFill>
                  <a:srgbClr val="545454"/>
                </a:solidFill>
                <a:latin typeface="DM Sans"/>
              </a:rPr>
              <a:t>Penjualan </a:t>
            </a:r>
            <a:r>
              <a:rPr lang="en-US" sz="2799">
                <a:solidFill>
                  <a:srgbClr val="545454"/>
                </a:solidFill>
                <a:latin typeface="DM Sans Bold"/>
              </a:rPr>
              <a:t>Wafer 1</a:t>
            </a:r>
            <a:r>
              <a:rPr lang="en-US" sz="2799">
                <a:solidFill>
                  <a:srgbClr val="545454"/>
                </a:solidFill>
                <a:latin typeface="DM Sans"/>
              </a:rPr>
              <a:t> </a:t>
            </a:r>
            <a:r>
              <a:rPr lang="en-US" sz="2799">
                <a:solidFill>
                  <a:srgbClr val="545454"/>
                </a:solidFill>
                <a:latin typeface="DM Sans Bold"/>
              </a:rPr>
              <a:t>meningkat</a:t>
            </a:r>
            <a:r>
              <a:rPr lang="en-US" sz="2799">
                <a:solidFill>
                  <a:srgbClr val="545454"/>
                </a:solidFill>
                <a:latin typeface="DM Sans"/>
              </a:rPr>
              <a:t> terus menerus </a:t>
            </a:r>
            <a:r>
              <a:rPr lang="en-US" sz="2799">
                <a:solidFill>
                  <a:srgbClr val="545454"/>
                </a:solidFill>
                <a:latin typeface="DM Sans Bold"/>
              </a:rPr>
              <a:t>tiap tahunnya</a:t>
            </a:r>
          </a:p>
          <a:p>
            <a:pPr>
              <a:lnSpc>
                <a:spcPts val="3639"/>
              </a:lnSpc>
            </a:pPr>
            <a:endParaRPr lang="en-US" sz="2799">
              <a:solidFill>
                <a:srgbClr val="545454"/>
              </a:solidFill>
              <a:latin typeface="DM Sans Bold"/>
            </a:endParaRPr>
          </a:p>
          <a:p>
            <a:pPr marL="604518" lvl="1" indent="-302259">
              <a:lnSpc>
                <a:spcPts val="3639"/>
              </a:lnSpc>
              <a:buFont typeface="Arial"/>
              <a:buChar char="•"/>
            </a:pPr>
            <a:r>
              <a:rPr lang="en-US" sz="2799">
                <a:solidFill>
                  <a:srgbClr val="545454"/>
                </a:solidFill>
                <a:latin typeface="DM Sans"/>
              </a:rPr>
              <a:t>Penjualan</a:t>
            </a:r>
            <a:r>
              <a:rPr lang="en-US" sz="2799">
                <a:solidFill>
                  <a:srgbClr val="545454"/>
                </a:solidFill>
                <a:latin typeface="DM Sans Bold"/>
              </a:rPr>
              <a:t> Wafer 2</a:t>
            </a:r>
            <a:r>
              <a:rPr lang="en-US" sz="2799">
                <a:solidFill>
                  <a:srgbClr val="545454"/>
                </a:solidFill>
                <a:latin typeface="DM Sans"/>
              </a:rPr>
              <a:t> pada awalnya mengikuti penjualan Wafer 1 namun sejak </a:t>
            </a:r>
            <a:r>
              <a:rPr lang="en-US" sz="2799">
                <a:solidFill>
                  <a:srgbClr val="545454"/>
                </a:solidFill>
                <a:latin typeface="DM Sans Bold"/>
              </a:rPr>
              <a:t>tahun 2018</a:t>
            </a:r>
            <a:r>
              <a:rPr lang="en-US" sz="2799">
                <a:solidFill>
                  <a:srgbClr val="545454"/>
                </a:solidFill>
                <a:latin typeface="DM Sans"/>
              </a:rPr>
              <a:t>, penjualan cenderung</a:t>
            </a:r>
            <a:r>
              <a:rPr lang="en-US" sz="2799">
                <a:solidFill>
                  <a:srgbClr val="545454"/>
                </a:solidFill>
                <a:latin typeface="DM Sans Bold"/>
              </a:rPr>
              <a:t> stagnan</a:t>
            </a:r>
            <a:r>
              <a:rPr lang="en-US" sz="2799">
                <a:solidFill>
                  <a:srgbClr val="545454"/>
                </a:solidFill>
                <a:latin typeface="DM Sans"/>
              </a:rPr>
              <a:t> dibanding Wafer 1</a:t>
            </a:r>
          </a:p>
          <a:p>
            <a:pPr>
              <a:lnSpc>
                <a:spcPts val="3639"/>
              </a:lnSpc>
            </a:pPr>
            <a:endParaRPr lang="en-US" sz="2799">
              <a:solidFill>
                <a:srgbClr val="545454"/>
              </a:solidFill>
              <a:latin typeface="DM Sans"/>
            </a:endParaRPr>
          </a:p>
          <a:p>
            <a:pPr marL="604518" lvl="1" indent="-302259">
              <a:lnSpc>
                <a:spcPts val="3639"/>
              </a:lnSpc>
              <a:buFont typeface="Arial"/>
              <a:buChar char="•"/>
            </a:pPr>
            <a:r>
              <a:rPr lang="en-US" sz="2799">
                <a:solidFill>
                  <a:srgbClr val="545454"/>
                </a:solidFill>
                <a:latin typeface="DM Sans"/>
              </a:rPr>
              <a:t>Dalam </a:t>
            </a:r>
            <a:r>
              <a:rPr lang="en-US" sz="2799">
                <a:solidFill>
                  <a:srgbClr val="545454"/>
                </a:solidFill>
                <a:latin typeface="DM Sans Bold"/>
              </a:rPr>
              <a:t>3 tahun</a:t>
            </a:r>
            <a:r>
              <a:rPr lang="en-US" sz="2799">
                <a:solidFill>
                  <a:srgbClr val="545454"/>
                </a:solidFill>
                <a:latin typeface="DM Sans"/>
              </a:rPr>
              <a:t>, penjualan </a:t>
            </a:r>
            <a:r>
              <a:rPr lang="en-US" sz="2799">
                <a:solidFill>
                  <a:srgbClr val="545454"/>
                </a:solidFill>
                <a:latin typeface="DM Sans Bold"/>
              </a:rPr>
              <a:t>Wafer 3</a:t>
            </a:r>
            <a:r>
              <a:rPr lang="en-US" sz="2799">
                <a:solidFill>
                  <a:srgbClr val="545454"/>
                </a:solidFill>
                <a:latin typeface="DM Sans"/>
              </a:rPr>
              <a:t> mendekati penjualan Wafer 2. </a:t>
            </a:r>
            <a:r>
              <a:rPr lang="en-US" sz="2799">
                <a:solidFill>
                  <a:srgbClr val="545454"/>
                </a:solidFill>
                <a:latin typeface="DM Sans Bold"/>
              </a:rPr>
              <a:t>Peningkatan terbesar</a:t>
            </a:r>
            <a:r>
              <a:rPr lang="en-US" sz="2799">
                <a:solidFill>
                  <a:srgbClr val="545454"/>
                </a:solidFill>
                <a:latin typeface="DM Sans"/>
              </a:rPr>
              <a:t> terjadi pada</a:t>
            </a:r>
            <a:r>
              <a:rPr lang="en-US" sz="2799">
                <a:solidFill>
                  <a:srgbClr val="545454"/>
                </a:solidFill>
                <a:latin typeface="DM Sans Bold"/>
              </a:rPr>
              <a:t> tahun 2022</a:t>
            </a:r>
            <a:r>
              <a:rPr lang="en-US" sz="2799">
                <a:solidFill>
                  <a:srgbClr val="545454"/>
                </a:solidFill>
                <a:latin typeface="DM Sans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540</Words>
  <Application>Microsoft Office PowerPoint</Application>
  <PresentationFormat>Custom</PresentationFormat>
  <Paragraphs>99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DM Sans Bold</vt:lpstr>
      <vt:lpstr>Kollektif Bold</vt:lpstr>
      <vt:lpstr>Calibri</vt:lpstr>
      <vt:lpstr>Arial</vt:lpstr>
      <vt:lpstr>DM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Business Case Study</dc:title>
  <cp:lastModifiedBy>Avandhy Putra</cp:lastModifiedBy>
  <cp:revision>5</cp:revision>
  <dcterms:created xsi:type="dcterms:W3CDTF">2006-08-16T00:00:00Z</dcterms:created>
  <dcterms:modified xsi:type="dcterms:W3CDTF">2023-12-05T00:05:45Z</dcterms:modified>
  <dc:identifier>DAF2BZs0skQ</dc:identifier>
</cp:coreProperties>
</file>