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Lato-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wikipedia.org/wiki/%D0%A1%D0%B8_(%D1%8F%D0%B7%D1%8B%D0%BA_%D0%BF%D1%80%D0%BE%D0%B3%D1%80%D0%B0%D0%BC%D0%BC%D0%B8%D1%80%D0%BE%D0%B2%D0%B0%D0%BD%D0%B8%D1%8F)" TargetMode="External"/><Relationship Id="rId3" Type="http://schemas.openxmlformats.org/officeDocument/2006/relationships/hyperlink" Target="https://ru.wikipedia.org/wiki/C%2B%2B" TargetMode="External"/><Relationship Id="rId4" Type="http://schemas.openxmlformats.org/officeDocument/2006/relationships/hyperlink" Target="https://ru.wikipedia.org/wiki/Go#cite_note-design-8" TargetMode="External"/><Relationship Id="rId5" Type="http://schemas.openxmlformats.org/officeDocument/2006/relationships/hyperlink" Target="https://ru.wikipedia.org/wiki/Go#cite_note-design-8" TargetMode="External"/></Relationships>
</file>

<file path=ppt/notesSlides/_rels/notesSlide4.xml.rels><?xml version="1.0" encoding="UTF-8" standalone="yes"?><Relationships xmlns="http://schemas.openxmlformats.org/package/2006/relationships"><Relationship Id="rId20" Type="http://schemas.openxmlformats.org/officeDocument/2006/relationships/hyperlink" Target="https://ru.wikipedia.org/wiki/Go#cite_note-langfaq-5" TargetMode="External"/><Relationship Id="rId22" Type="http://schemas.openxmlformats.org/officeDocument/2006/relationships/hyperlink" Target="https://ru.wikipedia.org/wiki/%D0%A3%D1%82%D0%B2%D0%B5%D1%80%D0%B6%D0%B4%D0%B5%D0%BD%D0%B8%D0%B5_(%D0%BF%D1%80%D0%BE%D0%B3%D1%80%D0%B0%D0%BC%D0%BC%D0%B8%D1%80%D0%BE%D0%B2%D0%B0%D0%BD%D0%B8%D0%B5)" TargetMode="External"/><Relationship Id="rId21" Type="http://schemas.openxmlformats.org/officeDocument/2006/relationships/hyperlink" Target="https://ru.wikipedia.org/wiki/Go#Go_2.0" TargetMode="External"/><Relationship Id="rId24" Type="http://schemas.openxmlformats.org/officeDocument/2006/relationships/hyperlink" Target="https://ru.wikipedia.org/wiki/%D0%A1%D0%B8%D0%BD%D1%82%D0%B0%D0%BA%D1%81%D0%B8%D1%87%D0%B5%D1%81%D0%BA%D0%B8%D0%B9_%D1%81%D0%B0%D1%85%D0%B0%D1%80" TargetMode="External"/><Relationship Id="rId23" Type="http://schemas.openxmlformats.org/officeDocument/2006/relationships/hyperlink" Target="https://ru.wikipedia.org/wiki/%D0%9F%D0%B5%D1%80%D0%B5%D0%BE%D0%BF%D1%80%D0%B5%D0%B4%D0%B5%D0%BB%D0%B5%D0%BD%D0%B8%D0%B5_%D0%BC%D0%B5%D1%82%D0%BE%D0%B4%D0%B0" TargetMode="External"/><Relationship Id="rId1" Type="http://schemas.openxmlformats.org/officeDocument/2006/relationships/notesMaster" Target="../notesMasters/notesMaster1.xml"/><Relationship Id="rId2" Type="http://schemas.openxmlformats.org/officeDocument/2006/relationships/hyperlink" Target="https://ru.wikipedia.org/wiki/Go#cite_note-langfaq-5" TargetMode="External"/><Relationship Id="rId3" Type="http://schemas.openxmlformats.org/officeDocument/2006/relationships/hyperlink" Target="https://ru.wikipedia.org/wiki/%D0%A1%D1%82%D0%B0%D1%82%D0%B8%D1%87%D0%B5%D1%81%D0%BA%D0%B0%D1%8F_%D1%82%D0%B8%D0%BF%D0%B8%D0%B7%D0%B0%D1%86%D0%B8%D1%8F" TargetMode="External"/><Relationship Id="rId4" Type="http://schemas.openxmlformats.org/officeDocument/2006/relationships/hyperlink" Target="https://ru.wikipedia.org/wiki/%D0%A3%D1%82%D0%B8%D0%BD%D0%B0%D1%8F_%D1%82%D0%B8%D0%BF%D0%B8%D0%B7%D0%B0%D1%86%D0%B8%D1%8F" TargetMode="External"/><Relationship Id="rId9" Type="http://schemas.openxmlformats.org/officeDocument/2006/relationships/hyperlink" Target="https://ru.wikipedia.org/wiki/%D0%94%D0%B8%D0%BD%D0%B0%D0%BC%D0%B8%D1%87%D0%B5%D1%81%D0%BA%D0%B8%D0%B9_%D0%BC%D0%B0%D1%81%D1%81%D0%B8%D0%B2" TargetMode="External"/><Relationship Id="rId25" Type="http://schemas.openxmlformats.org/officeDocument/2006/relationships/hyperlink" Target="https://ru.wikipedia.org/wiki/Go#cite_note-langfaq-5" TargetMode="External"/><Relationship Id="rId5" Type="http://schemas.openxmlformats.org/officeDocument/2006/relationships/hyperlink" Target="https://ru.wikipedia.org/wiki/C_(%D1%8F%D0%B7%D1%8B%D0%BA_%D0%BF%D1%80%D0%BE%D0%B3%D1%80%D0%B0%D0%BC%D0%BC%D0%B8%D1%80%D0%BE%D0%B2%D0%B0%D0%BD%D0%B8%D1%8F)" TargetMode="External"/><Relationship Id="rId6" Type="http://schemas.openxmlformats.org/officeDocument/2006/relationships/hyperlink" Target="https://ru.wikipedia.org/wiki/C%2B%2B" TargetMode="External"/><Relationship Id="rId7" Type="http://schemas.openxmlformats.org/officeDocument/2006/relationships/hyperlink" Target="https://ru.wikipedia.org/wiki/D_(%D1%8F%D0%B7%D1%8B%D0%BA_%D0%BF%D1%80%D0%BE%D0%B3%D1%80%D0%B0%D0%BC%D0%BC%D0%B8%D1%80%D0%BE%D0%B2%D0%B0%D0%BD%D0%B8%D1%8F)" TargetMode="External"/><Relationship Id="rId8" Type="http://schemas.openxmlformats.org/officeDocument/2006/relationships/hyperlink" Target="https://ru.wikipedia.org/wiki/%D0%AE%D0%BD%D0%B8%D0%BA%D0%BE%D0%B4" TargetMode="External"/><Relationship Id="rId11" Type="http://schemas.openxmlformats.org/officeDocument/2006/relationships/hyperlink" Target="https://ru.wikipedia.org/wiki/%D0%A5%D1%8D%D1%88-%D1%82%D0%B0%D0%B1%D0%BB%D0%B8%D1%86%D0%B0" TargetMode="External"/><Relationship Id="rId10" Type="http://schemas.openxmlformats.org/officeDocument/2006/relationships/hyperlink" Target="https://ru.wikipedia.org/wiki/%D0%9C%D0%B0%D1%81%D1%81%D0%B8%D0%B2_(%D0%BF%D1%80%D0%BE%D0%B3%D1%80%D0%B0%D0%BC%D0%BC%D0%B8%D1%80%D0%BE%D0%B2%D0%B0%D0%BD%D0%B8%D0%B5)" TargetMode="External"/><Relationship Id="rId13" Type="http://schemas.openxmlformats.org/officeDocument/2006/relationships/hyperlink" Target="https://ru.wikipedia.org/wiki/%D0%A1%D0%B1%D0%BE%D1%80%D0%BA%D0%B0_%D0%BC%D1%83%D1%81%D0%BE%D1%80%D0%B0_(%D0%BF%D1%80%D0%BE%D0%B3%D1%80%D0%B0%D0%BC%D0%BC%D0%B8%D1%80%D0%BE%D0%B2%D0%B0%D0%BD%D0%B8%D0%B5)" TargetMode="External"/><Relationship Id="rId12" Type="http://schemas.openxmlformats.org/officeDocument/2006/relationships/hyperlink" Target="https://ru.wikipedia.org/wiki/%D0%A4%D1%83%D0%BD%D0%BA%D1%86%D0%B8%D0%BE%D0%BD%D0%B0%D0%BB%D1%8C%D0%BD%D0%BE%D0%B5_%D0%BF%D1%80%D0%BE%D0%B3%D1%80%D0%B0%D0%BC%D0%BC%D0%B8%D1%80%D0%BE%D0%B2%D0%B0%D0%BD%D0%B8%D0%B5" TargetMode="External"/><Relationship Id="rId15" Type="http://schemas.openxmlformats.org/officeDocument/2006/relationships/hyperlink" Target="https://ru.wikipedia.org/wiki/%D0%9A%D0%B0%D0%BD%D0%B0%D0%BB_(%D0%BF%D1%80%D0%BE%D0%B3%D1%80%D0%B0%D0%BC%D0%BC%D0%B8%D1%80%D0%BE%D0%B2%D0%B0%D0%BD%D0%B8%D0%B5)" TargetMode="External"/><Relationship Id="rId14" Type="http://schemas.openxmlformats.org/officeDocument/2006/relationships/hyperlink" Target="https://ru.wikipedia.org/wiki/%D0%9E%D0%B1%D1%8A%D0%B5%D0%BA%D1%82%D0%BD%D0%BE-%D0%BE%D1%80%D0%B8%D0%B5%D0%BD%D1%82%D0%B8%D1%80%D0%BE%D0%B2%D0%B0%D0%BD%D0%BD%D0%BE%D0%B5_%D0%BF%D1%80%D0%BE%D0%B3%D1%80%D0%B0%D0%BC%D0%BC%D0%B8%D1%80%D0%BE%D0%B2%D0%B0%D0%BD%D0%B8%D0%B5" TargetMode="External"/><Relationship Id="rId17" Type="http://schemas.openxmlformats.org/officeDocument/2006/relationships/hyperlink" Target="https://ru.wikipedia.org/wiki/%D0%9E%D0%B1%D1%80%D0%B0%D0%B1%D0%BE%D1%82%D0%BA%D0%B0_%D0%B8%D1%81%D0%BA%D0%BB%D1%8E%D1%87%D0%B5%D0%BD%D0%B8%D0%B9" TargetMode="External"/><Relationship Id="rId16" Type="http://schemas.openxmlformats.org/officeDocument/2006/relationships/hyperlink" Target="https://ru.wikipedia.org/wiki/%D0%A1%D0%B8%D0%BD%D1%82%D0%B0%D0%BA%D1%81%D0%B8%D1%87%D0%B5%D1%81%D0%BA%D0%B8%D0%B9_%D1%81%D0%B0%D1%85%D0%B0%D1%80" TargetMode="External"/><Relationship Id="rId19" Type="http://schemas.openxmlformats.org/officeDocument/2006/relationships/hyperlink" Target="https://ru.wikipedia.org/wiki/%D0%9E%D0%B1%D0%BE%D0%B1%D1%89%D1%91%D0%BD%D0%BD%D0%BE%D0%B5_%D0%BF%D1%80%D0%BE%D0%B3%D1%80%D0%B0%D0%BC%D0%BC%D0%B8%D1%80%D0%BE%D0%B2%D0%B0%D0%BD%D0%B8%D0%B5" TargetMode="External"/><Relationship Id="rId18" Type="http://schemas.openxmlformats.org/officeDocument/2006/relationships/hyperlink" Target="https://ru.wikipedia.org/wiki/%D0%9D%D0%B0%D1%81%D0%BB%D0%B5%D0%B4%D0%BE%D0%B2%D0%B0%D0%BD%D0%B8%D0%B5_(%D0%BF%D1%80%D0%BE%D0%B3%D1%80%D0%B0%D0%BC%D0%BC%D0%B8%D1%80%D0%BE%D0%B2%D0%B0%D0%BD%D0%B8%D0%B5)"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m/mooreslaw.asp"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4f620cb8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4f620cb8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4f620cb8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4f620cb8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050">
                <a:solidFill>
                  <a:srgbClr val="222222"/>
                </a:solidFill>
                <a:highlight>
                  <a:srgbClr val="FFFFFF"/>
                </a:highlight>
              </a:rPr>
              <a:t>Язык Go разрабатывался как язык программирования для создания высокоэффективных программ, работающих на современных распределённых системах и многоядерных процессорах. Он может рассматриваться как попытка создать замену языкам </a:t>
            </a:r>
            <a:r>
              <a:rPr lang="ru" sz="1050" u="sng">
                <a:solidFill>
                  <a:srgbClr val="0B0080"/>
                </a:solidFill>
                <a:highlight>
                  <a:srgbClr val="FFFFFF"/>
                </a:highlight>
                <a:hlinkClick r:id="rId2"/>
              </a:rPr>
              <a:t>Си</a:t>
            </a:r>
            <a:r>
              <a:rPr lang="ru" sz="1050">
                <a:solidFill>
                  <a:srgbClr val="222222"/>
                </a:solidFill>
                <a:highlight>
                  <a:srgbClr val="FFFFFF"/>
                </a:highlight>
              </a:rPr>
              <a:t> и </a:t>
            </a:r>
            <a:r>
              <a:rPr lang="ru" sz="1050" u="sng">
                <a:solidFill>
                  <a:srgbClr val="0B0080"/>
                </a:solidFill>
                <a:highlight>
                  <a:srgbClr val="FFFFFF"/>
                </a:highlight>
                <a:hlinkClick r:id="rId3"/>
              </a:rPr>
              <a:t>C++</a:t>
            </a:r>
            <a:r>
              <a:rPr baseline="30000" lang="ru" sz="1400" u="sng">
                <a:solidFill>
                  <a:srgbClr val="0B0080"/>
                </a:solidFill>
                <a:highlight>
                  <a:srgbClr val="FFFFFF"/>
                </a:highlight>
                <a:hlinkClick r:id="rId4"/>
              </a:rPr>
              <a:t>[8]</a:t>
            </a:r>
            <a:r>
              <a:rPr lang="ru" sz="1050">
                <a:solidFill>
                  <a:srgbClr val="222222"/>
                </a:solidFill>
                <a:highlight>
                  <a:srgbClr val="FFFFFF"/>
                </a:highlight>
              </a:rPr>
              <a:t>. По словам Роба Пайка</a:t>
            </a:r>
            <a:r>
              <a:rPr baseline="30000" lang="ru" sz="1400" u="sng">
                <a:solidFill>
                  <a:srgbClr val="0B0080"/>
                </a:solidFill>
                <a:highlight>
                  <a:srgbClr val="FFFFFF"/>
                </a:highlight>
                <a:hlinkClick r:id="rId5"/>
              </a:rPr>
              <a:t>[8]</a:t>
            </a:r>
            <a:r>
              <a:rPr lang="ru" sz="1050">
                <a:solidFill>
                  <a:srgbClr val="222222"/>
                </a:solidFill>
                <a:highlight>
                  <a:srgbClr val="FFFFFF"/>
                </a:highlight>
              </a:rPr>
              <a:t>, «Go был разработан для решения реальных проблем, возникающих при разработке программного обеспечения в Google».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ru" sz="1050">
                <a:solidFill>
                  <a:srgbClr val="222222"/>
                </a:solidFill>
                <a:highlight>
                  <a:srgbClr val="FFFFFF"/>
                </a:highlight>
              </a:rPr>
              <a:t>В результате получился язык, «который не стал прорывом, но тем не менее явился отличным инструментом для разработки крупных программных проектов»</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4f620cb8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4f620cb8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ru" sz="1050">
                <a:solidFill>
                  <a:srgbClr val="222222"/>
                </a:solidFill>
              </a:rPr>
              <a:t>Основные возможности языка Go</a:t>
            </a:r>
            <a:r>
              <a:rPr baseline="30000" lang="ru" sz="1400" u="sng">
                <a:solidFill>
                  <a:srgbClr val="0B0080"/>
                </a:solidFill>
                <a:hlinkClick r:id="rId2"/>
              </a:rPr>
              <a:t>[5]</a:t>
            </a:r>
            <a:r>
              <a:rPr lang="ru" sz="1050">
                <a:solidFill>
                  <a:srgbClr val="222222"/>
                </a:solidFill>
              </a:rPr>
              <a:t>:</a:t>
            </a:r>
            <a:endParaRPr sz="1050">
              <a:solidFill>
                <a:srgbClr val="222222"/>
              </a:solidFill>
            </a:endParaRPr>
          </a:p>
          <a:p>
            <a:pPr indent="-295275" lvl="0" marL="685800" rtl="0" algn="l">
              <a:lnSpc>
                <a:spcPct val="115000"/>
              </a:lnSpc>
              <a:spcBef>
                <a:spcPts val="600"/>
              </a:spcBef>
              <a:spcAft>
                <a:spcPts val="0"/>
              </a:spcAft>
              <a:buClr>
                <a:srgbClr val="222222"/>
              </a:buClr>
              <a:buSzPts val="1050"/>
              <a:buChar char="●"/>
            </a:pPr>
            <a:r>
              <a:rPr lang="ru" sz="1050">
                <a:solidFill>
                  <a:srgbClr val="222222"/>
                </a:solidFill>
              </a:rPr>
              <a:t>Go — язык со строгой </a:t>
            </a:r>
            <a:r>
              <a:rPr lang="ru" sz="1050" u="sng">
                <a:solidFill>
                  <a:srgbClr val="0B0080"/>
                </a:solidFill>
                <a:hlinkClick r:id="rId3"/>
              </a:rPr>
              <a:t>статической типизацией</a:t>
            </a:r>
            <a:r>
              <a:rPr lang="ru" sz="1050">
                <a:solidFill>
                  <a:srgbClr val="222222"/>
                </a:solidFill>
              </a:rPr>
              <a:t>. Доступен автоматический вывод типов, для пользовательских типов — «</a:t>
            </a:r>
            <a:r>
              <a:rPr lang="ru" sz="1050" u="sng">
                <a:solidFill>
                  <a:srgbClr val="0B0080"/>
                </a:solidFill>
                <a:hlinkClick r:id="rId4"/>
              </a:rPr>
              <a:t>утиная типизация</a:t>
            </a:r>
            <a:r>
              <a:rPr lang="ru" sz="1050">
                <a:solidFill>
                  <a:srgbClr val="222222"/>
                </a:solidFill>
              </a:rPr>
              <a:t>».</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Полноценная поддержка указателей, но без возможности применять к ним арифметические операции, в отличие от </a:t>
            </a:r>
            <a:r>
              <a:rPr lang="ru" sz="1050" u="sng">
                <a:solidFill>
                  <a:srgbClr val="0B0080"/>
                </a:solidFill>
                <a:hlinkClick r:id="rId5"/>
              </a:rPr>
              <a:t>C</a:t>
            </a:r>
            <a:r>
              <a:rPr lang="ru" sz="1050">
                <a:solidFill>
                  <a:srgbClr val="222222"/>
                </a:solidFill>
              </a:rPr>
              <a:t>/</a:t>
            </a:r>
            <a:r>
              <a:rPr lang="ru" sz="1050" u="sng">
                <a:solidFill>
                  <a:srgbClr val="0B0080"/>
                </a:solidFill>
                <a:hlinkClick r:id="rId6"/>
              </a:rPr>
              <a:t>C++</a:t>
            </a:r>
            <a:r>
              <a:rPr lang="ru" sz="1050">
                <a:solidFill>
                  <a:srgbClr val="222222"/>
                </a:solidFill>
              </a:rPr>
              <a:t>/</a:t>
            </a:r>
            <a:r>
              <a:rPr lang="ru" sz="1050" u="sng">
                <a:solidFill>
                  <a:srgbClr val="0B0080"/>
                </a:solidFill>
                <a:hlinkClick r:id="rId7"/>
              </a:rPr>
              <a:t>D</a:t>
            </a:r>
            <a:r>
              <a:rPr lang="ru" sz="1050">
                <a:solidFill>
                  <a:srgbClr val="222222"/>
                </a:solidFill>
              </a:rPr>
              <a:t>.</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Строковый тип со встроенной поддержкой </a:t>
            </a:r>
            <a:r>
              <a:rPr lang="ru" sz="1050" u="sng">
                <a:solidFill>
                  <a:srgbClr val="0B0080"/>
                </a:solidFill>
                <a:hlinkClick r:id="rId8"/>
              </a:rPr>
              <a:t>юникода</a:t>
            </a:r>
            <a:r>
              <a:rPr lang="ru" sz="1050">
                <a:solidFill>
                  <a:srgbClr val="222222"/>
                </a:solidFill>
              </a:rPr>
              <a:t>.</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Использование </a:t>
            </a:r>
            <a:r>
              <a:rPr lang="ru" sz="1050" u="sng">
                <a:solidFill>
                  <a:srgbClr val="0B0080"/>
                </a:solidFill>
                <a:hlinkClick r:id="rId9"/>
              </a:rPr>
              <a:t>динамических</a:t>
            </a:r>
            <a:r>
              <a:rPr lang="ru" sz="1050">
                <a:solidFill>
                  <a:srgbClr val="222222"/>
                </a:solidFill>
              </a:rPr>
              <a:t> </a:t>
            </a:r>
            <a:r>
              <a:rPr lang="ru" sz="1050" u="sng">
                <a:solidFill>
                  <a:srgbClr val="0B0080"/>
                </a:solidFill>
                <a:hlinkClick r:id="rId10"/>
              </a:rPr>
              <a:t>массивов</a:t>
            </a:r>
            <a:r>
              <a:rPr lang="ru" sz="1050">
                <a:solidFill>
                  <a:srgbClr val="222222"/>
                </a:solidFill>
              </a:rPr>
              <a:t>, </a:t>
            </a:r>
            <a:r>
              <a:rPr lang="ru" sz="1050" u="sng">
                <a:solidFill>
                  <a:srgbClr val="0B0080"/>
                </a:solidFill>
                <a:hlinkClick r:id="rId11"/>
              </a:rPr>
              <a:t>хэш-таблиц</a:t>
            </a:r>
            <a:r>
              <a:rPr lang="ru" sz="1050">
                <a:solidFill>
                  <a:srgbClr val="222222"/>
                </a:solidFill>
              </a:rPr>
              <a:t>, срезов (слайсов), вариант цикла для обхода коллекции.</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Средства </a:t>
            </a:r>
            <a:r>
              <a:rPr lang="ru" sz="1050" u="sng">
                <a:solidFill>
                  <a:srgbClr val="0B0080"/>
                </a:solidFill>
                <a:hlinkClick r:id="rId12"/>
              </a:rPr>
              <a:t>функционального программирования</a:t>
            </a:r>
            <a:r>
              <a:rPr lang="ru" sz="1050">
                <a:solidFill>
                  <a:srgbClr val="222222"/>
                </a:solidFill>
              </a:rPr>
              <a:t>: неименованные функции, замыкания, передача функций в параметрах и возврат функциональных значений.</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Автоматическое управление памятью со </a:t>
            </a:r>
            <a:r>
              <a:rPr lang="ru" sz="1050" u="sng">
                <a:solidFill>
                  <a:srgbClr val="0B0080"/>
                </a:solidFill>
                <a:hlinkClick r:id="rId13"/>
              </a:rPr>
              <a:t>сборщиком мусора</a:t>
            </a:r>
            <a:r>
              <a:rPr lang="ru" sz="1050">
                <a:solidFill>
                  <a:srgbClr val="222222"/>
                </a:solidFill>
              </a:rPr>
              <a:t>.</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Средства </a:t>
            </a:r>
            <a:r>
              <a:rPr lang="ru" sz="1050" u="sng">
                <a:solidFill>
                  <a:srgbClr val="0B0080"/>
                </a:solidFill>
                <a:hlinkClick r:id="rId14"/>
              </a:rPr>
              <a:t>объектно-ориентированного программирования</a:t>
            </a:r>
            <a:r>
              <a:rPr lang="ru" sz="1050">
                <a:solidFill>
                  <a:srgbClr val="222222"/>
                </a:solidFill>
              </a:rPr>
              <a:t>, но без поддержки наследования реализации (наследуются только интерфейсы). По большому счёту, Go является процедурным языком с поддержкой интерфейсов.</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Средства параллельного программирования: встроенные в язык потоки (go routines), взаимодействие потоков через </a:t>
            </a:r>
            <a:r>
              <a:rPr lang="ru" sz="1050" u="sng">
                <a:solidFill>
                  <a:srgbClr val="0B0080"/>
                </a:solidFill>
                <a:hlinkClick r:id="rId15"/>
              </a:rPr>
              <a:t>каналы</a:t>
            </a:r>
            <a:r>
              <a:rPr lang="ru" sz="1050">
                <a:solidFill>
                  <a:srgbClr val="222222"/>
                </a:solidFill>
              </a:rPr>
              <a:t> и другие средства организации многопоточных программ.</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Достаточно лаконичный и простой синтаксис, основанный на Си, но существенно доработанный, с большим количеством </a:t>
            </a:r>
            <a:r>
              <a:rPr lang="ru" sz="1050" u="sng">
                <a:solidFill>
                  <a:srgbClr val="0B0080"/>
                </a:solidFill>
                <a:hlinkClick r:id="rId16"/>
              </a:rPr>
              <a:t>синтаксического сахара</a:t>
            </a:r>
            <a:r>
              <a:rPr lang="ru" sz="1050">
                <a:solidFill>
                  <a:srgbClr val="222222"/>
                </a:solidFill>
              </a:rPr>
              <a:t>.</a:t>
            </a:r>
            <a:endParaRPr sz="1050">
              <a:solidFill>
                <a:srgbClr val="222222"/>
              </a:solidFill>
            </a:endParaRPr>
          </a:p>
          <a:p>
            <a:pPr indent="0" lvl="0" marL="0" rtl="0" algn="l">
              <a:lnSpc>
                <a:spcPct val="115000"/>
              </a:lnSpc>
              <a:spcBef>
                <a:spcPts val="600"/>
              </a:spcBef>
              <a:spcAft>
                <a:spcPts val="0"/>
              </a:spcAft>
              <a:buNone/>
            </a:pPr>
            <a:r>
              <a:rPr lang="ru" sz="1050">
                <a:solidFill>
                  <a:srgbClr val="222222"/>
                </a:solidFill>
              </a:rPr>
              <a:t>При этом в язык сознательно не был включён ряд популярных средств.</a:t>
            </a:r>
            <a:endParaRPr sz="1050">
              <a:solidFill>
                <a:srgbClr val="222222"/>
              </a:solidFill>
            </a:endParaRPr>
          </a:p>
          <a:p>
            <a:pPr indent="-295275" lvl="0" marL="685800" rtl="0" algn="l">
              <a:lnSpc>
                <a:spcPct val="115000"/>
              </a:lnSpc>
              <a:spcBef>
                <a:spcPts val="600"/>
              </a:spcBef>
              <a:spcAft>
                <a:spcPts val="0"/>
              </a:spcAft>
              <a:buClr>
                <a:srgbClr val="222222"/>
              </a:buClr>
              <a:buSzPts val="1050"/>
              <a:buChar char="●"/>
            </a:pPr>
            <a:r>
              <a:rPr lang="ru" sz="1050">
                <a:solidFill>
                  <a:srgbClr val="222222"/>
                </a:solidFill>
              </a:rPr>
              <a:t>Структурная запись </a:t>
            </a:r>
            <a:r>
              <a:rPr lang="ru" sz="1050" u="sng">
                <a:solidFill>
                  <a:srgbClr val="0B0080"/>
                </a:solidFill>
                <a:hlinkClick r:id="rId17"/>
              </a:rPr>
              <a:t>обработчиков исключений</a:t>
            </a:r>
            <a:r>
              <a:rPr lang="ru" sz="1050">
                <a:solidFill>
                  <a:srgbClr val="222222"/>
                </a:solidFill>
              </a:rPr>
              <a:t> сочтена провоцирующей на пропуск ошибок или неадекватную их обработку. Вместо неё предлагается проверка кодов возврата с использованием многозначных функций и специального интерфейса error, а также применение отложенных (deferred) функций для перехвата исключительных ситуаций.</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u="sng">
                <a:solidFill>
                  <a:srgbClr val="0B0080"/>
                </a:solidFill>
                <a:hlinkClick r:id="rId18"/>
              </a:rPr>
              <a:t>Наследование реализации</a:t>
            </a:r>
            <a:r>
              <a:rPr lang="ru" sz="1050">
                <a:solidFill>
                  <a:srgbClr val="222222"/>
                </a:solidFill>
              </a:rPr>
              <a:t>, как считают авторы, приводит к трудноподдерживаемому коду с неявными зависимостями. Аналогичные возможности, но без свойственных наследованию нежелательных эффектов, обеспечиваются поддержкой вложения типов и свободно определяемыми интерфейсами.</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u="sng">
                <a:solidFill>
                  <a:srgbClr val="0B0080"/>
                </a:solidFill>
                <a:hlinkClick r:id="rId19"/>
              </a:rPr>
              <a:t>Обобщённое программирование</a:t>
            </a:r>
            <a:r>
              <a:rPr lang="ru" sz="1050">
                <a:solidFill>
                  <a:srgbClr val="222222"/>
                </a:solidFill>
              </a:rPr>
              <a:t>. Авторы воздерживались от его реализации, поскольку, по их словам</a:t>
            </a:r>
            <a:r>
              <a:rPr baseline="30000" lang="ru" sz="1400" u="sng">
                <a:solidFill>
                  <a:srgbClr val="0B0080"/>
                </a:solidFill>
                <a:hlinkClick r:id="rId20"/>
              </a:rPr>
              <a:t>[5]</a:t>
            </a:r>
            <a:r>
              <a:rPr lang="ru" sz="1050">
                <a:solidFill>
                  <a:srgbClr val="222222"/>
                </a:solidFill>
              </a:rPr>
              <a:t>, предоставляемые им возможности не окупают требуемого усложнения компилятора и runtime-библиотек, а уже имеющиеся в языке средства (пустые интерфейсы, «утиная типизация» и рефлексия) позволяют создавать обобщённый код без специальных синтаксических механизмов. Тем не менее, обсуждается вопрос о включении таких средств в </a:t>
            </a:r>
            <a:r>
              <a:rPr lang="ru" sz="1050" u="sng">
                <a:solidFill>
                  <a:srgbClr val="0B0080"/>
                </a:solidFill>
                <a:hlinkClick r:id="rId21"/>
              </a:rPr>
              <a:t>проектируемую вторую версию языка</a:t>
            </a:r>
            <a:r>
              <a:rPr lang="ru" sz="1050">
                <a:solidFill>
                  <a:srgbClr val="222222"/>
                </a:solidFill>
              </a:rPr>
              <a:t>, выход которой запланирован на 2019 год.</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a:solidFill>
                  <a:srgbClr val="222222"/>
                </a:solidFill>
              </a:rPr>
              <a:t>Использование </a:t>
            </a:r>
            <a:r>
              <a:rPr lang="ru" sz="1050" u="sng">
                <a:solidFill>
                  <a:srgbClr val="0B0080"/>
                </a:solidFill>
                <a:hlinkClick r:id="rId22"/>
              </a:rPr>
              <a:t>утверждений</a:t>
            </a:r>
            <a:r>
              <a:rPr lang="ru" sz="1050">
                <a:solidFill>
                  <a:srgbClr val="222222"/>
                </a:solidFill>
              </a:rPr>
              <a:t> было сочтено ненужным.</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ru" sz="1050" u="sng">
                <a:solidFill>
                  <a:srgbClr val="0B0080"/>
                </a:solidFill>
                <a:hlinkClick r:id="rId23"/>
              </a:rPr>
              <a:t>Переопределение методов и функций</a:t>
            </a:r>
            <a:r>
              <a:rPr lang="ru" sz="1050">
                <a:solidFill>
                  <a:srgbClr val="222222"/>
                </a:solidFill>
              </a:rPr>
              <a:t> было исключено из соображений эффективности компиляции: требование различного именования устраняет необходимость сопоставлять списки параметров при компиляции вызовов функций и методов, при том что сама эта возможность есть не более чем </a:t>
            </a:r>
            <a:r>
              <a:rPr lang="ru" sz="1050" u="sng">
                <a:solidFill>
                  <a:srgbClr val="0B0080"/>
                </a:solidFill>
                <a:hlinkClick r:id="rId24"/>
              </a:rPr>
              <a:t>синтаксический сахар</a:t>
            </a:r>
            <a:r>
              <a:rPr lang="ru" sz="1050">
                <a:solidFill>
                  <a:srgbClr val="222222"/>
                </a:solidFill>
              </a:rPr>
              <a:t>.</a:t>
            </a:r>
            <a:endParaRPr sz="1050">
              <a:solidFill>
                <a:srgbClr val="222222"/>
              </a:solidFill>
            </a:endParaRPr>
          </a:p>
          <a:p>
            <a:pPr indent="0" lvl="0" marL="0" rtl="0" algn="l">
              <a:lnSpc>
                <a:spcPct val="115000"/>
              </a:lnSpc>
              <a:spcBef>
                <a:spcPts val="600"/>
              </a:spcBef>
              <a:spcAft>
                <a:spcPts val="0"/>
              </a:spcAft>
              <a:buNone/>
            </a:pPr>
            <a:r>
              <a:rPr lang="ru" sz="1050">
                <a:solidFill>
                  <a:srgbClr val="222222"/>
                </a:solidFill>
              </a:rPr>
              <a:t>Язык продолжает развиваться, и разработчики рассматривают возможность включения в язык средств обобщённого программирования. В «Часто задаваемых вопросах»</a:t>
            </a:r>
            <a:r>
              <a:rPr baseline="30000" lang="ru" sz="1400" u="sng">
                <a:solidFill>
                  <a:srgbClr val="0B0080"/>
                </a:solidFill>
                <a:hlinkClick r:id="rId25"/>
              </a:rPr>
              <a:t>[5]</a:t>
            </a:r>
            <a:r>
              <a:rPr lang="ru" sz="1050">
                <a:solidFill>
                  <a:srgbClr val="222222"/>
                </a:solidFill>
              </a:rPr>
              <a:t> по языку приводятся аргументы против использования утверждений, а наследование без указания типа, наоборот, отстаивается.</a:t>
            </a:r>
            <a:endParaRPr sz="1050">
              <a:solidFill>
                <a:srgbClr val="222222"/>
              </a:solidFill>
            </a:endParaRPr>
          </a:p>
          <a:p>
            <a:pPr indent="0" lvl="0" marL="0" rtl="0" algn="l">
              <a:spcBef>
                <a:spcPts val="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4f620cb8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4f620cb8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Производительность одного ядра остается неименной Golang, создавался для работы на </a:t>
            </a:r>
            <a:r>
              <a:rPr lang="ru"/>
              <a:t>мультипроцессорных</a:t>
            </a:r>
            <a:r>
              <a:rPr lang="ru"/>
              <a:t> системах</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Про закон Мура</a:t>
            </a:r>
            <a:endParaRPr/>
          </a:p>
          <a:p>
            <a:pPr indent="0" lvl="0" marL="0" rtl="0" algn="l">
              <a:spcBef>
                <a:spcPts val="0"/>
              </a:spcBef>
              <a:spcAft>
                <a:spcPts val="0"/>
              </a:spcAft>
              <a:buNone/>
            </a:pPr>
            <a:r>
              <a:rPr lang="ru" u="sng">
                <a:solidFill>
                  <a:schemeClr val="hlink"/>
                </a:solidFill>
                <a:hlinkClick r:id="rId2"/>
              </a:rPr>
              <a:t>https://www.investopedia.com/terms/m/mooreslaw.asp</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4f620cb8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4f620cb8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Go was released in 2009 when multi-core processors were already available. That’s why Go is built with keeping concurrency in mind. Go has goroutines instead of threads. They consume almost 2KB memory from the heap. So, you can spin millions of goroutines at any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About gorutines </a:t>
            </a:r>
            <a:r>
              <a:rPr lang="ru"/>
              <a:t>http://golangtutorials.blogspot.com/2011/06/goroutines.html</a:t>
            </a:r>
            <a:endParaRPr/>
          </a:p>
          <a:p>
            <a:pPr indent="0" lvl="0" marL="0" rtl="0" algn="l">
              <a:spcBef>
                <a:spcPts val="0"/>
              </a:spcBef>
              <a:spcAft>
                <a:spcPts val="0"/>
              </a:spcAft>
              <a:buNone/>
            </a:pPr>
            <a:r>
              <a:rPr lang="ru"/>
              <a:t>Go takes good of both the worlds. Easy to write concurrent and efficient to manage concurrency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4f620cb8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4f620cb8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But, freeing and allocating variable in those languages is a huge pain. While most of the programming languages handle object allocation and removing using Garbage Collector or Reference Counting algorithms.</a:t>
            </a:r>
            <a:br>
              <a:rPr lang="ru"/>
            </a:br>
            <a:br>
              <a:rPr lang="ru"/>
            </a:br>
            <a:r>
              <a:rPr lang="ru"/>
              <a:t>Go brings best of both the worlds. Like lower level languages like C/C++, Go is compiled language. That means performance is almost nearer to lower level languages. It also uses garbage collection to allocation and removal of the object. So, no more malloc() and free() statements!!! Cool!!!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4f620cb8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4f620cb8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ru"/>
              <a:t>No classes. Every thing is divided into packages only. Go has only structs instead of classes.</a:t>
            </a:r>
            <a:endParaRPr/>
          </a:p>
          <a:p>
            <a:pPr indent="-298450" lvl="0" marL="457200" rtl="0" algn="l">
              <a:spcBef>
                <a:spcPts val="0"/>
              </a:spcBef>
              <a:spcAft>
                <a:spcPts val="0"/>
              </a:spcAft>
              <a:buSzPts val="1100"/>
              <a:buChar char="●"/>
            </a:pPr>
            <a:r>
              <a:rPr lang="ru"/>
              <a:t>Does not support inheritance. That will make code easy to modify. In other languages like Java/Python, if the class ABC inherits class XYZ and you make some changes in class XYZ, then that may produce some side effects in other classes that inherit XYZ. By removing inheritance, Go makes it easy to understand the code also (as there is no super class to look at while looking at a piece of code).</a:t>
            </a:r>
            <a:endParaRPr/>
          </a:p>
          <a:p>
            <a:pPr indent="-298450" lvl="0" marL="457200" rtl="0" algn="l">
              <a:spcBef>
                <a:spcPts val="0"/>
              </a:spcBef>
              <a:spcAft>
                <a:spcPts val="0"/>
              </a:spcAft>
              <a:buSzPts val="1100"/>
              <a:buChar char="●"/>
            </a:pPr>
            <a:r>
              <a:rPr lang="ru"/>
              <a:t>No constructors.</a:t>
            </a:r>
            <a:endParaRPr/>
          </a:p>
          <a:p>
            <a:pPr indent="-298450" lvl="0" marL="457200" rtl="0" algn="l">
              <a:spcBef>
                <a:spcPts val="0"/>
              </a:spcBef>
              <a:spcAft>
                <a:spcPts val="0"/>
              </a:spcAft>
              <a:buSzPts val="1100"/>
              <a:buChar char="●"/>
            </a:pPr>
            <a:r>
              <a:rPr lang="ru"/>
              <a:t>No annotations.</a:t>
            </a:r>
            <a:endParaRPr/>
          </a:p>
          <a:p>
            <a:pPr indent="-298450" lvl="0" marL="457200" rtl="0" algn="l">
              <a:spcBef>
                <a:spcPts val="0"/>
              </a:spcBef>
              <a:spcAft>
                <a:spcPts val="0"/>
              </a:spcAft>
              <a:buSzPts val="1100"/>
              <a:buChar char="●"/>
            </a:pPr>
            <a:r>
              <a:rPr lang="ru"/>
              <a:t>No generics.</a:t>
            </a:r>
            <a:endParaRPr/>
          </a:p>
          <a:p>
            <a:pPr indent="-298450" lvl="0" marL="457200" rtl="0" algn="l">
              <a:spcBef>
                <a:spcPts val="0"/>
              </a:spcBef>
              <a:spcAft>
                <a:spcPts val="0"/>
              </a:spcAft>
              <a:buSzPts val="1100"/>
              <a:buChar char="●"/>
            </a:pPr>
            <a:r>
              <a:rPr lang="ru"/>
              <a:t>No exceptions.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4f620cb8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4f620cb8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100% спросят про логотип и про зверюгу</a:t>
            </a:r>
            <a:endParaRPr/>
          </a:p>
          <a:p>
            <a:pPr indent="0" lvl="0" marL="0" rtl="0" algn="l">
              <a:spcBef>
                <a:spcPts val="0"/>
              </a:spcBef>
              <a:spcAft>
                <a:spcPts val="0"/>
              </a:spcAft>
              <a:buNone/>
            </a:pPr>
            <a:r>
              <a:rPr lang="ru"/>
              <a:t>https://blog.golang.org/gopher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echcrunch.com/2009/11/10/google-go-langu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habr.com/company/madrobots/blog/40541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1775" y="224725"/>
            <a:ext cx="5952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Go Programming Language</a:t>
            </a:r>
            <a:br>
              <a:rPr lang="ru"/>
            </a:br>
            <a:endParaRPr/>
          </a:p>
        </p:txBody>
      </p:sp>
      <p:sp>
        <p:nvSpPr>
          <p:cNvPr id="135" name="Google Shape;135;p13"/>
          <p:cNvSpPr txBox="1"/>
          <p:nvPr>
            <p:ph idx="1" type="subTitle"/>
          </p:nvPr>
        </p:nvSpPr>
        <p:spPr>
          <a:xfrm>
            <a:off x="5583675" y="44448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Introduction to the golang</a:t>
            </a:r>
            <a:endParaRPr/>
          </a:p>
        </p:txBody>
      </p:sp>
      <p:pic>
        <p:nvPicPr>
          <p:cNvPr id="136" name="Google Shape;136;p13"/>
          <p:cNvPicPr preferRelativeResize="0"/>
          <p:nvPr/>
        </p:nvPicPr>
        <p:blipFill>
          <a:blip r:embed="rId3">
            <a:alphaModFix/>
          </a:blip>
          <a:stretch>
            <a:fillRect/>
          </a:stretch>
        </p:blipFill>
        <p:spPr>
          <a:xfrm>
            <a:off x="143425" y="2063600"/>
            <a:ext cx="2809875" cy="2809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Общие сведения</a:t>
            </a:r>
            <a:endParaRPr/>
          </a:p>
        </p:txBody>
      </p:sp>
      <p:sp>
        <p:nvSpPr>
          <p:cNvPr id="142" name="Google Shape;142;p14"/>
          <p:cNvSpPr txBox="1"/>
          <p:nvPr>
            <p:ph idx="1" type="body"/>
          </p:nvPr>
        </p:nvSpPr>
        <p:spPr>
          <a:xfrm>
            <a:off x="1297500" y="1567550"/>
            <a:ext cx="7514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u"/>
              <a:t>К</a:t>
            </a:r>
            <a:r>
              <a:rPr lang="ru"/>
              <a:t>омпилируемый многопоточный язык программирования, разработанный внутри компании Google</a:t>
            </a:r>
            <a:endParaRPr/>
          </a:p>
          <a:p>
            <a:pPr indent="-311150" lvl="0" marL="457200" rtl="0" algn="l">
              <a:spcBef>
                <a:spcPts val="0"/>
              </a:spcBef>
              <a:spcAft>
                <a:spcPts val="0"/>
              </a:spcAft>
              <a:buSzPts val="1300"/>
              <a:buChar char="●"/>
            </a:pPr>
            <a:r>
              <a:rPr lang="ru"/>
              <a:t>Был </a:t>
            </a:r>
            <a:r>
              <a:rPr lang="ru"/>
              <a:t>представлен</a:t>
            </a:r>
            <a:r>
              <a:rPr lang="ru"/>
              <a:t> впервые в 2009</a:t>
            </a:r>
            <a:endParaRPr/>
          </a:p>
          <a:p>
            <a:pPr indent="-311150" lvl="0" marL="457200" rtl="0" algn="l">
              <a:spcBef>
                <a:spcPts val="0"/>
              </a:spcBef>
              <a:spcAft>
                <a:spcPts val="0"/>
              </a:spcAft>
              <a:buSzPts val="1300"/>
              <a:buChar char="●"/>
            </a:pPr>
            <a:r>
              <a:rPr lang="ru"/>
              <a:t>Разработчики: Роберт Гризмер, Роб Пайк и Кен Томпсон</a:t>
            </a:r>
            <a:endParaRPr/>
          </a:p>
          <a:p>
            <a:pPr indent="-311150" lvl="0" marL="457200" rtl="0" algn="l">
              <a:spcBef>
                <a:spcPts val="0"/>
              </a:spcBef>
              <a:spcAft>
                <a:spcPts val="0"/>
              </a:spcAft>
              <a:buSzPts val="1300"/>
              <a:buChar char="●"/>
            </a:pPr>
            <a:r>
              <a:rPr lang="ru"/>
              <a:t>Мультиплатформенный т.е. работает на операционных системах FreeBSD, OpenBSD, Linux, macOS, Windows </a:t>
            </a:r>
            <a:r>
              <a:rPr lang="ru"/>
              <a:t>также</a:t>
            </a:r>
            <a:r>
              <a:rPr lang="ru"/>
              <a:t> </a:t>
            </a:r>
            <a:r>
              <a:rPr lang="ru"/>
              <a:t>поддержка</a:t>
            </a:r>
            <a:r>
              <a:rPr lang="ru"/>
              <a:t> Android)</a:t>
            </a:r>
            <a:endParaRPr/>
          </a:p>
          <a:p>
            <a:pPr indent="-311150" lvl="0" marL="457200" rtl="0" algn="l">
              <a:spcBef>
                <a:spcPts val="0"/>
              </a:spcBef>
              <a:spcAft>
                <a:spcPts val="0"/>
              </a:spcAft>
              <a:buSzPts val="1300"/>
              <a:buChar char="●"/>
            </a:pPr>
            <a:r>
              <a:rPr lang="ru" u="sng">
                <a:solidFill>
                  <a:schemeClr val="hlink"/>
                </a:solidFill>
                <a:hlinkClick r:id="rId3"/>
              </a:rPr>
              <a:t>Первое упоминание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Go нацелен на решение таких проблем</a:t>
            </a:r>
            <a:endParaRPr/>
          </a:p>
        </p:txBody>
      </p:sp>
      <p:sp>
        <p:nvSpPr>
          <p:cNvPr id="148" name="Google Shape;148;p15"/>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u"/>
              <a:t>медленная сборка программ</a:t>
            </a:r>
            <a:endParaRPr/>
          </a:p>
          <a:p>
            <a:pPr indent="-311150" lvl="0" marL="457200" rtl="0" algn="l">
              <a:spcBef>
                <a:spcPts val="0"/>
              </a:spcBef>
              <a:spcAft>
                <a:spcPts val="0"/>
              </a:spcAft>
              <a:buSzPts val="1300"/>
              <a:buChar char="●"/>
            </a:pPr>
            <a:r>
              <a:rPr lang="ru"/>
              <a:t>неконтролируемые зависимости</a:t>
            </a:r>
            <a:endParaRPr/>
          </a:p>
          <a:p>
            <a:pPr indent="-311150" lvl="0" marL="457200" rtl="0" algn="l">
              <a:spcBef>
                <a:spcPts val="0"/>
              </a:spcBef>
              <a:spcAft>
                <a:spcPts val="0"/>
              </a:spcAft>
              <a:buSzPts val="1300"/>
              <a:buChar char="●"/>
            </a:pPr>
            <a:r>
              <a:rPr lang="ru"/>
              <a:t>использование разными программистами разных подмножеств языка</a:t>
            </a:r>
            <a:endParaRPr/>
          </a:p>
          <a:p>
            <a:pPr indent="-311150" lvl="0" marL="457200" rtl="0" algn="l">
              <a:spcBef>
                <a:spcPts val="0"/>
              </a:spcBef>
              <a:spcAft>
                <a:spcPts val="0"/>
              </a:spcAft>
              <a:buSzPts val="1300"/>
              <a:buChar char="●"/>
            </a:pPr>
            <a:r>
              <a:rPr lang="ru"/>
              <a:t>затруднения с пониманием программ, вызванные не удобочитаемостью кода, плохим документированием и так далее</a:t>
            </a:r>
            <a:endParaRPr/>
          </a:p>
          <a:p>
            <a:pPr indent="-311150" lvl="0" marL="457200" rtl="0" algn="l">
              <a:spcBef>
                <a:spcPts val="0"/>
              </a:spcBef>
              <a:spcAft>
                <a:spcPts val="0"/>
              </a:spcAft>
              <a:buSzPts val="1300"/>
              <a:buChar char="●"/>
            </a:pPr>
            <a:r>
              <a:rPr lang="ru"/>
              <a:t>дублирование разработок</a:t>
            </a:r>
            <a:endParaRPr/>
          </a:p>
          <a:p>
            <a:pPr indent="-311150" lvl="0" marL="457200" rtl="0" algn="l">
              <a:spcBef>
                <a:spcPts val="0"/>
              </a:spcBef>
              <a:spcAft>
                <a:spcPts val="0"/>
              </a:spcAft>
              <a:buSzPts val="1300"/>
              <a:buChar char="●"/>
            </a:pPr>
            <a:r>
              <a:rPr lang="ru"/>
              <a:t>высокую стоимость обновлений</a:t>
            </a:r>
            <a:endParaRPr/>
          </a:p>
          <a:p>
            <a:pPr indent="-311150" lvl="0" marL="457200" rtl="0" algn="l">
              <a:spcBef>
                <a:spcPts val="0"/>
              </a:spcBef>
              <a:spcAft>
                <a:spcPts val="0"/>
              </a:spcAft>
              <a:buSzPts val="1300"/>
              <a:buChar char="●"/>
            </a:pPr>
            <a:r>
              <a:rPr lang="ru"/>
              <a:t>несинхронные обновления при дублировании кода</a:t>
            </a:r>
            <a:endParaRPr/>
          </a:p>
          <a:p>
            <a:pPr indent="-311150" lvl="0" marL="457200" rtl="0" algn="l">
              <a:spcBef>
                <a:spcPts val="0"/>
              </a:spcBef>
              <a:spcAft>
                <a:spcPts val="0"/>
              </a:spcAft>
              <a:buSzPts val="1300"/>
              <a:buChar char="●"/>
            </a:pPr>
            <a:r>
              <a:rPr lang="ru"/>
              <a:t>сложность разработки инструментария</a:t>
            </a:r>
            <a:endParaRPr/>
          </a:p>
          <a:p>
            <a:pPr indent="-311150" lvl="0" marL="457200" rtl="0" algn="l">
              <a:spcBef>
                <a:spcPts val="0"/>
              </a:spcBef>
              <a:spcAft>
                <a:spcPts val="0"/>
              </a:spcAft>
              <a:buSzPts val="1300"/>
              <a:buChar char="●"/>
            </a:pPr>
            <a:r>
              <a:rPr lang="ru"/>
              <a:t>проблемы межъязыкового взаимодействия.</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Основные возможности языка</a:t>
            </a:r>
            <a:endParaRPr/>
          </a:p>
        </p:txBody>
      </p:sp>
      <p:sp>
        <p:nvSpPr>
          <p:cNvPr id="154" name="Google Shape;154;p16"/>
          <p:cNvSpPr txBox="1"/>
          <p:nvPr>
            <p:ph idx="1" type="body"/>
          </p:nvPr>
        </p:nvSpPr>
        <p:spPr>
          <a:xfrm>
            <a:off x="1297500" y="1084875"/>
            <a:ext cx="7449300" cy="339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u"/>
              <a:t>Строгая типизация</a:t>
            </a:r>
            <a:endParaRPr/>
          </a:p>
          <a:p>
            <a:pPr indent="-311150" lvl="0" marL="457200" rtl="0" algn="l">
              <a:spcBef>
                <a:spcPts val="0"/>
              </a:spcBef>
              <a:spcAft>
                <a:spcPts val="0"/>
              </a:spcAft>
              <a:buSzPts val="1300"/>
              <a:buChar char="●"/>
            </a:pPr>
            <a:r>
              <a:rPr lang="ru"/>
              <a:t>Поддержка указателей</a:t>
            </a:r>
            <a:endParaRPr/>
          </a:p>
          <a:p>
            <a:pPr indent="-311150" lvl="0" marL="457200" rtl="0" algn="l">
              <a:spcBef>
                <a:spcPts val="0"/>
              </a:spcBef>
              <a:spcAft>
                <a:spcPts val="0"/>
              </a:spcAft>
              <a:buSzPts val="1300"/>
              <a:buChar char="●"/>
            </a:pPr>
            <a:r>
              <a:rPr lang="ru"/>
              <a:t>Средства функционального программирования: неименованные функции, замыкания, передача функций в параметрах и возврат функциональных значений.</a:t>
            </a:r>
            <a:endParaRPr/>
          </a:p>
          <a:p>
            <a:pPr indent="-311150" lvl="0" marL="457200" rtl="0" algn="l">
              <a:spcBef>
                <a:spcPts val="0"/>
              </a:spcBef>
              <a:spcAft>
                <a:spcPts val="0"/>
              </a:spcAft>
              <a:buSzPts val="1300"/>
              <a:buChar char="●"/>
            </a:pPr>
            <a:r>
              <a:rPr lang="ru"/>
              <a:t>Автоматическое управление памятью со сборщиком мусора.</a:t>
            </a:r>
            <a:endParaRPr/>
          </a:p>
          <a:p>
            <a:pPr indent="-311150" lvl="0" marL="457200" rtl="0" algn="l">
              <a:spcBef>
                <a:spcPts val="0"/>
              </a:spcBef>
              <a:spcAft>
                <a:spcPts val="0"/>
              </a:spcAft>
              <a:buSzPts val="1300"/>
              <a:buChar char="●"/>
            </a:pPr>
            <a:r>
              <a:rPr lang="ru"/>
              <a:t>Go является процедурным языком с поддержкой интерфейсов.</a:t>
            </a:r>
            <a:endParaRPr/>
          </a:p>
          <a:p>
            <a:pPr indent="-311150" lvl="0" marL="457200" rtl="0" algn="l">
              <a:spcBef>
                <a:spcPts val="0"/>
              </a:spcBef>
              <a:spcAft>
                <a:spcPts val="0"/>
              </a:spcAft>
              <a:buSzPts val="1300"/>
              <a:buChar char="●"/>
            </a:pPr>
            <a:r>
              <a:rPr lang="ru"/>
              <a:t>Параллельное программирование: встроенные в язык потоки (go routines), взаимодействие потоков через каналы и другие средства организации многопоточных программ.</a:t>
            </a:r>
            <a:endParaRPr/>
          </a:p>
          <a:p>
            <a:pPr indent="-311150" lvl="0" marL="457200" rtl="0" algn="l">
              <a:spcBef>
                <a:spcPts val="0"/>
              </a:spcBef>
              <a:spcAft>
                <a:spcPts val="0"/>
              </a:spcAft>
              <a:buSzPts val="1300"/>
              <a:buChar char="●"/>
            </a:pPr>
            <a:r>
              <a:rPr lang="ru"/>
              <a:t>Л</a:t>
            </a:r>
            <a:r>
              <a:rPr lang="ru"/>
              <a:t>аконичный и простой синтаксис</a:t>
            </a:r>
            <a:endParaRPr/>
          </a:p>
          <a:p>
            <a:pPr indent="-311150" lvl="0" marL="457200" rtl="0" algn="l">
              <a:spcBef>
                <a:spcPts val="0"/>
              </a:spcBef>
              <a:spcAft>
                <a:spcPts val="0"/>
              </a:spcAft>
              <a:buSzPts val="1300"/>
              <a:buChar char="●"/>
            </a:pPr>
            <a:r>
              <a:rPr lang="ru"/>
              <a:t>Нет обработки исключений</a:t>
            </a:r>
            <a:endParaRPr/>
          </a:p>
          <a:p>
            <a:pPr indent="-311150" lvl="0" marL="457200" rtl="0" algn="l">
              <a:spcBef>
                <a:spcPts val="0"/>
              </a:spcBef>
              <a:spcAft>
                <a:spcPts val="0"/>
              </a:spcAft>
              <a:buSzPts val="1300"/>
              <a:buChar char="●"/>
            </a:pPr>
            <a:r>
              <a:rPr lang="ru"/>
              <a:t>Отсутствует наследование реализации, нет дженериков.</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Предпосылки развития GO</a:t>
            </a:r>
            <a:endParaRPr/>
          </a:p>
        </p:txBody>
      </p:sp>
      <p:pic>
        <p:nvPicPr>
          <p:cNvPr id="160" name="Google Shape;160;p17"/>
          <p:cNvPicPr preferRelativeResize="0"/>
          <p:nvPr/>
        </p:nvPicPr>
        <p:blipFill>
          <a:blip r:embed="rId3">
            <a:alphaModFix/>
          </a:blip>
          <a:stretch>
            <a:fillRect/>
          </a:stretch>
        </p:blipFill>
        <p:spPr>
          <a:xfrm>
            <a:off x="1297500" y="1516250"/>
            <a:ext cx="5092572" cy="3530850"/>
          </a:xfrm>
          <a:prstGeom prst="rect">
            <a:avLst/>
          </a:prstGeom>
          <a:noFill/>
          <a:ln>
            <a:noFill/>
          </a:ln>
        </p:spPr>
      </p:pic>
      <p:sp>
        <p:nvSpPr>
          <p:cNvPr id="161" name="Google Shape;161;p17"/>
          <p:cNvSpPr txBox="1"/>
          <p:nvPr/>
        </p:nvSpPr>
        <p:spPr>
          <a:xfrm>
            <a:off x="1446900" y="970825"/>
            <a:ext cx="49431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linkClick r:id="rId4"/>
              </a:rPr>
              <a:t>Закон Мура не работает</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Многопоточность (Goroutines)</a:t>
            </a:r>
            <a:endParaRPr/>
          </a:p>
        </p:txBody>
      </p:sp>
      <p:pic>
        <p:nvPicPr>
          <p:cNvPr id="167" name="Google Shape;167;p18"/>
          <p:cNvPicPr preferRelativeResize="0"/>
          <p:nvPr/>
        </p:nvPicPr>
        <p:blipFill>
          <a:blip r:embed="rId3">
            <a:alphaModFix/>
          </a:blip>
          <a:stretch>
            <a:fillRect/>
          </a:stretch>
        </p:blipFill>
        <p:spPr>
          <a:xfrm>
            <a:off x="1407150" y="998850"/>
            <a:ext cx="6329703" cy="383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Go не использует VM для исполнения</a:t>
            </a:r>
            <a:endParaRPr/>
          </a:p>
        </p:txBody>
      </p:sp>
      <p:pic>
        <p:nvPicPr>
          <p:cNvPr id="173" name="Google Shape;173;p19"/>
          <p:cNvPicPr preferRelativeResize="0"/>
          <p:nvPr/>
        </p:nvPicPr>
        <p:blipFill>
          <a:blip r:embed="rId3">
            <a:alphaModFix/>
          </a:blip>
          <a:stretch>
            <a:fillRect/>
          </a:stretch>
        </p:blipFill>
        <p:spPr>
          <a:xfrm>
            <a:off x="152400" y="1460250"/>
            <a:ext cx="5307299" cy="3488275"/>
          </a:xfrm>
          <a:prstGeom prst="rect">
            <a:avLst/>
          </a:prstGeom>
          <a:noFill/>
          <a:ln>
            <a:noFill/>
          </a:ln>
        </p:spPr>
      </p:pic>
      <p:pic>
        <p:nvPicPr>
          <p:cNvPr id="174" name="Google Shape;174;p19"/>
          <p:cNvPicPr preferRelativeResize="0"/>
          <p:nvPr/>
        </p:nvPicPr>
        <p:blipFill>
          <a:blip r:embed="rId4">
            <a:alphaModFix/>
          </a:blip>
          <a:stretch>
            <a:fillRect/>
          </a:stretch>
        </p:blipFill>
        <p:spPr>
          <a:xfrm>
            <a:off x="4047425" y="2187375"/>
            <a:ext cx="5096574" cy="218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Code written in Go is easy to maintain.</a:t>
            </a:r>
            <a:endParaRPr/>
          </a:p>
        </p:txBody>
      </p:sp>
      <p:pic>
        <p:nvPicPr>
          <p:cNvPr id="180" name="Google Shape;180;p20"/>
          <p:cNvPicPr preferRelativeResize="0"/>
          <p:nvPr/>
        </p:nvPicPr>
        <p:blipFill>
          <a:blip r:embed="rId3">
            <a:alphaModFix/>
          </a:blip>
          <a:stretch>
            <a:fillRect/>
          </a:stretch>
        </p:blipFill>
        <p:spPr>
          <a:xfrm>
            <a:off x="1545913" y="1075800"/>
            <a:ext cx="6542068" cy="395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5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Go is backed by Google</a:t>
            </a:r>
            <a:endParaRPr/>
          </a:p>
        </p:txBody>
      </p:sp>
      <p:pic>
        <p:nvPicPr>
          <p:cNvPr id="186" name="Google Shape;186;p21"/>
          <p:cNvPicPr preferRelativeResize="0"/>
          <p:nvPr/>
        </p:nvPicPr>
        <p:blipFill>
          <a:blip r:embed="rId3">
            <a:alphaModFix/>
          </a:blip>
          <a:stretch>
            <a:fillRect/>
          </a:stretch>
        </p:blipFill>
        <p:spPr>
          <a:xfrm>
            <a:off x="1368688" y="1034225"/>
            <a:ext cx="4067175" cy="1714500"/>
          </a:xfrm>
          <a:prstGeom prst="rect">
            <a:avLst/>
          </a:prstGeom>
          <a:noFill/>
          <a:ln>
            <a:noFill/>
          </a:ln>
        </p:spPr>
      </p:pic>
      <p:sp>
        <p:nvSpPr>
          <p:cNvPr id="187" name="Google Shape;187;p21"/>
          <p:cNvSpPr txBox="1"/>
          <p:nvPr>
            <p:ph type="title"/>
          </p:nvPr>
        </p:nvSpPr>
        <p:spPr>
          <a:xfrm>
            <a:off x="1368700" y="3043675"/>
            <a:ext cx="7038900" cy="17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Google, Netflix, Kubernetes, Docker are using</a:t>
            </a:r>
            <a:r>
              <a:rPr lang="ru"/>
              <a:t> Golang</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