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05A9-37B9-46C5-8414-544672A6C9BA}" type="datetimeFigureOut">
              <a:rPr lang="fa-IR" smtClean="0"/>
              <a:t>15/10/1446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ADC9-32B2-4715-B522-F470E3F1C19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7855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05A9-37B9-46C5-8414-544672A6C9BA}" type="datetimeFigureOut">
              <a:rPr lang="fa-IR" smtClean="0"/>
              <a:t>15/10/1446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ADC9-32B2-4715-B522-F470E3F1C19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2706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05A9-37B9-46C5-8414-544672A6C9BA}" type="datetimeFigureOut">
              <a:rPr lang="fa-IR" smtClean="0"/>
              <a:t>15/10/1446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ADC9-32B2-4715-B522-F470E3F1C19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1419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05A9-37B9-46C5-8414-544672A6C9BA}" type="datetimeFigureOut">
              <a:rPr lang="fa-IR" smtClean="0"/>
              <a:t>15/10/1446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ADC9-32B2-4715-B522-F470E3F1C19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8231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05A9-37B9-46C5-8414-544672A6C9BA}" type="datetimeFigureOut">
              <a:rPr lang="fa-IR" smtClean="0"/>
              <a:t>15/10/1446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ADC9-32B2-4715-B522-F470E3F1C19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7438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05A9-37B9-46C5-8414-544672A6C9BA}" type="datetimeFigureOut">
              <a:rPr lang="fa-IR" smtClean="0"/>
              <a:t>15/10/1446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ADC9-32B2-4715-B522-F470E3F1C19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5822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05A9-37B9-46C5-8414-544672A6C9BA}" type="datetimeFigureOut">
              <a:rPr lang="fa-IR" smtClean="0"/>
              <a:t>15/10/1446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ADC9-32B2-4715-B522-F470E3F1C19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8586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05A9-37B9-46C5-8414-544672A6C9BA}" type="datetimeFigureOut">
              <a:rPr lang="fa-IR" smtClean="0"/>
              <a:t>15/10/1446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ADC9-32B2-4715-B522-F470E3F1C19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1758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05A9-37B9-46C5-8414-544672A6C9BA}" type="datetimeFigureOut">
              <a:rPr lang="fa-IR" smtClean="0"/>
              <a:t>15/10/1446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ADC9-32B2-4715-B522-F470E3F1C19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9009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05A9-37B9-46C5-8414-544672A6C9BA}" type="datetimeFigureOut">
              <a:rPr lang="fa-IR" smtClean="0"/>
              <a:t>15/10/1446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ADC9-32B2-4715-B522-F470E3F1C19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7736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05A9-37B9-46C5-8414-544672A6C9BA}" type="datetimeFigureOut">
              <a:rPr lang="fa-IR" smtClean="0"/>
              <a:t>15/10/1446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ADC9-32B2-4715-B522-F470E3F1C19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5411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04A05A9-37B9-46C5-8414-544672A6C9BA}" type="datetimeFigureOut">
              <a:rPr lang="fa-IR" smtClean="0"/>
              <a:t>15/10/1446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D54ADC9-32B2-4715-B522-F470E3F1C190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5502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 descr="A person with wires coming out of their head">
            <a:extLst>
              <a:ext uri="{FF2B5EF4-FFF2-40B4-BE49-F238E27FC236}">
                <a16:creationId xmlns:a16="http://schemas.microsoft.com/office/drawing/2014/main" id="{BFF5B832-AF18-8476-C1B1-7406A0482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4" b="1172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266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EBA7E37-474F-8F28-DD6C-DB7695DC926B}"/>
              </a:ext>
            </a:extLst>
          </p:cNvPr>
          <p:cNvSpPr txBox="1"/>
          <p:nvPr/>
        </p:nvSpPr>
        <p:spPr>
          <a:xfrm>
            <a:off x="9749672" y="1539249"/>
            <a:ext cx="6094428" cy="376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fa-I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بخش اول: مقدمه و معرفی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1BE99A-167E-1871-65D7-95764C077A98}"/>
              </a:ext>
            </a:extLst>
          </p:cNvPr>
          <p:cNvSpPr txBox="1"/>
          <p:nvPr/>
        </p:nvSpPr>
        <p:spPr>
          <a:xfrm>
            <a:off x="9749672" y="2296092"/>
            <a:ext cx="6094428" cy="376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fa-I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بخش دوم: روش‌های پیش‌بینی قیمت سهام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C9103A-7F96-C92E-B5C8-A6434FFD52B5}"/>
              </a:ext>
            </a:extLst>
          </p:cNvPr>
          <p:cNvSpPr txBox="1"/>
          <p:nvPr/>
        </p:nvSpPr>
        <p:spPr>
          <a:xfrm>
            <a:off x="9749672" y="3052935"/>
            <a:ext cx="6094428" cy="376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fa-I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بخش سوم: بررسی مطالعات انجام‌شده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6ACA39-636B-7B52-CFC5-13841D286FA3}"/>
              </a:ext>
            </a:extLst>
          </p:cNvPr>
          <p:cNvSpPr txBox="1"/>
          <p:nvPr/>
        </p:nvSpPr>
        <p:spPr>
          <a:xfrm>
            <a:off x="9749672" y="3809778"/>
            <a:ext cx="6094428" cy="376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fa-I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بخش چهارم: کاربردهای عملی و تحلیل داده‌ها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69F34D-9261-C919-8512-EF00FE677ADB}"/>
              </a:ext>
            </a:extLst>
          </p:cNvPr>
          <p:cNvSpPr txBox="1"/>
          <p:nvPr/>
        </p:nvSpPr>
        <p:spPr>
          <a:xfrm>
            <a:off x="9749672" y="4566621"/>
            <a:ext cx="6094428" cy="376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fa-I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بخش پنجم: آینده‌ی تحلیل داده‌های مالی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 descr="A robot and a person looking at a computer screen&#10;&#10;AI-generated content may be incorrect.">
            <a:extLst>
              <a:ext uri="{FF2B5EF4-FFF2-40B4-BE49-F238E27FC236}">
                <a16:creationId xmlns:a16="http://schemas.microsoft.com/office/drawing/2014/main" id="{71360056-0457-E71C-EAAF-F93EDDB9F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19" y="126104"/>
            <a:ext cx="9912561" cy="660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213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3EBEB-C34E-47DA-0F98-F22110D7F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D78E31C-7211-7092-7E8C-C847B6F4E1D7}"/>
              </a:ext>
            </a:extLst>
          </p:cNvPr>
          <p:cNvSpPr txBox="1"/>
          <p:nvPr/>
        </p:nvSpPr>
        <p:spPr>
          <a:xfrm>
            <a:off x="5432196" y="1637227"/>
            <a:ext cx="6094428" cy="376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fa-I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بخش اول: مقدمه و معرفی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445C4E-2089-C281-46DD-B981F8617E95}"/>
              </a:ext>
            </a:extLst>
          </p:cNvPr>
          <p:cNvSpPr txBox="1"/>
          <p:nvPr/>
        </p:nvSpPr>
        <p:spPr>
          <a:xfrm>
            <a:off x="5432196" y="2394070"/>
            <a:ext cx="6094428" cy="376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fa-I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بخش دوم: روش‌های پیش‌بینی قیمت سهام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735A3B-E832-45AB-767F-741061C0FA41}"/>
              </a:ext>
            </a:extLst>
          </p:cNvPr>
          <p:cNvSpPr txBox="1"/>
          <p:nvPr/>
        </p:nvSpPr>
        <p:spPr>
          <a:xfrm>
            <a:off x="5432196" y="3150913"/>
            <a:ext cx="6094428" cy="376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fa-I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بخش سوم: بررسی مطالعات انجام‌شده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5D4F08-B883-7D33-018D-E503C4A7105D}"/>
              </a:ext>
            </a:extLst>
          </p:cNvPr>
          <p:cNvSpPr txBox="1"/>
          <p:nvPr/>
        </p:nvSpPr>
        <p:spPr>
          <a:xfrm>
            <a:off x="5432196" y="3907756"/>
            <a:ext cx="6094428" cy="376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fa-I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بخش چهارم: کاربردهای عملی و تحلیل داده‌ها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33930E-B2B6-2E00-42D0-070E3ED78D40}"/>
              </a:ext>
            </a:extLst>
          </p:cNvPr>
          <p:cNvSpPr txBox="1"/>
          <p:nvPr/>
        </p:nvSpPr>
        <p:spPr>
          <a:xfrm>
            <a:off x="5432196" y="4664599"/>
            <a:ext cx="6094428" cy="376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fa-I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بخش پنجم: آینده‌ی تحلیل داده‌های مالی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 descr="A robot and a person looking at a computer screen&#10;&#10;AI-generated content may be incorrect.">
            <a:extLst>
              <a:ext uri="{FF2B5EF4-FFF2-40B4-BE49-F238E27FC236}">
                <a16:creationId xmlns:a16="http://schemas.microsoft.com/office/drawing/2014/main" id="{707BB8C0-7997-480F-944D-BED9C7E0E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83" y="1114721"/>
            <a:ext cx="6675280" cy="44484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0683F4-B2E2-CD67-951A-5F7CA2CD1DFD}"/>
              </a:ext>
            </a:extLst>
          </p:cNvPr>
          <p:cNvSpPr txBox="1"/>
          <p:nvPr/>
        </p:nvSpPr>
        <p:spPr>
          <a:xfrm>
            <a:off x="12618720" y="1637227"/>
            <a:ext cx="7208520" cy="2597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fa-IR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  <a:r>
              <a:rPr lang="fa-I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1. تعریف و تاریخچه هوش مصنوعی – روند توسعه‌ی هوش مصنوعی از آغاز تاکنون.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fa-I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2. مفهوم یادگیری ماشین و نقش آن در تحلیل داده‌های مالی – بررسی روش‌های یادگیری ماشین در پیش‌بینی داده‌های مالی.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fa-I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3. الگوریتم‌های یادگیری عمیق و کاربرد آن‌ها – معرفی شبکه‌های عصبی و روش‌های پیشرفته مانند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LSTM</a:t>
            </a:r>
            <a:r>
              <a:rPr lang="fa-I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fa-I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4. مبانی تحلیل بازار سهام – معرفی ساختار بازار سهام و شاخص‌های تأثیرگذار.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fa-I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5. چالش‌های پیش‌بینی بازار سهام – بررسی پیچیدگی‌های مرتبط با تحلیل قیمت‌ها.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4407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EF81F-C116-F07D-32EA-57DF6D424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FE6CF33-7F81-31A7-DC04-D28D958D76DD}"/>
              </a:ext>
            </a:extLst>
          </p:cNvPr>
          <p:cNvSpPr txBox="1"/>
          <p:nvPr/>
        </p:nvSpPr>
        <p:spPr>
          <a:xfrm>
            <a:off x="5432196" y="705988"/>
            <a:ext cx="6094428" cy="596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fa-IR" sz="3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بخش اول: مقدمه و معرفی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6FBE44-747F-E6F7-8CDF-38B4373108BB}"/>
              </a:ext>
            </a:extLst>
          </p:cNvPr>
          <p:cNvSpPr txBox="1"/>
          <p:nvPr/>
        </p:nvSpPr>
        <p:spPr>
          <a:xfrm>
            <a:off x="5432196" y="10352867"/>
            <a:ext cx="6094428" cy="376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fa-I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بخش دوم: روش‌های پیش‌بینی قیمت سهام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6B5657-E4D6-87EE-8C8D-ACA7121C5273}"/>
              </a:ext>
            </a:extLst>
          </p:cNvPr>
          <p:cNvSpPr txBox="1"/>
          <p:nvPr/>
        </p:nvSpPr>
        <p:spPr>
          <a:xfrm>
            <a:off x="5432196" y="11109710"/>
            <a:ext cx="6094428" cy="376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fa-I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بخش سوم: بررسی مطالعات انجام‌شده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C1EDC9-8895-E244-4F4B-137AF0991802}"/>
              </a:ext>
            </a:extLst>
          </p:cNvPr>
          <p:cNvSpPr txBox="1"/>
          <p:nvPr/>
        </p:nvSpPr>
        <p:spPr>
          <a:xfrm>
            <a:off x="5432196" y="11866553"/>
            <a:ext cx="6094428" cy="376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fa-I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بخش چهارم: کاربردهای عملی و تحلیل داده‌ها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269FC0-FCA2-7847-89B6-02E07C658333}"/>
              </a:ext>
            </a:extLst>
          </p:cNvPr>
          <p:cNvSpPr txBox="1"/>
          <p:nvPr/>
        </p:nvSpPr>
        <p:spPr>
          <a:xfrm>
            <a:off x="5432196" y="12623396"/>
            <a:ext cx="6094428" cy="376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fa-I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بخش پنجم: آینده‌ی تحلیل داده‌های مالی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 descr="A robot and a person looking at a computer screen&#10;&#10;AI-generated content may be incorrect.">
            <a:extLst>
              <a:ext uri="{FF2B5EF4-FFF2-40B4-BE49-F238E27FC236}">
                <a16:creationId xmlns:a16="http://schemas.microsoft.com/office/drawing/2014/main" id="{22B1DBF8-40B0-EAC1-526C-FD05A61E5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81515" y="1302754"/>
            <a:ext cx="6675280" cy="44484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3FF887-EAE5-3355-0767-E274F78DA2BF}"/>
              </a:ext>
            </a:extLst>
          </p:cNvPr>
          <p:cNvSpPr txBox="1"/>
          <p:nvPr/>
        </p:nvSpPr>
        <p:spPr>
          <a:xfrm>
            <a:off x="1986384" y="1683532"/>
            <a:ext cx="9540240" cy="4324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800"/>
              </a:spcAft>
            </a:pPr>
            <a:r>
              <a:rPr lang="fa-IR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  <a:r>
              <a:rPr lang="fa-I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1. تعریف و تاریخچه هوش مصنوعی – روند توسعه‌ی هوش مصنوعی از آغاز تاکنون.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50000"/>
              </a:lnSpc>
              <a:spcAft>
                <a:spcPts val="800"/>
              </a:spcAft>
            </a:pPr>
            <a:r>
              <a:rPr lang="fa-I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2. مفهوم یادگیری ماشین و نقش آن در تحلیل داده‌های مالی – بررسی روش‌های یادگیری ماشین در پیش‌بینی داده‌های مالی.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50000"/>
              </a:lnSpc>
              <a:spcAft>
                <a:spcPts val="800"/>
              </a:spcAft>
            </a:pPr>
            <a:r>
              <a:rPr lang="fa-I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3. الگوریتم‌های یادگیری عمیق و کاربرد آن‌ها – معرفی شبکه‌های عصبی و روش‌های پیشرفته مانند 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LSTM</a:t>
            </a:r>
            <a:r>
              <a:rPr lang="fa-I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50000"/>
              </a:lnSpc>
              <a:spcAft>
                <a:spcPts val="800"/>
              </a:spcAft>
            </a:pPr>
            <a:r>
              <a:rPr lang="fa-I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4. مبانی تحلیل بازار سهام – معرفی ساختار بازار سهام و شاخص‌های تأثیرگذار.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50000"/>
              </a:lnSpc>
              <a:spcAft>
                <a:spcPts val="800"/>
              </a:spcAft>
            </a:pPr>
            <a:r>
              <a:rPr lang="fa-I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5. چالش‌های پیش‌بینی بازار سهام – بررسی پیچیدگی‌های مرتبط با تحلیل قیمت‌ها.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4918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BB4DDE-FC89-F3A8-3BC8-433DC9B81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aph of a stock market&#10;&#10;AI-generated content may be incorrect.">
            <a:extLst>
              <a:ext uri="{FF2B5EF4-FFF2-40B4-BE49-F238E27FC236}">
                <a16:creationId xmlns:a16="http://schemas.microsoft.com/office/drawing/2014/main" id="{0DF51751-830A-1DFA-C929-0B6AFA677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" r="1544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4482C2-1421-DDE5-59A8-CE60AC6B974B}"/>
              </a:ext>
            </a:extLst>
          </p:cNvPr>
          <p:cNvSpPr txBox="1"/>
          <p:nvPr/>
        </p:nvSpPr>
        <p:spPr>
          <a:xfrm>
            <a:off x="8034327" y="117940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000" b="1" dirty="0" err="1">
                <a:effectLst/>
                <a:latin typeface="+mj-lt"/>
                <a:ea typeface="+mj-ea"/>
                <a:cs typeface="+mj-cs"/>
              </a:rPr>
              <a:t>بخش</a:t>
            </a:r>
            <a:r>
              <a:rPr lang="en-US" sz="4000" b="1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 b="1" dirty="0" err="1">
                <a:effectLst/>
                <a:latin typeface="+mj-lt"/>
                <a:ea typeface="+mj-ea"/>
                <a:cs typeface="+mj-cs"/>
              </a:rPr>
              <a:t>دوم</a:t>
            </a:r>
            <a:r>
              <a:rPr lang="en-US" sz="4000" b="1" dirty="0">
                <a:effectLst/>
                <a:latin typeface="+mj-lt"/>
                <a:ea typeface="+mj-ea"/>
                <a:cs typeface="+mj-cs"/>
              </a:rPr>
              <a:t>: </a:t>
            </a:r>
            <a:r>
              <a:rPr lang="en-US" sz="4000" b="1" dirty="0" err="1">
                <a:effectLst/>
                <a:latin typeface="+mj-lt"/>
                <a:ea typeface="+mj-ea"/>
                <a:cs typeface="+mj-cs"/>
              </a:rPr>
              <a:t>روش‌های</a:t>
            </a:r>
            <a:r>
              <a:rPr lang="en-US" sz="4000" b="1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 b="1" dirty="0" err="1">
                <a:effectLst/>
                <a:latin typeface="+mj-lt"/>
                <a:ea typeface="+mj-ea"/>
                <a:cs typeface="+mj-cs"/>
              </a:rPr>
              <a:t>پیش‌بینی</a:t>
            </a:r>
            <a:r>
              <a:rPr lang="en-US" sz="4000" b="1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 b="1" dirty="0" err="1">
                <a:effectLst/>
                <a:latin typeface="+mj-lt"/>
                <a:ea typeface="+mj-ea"/>
                <a:cs typeface="+mj-cs"/>
              </a:rPr>
              <a:t>قیمت</a:t>
            </a:r>
            <a:r>
              <a:rPr lang="en-US" sz="4000" b="1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000" b="1" dirty="0" err="1">
                <a:effectLst/>
                <a:latin typeface="+mj-lt"/>
                <a:ea typeface="+mj-ea"/>
                <a:cs typeface="+mj-cs"/>
              </a:rPr>
              <a:t>سهام</a:t>
            </a:r>
            <a:endParaRPr lang="en-US" sz="4000" dirty="0"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8343D-0FFE-3D7B-5338-820FB4CB4BA6}"/>
              </a:ext>
            </a:extLst>
          </p:cNvPr>
          <p:cNvSpPr txBox="1"/>
          <p:nvPr/>
        </p:nvSpPr>
        <p:spPr>
          <a:xfrm>
            <a:off x="7528423" y="2135791"/>
            <a:ext cx="4282440" cy="3621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spcAft>
                <a:spcPts val="800"/>
              </a:spcAft>
              <a:buNone/>
            </a:pPr>
            <a:r>
              <a:rPr lang="fa-I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6. شاخص‌های تحلیل تکنیکال در بازار سهام – معرفی ۱۰ شاخص تکنیکال مورد استفاده در مدل‌های پیش‌بینی.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r" rtl="1">
              <a:spcAft>
                <a:spcPts val="800"/>
              </a:spcAft>
              <a:buNone/>
            </a:pPr>
            <a:r>
              <a:rPr lang="fa-I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7. روش‌های کلاسیک تحلیل بازار  مقایسه تحلیل‌های آماری مانند 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ARIMA</a:t>
            </a:r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fa-IR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با روش‌های هوش مصنوعی.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r" rtl="1">
              <a:spcAft>
                <a:spcPts val="800"/>
              </a:spcAft>
            </a:pPr>
            <a:r>
              <a:rPr lang="fa-I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8. معیارهای ارزیابی مدل‌های پیش‌بینی بررسی 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MAPE</a:t>
            </a:r>
            <a:r>
              <a:rPr lang="fa-I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، 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MAE</a:t>
            </a:r>
            <a:r>
              <a:rPr lang="fa-I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، 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RMSE</a:t>
            </a:r>
            <a:r>
              <a:rPr lang="fa-I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، 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RRMSE</a:t>
            </a:r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fa-IR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به‌عنوان شاخص‌های دقت مدل.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18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82E6E8-B0A0-AE9A-59D3-BFD71D5013B9}"/>
              </a:ext>
            </a:extLst>
          </p:cNvPr>
          <p:cNvSpPr txBox="1"/>
          <p:nvPr/>
        </p:nvSpPr>
        <p:spPr>
          <a:xfrm>
            <a:off x="640080" y="4777739"/>
            <a:ext cx="3418990" cy="1412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spcBef>
                <a:spcPct val="0"/>
              </a:spcBef>
              <a:spcAft>
                <a:spcPts val="800"/>
              </a:spcAft>
            </a:pPr>
            <a:r>
              <a:rPr lang="fa-IR" sz="4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بخش سوم: بررسی مطالعات انجام‌شده</a:t>
            </a:r>
            <a:endParaRPr lang="en-US" sz="5400" dirty="0"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hand reaching out to another hand&#10;&#10;AI-generated content may be incorrect.">
            <a:extLst>
              <a:ext uri="{FF2B5EF4-FFF2-40B4-BE49-F238E27FC236}">
                <a16:creationId xmlns:a16="http://schemas.microsoft.com/office/drawing/2014/main" id="{48C0FA1A-8CCB-6147-AEFF-437C032F1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01" b="1407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16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809A17-4507-9E33-0B83-BD0795633DF2}"/>
              </a:ext>
            </a:extLst>
          </p:cNvPr>
          <p:cNvSpPr txBox="1"/>
          <p:nvPr/>
        </p:nvSpPr>
        <p:spPr>
          <a:xfrm>
            <a:off x="3768500" y="4842344"/>
            <a:ext cx="8711022" cy="1399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900" b="1" dirty="0">
                <a:effectLst/>
              </a:rPr>
              <a:t> </a:t>
            </a:r>
            <a:endParaRPr lang="en-US" sz="900" dirty="0">
              <a:effectLst/>
            </a:endParaRPr>
          </a:p>
          <a:p>
            <a:pPr indent="-228600" algn="just" defTabSz="914400" rtl="1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effectLst/>
              </a:rPr>
              <a:t>.  </a:t>
            </a:r>
            <a:r>
              <a:rPr lang="en-US" sz="6400" dirty="0" err="1">
                <a:effectLst/>
              </a:rPr>
              <a:t>یادگیری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ماشین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برای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شناسایی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الگوهای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کندل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استیک</a:t>
            </a:r>
            <a:r>
              <a:rPr lang="en-US" sz="6400" dirty="0">
                <a:effectLst/>
              </a:rPr>
              <a:t> – </a:t>
            </a:r>
            <a:r>
              <a:rPr lang="en-US" sz="6400" dirty="0" err="1">
                <a:effectLst/>
              </a:rPr>
              <a:t>روش‌ها</a:t>
            </a:r>
            <a:r>
              <a:rPr lang="en-US" sz="6400" dirty="0">
                <a:effectLst/>
              </a:rPr>
              <a:t> و </a:t>
            </a:r>
            <a:r>
              <a:rPr lang="en-US" sz="6400" dirty="0" err="1">
                <a:effectLst/>
              </a:rPr>
              <a:t>نتایج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کلیدی</a:t>
            </a:r>
            <a:r>
              <a:rPr lang="en-US" sz="6400" dirty="0">
                <a:effectLst/>
              </a:rPr>
              <a:t>.</a:t>
            </a:r>
          </a:p>
          <a:p>
            <a:pPr indent="-228600" algn="just" defTabSz="914400" rtl="1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یادگیری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عمیق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برای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پیش‌بینی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بازار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سهام</a:t>
            </a:r>
            <a:r>
              <a:rPr lang="en-US" sz="6400" dirty="0">
                <a:effectLst/>
              </a:rPr>
              <a:t> – </a:t>
            </a:r>
            <a:r>
              <a:rPr lang="en-US" sz="6400" dirty="0" err="1">
                <a:effectLst/>
              </a:rPr>
              <a:t>بررسی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مدل‌های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به‌کاررفته</a:t>
            </a:r>
            <a:r>
              <a:rPr lang="en-US" sz="6400" dirty="0">
                <a:effectLst/>
              </a:rPr>
              <a:t> و </a:t>
            </a:r>
            <a:r>
              <a:rPr lang="en-US" sz="6400" dirty="0" err="1">
                <a:effectLst/>
              </a:rPr>
              <a:t>مقایسه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عملکرد</a:t>
            </a:r>
            <a:r>
              <a:rPr lang="en-US" sz="6400" dirty="0">
                <a:effectLst/>
              </a:rPr>
              <a:t>.</a:t>
            </a:r>
          </a:p>
          <a:p>
            <a:pPr indent="-228600" algn="just" defTabSz="914400" rtl="1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effectLst/>
              </a:rPr>
              <a:t>. </a:t>
            </a:r>
            <a:r>
              <a:rPr lang="en-US" sz="6400" dirty="0" err="1">
                <a:effectLst/>
              </a:rPr>
              <a:t>بررسی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تفاوت‌های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روش‌های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کلاسیک</a:t>
            </a:r>
            <a:r>
              <a:rPr lang="en-US" sz="6400" dirty="0">
                <a:effectLst/>
              </a:rPr>
              <a:t> و </a:t>
            </a:r>
            <a:r>
              <a:rPr lang="en-US" sz="6400" dirty="0" err="1">
                <a:effectLst/>
              </a:rPr>
              <a:t>هوش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مصنوعی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در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تحلیل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بازار</a:t>
            </a:r>
            <a:r>
              <a:rPr lang="en-US" sz="6400" dirty="0">
                <a:effectLst/>
              </a:rPr>
              <a:t> – </a:t>
            </a:r>
            <a:r>
              <a:rPr lang="en-US" sz="6400" dirty="0" err="1">
                <a:effectLst/>
              </a:rPr>
              <a:t>نقش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داده‌کاوی</a:t>
            </a:r>
            <a:r>
              <a:rPr lang="en-US" sz="6400" dirty="0">
                <a:effectLst/>
              </a:rPr>
              <a:t> و </a:t>
            </a:r>
            <a:r>
              <a:rPr lang="en-US" sz="6400" dirty="0" err="1">
                <a:effectLst/>
              </a:rPr>
              <a:t>یادگیری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ماشین</a:t>
            </a:r>
            <a:r>
              <a:rPr lang="en-US" sz="6400" dirty="0">
                <a:effectLst/>
              </a:rPr>
              <a:t>.</a:t>
            </a:r>
          </a:p>
          <a:p>
            <a:pPr indent="-228600" algn="just" defTabSz="914400" rtl="1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effectLst/>
              </a:rPr>
              <a:t>. </a:t>
            </a:r>
            <a:r>
              <a:rPr lang="en-US" sz="6400" dirty="0" err="1">
                <a:effectLst/>
              </a:rPr>
              <a:t>نقش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شبکه‌های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عصبی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در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تحلیل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روند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بازار</a:t>
            </a:r>
            <a:r>
              <a:rPr lang="en-US" sz="6400" dirty="0">
                <a:effectLst/>
              </a:rPr>
              <a:t> – </a:t>
            </a:r>
            <a:r>
              <a:rPr lang="en-US" sz="6400" dirty="0" err="1">
                <a:effectLst/>
              </a:rPr>
              <a:t>بررسی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معماری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شبکه‌های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عصبی</a:t>
            </a:r>
            <a:r>
              <a:rPr lang="en-US" sz="6400" dirty="0">
                <a:effectLst/>
              </a:rPr>
              <a:t> و </a:t>
            </a:r>
            <a:r>
              <a:rPr lang="en-US" sz="6400" dirty="0" err="1">
                <a:effectLst/>
              </a:rPr>
              <a:t>تأثیر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آن‌ها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در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پردازش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داده‌های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مالی</a:t>
            </a:r>
            <a:r>
              <a:rPr lang="en-US" sz="6400" dirty="0">
                <a:effectLst/>
              </a:rPr>
              <a:t>.</a:t>
            </a:r>
          </a:p>
          <a:p>
            <a:pPr indent="-228600" algn="just" defTabSz="914400" rtl="1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effectLst/>
              </a:rPr>
              <a:t>. </a:t>
            </a:r>
            <a:r>
              <a:rPr lang="en-US" sz="6400" dirty="0" err="1">
                <a:effectLst/>
              </a:rPr>
              <a:t>مقایسه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مدل‌های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یادگیری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عمیق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با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روش‌های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کلاسیک</a:t>
            </a:r>
            <a:r>
              <a:rPr lang="en-US" sz="6400" dirty="0">
                <a:effectLst/>
              </a:rPr>
              <a:t> – </a:t>
            </a:r>
            <a:r>
              <a:rPr lang="en-US" sz="6400" dirty="0" err="1">
                <a:effectLst/>
              </a:rPr>
              <a:t>بررسی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عملکرد</a:t>
            </a:r>
            <a:r>
              <a:rPr lang="en-US" sz="6400" dirty="0">
                <a:effectLst/>
              </a:rPr>
              <a:t> LSTM </a:t>
            </a:r>
            <a:r>
              <a:rPr lang="en-US" sz="6400" dirty="0" err="1">
                <a:effectLst/>
              </a:rPr>
              <a:t>در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مقابل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شبکه‌های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عصبی</a:t>
            </a:r>
            <a:r>
              <a:rPr lang="en-US" sz="6400" dirty="0">
                <a:effectLst/>
              </a:rPr>
              <a:t> </a:t>
            </a:r>
            <a:r>
              <a:rPr lang="en-US" sz="6400" dirty="0" err="1">
                <a:effectLst/>
              </a:rPr>
              <a:t>مصنوعی</a:t>
            </a:r>
            <a:r>
              <a:rPr lang="en-US" sz="640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723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sitting at a desk typing on a computer&#10;&#10;AI-generated content may be incorrect.">
            <a:extLst>
              <a:ext uri="{FF2B5EF4-FFF2-40B4-BE49-F238E27FC236}">
                <a16:creationId xmlns:a16="http://schemas.microsoft.com/office/drawing/2014/main" id="{4D9ED1A6-A412-9D01-4BAD-41A72269F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2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4ECD48-AC13-F04B-2FBB-102BDFB1A746}"/>
              </a:ext>
            </a:extLst>
          </p:cNvPr>
          <p:cNvSpPr txBox="1"/>
          <p:nvPr/>
        </p:nvSpPr>
        <p:spPr>
          <a:xfrm>
            <a:off x="7025833" y="1412111"/>
            <a:ext cx="4646660" cy="5118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just" defTabSz="914400" rtl="1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 </a:t>
            </a:r>
            <a:r>
              <a:rPr lang="en-US" sz="2000" dirty="0" err="1">
                <a:effectLst/>
              </a:rPr>
              <a:t>روش‌های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بهینه‌سازی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مدل‌های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پیش‌بینی</a:t>
            </a:r>
            <a:r>
              <a:rPr lang="en-US" sz="2000" dirty="0">
                <a:effectLst/>
              </a:rPr>
              <a:t> – </a:t>
            </a:r>
            <a:r>
              <a:rPr lang="en-US" sz="2000" dirty="0" err="1">
                <a:effectLst/>
              </a:rPr>
              <a:t>بررسی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روش‌های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تنظیم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پارامترها</a:t>
            </a:r>
            <a:r>
              <a:rPr lang="en-US" sz="2000" dirty="0">
                <a:effectLst/>
              </a:rPr>
              <a:t> و </a:t>
            </a:r>
            <a:r>
              <a:rPr lang="en-US" sz="2000" dirty="0" err="1">
                <a:effectLst/>
              </a:rPr>
              <a:t>انتخاب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ویژگی‌های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مؤثر</a:t>
            </a:r>
            <a:r>
              <a:rPr lang="en-US" sz="2000" dirty="0">
                <a:effectLst/>
              </a:rPr>
              <a:t>.</a:t>
            </a:r>
          </a:p>
          <a:p>
            <a:pPr marL="285750" indent="-285750" algn="just" defTabSz="914400" rtl="1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چالش‌های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داده‌کاوی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در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بورس</a:t>
            </a:r>
            <a:r>
              <a:rPr lang="en-US" sz="2000" dirty="0">
                <a:effectLst/>
              </a:rPr>
              <a:t> – </a:t>
            </a:r>
            <a:r>
              <a:rPr lang="en-US" sz="2000" dirty="0" err="1">
                <a:effectLst/>
              </a:rPr>
              <a:t>مشکلات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مرتبط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با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نویز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داده‌ها</a:t>
            </a:r>
            <a:r>
              <a:rPr lang="en-US" sz="2000" dirty="0">
                <a:effectLst/>
              </a:rPr>
              <a:t> و </a:t>
            </a:r>
            <a:r>
              <a:rPr lang="en-US" sz="2000" dirty="0" err="1">
                <a:effectLst/>
              </a:rPr>
              <a:t>اهمیت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پیش‌پردازش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اطلاعات</a:t>
            </a:r>
            <a:r>
              <a:rPr lang="en-US" sz="2000" dirty="0">
                <a:effectLst/>
              </a:rPr>
              <a:t>.</a:t>
            </a:r>
          </a:p>
          <a:p>
            <a:pPr marL="285750" indent="-285750" algn="just" defTabSz="914400" rtl="1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تحلیل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تأثیر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اخبار</a:t>
            </a:r>
            <a:r>
              <a:rPr lang="en-US" sz="2000" dirty="0">
                <a:effectLst/>
              </a:rPr>
              <a:t> و </a:t>
            </a:r>
            <a:r>
              <a:rPr lang="en-US" sz="2000" dirty="0" err="1">
                <a:effectLst/>
              </a:rPr>
              <a:t>رویدادهای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اقتصادی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بر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بازار</a:t>
            </a:r>
            <a:r>
              <a:rPr lang="en-US" sz="2000" dirty="0">
                <a:effectLst/>
              </a:rPr>
              <a:t> – </a:t>
            </a:r>
            <a:r>
              <a:rPr lang="en-US" sz="2000" dirty="0" err="1">
                <a:effectLst/>
              </a:rPr>
              <a:t>تأثیر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اخبار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جهانی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بر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نوسانات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بورس</a:t>
            </a:r>
            <a:r>
              <a:rPr lang="en-US" sz="2000" dirty="0">
                <a:effectLst/>
              </a:rPr>
              <a:t>.</a:t>
            </a:r>
          </a:p>
          <a:p>
            <a:pPr marL="285750" indent="-285750" algn="just" defTabSz="914400" rtl="1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تأثیر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احساسات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سرمایه‌گذاران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بر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قیمت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سهام</a:t>
            </a:r>
            <a:r>
              <a:rPr lang="en-US" sz="2000" dirty="0">
                <a:effectLst/>
              </a:rPr>
              <a:t> – </a:t>
            </a:r>
            <a:r>
              <a:rPr lang="en-US" sz="2000" dirty="0" err="1">
                <a:effectLst/>
              </a:rPr>
              <a:t>تحلیل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داده‌های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احساسی</a:t>
            </a:r>
            <a:r>
              <a:rPr lang="en-US" sz="2000" dirty="0">
                <a:effectLst/>
              </a:rPr>
              <a:t> و </a:t>
            </a:r>
            <a:r>
              <a:rPr lang="en-US" sz="2000" dirty="0" err="1">
                <a:effectLst/>
              </a:rPr>
              <a:t>نقش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شبکه‌های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اجتماعی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در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پیش‌بینی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بازار</a:t>
            </a:r>
            <a:r>
              <a:rPr lang="en-US" sz="2000" dirty="0">
                <a:effectLst/>
              </a:rPr>
              <a:t>.</a:t>
            </a:r>
          </a:p>
          <a:p>
            <a:pPr marL="285750" indent="-285750" algn="just" defTabSz="914400" rtl="1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تأثیر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مقررات</a:t>
            </a:r>
            <a:r>
              <a:rPr lang="en-US" sz="2000" dirty="0">
                <a:effectLst/>
              </a:rPr>
              <a:t> و </a:t>
            </a:r>
            <a:r>
              <a:rPr lang="en-US" sz="2000" dirty="0" err="1">
                <a:effectLst/>
              </a:rPr>
              <a:t>سیاست‌های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مالی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بر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پیش‌بینی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قیمت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سهام</a:t>
            </a:r>
            <a:r>
              <a:rPr lang="en-US" sz="2000" dirty="0">
                <a:effectLst/>
              </a:rPr>
              <a:t> – </a:t>
            </a:r>
            <a:r>
              <a:rPr lang="en-US" sz="2000" dirty="0" err="1">
                <a:effectLst/>
              </a:rPr>
              <a:t>بررسی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قوانین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بازار</a:t>
            </a:r>
            <a:r>
              <a:rPr lang="en-US" sz="2000" dirty="0">
                <a:effectLst/>
              </a:rPr>
              <a:t> و </a:t>
            </a:r>
            <a:r>
              <a:rPr lang="en-US" sz="2000" dirty="0" err="1">
                <a:effectLst/>
              </a:rPr>
              <a:t>تأثیر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آن‌ها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بر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دقت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مدل‌های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پیش‌بینی</a:t>
            </a:r>
            <a:r>
              <a:rPr lang="en-US" sz="2000" dirty="0">
                <a:effectLst/>
              </a:rPr>
              <a:t>.</a:t>
            </a:r>
          </a:p>
          <a:p>
            <a:pPr marL="285750" indent="-285750" algn="just" defTabSz="914400" rtl="1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محدودیت‌ها</a:t>
            </a:r>
            <a:r>
              <a:rPr lang="en-US" sz="2000" dirty="0">
                <a:effectLst/>
              </a:rPr>
              <a:t> و </a:t>
            </a:r>
            <a:r>
              <a:rPr lang="en-US" sz="2000" dirty="0" err="1">
                <a:effectLst/>
              </a:rPr>
              <a:t>چالش‌های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پیش‌بینی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بازار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با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هوش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مصنوعی</a:t>
            </a:r>
            <a:r>
              <a:rPr lang="en-US" sz="2000" dirty="0">
                <a:effectLst/>
              </a:rPr>
              <a:t> – </a:t>
            </a:r>
            <a:r>
              <a:rPr lang="en-US" sz="2000" dirty="0" err="1">
                <a:effectLst/>
              </a:rPr>
              <a:t>موانع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موجود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در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استفاده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از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این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فناوری</a:t>
            </a:r>
            <a:r>
              <a:rPr lang="en-US" sz="2000" dirty="0">
                <a:effectLst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AACA18-F61C-B87E-33E5-C4F9C48107E0}"/>
              </a:ext>
            </a:extLst>
          </p:cNvPr>
          <p:cNvSpPr txBox="1"/>
          <p:nvPr/>
        </p:nvSpPr>
        <p:spPr>
          <a:xfrm>
            <a:off x="7430947" y="327049"/>
            <a:ext cx="4030349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 defTabSz="914400" rtl="1">
              <a:lnSpc>
                <a:spcPct val="90000"/>
              </a:lnSpc>
              <a:spcAft>
                <a:spcPts val="800"/>
              </a:spcAft>
            </a:pPr>
            <a:r>
              <a:rPr lang="en-US" sz="2800" b="1" dirty="0" err="1">
                <a:effectLst/>
              </a:rPr>
              <a:t>بخش</a:t>
            </a:r>
            <a:r>
              <a:rPr lang="en-US" sz="2800" b="1" dirty="0">
                <a:effectLst/>
              </a:rPr>
              <a:t> </a:t>
            </a:r>
            <a:r>
              <a:rPr lang="en-US" sz="2800" b="1" dirty="0" err="1">
                <a:effectLst/>
              </a:rPr>
              <a:t>چهارم</a:t>
            </a:r>
            <a:r>
              <a:rPr lang="en-US" sz="2800" b="1" dirty="0">
                <a:effectLst/>
              </a:rPr>
              <a:t>: </a:t>
            </a:r>
            <a:r>
              <a:rPr lang="en-US" sz="2800" b="1" dirty="0" err="1">
                <a:effectLst/>
              </a:rPr>
              <a:t>کاربردهای</a:t>
            </a:r>
            <a:r>
              <a:rPr lang="en-US" sz="2800" b="1" dirty="0">
                <a:effectLst/>
              </a:rPr>
              <a:t> </a:t>
            </a:r>
            <a:r>
              <a:rPr lang="en-US" sz="2800" b="1" dirty="0" err="1">
                <a:effectLst/>
              </a:rPr>
              <a:t>عملی</a:t>
            </a:r>
            <a:r>
              <a:rPr lang="en-US" sz="2800" b="1" dirty="0">
                <a:effectLst/>
              </a:rPr>
              <a:t> و </a:t>
            </a:r>
            <a:r>
              <a:rPr lang="en-US" sz="2800" b="1" dirty="0" err="1">
                <a:effectLst/>
              </a:rPr>
              <a:t>تحلیل</a:t>
            </a:r>
            <a:r>
              <a:rPr lang="en-US" sz="2800" b="1" dirty="0">
                <a:effectLst/>
              </a:rPr>
              <a:t> </a:t>
            </a:r>
            <a:r>
              <a:rPr lang="en-US" sz="2800" b="1" dirty="0" err="1">
                <a:effectLst/>
              </a:rPr>
              <a:t>داده‌ها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91337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D48828-CA8B-AA2B-84B1-0CE04D0B300C}"/>
              </a:ext>
            </a:extLst>
          </p:cNvPr>
          <p:cNvSpPr txBox="1"/>
          <p:nvPr/>
        </p:nvSpPr>
        <p:spPr>
          <a:xfrm>
            <a:off x="7320466" y="609600"/>
            <a:ext cx="4140014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400" b="1" dirty="0" err="1">
                <a:effectLst/>
                <a:latin typeface="+mj-lt"/>
                <a:ea typeface="+mj-ea"/>
                <a:cs typeface="+mj-cs"/>
              </a:rPr>
              <a:t>بخش</a:t>
            </a:r>
            <a:r>
              <a:rPr lang="en-US" sz="4400" b="1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>
                <a:effectLst/>
                <a:latin typeface="+mj-lt"/>
                <a:ea typeface="+mj-ea"/>
                <a:cs typeface="+mj-cs"/>
              </a:rPr>
              <a:t>پنجم</a:t>
            </a:r>
            <a:r>
              <a:rPr lang="en-US" sz="4400" b="1" dirty="0">
                <a:effectLst/>
                <a:latin typeface="+mj-lt"/>
                <a:ea typeface="+mj-ea"/>
                <a:cs typeface="+mj-cs"/>
              </a:rPr>
              <a:t>: </a:t>
            </a:r>
            <a:r>
              <a:rPr lang="en-US" sz="4400" b="1" dirty="0" err="1">
                <a:effectLst/>
                <a:latin typeface="+mj-lt"/>
                <a:ea typeface="+mj-ea"/>
                <a:cs typeface="+mj-cs"/>
              </a:rPr>
              <a:t>آینده‌ی</a:t>
            </a:r>
            <a:r>
              <a:rPr lang="en-US" sz="4400" b="1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>
                <a:effectLst/>
                <a:latin typeface="+mj-lt"/>
                <a:ea typeface="+mj-ea"/>
                <a:cs typeface="+mj-cs"/>
              </a:rPr>
              <a:t>تحلیل</a:t>
            </a:r>
            <a:r>
              <a:rPr lang="en-US" sz="4400" b="1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>
                <a:effectLst/>
                <a:latin typeface="+mj-lt"/>
                <a:ea typeface="+mj-ea"/>
                <a:cs typeface="+mj-cs"/>
              </a:rPr>
              <a:t>داده‌های</a:t>
            </a:r>
            <a:r>
              <a:rPr lang="en-US" sz="4400" b="1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>
                <a:effectLst/>
                <a:latin typeface="+mj-lt"/>
                <a:ea typeface="+mj-ea"/>
                <a:cs typeface="+mj-cs"/>
              </a:rPr>
              <a:t>مالی</a:t>
            </a:r>
            <a:endParaRPr lang="en-US" sz="4400" dirty="0"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person sitting at a desk with a computer&#10;&#10;AI-generated content may be incorrect.">
            <a:extLst>
              <a:ext uri="{FF2B5EF4-FFF2-40B4-BE49-F238E27FC236}">
                <a16:creationId xmlns:a16="http://schemas.microsoft.com/office/drawing/2014/main" id="{31BBC114-A206-8F84-F311-93EF5B270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" r="-2" b="-2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127121-DE92-6D89-2133-A334E22161C9}"/>
              </a:ext>
            </a:extLst>
          </p:cNvPr>
          <p:cNvSpPr txBox="1"/>
          <p:nvPr/>
        </p:nvSpPr>
        <p:spPr>
          <a:xfrm>
            <a:off x="7320465" y="2194102"/>
            <a:ext cx="4140013" cy="40542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just" defTabSz="914400" rtl="1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چشم‌انداز</a:t>
            </a:r>
            <a:r>
              <a:rPr lang="en-US" dirty="0"/>
              <a:t> </a:t>
            </a:r>
            <a:r>
              <a:rPr lang="en-US" dirty="0" err="1"/>
              <a:t>استفاده</a:t>
            </a:r>
            <a:r>
              <a:rPr lang="en-US" dirty="0"/>
              <a:t> </a:t>
            </a:r>
            <a:r>
              <a:rPr lang="en-US" dirty="0" err="1"/>
              <a:t>از</a:t>
            </a:r>
            <a:r>
              <a:rPr lang="en-US" dirty="0"/>
              <a:t> </a:t>
            </a:r>
            <a:r>
              <a:rPr lang="en-US" dirty="0" err="1"/>
              <a:t>هوش</a:t>
            </a:r>
            <a:r>
              <a:rPr lang="en-US" dirty="0"/>
              <a:t> </a:t>
            </a:r>
            <a:r>
              <a:rPr lang="en-US" dirty="0" err="1"/>
              <a:t>مصنوعی</a:t>
            </a:r>
            <a:r>
              <a:rPr lang="en-US" dirty="0"/>
              <a:t> </a:t>
            </a:r>
            <a:r>
              <a:rPr lang="en-US" dirty="0" err="1"/>
              <a:t>در</a:t>
            </a:r>
            <a:r>
              <a:rPr lang="en-US" dirty="0"/>
              <a:t> </a:t>
            </a:r>
            <a:r>
              <a:rPr lang="en-US" dirty="0" err="1"/>
              <a:t>بازارهای</a:t>
            </a:r>
            <a:r>
              <a:rPr lang="en-US" dirty="0"/>
              <a:t> </a:t>
            </a:r>
            <a:r>
              <a:rPr lang="en-US" dirty="0" err="1"/>
              <a:t>مالی</a:t>
            </a:r>
            <a:r>
              <a:rPr lang="en-US" dirty="0"/>
              <a:t> – </a:t>
            </a:r>
            <a:r>
              <a:rPr lang="en-US" dirty="0" err="1"/>
              <a:t>روندهای</a:t>
            </a:r>
            <a:r>
              <a:rPr lang="en-US" dirty="0"/>
              <a:t> </a:t>
            </a:r>
            <a:r>
              <a:rPr lang="en-US" dirty="0" err="1"/>
              <a:t>نوین</a:t>
            </a:r>
            <a:r>
              <a:rPr lang="en-US" dirty="0"/>
              <a:t> </a:t>
            </a:r>
            <a:r>
              <a:rPr lang="en-US" dirty="0" err="1"/>
              <a:t>مانند</a:t>
            </a:r>
            <a:r>
              <a:rPr lang="en-US" dirty="0"/>
              <a:t> </a:t>
            </a:r>
            <a:r>
              <a:rPr lang="en-US" dirty="0" err="1"/>
              <a:t>تحلیل</a:t>
            </a:r>
            <a:r>
              <a:rPr lang="en-US" dirty="0"/>
              <a:t> </a:t>
            </a:r>
            <a:r>
              <a:rPr lang="en-US" dirty="0" err="1"/>
              <a:t>مبتنی</a:t>
            </a:r>
            <a:r>
              <a:rPr lang="en-US" dirty="0"/>
              <a:t> </a:t>
            </a:r>
            <a:r>
              <a:rPr lang="en-US" dirty="0" err="1"/>
              <a:t>بر</a:t>
            </a:r>
            <a:r>
              <a:rPr lang="en-US" dirty="0"/>
              <a:t> </a:t>
            </a:r>
            <a:r>
              <a:rPr lang="en-US" dirty="0" err="1"/>
              <a:t>گراف</a:t>
            </a:r>
            <a:r>
              <a:rPr lang="en-US" dirty="0"/>
              <a:t> و </a:t>
            </a:r>
            <a:r>
              <a:rPr lang="en-US" dirty="0" err="1"/>
              <a:t>یادگیری</a:t>
            </a:r>
            <a:r>
              <a:rPr lang="en-US" dirty="0"/>
              <a:t> </a:t>
            </a:r>
            <a:r>
              <a:rPr lang="en-US" dirty="0" err="1"/>
              <a:t>تقویتی</a:t>
            </a:r>
            <a:r>
              <a:rPr lang="en-US" dirty="0"/>
              <a:t>.</a:t>
            </a:r>
          </a:p>
          <a:p>
            <a:pPr indent="-228600" algn="just" defTabSz="914400" rtl="1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آینده‌ی</a:t>
            </a:r>
            <a:r>
              <a:rPr lang="en-US" dirty="0"/>
              <a:t> </a:t>
            </a:r>
            <a:r>
              <a:rPr lang="en-US" dirty="0" err="1"/>
              <a:t>بازار</a:t>
            </a:r>
            <a:r>
              <a:rPr lang="en-US" dirty="0"/>
              <a:t> </a:t>
            </a:r>
            <a:r>
              <a:rPr lang="en-US" dirty="0" err="1"/>
              <a:t>سهام</a:t>
            </a:r>
            <a:r>
              <a:rPr lang="en-US" dirty="0"/>
              <a:t> </a:t>
            </a:r>
            <a:r>
              <a:rPr lang="en-US" dirty="0" err="1"/>
              <a:t>با</a:t>
            </a:r>
            <a:r>
              <a:rPr lang="en-US" dirty="0"/>
              <a:t> </a:t>
            </a:r>
            <a:r>
              <a:rPr lang="en-US" dirty="0" err="1"/>
              <a:t>توسعه‌ی</a:t>
            </a:r>
            <a:r>
              <a:rPr lang="en-US" dirty="0"/>
              <a:t> </a:t>
            </a:r>
            <a:r>
              <a:rPr lang="en-US" dirty="0" err="1"/>
              <a:t>هوش</a:t>
            </a:r>
            <a:r>
              <a:rPr lang="en-US" dirty="0"/>
              <a:t> </a:t>
            </a:r>
            <a:r>
              <a:rPr lang="en-US" dirty="0" err="1"/>
              <a:t>مصنوعی</a:t>
            </a:r>
            <a:r>
              <a:rPr lang="en-US" dirty="0"/>
              <a:t> – </a:t>
            </a:r>
            <a:r>
              <a:rPr lang="en-US" dirty="0" err="1"/>
              <a:t>نقش</a:t>
            </a:r>
            <a:r>
              <a:rPr lang="en-US" dirty="0"/>
              <a:t> </a:t>
            </a:r>
            <a:r>
              <a:rPr lang="en-US" dirty="0" err="1"/>
              <a:t>فناوری‌های</a:t>
            </a:r>
            <a:r>
              <a:rPr lang="en-US" dirty="0"/>
              <a:t> </a:t>
            </a:r>
            <a:r>
              <a:rPr lang="en-US" dirty="0" err="1"/>
              <a:t>نوین</a:t>
            </a:r>
            <a:r>
              <a:rPr lang="en-US" dirty="0"/>
              <a:t> </a:t>
            </a:r>
            <a:r>
              <a:rPr lang="en-US" dirty="0" err="1"/>
              <a:t>در</a:t>
            </a:r>
            <a:r>
              <a:rPr lang="en-US" dirty="0"/>
              <a:t> </a:t>
            </a:r>
            <a:r>
              <a:rPr lang="en-US" dirty="0" err="1"/>
              <a:t>تحلیل</a:t>
            </a:r>
            <a:r>
              <a:rPr lang="en-US" dirty="0"/>
              <a:t> </a:t>
            </a:r>
            <a:r>
              <a:rPr lang="en-US" dirty="0" err="1"/>
              <a:t>داده‌های</a:t>
            </a:r>
            <a:r>
              <a:rPr lang="en-US" dirty="0"/>
              <a:t> </a:t>
            </a:r>
            <a:r>
              <a:rPr lang="en-US" dirty="0" err="1"/>
              <a:t>بورس</a:t>
            </a:r>
            <a:r>
              <a:rPr lang="en-US" dirty="0"/>
              <a:t>.</a:t>
            </a:r>
          </a:p>
          <a:p>
            <a:pPr indent="-228600" algn="just" defTabSz="914400" rtl="1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تحلیل</a:t>
            </a:r>
            <a:r>
              <a:rPr lang="en-US" dirty="0"/>
              <a:t> </a:t>
            </a:r>
            <a:r>
              <a:rPr lang="en-US" dirty="0" err="1"/>
              <a:t>تغییرات</a:t>
            </a:r>
            <a:r>
              <a:rPr lang="en-US" dirty="0"/>
              <a:t> </a:t>
            </a:r>
            <a:r>
              <a:rPr lang="en-US" dirty="0" err="1"/>
              <a:t>بورس</a:t>
            </a:r>
            <a:r>
              <a:rPr lang="en-US" dirty="0"/>
              <a:t> </a:t>
            </a:r>
            <a:r>
              <a:rPr lang="en-US" dirty="0" err="1"/>
              <a:t>تهران</a:t>
            </a:r>
            <a:r>
              <a:rPr lang="en-US" dirty="0"/>
              <a:t> و </a:t>
            </a:r>
            <a:r>
              <a:rPr lang="en-US" dirty="0" err="1"/>
              <a:t>تأثیر</a:t>
            </a:r>
            <a:r>
              <a:rPr lang="en-US" dirty="0"/>
              <a:t> </a:t>
            </a:r>
            <a:r>
              <a:rPr lang="en-US" dirty="0" err="1"/>
              <a:t>قوانین</a:t>
            </a:r>
            <a:r>
              <a:rPr lang="en-US" dirty="0"/>
              <a:t> </a:t>
            </a:r>
            <a:r>
              <a:rPr lang="en-US" dirty="0" err="1"/>
              <a:t>محلی</a:t>
            </a:r>
            <a:r>
              <a:rPr lang="en-US" dirty="0"/>
              <a:t> </a:t>
            </a:r>
            <a:r>
              <a:rPr lang="en-US" dirty="0" err="1"/>
              <a:t>بر</a:t>
            </a:r>
            <a:r>
              <a:rPr lang="en-US" dirty="0"/>
              <a:t> </a:t>
            </a:r>
            <a:r>
              <a:rPr lang="en-US" dirty="0" err="1"/>
              <a:t>بازار</a:t>
            </a:r>
            <a:r>
              <a:rPr lang="en-US" dirty="0"/>
              <a:t> – </a:t>
            </a:r>
            <a:r>
              <a:rPr lang="en-US" dirty="0" err="1"/>
              <a:t>تأثیر</a:t>
            </a:r>
            <a:r>
              <a:rPr lang="en-US" dirty="0"/>
              <a:t> </a:t>
            </a:r>
            <a:r>
              <a:rPr lang="en-US" dirty="0" err="1"/>
              <a:t>مقررات</a:t>
            </a:r>
            <a:r>
              <a:rPr lang="en-US" dirty="0"/>
              <a:t> </a:t>
            </a:r>
            <a:r>
              <a:rPr lang="en-US" dirty="0" err="1"/>
              <a:t>خاص</a:t>
            </a:r>
            <a:r>
              <a:rPr lang="en-US" dirty="0"/>
              <a:t> </a:t>
            </a:r>
            <a:r>
              <a:rPr lang="en-US" dirty="0" err="1"/>
              <a:t>بورس</a:t>
            </a:r>
            <a:r>
              <a:rPr lang="en-US" dirty="0"/>
              <a:t> </a:t>
            </a:r>
            <a:r>
              <a:rPr lang="en-US" dirty="0" err="1"/>
              <a:t>تهران</a:t>
            </a:r>
            <a:r>
              <a:rPr lang="en-US" dirty="0"/>
              <a:t> </a:t>
            </a:r>
            <a:r>
              <a:rPr lang="en-US" dirty="0" err="1"/>
              <a:t>بر</a:t>
            </a:r>
            <a:r>
              <a:rPr lang="en-US" dirty="0"/>
              <a:t> </a:t>
            </a:r>
            <a:r>
              <a:rPr lang="en-US" dirty="0" err="1"/>
              <a:t>روند</a:t>
            </a:r>
            <a:r>
              <a:rPr lang="en-US" dirty="0"/>
              <a:t> </a:t>
            </a:r>
            <a:r>
              <a:rPr lang="en-US" dirty="0" err="1"/>
              <a:t>پیش‌بینی</a:t>
            </a:r>
            <a:r>
              <a:rPr lang="en-US" dirty="0"/>
              <a:t>.</a:t>
            </a:r>
          </a:p>
          <a:p>
            <a:pPr indent="-228600" algn="just" defTabSz="914400" rtl="1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مقایسه</a:t>
            </a:r>
            <a:r>
              <a:rPr lang="en-US" dirty="0"/>
              <a:t> </a:t>
            </a:r>
            <a:r>
              <a:rPr lang="en-US" dirty="0" err="1"/>
              <a:t>عملکرد</a:t>
            </a:r>
            <a:r>
              <a:rPr lang="en-US" dirty="0"/>
              <a:t> </a:t>
            </a:r>
            <a:r>
              <a:rPr lang="en-US" dirty="0" err="1"/>
              <a:t>روش‌های</a:t>
            </a:r>
            <a:r>
              <a:rPr lang="en-US" dirty="0"/>
              <a:t> </a:t>
            </a:r>
            <a:r>
              <a:rPr lang="en-US" dirty="0" err="1"/>
              <a:t>یادگیری</a:t>
            </a:r>
            <a:r>
              <a:rPr lang="en-US" dirty="0"/>
              <a:t> </a:t>
            </a:r>
            <a:r>
              <a:rPr lang="en-US" dirty="0" err="1"/>
              <a:t>عمیق</a:t>
            </a:r>
            <a:r>
              <a:rPr lang="en-US" dirty="0"/>
              <a:t> </a:t>
            </a:r>
            <a:r>
              <a:rPr lang="en-US" dirty="0" err="1"/>
              <a:t>در</a:t>
            </a:r>
            <a:r>
              <a:rPr lang="en-US" dirty="0"/>
              <a:t> </a:t>
            </a:r>
            <a:r>
              <a:rPr lang="en-US" dirty="0" err="1"/>
              <a:t>سایر</a:t>
            </a:r>
            <a:r>
              <a:rPr lang="en-US" dirty="0"/>
              <a:t> </a:t>
            </a:r>
            <a:r>
              <a:rPr lang="en-US" dirty="0" err="1"/>
              <a:t>بازارهای</a:t>
            </a:r>
            <a:r>
              <a:rPr lang="en-US" dirty="0"/>
              <a:t> </a:t>
            </a:r>
            <a:r>
              <a:rPr lang="en-US" dirty="0" err="1"/>
              <a:t>مالی</a:t>
            </a:r>
            <a:r>
              <a:rPr lang="en-US" dirty="0"/>
              <a:t> – </a:t>
            </a:r>
            <a:r>
              <a:rPr lang="en-US" dirty="0" err="1"/>
              <a:t>بررسی</a:t>
            </a:r>
            <a:r>
              <a:rPr lang="en-US" dirty="0"/>
              <a:t> </a:t>
            </a:r>
            <a:r>
              <a:rPr lang="en-US" dirty="0" err="1"/>
              <a:t>کاربردها</a:t>
            </a:r>
            <a:r>
              <a:rPr lang="en-US" dirty="0"/>
              <a:t> </a:t>
            </a:r>
            <a:r>
              <a:rPr lang="en-US" dirty="0" err="1"/>
              <a:t>در</a:t>
            </a:r>
            <a:r>
              <a:rPr lang="en-US" dirty="0"/>
              <a:t> </a:t>
            </a:r>
            <a:r>
              <a:rPr lang="en-US" dirty="0" err="1"/>
              <a:t>بورس‌های</a:t>
            </a:r>
            <a:r>
              <a:rPr lang="en-US" dirty="0"/>
              <a:t> </a:t>
            </a:r>
            <a:r>
              <a:rPr lang="en-US" dirty="0" err="1"/>
              <a:t>بین‌المللی</a:t>
            </a:r>
            <a:r>
              <a:rPr lang="en-US" dirty="0"/>
              <a:t>.</a:t>
            </a:r>
          </a:p>
          <a:p>
            <a:pPr indent="-228600" algn="just" defTabSz="914400" rtl="1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پیشنهادات</a:t>
            </a:r>
            <a:r>
              <a:rPr lang="en-US" dirty="0"/>
              <a:t> </a:t>
            </a:r>
            <a:r>
              <a:rPr lang="en-US" dirty="0" err="1"/>
              <a:t>برای</a:t>
            </a:r>
            <a:r>
              <a:rPr lang="en-US" dirty="0"/>
              <a:t> </a:t>
            </a:r>
            <a:r>
              <a:rPr lang="en-US" dirty="0" err="1"/>
              <a:t>تحقیقات</a:t>
            </a:r>
            <a:r>
              <a:rPr lang="en-US" dirty="0"/>
              <a:t> </a:t>
            </a:r>
            <a:r>
              <a:rPr lang="en-US" dirty="0" err="1"/>
              <a:t>آینده</a:t>
            </a:r>
            <a:r>
              <a:rPr lang="en-US" dirty="0"/>
              <a:t> – </a:t>
            </a:r>
            <a:r>
              <a:rPr lang="en-US" dirty="0" err="1"/>
              <a:t>مسیرهای</a:t>
            </a:r>
            <a:r>
              <a:rPr lang="en-US" dirty="0"/>
              <a:t> </a:t>
            </a:r>
            <a:r>
              <a:rPr lang="en-US" dirty="0" err="1"/>
              <a:t>پژوهشی</a:t>
            </a:r>
            <a:r>
              <a:rPr lang="en-US" dirty="0"/>
              <a:t> </a:t>
            </a:r>
            <a:r>
              <a:rPr lang="en-US" dirty="0" err="1"/>
              <a:t>جدید</a:t>
            </a:r>
            <a:r>
              <a:rPr lang="en-US" dirty="0"/>
              <a:t> </a:t>
            </a:r>
            <a:r>
              <a:rPr lang="en-US" dirty="0" err="1"/>
              <a:t>برای</a:t>
            </a:r>
            <a:r>
              <a:rPr lang="en-US" dirty="0"/>
              <a:t> </a:t>
            </a:r>
            <a:r>
              <a:rPr lang="en-US" dirty="0" err="1"/>
              <a:t>بهبود</a:t>
            </a:r>
            <a:r>
              <a:rPr lang="en-US" dirty="0"/>
              <a:t> </a:t>
            </a:r>
            <a:r>
              <a:rPr lang="en-US" dirty="0" err="1"/>
              <a:t>دقت</a:t>
            </a:r>
            <a:r>
              <a:rPr lang="en-US" dirty="0"/>
              <a:t> </a:t>
            </a:r>
            <a:r>
              <a:rPr lang="en-US" dirty="0" err="1"/>
              <a:t>مدل‌های</a:t>
            </a:r>
            <a:r>
              <a:rPr lang="en-US" dirty="0"/>
              <a:t> </a:t>
            </a:r>
            <a:r>
              <a:rPr lang="en-US" dirty="0" err="1"/>
              <a:t>پیش‌بینی</a:t>
            </a:r>
            <a:r>
              <a:rPr lang="en-US" dirty="0"/>
              <a:t>.</a:t>
            </a:r>
          </a:p>
          <a:p>
            <a:pPr indent="-228600" algn="just" defTabSz="914400" rt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جمع‌بندی</a:t>
            </a:r>
            <a:r>
              <a:rPr lang="en-US" dirty="0"/>
              <a:t> و </a:t>
            </a:r>
            <a:r>
              <a:rPr lang="en-US" dirty="0" err="1"/>
              <a:t>نتیجه‌گیری</a:t>
            </a:r>
            <a:r>
              <a:rPr lang="en-US" dirty="0"/>
              <a:t> – </a:t>
            </a:r>
            <a:r>
              <a:rPr lang="en-US" dirty="0" err="1"/>
              <a:t>خلاصه‌ی</a:t>
            </a:r>
            <a:r>
              <a:rPr lang="en-US" dirty="0"/>
              <a:t> </a:t>
            </a:r>
            <a:r>
              <a:rPr lang="en-US" dirty="0" err="1"/>
              <a:t>یافته‌ها</a:t>
            </a:r>
            <a:r>
              <a:rPr lang="en-US" dirty="0"/>
              <a:t> و </a:t>
            </a:r>
            <a:r>
              <a:rPr lang="en-US" dirty="0" err="1"/>
              <a:t>توصیه‌های</a:t>
            </a:r>
            <a:r>
              <a:rPr lang="en-US" dirty="0"/>
              <a:t> </a:t>
            </a:r>
            <a:r>
              <a:rPr lang="en-US" dirty="0" err="1"/>
              <a:t>اجرایی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32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645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hamed mohammadi</dc:creator>
  <cp:lastModifiedBy>hamed mohammadi</cp:lastModifiedBy>
  <cp:revision>2</cp:revision>
  <dcterms:created xsi:type="dcterms:W3CDTF">2025-04-13T01:45:53Z</dcterms:created>
  <dcterms:modified xsi:type="dcterms:W3CDTF">2025-04-13T03:26:11Z</dcterms:modified>
</cp:coreProperties>
</file>